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5" r:id="rId5"/>
    <p:sldId id="338" r:id="rId6"/>
    <p:sldId id="313" r:id="rId7"/>
    <p:sldId id="332" r:id="rId8"/>
    <p:sldId id="337" r:id="rId9"/>
    <p:sldId id="336" r:id="rId10"/>
    <p:sldId id="327" r:id="rId11"/>
    <p:sldId id="334" r:id="rId12"/>
    <p:sldId id="329" r:id="rId13"/>
    <p:sldId id="335" r:id="rId14"/>
    <p:sldId id="322" r:id="rId15"/>
    <p:sldId id="323" r:id="rId16"/>
    <p:sldId id="330" r:id="rId17"/>
    <p:sldId id="339" r:id="rId18"/>
    <p:sldId id="326" r:id="rId19"/>
    <p:sldId id="328" r:id="rId20"/>
    <p:sldId id="311" r:id="rId21"/>
    <p:sldId id="320" r:id="rId22"/>
    <p:sldId id="331" r:id="rId23"/>
    <p:sldId id="333" r:id="rId24"/>
  </p:sldIdLst>
  <p:sldSz cx="12188825" cy="6858000"/>
  <p:notesSz cx="6735763" cy="98663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71A"/>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5394" autoAdjust="0"/>
  </p:normalViewPr>
  <p:slideViewPr>
    <p:cSldViewPr showGuides="1">
      <p:cViewPr varScale="1">
        <p:scale>
          <a:sx n="85" d="100"/>
          <a:sy n="85" d="100"/>
        </p:scale>
        <p:origin x="389"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9088EAF-6ECA-4616-85EF-35AA19C641F3}" type="datetimeFigureOut">
              <a:rPr lang="en-US"/>
              <a:t>3/18/2018</a:t>
            </a:fld>
            <a:endParaRPr/>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ABD2D7A-D230-4F91-BD59-0A39C2703BA8}" type="datetimeFigureOut">
              <a:rPr lang="en-US"/>
              <a:t>3/18/2018</a:t>
            </a:fld>
            <a:endParaRPr/>
          </a:p>
        </p:txBody>
      </p:sp>
      <p:sp>
        <p:nvSpPr>
          <p:cNvPr id="4" name="Slide Image Placeholder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3199CD-3E1B-4AE6-990F-76F925F5EA9F}" type="slidenum">
              <a:rPr lang="en-AU" smtClean="0"/>
              <a:t>11</a:t>
            </a:fld>
            <a:endParaRPr lang="en-AU"/>
          </a:p>
        </p:txBody>
      </p:sp>
    </p:spTree>
    <p:extLst>
      <p:ext uri="{BB962C8B-B14F-4D97-AF65-F5344CB8AC3E}">
        <p14:creationId xmlns:p14="http://schemas.microsoft.com/office/powerpoint/2010/main" val="297048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93199CD-3E1B-4AE6-990F-76F925F5EA9F}" type="slidenum">
              <a:rPr lang="en-AU" smtClean="0"/>
              <a:t>18</a:t>
            </a:fld>
            <a:endParaRPr lang="en-AU"/>
          </a:p>
        </p:txBody>
      </p:sp>
    </p:spTree>
    <p:extLst>
      <p:ext uri="{BB962C8B-B14F-4D97-AF65-F5344CB8AC3E}">
        <p14:creationId xmlns:p14="http://schemas.microsoft.com/office/powerpoint/2010/main" val="406819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3/18/2018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3/18/2018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3/18/2018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3/18/2018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3/18/2018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3/18/2018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3/18/2018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3/18/2018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hyperlink" Target="http://www.ourfrasercoast.com.au/Brolga-Theatre/About" TargetMode="External"/><Relationship Id="rId7" Type="http://schemas.openxmlformats.org/officeDocument/2006/relationships/image" Target="../media/image7.png"/><Relationship Id="rId2" Type="http://schemas.openxmlformats.org/officeDocument/2006/relationships/hyperlink" Target="mailto:brolga@frasercoast.qld.gov.au" TargetMode="External"/><Relationship Id="rId1" Type="http://schemas.openxmlformats.org/officeDocument/2006/relationships/slideLayout" Target="../slideLayouts/slideLayout2.xml"/><Relationship Id="rId6" Type="http://schemas.openxmlformats.org/officeDocument/2006/relationships/hyperlink" Target="mailto:bigsing2018@gmail.com" TargetMode="External"/><Relationship Id="rId5" Type="http://schemas.openxmlformats.org/officeDocument/2006/relationships/hyperlink" Target="https://www.visitfrasercoast.com/" TargetMode="External"/><Relationship Id="rId4" Type="http://schemas.openxmlformats.org/officeDocument/2006/relationships/hyperlink" Target="http://www.frasercoast.qld.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mmadean.com/index.htm" TargetMode="Externa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tigercommon.com/cheep-trill-choir.html" TargetMode="External"/><Relationship Id="rId2" Type="http://schemas.openxmlformats.org/officeDocument/2006/relationships/hyperlink" Target="http://www.tonydean.net/"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bigsing2018@gmail.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548680"/>
            <a:ext cx="8229600" cy="2087488"/>
          </a:xfrm>
        </p:spPr>
        <p:txBody>
          <a:bodyPr>
            <a:normAutofit/>
          </a:bodyPr>
          <a:lstStyle/>
          <a:p>
            <a:r>
              <a:rPr lang="en-US" sz="7200" dirty="0" smtClean="0"/>
              <a:t>BIG SING 2018</a:t>
            </a:r>
            <a:br>
              <a:rPr lang="en-US" sz="7200" dirty="0" smtClean="0"/>
            </a:br>
            <a:r>
              <a:rPr lang="en-US" sz="7200" dirty="0" smtClean="0"/>
              <a:t>   </a:t>
            </a:r>
            <a:r>
              <a:rPr lang="en-US" sz="4800" dirty="0" smtClean="0"/>
              <a:t>28-30 September</a:t>
            </a:r>
            <a:endParaRPr lang="en-US" sz="4800" dirty="0"/>
          </a:p>
        </p:txBody>
      </p:sp>
      <p:sp>
        <p:nvSpPr>
          <p:cNvPr id="4" name="Subtitle 3"/>
          <p:cNvSpPr>
            <a:spLocks noGrp="1"/>
          </p:cNvSpPr>
          <p:nvPr>
            <p:ph type="subTitle" idx="1"/>
          </p:nvPr>
        </p:nvSpPr>
        <p:spPr>
          <a:xfrm>
            <a:off x="1074586" y="2976207"/>
            <a:ext cx="7549480" cy="1219200"/>
          </a:xfrm>
        </p:spPr>
        <p:txBody>
          <a:bodyPr>
            <a:noAutofit/>
          </a:bodyPr>
          <a:lstStyle/>
          <a:p>
            <a:r>
              <a:rPr lang="it-IT" sz="2800" dirty="0" smtClean="0"/>
              <a:t>Come and sing with us under the direction of renowned choral conductor, Emma Dean. </a:t>
            </a:r>
            <a:endParaRPr lang="it-IT"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844" y="5733256"/>
            <a:ext cx="1944216" cy="863108"/>
          </a:xfrm>
          <a:prstGeom prst="rect">
            <a:avLst/>
          </a:prstGeom>
        </p:spPr>
      </p:pic>
      <p:sp>
        <p:nvSpPr>
          <p:cNvPr id="5" name="TextBox 4"/>
          <p:cNvSpPr txBox="1"/>
          <p:nvPr/>
        </p:nvSpPr>
        <p:spPr>
          <a:xfrm>
            <a:off x="5734372" y="5059663"/>
            <a:ext cx="2497840" cy="830997"/>
          </a:xfrm>
          <a:prstGeom prst="rect">
            <a:avLst/>
          </a:prstGeom>
          <a:noFill/>
        </p:spPr>
        <p:txBody>
          <a:bodyPr wrap="square" rtlCol="0">
            <a:spAutoFit/>
          </a:bodyPr>
          <a:lstStyle/>
          <a:p>
            <a:pPr algn="ctr"/>
            <a:r>
              <a:rPr lang="en-AU" sz="2400" b="1" dirty="0" smtClean="0">
                <a:solidFill>
                  <a:srgbClr val="FFC000"/>
                </a:solidFill>
                <a:latin typeface="Papyrus" panose="03070502060502030205" pitchFamily="66" charset="0"/>
              </a:rPr>
              <a:t>Brolga Theatre</a:t>
            </a:r>
          </a:p>
          <a:p>
            <a:pPr algn="ctr"/>
            <a:r>
              <a:rPr lang="en-AU" sz="2400" b="1" dirty="0" smtClean="0">
                <a:solidFill>
                  <a:srgbClr val="FFC000"/>
                </a:solidFill>
                <a:latin typeface="Papyrus" panose="03070502060502030205" pitchFamily="66" charset="0"/>
              </a:rPr>
              <a:t>Maryborough</a:t>
            </a:r>
            <a:endParaRPr lang="en-AU" sz="2400" b="1" dirty="0">
              <a:solidFill>
                <a:srgbClr val="FFC000"/>
              </a:solidFill>
              <a:latin typeface="Papyrus" panose="03070502060502030205"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586" y="4754101"/>
            <a:ext cx="4546594" cy="14421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291862"/>
            <a:ext cx="11017224" cy="1192922"/>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How Do I Register?</a:t>
            </a:r>
            <a:endParaRPr lang="en-US" sz="3200" dirty="0">
              <a:solidFill>
                <a:schemeClr val="bg2">
                  <a:lumMod val="50000"/>
                  <a:lumOff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646" y="188640"/>
            <a:ext cx="2008985" cy="20089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
        <p:nvSpPr>
          <p:cNvPr id="11" name="Content Placeholder 1"/>
          <p:cNvSpPr txBox="1">
            <a:spLocks/>
          </p:cNvSpPr>
          <p:nvPr/>
        </p:nvSpPr>
        <p:spPr>
          <a:xfrm>
            <a:off x="1187594" y="1700808"/>
            <a:ext cx="10415430" cy="4824536"/>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AU" sz="3200" b="1" smtClean="0">
                <a:solidFill>
                  <a:srgbClr val="E4371A"/>
                </a:solidFill>
              </a:rPr>
              <a:t>3. </a:t>
            </a:r>
            <a:r>
              <a:rPr lang="en-AU" sz="3200" b="1" dirty="0" smtClean="0">
                <a:solidFill>
                  <a:srgbClr val="E4371A"/>
                </a:solidFill>
              </a:rPr>
              <a:t>PAYMENT</a:t>
            </a:r>
          </a:p>
          <a:p>
            <a:r>
              <a:rPr lang="en-AU" sz="3200" dirty="0" smtClean="0"/>
              <a:t>Although the Maryborough Choral Society (MCS) is hosting the Big Sing, it is an ANCA run activity, therefore all monies for the Big Sing must be paid to ‘The Australian National Choral Association, Queensland Branch’.  </a:t>
            </a:r>
          </a:p>
          <a:p>
            <a:r>
              <a:rPr lang="en-AU" sz="3200" dirty="0" smtClean="0"/>
              <a:t>Cheques are to be sent to the MCS and will be deposited into the ANCA account.  Receipts will be available on request. </a:t>
            </a:r>
          </a:p>
          <a:p>
            <a:r>
              <a:rPr lang="en-AU" sz="3200" dirty="0" smtClean="0"/>
              <a:t>Direct debit funds will go directly into the ANCA account</a:t>
            </a:r>
            <a:r>
              <a:rPr lang="en-AU" sz="3200" dirty="0"/>
              <a:t>. Receipts will be available on request. </a:t>
            </a:r>
            <a:endParaRPr lang="en-AU" sz="3200" dirty="0" smtClean="0"/>
          </a:p>
          <a:p>
            <a:r>
              <a:rPr lang="en-AU" sz="3200" dirty="0" smtClean="0"/>
              <a:t>See the registration form for details on how to pay.</a:t>
            </a:r>
            <a:endParaRPr lang="en-AU" sz="3200" dirty="0"/>
          </a:p>
          <a:p>
            <a:endParaRPr lang="en-AU" sz="3200" dirty="0" smtClean="0"/>
          </a:p>
        </p:txBody>
      </p:sp>
    </p:spTree>
    <p:extLst>
      <p:ext uri="{BB962C8B-B14F-4D97-AF65-F5344CB8AC3E}">
        <p14:creationId xmlns:p14="http://schemas.microsoft.com/office/powerpoint/2010/main" val="176072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3812" y="332656"/>
            <a:ext cx="11017224" cy="1224136"/>
          </a:xfrm>
        </p:spPr>
        <p:txBody>
          <a:bodyPr>
            <a:normAutofit/>
          </a:bodyPr>
          <a:lstStyle/>
          <a:p>
            <a:pPr algn="ctr"/>
            <a:r>
              <a:rPr lang="en-US" sz="7200" dirty="0" smtClean="0">
                <a:solidFill>
                  <a:schemeClr val="bg2">
                    <a:lumMod val="50000"/>
                    <a:lumOff val="50000"/>
                  </a:schemeClr>
                </a:solidFill>
                <a:latin typeface="Broadway Copyist Text Ext" panose="02000503000000000000" pitchFamily="2" charset="0"/>
              </a:rPr>
              <a:t>Costs involved</a:t>
            </a:r>
            <a:endParaRPr lang="en-US" dirty="0">
              <a:solidFill>
                <a:schemeClr val="bg2">
                  <a:lumMod val="50000"/>
                  <a:lumOff val="50000"/>
                </a:schemeClr>
              </a:solidFill>
            </a:endParaRPr>
          </a:p>
        </p:txBody>
      </p:sp>
      <p:sp>
        <p:nvSpPr>
          <p:cNvPr id="2" name="Content Placeholder 1"/>
          <p:cNvSpPr>
            <a:spLocks noGrp="1"/>
          </p:cNvSpPr>
          <p:nvPr>
            <p:ph idx="1"/>
          </p:nvPr>
        </p:nvSpPr>
        <p:spPr>
          <a:xfrm>
            <a:off x="1125860" y="1484784"/>
            <a:ext cx="10081120" cy="5256584"/>
          </a:xfrm>
        </p:spPr>
        <p:txBody>
          <a:bodyPr>
            <a:normAutofit fontScale="85000" lnSpcReduction="20000"/>
          </a:bodyPr>
          <a:lstStyle/>
          <a:p>
            <a:pPr marL="0" indent="0">
              <a:buNone/>
            </a:pPr>
            <a:r>
              <a:rPr lang="en-AU" sz="3600" b="1" dirty="0" smtClean="0">
                <a:solidFill>
                  <a:schemeClr val="bg2">
                    <a:lumMod val="25000"/>
                    <a:lumOff val="75000"/>
                  </a:schemeClr>
                </a:solidFill>
              </a:rPr>
              <a:t>Workshops and Concert</a:t>
            </a:r>
          </a:p>
          <a:p>
            <a:r>
              <a:rPr lang="en-AU" sz="2800" dirty="0" smtClean="0"/>
              <a:t>$110 for choristers who are affiliated with ANCA </a:t>
            </a:r>
          </a:p>
          <a:p>
            <a:r>
              <a:rPr lang="en-AU" sz="2800" dirty="0" smtClean="0"/>
              <a:t>$120 </a:t>
            </a:r>
            <a:r>
              <a:rPr lang="en-AU" sz="2800" dirty="0"/>
              <a:t>for choristers who are </a:t>
            </a:r>
            <a:r>
              <a:rPr lang="en-AU" sz="2800" dirty="0" smtClean="0"/>
              <a:t>not affiliated </a:t>
            </a:r>
            <a:r>
              <a:rPr lang="en-AU" sz="2800" dirty="0"/>
              <a:t>with </a:t>
            </a:r>
            <a:r>
              <a:rPr lang="en-AU" sz="2800" dirty="0" smtClean="0"/>
              <a:t>ANCA</a:t>
            </a:r>
          </a:p>
          <a:p>
            <a:r>
              <a:rPr lang="en-AU" sz="2800" dirty="0" smtClean="0"/>
              <a:t>$35 for evening meal (to be paid with registration fees)</a:t>
            </a:r>
          </a:p>
          <a:p>
            <a:endParaRPr lang="en-AU" sz="1000" dirty="0"/>
          </a:p>
          <a:p>
            <a:pPr marL="0" indent="0">
              <a:buNone/>
            </a:pPr>
            <a:r>
              <a:rPr lang="en-AU" sz="3600" b="1" dirty="0" smtClean="0">
                <a:solidFill>
                  <a:schemeClr val="bg2">
                    <a:lumMod val="25000"/>
                    <a:lumOff val="75000"/>
                  </a:schemeClr>
                </a:solidFill>
              </a:rPr>
              <a:t>This Includes!</a:t>
            </a:r>
          </a:p>
          <a:p>
            <a:r>
              <a:rPr lang="en-AU" sz="2800" dirty="0" smtClean="0"/>
              <a:t>Set music pieces (to be sent to you prior to the workshop)</a:t>
            </a:r>
          </a:p>
          <a:p>
            <a:r>
              <a:rPr lang="en-AU" sz="2800" dirty="0" smtClean="0"/>
              <a:t>Workshop costs </a:t>
            </a:r>
          </a:p>
          <a:p>
            <a:r>
              <a:rPr lang="en-AU" sz="2800" dirty="0" smtClean="0"/>
              <a:t>Use of world class facilities at the Brolga Theatre </a:t>
            </a:r>
          </a:p>
          <a:p>
            <a:r>
              <a:rPr lang="en-AU" sz="2800" dirty="0" smtClean="0"/>
              <a:t>In-house catering for Friday night supper, lunches and breaks </a:t>
            </a:r>
          </a:p>
          <a:p>
            <a:r>
              <a:rPr lang="en-AU" sz="2800" dirty="0" smtClean="0"/>
              <a:t>Saturday night evening meal (optional)</a:t>
            </a:r>
            <a:endParaRPr lang="en-AU"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764" y="4024768"/>
            <a:ext cx="2744820" cy="26184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424" y="332656"/>
            <a:ext cx="2857500" cy="1714500"/>
          </a:xfrm>
          <a:prstGeom prst="rect">
            <a:avLst/>
          </a:prstGeom>
        </p:spPr>
      </p:pic>
    </p:spTree>
    <p:extLst>
      <p:ext uri="{BB962C8B-B14F-4D97-AF65-F5344CB8AC3E}">
        <p14:creationId xmlns:p14="http://schemas.microsoft.com/office/powerpoint/2010/main" val="30669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32656"/>
            <a:ext cx="11017224" cy="1080120"/>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How Can We Prepare?</a:t>
            </a:r>
            <a:endParaRPr lang="en-US" sz="3200" dirty="0">
              <a:solidFill>
                <a:schemeClr val="bg2">
                  <a:lumMod val="50000"/>
                  <a:lumOff val="50000"/>
                </a:schemeClr>
              </a:solidFill>
            </a:endParaRPr>
          </a:p>
        </p:txBody>
      </p:sp>
      <p:sp>
        <p:nvSpPr>
          <p:cNvPr id="2" name="Content Placeholder 1"/>
          <p:cNvSpPr>
            <a:spLocks noGrp="1"/>
          </p:cNvSpPr>
          <p:nvPr>
            <p:ph idx="1"/>
          </p:nvPr>
        </p:nvSpPr>
        <p:spPr>
          <a:xfrm>
            <a:off x="837828" y="2420888"/>
            <a:ext cx="10801200" cy="4032448"/>
          </a:xfrm>
        </p:spPr>
        <p:txBody>
          <a:bodyPr>
            <a:noAutofit/>
          </a:bodyPr>
          <a:lstStyle/>
          <a:p>
            <a:r>
              <a:rPr lang="en-AU" sz="2800" dirty="0" smtClean="0">
                <a:solidFill>
                  <a:schemeClr val="bg2">
                    <a:lumMod val="25000"/>
                    <a:lumOff val="75000"/>
                  </a:schemeClr>
                </a:solidFill>
              </a:rPr>
              <a:t>Set Pieces</a:t>
            </a:r>
          </a:p>
          <a:p>
            <a:pPr lvl="1"/>
            <a:r>
              <a:rPr lang="en-AU" sz="2400" dirty="0" smtClean="0"/>
              <a:t>Music will be sent out in sufficient time for choristers to practise the parts of the set pieces. </a:t>
            </a:r>
          </a:p>
          <a:p>
            <a:pPr lvl="1"/>
            <a:r>
              <a:rPr lang="en-AU" sz="2400" dirty="0" smtClean="0"/>
              <a:t>Most of the rehearsal time at the ‘Big Sing’ will be focused on refining skills and techniques towards presenting a great performance.</a:t>
            </a:r>
          </a:p>
          <a:p>
            <a:r>
              <a:rPr lang="en-AU" sz="2800" dirty="0" smtClean="0">
                <a:solidFill>
                  <a:schemeClr val="bg2">
                    <a:lumMod val="25000"/>
                    <a:lumOff val="75000"/>
                  </a:schemeClr>
                </a:solidFill>
              </a:rPr>
              <a:t>Own Choice</a:t>
            </a:r>
          </a:p>
          <a:p>
            <a:pPr lvl="1"/>
            <a:r>
              <a:rPr lang="en-AU" sz="2400" dirty="0" smtClean="0"/>
              <a:t>Each choir may also choose a piece that showcases their individual choir, and prepare it for performance in the main concert.  More details will be given about this once registrations have closed.</a:t>
            </a:r>
          </a:p>
        </p:txBody>
      </p:sp>
      <p:sp>
        <p:nvSpPr>
          <p:cNvPr id="5" name="Content Placeholder 1"/>
          <p:cNvSpPr txBox="1">
            <a:spLocks/>
          </p:cNvSpPr>
          <p:nvPr/>
        </p:nvSpPr>
        <p:spPr>
          <a:xfrm>
            <a:off x="2025960" y="1304764"/>
            <a:ext cx="8136904" cy="1116124"/>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lnSpc>
                <a:spcPct val="100000"/>
              </a:lnSpc>
              <a:buNone/>
            </a:pPr>
            <a:r>
              <a:rPr lang="en-AU" sz="3200" dirty="0" smtClean="0">
                <a:solidFill>
                  <a:schemeClr val="accent1"/>
                </a:solidFill>
                <a:latin typeface="Monotype Corsiva" panose="03010101010201010101" pitchFamily="66" charset="0"/>
              </a:rPr>
              <a:t>The guest conductor, Emma Dean, will choose set pieces to rehearse and prepare for concert performance.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42" y="1431376"/>
            <a:ext cx="804134" cy="6294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2886" y="1548090"/>
            <a:ext cx="804134" cy="629472"/>
          </a:xfrm>
          <a:prstGeom prst="rect">
            <a:avLst/>
          </a:prstGeom>
        </p:spPr>
      </p:pic>
    </p:spTree>
    <p:extLst>
      <p:ext uri="{BB962C8B-B14F-4D97-AF65-F5344CB8AC3E}">
        <p14:creationId xmlns:p14="http://schemas.microsoft.com/office/powerpoint/2010/main" val="22390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11730"/>
            <a:ext cx="11017224" cy="1101046"/>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Accommodation</a:t>
            </a:r>
            <a:endParaRPr lang="en-US" sz="3200" dirty="0">
              <a:solidFill>
                <a:schemeClr val="bg2">
                  <a:lumMod val="50000"/>
                  <a:lumOff val="50000"/>
                </a:schemeClr>
              </a:solidFill>
            </a:endParaRPr>
          </a:p>
        </p:txBody>
      </p:sp>
      <p:sp>
        <p:nvSpPr>
          <p:cNvPr id="5" name="Content Placeholder 1"/>
          <p:cNvSpPr txBox="1">
            <a:spLocks/>
          </p:cNvSpPr>
          <p:nvPr/>
        </p:nvSpPr>
        <p:spPr>
          <a:xfrm>
            <a:off x="452058" y="1325853"/>
            <a:ext cx="11017224" cy="163525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AU" sz="3200" dirty="0" smtClean="0">
                <a:solidFill>
                  <a:schemeClr val="bg2">
                    <a:lumMod val="25000"/>
                    <a:lumOff val="75000"/>
                  </a:schemeClr>
                </a:solidFill>
                <a:latin typeface="Monotype Corsiva" panose="03010101010201010101" pitchFamily="66" charset="0"/>
              </a:rPr>
              <a:t>There are many motels, hotels, B&amp;Bs and caravan parks in the Fraser Coast region.  Staying in Maryborough will allow for quick and easy travel to the Brolga Theatre each day.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350" y="4213558"/>
            <a:ext cx="3610674" cy="2028740"/>
          </a:xfrm>
          <a:prstGeom prst="rect">
            <a:avLst/>
          </a:prstGeom>
        </p:spPr>
      </p:pic>
      <p:sp>
        <p:nvSpPr>
          <p:cNvPr id="2" name="Rectangle 1"/>
          <p:cNvSpPr/>
          <p:nvPr/>
        </p:nvSpPr>
        <p:spPr>
          <a:xfrm>
            <a:off x="585800" y="2961111"/>
            <a:ext cx="9685076" cy="1077218"/>
          </a:xfrm>
          <a:prstGeom prst="rect">
            <a:avLst/>
          </a:prstGeom>
        </p:spPr>
        <p:txBody>
          <a:bodyPr wrap="square">
            <a:spAutoFit/>
          </a:bodyPr>
          <a:lstStyle/>
          <a:p>
            <a:r>
              <a:rPr lang="en-AU" sz="3200" dirty="0">
                <a:solidFill>
                  <a:srgbClr val="FFFF00"/>
                </a:solidFill>
                <a:latin typeface="Monotype Corsiva" panose="03010101010201010101" pitchFamily="66" charset="0"/>
              </a:rPr>
              <a:t>Note: </a:t>
            </a:r>
            <a:r>
              <a:rPr lang="en-AU" sz="3200" dirty="0">
                <a:latin typeface="Monotype Corsiva" panose="03010101010201010101" pitchFamily="66" charset="0"/>
              </a:rPr>
              <a:t>There are at least two other large events in the Fraser Coast at the same time as the Big </a:t>
            </a:r>
            <a:r>
              <a:rPr lang="en-AU" sz="3200" dirty="0" smtClean="0">
                <a:latin typeface="Monotype Corsiva" panose="03010101010201010101" pitchFamily="66" charset="0"/>
              </a:rPr>
              <a:t>Sing.</a:t>
            </a:r>
            <a:endParaRPr lang="en-AU" sz="3200" dirty="0">
              <a:latin typeface="Monotype Corsiva" panose="03010101010201010101" pitchFamily="66" charset="0"/>
            </a:endParaRPr>
          </a:p>
        </p:txBody>
      </p:sp>
      <p:sp>
        <p:nvSpPr>
          <p:cNvPr id="7" name="Content Placeholder 6"/>
          <p:cNvSpPr>
            <a:spLocks noGrp="1"/>
          </p:cNvSpPr>
          <p:nvPr>
            <p:ph idx="1"/>
          </p:nvPr>
        </p:nvSpPr>
        <p:spPr>
          <a:xfrm>
            <a:off x="1187594" y="4077072"/>
            <a:ext cx="5369734" cy="1235534"/>
          </a:xfrm>
        </p:spPr>
        <p:txBody>
          <a:bodyPr/>
          <a:lstStyle/>
          <a:p>
            <a:pPr marL="0" indent="0">
              <a:buNone/>
            </a:pPr>
            <a:r>
              <a:rPr lang="en-AU" sz="3600" dirty="0">
                <a:solidFill>
                  <a:srgbClr val="FFFF00"/>
                </a:solidFill>
                <a:latin typeface="Monotype Corsiva" panose="03010101010201010101" pitchFamily="66" charset="0"/>
              </a:rPr>
              <a:t>B</a:t>
            </a:r>
            <a:r>
              <a:rPr lang="en-AU" sz="3600" dirty="0" smtClean="0">
                <a:solidFill>
                  <a:srgbClr val="FFFF00"/>
                </a:solidFill>
                <a:latin typeface="Monotype Corsiva" panose="03010101010201010101" pitchFamily="66" charset="0"/>
              </a:rPr>
              <a:t>ook </a:t>
            </a:r>
            <a:r>
              <a:rPr lang="en-AU" sz="3600" dirty="0">
                <a:solidFill>
                  <a:srgbClr val="FFFF00"/>
                </a:solidFill>
                <a:latin typeface="Monotype Corsiva" panose="03010101010201010101" pitchFamily="66" charset="0"/>
              </a:rPr>
              <a:t>early </a:t>
            </a:r>
            <a:r>
              <a:rPr lang="en-AU" sz="3600" dirty="0" smtClean="0">
                <a:solidFill>
                  <a:srgbClr val="FFFF00"/>
                </a:solidFill>
                <a:latin typeface="Monotype Corsiva" panose="03010101010201010101" pitchFamily="66" charset="0"/>
              </a:rPr>
              <a:t>to ensure your </a:t>
            </a:r>
            <a:r>
              <a:rPr lang="en-AU" sz="3600" dirty="0">
                <a:solidFill>
                  <a:srgbClr val="FFFF00"/>
                </a:solidFill>
                <a:latin typeface="Monotype Corsiva" panose="03010101010201010101" pitchFamily="66" charset="0"/>
              </a:rPr>
              <a:t>reservations </a:t>
            </a:r>
            <a:r>
              <a:rPr lang="en-AU" sz="3600" dirty="0" smtClean="0">
                <a:solidFill>
                  <a:srgbClr val="FFFF00"/>
                </a:solidFill>
                <a:latin typeface="Monotype Corsiva" panose="03010101010201010101" pitchFamily="66" charset="0"/>
              </a:rPr>
              <a:t>meet </a:t>
            </a:r>
            <a:r>
              <a:rPr lang="en-AU" sz="3600" dirty="0">
                <a:solidFill>
                  <a:srgbClr val="FFFF00"/>
                </a:solidFill>
                <a:latin typeface="Monotype Corsiva" panose="03010101010201010101" pitchFamily="66" charset="0"/>
              </a:rPr>
              <a:t>your needs. </a:t>
            </a:r>
          </a:p>
          <a:p>
            <a:endParaRPr lang="en-AU" dirty="0">
              <a:solidFill>
                <a:srgbClr val="FFFF00"/>
              </a:solidFill>
            </a:endParaRPr>
          </a:p>
        </p:txBody>
      </p:sp>
      <p:sp>
        <p:nvSpPr>
          <p:cNvPr id="9" name="Content Placeholder 6"/>
          <p:cNvSpPr txBox="1">
            <a:spLocks/>
          </p:cNvSpPr>
          <p:nvPr/>
        </p:nvSpPr>
        <p:spPr>
          <a:xfrm>
            <a:off x="2566020" y="5449092"/>
            <a:ext cx="5081702" cy="1082696"/>
          </a:xfrm>
          <a:prstGeom prst="rect">
            <a:avLst/>
          </a:prstGeom>
          <a:effectLst>
            <a:glow rad="101600">
              <a:schemeClr val="accent2">
                <a:satMod val="175000"/>
                <a:alpha val="40000"/>
              </a:schemeClr>
            </a:glow>
          </a:effectLst>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AU" sz="3000" i="1" dirty="0" smtClean="0">
                <a:solidFill>
                  <a:srgbClr val="00B050"/>
                </a:solidFill>
                <a:latin typeface="Gabriola" panose="04040605051002020D02" pitchFamily="82" charset="0"/>
              </a:rPr>
              <a:t>TIP!  You will get a better deals if you contact  accommodation places directly.  </a:t>
            </a:r>
          </a:p>
          <a:p>
            <a:endParaRPr lang="en-AU" dirty="0">
              <a:solidFill>
                <a:srgbClr val="FFFF00"/>
              </a:solidFill>
            </a:endParaRPr>
          </a:p>
        </p:txBody>
      </p:sp>
    </p:spTree>
    <p:extLst>
      <p:ext uri="{BB962C8B-B14F-4D97-AF65-F5344CB8AC3E}">
        <p14:creationId xmlns:p14="http://schemas.microsoft.com/office/powerpoint/2010/main" val="16013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11730"/>
            <a:ext cx="11017224" cy="1101046"/>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Saturday Evening Dinner</a:t>
            </a:r>
            <a:endParaRPr lang="en-US" sz="3200" dirty="0">
              <a:solidFill>
                <a:schemeClr val="bg2">
                  <a:lumMod val="50000"/>
                  <a:lumOff val="50000"/>
                </a:schemeClr>
              </a:solidFill>
            </a:endParaRPr>
          </a:p>
        </p:txBody>
      </p:sp>
      <p:sp>
        <p:nvSpPr>
          <p:cNvPr id="5" name="Content Placeholder 1"/>
          <p:cNvSpPr txBox="1">
            <a:spLocks/>
          </p:cNvSpPr>
          <p:nvPr/>
        </p:nvSpPr>
        <p:spPr>
          <a:xfrm>
            <a:off x="693812" y="1433702"/>
            <a:ext cx="9433048" cy="3507466"/>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00000"/>
              </a:lnSpc>
            </a:pPr>
            <a:r>
              <a:rPr lang="en-AU" sz="2800" dirty="0" smtClean="0">
                <a:solidFill>
                  <a:schemeClr val="bg2">
                    <a:lumMod val="25000"/>
                    <a:lumOff val="75000"/>
                  </a:schemeClr>
                </a:solidFill>
              </a:rPr>
              <a:t>Susan River Homestead Adventure Resort is situated half way </a:t>
            </a:r>
            <a:r>
              <a:rPr lang="en-AU" sz="2800" dirty="0">
                <a:solidFill>
                  <a:schemeClr val="bg2">
                    <a:lumMod val="25000"/>
                    <a:lumOff val="75000"/>
                  </a:schemeClr>
                </a:solidFill>
              </a:rPr>
              <a:t>between Maryborough </a:t>
            </a:r>
            <a:r>
              <a:rPr lang="en-AU" sz="2800" dirty="0" smtClean="0">
                <a:solidFill>
                  <a:schemeClr val="bg2">
                    <a:lumMod val="25000"/>
                    <a:lumOff val="75000"/>
                  </a:schemeClr>
                </a:solidFill>
              </a:rPr>
              <a:t>and Hervey Bay (15 minutes drive)</a:t>
            </a:r>
            <a:endParaRPr lang="en-AU" sz="2800" dirty="0">
              <a:solidFill>
                <a:schemeClr val="bg2">
                  <a:lumMod val="25000"/>
                  <a:lumOff val="75000"/>
                </a:schemeClr>
              </a:solidFill>
            </a:endParaRPr>
          </a:p>
          <a:p>
            <a:pPr>
              <a:lnSpc>
                <a:spcPct val="100000"/>
              </a:lnSpc>
            </a:pPr>
            <a:r>
              <a:rPr lang="en-AU" sz="2800" dirty="0" smtClean="0">
                <a:solidFill>
                  <a:schemeClr val="bg2">
                    <a:lumMod val="25000"/>
                    <a:lumOff val="75000"/>
                  </a:schemeClr>
                </a:solidFill>
              </a:rPr>
              <a:t>The dining area is rustic, yet elegant and provides a wonderful atmosphere to relax and enjoy the night. </a:t>
            </a:r>
          </a:p>
          <a:p>
            <a:pPr>
              <a:lnSpc>
                <a:spcPct val="100000"/>
              </a:lnSpc>
            </a:pPr>
            <a:r>
              <a:rPr lang="en-AU" sz="2800" dirty="0" smtClean="0"/>
              <a:t>This venue seats 120, so get in quickly to reserve your seat.  </a:t>
            </a:r>
          </a:p>
          <a:p>
            <a:pPr marL="0" indent="0" algn="ctr">
              <a:lnSpc>
                <a:spcPct val="100000"/>
              </a:lnSpc>
              <a:buNone/>
            </a:pPr>
            <a:r>
              <a:rPr lang="en-AU" sz="2000" i="1" dirty="0" smtClean="0">
                <a:solidFill>
                  <a:srgbClr val="00B050"/>
                </a:solidFill>
              </a:rPr>
              <a:t>(If you’re looking for accommodation, Susan River Homestead provides a diverse range of modern, air-conditioned rooms.  Camping sites are also available.)</a:t>
            </a:r>
          </a:p>
          <a:p>
            <a:pPr marL="0" indent="0">
              <a:lnSpc>
                <a:spcPct val="100000"/>
              </a:lnSpc>
              <a:buNone/>
            </a:pPr>
            <a:endParaRPr lang="en-AU" dirty="0" smtClean="0">
              <a:solidFill>
                <a:schemeClr val="bg2">
                  <a:lumMod val="25000"/>
                  <a:lumOff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grpSp>
        <p:nvGrpSpPr>
          <p:cNvPr id="2" name="Group 1"/>
          <p:cNvGrpSpPr/>
          <p:nvPr/>
        </p:nvGrpSpPr>
        <p:grpSpPr>
          <a:xfrm>
            <a:off x="798079" y="5063704"/>
            <a:ext cx="9904845" cy="1677664"/>
            <a:chOff x="798079" y="4623368"/>
            <a:chExt cx="10408901" cy="192345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467" y="4623368"/>
              <a:ext cx="2573513" cy="19234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529" y="4623368"/>
              <a:ext cx="3017186" cy="19234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79" y="4626943"/>
              <a:ext cx="4320480" cy="1919881"/>
            </a:xfrm>
            <a:prstGeom prst="rect">
              <a:avLst/>
            </a:prstGeom>
          </p:spPr>
        </p:pic>
      </p:grpSp>
      <p:grpSp>
        <p:nvGrpSpPr>
          <p:cNvPr id="15" name="Group 14"/>
          <p:cNvGrpSpPr/>
          <p:nvPr/>
        </p:nvGrpSpPr>
        <p:grpSpPr>
          <a:xfrm>
            <a:off x="10126860" y="311730"/>
            <a:ext cx="1710124" cy="2901246"/>
            <a:chOff x="9694812" y="311730"/>
            <a:chExt cx="2142172" cy="3037912"/>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812" y="311730"/>
              <a:ext cx="2142172" cy="3037912"/>
            </a:xfrm>
            <a:prstGeom prst="rect">
              <a:avLst/>
            </a:prstGeom>
          </p:spPr>
        </p:pic>
        <p:sp>
          <p:nvSpPr>
            <p:cNvPr id="12" name="Oval 11"/>
            <p:cNvSpPr/>
            <p:nvPr/>
          </p:nvSpPr>
          <p:spPr>
            <a:xfrm>
              <a:off x="9982844" y="2863399"/>
              <a:ext cx="72008" cy="72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10918948" y="845965"/>
              <a:ext cx="72008" cy="72008"/>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55588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32656"/>
            <a:ext cx="11017224" cy="1080120"/>
          </a:xfrm>
        </p:spPr>
        <p:txBody>
          <a:bodyPr>
            <a:normAutofit/>
          </a:bodyPr>
          <a:lstStyle/>
          <a:p>
            <a:pPr algn="ctr"/>
            <a:r>
              <a:rPr lang="en-US" sz="7200" dirty="0" smtClean="0">
                <a:solidFill>
                  <a:schemeClr val="bg2">
                    <a:lumMod val="50000"/>
                    <a:lumOff val="50000"/>
                  </a:schemeClr>
                </a:solidFill>
                <a:latin typeface="Broadway Copyist Text Ext" panose="02000503000000000000" pitchFamily="2" charset="0"/>
              </a:rPr>
              <a:t>Meeting Individual Needs</a:t>
            </a:r>
            <a:endParaRPr lang="en-US" dirty="0">
              <a:solidFill>
                <a:schemeClr val="bg2">
                  <a:lumMod val="50000"/>
                  <a:lumOff val="50000"/>
                </a:schemeClr>
              </a:solidFill>
            </a:endParaRPr>
          </a:p>
        </p:txBody>
      </p:sp>
      <p:sp>
        <p:nvSpPr>
          <p:cNvPr id="2" name="Content Placeholder 1"/>
          <p:cNvSpPr>
            <a:spLocks noGrp="1"/>
          </p:cNvSpPr>
          <p:nvPr>
            <p:ph idx="1"/>
          </p:nvPr>
        </p:nvSpPr>
        <p:spPr>
          <a:xfrm>
            <a:off x="693812" y="1484784"/>
            <a:ext cx="11305256" cy="5256584"/>
          </a:xfrm>
        </p:spPr>
        <p:txBody>
          <a:bodyPr>
            <a:noAutofit/>
          </a:bodyPr>
          <a:lstStyle/>
          <a:p>
            <a:r>
              <a:rPr lang="en-AU" sz="2800" b="1" dirty="0">
                <a:solidFill>
                  <a:schemeClr val="accent1"/>
                </a:solidFill>
              </a:rPr>
              <a:t>Disability </a:t>
            </a:r>
            <a:r>
              <a:rPr lang="en-AU" sz="2800" b="1" dirty="0" smtClean="0">
                <a:solidFill>
                  <a:schemeClr val="accent1"/>
                </a:solidFill>
              </a:rPr>
              <a:t>Access</a:t>
            </a:r>
          </a:p>
          <a:p>
            <a:pPr lvl="1"/>
            <a:r>
              <a:rPr lang="en-AU" sz="2400" dirty="0" smtClean="0"/>
              <a:t>The Brolga Theatre is an easy access venue and is wheelchair friendly.  The staff and volunteers provide professional assistance if required. </a:t>
            </a:r>
            <a:endParaRPr lang="en-AU" sz="2400" dirty="0"/>
          </a:p>
          <a:p>
            <a:endParaRPr lang="en-AU" sz="600" dirty="0" smtClean="0"/>
          </a:p>
          <a:p>
            <a:r>
              <a:rPr lang="en-AU" sz="2800" b="1" dirty="0" smtClean="0">
                <a:solidFill>
                  <a:schemeClr val="accent1"/>
                </a:solidFill>
              </a:rPr>
              <a:t>Dietary Requirements</a:t>
            </a:r>
          </a:p>
          <a:p>
            <a:pPr lvl="1"/>
            <a:r>
              <a:rPr lang="en-AU" sz="2400" dirty="0" smtClean="0"/>
              <a:t>The caterers for this event are versatile in their ability to tailor meals according to particular needs.  Please make note of any dietary requirements on the registration form.</a:t>
            </a:r>
          </a:p>
          <a:p>
            <a:endParaRPr lang="en-AU" sz="400" dirty="0" smtClean="0"/>
          </a:p>
          <a:p>
            <a:r>
              <a:rPr lang="en-AU" sz="2800" b="1" dirty="0" smtClean="0">
                <a:solidFill>
                  <a:schemeClr val="accent1"/>
                </a:solidFill>
              </a:rPr>
              <a:t>Needs (not specified above)</a:t>
            </a:r>
            <a:endParaRPr lang="en-AU" sz="2800" b="1" dirty="0">
              <a:solidFill>
                <a:schemeClr val="accent1"/>
              </a:solidFill>
            </a:endParaRPr>
          </a:p>
          <a:p>
            <a:pPr lvl="1"/>
            <a:r>
              <a:rPr lang="en-AU" sz="2400" dirty="0" smtClean="0"/>
              <a:t>We will assist in any way possible to make your experience at the ‘Big Sing’ a great one. </a:t>
            </a:r>
            <a:r>
              <a:rPr lang="en-AU" sz="2400" dirty="0"/>
              <a:t> </a:t>
            </a:r>
            <a:endParaRPr lang="en-AU"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Tree>
    <p:extLst>
      <p:ext uri="{BB962C8B-B14F-4D97-AF65-F5344CB8AC3E}">
        <p14:creationId xmlns:p14="http://schemas.microsoft.com/office/powerpoint/2010/main" val="6361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32656"/>
            <a:ext cx="11017224" cy="1152128"/>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The Main Concert</a:t>
            </a:r>
            <a:endParaRPr lang="en-US" sz="3200" dirty="0">
              <a:solidFill>
                <a:schemeClr val="bg2">
                  <a:lumMod val="50000"/>
                  <a:lumOff val="50000"/>
                </a:schemeClr>
              </a:solidFill>
            </a:endParaRPr>
          </a:p>
        </p:txBody>
      </p:sp>
      <p:sp>
        <p:nvSpPr>
          <p:cNvPr id="2" name="Content Placeholder 1"/>
          <p:cNvSpPr>
            <a:spLocks noGrp="1"/>
          </p:cNvSpPr>
          <p:nvPr>
            <p:ph idx="1"/>
          </p:nvPr>
        </p:nvSpPr>
        <p:spPr>
          <a:xfrm>
            <a:off x="693812" y="3068960"/>
            <a:ext cx="4752528" cy="2952328"/>
          </a:xfrm>
        </p:spPr>
        <p:txBody>
          <a:bodyPr>
            <a:normAutofit/>
          </a:bodyPr>
          <a:lstStyle/>
          <a:p>
            <a:r>
              <a:rPr lang="en-AU" sz="2800" dirty="0" smtClean="0">
                <a:solidFill>
                  <a:schemeClr val="bg2">
                    <a:lumMod val="25000"/>
                    <a:lumOff val="75000"/>
                  </a:schemeClr>
                </a:solidFill>
              </a:rPr>
              <a:t>Where and When</a:t>
            </a:r>
          </a:p>
          <a:p>
            <a:pPr lvl="1"/>
            <a:r>
              <a:rPr lang="en-AU" sz="2400" dirty="0" smtClean="0"/>
              <a:t>Brolga Theatre, Maryborough </a:t>
            </a:r>
          </a:p>
          <a:p>
            <a:pPr lvl="1"/>
            <a:r>
              <a:rPr lang="en-AU" sz="2400" dirty="0" smtClean="0"/>
              <a:t>2pm Sunday, 30 Sept 2018</a:t>
            </a:r>
          </a:p>
          <a:p>
            <a:endParaRPr lang="en-AU" dirty="0" smtClean="0">
              <a:solidFill>
                <a:schemeClr val="bg2">
                  <a:lumMod val="25000"/>
                  <a:lumOff val="75000"/>
                </a:schemeClr>
              </a:solidFill>
            </a:endParaRPr>
          </a:p>
        </p:txBody>
      </p:sp>
      <p:sp>
        <p:nvSpPr>
          <p:cNvPr id="4" name="Content Placeholder 1"/>
          <p:cNvSpPr txBox="1">
            <a:spLocks/>
          </p:cNvSpPr>
          <p:nvPr/>
        </p:nvSpPr>
        <p:spPr>
          <a:xfrm>
            <a:off x="5950396" y="1772816"/>
            <a:ext cx="5472608" cy="455514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AU" sz="2800" dirty="0" smtClean="0">
                <a:solidFill>
                  <a:schemeClr val="bg2">
                    <a:lumMod val="25000"/>
                    <a:lumOff val="75000"/>
                  </a:schemeClr>
                </a:solidFill>
              </a:rPr>
              <a:t>Ticket Prices</a:t>
            </a:r>
          </a:p>
          <a:p>
            <a:pPr lvl="1"/>
            <a:r>
              <a:rPr lang="en-AU" sz="2400" dirty="0" smtClean="0"/>
              <a:t>$10.00 - Student/Concession</a:t>
            </a:r>
          </a:p>
          <a:p>
            <a:pPr lvl="1"/>
            <a:r>
              <a:rPr lang="en-AU" sz="2400" dirty="0" smtClean="0"/>
              <a:t>$15.00 – Adult</a:t>
            </a:r>
          </a:p>
          <a:p>
            <a:pPr lvl="1"/>
            <a:r>
              <a:rPr lang="en-AU" sz="2400" dirty="0" smtClean="0"/>
              <a:t>These tickets can be purchased directly from the Brolga Theatre ticket office. </a:t>
            </a:r>
          </a:p>
          <a:p>
            <a:pPr marL="231775" lvl="1" indent="0">
              <a:buNone/>
            </a:pPr>
            <a:endParaRPr lang="en-AU" sz="2800" dirty="0" smtClean="0"/>
          </a:p>
          <a:p>
            <a:r>
              <a:rPr lang="en-AU" sz="2800" dirty="0" smtClean="0">
                <a:solidFill>
                  <a:schemeClr val="bg2">
                    <a:lumMod val="25000"/>
                    <a:lumOff val="75000"/>
                  </a:schemeClr>
                </a:solidFill>
              </a:rPr>
              <a:t>Parking</a:t>
            </a:r>
          </a:p>
          <a:p>
            <a:pPr lvl="1"/>
            <a:r>
              <a:rPr lang="en-AU" sz="2400" dirty="0" smtClean="0"/>
              <a:t>On-site parking</a:t>
            </a:r>
            <a:endParaRPr lang="en-AU"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00" y="1158407"/>
            <a:ext cx="1031417" cy="7967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116" y="5622903"/>
            <a:ext cx="1031417" cy="7967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9501" y="332656"/>
            <a:ext cx="1031417" cy="796770"/>
          </a:xfrm>
          <a:prstGeom prst="rect">
            <a:avLst/>
          </a:prstGeom>
        </p:spPr>
      </p:pic>
    </p:spTree>
    <p:extLst>
      <p:ext uri="{BB962C8B-B14F-4D97-AF65-F5344CB8AC3E}">
        <p14:creationId xmlns:p14="http://schemas.microsoft.com/office/powerpoint/2010/main" val="10131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20825"/>
            <a:ext cx="9144001" cy="1523999"/>
          </a:xfrm>
        </p:spPr>
        <p:txBody>
          <a:bodyPr>
            <a:normAutofit fontScale="90000"/>
          </a:bodyPr>
          <a:lstStyle/>
          <a:p>
            <a:pPr algn="ctr"/>
            <a:r>
              <a:rPr lang="en-US" sz="7300" dirty="0" smtClean="0">
                <a:solidFill>
                  <a:schemeClr val="bg2">
                    <a:lumMod val="50000"/>
                    <a:lumOff val="50000"/>
                  </a:schemeClr>
                </a:solidFill>
                <a:latin typeface="Broadway Copyist Text Ext" panose="02000503000000000000" pitchFamily="2" charset="0"/>
              </a:rPr>
              <a:t>What Is ANCA? </a:t>
            </a:r>
            <a:br>
              <a:rPr lang="en-US" sz="7300" dirty="0" smtClean="0">
                <a:solidFill>
                  <a:schemeClr val="bg2">
                    <a:lumMod val="50000"/>
                    <a:lumOff val="50000"/>
                  </a:schemeClr>
                </a:solidFill>
                <a:latin typeface="Broadway Copyist Text Ext" panose="02000503000000000000" pitchFamily="2" charset="0"/>
              </a:rPr>
            </a:br>
            <a:r>
              <a:rPr lang="en-US" sz="4000" dirty="0" smtClean="0">
                <a:solidFill>
                  <a:schemeClr val="bg2">
                    <a:lumMod val="50000"/>
                    <a:lumOff val="50000"/>
                  </a:schemeClr>
                </a:solidFill>
              </a:rPr>
              <a:t>Australian National Choral Association</a:t>
            </a:r>
            <a:endParaRPr lang="en-US" sz="4000" dirty="0">
              <a:solidFill>
                <a:schemeClr val="bg2">
                  <a:lumMod val="50000"/>
                  <a:lumOff val="50000"/>
                </a:schemeClr>
              </a:solidFill>
            </a:endParaRPr>
          </a:p>
        </p:txBody>
      </p:sp>
      <p:sp>
        <p:nvSpPr>
          <p:cNvPr id="2" name="Content Placeholder 1"/>
          <p:cNvSpPr>
            <a:spLocks noGrp="1"/>
          </p:cNvSpPr>
          <p:nvPr>
            <p:ph idx="1"/>
          </p:nvPr>
        </p:nvSpPr>
        <p:spPr>
          <a:xfrm>
            <a:off x="693812" y="2194519"/>
            <a:ext cx="10873208" cy="4330825"/>
          </a:xfrm>
        </p:spPr>
        <p:txBody>
          <a:bodyPr>
            <a:noAutofit/>
          </a:bodyPr>
          <a:lstStyle/>
          <a:p>
            <a:r>
              <a:rPr lang="en-AU" sz="2800" dirty="0" smtClean="0"/>
              <a:t>ANCA is the organising body that runs the Big Sing event.</a:t>
            </a:r>
          </a:p>
          <a:p>
            <a:endParaRPr lang="en-AU" sz="1100" dirty="0" smtClean="0"/>
          </a:p>
          <a:p>
            <a:r>
              <a:rPr lang="en-AU" sz="2800" dirty="0" smtClean="0"/>
              <a:t>ANCA is seen </a:t>
            </a:r>
            <a:r>
              <a:rPr lang="en-AU" sz="2800" dirty="0"/>
              <a:t>as </a:t>
            </a:r>
            <a:r>
              <a:rPr lang="en-AU" sz="2800"/>
              <a:t>a </a:t>
            </a:r>
            <a:r>
              <a:rPr lang="en-AU" sz="2800" smtClean="0"/>
              <a:t>benchmark </a:t>
            </a:r>
            <a:r>
              <a:rPr lang="en-AU" sz="2800" dirty="0"/>
              <a:t>for development in quality and quantity of choral directors, choirs and choral literature</a:t>
            </a:r>
            <a:r>
              <a:rPr lang="en-AU" sz="2800" dirty="0" smtClean="0"/>
              <a:t>.</a:t>
            </a:r>
          </a:p>
          <a:p>
            <a:endParaRPr lang="en-AU" sz="1200" dirty="0" smtClean="0"/>
          </a:p>
          <a:p>
            <a:r>
              <a:rPr lang="en-AU" sz="2800" dirty="0" smtClean="0"/>
              <a:t>The </a:t>
            </a:r>
            <a:r>
              <a:rPr lang="en-AU" sz="2800" dirty="0"/>
              <a:t>objectives of the association </a:t>
            </a:r>
            <a:r>
              <a:rPr lang="en-AU" sz="2800" dirty="0" smtClean="0"/>
              <a:t>are </a:t>
            </a:r>
            <a:r>
              <a:rPr lang="en-AU" sz="2800" dirty="0"/>
              <a:t>to stimulate interest and participation in choral music and related activities, linking choral musicians throughout the country and nurturing growth of all choral activities.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229" y="380999"/>
            <a:ext cx="1333500" cy="16668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1785" y="289888"/>
            <a:ext cx="11305255" cy="1122888"/>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What Can ANCA Do For Me?</a:t>
            </a:r>
            <a:endParaRPr lang="en-US" sz="6600" dirty="0">
              <a:solidFill>
                <a:schemeClr val="bg2">
                  <a:lumMod val="50000"/>
                  <a:lumOff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3745782"/>
              </p:ext>
            </p:extLst>
          </p:nvPr>
        </p:nvGraphicFramePr>
        <p:xfrm>
          <a:off x="1341885" y="2343998"/>
          <a:ext cx="9577064" cy="4206240"/>
        </p:xfrm>
        <a:graphic>
          <a:graphicData uri="http://schemas.openxmlformats.org/drawingml/2006/table">
            <a:tbl>
              <a:tblPr firstRow="1" bandRow="1">
                <a:tableStyleId>{2D5ABB26-0587-4C30-8999-92F81FD0307C}</a:tableStyleId>
              </a:tblPr>
              <a:tblGrid>
                <a:gridCol w="9577064"/>
              </a:tblGrid>
              <a:tr h="501832">
                <a:tc>
                  <a:txBody>
                    <a:bodyPr/>
                    <a:lstStyle/>
                    <a:p>
                      <a:r>
                        <a:rPr lang="en-AU" sz="2800" b="1" u="sng" baseline="0" dirty="0" smtClean="0">
                          <a:solidFill>
                            <a:schemeClr val="accent1"/>
                          </a:solidFill>
                        </a:rPr>
                        <a:t>ANCA Membership</a:t>
                      </a:r>
                      <a:endParaRPr lang="en-AU" sz="2800" b="1" u="sng" dirty="0">
                        <a:solidFill>
                          <a:schemeClr val="accent1"/>
                        </a:solidFill>
                      </a:endParaRPr>
                    </a:p>
                  </a:txBody>
                  <a:tcPr/>
                </a:tc>
              </a:tr>
              <a:tr h="7675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kern="1200" dirty="0" smtClean="0">
                          <a:effectLst/>
                        </a:rPr>
                        <a:t>Cheaper</a:t>
                      </a:r>
                      <a:r>
                        <a:rPr lang="en-AU" sz="2800" kern="1200" baseline="0" dirty="0" smtClean="0">
                          <a:effectLst/>
                        </a:rPr>
                        <a:t> member costs for workshops and other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i="0" kern="1200" dirty="0" smtClean="0">
                        <a:solidFill>
                          <a:schemeClr val="dk1"/>
                        </a:solidFill>
                        <a:effectLst/>
                        <a:latin typeface="+mn-lt"/>
                        <a:ea typeface="+mn-ea"/>
                        <a:cs typeface="+mn-cs"/>
                      </a:endParaRPr>
                    </a:p>
                  </a:txBody>
                  <a:tcPr/>
                </a:tc>
              </a:tr>
              <a:tr h="7675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kern="1200" dirty="0" smtClean="0">
                          <a:effectLst/>
                        </a:rPr>
                        <a:t>Workshops specifically for Choristers and conductors</a:t>
                      </a:r>
                    </a:p>
                    <a:p>
                      <a:pPr marL="285750" indent="-285750">
                        <a:buFont typeface="Arial" panose="020B0604020202020204" pitchFamily="34" charset="0"/>
                        <a:buChar char="•"/>
                      </a:pPr>
                      <a:endParaRPr lang="en-AU" sz="1800" dirty="0" smtClean="0"/>
                    </a:p>
                  </a:txBody>
                  <a:tcPr/>
                </a:tc>
              </a:tr>
              <a:tr h="7675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kern="1200" dirty="0" smtClean="0">
                          <a:effectLst/>
                        </a:rPr>
                        <a:t>Public Liability Cover for your choir</a:t>
                      </a:r>
                    </a:p>
                    <a:p>
                      <a:pPr marL="285750" indent="-285750">
                        <a:buFont typeface="Arial" panose="020B0604020202020204" pitchFamily="34" charset="0"/>
                        <a:buChar char="•"/>
                      </a:pPr>
                      <a:endParaRPr lang="en-AU" sz="1800" dirty="0" smtClean="0"/>
                    </a:p>
                  </a:txBody>
                  <a:tcPr/>
                </a:tc>
              </a:tr>
              <a:tr h="7675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kern="1200" dirty="0" smtClean="0">
                          <a:effectLst/>
                        </a:rPr>
                        <a:t>Print and online  magazines</a:t>
                      </a:r>
                      <a:r>
                        <a:rPr lang="en-AU" sz="2800" kern="1200" baseline="0" dirty="0" smtClean="0">
                          <a:effectLst/>
                        </a:rPr>
                        <a:t> and </a:t>
                      </a:r>
                      <a:r>
                        <a:rPr lang="en-AU" sz="2800" kern="1200" dirty="0" smtClean="0">
                          <a:effectLst/>
                        </a:rPr>
                        <a:t>newsletters subscriptions</a:t>
                      </a:r>
                    </a:p>
                    <a:p>
                      <a:pPr marL="285750" indent="-285750">
                        <a:buFont typeface="Arial" panose="020B0604020202020204" pitchFamily="34" charset="0"/>
                        <a:buChar char="•"/>
                      </a:pPr>
                      <a:endParaRPr lang="en-AU" sz="1800" dirty="0"/>
                    </a:p>
                  </a:txBody>
                  <a:tcPr/>
                </a:tc>
              </a:tr>
              <a:tr h="501832">
                <a:tc>
                  <a:txBody>
                    <a:bodyPr/>
                    <a:lstStyle/>
                    <a:p>
                      <a:r>
                        <a:rPr lang="en-AU" sz="2800" i="1" dirty="0" smtClean="0"/>
                        <a:t>… All this and much</a:t>
                      </a:r>
                      <a:r>
                        <a:rPr lang="en-AU" sz="2800" i="1" baseline="0" dirty="0" smtClean="0"/>
                        <a:t> more</a:t>
                      </a:r>
                      <a:endParaRPr lang="en-AU" sz="2800" i="1" dirty="0"/>
                    </a:p>
                  </a:txBody>
                  <a:tcPr/>
                </a:tc>
              </a:tr>
            </a:tbl>
          </a:graphicData>
        </a:graphic>
      </p:graphicFrame>
      <p:sp>
        <p:nvSpPr>
          <p:cNvPr id="3" name="TextBox 2"/>
          <p:cNvSpPr txBox="1"/>
          <p:nvPr/>
        </p:nvSpPr>
        <p:spPr>
          <a:xfrm>
            <a:off x="3430116" y="1412776"/>
            <a:ext cx="5328592" cy="707886"/>
          </a:xfrm>
          <a:prstGeom prst="rect">
            <a:avLst/>
          </a:prstGeom>
          <a:noFill/>
        </p:spPr>
        <p:txBody>
          <a:bodyPr wrap="square" rtlCol="0">
            <a:spAutoFit/>
          </a:bodyPr>
          <a:lstStyle/>
          <a:p>
            <a:r>
              <a:rPr lang="en-AU" sz="4000" dirty="0" smtClean="0">
                <a:latin typeface="Impact" panose="020B0806030902050204" pitchFamily="34" charset="0"/>
              </a:rPr>
              <a:t>To join … or not to join!</a:t>
            </a:r>
            <a:endParaRPr lang="en-AU" sz="4000" dirty="0">
              <a:latin typeface="Impact" panose="020B080603090205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229" y="380999"/>
            <a:ext cx="1333500" cy="1666875"/>
          </a:xfrm>
          <a:prstGeom prst="rect">
            <a:avLst/>
          </a:prstGeom>
        </p:spPr>
      </p:pic>
    </p:spTree>
    <p:extLst>
      <p:ext uri="{BB962C8B-B14F-4D97-AF65-F5344CB8AC3E}">
        <p14:creationId xmlns:p14="http://schemas.microsoft.com/office/powerpoint/2010/main" val="376425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934172" y="188640"/>
            <a:ext cx="3996444" cy="1152128"/>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CONTACTS</a:t>
            </a:r>
            <a:endParaRPr lang="en-US" sz="6600" dirty="0">
              <a:solidFill>
                <a:schemeClr val="bg2">
                  <a:lumMod val="50000"/>
                  <a:lumOff val="50000"/>
                </a:schemeClr>
              </a:solidFill>
            </a:endParaRPr>
          </a:p>
        </p:txBody>
      </p:sp>
      <p:sp>
        <p:nvSpPr>
          <p:cNvPr id="2" name="Content Placeholder 1"/>
          <p:cNvSpPr>
            <a:spLocks noGrp="1"/>
          </p:cNvSpPr>
          <p:nvPr>
            <p:ph idx="1"/>
          </p:nvPr>
        </p:nvSpPr>
        <p:spPr>
          <a:xfrm>
            <a:off x="6285901" y="1686307"/>
            <a:ext cx="5346494" cy="3888432"/>
          </a:xfrm>
        </p:spPr>
        <p:txBody>
          <a:bodyPr>
            <a:noAutofit/>
          </a:bodyPr>
          <a:lstStyle/>
          <a:p>
            <a:pPr marL="0" indent="0">
              <a:buNone/>
            </a:pPr>
            <a:r>
              <a:rPr lang="en-AU" sz="1800" b="1" dirty="0" smtClean="0">
                <a:solidFill>
                  <a:schemeClr val="bg2">
                    <a:lumMod val="50000"/>
                    <a:lumOff val="50000"/>
                  </a:schemeClr>
                </a:solidFill>
              </a:rPr>
              <a:t>Brolga Theatre</a:t>
            </a:r>
          </a:p>
          <a:p>
            <a:pPr lvl="1"/>
            <a:r>
              <a:rPr lang="en-AU" sz="1600" dirty="0" smtClean="0"/>
              <a:t>Address: 5 Walker St, Maryborough</a:t>
            </a:r>
          </a:p>
          <a:p>
            <a:pPr lvl="1"/>
            <a:r>
              <a:rPr lang="en-AU" sz="1600" dirty="0" smtClean="0"/>
              <a:t>Email: </a:t>
            </a:r>
            <a:r>
              <a:rPr lang="en-AU" sz="1600" dirty="0" smtClean="0">
                <a:hlinkClick r:id="rId2"/>
              </a:rPr>
              <a:t>brolga@frasercoast.qld.gov.au</a:t>
            </a:r>
            <a:r>
              <a:rPr lang="en-AU" sz="1600" dirty="0" smtClean="0"/>
              <a:t> </a:t>
            </a:r>
          </a:p>
          <a:p>
            <a:pPr lvl="1"/>
            <a:r>
              <a:rPr lang="en-AU" sz="1600" dirty="0" smtClean="0"/>
              <a:t>Website:  </a:t>
            </a:r>
            <a:r>
              <a:rPr lang="en-AU" sz="1600" dirty="0" smtClean="0">
                <a:hlinkClick r:id="rId3"/>
              </a:rPr>
              <a:t>http</a:t>
            </a:r>
            <a:r>
              <a:rPr lang="en-AU" sz="1600" dirty="0">
                <a:hlinkClick r:id="rId3"/>
              </a:rPr>
              <a:t>://</a:t>
            </a:r>
            <a:r>
              <a:rPr lang="en-AU" sz="1600" dirty="0" smtClean="0">
                <a:hlinkClick r:id="rId3"/>
              </a:rPr>
              <a:t>www.ourfrasercoast.com.au/Brolga-Theatre/About</a:t>
            </a:r>
            <a:endParaRPr lang="en-AU" sz="1600" dirty="0"/>
          </a:p>
          <a:p>
            <a:pPr lvl="1"/>
            <a:r>
              <a:rPr lang="en-AU" sz="1600" dirty="0" smtClean="0"/>
              <a:t>Phone: 07 </a:t>
            </a:r>
            <a:r>
              <a:rPr lang="en-AU" sz="1600" dirty="0"/>
              <a:t>4122 6060</a:t>
            </a:r>
            <a:endParaRPr lang="en-AU" sz="1600" dirty="0" smtClean="0"/>
          </a:p>
          <a:p>
            <a:pPr marL="0" indent="0">
              <a:buNone/>
            </a:pPr>
            <a:r>
              <a:rPr lang="en-AU" sz="1800" b="1" dirty="0" smtClean="0">
                <a:solidFill>
                  <a:schemeClr val="bg2">
                    <a:lumMod val="50000"/>
                    <a:lumOff val="50000"/>
                  </a:schemeClr>
                </a:solidFill>
              </a:rPr>
              <a:t>Fraser Coast Regional Council</a:t>
            </a:r>
          </a:p>
          <a:p>
            <a:pPr lvl="1"/>
            <a:r>
              <a:rPr lang="en-AU" sz="1600" dirty="0" smtClean="0"/>
              <a:t>Website</a:t>
            </a:r>
            <a:r>
              <a:rPr lang="en-AU" sz="1600" dirty="0"/>
              <a:t>: </a:t>
            </a:r>
            <a:r>
              <a:rPr lang="en-AU" sz="1600" dirty="0" smtClean="0"/>
              <a:t>  </a:t>
            </a:r>
            <a:r>
              <a:rPr lang="en-AU" sz="1600" dirty="0" smtClean="0">
                <a:hlinkClick r:id="rId4"/>
              </a:rPr>
              <a:t>http</a:t>
            </a:r>
            <a:r>
              <a:rPr lang="en-AU" sz="1600" dirty="0">
                <a:hlinkClick r:id="rId4"/>
              </a:rPr>
              <a:t>://</a:t>
            </a:r>
            <a:r>
              <a:rPr lang="en-AU" sz="1600" dirty="0" smtClean="0">
                <a:hlinkClick r:id="rId4"/>
              </a:rPr>
              <a:t>www.frasercoast.qld.gov.au/</a:t>
            </a:r>
            <a:endParaRPr lang="en-AU" sz="1600" dirty="0" smtClean="0"/>
          </a:p>
          <a:p>
            <a:pPr marL="0" indent="0">
              <a:buNone/>
            </a:pPr>
            <a:r>
              <a:rPr lang="en-AU" sz="1800" b="1" dirty="0">
                <a:solidFill>
                  <a:schemeClr val="bg2">
                    <a:lumMod val="50000"/>
                    <a:lumOff val="50000"/>
                  </a:schemeClr>
                </a:solidFill>
              </a:rPr>
              <a:t>Fraser Coast Tourism</a:t>
            </a:r>
          </a:p>
          <a:p>
            <a:pPr lvl="1"/>
            <a:r>
              <a:rPr lang="en-AU" sz="1600" dirty="0">
                <a:hlinkClick r:id="rId5"/>
              </a:rPr>
              <a:t>https://www.visitfrasercoast.com</a:t>
            </a:r>
            <a:r>
              <a:rPr lang="en-AU" sz="1600" dirty="0" smtClean="0">
                <a:hlinkClick r:id="rId5"/>
              </a:rPr>
              <a:t>/</a:t>
            </a:r>
            <a:endParaRPr lang="en-AU" sz="1600" dirty="0" smtClean="0"/>
          </a:p>
          <a:p>
            <a:pPr marL="231775" lvl="1" indent="0">
              <a:buNone/>
            </a:pPr>
            <a:r>
              <a:rPr lang="en-AU" sz="3600" dirty="0" smtClean="0"/>
              <a:t> </a:t>
            </a:r>
            <a:endParaRPr lang="en-AU" sz="3600" dirty="0"/>
          </a:p>
          <a:p>
            <a:pPr lvl="1"/>
            <a:endParaRPr lang="en-AU" sz="1600" dirty="0" smtClean="0"/>
          </a:p>
        </p:txBody>
      </p:sp>
      <p:sp>
        <p:nvSpPr>
          <p:cNvPr id="4" name="Content Placeholder 1"/>
          <p:cNvSpPr txBox="1">
            <a:spLocks/>
          </p:cNvSpPr>
          <p:nvPr/>
        </p:nvSpPr>
        <p:spPr>
          <a:xfrm>
            <a:off x="261764" y="1700808"/>
            <a:ext cx="5760640" cy="388843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AU" sz="1800" b="1" dirty="0">
                <a:solidFill>
                  <a:schemeClr val="bg2">
                    <a:lumMod val="50000"/>
                    <a:lumOff val="50000"/>
                  </a:schemeClr>
                </a:solidFill>
              </a:rPr>
              <a:t> </a:t>
            </a:r>
            <a:r>
              <a:rPr lang="en-AU" sz="1800" b="1" dirty="0" smtClean="0">
                <a:solidFill>
                  <a:schemeClr val="bg2">
                    <a:lumMod val="50000"/>
                    <a:lumOff val="50000"/>
                  </a:schemeClr>
                </a:solidFill>
              </a:rPr>
              <a:t>    Maryborough </a:t>
            </a:r>
            <a:r>
              <a:rPr lang="en-AU" sz="1800" b="1" dirty="0">
                <a:solidFill>
                  <a:schemeClr val="bg2">
                    <a:lumMod val="50000"/>
                    <a:lumOff val="50000"/>
                  </a:schemeClr>
                </a:solidFill>
              </a:rPr>
              <a:t>Choral Society Inc.</a:t>
            </a:r>
          </a:p>
          <a:p>
            <a:pPr lvl="1">
              <a:lnSpc>
                <a:spcPct val="100000"/>
              </a:lnSpc>
            </a:pPr>
            <a:r>
              <a:rPr lang="en-AU" sz="1600" dirty="0" smtClean="0"/>
              <a:t>Email: </a:t>
            </a:r>
            <a:r>
              <a:rPr lang="en-AU" sz="1600" dirty="0" smtClean="0">
                <a:hlinkClick r:id="rId6"/>
              </a:rPr>
              <a:t>bigsing2018@gmail.com</a:t>
            </a:r>
            <a:endParaRPr lang="en-AU" sz="1200" dirty="0" smtClean="0"/>
          </a:p>
          <a:p>
            <a:pPr lvl="1">
              <a:lnSpc>
                <a:spcPct val="100000"/>
              </a:lnSpc>
            </a:pPr>
            <a:r>
              <a:rPr lang="en-AU" sz="1600" dirty="0" smtClean="0"/>
              <a:t>f</a:t>
            </a:r>
            <a:r>
              <a:rPr lang="en-AU" sz="1600" dirty="0"/>
              <a:t>: </a:t>
            </a:r>
            <a:r>
              <a:rPr lang="en-AU" sz="1600" dirty="0" smtClean="0"/>
              <a:t>bigsing2018@MaryboroughChoralSociety </a:t>
            </a:r>
            <a:endParaRPr lang="en-AU" sz="1600" dirty="0"/>
          </a:p>
          <a:p>
            <a:pPr lvl="1">
              <a:lnSpc>
                <a:spcPct val="100000"/>
              </a:lnSpc>
            </a:pPr>
            <a:r>
              <a:rPr lang="en-AU" sz="1600" dirty="0"/>
              <a:t>Phone: 0427 223 </a:t>
            </a:r>
            <a:r>
              <a:rPr lang="en-AU" sz="1600" dirty="0" smtClean="0"/>
              <a:t>297 (President – Lana </a:t>
            </a:r>
            <a:r>
              <a:rPr lang="en-AU" sz="1600" dirty="0" err="1" smtClean="0"/>
              <a:t>Ballin</a:t>
            </a:r>
            <a:r>
              <a:rPr lang="en-AU" sz="1600" dirty="0" smtClean="0"/>
              <a:t>)</a:t>
            </a:r>
          </a:p>
          <a:p>
            <a:pPr marL="231775" lvl="1" indent="0">
              <a:lnSpc>
                <a:spcPct val="100000"/>
              </a:lnSpc>
              <a:buNone/>
            </a:pPr>
            <a:r>
              <a:rPr lang="en-AU" sz="1600" dirty="0"/>
              <a:t>	</a:t>
            </a:r>
            <a:r>
              <a:rPr lang="en-AU" sz="1600" dirty="0" smtClean="0"/>
              <a:t>    0413 242 668 (Conductor – Linette van </a:t>
            </a:r>
            <a:r>
              <a:rPr lang="en-AU" sz="1600" dirty="0" err="1" smtClean="0"/>
              <a:t>Huyssteen</a:t>
            </a:r>
            <a:r>
              <a:rPr lang="en-AU" sz="1600" dirty="0" smtClean="0"/>
              <a:t>)</a:t>
            </a:r>
          </a:p>
          <a:p>
            <a:pPr marL="231775" lvl="1" indent="0">
              <a:lnSpc>
                <a:spcPct val="100000"/>
              </a:lnSpc>
              <a:buNone/>
            </a:pPr>
            <a:r>
              <a:rPr lang="en-AU" sz="1600" dirty="0"/>
              <a:t>	 </a:t>
            </a:r>
            <a:r>
              <a:rPr lang="en-AU" sz="1600" dirty="0" smtClean="0"/>
              <a:t>   0429 495 963 (Big Sing Secretary – Heather Jones)</a:t>
            </a:r>
            <a:endParaRPr lang="en-AU" sz="1400" dirty="0"/>
          </a:p>
          <a:p>
            <a:pPr lvl="1">
              <a:lnSpc>
                <a:spcPct val="100000"/>
              </a:lnSpc>
            </a:pPr>
            <a:r>
              <a:rPr lang="en-AU" sz="1600" dirty="0"/>
              <a:t>Postal Address: PO Box 1140, </a:t>
            </a:r>
          </a:p>
          <a:p>
            <a:pPr marL="231775" lvl="1" indent="0">
              <a:lnSpc>
                <a:spcPct val="100000"/>
              </a:lnSpc>
              <a:buNone/>
            </a:pPr>
            <a:r>
              <a:rPr lang="en-AU" sz="1600" dirty="0"/>
              <a:t>		Maryborough Qld 4650</a:t>
            </a:r>
          </a:p>
          <a:p>
            <a:pPr>
              <a:lnSpc>
                <a:spcPct val="150000"/>
              </a:lnSpc>
            </a:pPr>
            <a:endParaRPr lang="en-AU" sz="1800" b="1" dirty="0" smtClean="0">
              <a:solidFill>
                <a:schemeClr val="bg2">
                  <a:lumMod val="50000"/>
                  <a:lumOff val="50000"/>
                </a:schemeClr>
              </a:solidFill>
            </a:endParaRPr>
          </a:p>
          <a:p>
            <a:pPr marL="0" indent="0">
              <a:buNone/>
            </a:pPr>
            <a:endParaRPr lang="en-AU" sz="1800" b="1" dirty="0" smtClean="0">
              <a:solidFill>
                <a:schemeClr val="bg2">
                  <a:lumMod val="50000"/>
                  <a:lumOff val="50000"/>
                </a:schemeClr>
              </a:solidFill>
            </a:endParaRPr>
          </a:p>
        </p:txBody>
      </p:sp>
      <p:sp>
        <p:nvSpPr>
          <p:cNvPr id="3" name="TextBox 2"/>
          <p:cNvSpPr txBox="1"/>
          <p:nvPr/>
        </p:nvSpPr>
        <p:spPr>
          <a:xfrm flipH="1">
            <a:off x="585800" y="5910371"/>
            <a:ext cx="11017224" cy="830997"/>
          </a:xfrm>
          <a:prstGeom prst="rect">
            <a:avLst/>
          </a:prstGeom>
          <a:noFill/>
          <a:scene3d>
            <a:camera prst="obliqueTopRight"/>
            <a:lightRig rig="threePt" dir="t"/>
          </a:scene3d>
        </p:spPr>
        <p:txBody>
          <a:bodyPr wrap="square" rtlCol="0">
            <a:spAutoFit/>
          </a:bodyPr>
          <a:lstStyle/>
          <a:p>
            <a:pPr algn="ctr"/>
            <a:r>
              <a:rPr lang="en-AU" sz="2400" dirty="0" smtClean="0">
                <a:solidFill>
                  <a:srgbClr val="FFFF00"/>
                </a:solidFill>
              </a:rPr>
              <a:t>There are limited places, so secure your place in this exciting event soon.  </a:t>
            </a:r>
          </a:p>
          <a:p>
            <a:pPr algn="ctr"/>
            <a:r>
              <a:rPr lang="en-AU" sz="2400" dirty="0" smtClean="0">
                <a:solidFill>
                  <a:srgbClr val="FFFF00"/>
                </a:solidFill>
              </a:rPr>
              <a:t>Gather your choir and prepare yourselves for a great weekend of singing!… </a:t>
            </a:r>
            <a:endParaRPr lang="en-AU" sz="2400" dirty="0">
              <a:solidFill>
                <a:srgbClr val="FFFF00"/>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4812" y="290737"/>
            <a:ext cx="2021210" cy="1188471"/>
          </a:xfrm>
          <a:prstGeom prst="rect">
            <a:avLst/>
          </a:prstGeom>
        </p:spPr>
      </p:pic>
    </p:spTree>
    <p:extLst>
      <p:ext uri="{BB962C8B-B14F-4D97-AF65-F5344CB8AC3E}">
        <p14:creationId xmlns:p14="http://schemas.microsoft.com/office/powerpoint/2010/main" val="7242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236984"/>
            <a:ext cx="9144001" cy="1103784"/>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What’s Involved</a:t>
            </a:r>
            <a:endParaRPr lang="en-US" sz="6600" dirty="0">
              <a:solidFill>
                <a:schemeClr val="bg2">
                  <a:lumMod val="50000"/>
                  <a:lumOff val="50000"/>
                </a:schemeClr>
              </a:solidFill>
              <a:latin typeface="Broadway Copyist Text Ext" panose="02000503000000000000" pitchFamily="2" charset="0"/>
            </a:endParaRPr>
          </a:p>
        </p:txBody>
      </p:sp>
      <p:sp>
        <p:nvSpPr>
          <p:cNvPr id="14" name="Content Placeholder 13"/>
          <p:cNvSpPr>
            <a:spLocks noGrp="1"/>
          </p:cNvSpPr>
          <p:nvPr>
            <p:ph idx="1"/>
          </p:nvPr>
        </p:nvSpPr>
        <p:spPr>
          <a:xfrm>
            <a:off x="1522413" y="1412776"/>
            <a:ext cx="9134391" cy="5040560"/>
          </a:xfrm>
        </p:spPr>
        <p:txBody>
          <a:bodyPr>
            <a:normAutofit lnSpcReduction="10000"/>
          </a:bodyPr>
          <a:lstStyle/>
          <a:p>
            <a:r>
              <a:rPr lang="en-US" sz="3200" dirty="0" smtClean="0">
                <a:solidFill>
                  <a:schemeClr val="bg2">
                    <a:lumMod val="25000"/>
                    <a:lumOff val="75000"/>
                  </a:schemeClr>
                </a:solidFill>
              </a:rPr>
              <a:t>The Program</a:t>
            </a:r>
          </a:p>
          <a:p>
            <a:r>
              <a:rPr lang="en-US" sz="3200" dirty="0" smtClean="0"/>
              <a:t>Who can Attend</a:t>
            </a:r>
          </a:p>
          <a:p>
            <a:r>
              <a:rPr lang="en-US" sz="3200" dirty="0" smtClean="0">
                <a:solidFill>
                  <a:schemeClr val="bg2">
                    <a:lumMod val="25000"/>
                    <a:lumOff val="75000"/>
                  </a:schemeClr>
                </a:solidFill>
              </a:rPr>
              <a:t>Cost</a:t>
            </a:r>
          </a:p>
          <a:p>
            <a:r>
              <a:rPr lang="en-US" sz="3200" dirty="0" smtClean="0"/>
              <a:t>Musical Preparations </a:t>
            </a:r>
          </a:p>
          <a:p>
            <a:r>
              <a:rPr lang="en-US" sz="3200" dirty="0" smtClean="0">
                <a:solidFill>
                  <a:schemeClr val="bg2">
                    <a:lumMod val="25000"/>
                    <a:lumOff val="75000"/>
                  </a:schemeClr>
                </a:solidFill>
              </a:rPr>
              <a:t>Catering for Individual Needs </a:t>
            </a:r>
          </a:p>
          <a:p>
            <a:r>
              <a:rPr lang="en-US" sz="3200" dirty="0" smtClean="0"/>
              <a:t>Where to Stay</a:t>
            </a:r>
          </a:p>
          <a:p>
            <a:r>
              <a:rPr lang="en-US" sz="3200" dirty="0" smtClean="0">
                <a:solidFill>
                  <a:schemeClr val="bg2">
                    <a:lumMod val="25000"/>
                    <a:lumOff val="75000"/>
                  </a:schemeClr>
                </a:solidFill>
              </a:rPr>
              <a:t>The Main Concert</a:t>
            </a:r>
          </a:p>
          <a:p>
            <a:r>
              <a:rPr lang="en-US" sz="3200" dirty="0" smtClean="0"/>
              <a:t>ANCA Support</a:t>
            </a:r>
            <a:endParaRPr lang="en-US" sz="2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603" y="3717032"/>
            <a:ext cx="2537538" cy="2952328"/>
          </a:xfrm>
          <a:prstGeom prst="rect">
            <a:avLst/>
          </a:prstGeom>
          <a:ln w="38100">
            <a:solidFill>
              <a:schemeClr val="tx2">
                <a:lumMod val="50000"/>
              </a:schemeClr>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177" t="10482" r="9177" b="10482"/>
          <a:stretch/>
        </p:blipFill>
        <p:spPr>
          <a:xfrm>
            <a:off x="8974732" y="1199918"/>
            <a:ext cx="2701280" cy="2301090"/>
          </a:xfrm>
          <a:prstGeom prst="rect">
            <a:avLst/>
          </a:prstGeom>
          <a:ln w="38100">
            <a:solidFill>
              <a:schemeClr val="tx2">
                <a:lumMod val="50000"/>
              </a:schemeClr>
            </a:solidFill>
          </a:ln>
        </p:spPr>
      </p:pic>
    </p:spTree>
    <p:extLst>
      <p:ext uri="{BB962C8B-B14F-4D97-AF65-F5344CB8AC3E}">
        <p14:creationId xmlns:p14="http://schemas.microsoft.com/office/powerpoint/2010/main" val="384320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1" y="476672"/>
            <a:ext cx="9144001" cy="2376264"/>
          </a:xfrm>
        </p:spPr>
        <p:txBody>
          <a:bodyPr>
            <a:noAutofit/>
          </a:bodyPr>
          <a:lstStyle/>
          <a:p>
            <a:pPr algn="ctr"/>
            <a:r>
              <a:rPr lang="en-AU" sz="8000" i="1" dirty="0" smtClean="0">
                <a:latin typeface="Broadway Copyist Text Ext" panose="02000503000000000000" pitchFamily="2" charset="0"/>
              </a:rPr>
              <a:t>Looking forward to seeing you there!</a:t>
            </a:r>
            <a:endParaRPr lang="en-AU" sz="8000" i="1" dirty="0">
              <a:latin typeface="Broadway Copyist Text Ext" panose="020005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692" y="3356992"/>
            <a:ext cx="5486400" cy="3086100"/>
          </a:xfrm>
          <a:prstGeom prst="rect">
            <a:avLst/>
          </a:prstGeom>
        </p:spPr>
      </p:pic>
    </p:spTree>
    <p:extLst>
      <p:ext uri="{BB962C8B-B14F-4D97-AF65-F5344CB8AC3E}">
        <p14:creationId xmlns:p14="http://schemas.microsoft.com/office/powerpoint/2010/main" val="8990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036" y="260648"/>
            <a:ext cx="5868144" cy="1175792"/>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Program of Events</a:t>
            </a:r>
            <a:endParaRPr lang="en-US" sz="6600" dirty="0">
              <a:solidFill>
                <a:schemeClr val="bg2">
                  <a:lumMod val="75000"/>
                  <a:lumOff val="25000"/>
                </a:schemeClr>
              </a:solidFill>
              <a:latin typeface="Broadway Copyist Text Ext"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24952747"/>
              </p:ext>
            </p:extLst>
          </p:nvPr>
        </p:nvGraphicFramePr>
        <p:xfrm>
          <a:off x="693812" y="2564904"/>
          <a:ext cx="10873208" cy="3083024"/>
        </p:xfrm>
        <a:graphic>
          <a:graphicData uri="http://schemas.openxmlformats.org/drawingml/2006/table">
            <a:tbl>
              <a:tblPr firstRow="1" bandRow="1">
                <a:tableStyleId>{2D5ABB26-0587-4C30-8999-92F81FD0307C}</a:tableStyleId>
              </a:tblPr>
              <a:tblGrid>
                <a:gridCol w="1824364"/>
                <a:gridCol w="9048844"/>
              </a:tblGrid>
              <a:tr h="1008112">
                <a:tc>
                  <a:txBody>
                    <a:bodyPr/>
                    <a:lstStyle/>
                    <a:p>
                      <a:r>
                        <a:rPr lang="en-AU" sz="3200" dirty="0" smtClean="0">
                          <a:solidFill>
                            <a:srgbClr val="FFC000"/>
                          </a:solidFill>
                        </a:rPr>
                        <a:t>Friday</a:t>
                      </a:r>
                      <a:endParaRPr lang="en-AU" sz="3200" b="0" dirty="0">
                        <a:solidFill>
                          <a:srgbClr val="FFC000"/>
                        </a:solidFill>
                      </a:endParaRPr>
                    </a:p>
                  </a:txBody>
                  <a:tcPr/>
                </a:tc>
                <a:tc>
                  <a:txBody>
                    <a:bodyPr/>
                    <a:lstStyle/>
                    <a:p>
                      <a:r>
                        <a:rPr lang="en-AU" sz="3200" dirty="0" smtClean="0"/>
                        <a:t>Registration,</a:t>
                      </a:r>
                      <a:r>
                        <a:rPr lang="en-AU" sz="3200" baseline="0" dirty="0" smtClean="0"/>
                        <a:t> followed by an</a:t>
                      </a:r>
                      <a:r>
                        <a:rPr lang="en-AU" sz="3200" dirty="0" smtClean="0"/>
                        <a:t> introductory workshop</a:t>
                      </a:r>
                    </a:p>
                    <a:p>
                      <a:endParaRPr lang="en-AU" sz="2000" b="0" dirty="0">
                        <a:solidFill>
                          <a:schemeClr val="bg1"/>
                        </a:solidFill>
                      </a:endParaRPr>
                    </a:p>
                  </a:txBody>
                  <a:tcPr/>
                </a:tc>
              </a:tr>
              <a:tr h="1008112">
                <a:tc>
                  <a:txBody>
                    <a:bodyPr/>
                    <a:lstStyle/>
                    <a:p>
                      <a:r>
                        <a:rPr lang="en-AU" sz="3200" dirty="0" smtClean="0">
                          <a:solidFill>
                            <a:srgbClr val="FFC000"/>
                          </a:solidFill>
                        </a:rPr>
                        <a:t>Saturday</a:t>
                      </a:r>
                      <a:endParaRPr lang="en-AU" sz="3200" dirty="0">
                        <a:solidFill>
                          <a:srgbClr val="FFC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smtClean="0"/>
                        <a:t>Workshops,</a:t>
                      </a:r>
                      <a:r>
                        <a:rPr lang="en-AU" sz="3200" baseline="0" dirty="0" smtClean="0"/>
                        <a:t> followed by a combined </a:t>
                      </a:r>
                      <a:r>
                        <a:rPr lang="en-AU" sz="3200" dirty="0" smtClean="0"/>
                        <a:t>evening dinner</a:t>
                      </a:r>
                    </a:p>
                    <a:p>
                      <a:endParaRPr lang="en-AU" sz="2000" dirty="0">
                        <a:solidFill>
                          <a:schemeClr val="bg1"/>
                        </a:solidFill>
                      </a:endParaRPr>
                    </a:p>
                  </a:txBody>
                  <a:tcPr/>
                </a:tc>
              </a:tr>
              <a:tr h="370840">
                <a:tc>
                  <a:txBody>
                    <a:bodyPr/>
                    <a:lstStyle/>
                    <a:p>
                      <a:r>
                        <a:rPr lang="en-AU" sz="3200" dirty="0" smtClean="0">
                          <a:solidFill>
                            <a:srgbClr val="FFC000"/>
                          </a:solidFill>
                        </a:rPr>
                        <a:t>Sunday </a:t>
                      </a:r>
                      <a:endParaRPr lang="en-AU" sz="3200" dirty="0">
                        <a:solidFill>
                          <a:srgbClr val="FFC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smtClean="0"/>
                        <a:t>Workshops, followed</a:t>
                      </a:r>
                      <a:r>
                        <a:rPr lang="en-AU" sz="3200" baseline="0" dirty="0" smtClean="0"/>
                        <a:t> by a </a:t>
                      </a:r>
                      <a:r>
                        <a:rPr lang="en-AU" sz="3200" dirty="0" smtClean="0"/>
                        <a:t>public concert</a:t>
                      </a:r>
                    </a:p>
                    <a:p>
                      <a:endParaRPr lang="en-AU" sz="3200" dirty="0">
                        <a:solidFill>
                          <a:schemeClr val="bg1"/>
                        </a:solidFill>
                      </a:endParaRPr>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324379"/>
            <a:ext cx="2543980" cy="1699642"/>
          </a:xfrm>
          <a:prstGeom prst="rect">
            <a:avLst/>
          </a:prstGeo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188640"/>
            <a:ext cx="7632849" cy="1247800"/>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Meet the Conductor</a:t>
            </a:r>
            <a:endParaRPr lang="en-US" sz="6600" dirty="0">
              <a:solidFill>
                <a:schemeClr val="bg2">
                  <a:lumMod val="75000"/>
                  <a:lumOff val="25000"/>
                </a:schemeClr>
              </a:solidFill>
              <a:latin typeface="Broadway Copyist Text Ext" panose="02000503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828" y="332656"/>
            <a:ext cx="1969393" cy="2954089"/>
          </a:xfrm>
          <a:prstGeom prst="rect">
            <a:avLst/>
          </a:prstGeom>
        </p:spPr>
      </p:pic>
      <p:sp>
        <p:nvSpPr>
          <p:cNvPr id="8" name="Rectangle 2"/>
          <p:cNvSpPr>
            <a:spLocks noChangeArrowheads="1"/>
          </p:cNvSpPr>
          <p:nvPr/>
        </p:nvSpPr>
        <p:spPr bwMode="auto">
          <a:xfrm>
            <a:off x="0" y="0"/>
            <a:ext cx="7601713" cy="23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Rectangle 3"/>
          <p:cNvSpPr>
            <a:spLocks noChangeArrowheads="1"/>
          </p:cNvSpPr>
          <p:nvPr/>
        </p:nvSpPr>
        <p:spPr bwMode="auto">
          <a:xfrm>
            <a:off x="837828" y="1263526"/>
            <a:ext cx="8856984"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ea typeface="Times New Roman" panose="02020603050405020304" pitchFamily="18" charset="0"/>
                <a:cs typeface="Calibri" panose="020F0502020204030204" pitchFamily="34" charset="0"/>
              </a:rPr>
              <a:t>Emma Dean is an imperfect, romantic and passionate human-being who loves to write theatrical pop songs about love and the human spirit. She has performed in North America, Germany, Costa Rica and all over Australia, and has released over ten independent original albums.  </a:t>
            </a:r>
            <a:endParaRPr kumimoji="0" lang="en-AU" altLang="en-US" sz="2400" b="0" i="0" u="none" strike="noStrike" cap="none" normalizeH="0" baseline="0" dirty="0" smtClean="0">
              <a:ln>
                <a:noFill/>
              </a:ln>
              <a:effectLst/>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1" i="1" u="none" strike="noStrike" cap="none" normalizeH="0" baseline="0" dirty="0" smtClean="0">
              <a:ln>
                <a:noFill/>
              </a:ln>
              <a:solidFill>
                <a:schemeClr val="bg2">
                  <a:lumMod val="50000"/>
                  <a:lumOff val="50000"/>
                </a:schemeClr>
              </a:solidFill>
              <a:effectLst/>
              <a:ea typeface="SimSun" panose="02010600030101010101" pitchFamily="2" charset="-122"/>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1"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"....It's just right. Move over Rufus and Tori. You have company."</a:t>
            </a:r>
            <a:r>
              <a:rPr kumimoji="0" lang="en-US" altLang="zh-CN" sz="2400" b="1" i="0"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 </a:t>
            </a:r>
            <a:br>
              <a:rPr kumimoji="0" lang="en-US" altLang="zh-CN" sz="2400" b="1" i="0"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br>
            <a:r>
              <a:rPr kumimoji="0" lang="en-US" altLang="zh-CN" sz="2400" b="1" i="0"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 Noel </a:t>
            </a:r>
            <a:r>
              <a:rPr kumimoji="0" lang="en-US" altLang="zh-CN" sz="2400" b="1" i="0" u="none" strike="noStrike" cap="none" normalizeH="0" baseline="0" dirty="0" err="1" smtClean="0">
                <a:ln>
                  <a:noFill/>
                </a:ln>
                <a:solidFill>
                  <a:schemeClr val="accent3"/>
                </a:solidFill>
                <a:effectLst/>
                <a:ea typeface="SimSun" panose="02010600030101010101" pitchFamily="2" charset="-122"/>
                <a:cs typeface="Calibri" panose="020F0502020204030204" pitchFamily="34" charset="0"/>
              </a:rPr>
              <a:t>Mengel</a:t>
            </a:r>
            <a:r>
              <a:rPr kumimoji="0" lang="en-US" altLang="zh-CN" sz="2400" b="1" i="0"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 Courier Mail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zh-CN" sz="2000" b="0" i="0" u="none" strike="noStrike" cap="none" normalizeH="0" baseline="0" dirty="0" smtClean="0">
              <a:ln>
                <a:noFill/>
              </a:ln>
              <a:solidFill>
                <a:schemeClr val="bg2">
                  <a:lumMod val="50000"/>
                  <a:lumOff val="50000"/>
                </a:schemeClr>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When Emma is not on stage, she can be found writing choral arrangements for choirs and musicians, including John </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Farnham</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Kate </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Ceberano</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and Katie Noonan. She is a passionate advocate of the magical healing qualities of group singing and proudly leads a </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colourful</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community choir called </a:t>
            </a:r>
            <a:r>
              <a:rPr kumimoji="0" lang="en-US" altLang="zh-CN" sz="2400" b="0" i="1" u="none" strike="noStrike" cap="none" normalizeH="0" baseline="0" dirty="0" smtClean="0">
                <a:ln>
                  <a:noFill/>
                </a:ln>
                <a:effectLst/>
                <a:ea typeface="Times New Roman" panose="02020603050405020304" pitchFamily="18" charset="0"/>
                <a:cs typeface="Calibri" panose="020F0502020204030204" pitchFamily="34" charset="0"/>
              </a:rPr>
              <a:t>Cheep Trill</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who she considers to be her extended family.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zh-CN" sz="1600" b="0" i="0" u="none" strike="noStrike" cap="none" normalizeH="0" baseline="0" dirty="0" smtClean="0">
              <a:ln>
                <a:noFill/>
              </a:ln>
              <a:effectLst/>
              <a:cs typeface="Calibri" panose="020F0502020204030204" pitchFamily="34" charset="0"/>
            </a:endParaRPr>
          </a:p>
        </p:txBody>
      </p:sp>
    </p:spTree>
    <p:extLst>
      <p:ext uri="{BB962C8B-B14F-4D97-AF65-F5344CB8AC3E}">
        <p14:creationId xmlns:p14="http://schemas.microsoft.com/office/powerpoint/2010/main" val="27829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555" y="116632"/>
            <a:ext cx="6763885" cy="1247800"/>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Meet the Conductor</a:t>
            </a:r>
            <a:endParaRPr lang="en-US" sz="6600" dirty="0">
              <a:solidFill>
                <a:schemeClr val="bg2">
                  <a:lumMod val="75000"/>
                  <a:lumOff val="25000"/>
                </a:schemeClr>
              </a:solidFill>
              <a:latin typeface="Broadway Copyist Text Ext" panose="02000503000000000000" pitchFamily="2" charset="0"/>
            </a:endParaRPr>
          </a:p>
        </p:txBody>
      </p:sp>
      <p:sp>
        <p:nvSpPr>
          <p:cNvPr id="5" name="TextBox 4"/>
          <p:cNvSpPr txBox="1"/>
          <p:nvPr/>
        </p:nvSpPr>
        <p:spPr>
          <a:xfrm>
            <a:off x="3718148" y="6372036"/>
            <a:ext cx="9145016" cy="369332"/>
          </a:xfrm>
          <a:prstGeom prst="rect">
            <a:avLst/>
          </a:prstGeom>
          <a:noFill/>
        </p:spPr>
        <p:txBody>
          <a:bodyPr wrap="square" rtlCol="0">
            <a:spAutoFit/>
          </a:bodyPr>
          <a:lstStyle/>
          <a:p>
            <a:r>
              <a:rPr lang="en-AU" dirty="0" smtClean="0">
                <a:solidFill>
                  <a:schemeClr val="accent2">
                    <a:lumMod val="75000"/>
                  </a:schemeClr>
                </a:solidFill>
              </a:rPr>
              <a:t>For more information go to Emma’s website - </a:t>
            </a:r>
            <a:r>
              <a:rPr lang="en-AU" dirty="0" smtClean="0">
                <a:hlinkClick r:id="rId2" action="ppaction://hlinkfile"/>
              </a:rPr>
              <a:t>http</a:t>
            </a:r>
            <a:r>
              <a:rPr lang="en-AU" dirty="0">
                <a:hlinkClick r:id="rId2" action="ppaction://hlinkfile"/>
              </a:rPr>
              <a:t>://www.emmadean.com/index.htm</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
        <p:nvSpPr>
          <p:cNvPr id="8" name="Rectangle 2"/>
          <p:cNvSpPr>
            <a:spLocks noChangeArrowheads="1"/>
          </p:cNvSpPr>
          <p:nvPr/>
        </p:nvSpPr>
        <p:spPr bwMode="auto">
          <a:xfrm>
            <a:off x="0" y="0"/>
            <a:ext cx="7601713" cy="23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4994" y="204398"/>
            <a:ext cx="2694073" cy="995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549796" y="1198222"/>
            <a:ext cx="1108923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Emma has performed with Kate Miller-</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Heidke</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Katie Noonan, Placebo, Macy Gray, </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Jinkx</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Monsoon, Amanda Palmer and The Dresden Dolls, as well as playing lead roles in theatre shows such as Cabaret and The Tempest. Her original show ‘</a:t>
            </a:r>
            <a:r>
              <a:rPr kumimoji="0" lang="en-US" altLang="zh-CN" sz="2400" b="0" i="0" u="none" strike="noStrike" cap="none" normalizeH="0" baseline="0" dirty="0" err="1" smtClean="0">
                <a:ln>
                  <a:noFill/>
                </a:ln>
                <a:effectLst/>
                <a:ea typeface="Times New Roman" panose="02020603050405020304" pitchFamily="18" charset="0"/>
                <a:cs typeface="Calibri" panose="020F0502020204030204" pitchFamily="34" charset="0"/>
              </a:rPr>
              <a:t>Imaginarium</a:t>
            </a: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 was performed on Off-Broadway and she has been listed as ‘one of ten artists to watch’ by The New York Post after featuring on the US specialty radio charts alongside PJ Harvey and REM. She is also a recipient of the prestigious ‘Under Our Wing’ cabaret award alongside musical comedy superstars, Tim Minchin and Sammy J.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zh-CN" sz="1600" b="0" i="0" u="none" strike="noStrike" cap="none" normalizeH="0" baseline="0" dirty="0" smtClean="0">
              <a:ln>
                <a:noFill/>
              </a:ln>
              <a:effectLst/>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1"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"....Just sample her monster Broadway single “Sincerely Fearful,” which is 50% “Wicked” and 50% Tori Amos and 100% addictive, and you will find an unavoidable sound worthy of the repeat button."</a:t>
            </a:r>
            <a:r>
              <a:rPr kumimoji="0" lang="en-US" altLang="zh-CN" sz="2400" b="1" i="0" u="none" strike="noStrike" cap="none" normalizeH="0" baseline="0" dirty="0" smtClean="0">
                <a:ln>
                  <a:noFill/>
                </a:ln>
                <a:solidFill>
                  <a:schemeClr val="accent3"/>
                </a:solidFill>
                <a:effectLst/>
                <a:ea typeface="SimSun" panose="02010600030101010101" pitchFamily="2" charset="-122"/>
                <a:cs typeface="Calibri" panose="020F0502020204030204" pitchFamily="34" charset="0"/>
              </a:rPr>
              <a:t> – The New York Post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zh-CN" sz="1600" b="0" i="0" u="none" strike="noStrike" cap="none" normalizeH="0" baseline="0" dirty="0" smtClean="0">
              <a:ln>
                <a:noFill/>
              </a:ln>
              <a:solidFill>
                <a:schemeClr val="bg2">
                  <a:lumMod val="50000"/>
                  <a:lumOff val="50000"/>
                </a:schemeClr>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effectLst/>
                <a:ea typeface="Times New Roman" panose="02020603050405020304" pitchFamily="18" charset="0"/>
                <a:cs typeface="Calibri" panose="020F0502020204030204" pitchFamily="34" charset="0"/>
              </a:rPr>
              <a:t>Emma’s new show, Broken Romantics: A Unicorn’s Quest For Love will be performed around Australia and in Edinburgh Fringe in 2018. </a:t>
            </a:r>
            <a:endParaRPr kumimoji="0" lang="en-AU" altLang="zh-CN" sz="2400" b="0" i="0" u="none" strike="noStrike" cap="none" normalizeH="0" baseline="0" dirty="0" smtClean="0">
              <a:ln>
                <a:noFill/>
              </a:ln>
              <a:effectLst/>
              <a:cs typeface="Calibri" panose="020F0502020204030204" pitchFamily="34" charset="0"/>
            </a:endParaRPr>
          </a:p>
        </p:txBody>
      </p:sp>
    </p:spTree>
    <p:extLst>
      <p:ext uri="{BB962C8B-B14F-4D97-AF65-F5344CB8AC3E}">
        <p14:creationId xmlns:p14="http://schemas.microsoft.com/office/powerpoint/2010/main" val="2787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94" y="308992"/>
            <a:ext cx="7632849" cy="1247800"/>
          </a:xfrm>
        </p:spPr>
        <p:txBody>
          <a:bodyPr>
            <a:noAutofit/>
          </a:bodyPr>
          <a:lstStyle/>
          <a:p>
            <a:pPr algn="ctr"/>
            <a:r>
              <a:rPr lang="en-US" sz="6600" dirty="0" smtClean="0">
                <a:solidFill>
                  <a:schemeClr val="bg2">
                    <a:lumMod val="50000"/>
                    <a:lumOff val="50000"/>
                  </a:schemeClr>
                </a:solidFill>
                <a:latin typeface="Broadway Copyist Text Ext" panose="02000503000000000000" pitchFamily="2" charset="0"/>
              </a:rPr>
              <a:t>Meet the Accompanist</a:t>
            </a:r>
            <a:endParaRPr lang="en-US" sz="6600" dirty="0">
              <a:solidFill>
                <a:schemeClr val="bg2">
                  <a:lumMod val="75000"/>
                  <a:lumOff val="25000"/>
                </a:schemeClr>
              </a:solidFill>
              <a:latin typeface="Broadway Copyist Text Ext" panose="02000503000000000000" pitchFamily="2" charset="0"/>
            </a:endParaRPr>
          </a:p>
        </p:txBody>
      </p:sp>
      <p:sp>
        <p:nvSpPr>
          <p:cNvPr id="5" name="TextBox 4"/>
          <p:cNvSpPr txBox="1"/>
          <p:nvPr/>
        </p:nvSpPr>
        <p:spPr>
          <a:xfrm>
            <a:off x="5590356" y="6165304"/>
            <a:ext cx="6480720" cy="369332"/>
          </a:xfrm>
          <a:prstGeom prst="rect">
            <a:avLst/>
          </a:prstGeom>
          <a:noFill/>
        </p:spPr>
        <p:txBody>
          <a:bodyPr wrap="square" rtlCol="0">
            <a:spAutoFit/>
          </a:bodyPr>
          <a:lstStyle/>
          <a:p>
            <a:r>
              <a:rPr lang="en-AU" dirty="0" smtClean="0">
                <a:solidFill>
                  <a:schemeClr val="accent2">
                    <a:lumMod val="75000"/>
                  </a:schemeClr>
                </a:solidFill>
              </a:rPr>
              <a:t>Visit</a:t>
            </a:r>
            <a:r>
              <a:rPr lang="en-AU" dirty="0"/>
              <a:t> </a:t>
            </a:r>
            <a:r>
              <a:rPr lang="en-AU" b="1" dirty="0">
                <a:hlinkClick r:id="rId2"/>
              </a:rPr>
              <a:t>www.tonydean.net</a:t>
            </a:r>
            <a:r>
              <a:rPr lang="en-AU" dirty="0"/>
              <a:t> </a:t>
            </a:r>
            <a:r>
              <a:rPr lang="en-AU" dirty="0" smtClean="0">
                <a:solidFill>
                  <a:schemeClr val="accent2">
                    <a:lumMod val="75000"/>
                  </a:schemeClr>
                </a:solidFill>
              </a:rPr>
              <a:t>to view his performing career and music.</a:t>
            </a:r>
            <a:endParaRPr lang="en-AU" dirty="0"/>
          </a:p>
        </p:txBody>
      </p:sp>
      <p:sp>
        <p:nvSpPr>
          <p:cNvPr id="6" name="TextBox 5"/>
          <p:cNvSpPr txBox="1"/>
          <p:nvPr/>
        </p:nvSpPr>
        <p:spPr>
          <a:xfrm rot="10800000" flipH="1" flipV="1">
            <a:off x="837829" y="1732471"/>
            <a:ext cx="8496944" cy="4154984"/>
          </a:xfrm>
          <a:prstGeom prst="rect">
            <a:avLst/>
          </a:prstGeom>
          <a:noFill/>
        </p:spPr>
        <p:txBody>
          <a:bodyPr wrap="square" rtlCol="0">
            <a:spAutoFit/>
          </a:bodyPr>
          <a:lstStyle/>
          <a:p>
            <a:r>
              <a:rPr lang="en-AU" sz="2400" dirty="0" smtClean="0"/>
              <a:t>Tony </a:t>
            </a:r>
            <a:r>
              <a:rPr lang="en-AU" sz="2400" dirty="0"/>
              <a:t>Dean graduated from the Queensland Conservatorium of Music, with a Bachelor of Music specialising in jazz drums, in 2006. Since then, Tony has played drums in numerous bands, touring all over Australia and America.  When Tony's not  drumming he's also a multi-instrumentalist and vocalist.  He has written and independently released his debut EP Whole Day, on which he played all instruments – guitar, piano, bass, drums and vocals.  Currently Tony performs around Brisbane as an in-demand covers singer, solo singer songwriter, and as a jazz drummer and crooner.  He's also the accompanist and assistant musical director of community choir </a:t>
            </a:r>
            <a:r>
              <a:rPr lang="en-AU" sz="2400" b="1" dirty="0">
                <a:hlinkClick r:id="rId3"/>
              </a:rPr>
              <a:t>Cheep Trill</a:t>
            </a:r>
            <a:r>
              <a:rPr lang="en-AU" sz="240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4812" y="1556792"/>
            <a:ext cx="2141984" cy="3212976"/>
          </a:xfrm>
          <a:prstGeom prst="rect">
            <a:avLst/>
          </a:prstGeom>
        </p:spPr>
      </p:pic>
    </p:spTree>
    <p:extLst>
      <p:ext uri="{BB962C8B-B14F-4D97-AF65-F5344CB8AC3E}">
        <p14:creationId xmlns:p14="http://schemas.microsoft.com/office/powerpoint/2010/main" val="30766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332656"/>
            <a:ext cx="11017224" cy="1224136"/>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Who Can Attend the Big Sing?</a:t>
            </a:r>
            <a:endParaRPr lang="en-US" sz="6600" dirty="0">
              <a:solidFill>
                <a:schemeClr val="bg2">
                  <a:lumMod val="50000"/>
                  <a:lumOff val="50000"/>
                </a:schemeClr>
              </a:solidFill>
            </a:endParaRPr>
          </a:p>
        </p:txBody>
      </p:sp>
      <p:sp>
        <p:nvSpPr>
          <p:cNvPr id="2" name="Content Placeholder 1"/>
          <p:cNvSpPr>
            <a:spLocks noGrp="1"/>
          </p:cNvSpPr>
          <p:nvPr>
            <p:ph idx="1"/>
          </p:nvPr>
        </p:nvSpPr>
        <p:spPr>
          <a:xfrm>
            <a:off x="693812" y="1628800"/>
            <a:ext cx="11017224" cy="4104456"/>
          </a:xfrm>
        </p:spPr>
        <p:txBody>
          <a:bodyPr>
            <a:noAutofit/>
          </a:bodyPr>
          <a:lstStyle/>
          <a:p>
            <a:pPr>
              <a:lnSpc>
                <a:spcPct val="150000"/>
              </a:lnSpc>
            </a:pPr>
            <a:r>
              <a:rPr lang="en-AU" sz="4000" dirty="0" smtClean="0"/>
              <a:t>Choirs/choir members affiliated with ANCA </a:t>
            </a:r>
          </a:p>
          <a:p>
            <a:pPr>
              <a:lnSpc>
                <a:spcPct val="150000"/>
              </a:lnSpc>
            </a:pPr>
            <a:r>
              <a:rPr lang="en-AU" sz="4000" dirty="0" smtClean="0"/>
              <a:t>Choirs/choir members not affiliated with ANCA</a:t>
            </a:r>
          </a:p>
          <a:p>
            <a:pPr>
              <a:lnSpc>
                <a:spcPct val="150000"/>
              </a:lnSpc>
            </a:pPr>
            <a:r>
              <a:rPr lang="en-AU" sz="4000" dirty="0" smtClean="0"/>
              <a:t>Individuals not associated with a choir (18+)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6393" y="4941168"/>
            <a:ext cx="2914643" cy="1573907"/>
          </a:xfrm>
          <a:prstGeom prst="rect">
            <a:avLst/>
          </a:prstGeom>
          <a:ln w="19050">
            <a:solidFill>
              <a:schemeClr val="accent3"/>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Tree>
    <p:extLst>
      <p:ext uri="{BB962C8B-B14F-4D97-AF65-F5344CB8AC3E}">
        <p14:creationId xmlns:p14="http://schemas.microsoft.com/office/powerpoint/2010/main" val="18673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291862"/>
            <a:ext cx="11017224" cy="1192922"/>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How Do I Register?</a:t>
            </a:r>
            <a:endParaRPr lang="en-US" sz="3200" dirty="0">
              <a:solidFill>
                <a:schemeClr val="bg2">
                  <a:lumMod val="50000"/>
                  <a:lumOff val="50000"/>
                </a:schemeClr>
              </a:solidFill>
            </a:endParaRPr>
          </a:p>
        </p:txBody>
      </p:sp>
      <p:sp>
        <p:nvSpPr>
          <p:cNvPr id="2" name="Content Placeholder 1"/>
          <p:cNvSpPr>
            <a:spLocks noGrp="1"/>
          </p:cNvSpPr>
          <p:nvPr>
            <p:ph idx="1"/>
          </p:nvPr>
        </p:nvSpPr>
        <p:spPr>
          <a:xfrm>
            <a:off x="693811" y="1700808"/>
            <a:ext cx="10009113" cy="4104456"/>
          </a:xfrm>
        </p:spPr>
        <p:txBody>
          <a:bodyPr>
            <a:normAutofit/>
          </a:bodyPr>
          <a:lstStyle/>
          <a:p>
            <a:pPr marL="0" indent="0">
              <a:buNone/>
            </a:pPr>
            <a:r>
              <a:rPr lang="en-AU" sz="3200" b="1" dirty="0" smtClean="0">
                <a:solidFill>
                  <a:srgbClr val="E4371A"/>
                </a:solidFill>
              </a:rPr>
              <a:t>1. PAPERWORK</a:t>
            </a:r>
          </a:p>
          <a:p>
            <a:r>
              <a:rPr lang="en-AU" sz="3200" dirty="0" smtClean="0"/>
              <a:t>Each participant will need to register individually or as part of a choir.  These forms will be available from the Maryborough Choral Society at </a:t>
            </a:r>
            <a:r>
              <a:rPr lang="en-AU" sz="3200" dirty="0" smtClean="0">
                <a:hlinkClick r:id="rId2"/>
              </a:rPr>
              <a:t>bigsing2018@gmail.com</a:t>
            </a:r>
            <a:r>
              <a:rPr lang="en-AU" sz="3200" dirty="0" smtClean="0"/>
              <a:t>. </a:t>
            </a:r>
          </a:p>
          <a:p>
            <a:r>
              <a:rPr lang="en-AU" sz="3200" dirty="0" smtClean="0"/>
              <a:t>As well as providing general details, there will be opportunity to make note of special needs – e.g. dietary requirements etc.</a:t>
            </a:r>
          </a:p>
          <a:p>
            <a:pPr marL="0" indent="0">
              <a:buNone/>
            </a:pPr>
            <a:endParaRPr lang="en-AU" sz="3200" dirty="0" smtClean="0"/>
          </a:p>
          <a:p>
            <a:endParaRPr lang="en-AU" sz="3200" dirty="0" smtClean="0"/>
          </a:p>
          <a:p>
            <a:endParaRPr lang="en-AU"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2646" y="188640"/>
            <a:ext cx="2008985" cy="20089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
        <p:nvSpPr>
          <p:cNvPr id="10" name="Content Placeholder 1"/>
          <p:cNvSpPr txBox="1">
            <a:spLocks/>
          </p:cNvSpPr>
          <p:nvPr/>
        </p:nvSpPr>
        <p:spPr>
          <a:xfrm>
            <a:off x="2710036" y="6021288"/>
            <a:ext cx="6048672" cy="76321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AU" sz="3200" b="1" dirty="0" smtClean="0">
                <a:solidFill>
                  <a:srgbClr val="FFFF00"/>
                </a:solidFill>
              </a:rPr>
              <a:t>Registration Closes: </a:t>
            </a:r>
            <a:r>
              <a:rPr lang="en-AU" sz="3200" b="1" dirty="0" smtClean="0">
                <a:solidFill>
                  <a:srgbClr val="FF0000"/>
                </a:solidFill>
              </a:rPr>
              <a:t>8 July</a:t>
            </a:r>
            <a:r>
              <a:rPr lang="en-AU" sz="3200" b="1" dirty="0" smtClean="0">
                <a:solidFill>
                  <a:srgbClr val="FFFF00"/>
                </a:solidFill>
              </a:rPr>
              <a:t> 2018</a:t>
            </a:r>
          </a:p>
        </p:txBody>
      </p:sp>
    </p:spTree>
    <p:extLst>
      <p:ext uri="{BB962C8B-B14F-4D97-AF65-F5344CB8AC3E}">
        <p14:creationId xmlns:p14="http://schemas.microsoft.com/office/powerpoint/2010/main" val="51918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85800" y="291862"/>
            <a:ext cx="11017224" cy="1192922"/>
          </a:xfrm>
        </p:spPr>
        <p:txBody>
          <a:bodyPr>
            <a:normAutofit/>
          </a:bodyPr>
          <a:lstStyle/>
          <a:p>
            <a:pPr algn="ctr"/>
            <a:r>
              <a:rPr lang="en-US" sz="6600" dirty="0" smtClean="0">
                <a:solidFill>
                  <a:schemeClr val="bg2">
                    <a:lumMod val="50000"/>
                    <a:lumOff val="50000"/>
                  </a:schemeClr>
                </a:solidFill>
                <a:latin typeface="Broadway Copyist Text Ext" panose="02000503000000000000" pitchFamily="2" charset="0"/>
              </a:rPr>
              <a:t>How Do I Register?</a:t>
            </a:r>
            <a:endParaRPr lang="en-US" sz="3200" dirty="0">
              <a:solidFill>
                <a:schemeClr val="bg2">
                  <a:lumMod val="50000"/>
                  <a:lumOff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646" y="188640"/>
            <a:ext cx="2008985" cy="20089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8" y="118517"/>
            <a:ext cx="1069846" cy="646187"/>
          </a:xfrm>
          <a:prstGeom prst="rect">
            <a:avLst/>
          </a:prstGeom>
        </p:spPr>
      </p:pic>
      <p:sp>
        <p:nvSpPr>
          <p:cNvPr id="11" name="Content Placeholder 1"/>
          <p:cNvSpPr txBox="1">
            <a:spLocks/>
          </p:cNvSpPr>
          <p:nvPr/>
        </p:nvSpPr>
        <p:spPr>
          <a:xfrm>
            <a:off x="1187594" y="1700808"/>
            <a:ext cx="10415430" cy="4752528"/>
          </a:xfrm>
          <a:prstGeom prst="rect">
            <a:avLst/>
          </a:prstGeom>
        </p:spPr>
        <p:txBody>
          <a:bodyPr vert="horz" lIns="91440" tIns="45720" rIns="91440" bIns="45720" rtlCol="0">
            <a:normAutofit fontScale="850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AU" sz="3200" b="1" dirty="0" smtClean="0">
                <a:solidFill>
                  <a:srgbClr val="E4371A"/>
                </a:solidFill>
              </a:rPr>
              <a:t>2. FINANCES</a:t>
            </a:r>
          </a:p>
          <a:p>
            <a:r>
              <a:rPr lang="en-AU" sz="3200" dirty="0" smtClean="0"/>
              <a:t>Participants must pay a non-refundable </a:t>
            </a:r>
            <a:r>
              <a:rPr lang="en-AU" sz="3200" b="1" dirty="0" smtClean="0"/>
              <a:t>$50 </a:t>
            </a:r>
            <a:r>
              <a:rPr lang="en-AU" sz="3200" b="1" i="1" dirty="0" smtClean="0"/>
              <a:t>deposit</a:t>
            </a:r>
            <a:r>
              <a:rPr lang="en-AU" sz="3200" dirty="0" smtClean="0"/>
              <a:t> or the </a:t>
            </a:r>
            <a:r>
              <a:rPr lang="en-AU" sz="3200" b="1" i="1" dirty="0" smtClean="0"/>
              <a:t>full registration fee </a:t>
            </a:r>
            <a:r>
              <a:rPr lang="en-AU" sz="3200" dirty="0" smtClean="0"/>
              <a:t>by </a:t>
            </a:r>
            <a:r>
              <a:rPr lang="en-AU" sz="3200" b="1" dirty="0" smtClean="0">
                <a:solidFill>
                  <a:srgbClr val="FFC000"/>
                </a:solidFill>
              </a:rPr>
              <a:t>8 July 2018 </a:t>
            </a:r>
            <a:r>
              <a:rPr lang="en-AU" sz="3200" dirty="0" smtClean="0"/>
              <a:t>to </a:t>
            </a:r>
            <a:r>
              <a:rPr lang="en-AU" sz="3200" dirty="0"/>
              <a:t>secure a place for the </a:t>
            </a:r>
            <a:r>
              <a:rPr lang="en-AU" sz="3200" dirty="0" smtClean="0"/>
              <a:t>event.  </a:t>
            </a:r>
            <a:endParaRPr lang="en-AU" sz="3200" dirty="0"/>
          </a:p>
          <a:p>
            <a:r>
              <a:rPr lang="en-AU" sz="3200" dirty="0" smtClean="0"/>
              <a:t>Saturday night dinner payments also need to be paid by this date. (These are non-refundable)</a:t>
            </a:r>
            <a:endParaRPr lang="en-AU" sz="3200" dirty="0"/>
          </a:p>
          <a:p>
            <a:r>
              <a:rPr lang="en-AU" sz="3200" dirty="0" smtClean="0"/>
              <a:t>If a deposit is paid, the balance must be paid in full by </a:t>
            </a:r>
            <a:r>
              <a:rPr lang="en-AU" sz="3200" b="1" dirty="0" smtClean="0">
                <a:solidFill>
                  <a:srgbClr val="FFC000"/>
                </a:solidFill>
              </a:rPr>
              <a:t>31 August 2018</a:t>
            </a:r>
            <a:r>
              <a:rPr lang="en-AU" sz="3200" dirty="0" smtClean="0"/>
              <a:t>.</a:t>
            </a:r>
          </a:p>
          <a:p>
            <a:r>
              <a:rPr lang="en-AU" sz="3200" b="1" dirty="0" smtClean="0"/>
              <a:t>Please note: </a:t>
            </a:r>
            <a:r>
              <a:rPr lang="en-AU" sz="3200" dirty="0" smtClean="0"/>
              <a:t>after 31 August 2018 payments are NOT refundable.  Registration can however be transferred to another person.  </a:t>
            </a:r>
          </a:p>
          <a:p>
            <a:r>
              <a:rPr lang="en-AU" sz="3200" dirty="0" smtClean="0"/>
              <a:t>Direct debit or cheque may be used to pay the deposit and/or the full registration fee. (Details will be included on the registration form.)</a:t>
            </a:r>
          </a:p>
        </p:txBody>
      </p:sp>
    </p:spTree>
    <p:extLst>
      <p:ext uri="{BB962C8B-B14F-4D97-AF65-F5344CB8AC3E}">
        <p14:creationId xmlns:p14="http://schemas.microsoft.com/office/powerpoint/2010/main" val="393096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2863</TotalTime>
  <Words>1389</Words>
  <Application>Microsoft Office PowerPoint</Application>
  <PresentationFormat>Custom</PresentationFormat>
  <Paragraphs>146</Paragraphs>
  <Slides>20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SimSun</vt:lpstr>
      <vt:lpstr>Arial</vt:lpstr>
      <vt:lpstr>Broadway Copyist Text Ext</vt:lpstr>
      <vt:lpstr>Calibri</vt:lpstr>
      <vt:lpstr>Corbel</vt:lpstr>
      <vt:lpstr>Gabriola</vt:lpstr>
      <vt:lpstr>Impact</vt:lpstr>
      <vt:lpstr>Monotype Corsiva</vt:lpstr>
      <vt:lpstr>Papyrus</vt:lpstr>
      <vt:lpstr>Times New Roman</vt:lpstr>
      <vt:lpstr>幼圆</vt:lpstr>
      <vt:lpstr>Digital Blue Tunnel 16x9</vt:lpstr>
      <vt:lpstr>BIG SING 2018    28-30 September</vt:lpstr>
      <vt:lpstr>What’s Involved</vt:lpstr>
      <vt:lpstr>Program of Events</vt:lpstr>
      <vt:lpstr>Meet the Conductor</vt:lpstr>
      <vt:lpstr>Meet the Conductor</vt:lpstr>
      <vt:lpstr>Meet the Accompanist</vt:lpstr>
      <vt:lpstr>Who Can Attend the Big Sing?</vt:lpstr>
      <vt:lpstr>How Do I Register?</vt:lpstr>
      <vt:lpstr>How Do I Register?</vt:lpstr>
      <vt:lpstr>How Do I Register?</vt:lpstr>
      <vt:lpstr>Costs involved</vt:lpstr>
      <vt:lpstr>How Can We Prepare?</vt:lpstr>
      <vt:lpstr>Accommodation</vt:lpstr>
      <vt:lpstr>Saturday Evening Dinner</vt:lpstr>
      <vt:lpstr>Meeting Individual Needs</vt:lpstr>
      <vt:lpstr>The Main Concert</vt:lpstr>
      <vt:lpstr>What Is ANCA?  Australian National Choral Association</vt:lpstr>
      <vt:lpstr>What Can ANCA Do For Me?</vt:lpstr>
      <vt:lpstr>CONTACTS</vt:lpstr>
      <vt:lpstr>Looking forward to seeing you there!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SING 2018</dc:title>
  <dc:creator>Heather Jones</dc:creator>
  <cp:lastModifiedBy>Heather Jones</cp:lastModifiedBy>
  <cp:revision>150</cp:revision>
  <cp:lastPrinted>2017-09-01T06:08:50Z</cp:lastPrinted>
  <dcterms:created xsi:type="dcterms:W3CDTF">2017-04-27T08:24:36Z</dcterms:created>
  <dcterms:modified xsi:type="dcterms:W3CDTF">2018-03-18T07:27:02Z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