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tags/tag4.xml" ContentType="application/vnd.openxmlformats-officedocument.presentationml.tags+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omments/comment2.xml" ContentType="application/vnd.openxmlformats-officedocument.presentationml.comment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omments/comment3.xml" ContentType="application/vnd.openxmlformats-officedocument.presentationml.comment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102"/>
  </p:notesMasterIdLst>
  <p:handoutMasterIdLst>
    <p:handoutMasterId r:id="rId103"/>
  </p:handoutMasterIdLst>
  <p:sldIdLst>
    <p:sldId id="1338" r:id="rId5"/>
    <p:sldId id="1519" r:id="rId6"/>
    <p:sldId id="1595" r:id="rId7"/>
    <p:sldId id="1584" r:id="rId8"/>
    <p:sldId id="1583" r:id="rId9"/>
    <p:sldId id="1553" r:id="rId10"/>
    <p:sldId id="1515" r:id="rId11"/>
    <p:sldId id="1517" r:id="rId12"/>
    <p:sldId id="1478" r:id="rId13"/>
    <p:sldId id="1479" r:id="rId14"/>
    <p:sldId id="1521" r:id="rId15"/>
    <p:sldId id="1522" r:id="rId16"/>
    <p:sldId id="1480" r:id="rId17"/>
    <p:sldId id="1481" r:id="rId18"/>
    <p:sldId id="1482" r:id="rId19"/>
    <p:sldId id="1483" r:id="rId20"/>
    <p:sldId id="1485" r:id="rId21"/>
    <p:sldId id="1556" r:id="rId22"/>
    <p:sldId id="1557" r:id="rId23"/>
    <p:sldId id="1554" r:id="rId24"/>
    <p:sldId id="1555" r:id="rId25"/>
    <p:sldId id="1487" r:id="rId26"/>
    <p:sldId id="1488" r:id="rId27"/>
    <p:sldId id="1489" r:id="rId28"/>
    <p:sldId id="1490" r:id="rId29"/>
    <p:sldId id="1491" r:id="rId30"/>
    <p:sldId id="1492" r:id="rId31"/>
    <p:sldId id="1493" r:id="rId32"/>
    <p:sldId id="1494" r:id="rId33"/>
    <p:sldId id="1495" r:id="rId34"/>
    <p:sldId id="1500" r:id="rId35"/>
    <p:sldId id="1518" r:id="rId36"/>
    <p:sldId id="1502" r:id="rId37"/>
    <p:sldId id="1548" r:id="rId38"/>
    <p:sldId id="1552" r:id="rId39"/>
    <p:sldId id="1550" r:id="rId40"/>
    <p:sldId id="1581" r:id="rId41"/>
    <p:sldId id="1582" r:id="rId42"/>
    <p:sldId id="1549" r:id="rId43"/>
    <p:sldId id="1551" r:id="rId44"/>
    <p:sldId id="1503" r:id="rId45"/>
    <p:sldId id="1504" r:id="rId46"/>
    <p:sldId id="1506" r:id="rId47"/>
    <p:sldId id="1507" r:id="rId48"/>
    <p:sldId id="1509" r:id="rId49"/>
    <p:sldId id="1510" r:id="rId50"/>
    <p:sldId id="1511" r:id="rId51"/>
    <p:sldId id="1512" r:id="rId52"/>
    <p:sldId id="1585" r:id="rId53"/>
    <p:sldId id="1586" r:id="rId54"/>
    <p:sldId id="1587" r:id="rId55"/>
    <p:sldId id="1588" r:id="rId56"/>
    <p:sldId id="1513" r:id="rId57"/>
    <p:sldId id="1594" r:id="rId58"/>
    <p:sldId id="1591" r:id="rId59"/>
    <p:sldId id="1592" r:id="rId60"/>
    <p:sldId id="1599" r:id="rId61"/>
    <p:sldId id="1593" r:id="rId62"/>
    <p:sldId id="1596" r:id="rId63"/>
    <p:sldId id="1597" r:id="rId64"/>
    <p:sldId id="1598" r:id="rId65"/>
    <p:sldId id="1600" r:id="rId66"/>
    <p:sldId id="1530" r:id="rId67"/>
    <p:sldId id="1543" r:id="rId68"/>
    <p:sldId id="1558" r:id="rId69"/>
    <p:sldId id="1601" r:id="rId70"/>
    <p:sldId id="1602" r:id="rId71"/>
    <p:sldId id="1505" r:id="rId72"/>
    <p:sldId id="1546" r:id="rId73"/>
    <p:sldId id="1547" r:id="rId74"/>
    <p:sldId id="1533" r:id="rId75"/>
    <p:sldId id="1534" r:id="rId76"/>
    <p:sldId id="1535" r:id="rId77"/>
    <p:sldId id="1537" r:id="rId78"/>
    <p:sldId id="1538" r:id="rId79"/>
    <p:sldId id="1539" r:id="rId80"/>
    <p:sldId id="1540" r:id="rId81"/>
    <p:sldId id="1541" r:id="rId82"/>
    <p:sldId id="1542" r:id="rId83"/>
    <p:sldId id="1431" r:id="rId84"/>
    <p:sldId id="1472" r:id="rId85"/>
    <p:sldId id="1514" r:id="rId86"/>
    <p:sldId id="1590" r:id="rId87"/>
    <p:sldId id="1589" r:id="rId88"/>
    <p:sldId id="1544" r:id="rId89"/>
    <p:sldId id="1545" r:id="rId90"/>
    <p:sldId id="1572" r:id="rId91"/>
    <p:sldId id="1573" r:id="rId92"/>
    <p:sldId id="1574" r:id="rId93"/>
    <p:sldId id="1575" r:id="rId94"/>
    <p:sldId id="1576" r:id="rId95"/>
    <p:sldId id="1577" r:id="rId96"/>
    <p:sldId id="1578" r:id="rId97"/>
    <p:sldId id="1579" r:id="rId98"/>
    <p:sldId id="1580" r:id="rId99"/>
    <p:sldId id="1603" r:id="rId100"/>
    <p:sldId id="1604" r:id="rId101"/>
  </p:sldIdLst>
  <p:sldSz cx="12436475" cy="6994525"/>
  <p:notesSz cx="6781800" cy="88392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576D91CA-942A-4E89-962E-CCF32DC7B7A4}">
          <p14:sldIdLst>
            <p14:sldId id="1338"/>
            <p14:sldId id="1519"/>
            <p14:sldId id="1595"/>
            <p14:sldId id="1584"/>
            <p14:sldId id="1583"/>
            <p14:sldId id="1553"/>
            <p14:sldId id="1515"/>
            <p14:sldId id="1517"/>
            <p14:sldId id="1478"/>
            <p14:sldId id="1479"/>
            <p14:sldId id="1521"/>
            <p14:sldId id="1522"/>
            <p14:sldId id="1480"/>
            <p14:sldId id="1481"/>
            <p14:sldId id="1482"/>
            <p14:sldId id="1483"/>
            <p14:sldId id="1485"/>
            <p14:sldId id="1556"/>
            <p14:sldId id="1557"/>
            <p14:sldId id="1554"/>
            <p14:sldId id="1555"/>
            <p14:sldId id="1487"/>
            <p14:sldId id="1488"/>
            <p14:sldId id="1489"/>
            <p14:sldId id="1490"/>
            <p14:sldId id="1491"/>
            <p14:sldId id="1492"/>
            <p14:sldId id="1493"/>
            <p14:sldId id="1494"/>
            <p14:sldId id="1495"/>
            <p14:sldId id="1500"/>
            <p14:sldId id="1518"/>
            <p14:sldId id="1502"/>
            <p14:sldId id="1548"/>
            <p14:sldId id="1552"/>
            <p14:sldId id="1550"/>
            <p14:sldId id="1581"/>
            <p14:sldId id="1582"/>
            <p14:sldId id="1549"/>
            <p14:sldId id="1551"/>
            <p14:sldId id="1503"/>
            <p14:sldId id="1504"/>
            <p14:sldId id="1506"/>
            <p14:sldId id="1507"/>
            <p14:sldId id="1509"/>
            <p14:sldId id="1510"/>
            <p14:sldId id="1511"/>
            <p14:sldId id="1512"/>
            <p14:sldId id="1585"/>
            <p14:sldId id="1586"/>
            <p14:sldId id="1587"/>
            <p14:sldId id="1588"/>
            <p14:sldId id="1513"/>
            <p14:sldId id="1594"/>
            <p14:sldId id="1591"/>
            <p14:sldId id="1592"/>
            <p14:sldId id="1599"/>
            <p14:sldId id="1593"/>
            <p14:sldId id="1596"/>
            <p14:sldId id="1597"/>
            <p14:sldId id="1598"/>
            <p14:sldId id="1600"/>
            <p14:sldId id="1530"/>
            <p14:sldId id="1543"/>
            <p14:sldId id="1558"/>
            <p14:sldId id="1601"/>
            <p14:sldId id="1602"/>
            <p14:sldId id="1505"/>
            <p14:sldId id="1546"/>
            <p14:sldId id="1547"/>
            <p14:sldId id="1533"/>
            <p14:sldId id="1534"/>
            <p14:sldId id="1535"/>
            <p14:sldId id="1537"/>
            <p14:sldId id="1538"/>
            <p14:sldId id="1539"/>
            <p14:sldId id="1540"/>
            <p14:sldId id="1541"/>
            <p14:sldId id="1542"/>
            <p14:sldId id="1431"/>
            <p14:sldId id="1472"/>
            <p14:sldId id="1514"/>
            <p14:sldId id="1590"/>
            <p14:sldId id="1589"/>
          </p14:sldIdLst>
        </p14:section>
        <p14:section name="appendix" id="{1E686C3C-D2C0-40BD-A4DA-713715FADA96}">
          <p14:sldIdLst>
            <p14:sldId id="1544"/>
            <p14:sldId id="1545"/>
            <p14:sldId id="1572"/>
            <p14:sldId id="1573"/>
            <p14:sldId id="1574"/>
            <p14:sldId id="1575"/>
            <p14:sldId id="1576"/>
            <p14:sldId id="1577"/>
            <p14:sldId id="1578"/>
            <p14:sldId id="1579"/>
            <p14:sldId id="1580"/>
            <p14:sldId id="1603"/>
            <p14:sldId id="160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784" userDrawn="1">
          <p15:clr>
            <a:srgbClr val="A4A3A4"/>
          </p15:clr>
        </p15:guide>
        <p15:guide id="2" pos="21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Martin Rinas" initials="MR" lastIdx="35" clrIdx="4">
    <p:extLst>
      <p:ext uri="{19B8F6BF-5375-455C-9EA6-DF929625EA0E}">
        <p15:presenceInfo xmlns:p15="http://schemas.microsoft.com/office/powerpoint/2012/main" userId="S-1-5-21-1721254763-462695806-1538882281-3282035" providerId="AD"/>
      </p:ext>
    </p:extLst>
  </p:cmAuthor>
  <p:cmAuthor id="5" name="OUN MEHDI" initials="OM" lastIdx="3" clrIdx="5">
    <p:extLst>
      <p:ext uri="{19B8F6BF-5375-455C-9EA6-DF929625EA0E}">
        <p15:presenceInfo xmlns:p15="http://schemas.microsoft.com/office/powerpoint/2012/main" userId="2837ce0669d470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CDE"/>
    <a:srgbClr val="7F7F7F"/>
    <a:srgbClr val="0070C0"/>
    <a:srgbClr val="00AFF0"/>
    <a:srgbClr val="525252"/>
    <a:srgbClr val="FFFFFF"/>
    <a:srgbClr val="000000"/>
    <a:srgbClr val="EAEAEA"/>
    <a:srgbClr val="E81123"/>
    <a:srgbClr val="0078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7" autoAdjust="0"/>
    <p:restoredTop sz="86792" autoAdjust="0"/>
  </p:normalViewPr>
  <p:slideViewPr>
    <p:cSldViewPr>
      <p:cViewPr varScale="1">
        <p:scale>
          <a:sx n="63" d="100"/>
          <a:sy n="63" d="100"/>
        </p:scale>
        <p:origin x="1170" y="72"/>
      </p:cViewPr>
      <p:guideLst/>
    </p:cSldViewPr>
  </p:slideViewPr>
  <p:outlineViewPr>
    <p:cViewPr>
      <p:scale>
        <a:sx n="33" d="100"/>
        <a:sy n="33" d="100"/>
      </p:scale>
      <p:origin x="0" y="-15336"/>
    </p:cViewPr>
  </p:outlineViewPr>
  <p:notesTextViewPr>
    <p:cViewPr>
      <p:scale>
        <a:sx n="100" d="100"/>
        <a:sy n="100" d="100"/>
      </p:scale>
      <p:origin x="0" y="0"/>
    </p:cViewPr>
  </p:notesTextViewPr>
  <p:sorterViewPr>
    <p:cViewPr varScale="1">
      <p:scale>
        <a:sx n="1" d="1"/>
        <a:sy n="1" d="1"/>
      </p:scale>
      <p:origin x="0" y="-35646"/>
    </p:cViewPr>
  </p:sorterViewPr>
  <p:notesViewPr>
    <p:cSldViewPr showGuides="1">
      <p:cViewPr varScale="1">
        <p:scale>
          <a:sx n="65" d="100"/>
          <a:sy n="65" d="100"/>
        </p:scale>
        <p:origin x="2376" y="66"/>
      </p:cViewPr>
      <p:guideLst>
        <p:guide orient="horz" pos="2784"/>
        <p:guide pos="21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heme" Target="theme/theme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7-07-21T03:23:05.625" idx="1">
    <p:pos x="10" y="10"/>
    <p:text>want to get skype for buisness and more services go to microsoft.com/en-in/office365 and get office 365 for buisness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5-01-24T13:52:35.767" idx="8">
    <p:pos x="10" y="10"/>
    <p:text>need to replace Lync with Skype for Business logo</p:text>
    <p:extLst>
      <p:ext uri="{C676402C-5697-4E1C-873F-D02D1690AC5C}">
        <p15:threadingInfo xmlns:p15="http://schemas.microsoft.com/office/powerpoint/2012/main" timeZoneBias="-60"/>
      </p:ext>
    </p:extLst>
  </p:cm>
  <p:cm authorId="5" dt="2017-07-21T03:24:34.643" idx="2">
    <p:pos x="10" y="106"/>
    <p:text>yes</p:text>
    <p:extLst>
      <p:ext uri="{C676402C-5697-4E1C-873F-D02D1690AC5C}">
        <p15:threadingInfo xmlns:p15="http://schemas.microsoft.com/office/powerpoint/2012/main" timeZoneBias="420">
          <p15:parentCm authorId="4" idx="8"/>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5-01-24T14:21:00.120" idx="16">
    <p:pos x="405" y="3159"/>
    <p:text>get feedback from premier on CQM workshop</p:text>
    <p:extLst>
      <p:ext uri="{C676402C-5697-4E1C-873F-D02D1690AC5C}">
        <p15:threadingInfo xmlns:p15="http://schemas.microsoft.com/office/powerpoint/2012/main" timeZoneBias="-60"/>
      </p:ext>
    </p:extLst>
  </p:cm>
  <p:cm authorId="5" dt="2017-07-21T03:24:41.402" idx="3">
    <p:pos x="405" y="3255"/>
    <p:text>ok</p:text>
    <p:extLst>
      <p:ext uri="{C676402C-5697-4E1C-873F-D02D1690AC5C}">
        <p15:threadingInfo xmlns:p15="http://schemas.microsoft.com/office/powerpoint/2012/main" timeZoneBias="420">
          <p15:parentCm authorId="4" idx="16"/>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9E317-3D78-408C-933F-7A9784830CE9}" type="doc">
      <dgm:prSet loTypeId="urn:microsoft.com/office/officeart/2005/8/layout/target1" loCatId="relationship" qsTypeId="urn:microsoft.com/office/officeart/2005/8/quickstyle/simple1" qsCatId="simple" csTypeId="urn:microsoft.com/office/officeart/2005/8/colors/colorful2" csCatId="colorful" phldr="1"/>
      <dgm:spPr/>
    </dgm:pt>
    <dgm:pt modelId="{662FB2CB-F95A-4E5B-B487-FB3B123A1262}">
      <dgm:prSet phldrT="[Text]" custT="1"/>
      <dgm:spPr/>
      <dgm:t>
        <a:bodyPr/>
        <a:lstStyle/>
        <a:p>
          <a:r>
            <a:rPr lang="en-US" sz="2000" b="1" dirty="0" smtClean="0">
              <a:latin typeface="+mj-lt"/>
            </a:rPr>
            <a:t>0: Server Health (KHI)</a:t>
          </a:r>
          <a:endParaRPr lang="en-US" sz="2000" b="1" dirty="0">
            <a:latin typeface="+mj-lt"/>
          </a:endParaRPr>
        </a:p>
      </dgm:t>
    </dgm:pt>
    <dgm:pt modelId="{7B78205C-B457-4BE7-9C15-E0A309A2E800}" type="parTrans" cxnId="{FF1AC4F7-931C-4251-9CFE-B54A9EBF9E45}">
      <dgm:prSet/>
      <dgm:spPr/>
      <dgm:t>
        <a:bodyPr/>
        <a:lstStyle/>
        <a:p>
          <a:endParaRPr lang="en-US" sz="1600">
            <a:latin typeface="+mj-lt"/>
          </a:endParaRPr>
        </a:p>
      </dgm:t>
    </dgm:pt>
    <dgm:pt modelId="{A65971B2-BF91-4218-9A9C-9F453DFB6A73}" type="sibTrans" cxnId="{FF1AC4F7-931C-4251-9CFE-B54A9EBF9E45}">
      <dgm:prSet/>
      <dgm:spPr/>
      <dgm:t>
        <a:bodyPr/>
        <a:lstStyle/>
        <a:p>
          <a:endParaRPr lang="en-US" sz="1600">
            <a:latin typeface="+mj-lt"/>
          </a:endParaRPr>
        </a:p>
      </dgm:t>
    </dgm:pt>
    <dgm:pt modelId="{B07436E8-FA86-48C4-B71B-48AE60631446}">
      <dgm:prSet phldrT="[Text]" custT="1"/>
      <dgm:spPr/>
      <dgm:t>
        <a:bodyPr/>
        <a:lstStyle/>
        <a:p>
          <a:r>
            <a:rPr lang="en-US" sz="2000" b="1" dirty="0" smtClean="0">
              <a:latin typeface="+mj-lt"/>
            </a:rPr>
            <a:t>1: AVMCU to Mediation</a:t>
          </a:r>
          <a:endParaRPr lang="en-US" sz="2000" b="1" dirty="0">
            <a:latin typeface="+mj-lt"/>
          </a:endParaRPr>
        </a:p>
      </dgm:t>
    </dgm:pt>
    <dgm:pt modelId="{C748BE78-BEA4-451B-AB48-144E1E5F6198}" type="parTrans" cxnId="{47B09AFF-E5EE-4A2C-B58D-6E32F6401C1D}">
      <dgm:prSet/>
      <dgm:spPr/>
      <dgm:t>
        <a:bodyPr/>
        <a:lstStyle/>
        <a:p>
          <a:endParaRPr lang="en-US" sz="1600">
            <a:latin typeface="+mj-lt"/>
          </a:endParaRPr>
        </a:p>
      </dgm:t>
    </dgm:pt>
    <dgm:pt modelId="{CDBCED5D-9E82-41CE-BD45-D9D925A034BE}" type="sibTrans" cxnId="{47B09AFF-E5EE-4A2C-B58D-6E32F6401C1D}">
      <dgm:prSet/>
      <dgm:spPr/>
      <dgm:t>
        <a:bodyPr/>
        <a:lstStyle/>
        <a:p>
          <a:endParaRPr lang="en-US" sz="1600">
            <a:latin typeface="+mj-lt"/>
          </a:endParaRPr>
        </a:p>
      </dgm:t>
    </dgm:pt>
    <dgm:pt modelId="{0DB5A5BD-6C7D-4E9A-A010-3ADA6E2A1623}">
      <dgm:prSet phldrT="[Text]" custT="1"/>
      <dgm:spPr/>
      <dgm:t>
        <a:bodyPr/>
        <a:lstStyle/>
        <a:p>
          <a:r>
            <a:rPr lang="de-CH" sz="2000" b="1" dirty="0" smtClean="0">
              <a:latin typeface="+mj-lt"/>
            </a:rPr>
            <a:t>2: Mediation to IP PSTN GW</a:t>
          </a:r>
          <a:endParaRPr lang="en-US" sz="2000" b="1" dirty="0">
            <a:latin typeface="+mj-lt"/>
          </a:endParaRPr>
        </a:p>
      </dgm:t>
    </dgm:pt>
    <dgm:pt modelId="{4A9339D5-936A-4FE2-B293-68B5FA65F664}" type="parTrans" cxnId="{1806E3A5-3737-452E-B68C-0B075A6C160C}">
      <dgm:prSet/>
      <dgm:spPr/>
      <dgm:t>
        <a:bodyPr/>
        <a:lstStyle/>
        <a:p>
          <a:endParaRPr lang="en-US" sz="1600">
            <a:latin typeface="+mj-lt"/>
          </a:endParaRPr>
        </a:p>
      </dgm:t>
    </dgm:pt>
    <dgm:pt modelId="{EE95F667-8C8C-4D56-9C1E-9C412B5C08F5}" type="sibTrans" cxnId="{1806E3A5-3737-452E-B68C-0B075A6C160C}">
      <dgm:prSet/>
      <dgm:spPr/>
      <dgm:t>
        <a:bodyPr/>
        <a:lstStyle/>
        <a:p>
          <a:endParaRPr lang="en-US" sz="1600">
            <a:latin typeface="+mj-lt"/>
          </a:endParaRPr>
        </a:p>
      </dgm:t>
    </dgm:pt>
    <dgm:pt modelId="{17688537-F5EF-40C1-BE66-659D4F096207}">
      <dgm:prSet phldrT="[Text]" custT="1"/>
      <dgm:spPr/>
      <dgm:t>
        <a:bodyPr/>
        <a:lstStyle/>
        <a:p>
          <a:r>
            <a:rPr lang="en-US" sz="2000" b="1" dirty="0" smtClean="0">
              <a:latin typeface="+mj-lt"/>
            </a:rPr>
            <a:t>3:IP PSTN GW Health</a:t>
          </a:r>
          <a:endParaRPr lang="en-US" sz="2000" b="1" dirty="0">
            <a:latin typeface="+mj-lt"/>
          </a:endParaRPr>
        </a:p>
      </dgm:t>
    </dgm:pt>
    <dgm:pt modelId="{C977618E-3693-464C-93CD-295F7D73B62A}" type="parTrans" cxnId="{87A3FA7B-4514-47B7-9431-5F15EAAC103E}">
      <dgm:prSet/>
      <dgm:spPr/>
      <dgm:t>
        <a:bodyPr/>
        <a:lstStyle/>
        <a:p>
          <a:endParaRPr lang="en-US"/>
        </a:p>
      </dgm:t>
    </dgm:pt>
    <dgm:pt modelId="{16482386-D250-42ED-9AB1-A41D8071E841}" type="sibTrans" cxnId="{87A3FA7B-4514-47B7-9431-5F15EAAC103E}">
      <dgm:prSet/>
      <dgm:spPr/>
      <dgm:t>
        <a:bodyPr/>
        <a:lstStyle/>
        <a:p>
          <a:endParaRPr lang="en-US"/>
        </a:p>
      </dgm:t>
    </dgm:pt>
    <dgm:pt modelId="{A1324884-74C5-4D30-803D-9764FA761730}" type="pres">
      <dgm:prSet presAssocID="{0759E317-3D78-408C-933F-7A9784830CE9}" presName="composite" presStyleCnt="0">
        <dgm:presLayoutVars>
          <dgm:chMax val="5"/>
          <dgm:dir val="rev"/>
          <dgm:resizeHandles val="exact"/>
        </dgm:presLayoutVars>
      </dgm:prSet>
      <dgm:spPr/>
    </dgm:pt>
    <dgm:pt modelId="{C32C2947-5696-440B-8331-66EDE571138F}" type="pres">
      <dgm:prSet presAssocID="{662FB2CB-F95A-4E5B-B487-FB3B123A1262}" presName="circle1" presStyleLbl="lnNode1" presStyleIdx="0" presStyleCnt="4"/>
      <dgm:spPr>
        <a:solidFill>
          <a:srgbClr val="00D7F0"/>
        </a:solidFill>
      </dgm:spPr>
    </dgm:pt>
    <dgm:pt modelId="{5035E71D-7841-4BC0-B93E-06D6398FC454}" type="pres">
      <dgm:prSet presAssocID="{662FB2CB-F95A-4E5B-B487-FB3B123A1262}" presName="text1" presStyleLbl="revTx" presStyleIdx="0" presStyleCnt="4">
        <dgm:presLayoutVars>
          <dgm:bulletEnabled val="1"/>
        </dgm:presLayoutVars>
      </dgm:prSet>
      <dgm:spPr/>
      <dgm:t>
        <a:bodyPr/>
        <a:lstStyle/>
        <a:p>
          <a:endParaRPr lang="en-US"/>
        </a:p>
      </dgm:t>
    </dgm:pt>
    <dgm:pt modelId="{E9D2107E-0CD7-40A6-9E21-54CB168782F1}" type="pres">
      <dgm:prSet presAssocID="{662FB2CB-F95A-4E5B-B487-FB3B123A1262}" presName="line1" presStyleLbl="callout" presStyleIdx="0" presStyleCnt="8"/>
      <dgm:spPr/>
    </dgm:pt>
    <dgm:pt modelId="{0FBE6DBD-A9D0-4191-BFC1-34CED2D7FF0C}" type="pres">
      <dgm:prSet presAssocID="{662FB2CB-F95A-4E5B-B487-FB3B123A1262}" presName="d1" presStyleLbl="callout" presStyleIdx="1" presStyleCnt="8"/>
      <dgm:spPr/>
    </dgm:pt>
    <dgm:pt modelId="{C901024C-BD5A-447D-8111-BD490BB0EB1D}" type="pres">
      <dgm:prSet presAssocID="{B07436E8-FA86-48C4-B71B-48AE60631446}" presName="circle2" presStyleLbl="lnNode1" presStyleIdx="1" presStyleCnt="4"/>
      <dgm:spPr>
        <a:solidFill>
          <a:srgbClr val="00C3F0"/>
        </a:solidFill>
      </dgm:spPr>
    </dgm:pt>
    <dgm:pt modelId="{15061A5C-66D3-44CA-9223-B4AC5EB45E7C}" type="pres">
      <dgm:prSet presAssocID="{B07436E8-FA86-48C4-B71B-48AE60631446}" presName="text2" presStyleLbl="revTx" presStyleIdx="1" presStyleCnt="4">
        <dgm:presLayoutVars>
          <dgm:bulletEnabled val="1"/>
        </dgm:presLayoutVars>
      </dgm:prSet>
      <dgm:spPr/>
      <dgm:t>
        <a:bodyPr/>
        <a:lstStyle/>
        <a:p>
          <a:endParaRPr lang="en-US"/>
        </a:p>
      </dgm:t>
    </dgm:pt>
    <dgm:pt modelId="{80CAA15B-A107-4D9C-8B62-C676DC6FBC83}" type="pres">
      <dgm:prSet presAssocID="{B07436E8-FA86-48C4-B71B-48AE60631446}" presName="line2" presStyleLbl="callout" presStyleIdx="2" presStyleCnt="8"/>
      <dgm:spPr/>
    </dgm:pt>
    <dgm:pt modelId="{2512E3E0-5FF8-49B1-B9C8-A423E8EB2759}" type="pres">
      <dgm:prSet presAssocID="{B07436E8-FA86-48C4-B71B-48AE60631446}" presName="d2" presStyleLbl="callout" presStyleIdx="3" presStyleCnt="8"/>
      <dgm:spPr/>
    </dgm:pt>
    <dgm:pt modelId="{D7A3D72F-4D36-40A2-B013-4407F31AD25D}" type="pres">
      <dgm:prSet presAssocID="{0DB5A5BD-6C7D-4E9A-A010-3ADA6E2A1623}" presName="circle3" presStyleLbl="lnNode1" presStyleIdx="2" presStyleCnt="4"/>
      <dgm:spPr>
        <a:solidFill>
          <a:srgbClr val="00AFF0"/>
        </a:solidFill>
      </dgm:spPr>
    </dgm:pt>
    <dgm:pt modelId="{B92DBC69-A98A-4F4D-A9BB-47AB7B1E254F}" type="pres">
      <dgm:prSet presAssocID="{0DB5A5BD-6C7D-4E9A-A010-3ADA6E2A1623}" presName="text3" presStyleLbl="revTx" presStyleIdx="2" presStyleCnt="4">
        <dgm:presLayoutVars>
          <dgm:bulletEnabled val="1"/>
        </dgm:presLayoutVars>
      </dgm:prSet>
      <dgm:spPr/>
      <dgm:t>
        <a:bodyPr/>
        <a:lstStyle/>
        <a:p>
          <a:endParaRPr lang="en-US"/>
        </a:p>
      </dgm:t>
    </dgm:pt>
    <dgm:pt modelId="{F4A68C06-88C8-4E89-9F8E-A0A408BA1850}" type="pres">
      <dgm:prSet presAssocID="{0DB5A5BD-6C7D-4E9A-A010-3ADA6E2A1623}" presName="line3" presStyleLbl="callout" presStyleIdx="4" presStyleCnt="8"/>
      <dgm:spPr/>
    </dgm:pt>
    <dgm:pt modelId="{8C1B8F48-CD1A-41A4-99C0-0D5546C490C2}" type="pres">
      <dgm:prSet presAssocID="{0DB5A5BD-6C7D-4E9A-A010-3ADA6E2A1623}" presName="d3" presStyleLbl="callout" presStyleIdx="5" presStyleCnt="8"/>
      <dgm:spPr/>
    </dgm:pt>
    <dgm:pt modelId="{B3652352-1FB8-46E1-A0C3-66A8CC47DB62}" type="pres">
      <dgm:prSet presAssocID="{17688537-F5EF-40C1-BE66-659D4F096207}" presName="circle4" presStyleLbl="lnNode1" presStyleIdx="3" presStyleCnt="4" custLinFactNeighborY="835"/>
      <dgm:spPr>
        <a:solidFill>
          <a:srgbClr val="60BFEA"/>
        </a:solidFill>
      </dgm:spPr>
    </dgm:pt>
    <dgm:pt modelId="{E5B0357F-D3D9-444C-B77F-80673B2FE1EC}" type="pres">
      <dgm:prSet presAssocID="{17688537-F5EF-40C1-BE66-659D4F096207}" presName="text4" presStyleLbl="revTx" presStyleIdx="3" presStyleCnt="4">
        <dgm:presLayoutVars>
          <dgm:bulletEnabled val="1"/>
        </dgm:presLayoutVars>
      </dgm:prSet>
      <dgm:spPr/>
      <dgm:t>
        <a:bodyPr/>
        <a:lstStyle/>
        <a:p>
          <a:endParaRPr lang="en-US"/>
        </a:p>
      </dgm:t>
    </dgm:pt>
    <dgm:pt modelId="{61AA0046-7D1A-4B90-8104-E3DC3738FFA3}" type="pres">
      <dgm:prSet presAssocID="{17688537-F5EF-40C1-BE66-659D4F096207}" presName="line4" presStyleLbl="callout" presStyleIdx="6" presStyleCnt="8"/>
      <dgm:spPr/>
    </dgm:pt>
    <dgm:pt modelId="{917C2AA0-A85B-4B60-9512-98929FF899C2}" type="pres">
      <dgm:prSet presAssocID="{17688537-F5EF-40C1-BE66-659D4F096207}" presName="d4" presStyleLbl="callout" presStyleIdx="7" presStyleCnt="8"/>
      <dgm:spPr/>
    </dgm:pt>
  </dgm:ptLst>
  <dgm:cxnLst>
    <dgm:cxn modelId="{ED341867-5889-4814-ABE3-C9F10B97AA4A}" type="presOf" srcId="{662FB2CB-F95A-4E5B-B487-FB3B123A1262}" destId="{5035E71D-7841-4BC0-B93E-06D6398FC454}" srcOrd="0" destOrd="0" presId="urn:microsoft.com/office/officeart/2005/8/layout/target1"/>
    <dgm:cxn modelId="{2E74D802-A5BB-4F5D-9DCE-01A670B0C710}" type="presOf" srcId="{0759E317-3D78-408C-933F-7A9784830CE9}" destId="{A1324884-74C5-4D30-803D-9764FA761730}" srcOrd="0" destOrd="0" presId="urn:microsoft.com/office/officeart/2005/8/layout/target1"/>
    <dgm:cxn modelId="{E0E3289E-EDBB-4BF7-810B-4CBF13FF7D76}" type="presOf" srcId="{B07436E8-FA86-48C4-B71B-48AE60631446}" destId="{15061A5C-66D3-44CA-9223-B4AC5EB45E7C}" srcOrd="0" destOrd="0" presId="urn:microsoft.com/office/officeart/2005/8/layout/target1"/>
    <dgm:cxn modelId="{87A3FA7B-4514-47B7-9431-5F15EAAC103E}" srcId="{0759E317-3D78-408C-933F-7A9784830CE9}" destId="{17688537-F5EF-40C1-BE66-659D4F096207}" srcOrd="3" destOrd="0" parTransId="{C977618E-3693-464C-93CD-295F7D73B62A}" sibTransId="{16482386-D250-42ED-9AB1-A41D8071E841}"/>
    <dgm:cxn modelId="{1806E3A5-3737-452E-B68C-0B075A6C160C}" srcId="{0759E317-3D78-408C-933F-7A9784830CE9}" destId="{0DB5A5BD-6C7D-4E9A-A010-3ADA6E2A1623}" srcOrd="2" destOrd="0" parTransId="{4A9339D5-936A-4FE2-B293-68B5FA65F664}" sibTransId="{EE95F667-8C8C-4D56-9C1E-9C412B5C08F5}"/>
    <dgm:cxn modelId="{5B3D903D-381D-4813-BF3D-9354C33A29A7}" type="presOf" srcId="{17688537-F5EF-40C1-BE66-659D4F096207}" destId="{E5B0357F-D3D9-444C-B77F-80673B2FE1EC}" srcOrd="0" destOrd="0" presId="urn:microsoft.com/office/officeart/2005/8/layout/target1"/>
    <dgm:cxn modelId="{FF1AC4F7-931C-4251-9CFE-B54A9EBF9E45}" srcId="{0759E317-3D78-408C-933F-7A9784830CE9}" destId="{662FB2CB-F95A-4E5B-B487-FB3B123A1262}" srcOrd="0" destOrd="0" parTransId="{7B78205C-B457-4BE7-9C15-E0A309A2E800}" sibTransId="{A65971B2-BF91-4218-9A9C-9F453DFB6A73}"/>
    <dgm:cxn modelId="{5C13B032-79F7-44A8-AE9B-3146377785D8}" type="presOf" srcId="{0DB5A5BD-6C7D-4E9A-A010-3ADA6E2A1623}" destId="{B92DBC69-A98A-4F4D-A9BB-47AB7B1E254F}" srcOrd="0" destOrd="0" presId="urn:microsoft.com/office/officeart/2005/8/layout/target1"/>
    <dgm:cxn modelId="{47B09AFF-E5EE-4A2C-B58D-6E32F6401C1D}" srcId="{0759E317-3D78-408C-933F-7A9784830CE9}" destId="{B07436E8-FA86-48C4-B71B-48AE60631446}" srcOrd="1" destOrd="0" parTransId="{C748BE78-BEA4-451B-AB48-144E1E5F6198}" sibTransId="{CDBCED5D-9E82-41CE-BD45-D9D925A034BE}"/>
    <dgm:cxn modelId="{3EFCEBFF-7F6C-4123-BA44-68EE7DE3F086}" type="presParOf" srcId="{A1324884-74C5-4D30-803D-9764FA761730}" destId="{C32C2947-5696-440B-8331-66EDE571138F}" srcOrd="0" destOrd="0" presId="urn:microsoft.com/office/officeart/2005/8/layout/target1"/>
    <dgm:cxn modelId="{0E4D7C50-8B29-4168-BF6A-96CFC3D56D2A}" type="presParOf" srcId="{A1324884-74C5-4D30-803D-9764FA761730}" destId="{5035E71D-7841-4BC0-B93E-06D6398FC454}" srcOrd="1" destOrd="0" presId="urn:microsoft.com/office/officeart/2005/8/layout/target1"/>
    <dgm:cxn modelId="{595BF9FB-D3BD-4C80-9723-6EC3428AD450}" type="presParOf" srcId="{A1324884-74C5-4D30-803D-9764FA761730}" destId="{E9D2107E-0CD7-40A6-9E21-54CB168782F1}" srcOrd="2" destOrd="0" presId="urn:microsoft.com/office/officeart/2005/8/layout/target1"/>
    <dgm:cxn modelId="{37DCD480-4578-407B-B19C-6EA4DB902B30}" type="presParOf" srcId="{A1324884-74C5-4D30-803D-9764FA761730}" destId="{0FBE6DBD-A9D0-4191-BFC1-34CED2D7FF0C}" srcOrd="3" destOrd="0" presId="urn:microsoft.com/office/officeart/2005/8/layout/target1"/>
    <dgm:cxn modelId="{B50ED1B9-58CF-4D38-BBFD-99A3586A72AE}" type="presParOf" srcId="{A1324884-74C5-4D30-803D-9764FA761730}" destId="{C901024C-BD5A-447D-8111-BD490BB0EB1D}" srcOrd="4" destOrd="0" presId="urn:microsoft.com/office/officeart/2005/8/layout/target1"/>
    <dgm:cxn modelId="{8F394CB2-088B-4F76-9394-0AB43D988F48}" type="presParOf" srcId="{A1324884-74C5-4D30-803D-9764FA761730}" destId="{15061A5C-66D3-44CA-9223-B4AC5EB45E7C}" srcOrd="5" destOrd="0" presId="urn:microsoft.com/office/officeart/2005/8/layout/target1"/>
    <dgm:cxn modelId="{E1325909-16CC-4E3B-B925-E06DF3303989}" type="presParOf" srcId="{A1324884-74C5-4D30-803D-9764FA761730}" destId="{80CAA15B-A107-4D9C-8B62-C676DC6FBC83}" srcOrd="6" destOrd="0" presId="urn:microsoft.com/office/officeart/2005/8/layout/target1"/>
    <dgm:cxn modelId="{34A99412-CF55-49F8-BA63-D2A364ACC9AC}" type="presParOf" srcId="{A1324884-74C5-4D30-803D-9764FA761730}" destId="{2512E3E0-5FF8-49B1-B9C8-A423E8EB2759}" srcOrd="7" destOrd="0" presId="urn:microsoft.com/office/officeart/2005/8/layout/target1"/>
    <dgm:cxn modelId="{89CC29B7-C5AE-4CE1-B99B-0A65B273D81E}" type="presParOf" srcId="{A1324884-74C5-4D30-803D-9764FA761730}" destId="{D7A3D72F-4D36-40A2-B013-4407F31AD25D}" srcOrd="8" destOrd="0" presId="urn:microsoft.com/office/officeart/2005/8/layout/target1"/>
    <dgm:cxn modelId="{BE49944D-A46A-4352-A5E2-15562C7A3872}" type="presParOf" srcId="{A1324884-74C5-4D30-803D-9764FA761730}" destId="{B92DBC69-A98A-4F4D-A9BB-47AB7B1E254F}" srcOrd="9" destOrd="0" presId="urn:microsoft.com/office/officeart/2005/8/layout/target1"/>
    <dgm:cxn modelId="{ABEC74CB-F6A6-446C-A457-096A34F43CC1}" type="presParOf" srcId="{A1324884-74C5-4D30-803D-9764FA761730}" destId="{F4A68C06-88C8-4E89-9F8E-A0A408BA1850}" srcOrd="10" destOrd="0" presId="urn:microsoft.com/office/officeart/2005/8/layout/target1"/>
    <dgm:cxn modelId="{A83698F1-C0C0-4067-BE38-B01602CCC2B1}" type="presParOf" srcId="{A1324884-74C5-4D30-803D-9764FA761730}" destId="{8C1B8F48-CD1A-41A4-99C0-0D5546C490C2}" srcOrd="11" destOrd="0" presId="urn:microsoft.com/office/officeart/2005/8/layout/target1"/>
    <dgm:cxn modelId="{34E17D4B-7C86-4076-A36E-FB8028C3087D}" type="presParOf" srcId="{A1324884-74C5-4D30-803D-9764FA761730}" destId="{B3652352-1FB8-46E1-A0C3-66A8CC47DB62}" srcOrd="12" destOrd="0" presId="urn:microsoft.com/office/officeart/2005/8/layout/target1"/>
    <dgm:cxn modelId="{52B0612B-8957-4CB3-8406-49BEAABE860A}" type="presParOf" srcId="{A1324884-74C5-4D30-803D-9764FA761730}" destId="{E5B0357F-D3D9-444C-B77F-80673B2FE1EC}" srcOrd="13" destOrd="0" presId="urn:microsoft.com/office/officeart/2005/8/layout/target1"/>
    <dgm:cxn modelId="{526CEEFA-4186-49E2-B9DC-7282BD89F596}" type="presParOf" srcId="{A1324884-74C5-4D30-803D-9764FA761730}" destId="{61AA0046-7D1A-4B90-8104-E3DC3738FFA3}" srcOrd="14" destOrd="0" presId="urn:microsoft.com/office/officeart/2005/8/layout/target1"/>
    <dgm:cxn modelId="{2D330A00-BE7B-451F-B7B0-ED7267AEFFF1}" type="presParOf" srcId="{A1324884-74C5-4D30-803D-9764FA761730}" destId="{917C2AA0-A85B-4B60-9512-98929FF899C2}" srcOrd="15" destOrd="0" presId="urn:microsoft.com/office/officeart/2005/8/layout/target1"/>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759E317-3D78-408C-933F-7A9784830CE9}" type="doc">
      <dgm:prSet loTypeId="urn:microsoft.com/office/officeart/2005/8/layout/target1" loCatId="relationship" qsTypeId="urn:microsoft.com/office/officeart/2005/8/quickstyle/simple1" qsCatId="simple" csTypeId="urn:microsoft.com/office/officeart/2005/8/colors/colorful2" csCatId="colorful" phldr="1"/>
      <dgm:spPr/>
    </dgm:pt>
    <dgm:pt modelId="{662FB2CB-F95A-4E5B-B487-FB3B123A1262}">
      <dgm:prSet phldrT="[Text]" custT="1"/>
      <dgm:spPr/>
      <dgm:t>
        <a:bodyPr/>
        <a:lstStyle/>
        <a:p>
          <a:r>
            <a:rPr lang="en-US" sz="2000" b="1" dirty="0" smtClean="0">
              <a:latin typeface="+mj-lt"/>
            </a:rPr>
            <a:t>0: Device</a:t>
          </a:r>
          <a:endParaRPr lang="en-US" sz="2000" b="1" dirty="0">
            <a:latin typeface="+mj-lt"/>
          </a:endParaRPr>
        </a:p>
      </dgm:t>
    </dgm:pt>
    <dgm:pt modelId="{7B78205C-B457-4BE7-9C15-E0A309A2E800}" type="parTrans" cxnId="{FF1AC4F7-931C-4251-9CFE-B54A9EBF9E45}">
      <dgm:prSet/>
      <dgm:spPr/>
      <dgm:t>
        <a:bodyPr/>
        <a:lstStyle/>
        <a:p>
          <a:endParaRPr lang="en-US" sz="1600">
            <a:latin typeface="+mj-lt"/>
          </a:endParaRPr>
        </a:p>
      </dgm:t>
    </dgm:pt>
    <dgm:pt modelId="{A65971B2-BF91-4218-9A9C-9F453DFB6A73}" type="sibTrans" cxnId="{FF1AC4F7-931C-4251-9CFE-B54A9EBF9E45}">
      <dgm:prSet/>
      <dgm:spPr/>
      <dgm:t>
        <a:bodyPr/>
        <a:lstStyle/>
        <a:p>
          <a:endParaRPr lang="en-US" sz="1600">
            <a:latin typeface="+mj-lt"/>
          </a:endParaRPr>
        </a:p>
      </dgm:t>
    </dgm:pt>
    <dgm:pt modelId="{B07436E8-FA86-48C4-B71B-48AE60631446}">
      <dgm:prSet phldrT="[Text]" custT="1"/>
      <dgm:spPr/>
      <dgm:t>
        <a:bodyPr/>
        <a:lstStyle/>
        <a:p>
          <a:r>
            <a:rPr lang="en-US" sz="2000" b="1" dirty="0" smtClean="0">
              <a:latin typeface="+mj-lt"/>
            </a:rPr>
            <a:t>1: System </a:t>
          </a:r>
          <a:endParaRPr lang="en-US" sz="2000" b="1" dirty="0">
            <a:latin typeface="+mj-lt"/>
          </a:endParaRPr>
        </a:p>
      </dgm:t>
    </dgm:pt>
    <dgm:pt modelId="{C748BE78-BEA4-451B-AB48-144E1E5F6198}" type="parTrans" cxnId="{47B09AFF-E5EE-4A2C-B58D-6E32F6401C1D}">
      <dgm:prSet/>
      <dgm:spPr/>
      <dgm:t>
        <a:bodyPr/>
        <a:lstStyle/>
        <a:p>
          <a:endParaRPr lang="en-US" sz="1600">
            <a:latin typeface="+mj-lt"/>
          </a:endParaRPr>
        </a:p>
      </dgm:t>
    </dgm:pt>
    <dgm:pt modelId="{CDBCED5D-9E82-41CE-BD45-D9D925A034BE}" type="sibTrans" cxnId="{47B09AFF-E5EE-4A2C-B58D-6E32F6401C1D}">
      <dgm:prSet/>
      <dgm:spPr/>
      <dgm:t>
        <a:bodyPr/>
        <a:lstStyle/>
        <a:p>
          <a:endParaRPr lang="en-US" sz="1600">
            <a:latin typeface="+mj-lt"/>
          </a:endParaRPr>
        </a:p>
      </dgm:t>
    </dgm:pt>
    <dgm:pt modelId="{0DB5A5BD-6C7D-4E9A-A010-3ADA6E2A1623}">
      <dgm:prSet phldrT="[Text]" custT="1"/>
      <dgm:spPr/>
      <dgm:t>
        <a:bodyPr/>
        <a:lstStyle/>
        <a:p>
          <a:r>
            <a:rPr lang="de-CH" sz="2000" b="1" dirty="0" smtClean="0">
              <a:latin typeface="+mj-lt"/>
            </a:rPr>
            <a:t>2: Media Path</a:t>
          </a:r>
          <a:endParaRPr lang="en-US" sz="2000" b="1" dirty="0">
            <a:latin typeface="+mj-lt"/>
          </a:endParaRPr>
        </a:p>
      </dgm:t>
    </dgm:pt>
    <dgm:pt modelId="{EE95F667-8C8C-4D56-9C1E-9C412B5C08F5}" type="sibTrans" cxnId="{1806E3A5-3737-452E-B68C-0B075A6C160C}">
      <dgm:prSet/>
      <dgm:spPr/>
      <dgm:t>
        <a:bodyPr/>
        <a:lstStyle/>
        <a:p>
          <a:endParaRPr lang="en-US" sz="1600">
            <a:latin typeface="+mj-lt"/>
          </a:endParaRPr>
        </a:p>
      </dgm:t>
    </dgm:pt>
    <dgm:pt modelId="{4A9339D5-936A-4FE2-B293-68B5FA65F664}" type="parTrans" cxnId="{1806E3A5-3737-452E-B68C-0B075A6C160C}">
      <dgm:prSet/>
      <dgm:spPr/>
      <dgm:t>
        <a:bodyPr/>
        <a:lstStyle/>
        <a:p>
          <a:endParaRPr lang="en-US" sz="1600">
            <a:latin typeface="+mj-lt"/>
          </a:endParaRPr>
        </a:p>
      </dgm:t>
    </dgm:pt>
    <dgm:pt modelId="{436E24B6-6F3C-47B5-A9B1-5C6486E74872}">
      <dgm:prSet phldrT="[Text]" custT="1"/>
      <dgm:spPr/>
      <dgm:t>
        <a:bodyPr/>
        <a:lstStyle/>
        <a:p>
          <a:r>
            <a:rPr lang="en-US" sz="2000" b="1" dirty="0" smtClean="0">
              <a:latin typeface="+mj-lt"/>
            </a:rPr>
            <a:t>3: Media Transport</a:t>
          </a:r>
          <a:endParaRPr lang="en-US" sz="2000" b="1" dirty="0">
            <a:latin typeface="+mj-lt"/>
          </a:endParaRPr>
        </a:p>
      </dgm:t>
    </dgm:pt>
    <dgm:pt modelId="{398FD2AB-15CA-48B3-B09C-6864FD800DEF}" type="parTrans" cxnId="{53002A2A-D632-409E-9099-57008F843C95}">
      <dgm:prSet/>
      <dgm:spPr/>
      <dgm:t>
        <a:bodyPr/>
        <a:lstStyle/>
        <a:p>
          <a:endParaRPr lang="en-US"/>
        </a:p>
      </dgm:t>
    </dgm:pt>
    <dgm:pt modelId="{69FF0A71-2EF1-4870-A9AD-FC4FFD681B9F}" type="sibTrans" cxnId="{53002A2A-D632-409E-9099-57008F843C95}">
      <dgm:prSet/>
      <dgm:spPr/>
      <dgm:t>
        <a:bodyPr/>
        <a:lstStyle/>
        <a:p>
          <a:endParaRPr lang="en-US"/>
        </a:p>
      </dgm:t>
    </dgm:pt>
    <dgm:pt modelId="{A1324884-74C5-4D30-803D-9764FA761730}" type="pres">
      <dgm:prSet presAssocID="{0759E317-3D78-408C-933F-7A9784830CE9}" presName="composite" presStyleCnt="0">
        <dgm:presLayoutVars>
          <dgm:chMax val="5"/>
          <dgm:dir val="rev"/>
          <dgm:resizeHandles val="exact"/>
        </dgm:presLayoutVars>
      </dgm:prSet>
      <dgm:spPr/>
    </dgm:pt>
    <dgm:pt modelId="{C32C2947-5696-440B-8331-66EDE571138F}" type="pres">
      <dgm:prSet presAssocID="{662FB2CB-F95A-4E5B-B487-FB3B123A1262}" presName="circle1" presStyleLbl="lnNode1" presStyleIdx="0" presStyleCnt="4"/>
      <dgm:spPr>
        <a:solidFill>
          <a:srgbClr val="00D7F0"/>
        </a:solidFill>
      </dgm:spPr>
    </dgm:pt>
    <dgm:pt modelId="{5035E71D-7841-4BC0-B93E-06D6398FC454}" type="pres">
      <dgm:prSet presAssocID="{662FB2CB-F95A-4E5B-B487-FB3B123A1262}" presName="text1" presStyleLbl="revTx" presStyleIdx="0" presStyleCnt="4">
        <dgm:presLayoutVars>
          <dgm:bulletEnabled val="1"/>
        </dgm:presLayoutVars>
      </dgm:prSet>
      <dgm:spPr/>
      <dgm:t>
        <a:bodyPr/>
        <a:lstStyle/>
        <a:p>
          <a:endParaRPr lang="en-US"/>
        </a:p>
      </dgm:t>
    </dgm:pt>
    <dgm:pt modelId="{E9D2107E-0CD7-40A6-9E21-54CB168782F1}" type="pres">
      <dgm:prSet presAssocID="{662FB2CB-F95A-4E5B-B487-FB3B123A1262}" presName="line1" presStyleLbl="callout" presStyleIdx="0" presStyleCnt="8"/>
      <dgm:spPr/>
    </dgm:pt>
    <dgm:pt modelId="{0FBE6DBD-A9D0-4191-BFC1-34CED2D7FF0C}" type="pres">
      <dgm:prSet presAssocID="{662FB2CB-F95A-4E5B-B487-FB3B123A1262}" presName="d1" presStyleLbl="callout" presStyleIdx="1" presStyleCnt="8"/>
      <dgm:spPr/>
    </dgm:pt>
    <dgm:pt modelId="{C901024C-BD5A-447D-8111-BD490BB0EB1D}" type="pres">
      <dgm:prSet presAssocID="{B07436E8-FA86-48C4-B71B-48AE60631446}" presName="circle2" presStyleLbl="lnNode1" presStyleIdx="1" presStyleCnt="4"/>
      <dgm:spPr>
        <a:solidFill>
          <a:srgbClr val="00C3F0"/>
        </a:solidFill>
      </dgm:spPr>
    </dgm:pt>
    <dgm:pt modelId="{15061A5C-66D3-44CA-9223-B4AC5EB45E7C}" type="pres">
      <dgm:prSet presAssocID="{B07436E8-FA86-48C4-B71B-48AE60631446}" presName="text2" presStyleLbl="revTx" presStyleIdx="1" presStyleCnt="4">
        <dgm:presLayoutVars>
          <dgm:bulletEnabled val="1"/>
        </dgm:presLayoutVars>
      </dgm:prSet>
      <dgm:spPr/>
      <dgm:t>
        <a:bodyPr/>
        <a:lstStyle/>
        <a:p>
          <a:endParaRPr lang="en-US"/>
        </a:p>
      </dgm:t>
    </dgm:pt>
    <dgm:pt modelId="{80CAA15B-A107-4D9C-8B62-C676DC6FBC83}" type="pres">
      <dgm:prSet presAssocID="{B07436E8-FA86-48C4-B71B-48AE60631446}" presName="line2" presStyleLbl="callout" presStyleIdx="2" presStyleCnt="8"/>
      <dgm:spPr/>
    </dgm:pt>
    <dgm:pt modelId="{2512E3E0-5FF8-49B1-B9C8-A423E8EB2759}" type="pres">
      <dgm:prSet presAssocID="{B07436E8-FA86-48C4-B71B-48AE60631446}" presName="d2" presStyleLbl="callout" presStyleIdx="3" presStyleCnt="8"/>
      <dgm:spPr/>
    </dgm:pt>
    <dgm:pt modelId="{D7A3D72F-4D36-40A2-B013-4407F31AD25D}" type="pres">
      <dgm:prSet presAssocID="{0DB5A5BD-6C7D-4E9A-A010-3ADA6E2A1623}" presName="circle3" presStyleLbl="lnNode1" presStyleIdx="2" presStyleCnt="4"/>
      <dgm:spPr>
        <a:solidFill>
          <a:srgbClr val="00AFF0"/>
        </a:solidFill>
      </dgm:spPr>
    </dgm:pt>
    <dgm:pt modelId="{B92DBC69-A98A-4F4D-A9BB-47AB7B1E254F}" type="pres">
      <dgm:prSet presAssocID="{0DB5A5BD-6C7D-4E9A-A010-3ADA6E2A1623}" presName="text3" presStyleLbl="revTx" presStyleIdx="2" presStyleCnt="4">
        <dgm:presLayoutVars>
          <dgm:bulletEnabled val="1"/>
        </dgm:presLayoutVars>
      </dgm:prSet>
      <dgm:spPr/>
      <dgm:t>
        <a:bodyPr/>
        <a:lstStyle/>
        <a:p>
          <a:endParaRPr lang="en-US"/>
        </a:p>
      </dgm:t>
    </dgm:pt>
    <dgm:pt modelId="{F4A68C06-88C8-4E89-9F8E-A0A408BA1850}" type="pres">
      <dgm:prSet presAssocID="{0DB5A5BD-6C7D-4E9A-A010-3ADA6E2A1623}" presName="line3" presStyleLbl="callout" presStyleIdx="4" presStyleCnt="8"/>
      <dgm:spPr/>
    </dgm:pt>
    <dgm:pt modelId="{8C1B8F48-CD1A-41A4-99C0-0D5546C490C2}" type="pres">
      <dgm:prSet presAssocID="{0DB5A5BD-6C7D-4E9A-A010-3ADA6E2A1623}" presName="d3" presStyleLbl="callout" presStyleIdx="5" presStyleCnt="8"/>
      <dgm:spPr/>
    </dgm:pt>
    <dgm:pt modelId="{0F1F45FE-9660-483D-A617-C2D0DA92D214}" type="pres">
      <dgm:prSet presAssocID="{436E24B6-6F3C-47B5-A9B1-5C6486E74872}" presName="circle4" presStyleLbl="lnNode1" presStyleIdx="3" presStyleCnt="4"/>
      <dgm:spPr>
        <a:solidFill>
          <a:srgbClr val="60BFEA"/>
        </a:solidFill>
      </dgm:spPr>
    </dgm:pt>
    <dgm:pt modelId="{CE55C84D-CAE0-4A65-B4D2-79DC0DB66EA3}" type="pres">
      <dgm:prSet presAssocID="{436E24B6-6F3C-47B5-A9B1-5C6486E74872}" presName="text4" presStyleLbl="revTx" presStyleIdx="3" presStyleCnt="4">
        <dgm:presLayoutVars>
          <dgm:bulletEnabled val="1"/>
        </dgm:presLayoutVars>
      </dgm:prSet>
      <dgm:spPr/>
      <dgm:t>
        <a:bodyPr/>
        <a:lstStyle/>
        <a:p>
          <a:endParaRPr lang="en-US"/>
        </a:p>
      </dgm:t>
    </dgm:pt>
    <dgm:pt modelId="{6EB1A853-7707-4D99-A210-DDFA30971820}" type="pres">
      <dgm:prSet presAssocID="{436E24B6-6F3C-47B5-A9B1-5C6486E74872}" presName="line4" presStyleLbl="callout" presStyleIdx="6" presStyleCnt="8"/>
      <dgm:spPr/>
    </dgm:pt>
    <dgm:pt modelId="{AC601ADD-3C33-46BF-BACA-9747376FB6C4}" type="pres">
      <dgm:prSet presAssocID="{436E24B6-6F3C-47B5-A9B1-5C6486E74872}" presName="d4" presStyleLbl="callout" presStyleIdx="7" presStyleCnt="8"/>
      <dgm:spPr/>
    </dgm:pt>
  </dgm:ptLst>
  <dgm:cxnLst>
    <dgm:cxn modelId="{709C3D35-E75D-40BB-B505-080E94DB93F0}" type="presOf" srcId="{0DB5A5BD-6C7D-4E9A-A010-3ADA6E2A1623}" destId="{B92DBC69-A98A-4F4D-A9BB-47AB7B1E254F}" srcOrd="0" destOrd="0" presId="urn:microsoft.com/office/officeart/2005/8/layout/target1"/>
    <dgm:cxn modelId="{FB120692-14B8-4E6A-9A75-FC3D7853B195}" type="presOf" srcId="{0759E317-3D78-408C-933F-7A9784830CE9}" destId="{A1324884-74C5-4D30-803D-9764FA761730}" srcOrd="0" destOrd="0" presId="urn:microsoft.com/office/officeart/2005/8/layout/target1"/>
    <dgm:cxn modelId="{1806E3A5-3737-452E-B68C-0B075A6C160C}" srcId="{0759E317-3D78-408C-933F-7A9784830CE9}" destId="{0DB5A5BD-6C7D-4E9A-A010-3ADA6E2A1623}" srcOrd="2" destOrd="0" parTransId="{4A9339D5-936A-4FE2-B293-68B5FA65F664}" sibTransId="{EE95F667-8C8C-4D56-9C1E-9C412B5C08F5}"/>
    <dgm:cxn modelId="{53002A2A-D632-409E-9099-57008F843C95}" srcId="{0759E317-3D78-408C-933F-7A9784830CE9}" destId="{436E24B6-6F3C-47B5-A9B1-5C6486E74872}" srcOrd="3" destOrd="0" parTransId="{398FD2AB-15CA-48B3-B09C-6864FD800DEF}" sibTransId="{69FF0A71-2EF1-4870-A9AD-FC4FFD681B9F}"/>
    <dgm:cxn modelId="{FF1AC4F7-931C-4251-9CFE-B54A9EBF9E45}" srcId="{0759E317-3D78-408C-933F-7A9784830CE9}" destId="{662FB2CB-F95A-4E5B-B487-FB3B123A1262}" srcOrd="0" destOrd="0" parTransId="{7B78205C-B457-4BE7-9C15-E0A309A2E800}" sibTransId="{A65971B2-BF91-4218-9A9C-9F453DFB6A73}"/>
    <dgm:cxn modelId="{7912E052-8A45-4857-B1B8-E6AED1CA9783}" type="presOf" srcId="{B07436E8-FA86-48C4-B71B-48AE60631446}" destId="{15061A5C-66D3-44CA-9223-B4AC5EB45E7C}" srcOrd="0" destOrd="0" presId="urn:microsoft.com/office/officeart/2005/8/layout/target1"/>
    <dgm:cxn modelId="{0347D79C-E696-4F8D-8039-84B4A29D9328}" type="presOf" srcId="{436E24B6-6F3C-47B5-A9B1-5C6486E74872}" destId="{CE55C84D-CAE0-4A65-B4D2-79DC0DB66EA3}" srcOrd="0" destOrd="0" presId="urn:microsoft.com/office/officeart/2005/8/layout/target1"/>
    <dgm:cxn modelId="{6A1CDA00-F88C-43F9-A25B-9D8CE262E0DA}" type="presOf" srcId="{662FB2CB-F95A-4E5B-B487-FB3B123A1262}" destId="{5035E71D-7841-4BC0-B93E-06D6398FC454}" srcOrd="0" destOrd="0" presId="urn:microsoft.com/office/officeart/2005/8/layout/target1"/>
    <dgm:cxn modelId="{47B09AFF-E5EE-4A2C-B58D-6E32F6401C1D}" srcId="{0759E317-3D78-408C-933F-7A9784830CE9}" destId="{B07436E8-FA86-48C4-B71B-48AE60631446}" srcOrd="1" destOrd="0" parTransId="{C748BE78-BEA4-451B-AB48-144E1E5F6198}" sibTransId="{CDBCED5D-9E82-41CE-BD45-D9D925A034BE}"/>
    <dgm:cxn modelId="{FA8CFBF1-12C6-4A2F-8C31-8C6111F8486C}" type="presParOf" srcId="{A1324884-74C5-4D30-803D-9764FA761730}" destId="{C32C2947-5696-440B-8331-66EDE571138F}" srcOrd="0" destOrd="0" presId="urn:microsoft.com/office/officeart/2005/8/layout/target1"/>
    <dgm:cxn modelId="{ACEF72CC-2FBE-4878-B426-3FC1CBE445CC}" type="presParOf" srcId="{A1324884-74C5-4D30-803D-9764FA761730}" destId="{5035E71D-7841-4BC0-B93E-06D6398FC454}" srcOrd="1" destOrd="0" presId="urn:microsoft.com/office/officeart/2005/8/layout/target1"/>
    <dgm:cxn modelId="{F7964D3A-CD44-4506-91A8-C2BEB7162A7F}" type="presParOf" srcId="{A1324884-74C5-4D30-803D-9764FA761730}" destId="{E9D2107E-0CD7-40A6-9E21-54CB168782F1}" srcOrd="2" destOrd="0" presId="urn:microsoft.com/office/officeart/2005/8/layout/target1"/>
    <dgm:cxn modelId="{2D9D8D6A-6B19-439A-8BFF-B2E8871CE6AF}" type="presParOf" srcId="{A1324884-74C5-4D30-803D-9764FA761730}" destId="{0FBE6DBD-A9D0-4191-BFC1-34CED2D7FF0C}" srcOrd="3" destOrd="0" presId="urn:microsoft.com/office/officeart/2005/8/layout/target1"/>
    <dgm:cxn modelId="{B351C9A1-CFEE-4D17-9D06-177C81045A11}" type="presParOf" srcId="{A1324884-74C5-4D30-803D-9764FA761730}" destId="{C901024C-BD5A-447D-8111-BD490BB0EB1D}" srcOrd="4" destOrd="0" presId="urn:microsoft.com/office/officeart/2005/8/layout/target1"/>
    <dgm:cxn modelId="{C5B86570-96A5-416F-ABA6-85495F22FCE4}" type="presParOf" srcId="{A1324884-74C5-4D30-803D-9764FA761730}" destId="{15061A5C-66D3-44CA-9223-B4AC5EB45E7C}" srcOrd="5" destOrd="0" presId="urn:microsoft.com/office/officeart/2005/8/layout/target1"/>
    <dgm:cxn modelId="{29477858-9BB0-4DE0-A51C-02032EF91C47}" type="presParOf" srcId="{A1324884-74C5-4D30-803D-9764FA761730}" destId="{80CAA15B-A107-4D9C-8B62-C676DC6FBC83}" srcOrd="6" destOrd="0" presId="urn:microsoft.com/office/officeart/2005/8/layout/target1"/>
    <dgm:cxn modelId="{7DE7F186-BBCD-4822-BA10-921B7BFFEBD4}" type="presParOf" srcId="{A1324884-74C5-4D30-803D-9764FA761730}" destId="{2512E3E0-5FF8-49B1-B9C8-A423E8EB2759}" srcOrd="7" destOrd="0" presId="urn:microsoft.com/office/officeart/2005/8/layout/target1"/>
    <dgm:cxn modelId="{7A02209B-AB52-4510-8DCC-339C1339FF8B}" type="presParOf" srcId="{A1324884-74C5-4D30-803D-9764FA761730}" destId="{D7A3D72F-4D36-40A2-B013-4407F31AD25D}" srcOrd="8" destOrd="0" presId="urn:microsoft.com/office/officeart/2005/8/layout/target1"/>
    <dgm:cxn modelId="{170E8057-F81A-46DE-8077-ED454EEB6770}" type="presParOf" srcId="{A1324884-74C5-4D30-803D-9764FA761730}" destId="{B92DBC69-A98A-4F4D-A9BB-47AB7B1E254F}" srcOrd="9" destOrd="0" presId="urn:microsoft.com/office/officeart/2005/8/layout/target1"/>
    <dgm:cxn modelId="{46888D25-CD82-4EBD-BDB0-34A956C872EC}" type="presParOf" srcId="{A1324884-74C5-4D30-803D-9764FA761730}" destId="{F4A68C06-88C8-4E89-9F8E-A0A408BA1850}" srcOrd="10" destOrd="0" presId="urn:microsoft.com/office/officeart/2005/8/layout/target1"/>
    <dgm:cxn modelId="{3E2A96CD-EF9A-4079-ACDA-D0C79ACB3576}" type="presParOf" srcId="{A1324884-74C5-4D30-803D-9764FA761730}" destId="{8C1B8F48-CD1A-41A4-99C0-0D5546C490C2}" srcOrd="11" destOrd="0" presId="urn:microsoft.com/office/officeart/2005/8/layout/target1"/>
    <dgm:cxn modelId="{C85DD78B-5149-40B8-BE36-8012BE64AF90}" type="presParOf" srcId="{A1324884-74C5-4D30-803D-9764FA761730}" destId="{0F1F45FE-9660-483D-A617-C2D0DA92D214}" srcOrd="12" destOrd="0" presId="urn:microsoft.com/office/officeart/2005/8/layout/target1"/>
    <dgm:cxn modelId="{DE1F2C9F-9896-4622-B4DE-E5CB035CB1D8}" type="presParOf" srcId="{A1324884-74C5-4D30-803D-9764FA761730}" destId="{CE55C84D-CAE0-4A65-B4D2-79DC0DB66EA3}" srcOrd="13" destOrd="0" presId="urn:microsoft.com/office/officeart/2005/8/layout/target1"/>
    <dgm:cxn modelId="{F8A4AB24-C74B-462C-B99E-62D5C953557A}" type="presParOf" srcId="{A1324884-74C5-4D30-803D-9764FA761730}" destId="{6EB1A853-7707-4D99-A210-DDFA30971820}" srcOrd="14" destOrd="0" presId="urn:microsoft.com/office/officeart/2005/8/layout/target1"/>
    <dgm:cxn modelId="{3842A1DA-4C70-4783-8E30-81BDD2A07132}" type="presParOf" srcId="{A1324884-74C5-4D30-803D-9764FA761730}" destId="{AC601ADD-3C33-46BF-BACA-9747376FB6C4}" srcOrd="15" destOrd="0" presId="urn:microsoft.com/office/officeart/2005/8/layout/target1"/>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759E317-3D78-408C-933F-7A9784830CE9}" type="doc">
      <dgm:prSet loTypeId="urn:microsoft.com/office/officeart/2005/8/layout/target1" loCatId="relationship" qsTypeId="urn:microsoft.com/office/officeart/2005/8/quickstyle/simple1" qsCatId="simple" csTypeId="urn:microsoft.com/office/officeart/2005/8/colors/colorful2" csCatId="colorful" phldr="1"/>
      <dgm:spPr/>
    </dgm:pt>
    <dgm:pt modelId="{662FB2CB-F95A-4E5B-B487-FB3B123A1262}">
      <dgm:prSet phldrT="[Text]" custT="1"/>
      <dgm:spPr/>
      <dgm:t>
        <a:bodyPr/>
        <a:lstStyle/>
        <a:p>
          <a:r>
            <a:rPr lang="en-US" sz="2400" b="1" dirty="0" smtClean="0">
              <a:latin typeface="+mj-lt"/>
            </a:rPr>
            <a:t>0: Wired</a:t>
          </a:r>
          <a:endParaRPr lang="en-US" sz="2400" b="1" dirty="0">
            <a:latin typeface="+mj-lt"/>
          </a:endParaRPr>
        </a:p>
      </dgm:t>
    </dgm:pt>
    <dgm:pt modelId="{7B78205C-B457-4BE7-9C15-E0A309A2E800}" type="parTrans" cxnId="{FF1AC4F7-931C-4251-9CFE-B54A9EBF9E45}">
      <dgm:prSet/>
      <dgm:spPr/>
      <dgm:t>
        <a:bodyPr/>
        <a:lstStyle/>
        <a:p>
          <a:endParaRPr lang="en-US" sz="1600">
            <a:latin typeface="+mj-lt"/>
          </a:endParaRPr>
        </a:p>
      </dgm:t>
    </dgm:pt>
    <dgm:pt modelId="{A65971B2-BF91-4218-9A9C-9F453DFB6A73}" type="sibTrans" cxnId="{FF1AC4F7-931C-4251-9CFE-B54A9EBF9E45}">
      <dgm:prSet/>
      <dgm:spPr/>
      <dgm:t>
        <a:bodyPr/>
        <a:lstStyle/>
        <a:p>
          <a:endParaRPr lang="en-US" sz="1600">
            <a:latin typeface="+mj-lt"/>
          </a:endParaRPr>
        </a:p>
      </dgm:t>
    </dgm:pt>
    <dgm:pt modelId="{B07436E8-FA86-48C4-B71B-48AE60631446}">
      <dgm:prSet phldrT="[Text]" custT="1"/>
      <dgm:spPr/>
      <dgm:t>
        <a:bodyPr/>
        <a:lstStyle/>
        <a:p>
          <a:r>
            <a:rPr lang="en-US" sz="2400" b="1" dirty="0" smtClean="0">
              <a:latin typeface="+mj-lt"/>
            </a:rPr>
            <a:t>1: Wireless </a:t>
          </a:r>
          <a:endParaRPr lang="en-US" sz="2400" b="1" dirty="0">
            <a:latin typeface="+mj-lt"/>
          </a:endParaRPr>
        </a:p>
      </dgm:t>
    </dgm:pt>
    <dgm:pt modelId="{C748BE78-BEA4-451B-AB48-144E1E5F6198}" type="parTrans" cxnId="{47B09AFF-E5EE-4A2C-B58D-6E32F6401C1D}">
      <dgm:prSet/>
      <dgm:spPr/>
      <dgm:t>
        <a:bodyPr/>
        <a:lstStyle/>
        <a:p>
          <a:endParaRPr lang="en-US" sz="1600">
            <a:latin typeface="+mj-lt"/>
          </a:endParaRPr>
        </a:p>
      </dgm:t>
    </dgm:pt>
    <dgm:pt modelId="{CDBCED5D-9E82-41CE-BD45-D9D925A034BE}" type="sibTrans" cxnId="{47B09AFF-E5EE-4A2C-B58D-6E32F6401C1D}">
      <dgm:prSet/>
      <dgm:spPr/>
      <dgm:t>
        <a:bodyPr/>
        <a:lstStyle/>
        <a:p>
          <a:endParaRPr lang="en-US" sz="1600">
            <a:latin typeface="+mj-lt"/>
          </a:endParaRPr>
        </a:p>
      </dgm:t>
    </dgm:pt>
    <dgm:pt modelId="{A1324884-74C5-4D30-803D-9764FA761730}" type="pres">
      <dgm:prSet presAssocID="{0759E317-3D78-408C-933F-7A9784830CE9}" presName="composite" presStyleCnt="0">
        <dgm:presLayoutVars>
          <dgm:chMax val="5"/>
          <dgm:dir val="rev"/>
          <dgm:resizeHandles val="exact"/>
        </dgm:presLayoutVars>
      </dgm:prSet>
      <dgm:spPr/>
    </dgm:pt>
    <dgm:pt modelId="{C32C2947-5696-440B-8331-66EDE571138F}" type="pres">
      <dgm:prSet presAssocID="{662FB2CB-F95A-4E5B-B487-FB3B123A1262}" presName="circle1" presStyleLbl="lnNode1" presStyleIdx="0" presStyleCnt="2"/>
      <dgm:spPr>
        <a:solidFill>
          <a:srgbClr val="00D7F0"/>
        </a:solidFill>
      </dgm:spPr>
    </dgm:pt>
    <dgm:pt modelId="{5035E71D-7841-4BC0-B93E-06D6398FC454}" type="pres">
      <dgm:prSet presAssocID="{662FB2CB-F95A-4E5B-B487-FB3B123A1262}" presName="text1" presStyleLbl="revTx" presStyleIdx="0" presStyleCnt="2">
        <dgm:presLayoutVars>
          <dgm:bulletEnabled val="1"/>
        </dgm:presLayoutVars>
      </dgm:prSet>
      <dgm:spPr/>
      <dgm:t>
        <a:bodyPr/>
        <a:lstStyle/>
        <a:p>
          <a:endParaRPr lang="en-US"/>
        </a:p>
      </dgm:t>
    </dgm:pt>
    <dgm:pt modelId="{E9D2107E-0CD7-40A6-9E21-54CB168782F1}" type="pres">
      <dgm:prSet presAssocID="{662FB2CB-F95A-4E5B-B487-FB3B123A1262}" presName="line1" presStyleLbl="callout" presStyleIdx="0" presStyleCnt="4"/>
      <dgm:spPr/>
    </dgm:pt>
    <dgm:pt modelId="{0FBE6DBD-A9D0-4191-BFC1-34CED2D7FF0C}" type="pres">
      <dgm:prSet presAssocID="{662FB2CB-F95A-4E5B-B487-FB3B123A1262}" presName="d1" presStyleLbl="callout" presStyleIdx="1" presStyleCnt="4"/>
      <dgm:spPr/>
    </dgm:pt>
    <dgm:pt modelId="{C901024C-BD5A-447D-8111-BD490BB0EB1D}" type="pres">
      <dgm:prSet presAssocID="{B07436E8-FA86-48C4-B71B-48AE60631446}" presName="circle2" presStyleLbl="lnNode1" presStyleIdx="1" presStyleCnt="2" custLinFactNeighborX="376"/>
      <dgm:spPr>
        <a:solidFill>
          <a:srgbClr val="00C3F0"/>
        </a:solidFill>
      </dgm:spPr>
    </dgm:pt>
    <dgm:pt modelId="{15061A5C-66D3-44CA-9223-B4AC5EB45E7C}" type="pres">
      <dgm:prSet presAssocID="{B07436E8-FA86-48C4-B71B-48AE60631446}" presName="text2" presStyleLbl="revTx" presStyleIdx="1" presStyleCnt="2">
        <dgm:presLayoutVars>
          <dgm:bulletEnabled val="1"/>
        </dgm:presLayoutVars>
      </dgm:prSet>
      <dgm:spPr/>
      <dgm:t>
        <a:bodyPr/>
        <a:lstStyle/>
        <a:p>
          <a:endParaRPr lang="en-US"/>
        </a:p>
      </dgm:t>
    </dgm:pt>
    <dgm:pt modelId="{80CAA15B-A107-4D9C-8B62-C676DC6FBC83}" type="pres">
      <dgm:prSet presAssocID="{B07436E8-FA86-48C4-B71B-48AE60631446}" presName="line2" presStyleLbl="callout" presStyleIdx="2" presStyleCnt="4"/>
      <dgm:spPr/>
    </dgm:pt>
    <dgm:pt modelId="{2512E3E0-5FF8-49B1-B9C8-A423E8EB2759}" type="pres">
      <dgm:prSet presAssocID="{B07436E8-FA86-48C4-B71B-48AE60631446}" presName="d2" presStyleLbl="callout" presStyleIdx="3" presStyleCnt="4"/>
      <dgm:spPr/>
    </dgm:pt>
  </dgm:ptLst>
  <dgm:cxnLst>
    <dgm:cxn modelId="{FF1AC4F7-931C-4251-9CFE-B54A9EBF9E45}" srcId="{0759E317-3D78-408C-933F-7A9784830CE9}" destId="{662FB2CB-F95A-4E5B-B487-FB3B123A1262}" srcOrd="0" destOrd="0" parTransId="{7B78205C-B457-4BE7-9C15-E0A309A2E800}" sibTransId="{A65971B2-BF91-4218-9A9C-9F453DFB6A73}"/>
    <dgm:cxn modelId="{A43FF104-C355-482B-8563-8B4D0FD7432F}" type="presOf" srcId="{0759E317-3D78-408C-933F-7A9784830CE9}" destId="{A1324884-74C5-4D30-803D-9764FA761730}" srcOrd="0" destOrd="0" presId="urn:microsoft.com/office/officeart/2005/8/layout/target1"/>
    <dgm:cxn modelId="{F6D919A9-B66C-4266-9940-BB693E41D3D9}" type="presOf" srcId="{662FB2CB-F95A-4E5B-B487-FB3B123A1262}" destId="{5035E71D-7841-4BC0-B93E-06D6398FC454}" srcOrd="0" destOrd="0" presId="urn:microsoft.com/office/officeart/2005/8/layout/target1"/>
    <dgm:cxn modelId="{FCF635EC-0485-4071-AAF1-66FAC946BC2E}" type="presOf" srcId="{B07436E8-FA86-48C4-B71B-48AE60631446}" destId="{15061A5C-66D3-44CA-9223-B4AC5EB45E7C}" srcOrd="0" destOrd="0" presId="urn:microsoft.com/office/officeart/2005/8/layout/target1"/>
    <dgm:cxn modelId="{47B09AFF-E5EE-4A2C-B58D-6E32F6401C1D}" srcId="{0759E317-3D78-408C-933F-7A9784830CE9}" destId="{B07436E8-FA86-48C4-B71B-48AE60631446}" srcOrd="1" destOrd="0" parTransId="{C748BE78-BEA4-451B-AB48-144E1E5F6198}" sibTransId="{CDBCED5D-9E82-41CE-BD45-D9D925A034BE}"/>
    <dgm:cxn modelId="{A6465E13-3227-4277-B754-5F06D5859880}" type="presParOf" srcId="{A1324884-74C5-4D30-803D-9764FA761730}" destId="{C32C2947-5696-440B-8331-66EDE571138F}" srcOrd="0" destOrd="0" presId="urn:microsoft.com/office/officeart/2005/8/layout/target1"/>
    <dgm:cxn modelId="{02AE8702-BDA7-41A1-BC29-46599E5CEECE}" type="presParOf" srcId="{A1324884-74C5-4D30-803D-9764FA761730}" destId="{5035E71D-7841-4BC0-B93E-06D6398FC454}" srcOrd="1" destOrd="0" presId="urn:microsoft.com/office/officeart/2005/8/layout/target1"/>
    <dgm:cxn modelId="{2921CD64-4B89-4BEC-9DEC-B16941F76772}" type="presParOf" srcId="{A1324884-74C5-4D30-803D-9764FA761730}" destId="{E9D2107E-0CD7-40A6-9E21-54CB168782F1}" srcOrd="2" destOrd="0" presId="urn:microsoft.com/office/officeart/2005/8/layout/target1"/>
    <dgm:cxn modelId="{E77CF2E7-39ED-4D3B-8A6C-0C6281FB4487}" type="presParOf" srcId="{A1324884-74C5-4D30-803D-9764FA761730}" destId="{0FBE6DBD-A9D0-4191-BFC1-34CED2D7FF0C}" srcOrd="3" destOrd="0" presId="urn:microsoft.com/office/officeart/2005/8/layout/target1"/>
    <dgm:cxn modelId="{2945BA86-5AB0-43AF-89CD-C043F57F8D0A}" type="presParOf" srcId="{A1324884-74C5-4D30-803D-9764FA761730}" destId="{C901024C-BD5A-447D-8111-BD490BB0EB1D}" srcOrd="4" destOrd="0" presId="urn:microsoft.com/office/officeart/2005/8/layout/target1"/>
    <dgm:cxn modelId="{FF5F9DFC-7F7C-47F8-BC4C-67353CD37629}" type="presParOf" srcId="{A1324884-74C5-4D30-803D-9764FA761730}" destId="{15061A5C-66D3-44CA-9223-B4AC5EB45E7C}" srcOrd="5" destOrd="0" presId="urn:microsoft.com/office/officeart/2005/8/layout/target1"/>
    <dgm:cxn modelId="{8F0AF699-1CF6-4628-BCEC-3F1FD8FBFC49}" type="presParOf" srcId="{A1324884-74C5-4D30-803D-9764FA761730}" destId="{80CAA15B-A107-4D9C-8B62-C676DC6FBC83}" srcOrd="6" destOrd="0" presId="urn:microsoft.com/office/officeart/2005/8/layout/target1"/>
    <dgm:cxn modelId="{B00E6A32-02B3-4481-BE59-07ED9F455E67}" type="presParOf" srcId="{A1324884-74C5-4D30-803D-9764FA761730}" destId="{2512E3E0-5FF8-49B1-B9C8-A423E8EB2759}" srcOrd="7" destOrd="0" presId="urn:microsoft.com/office/officeart/2005/8/layout/target1"/>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9A14CF5-9F50-44E3-A7EC-FDBED2D34A65}"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7A036571-0BF2-4633-990A-1D9BE717CB44}">
      <dgm:prSet phldrT="[Text]"/>
      <dgm:spPr/>
      <dgm:t>
        <a:bodyPr/>
        <a:lstStyle/>
        <a:p>
          <a:r>
            <a:rPr lang="en-US" dirty="0" smtClean="0"/>
            <a:t>Assert</a:t>
          </a:r>
          <a:endParaRPr lang="en-US" dirty="0"/>
        </a:p>
      </dgm:t>
    </dgm:pt>
    <dgm:pt modelId="{3C83B796-0E4C-4723-86E9-595C3ED614AF}" type="parTrans" cxnId="{CC200702-7099-4D9E-99FB-2F7087B377DA}">
      <dgm:prSet/>
      <dgm:spPr/>
      <dgm:t>
        <a:bodyPr/>
        <a:lstStyle/>
        <a:p>
          <a:endParaRPr lang="en-US"/>
        </a:p>
      </dgm:t>
    </dgm:pt>
    <dgm:pt modelId="{49A4D853-E0FA-4EF8-AF5B-63EF11F2216F}" type="sibTrans" cxnId="{CC200702-7099-4D9E-99FB-2F7087B377DA}">
      <dgm:prSet/>
      <dgm:spPr/>
      <dgm:t>
        <a:bodyPr/>
        <a:lstStyle/>
        <a:p>
          <a:endParaRPr lang="en-US"/>
        </a:p>
      </dgm:t>
    </dgm:pt>
    <dgm:pt modelId="{5B51AC0E-A764-4738-9640-2C5925C64B1B}">
      <dgm:prSet phldrT="[Text]"/>
      <dgm:spPr/>
      <dgm:t>
        <a:bodyPr/>
        <a:lstStyle/>
        <a:p>
          <a:r>
            <a:rPr lang="en-US" smtClean="0"/>
            <a:t>Maintain</a:t>
          </a:r>
          <a:endParaRPr lang="en-US" dirty="0"/>
        </a:p>
      </dgm:t>
    </dgm:pt>
    <dgm:pt modelId="{FC5CED2B-1229-445C-AE94-3A6D9DE6CCA6}" type="parTrans" cxnId="{326D7800-A3E6-4A7E-A728-19C2FE451892}">
      <dgm:prSet/>
      <dgm:spPr/>
      <dgm:t>
        <a:bodyPr/>
        <a:lstStyle/>
        <a:p>
          <a:endParaRPr lang="de-DE"/>
        </a:p>
      </dgm:t>
    </dgm:pt>
    <dgm:pt modelId="{C489538D-CF25-457F-A63F-866DEF5C657F}" type="sibTrans" cxnId="{326D7800-A3E6-4A7E-A728-19C2FE451892}">
      <dgm:prSet/>
      <dgm:spPr/>
      <dgm:t>
        <a:bodyPr/>
        <a:lstStyle/>
        <a:p>
          <a:endParaRPr lang="de-DE"/>
        </a:p>
      </dgm:t>
    </dgm:pt>
    <dgm:pt modelId="{5D7AC3F5-FA9D-4926-9E28-7F67EFFCCC57}">
      <dgm:prSet phldrT="[Text]"/>
      <dgm:spPr/>
      <dgm:t>
        <a:bodyPr/>
        <a:lstStyle/>
        <a:p>
          <a:r>
            <a:rPr lang="en-US" dirty="0" smtClean="0"/>
            <a:t>Achieve</a:t>
          </a:r>
          <a:endParaRPr lang="en-US" dirty="0"/>
        </a:p>
      </dgm:t>
    </dgm:pt>
    <dgm:pt modelId="{F43C6B1E-BD34-488D-96F6-C878A363417D}" type="parTrans" cxnId="{FF6B69F8-56C4-4E19-A795-AB3064274642}">
      <dgm:prSet/>
      <dgm:spPr/>
      <dgm:t>
        <a:bodyPr/>
        <a:lstStyle/>
        <a:p>
          <a:endParaRPr lang="de-DE"/>
        </a:p>
      </dgm:t>
    </dgm:pt>
    <dgm:pt modelId="{8E5B6C37-A9DD-41C4-B928-28E6DD7B7D3F}" type="sibTrans" cxnId="{FF6B69F8-56C4-4E19-A795-AB3064274642}">
      <dgm:prSet/>
      <dgm:spPr/>
      <dgm:t>
        <a:bodyPr/>
        <a:lstStyle/>
        <a:p>
          <a:endParaRPr lang="de-DE"/>
        </a:p>
      </dgm:t>
    </dgm:pt>
    <dgm:pt modelId="{351511F3-88E1-49E5-8FA5-18C68F3F1000}" type="pres">
      <dgm:prSet presAssocID="{69A14CF5-9F50-44E3-A7EC-FDBED2D34A65}" presName="cycle" presStyleCnt="0">
        <dgm:presLayoutVars>
          <dgm:dir/>
          <dgm:resizeHandles val="exact"/>
        </dgm:presLayoutVars>
      </dgm:prSet>
      <dgm:spPr/>
      <dgm:t>
        <a:bodyPr/>
        <a:lstStyle/>
        <a:p>
          <a:endParaRPr lang="de-DE"/>
        </a:p>
      </dgm:t>
    </dgm:pt>
    <dgm:pt modelId="{D71833C6-D57E-4E98-BDEC-CD37C4281185}" type="pres">
      <dgm:prSet presAssocID="{7A036571-0BF2-4633-990A-1D9BE717CB44}" presName="dummy" presStyleCnt="0"/>
      <dgm:spPr/>
    </dgm:pt>
    <dgm:pt modelId="{64056CC4-E8AC-4014-9D75-83D2B8D9FEA3}" type="pres">
      <dgm:prSet presAssocID="{7A036571-0BF2-4633-990A-1D9BE717CB44}" presName="node" presStyleLbl="revTx" presStyleIdx="0" presStyleCnt="3">
        <dgm:presLayoutVars>
          <dgm:bulletEnabled val="1"/>
        </dgm:presLayoutVars>
      </dgm:prSet>
      <dgm:spPr/>
      <dgm:t>
        <a:bodyPr/>
        <a:lstStyle/>
        <a:p>
          <a:endParaRPr lang="de-DE"/>
        </a:p>
      </dgm:t>
    </dgm:pt>
    <dgm:pt modelId="{948E7AE1-3F7B-44BF-862E-471965C7DE0C}" type="pres">
      <dgm:prSet presAssocID="{49A4D853-E0FA-4EF8-AF5B-63EF11F2216F}" presName="sibTrans" presStyleLbl="node1" presStyleIdx="0" presStyleCnt="3"/>
      <dgm:spPr/>
      <dgm:t>
        <a:bodyPr/>
        <a:lstStyle/>
        <a:p>
          <a:endParaRPr lang="de-DE"/>
        </a:p>
      </dgm:t>
    </dgm:pt>
    <dgm:pt modelId="{84D8172C-801E-4CD0-81BD-30E28F9F6630}" type="pres">
      <dgm:prSet presAssocID="{5D7AC3F5-FA9D-4926-9E28-7F67EFFCCC57}" presName="dummy" presStyleCnt="0"/>
      <dgm:spPr/>
    </dgm:pt>
    <dgm:pt modelId="{07B36F21-AFBE-48E4-97D5-ED12A0ABCD7C}" type="pres">
      <dgm:prSet presAssocID="{5D7AC3F5-FA9D-4926-9E28-7F67EFFCCC57}" presName="node" presStyleLbl="revTx" presStyleIdx="1" presStyleCnt="3">
        <dgm:presLayoutVars>
          <dgm:bulletEnabled val="1"/>
        </dgm:presLayoutVars>
      </dgm:prSet>
      <dgm:spPr/>
      <dgm:t>
        <a:bodyPr/>
        <a:lstStyle/>
        <a:p>
          <a:endParaRPr lang="de-DE"/>
        </a:p>
      </dgm:t>
    </dgm:pt>
    <dgm:pt modelId="{3CD79881-9874-47A6-80E5-5AD2B18528B6}" type="pres">
      <dgm:prSet presAssocID="{8E5B6C37-A9DD-41C4-B928-28E6DD7B7D3F}" presName="sibTrans" presStyleLbl="node1" presStyleIdx="1" presStyleCnt="3"/>
      <dgm:spPr/>
      <dgm:t>
        <a:bodyPr/>
        <a:lstStyle/>
        <a:p>
          <a:endParaRPr lang="de-DE"/>
        </a:p>
      </dgm:t>
    </dgm:pt>
    <dgm:pt modelId="{58CF0CE1-0F8E-43C7-B2CE-EC0E8B2BBF31}" type="pres">
      <dgm:prSet presAssocID="{5B51AC0E-A764-4738-9640-2C5925C64B1B}" presName="dummy" presStyleCnt="0"/>
      <dgm:spPr/>
    </dgm:pt>
    <dgm:pt modelId="{DD33F730-E390-481A-9472-87244AE39D28}" type="pres">
      <dgm:prSet presAssocID="{5B51AC0E-A764-4738-9640-2C5925C64B1B}" presName="node" presStyleLbl="revTx" presStyleIdx="2" presStyleCnt="3">
        <dgm:presLayoutVars>
          <dgm:bulletEnabled val="1"/>
        </dgm:presLayoutVars>
      </dgm:prSet>
      <dgm:spPr/>
      <dgm:t>
        <a:bodyPr/>
        <a:lstStyle/>
        <a:p>
          <a:endParaRPr lang="de-DE"/>
        </a:p>
      </dgm:t>
    </dgm:pt>
    <dgm:pt modelId="{2E74FF18-4CAC-40BD-8524-D115208CB120}" type="pres">
      <dgm:prSet presAssocID="{C489538D-CF25-457F-A63F-866DEF5C657F}" presName="sibTrans" presStyleLbl="node1" presStyleIdx="2" presStyleCnt="3"/>
      <dgm:spPr/>
      <dgm:t>
        <a:bodyPr/>
        <a:lstStyle/>
        <a:p>
          <a:endParaRPr lang="de-DE"/>
        </a:p>
      </dgm:t>
    </dgm:pt>
  </dgm:ptLst>
  <dgm:cxnLst>
    <dgm:cxn modelId="{AA84B2FD-10B0-4CB5-9784-7017B183E6A7}" type="presOf" srcId="{8E5B6C37-A9DD-41C4-B928-28E6DD7B7D3F}" destId="{3CD79881-9874-47A6-80E5-5AD2B18528B6}" srcOrd="0" destOrd="0" presId="urn:microsoft.com/office/officeart/2005/8/layout/cycle1"/>
    <dgm:cxn modelId="{CC200702-7099-4D9E-99FB-2F7087B377DA}" srcId="{69A14CF5-9F50-44E3-A7EC-FDBED2D34A65}" destId="{7A036571-0BF2-4633-990A-1D9BE717CB44}" srcOrd="0" destOrd="0" parTransId="{3C83B796-0E4C-4723-86E9-595C3ED614AF}" sibTransId="{49A4D853-E0FA-4EF8-AF5B-63EF11F2216F}"/>
    <dgm:cxn modelId="{279D29E7-FD40-4B24-A6D7-DCA6FB76573A}" type="presOf" srcId="{5B51AC0E-A764-4738-9640-2C5925C64B1B}" destId="{DD33F730-E390-481A-9472-87244AE39D28}" srcOrd="0" destOrd="0" presId="urn:microsoft.com/office/officeart/2005/8/layout/cycle1"/>
    <dgm:cxn modelId="{5189A637-5A5A-42BB-B17D-F7F6AEB4D350}" type="presOf" srcId="{C489538D-CF25-457F-A63F-866DEF5C657F}" destId="{2E74FF18-4CAC-40BD-8524-D115208CB120}" srcOrd="0" destOrd="0" presId="urn:microsoft.com/office/officeart/2005/8/layout/cycle1"/>
    <dgm:cxn modelId="{788367B9-F487-417D-8B92-9667B3F77140}" type="presOf" srcId="{49A4D853-E0FA-4EF8-AF5B-63EF11F2216F}" destId="{948E7AE1-3F7B-44BF-862E-471965C7DE0C}" srcOrd="0" destOrd="0" presId="urn:microsoft.com/office/officeart/2005/8/layout/cycle1"/>
    <dgm:cxn modelId="{FF6B69F8-56C4-4E19-A795-AB3064274642}" srcId="{69A14CF5-9F50-44E3-A7EC-FDBED2D34A65}" destId="{5D7AC3F5-FA9D-4926-9E28-7F67EFFCCC57}" srcOrd="1" destOrd="0" parTransId="{F43C6B1E-BD34-488D-96F6-C878A363417D}" sibTransId="{8E5B6C37-A9DD-41C4-B928-28E6DD7B7D3F}"/>
    <dgm:cxn modelId="{1E443083-B507-456B-AE93-BEEEDBC9F630}" type="presOf" srcId="{69A14CF5-9F50-44E3-A7EC-FDBED2D34A65}" destId="{351511F3-88E1-49E5-8FA5-18C68F3F1000}" srcOrd="0" destOrd="0" presId="urn:microsoft.com/office/officeart/2005/8/layout/cycle1"/>
    <dgm:cxn modelId="{6F18B014-C833-47C9-A4AC-68729918B54B}" type="presOf" srcId="{7A036571-0BF2-4633-990A-1D9BE717CB44}" destId="{64056CC4-E8AC-4014-9D75-83D2B8D9FEA3}" srcOrd="0" destOrd="0" presId="urn:microsoft.com/office/officeart/2005/8/layout/cycle1"/>
    <dgm:cxn modelId="{326D7800-A3E6-4A7E-A728-19C2FE451892}" srcId="{69A14CF5-9F50-44E3-A7EC-FDBED2D34A65}" destId="{5B51AC0E-A764-4738-9640-2C5925C64B1B}" srcOrd="2" destOrd="0" parTransId="{FC5CED2B-1229-445C-AE94-3A6D9DE6CCA6}" sibTransId="{C489538D-CF25-457F-A63F-866DEF5C657F}"/>
    <dgm:cxn modelId="{4BCA331A-3AF5-4CCC-BBF6-4B5DB07ABABD}" type="presOf" srcId="{5D7AC3F5-FA9D-4926-9E28-7F67EFFCCC57}" destId="{07B36F21-AFBE-48E4-97D5-ED12A0ABCD7C}" srcOrd="0" destOrd="0" presId="urn:microsoft.com/office/officeart/2005/8/layout/cycle1"/>
    <dgm:cxn modelId="{949AC275-7288-4D05-A2D8-45595AB2B11F}" type="presParOf" srcId="{351511F3-88E1-49E5-8FA5-18C68F3F1000}" destId="{D71833C6-D57E-4E98-BDEC-CD37C4281185}" srcOrd="0" destOrd="0" presId="urn:microsoft.com/office/officeart/2005/8/layout/cycle1"/>
    <dgm:cxn modelId="{95FFF8C1-DF42-4885-8255-D16E797B324D}" type="presParOf" srcId="{351511F3-88E1-49E5-8FA5-18C68F3F1000}" destId="{64056CC4-E8AC-4014-9D75-83D2B8D9FEA3}" srcOrd="1" destOrd="0" presId="urn:microsoft.com/office/officeart/2005/8/layout/cycle1"/>
    <dgm:cxn modelId="{865C8A3D-2627-41FB-B1F5-486450BD3EA2}" type="presParOf" srcId="{351511F3-88E1-49E5-8FA5-18C68F3F1000}" destId="{948E7AE1-3F7B-44BF-862E-471965C7DE0C}" srcOrd="2" destOrd="0" presId="urn:microsoft.com/office/officeart/2005/8/layout/cycle1"/>
    <dgm:cxn modelId="{7F7BC30D-B15A-4E89-9335-2EB6ED9279E3}" type="presParOf" srcId="{351511F3-88E1-49E5-8FA5-18C68F3F1000}" destId="{84D8172C-801E-4CD0-81BD-30E28F9F6630}" srcOrd="3" destOrd="0" presId="urn:microsoft.com/office/officeart/2005/8/layout/cycle1"/>
    <dgm:cxn modelId="{275A62B1-37BB-4E34-82A6-6E0FF463DAF4}" type="presParOf" srcId="{351511F3-88E1-49E5-8FA5-18C68F3F1000}" destId="{07B36F21-AFBE-48E4-97D5-ED12A0ABCD7C}" srcOrd="4" destOrd="0" presId="urn:microsoft.com/office/officeart/2005/8/layout/cycle1"/>
    <dgm:cxn modelId="{F6AD47CD-19B3-4B3F-AE60-6648D928B291}" type="presParOf" srcId="{351511F3-88E1-49E5-8FA5-18C68F3F1000}" destId="{3CD79881-9874-47A6-80E5-5AD2B18528B6}" srcOrd="5" destOrd="0" presId="urn:microsoft.com/office/officeart/2005/8/layout/cycle1"/>
    <dgm:cxn modelId="{4A275A24-5584-4066-B0B0-E7EA8AB57338}" type="presParOf" srcId="{351511F3-88E1-49E5-8FA5-18C68F3F1000}" destId="{58CF0CE1-0F8E-43C7-B2CE-EC0E8B2BBF31}" srcOrd="6" destOrd="0" presId="urn:microsoft.com/office/officeart/2005/8/layout/cycle1"/>
    <dgm:cxn modelId="{B58EAB0D-F71E-44FF-90C6-26A1D741BE04}" type="presParOf" srcId="{351511F3-88E1-49E5-8FA5-18C68F3F1000}" destId="{DD33F730-E390-481A-9472-87244AE39D28}" srcOrd="7" destOrd="0" presId="urn:microsoft.com/office/officeart/2005/8/layout/cycle1"/>
    <dgm:cxn modelId="{6CFFD0DA-6074-488D-B7A5-79648557BE6C}" type="presParOf" srcId="{351511F3-88E1-49E5-8FA5-18C68F3F1000}" destId="{2E74FF18-4CAC-40BD-8524-D115208CB120}"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B6DEBF-BB12-4ADF-866B-F7738A2431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5C65421-71EA-4671-B961-4CC275E04EC5}">
      <dgm:prSet phldrT="[Text]"/>
      <dgm:spPr/>
      <dgm:t>
        <a:bodyPr/>
        <a:lstStyle/>
        <a:p>
          <a:r>
            <a:rPr lang="en-GB" dirty="0" smtClean="0"/>
            <a:t>Generic System</a:t>
          </a:r>
          <a:endParaRPr lang="en-GB" dirty="0"/>
        </a:p>
      </dgm:t>
    </dgm:pt>
    <dgm:pt modelId="{25FDB634-926B-4B5E-8FAB-B79702FFE3B6}" type="parTrans" cxnId="{D2D96039-7DF9-4A16-8347-3423877B32C8}">
      <dgm:prSet/>
      <dgm:spPr/>
      <dgm:t>
        <a:bodyPr/>
        <a:lstStyle/>
        <a:p>
          <a:endParaRPr lang="en-GB"/>
        </a:p>
      </dgm:t>
    </dgm:pt>
    <dgm:pt modelId="{72C6059F-FEFC-46B8-A698-182323CF7B57}" type="sibTrans" cxnId="{D2D96039-7DF9-4A16-8347-3423877B32C8}">
      <dgm:prSet/>
      <dgm:spPr/>
      <dgm:t>
        <a:bodyPr/>
        <a:lstStyle/>
        <a:p>
          <a:endParaRPr lang="en-GB"/>
        </a:p>
      </dgm:t>
    </dgm:pt>
    <dgm:pt modelId="{213CE685-C523-4FEA-8058-F59B5DFF0685}">
      <dgm:prSet phldrT="[Text]"/>
      <dgm:spPr/>
      <dgm:t>
        <a:bodyPr/>
        <a:lstStyle/>
        <a:p>
          <a:r>
            <a:rPr lang="en-GB" dirty="0" smtClean="0"/>
            <a:t>CPU</a:t>
          </a:r>
          <a:endParaRPr lang="en-GB" dirty="0"/>
        </a:p>
      </dgm:t>
    </dgm:pt>
    <dgm:pt modelId="{790E6129-C6A7-49ED-9E85-BF59E31787D8}" type="parTrans" cxnId="{5C604663-F005-41DB-B87A-0060483DA444}">
      <dgm:prSet/>
      <dgm:spPr/>
      <dgm:t>
        <a:bodyPr/>
        <a:lstStyle/>
        <a:p>
          <a:endParaRPr lang="en-GB"/>
        </a:p>
      </dgm:t>
    </dgm:pt>
    <dgm:pt modelId="{DD09B036-7AF5-497E-ABDE-614326D528C6}" type="sibTrans" cxnId="{5C604663-F005-41DB-B87A-0060483DA444}">
      <dgm:prSet/>
      <dgm:spPr/>
      <dgm:t>
        <a:bodyPr/>
        <a:lstStyle/>
        <a:p>
          <a:endParaRPr lang="en-GB"/>
        </a:p>
      </dgm:t>
    </dgm:pt>
    <dgm:pt modelId="{BEA15665-CB4C-4C3E-B354-F8349E7CA062}">
      <dgm:prSet phldrT="[Text]"/>
      <dgm:spPr/>
      <dgm:t>
        <a:bodyPr/>
        <a:lstStyle/>
        <a:p>
          <a:r>
            <a:rPr lang="en-GB" dirty="0" smtClean="0"/>
            <a:t>Memory</a:t>
          </a:r>
          <a:endParaRPr lang="en-GB" dirty="0"/>
        </a:p>
      </dgm:t>
    </dgm:pt>
    <dgm:pt modelId="{E0027F60-0076-4AA5-A4BC-5E03BFD4D1E4}" type="parTrans" cxnId="{1C26A6F5-7D10-4C41-929F-648DE594897E}">
      <dgm:prSet/>
      <dgm:spPr/>
      <dgm:t>
        <a:bodyPr/>
        <a:lstStyle/>
        <a:p>
          <a:endParaRPr lang="en-GB"/>
        </a:p>
      </dgm:t>
    </dgm:pt>
    <dgm:pt modelId="{95C7D767-842E-40F0-B308-FDEF31B84C4E}" type="sibTrans" cxnId="{1C26A6F5-7D10-4C41-929F-648DE594897E}">
      <dgm:prSet/>
      <dgm:spPr/>
      <dgm:t>
        <a:bodyPr/>
        <a:lstStyle/>
        <a:p>
          <a:endParaRPr lang="en-GB"/>
        </a:p>
      </dgm:t>
    </dgm:pt>
    <dgm:pt modelId="{0985AD23-E439-43DA-9B56-6B1014F82FBF}">
      <dgm:prSet phldrT="[Text]"/>
      <dgm:spPr/>
      <dgm:t>
        <a:bodyPr/>
        <a:lstStyle/>
        <a:p>
          <a:r>
            <a:rPr lang="en-GB" dirty="0" err="1" smtClean="0"/>
            <a:t>FrontEnd</a:t>
          </a:r>
          <a:endParaRPr lang="en-GB" dirty="0"/>
        </a:p>
      </dgm:t>
    </dgm:pt>
    <dgm:pt modelId="{5BC1AE25-4AC1-46D6-BC59-5CFD26994246}" type="parTrans" cxnId="{6DAD9181-8EE8-422D-8BDA-F88262E22831}">
      <dgm:prSet/>
      <dgm:spPr/>
      <dgm:t>
        <a:bodyPr/>
        <a:lstStyle/>
        <a:p>
          <a:endParaRPr lang="en-GB"/>
        </a:p>
      </dgm:t>
    </dgm:pt>
    <dgm:pt modelId="{4103DB2C-5C3D-405C-A1D2-4AAA4465E0A6}" type="sibTrans" cxnId="{6DAD9181-8EE8-422D-8BDA-F88262E22831}">
      <dgm:prSet/>
      <dgm:spPr/>
      <dgm:t>
        <a:bodyPr/>
        <a:lstStyle/>
        <a:p>
          <a:endParaRPr lang="en-GB"/>
        </a:p>
      </dgm:t>
    </dgm:pt>
    <dgm:pt modelId="{245B4E04-054D-4387-AC4C-E8B8161A5EC2}">
      <dgm:prSet phldrT="[Text]"/>
      <dgm:spPr/>
      <dgm:t>
        <a:bodyPr/>
        <a:lstStyle/>
        <a:p>
          <a:r>
            <a:rPr lang="en-GB" dirty="0" smtClean="0"/>
            <a:t>User Services</a:t>
          </a:r>
          <a:endParaRPr lang="en-GB" dirty="0"/>
        </a:p>
      </dgm:t>
    </dgm:pt>
    <dgm:pt modelId="{5C4CFA55-1263-4B8C-81FE-F1F1513DC983}" type="parTrans" cxnId="{1D7730C5-7153-4FF5-A87F-B8C7032180D7}">
      <dgm:prSet/>
      <dgm:spPr/>
      <dgm:t>
        <a:bodyPr/>
        <a:lstStyle/>
        <a:p>
          <a:endParaRPr lang="en-GB"/>
        </a:p>
      </dgm:t>
    </dgm:pt>
    <dgm:pt modelId="{756F6AB3-26C1-4E2D-9CAB-291A1E99A41C}" type="sibTrans" cxnId="{1D7730C5-7153-4FF5-A87F-B8C7032180D7}">
      <dgm:prSet/>
      <dgm:spPr/>
      <dgm:t>
        <a:bodyPr/>
        <a:lstStyle/>
        <a:p>
          <a:endParaRPr lang="en-GB"/>
        </a:p>
      </dgm:t>
    </dgm:pt>
    <dgm:pt modelId="{78A3ADF6-52D3-47C2-9E21-D672DD85702B}">
      <dgm:prSet phldrT="[Text]"/>
      <dgm:spPr/>
      <dgm:t>
        <a:bodyPr/>
        <a:lstStyle/>
        <a:p>
          <a:r>
            <a:rPr lang="en-GB" dirty="0" smtClean="0"/>
            <a:t>SIP Processing</a:t>
          </a:r>
          <a:endParaRPr lang="en-GB" dirty="0"/>
        </a:p>
      </dgm:t>
    </dgm:pt>
    <dgm:pt modelId="{972FA7D6-375E-4BCD-948B-3A721254400A}" type="parTrans" cxnId="{370FABB8-34D6-4259-ABE2-78168696CDD8}">
      <dgm:prSet/>
      <dgm:spPr/>
      <dgm:t>
        <a:bodyPr/>
        <a:lstStyle/>
        <a:p>
          <a:endParaRPr lang="en-GB"/>
        </a:p>
      </dgm:t>
    </dgm:pt>
    <dgm:pt modelId="{1CFC9131-2226-48E1-AD20-4772E2A385E0}" type="sibTrans" cxnId="{370FABB8-34D6-4259-ABE2-78168696CDD8}">
      <dgm:prSet/>
      <dgm:spPr/>
      <dgm:t>
        <a:bodyPr/>
        <a:lstStyle/>
        <a:p>
          <a:endParaRPr lang="en-GB"/>
        </a:p>
      </dgm:t>
    </dgm:pt>
    <dgm:pt modelId="{6674474F-BE92-45E7-BDB8-ADBCC631A47C}">
      <dgm:prSet phldrT="[Text]"/>
      <dgm:spPr/>
      <dgm:t>
        <a:bodyPr/>
        <a:lstStyle/>
        <a:p>
          <a:r>
            <a:rPr lang="en-GB" dirty="0" smtClean="0"/>
            <a:t>NIC</a:t>
          </a:r>
          <a:endParaRPr lang="en-GB" dirty="0"/>
        </a:p>
      </dgm:t>
    </dgm:pt>
    <dgm:pt modelId="{2DE10A86-8F1B-4A0B-B4A0-9432F8E24A45}" type="parTrans" cxnId="{9B84CB88-E81F-4461-B4FB-107618D493E7}">
      <dgm:prSet/>
      <dgm:spPr/>
      <dgm:t>
        <a:bodyPr/>
        <a:lstStyle/>
        <a:p>
          <a:endParaRPr lang="en-GB"/>
        </a:p>
      </dgm:t>
    </dgm:pt>
    <dgm:pt modelId="{C2756CEE-0CE9-452B-82C6-900186A065B6}" type="sibTrans" cxnId="{9B84CB88-E81F-4461-B4FB-107618D493E7}">
      <dgm:prSet/>
      <dgm:spPr/>
      <dgm:t>
        <a:bodyPr/>
        <a:lstStyle/>
        <a:p>
          <a:endParaRPr lang="en-GB"/>
        </a:p>
      </dgm:t>
    </dgm:pt>
    <dgm:pt modelId="{AED421D7-AE6C-4A6C-AD0A-9F1E71EF56FA}">
      <dgm:prSet phldrT="[Text]"/>
      <dgm:spPr/>
      <dgm:t>
        <a:bodyPr/>
        <a:lstStyle/>
        <a:p>
          <a:r>
            <a:rPr lang="en-GB" dirty="0" smtClean="0"/>
            <a:t>Physical Disk</a:t>
          </a:r>
          <a:endParaRPr lang="en-GB" dirty="0"/>
        </a:p>
      </dgm:t>
    </dgm:pt>
    <dgm:pt modelId="{F7C389BF-B75B-487D-8F36-15A4AFE089DC}" type="parTrans" cxnId="{744EE40B-E811-4B42-8D35-8A71AF2593DC}">
      <dgm:prSet/>
      <dgm:spPr/>
      <dgm:t>
        <a:bodyPr/>
        <a:lstStyle/>
        <a:p>
          <a:endParaRPr lang="en-GB"/>
        </a:p>
      </dgm:t>
    </dgm:pt>
    <dgm:pt modelId="{6B17F3E4-EB64-4C0F-8587-6D94FF875527}" type="sibTrans" cxnId="{744EE40B-E811-4B42-8D35-8A71AF2593DC}">
      <dgm:prSet/>
      <dgm:spPr/>
      <dgm:t>
        <a:bodyPr/>
        <a:lstStyle/>
        <a:p>
          <a:endParaRPr lang="en-GB"/>
        </a:p>
      </dgm:t>
    </dgm:pt>
    <dgm:pt modelId="{0E3CF6B8-7185-4FC6-AA14-96A58711D286}">
      <dgm:prSet phldrT="[Text]"/>
      <dgm:spPr/>
      <dgm:t>
        <a:bodyPr/>
        <a:lstStyle/>
        <a:p>
          <a:r>
            <a:rPr lang="en-GB" dirty="0" err="1" smtClean="0"/>
            <a:t>InterCluster</a:t>
          </a:r>
          <a:r>
            <a:rPr lang="en-GB" dirty="0" smtClean="0"/>
            <a:t> Routing</a:t>
          </a:r>
          <a:endParaRPr lang="en-GB" dirty="0"/>
        </a:p>
      </dgm:t>
    </dgm:pt>
    <dgm:pt modelId="{76BFFA67-BC07-47C7-AD5F-ED69EFB3B8D8}" type="parTrans" cxnId="{FF9C231C-2C05-42E8-929E-4BB54339652F}">
      <dgm:prSet/>
      <dgm:spPr/>
      <dgm:t>
        <a:bodyPr/>
        <a:lstStyle/>
        <a:p>
          <a:endParaRPr lang="en-GB"/>
        </a:p>
      </dgm:t>
    </dgm:pt>
    <dgm:pt modelId="{6A842D91-39BB-4072-A046-44A433F9578C}" type="sibTrans" cxnId="{FF9C231C-2C05-42E8-929E-4BB54339652F}">
      <dgm:prSet/>
      <dgm:spPr/>
      <dgm:t>
        <a:bodyPr/>
        <a:lstStyle/>
        <a:p>
          <a:endParaRPr lang="en-GB"/>
        </a:p>
      </dgm:t>
    </dgm:pt>
    <dgm:pt modelId="{3D113759-2113-4830-BEA1-58C3B8254222}">
      <dgm:prSet phldrT="[Text]"/>
      <dgm:spPr/>
      <dgm:t>
        <a:bodyPr/>
        <a:lstStyle/>
        <a:p>
          <a:r>
            <a:rPr lang="en-GB" dirty="0" smtClean="0"/>
            <a:t>LYSS</a:t>
          </a:r>
          <a:endParaRPr lang="en-GB" dirty="0"/>
        </a:p>
      </dgm:t>
    </dgm:pt>
    <dgm:pt modelId="{10243A57-A8E8-4CE9-935A-96B812F7135A}" type="parTrans" cxnId="{F3436224-4ED4-4CB1-BE7B-2DE9EA98F1EC}">
      <dgm:prSet/>
      <dgm:spPr/>
      <dgm:t>
        <a:bodyPr/>
        <a:lstStyle/>
        <a:p>
          <a:endParaRPr lang="en-GB"/>
        </a:p>
      </dgm:t>
    </dgm:pt>
    <dgm:pt modelId="{08522F68-9BA1-4B46-A478-D41FEC1DF0B7}" type="sibTrans" cxnId="{F3436224-4ED4-4CB1-BE7B-2DE9EA98F1EC}">
      <dgm:prSet/>
      <dgm:spPr/>
      <dgm:t>
        <a:bodyPr/>
        <a:lstStyle/>
        <a:p>
          <a:endParaRPr lang="en-GB"/>
        </a:p>
      </dgm:t>
    </dgm:pt>
    <dgm:pt modelId="{1E2BFB6F-4AF9-482A-8AF0-8705968AABAC}">
      <dgm:prSet phldrT="[Text]"/>
      <dgm:spPr/>
      <dgm:t>
        <a:bodyPr/>
        <a:lstStyle/>
        <a:p>
          <a:r>
            <a:rPr lang="en-GB" dirty="0" smtClean="0"/>
            <a:t>MCU</a:t>
          </a:r>
          <a:endParaRPr lang="en-GB" dirty="0"/>
        </a:p>
      </dgm:t>
    </dgm:pt>
    <dgm:pt modelId="{DC7F9547-AF2F-4B1F-8904-AC0E3EC4C405}" type="parTrans" cxnId="{FB326043-1991-472D-844A-0C29692AB726}">
      <dgm:prSet/>
      <dgm:spPr/>
      <dgm:t>
        <a:bodyPr/>
        <a:lstStyle/>
        <a:p>
          <a:endParaRPr lang="en-GB"/>
        </a:p>
      </dgm:t>
    </dgm:pt>
    <dgm:pt modelId="{91025575-8827-4ECB-B298-7A53EE8F8BF1}" type="sibTrans" cxnId="{FB326043-1991-472D-844A-0C29692AB726}">
      <dgm:prSet/>
      <dgm:spPr/>
      <dgm:t>
        <a:bodyPr/>
        <a:lstStyle/>
        <a:p>
          <a:endParaRPr lang="en-GB"/>
        </a:p>
      </dgm:t>
    </dgm:pt>
    <dgm:pt modelId="{42221CBD-250C-4FFF-A4FF-9BE65C3BE0CE}">
      <dgm:prSet phldrT="[Text]"/>
      <dgm:spPr/>
      <dgm:t>
        <a:bodyPr/>
        <a:lstStyle/>
        <a:p>
          <a:r>
            <a:rPr lang="en-GB" dirty="0" err="1" smtClean="0"/>
            <a:t>WebServices</a:t>
          </a:r>
          <a:endParaRPr lang="en-GB" dirty="0"/>
        </a:p>
      </dgm:t>
    </dgm:pt>
    <dgm:pt modelId="{DE2BFC67-63F3-4DFC-B500-3FB151242BFE}" type="parTrans" cxnId="{48E68A32-7C14-442B-B6CF-FC5CA0C40289}">
      <dgm:prSet/>
      <dgm:spPr/>
      <dgm:t>
        <a:bodyPr/>
        <a:lstStyle/>
        <a:p>
          <a:endParaRPr lang="en-GB"/>
        </a:p>
      </dgm:t>
    </dgm:pt>
    <dgm:pt modelId="{3C6094CD-1447-47F3-82D6-FF8242F2EF03}" type="sibTrans" cxnId="{48E68A32-7C14-442B-B6CF-FC5CA0C40289}">
      <dgm:prSet/>
      <dgm:spPr/>
      <dgm:t>
        <a:bodyPr/>
        <a:lstStyle/>
        <a:p>
          <a:endParaRPr lang="en-GB"/>
        </a:p>
      </dgm:t>
    </dgm:pt>
    <dgm:pt modelId="{A63D028F-9EC0-4194-841C-A35B19F45D52}">
      <dgm:prSet phldrT="[Text]"/>
      <dgm:spPr/>
      <dgm:t>
        <a:bodyPr/>
        <a:lstStyle/>
        <a:p>
          <a:r>
            <a:rPr lang="en-GB" dirty="0" smtClean="0"/>
            <a:t>Factory</a:t>
          </a:r>
          <a:endParaRPr lang="en-GB" dirty="0"/>
        </a:p>
      </dgm:t>
    </dgm:pt>
    <dgm:pt modelId="{5FDB2E78-C597-4636-830F-35ED1D48C99E}" type="parTrans" cxnId="{73A74264-6426-4F0F-9570-903980891EC0}">
      <dgm:prSet/>
      <dgm:spPr/>
      <dgm:t>
        <a:bodyPr/>
        <a:lstStyle/>
        <a:p>
          <a:endParaRPr lang="en-GB"/>
        </a:p>
      </dgm:t>
    </dgm:pt>
    <dgm:pt modelId="{684DF74F-BB65-4DD8-82C8-E9A5925C865D}" type="sibTrans" cxnId="{73A74264-6426-4F0F-9570-903980891EC0}">
      <dgm:prSet/>
      <dgm:spPr/>
      <dgm:t>
        <a:bodyPr/>
        <a:lstStyle/>
        <a:p>
          <a:endParaRPr lang="en-GB"/>
        </a:p>
      </dgm:t>
    </dgm:pt>
    <dgm:pt modelId="{CF960CE5-1D9F-46C7-A62A-739B8AAD8885}">
      <dgm:prSet phldrT="[Text]"/>
      <dgm:spPr/>
      <dgm:t>
        <a:bodyPr/>
        <a:lstStyle/>
        <a:p>
          <a:r>
            <a:rPr lang="en-GB" dirty="0" err="1" smtClean="0"/>
            <a:t>MediationServer</a:t>
          </a:r>
          <a:endParaRPr lang="en-GB" dirty="0"/>
        </a:p>
      </dgm:t>
    </dgm:pt>
    <dgm:pt modelId="{B885B3C2-1715-42BE-AA06-7188BA5F62BD}" type="parTrans" cxnId="{A06C3815-8069-4B4A-8E60-AD96E539375B}">
      <dgm:prSet/>
      <dgm:spPr/>
      <dgm:t>
        <a:bodyPr/>
        <a:lstStyle/>
        <a:p>
          <a:endParaRPr lang="en-GB"/>
        </a:p>
      </dgm:t>
    </dgm:pt>
    <dgm:pt modelId="{E897FB2A-092D-459D-AEF4-7AAC9B6C11F3}" type="sibTrans" cxnId="{A06C3815-8069-4B4A-8E60-AD96E539375B}">
      <dgm:prSet/>
      <dgm:spPr/>
      <dgm:t>
        <a:bodyPr/>
        <a:lstStyle/>
        <a:p>
          <a:endParaRPr lang="en-GB"/>
        </a:p>
      </dgm:t>
    </dgm:pt>
    <dgm:pt modelId="{0A45C12C-F184-4F99-B6EB-A501E8F7533C}">
      <dgm:prSet phldrT="[Text]"/>
      <dgm:spPr/>
      <dgm:t>
        <a:bodyPr/>
        <a:lstStyle/>
        <a:p>
          <a:r>
            <a:rPr lang="en-GB" dirty="0" err="1" smtClean="0"/>
            <a:t>MediaRelay</a:t>
          </a:r>
          <a:endParaRPr lang="en-GB" dirty="0"/>
        </a:p>
      </dgm:t>
    </dgm:pt>
    <dgm:pt modelId="{FD172626-2C3A-4C45-9F22-40F36A257B4A}" type="parTrans" cxnId="{22A1C6AE-0776-4E68-B1CC-7FB0C79C82AD}">
      <dgm:prSet/>
      <dgm:spPr/>
      <dgm:t>
        <a:bodyPr/>
        <a:lstStyle/>
        <a:p>
          <a:endParaRPr lang="en-GB"/>
        </a:p>
      </dgm:t>
    </dgm:pt>
    <dgm:pt modelId="{5B656184-6E96-4BB5-B8CC-4FB4113F2F26}" type="sibTrans" cxnId="{22A1C6AE-0776-4E68-B1CC-7FB0C79C82AD}">
      <dgm:prSet/>
      <dgm:spPr/>
      <dgm:t>
        <a:bodyPr/>
        <a:lstStyle/>
        <a:p>
          <a:endParaRPr lang="en-GB"/>
        </a:p>
      </dgm:t>
    </dgm:pt>
    <dgm:pt modelId="{A4041993-3C0E-48CE-B14C-4739099AAE0F}">
      <dgm:prSet phldrT="[Text]"/>
      <dgm:spPr/>
      <dgm:t>
        <a:bodyPr/>
        <a:lstStyle/>
        <a:p>
          <a:r>
            <a:rPr lang="en-GB" dirty="0" smtClean="0"/>
            <a:t>Unexpected peer errors</a:t>
          </a:r>
          <a:endParaRPr lang="en-GB" dirty="0"/>
        </a:p>
      </dgm:t>
    </dgm:pt>
    <dgm:pt modelId="{9A8034E5-22C8-4BBF-8836-87E45D6675B0}" type="parTrans" cxnId="{E002CB43-95F5-4D4A-9F3F-55734A505283}">
      <dgm:prSet/>
      <dgm:spPr/>
      <dgm:t>
        <a:bodyPr/>
        <a:lstStyle/>
        <a:p>
          <a:endParaRPr lang="en-GB"/>
        </a:p>
      </dgm:t>
    </dgm:pt>
    <dgm:pt modelId="{6E806523-70B6-418A-AC56-E67C584A2F46}" type="sibTrans" cxnId="{E002CB43-95F5-4D4A-9F3F-55734A505283}">
      <dgm:prSet/>
      <dgm:spPr/>
      <dgm:t>
        <a:bodyPr/>
        <a:lstStyle/>
        <a:p>
          <a:endParaRPr lang="en-GB"/>
        </a:p>
      </dgm:t>
    </dgm:pt>
    <dgm:pt modelId="{1C3B3AE2-B4C2-4CD3-9C7B-AA8D41455221}">
      <dgm:prSet phldrT="[Text]"/>
      <dgm:spPr/>
      <dgm:t>
        <a:bodyPr/>
        <a:lstStyle/>
        <a:p>
          <a:r>
            <a:rPr lang="en-GB" dirty="0" smtClean="0"/>
            <a:t>SQL </a:t>
          </a:r>
          <a:r>
            <a:rPr lang="en-GB" dirty="0" err="1" smtClean="0"/>
            <a:t>BackEnd</a:t>
          </a:r>
          <a:endParaRPr lang="en-GB" dirty="0"/>
        </a:p>
      </dgm:t>
    </dgm:pt>
    <dgm:pt modelId="{B887E164-4523-4BBB-9504-DB30AC07C1F6}" type="parTrans" cxnId="{15A4DA24-B31D-43DC-955E-F44870D4B219}">
      <dgm:prSet/>
      <dgm:spPr/>
      <dgm:t>
        <a:bodyPr/>
        <a:lstStyle/>
        <a:p>
          <a:endParaRPr lang="en-GB"/>
        </a:p>
      </dgm:t>
    </dgm:pt>
    <dgm:pt modelId="{7B04B45D-ECDC-4D22-BE64-47B3D684F45B}" type="sibTrans" cxnId="{15A4DA24-B31D-43DC-955E-F44870D4B219}">
      <dgm:prSet/>
      <dgm:spPr/>
      <dgm:t>
        <a:bodyPr/>
        <a:lstStyle/>
        <a:p>
          <a:endParaRPr lang="en-GB"/>
        </a:p>
      </dgm:t>
    </dgm:pt>
    <dgm:pt modelId="{1877C397-D6C1-4BAF-83D1-8DC1A9736E45}">
      <dgm:prSet phldrT="[Text]"/>
      <dgm:spPr/>
      <dgm:t>
        <a:bodyPr/>
        <a:lstStyle/>
        <a:p>
          <a:r>
            <a:rPr lang="en-GB" dirty="0" smtClean="0"/>
            <a:t>Buffer</a:t>
          </a:r>
          <a:endParaRPr lang="en-GB" dirty="0"/>
        </a:p>
      </dgm:t>
    </dgm:pt>
    <dgm:pt modelId="{81F02B05-E1E9-4514-9881-0B9CB45B9F87}" type="parTrans" cxnId="{8F13C3E6-4536-488B-9285-CC9335BF79CA}">
      <dgm:prSet/>
      <dgm:spPr/>
      <dgm:t>
        <a:bodyPr/>
        <a:lstStyle/>
        <a:p>
          <a:endParaRPr lang="en-GB"/>
        </a:p>
      </dgm:t>
    </dgm:pt>
    <dgm:pt modelId="{8049E28F-7824-440C-95BA-5C623226DCF8}" type="sibTrans" cxnId="{8F13C3E6-4536-488B-9285-CC9335BF79CA}">
      <dgm:prSet/>
      <dgm:spPr/>
      <dgm:t>
        <a:bodyPr/>
        <a:lstStyle/>
        <a:p>
          <a:endParaRPr lang="en-GB"/>
        </a:p>
      </dgm:t>
    </dgm:pt>
    <dgm:pt modelId="{972FCF9E-E876-4242-B726-C3284A7C4D0E}">
      <dgm:prSet phldrT="[Text]"/>
      <dgm:spPr/>
      <dgm:t>
        <a:bodyPr/>
        <a:lstStyle/>
        <a:p>
          <a:r>
            <a:rPr lang="en-GB" dirty="0" smtClean="0"/>
            <a:t>Memory</a:t>
          </a:r>
          <a:endParaRPr lang="en-GB" dirty="0"/>
        </a:p>
      </dgm:t>
    </dgm:pt>
    <dgm:pt modelId="{169F3815-0C93-4606-BC0D-75FFD99DB0F1}" type="parTrans" cxnId="{CD8DDF47-6193-458B-A914-9FF0A6AEFE90}">
      <dgm:prSet/>
      <dgm:spPr/>
      <dgm:t>
        <a:bodyPr/>
        <a:lstStyle/>
        <a:p>
          <a:endParaRPr lang="en-GB"/>
        </a:p>
      </dgm:t>
    </dgm:pt>
    <dgm:pt modelId="{07A2DC66-EEF4-44AA-851A-6B4E4B715DE1}" type="sibTrans" cxnId="{CD8DDF47-6193-458B-A914-9FF0A6AEFE90}">
      <dgm:prSet/>
      <dgm:spPr/>
      <dgm:t>
        <a:bodyPr/>
        <a:lstStyle/>
        <a:p>
          <a:endParaRPr lang="en-GB"/>
        </a:p>
      </dgm:t>
    </dgm:pt>
    <dgm:pt modelId="{79867142-1D7E-4D34-BD35-0A632C85F506}">
      <dgm:prSet phldrT="[Text]"/>
      <dgm:spPr/>
      <dgm:t>
        <a:bodyPr/>
        <a:lstStyle/>
        <a:p>
          <a:r>
            <a:rPr lang="en-GB" dirty="0" smtClean="0"/>
            <a:t>Edge Server</a:t>
          </a:r>
          <a:endParaRPr lang="en-GB" dirty="0"/>
        </a:p>
      </dgm:t>
    </dgm:pt>
    <dgm:pt modelId="{CDC340DD-E47F-4546-9827-E0A2D42A4FCE}" type="parTrans" cxnId="{627BAE46-D293-4D9B-9BFC-A8CBDC996174}">
      <dgm:prSet/>
      <dgm:spPr/>
      <dgm:t>
        <a:bodyPr/>
        <a:lstStyle/>
        <a:p>
          <a:endParaRPr lang="en-GB"/>
        </a:p>
      </dgm:t>
    </dgm:pt>
    <dgm:pt modelId="{49F90CBB-F552-4D64-BB0E-2D305633FAF1}" type="sibTrans" cxnId="{627BAE46-D293-4D9B-9BFC-A8CBDC996174}">
      <dgm:prSet/>
      <dgm:spPr/>
      <dgm:t>
        <a:bodyPr/>
        <a:lstStyle/>
        <a:p>
          <a:endParaRPr lang="en-GB"/>
        </a:p>
      </dgm:t>
    </dgm:pt>
    <dgm:pt modelId="{7EE417DF-1F86-4AA3-B206-40B87CE3ED68}">
      <dgm:prSet phldrT="[Text]"/>
      <dgm:spPr/>
      <dgm:t>
        <a:bodyPr/>
        <a:lstStyle/>
        <a:p>
          <a:r>
            <a:rPr lang="en-GB" dirty="0" smtClean="0"/>
            <a:t>Dropped Connections</a:t>
          </a:r>
          <a:endParaRPr lang="en-GB" dirty="0"/>
        </a:p>
      </dgm:t>
    </dgm:pt>
    <dgm:pt modelId="{7B724C74-0C90-4912-BFF8-7D87D7AE3655}" type="parTrans" cxnId="{E61C81F2-283F-4E0E-81C9-99A68D7EDDFD}">
      <dgm:prSet/>
      <dgm:spPr/>
      <dgm:t>
        <a:bodyPr/>
        <a:lstStyle/>
        <a:p>
          <a:endParaRPr lang="en-GB"/>
        </a:p>
      </dgm:t>
    </dgm:pt>
    <dgm:pt modelId="{7020F9BE-CCA8-4484-AEF1-4C67A8BC1FC5}" type="sibTrans" cxnId="{E61C81F2-283F-4E0E-81C9-99A68D7EDDFD}">
      <dgm:prSet/>
      <dgm:spPr/>
      <dgm:t>
        <a:bodyPr/>
        <a:lstStyle/>
        <a:p>
          <a:endParaRPr lang="en-GB"/>
        </a:p>
      </dgm:t>
    </dgm:pt>
    <dgm:pt modelId="{CEBE9592-2A86-4D33-A88F-28B4408F41D4}">
      <dgm:prSet phldrT="[Text]"/>
      <dgm:spPr/>
      <dgm:t>
        <a:bodyPr/>
        <a:lstStyle/>
        <a:p>
          <a:r>
            <a:rPr lang="en-GB" dirty="0" smtClean="0"/>
            <a:t>Authentication Failures</a:t>
          </a:r>
          <a:endParaRPr lang="en-GB" dirty="0"/>
        </a:p>
      </dgm:t>
    </dgm:pt>
    <dgm:pt modelId="{D9F527FF-BA18-4280-BFA5-FFBCEA39527A}" type="parTrans" cxnId="{B7DDAE6B-5717-496C-B6CA-F8630F39534C}">
      <dgm:prSet/>
      <dgm:spPr/>
      <dgm:t>
        <a:bodyPr/>
        <a:lstStyle/>
        <a:p>
          <a:endParaRPr lang="en-GB"/>
        </a:p>
      </dgm:t>
    </dgm:pt>
    <dgm:pt modelId="{34738921-0A0F-4D37-B41A-FF534D42C765}" type="sibTrans" cxnId="{B7DDAE6B-5717-496C-B6CA-F8630F39534C}">
      <dgm:prSet/>
      <dgm:spPr/>
      <dgm:t>
        <a:bodyPr/>
        <a:lstStyle/>
        <a:p>
          <a:endParaRPr lang="en-GB"/>
        </a:p>
      </dgm:t>
    </dgm:pt>
    <dgm:pt modelId="{39F6380D-B848-4239-8C61-79C8B5BF9277}">
      <dgm:prSet phldrT="[Text]"/>
      <dgm:spPr/>
      <dgm:t>
        <a:bodyPr/>
        <a:lstStyle/>
        <a:p>
          <a:r>
            <a:rPr lang="en-GB" dirty="0" err="1" smtClean="0"/>
            <a:t>Throtteling</a:t>
          </a:r>
          <a:endParaRPr lang="en-GB" dirty="0"/>
        </a:p>
      </dgm:t>
    </dgm:pt>
    <dgm:pt modelId="{65753CF7-C054-4D53-A063-172DA6E69090}" type="parTrans" cxnId="{8DFADB46-1858-458C-858E-1313C3080E31}">
      <dgm:prSet/>
      <dgm:spPr/>
      <dgm:t>
        <a:bodyPr/>
        <a:lstStyle/>
        <a:p>
          <a:endParaRPr lang="en-GB"/>
        </a:p>
      </dgm:t>
    </dgm:pt>
    <dgm:pt modelId="{B7777235-9239-479B-9FEA-086B0D47DF98}" type="sibTrans" cxnId="{8DFADB46-1858-458C-858E-1313C3080E31}">
      <dgm:prSet/>
      <dgm:spPr/>
      <dgm:t>
        <a:bodyPr/>
        <a:lstStyle/>
        <a:p>
          <a:endParaRPr lang="en-GB"/>
        </a:p>
      </dgm:t>
    </dgm:pt>
    <dgm:pt modelId="{AD12A67A-B313-492C-BF5D-69791EDA2D9E}" type="pres">
      <dgm:prSet presAssocID="{14B6DEBF-BB12-4ADF-866B-F7738A24316C}" presName="Name0" presStyleCnt="0">
        <dgm:presLayoutVars>
          <dgm:dir/>
          <dgm:animLvl val="lvl"/>
          <dgm:resizeHandles val="exact"/>
        </dgm:presLayoutVars>
      </dgm:prSet>
      <dgm:spPr/>
      <dgm:t>
        <a:bodyPr/>
        <a:lstStyle/>
        <a:p>
          <a:endParaRPr lang="en-GB"/>
        </a:p>
      </dgm:t>
    </dgm:pt>
    <dgm:pt modelId="{DBF4E863-7D5A-4D7F-8C85-277EF6E797F0}" type="pres">
      <dgm:prSet presAssocID="{35C65421-71EA-4671-B961-4CC275E04EC5}" presName="composite" presStyleCnt="0"/>
      <dgm:spPr/>
    </dgm:pt>
    <dgm:pt modelId="{553D2622-1524-406E-9B89-599A768C4835}" type="pres">
      <dgm:prSet presAssocID="{35C65421-71EA-4671-B961-4CC275E04EC5}" presName="parTx" presStyleLbl="alignNode1" presStyleIdx="0" presStyleCnt="5">
        <dgm:presLayoutVars>
          <dgm:chMax val="0"/>
          <dgm:chPref val="0"/>
          <dgm:bulletEnabled val="1"/>
        </dgm:presLayoutVars>
      </dgm:prSet>
      <dgm:spPr/>
      <dgm:t>
        <a:bodyPr/>
        <a:lstStyle/>
        <a:p>
          <a:endParaRPr lang="en-GB"/>
        </a:p>
      </dgm:t>
    </dgm:pt>
    <dgm:pt modelId="{F68F59F0-DAF2-44A0-B750-5CFE5BCA923C}" type="pres">
      <dgm:prSet presAssocID="{35C65421-71EA-4671-B961-4CC275E04EC5}" presName="desTx" presStyleLbl="alignAccFollowNode1" presStyleIdx="0" presStyleCnt="5">
        <dgm:presLayoutVars>
          <dgm:bulletEnabled val="1"/>
        </dgm:presLayoutVars>
      </dgm:prSet>
      <dgm:spPr/>
      <dgm:t>
        <a:bodyPr/>
        <a:lstStyle/>
        <a:p>
          <a:endParaRPr lang="en-GB"/>
        </a:p>
      </dgm:t>
    </dgm:pt>
    <dgm:pt modelId="{9B3541F0-7E50-4657-ABCF-AD27FC24CE36}" type="pres">
      <dgm:prSet presAssocID="{72C6059F-FEFC-46B8-A698-182323CF7B57}" presName="space" presStyleCnt="0"/>
      <dgm:spPr/>
    </dgm:pt>
    <dgm:pt modelId="{C555C801-F937-468B-8F4E-B8D83A1A4470}" type="pres">
      <dgm:prSet presAssocID="{0985AD23-E439-43DA-9B56-6B1014F82FBF}" presName="composite" presStyleCnt="0"/>
      <dgm:spPr/>
    </dgm:pt>
    <dgm:pt modelId="{EB5BAF93-C64F-4B77-969C-E13F9F1117A9}" type="pres">
      <dgm:prSet presAssocID="{0985AD23-E439-43DA-9B56-6B1014F82FBF}" presName="parTx" presStyleLbl="alignNode1" presStyleIdx="1" presStyleCnt="5">
        <dgm:presLayoutVars>
          <dgm:chMax val="0"/>
          <dgm:chPref val="0"/>
          <dgm:bulletEnabled val="1"/>
        </dgm:presLayoutVars>
      </dgm:prSet>
      <dgm:spPr/>
      <dgm:t>
        <a:bodyPr/>
        <a:lstStyle/>
        <a:p>
          <a:endParaRPr lang="en-GB"/>
        </a:p>
      </dgm:t>
    </dgm:pt>
    <dgm:pt modelId="{9D9110BF-FE23-4993-8553-24B13ECD7ACA}" type="pres">
      <dgm:prSet presAssocID="{0985AD23-E439-43DA-9B56-6B1014F82FBF}" presName="desTx" presStyleLbl="alignAccFollowNode1" presStyleIdx="1" presStyleCnt="5">
        <dgm:presLayoutVars>
          <dgm:bulletEnabled val="1"/>
        </dgm:presLayoutVars>
      </dgm:prSet>
      <dgm:spPr/>
      <dgm:t>
        <a:bodyPr/>
        <a:lstStyle/>
        <a:p>
          <a:endParaRPr lang="en-GB"/>
        </a:p>
      </dgm:t>
    </dgm:pt>
    <dgm:pt modelId="{4853ED44-9896-461F-85C8-9660BDE88FDF}" type="pres">
      <dgm:prSet presAssocID="{4103DB2C-5C3D-405C-A1D2-4AAA4465E0A6}" presName="space" presStyleCnt="0"/>
      <dgm:spPr/>
    </dgm:pt>
    <dgm:pt modelId="{0B6954EB-80FE-49EC-8583-9253C6DB7D38}" type="pres">
      <dgm:prSet presAssocID="{CF960CE5-1D9F-46C7-A62A-739B8AAD8885}" presName="composite" presStyleCnt="0"/>
      <dgm:spPr/>
    </dgm:pt>
    <dgm:pt modelId="{BE036E1E-BED5-4E7B-9128-BF37C2CA72C6}" type="pres">
      <dgm:prSet presAssocID="{CF960CE5-1D9F-46C7-A62A-739B8AAD8885}" presName="parTx" presStyleLbl="alignNode1" presStyleIdx="2" presStyleCnt="5">
        <dgm:presLayoutVars>
          <dgm:chMax val="0"/>
          <dgm:chPref val="0"/>
          <dgm:bulletEnabled val="1"/>
        </dgm:presLayoutVars>
      </dgm:prSet>
      <dgm:spPr/>
      <dgm:t>
        <a:bodyPr/>
        <a:lstStyle/>
        <a:p>
          <a:endParaRPr lang="en-GB"/>
        </a:p>
      </dgm:t>
    </dgm:pt>
    <dgm:pt modelId="{BDE78BEB-3E71-4963-868F-273721734581}" type="pres">
      <dgm:prSet presAssocID="{CF960CE5-1D9F-46C7-A62A-739B8AAD8885}" presName="desTx" presStyleLbl="alignAccFollowNode1" presStyleIdx="2" presStyleCnt="5">
        <dgm:presLayoutVars>
          <dgm:bulletEnabled val="1"/>
        </dgm:presLayoutVars>
      </dgm:prSet>
      <dgm:spPr/>
      <dgm:t>
        <a:bodyPr/>
        <a:lstStyle/>
        <a:p>
          <a:endParaRPr lang="en-GB"/>
        </a:p>
      </dgm:t>
    </dgm:pt>
    <dgm:pt modelId="{B25FA7BB-464B-486F-B806-998C6D574BBD}" type="pres">
      <dgm:prSet presAssocID="{E897FB2A-092D-459D-AEF4-7AAC9B6C11F3}" presName="space" presStyleCnt="0"/>
      <dgm:spPr/>
    </dgm:pt>
    <dgm:pt modelId="{438D449F-A7FE-4C88-9D23-9DD302DC0CF2}" type="pres">
      <dgm:prSet presAssocID="{1C3B3AE2-B4C2-4CD3-9C7B-AA8D41455221}" presName="composite" presStyleCnt="0"/>
      <dgm:spPr/>
    </dgm:pt>
    <dgm:pt modelId="{08E87977-5540-462C-994C-3C8E03E8B4C3}" type="pres">
      <dgm:prSet presAssocID="{1C3B3AE2-B4C2-4CD3-9C7B-AA8D41455221}" presName="parTx" presStyleLbl="alignNode1" presStyleIdx="3" presStyleCnt="5">
        <dgm:presLayoutVars>
          <dgm:chMax val="0"/>
          <dgm:chPref val="0"/>
          <dgm:bulletEnabled val="1"/>
        </dgm:presLayoutVars>
      </dgm:prSet>
      <dgm:spPr/>
      <dgm:t>
        <a:bodyPr/>
        <a:lstStyle/>
        <a:p>
          <a:endParaRPr lang="en-GB"/>
        </a:p>
      </dgm:t>
    </dgm:pt>
    <dgm:pt modelId="{72F27C1B-5C53-4B3D-ADA6-B74C00D97475}" type="pres">
      <dgm:prSet presAssocID="{1C3B3AE2-B4C2-4CD3-9C7B-AA8D41455221}" presName="desTx" presStyleLbl="alignAccFollowNode1" presStyleIdx="3" presStyleCnt="5">
        <dgm:presLayoutVars>
          <dgm:bulletEnabled val="1"/>
        </dgm:presLayoutVars>
      </dgm:prSet>
      <dgm:spPr/>
      <dgm:t>
        <a:bodyPr/>
        <a:lstStyle/>
        <a:p>
          <a:endParaRPr lang="en-GB"/>
        </a:p>
      </dgm:t>
    </dgm:pt>
    <dgm:pt modelId="{686575E3-0DE2-4E77-8D3E-5B26A0827F27}" type="pres">
      <dgm:prSet presAssocID="{7B04B45D-ECDC-4D22-BE64-47B3D684F45B}" presName="space" presStyleCnt="0"/>
      <dgm:spPr/>
    </dgm:pt>
    <dgm:pt modelId="{1537621E-F4DC-4C60-9534-A78AEDA7FE1F}" type="pres">
      <dgm:prSet presAssocID="{79867142-1D7E-4D34-BD35-0A632C85F506}" presName="composite" presStyleCnt="0"/>
      <dgm:spPr/>
    </dgm:pt>
    <dgm:pt modelId="{CDF5437A-E839-4516-820D-CDDF9BCE9C8B}" type="pres">
      <dgm:prSet presAssocID="{79867142-1D7E-4D34-BD35-0A632C85F506}" presName="parTx" presStyleLbl="alignNode1" presStyleIdx="4" presStyleCnt="5">
        <dgm:presLayoutVars>
          <dgm:chMax val="0"/>
          <dgm:chPref val="0"/>
          <dgm:bulletEnabled val="1"/>
        </dgm:presLayoutVars>
      </dgm:prSet>
      <dgm:spPr/>
      <dgm:t>
        <a:bodyPr/>
        <a:lstStyle/>
        <a:p>
          <a:endParaRPr lang="en-GB"/>
        </a:p>
      </dgm:t>
    </dgm:pt>
    <dgm:pt modelId="{61318AA2-94AF-4408-BA5D-8DFC9E859B65}" type="pres">
      <dgm:prSet presAssocID="{79867142-1D7E-4D34-BD35-0A632C85F506}" presName="desTx" presStyleLbl="alignAccFollowNode1" presStyleIdx="4" presStyleCnt="5">
        <dgm:presLayoutVars>
          <dgm:bulletEnabled val="1"/>
        </dgm:presLayoutVars>
      </dgm:prSet>
      <dgm:spPr/>
      <dgm:t>
        <a:bodyPr/>
        <a:lstStyle/>
        <a:p>
          <a:endParaRPr lang="en-GB"/>
        </a:p>
      </dgm:t>
    </dgm:pt>
  </dgm:ptLst>
  <dgm:cxnLst>
    <dgm:cxn modelId="{EDBB91CE-0C39-4FC7-B1F8-F7E8C1EC1DEF}" type="presOf" srcId="{42221CBD-250C-4FFF-A4FF-9BE65C3BE0CE}" destId="{9D9110BF-FE23-4993-8553-24B13ECD7ACA}" srcOrd="0" destOrd="5" presId="urn:microsoft.com/office/officeart/2005/8/layout/hList1"/>
    <dgm:cxn modelId="{4AEEF308-FBBD-401E-96D2-F79820F1065E}" type="presOf" srcId="{14B6DEBF-BB12-4ADF-866B-F7738A24316C}" destId="{AD12A67A-B313-492C-BF5D-69791EDA2D9E}" srcOrd="0" destOrd="0" presId="urn:microsoft.com/office/officeart/2005/8/layout/hList1"/>
    <dgm:cxn modelId="{5DB7150F-3838-401B-86FE-111461B852B2}" type="presOf" srcId="{1877C397-D6C1-4BAF-83D1-8DC1A9736E45}" destId="{72F27C1B-5C53-4B3D-ADA6-B74C00D97475}" srcOrd="0" destOrd="0" presId="urn:microsoft.com/office/officeart/2005/8/layout/hList1"/>
    <dgm:cxn modelId="{AE57046B-BBF7-4B81-886A-DCB106731E80}" type="presOf" srcId="{1E2BFB6F-4AF9-482A-8AF0-8705968AABAC}" destId="{9D9110BF-FE23-4993-8553-24B13ECD7ACA}" srcOrd="0" destOrd="4" presId="urn:microsoft.com/office/officeart/2005/8/layout/hList1"/>
    <dgm:cxn modelId="{2B92E2F9-1B48-48C8-AE3B-ADB86167F0A7}" type="presOf" srcId="{78A3ADF6-52D3-47C2-9E21-D672DD85702B}" destId="{9D9110BF-FE23-4993-8553-24B13ECD7ACA}" srcOrd="0" destOrd="1" presId="urn:microsoft.com/office/officeart/2005/8/layout/hList1"/>
    <dgm:cxn modelId="{48E68A32-7C14-442B-B6CF-FC5CA0C40289}" srcId="{0985AD23-E439-43DA-9B56-6B1014F82FBF}" destId="{42221CBD-250C-4FFF-A4FF-9BE65C3BE0CE}" srcOrd="5" destOrd="0" parTransId="{DE2BFC67-63F3-4DFC-B500-3FB151242BFE}" sibTransId="{3C6094CD-1447-47F3-82D6-FF8242F2EF03}"/>
    <dgm:cxn modelId="{E002CB43-95F5-4D4A-9F3F-55734A505283}" srcId="{CF960CE5-1D9F-46C7-A62A-739B8AAD8885}" destId="{A4041993-3C0E-48CE-B14C-4739099AAE0F}" srcOrd="1" destOrd="0" parTransId="{9A8034E5-22C8-4BBF-8836-87E45D6675B0}" sibTransId="{6E806523-70B6-418A-AC56-E67C584A2F46}"/>
    <dgm:cxn modelId="{664C9641-CB8C-4F59-B712-4DEDCBAE2262}" type="presOf" srcId="{CEBE9592-2A86-4D33-A88F-28B4408F41D4}" destId="{61318AA2-94AF-4408-BA5D-8DFC9E859B65}" srcOrd="0" destOrd="1" presId="urn:microsoft.com/office/officeart/2005/8/layout/hList1"/>
    <dgm:cxn modelId="{F3436224-4ED4-4CB1-BE7B-2DE9EA98F1EC}" srcId="{0985AD23-E439-43DA-9B56-6B1014F82FBF}" destId="{3D113759-2113-4830-BEA1-58C3B8254222}" srcOrd="3" destOrd="0" parTransId="{10243A57-A8E8-4CE9-935A-96B812F7135A}" sibTransId="{08522F68-9BA1-4B46-A478-D41FEC1DF0B7}"/>
    <dgm:cxn modelId="{D2D96039-7DF9-4A16-8347-3423877B32C8}" srcId="{14B6DEBF-BB12-4ADF-866B-F7738A24316C}" destId="{35C65421-71EA-4671-B961-4CC275E04EC5}" srcOrd="0" destOrd="0" parTransId="{25FDB634-926B-4B5E-8FAB-B79702FFE3B6}" sibTransId="{72C6059F-FEFC-46B8-A698-182323CF7B57}"/>
    <dgm:cxn modelId="{87D2B68A-8B90-408F-BD55-EFEA2ED8712B}" type="presOf" srcId="{BEA15665-CB4C-4C3E-B354-F8349E7CA062}" destId="{F68F59F0-DAF2-44A0-B750-5CFE5BCA923C}" srcOrd="0" destOrd="1" presId="urn:microsoft.com/office/officeart/2005/8/layout/hList1"/>
    <dgm:cxn modelId="{CDE70DE0-5106-450C-A949-46D58CFC25AC}" type="presOf" srcId="{3D113759-2113-4830-BEA1-58C3B8254222}" destId="{9D9110BF-FE23-4993-8553-24B13ECD7ACA}" srcOrd="0" destOrd="3" presId="urn:microsoft.com/office/officeart/2005/8/layout/hList1"/>
    <dgm:cxn modelId="{C2BC400B-C7A6-40CF-8312-800FEFAEB437}" type="presOf" srcId="{972FCF9E-E876-4242-B726-C3284A7C4D0E}" destId="{72F27C1B-5C53-4B3D-ADA6-B74C00D97475}" srcOrd="0" destOrd="1" presId="urn:microsoft.com/office/officeart/2005/8/layout/hList1"/>
    <dgm:cxn modelId="{370FABB8-34D6-4259-ABE2-78168696CDD8}" srcId="{0985AD23-E439-43DA-9B56-6B1014F82FBF}" destId="{78A3ADF6-52D3-47C2-9E21-D672DD85702B}" srcOrd="1" destOrd="0" parTransId="{972FA7D6-375E-4BCD-948B-3A721254400A}" sibTransId="{1CFC9131-2226-48E1-AD20-4772E2A385E0}"/>
    <dgm:cxn modelId="{9B84CB88-E81F-4461-B4FB-107618D493E7}" srcId="{35C65421-71EA-4671-B961-4CC275E04EC5}" destId="{6674474F-BE92-45E7-BDB8-ADBCC631A47C}" srcOrd="2" destOrd="0" parTransId="{2DE10A86-8F1B-4A0B-B4A0-9432F8E24A45}" sibTransId="{C2756CEE-0CE9-452B-82C6-900186A065B6}"/>
    <dgm:cxn modelId="{E61C81F2-283F-4E0E-81C9-99A68D7EDDFD}" srcId="{79867142-1D7E-4D34-BD35-0A632C85F506}" destId="{7EE417DF-1F86-4AA3-B206-40B87CE3ED68}" srcOrd="0" destOrd="0" parTransId="{7B724C74-0C90-4912-BFF8-7D87D7AE3655}" sibTransId="{7020F9BE-CCA8-4484-AEF1-4C67A8BC1FC5}"/>
    <dgm:cxn modelId="{8F13C3E6-4536-488B-9285-CC9335BF79CA}" srcId="{1C3B3AE2-B4C2-4CD3-9C7B-AA8D41455221}" destId="{1877C397-D6C1-4BAF-83D1-8DC1A9736E45}" srcOrd="0" destOrd="0" parTransId="{81F02B05-E1E9-4514-9881-0B9CB45B9F87}" sibTransId="{8049E28F-7824-440C-95BA-5C623226DCF8}"/>
    <dgm:cxn modelId="{0C4E06D4-52FF-4D0F-8461-88AEE7CD8143}" type="presOf" srcId="{39F6380D-B848-4239-8C61-79C8B5BF9277}" destId="{61318AA2-94AF-4408-BA5D-8DFC9E859B65}" srcOrd="0" destOrd="2" presId="urn:microsoft.com/office/officeart/2005/8/layout/hList1"/>
    <dgm:cxn modelId="{627BAE46-D293-4D9B-9BFC-A8CBDC996174}" srcId="{14B6DEBF-BB12-4ADF-866B-F7738A24316C}" destId="{79867142-1D7E-4D34-BD35-0A632C85F506}" srcOrd="4" destOrd="0" parTransId="{CDC340DD-E47F-4546-9827-E0A2D42A4FCE}" sibTransId="{49F90CBB-F552-4D64-BB0E-2D305633FAF1}"/>
    <dgm:cxn modelId="{FF9C231C-2C05-42E8-929E-4BB54339652F}" srcId="{0985AD23-E439-43DA-9B56-6B1014F82FBF}" destId="{0E3CF6B8-7185-4FC6-AA14-96A58711D286}" srcOrd="2" destOrd="0" parTransId="{76BFFA67-BC07-47C7-AD5F-ED69EFB3B8D8}" sibTransId="{6A842D91-39BB-4072-A046-44A433F9578C}"/>
    <dgm:cxn modelId="{5C604663-F005-41DB-B87A-0060483DA444}" srcId="{35C65421-71EA-4671-B961-4CC275E04EC5}" destId="{213CE685-C523-4FEA-8058-F59B5DFF0685}" srcOrd="0" destOrd="0" parTransId="{790E6129-C6A7-49ED-9E85-BF59E31787D8}" sibTransId="{DD09B036-7AF5-497E-ABDE-614326D528C6}"/>
    <dgm:cxn modelId="{2FD5179A-FBDC-4004-AAA9-FBCF30ED9232}" type="presOf" srcId="{1C3B3AE2-B4C2-4CD3-9C7B-AA8D41455221}" destId="{08E87977-5540-462C-994C-3C8E03E8B4C3}" srcOrd="0" destOrd="0" presId="urn:microsoft.com/office/officeart/2005/8/layout/hList1"/>
    <dgm:cxn modelId="{A6D48F3C-F665-4EA1-BA39-D538D4F1D6EF}" type="presOf" srcId="{0A45C12C-F184-4F99-B6EB-A501E8F7533C}" destId="{BDE78BEB-3E71-4963-868F-273721734581}" srcOrd="0" destOrd="0" presId="urn:microsoft.com/office/officeart/2005/8/layout/hList1"/>
    <dgm:cxn modelId="{22A1C6AE-0776-4E68-B1CC-7FB0C79C82AD}" srcId="{CF960CE5-1D9F-46C7-A62A-739B8AAD8885}" destId="{0A45C12C-F184-4F99-B6EB-A501E8F7533C}" srcOrd="0" destOrd="0" parTransId="{FD172626-2C3A-4C45-9F22-40F36A257B4A}" sibTransId="{5B656184-6E96-4BB5-B8CC-4FB4113F2F26}"/>
    <dgm:cxn modelId="{CD8DDF47-6193-458B-A914-9FF0A6AEFE90}" srcId="{1C3B3AE2-B4C2-4CD3-9C7B-AA8D41455221}" destId="{972FCF9E-E876-4242-B726-C3284A7C4D0E}" srcOrd="1" destOrd="0" parTransId="{169F3815-0C93-4606-BC0D-75FFD99DB0F1}" sibTransId="{07A2DC66-EEF4-44AA-851A-6B4E4B715DE1}"/>
    <dgm:cxn modelId="{469F769F-B5E6-46CB-95F1-172C4B6B4910}" type="presOf" srcId="{CF960CE5-1D9F-46C7-A62A-739B8AAD8885}" destId="{BE036E1E-BED5-4E7B-9128-BF37C2CA72C6}" srcOrd="0" destOrd="0" presId="urn:microsoft.com/office/officeart/2005/8/layout/hList1"/>
    <dgm:cxn modelId="{AF91CCE7-4147-431B-8C03-3696D3976B02}" type="presOf" srcId="{A63D028F-9EC0-4194-841C-A35B19F45D52}" destId="{9D9110BF-FE23-4993-8553-24B13ECD7ACA}" srcOrd="0" destOrd="6" presId="urn:microsoft.com/office/officeart/2005/8/layout/hList1"/>
    <dgm:cxn modelId="{15A4DA24-B31D-43DC-955E-F44870D4B219}" srcId="{14B6DEBF-BB12-4ADF-866B-F7738A24316C}" destId="{1C3B3AE2-B4C2-4CD3-9C7B-AA8D41455221}" srcOrd="3" destOrd="0" parTransId="{B887E164-4523-4BBB-9504-DB30AC07C1F6}" sibTransId="{7B04B45D-ECDC-4D22-BE64-47B3D684F45B}"/>
    <dgm:cxn modelId="{B2ED1D5C-2977-477B-946D-3DC9288B2072}" type="presOf" srcId="{7EE417DF-1F86-4AA3-B206-40B87CE3ED68}" destId="{61318AA2-94AF-4408-BA5D-8DFC9E859B65}" srcOrd="0" destOrd="0" presId="urn:microsoft.com/office/officeart/2005/8/layout/hList1"/>
    <dgm:cxn modelId="{312C09A2-B40A-4EDF-9F19-1385A647D802}" type="presOf" srcId="{0E3CF6B8-7185-4FC6-AA14-96A58711D286}" destId="{9D9110BF-FE23-4993-8553-24B13ECD7ACA}" srcOrd="0" destOrd="2" presId="urn:microsoft.com/office/officeart/2005/8/layout/hList1"/>
    <dgm:cxn modelId="{156ACE22-DC94-40F2-BD96-24A0A756B356}" type="presOf" srcId="{79867142-1D7E-4D34-BD35-0A632C85F506}" destId="{CDF5437A-E839-4516-820D-CDDF9BCE9C8B}" srcOrd="0" destOrd="0" presId="urn:microsoft.com/office/officeart/2005/8/layout/hList1"/>
    <dgm:cxn modelId="{1FF10BAF-10FA-47F8-BE47-7371BB671BD4}" type="presOf" srcId="{213CE685-C523-4FEA-8058-F59B5DFF0685}" destId="{F68F59F0-DAF2-44A0-B750-5CFE5BCA923C}" srcOrd="0" destOrd="0" presId="urn:microsoft.com/office/officeart/2005/8/layout/hList1"/>
    <dgm:cxn modelId="{279D6592-54BE-44FF-AB21-CA14042586E7}" type="presOf" srcId="{0985AD23-E439-43DA-9B56-6B1014F82FBF}" destId="{EB5BAF93-C64F-4B77-969C-E13F9F1117A9}" srcOrd="0" destOrd="0" presId="urn:microsoft.com/office/officeart/2005/8/layout/hList1"/>
    <dgm:cxn modelId="{B7DDAE6B-5717-496C-B6CA-F8630F39534C}" srcId="{79867142-1D7E-4D34-BD35-0A632C85F506}" destId="{CEBE9592-2A86-4D33-A88F-28B4408F41D4}" srcOrd="1" destOrd="0" parTransId="{D9F527FF-BA18-4280-BFA5-FFBCEA39527A}" sibTransId="{34738921-0A0F-4D37-B41A-FF534D42C765}"/>
    <dgm:cxn modelId="{1D7730C5-7153-4FF5-A87F-B8C7032180D7}" srcId="{0985AD23-E439-43DA-9B56-6B1014F82FBF}" destId="{245B4E04-054D-4387-AC4C-E8B8161A5EC2}" srcOrd="0" destOrd="0" parTransId="{5C4CFA55-1263-4B8C-81FE-F1F1513DC983}" sibTransId="{756F6AB3-26C1-4E2D-9CAB-291A1E99A41C}"/>
    <dgm:cxn modelId="{1C26A6F5-7D10-4C41-929F-648DE594897E}" srcId="{35C65421-71EA-4671-B961-4CC275E04EC5}" destId="{BEA15665-CB4C-4C3E-B354-F8349E7CA062}" srcOrd="1" destOrd="0" parTransId="{E0027F60-0076-4AA5-A4BC-5E03BFD4D1E4}" sibTransId="{95C7D767-842E-40F0-B308-FDEF31B84C4E}"/>
    <dgm:cxn modelId="{6DAD9181-8EE8-422D-8BDA-F88262E22831}" srcId="{14B6DEBF-BB12-4ADF-866B-F7738A24316C}" destId="{0985AD23-E439-43DA-9B56-6B1014F82FBF}" srcOrd="1" destOrd="0" parTransId="{5BC1AE25-4AC1-46D6-BC59-5CFD26994246}" sibTransId="{4103DB2C-5C3D-405C-A1D2-4AAA4465E0A6}"/>
    <dgm:cxn modelId="{B3F6764F-D20A-45AE-AA77-3E136C976E88}" type="presOf" srcId="{245B4E04-054D-4387-AC4C-E8B8161A5EC2}" destId="{9D9110BF-FE23-4993-8553-24B13ECD7ACA}" srcOrd="0" destOrd="0" presId="urn:microsoft.com/office/officeart/2005/8/layout/hList1"/>
    <dgm:cxn modelId="{DD946481-1798-4343-AA1C-AF59FA8EB241}" type="presOf" srcId="{35C65421-71EA-4671-B961-4CC275E04EC5}" destId="{553D2622-1524-406E-9B89-599A768C4835}" srcOrd="0" destOrd="0" presId="urn:microsoft.com/office/officeart/2005/8/layout/hList1"/>
    <dgm:cxn modelId="{B5F18494-FE42-4E24-9E27-3036DA589FB4}" type="presOf" srcId="{A4041993-3C0E-48CE-B14C-4739099AAE0F}" destId="{BDE78BEB-3E71-4963-868F-273721734581}" srcOrd="0" destOrd="1" presId="urn:microsoft.com/office/officeart/2005/8/layout/hList1"/>
    <dgm:cxn modelId="{744EE40B-E811-4B42-8D35-8A71AF2593DC}" srcId="{35C65421-71EA-4671-B961-4CC275E04EC5}" destId="{AED421D7-AE6C-4A6C-AD0A-9F1E71EF56FA}" srcOrd="3" destOrd="0" parTransId="{F7C389BF-B75B-487D-8F36-15A4AFE089DC}" sibTransId="{6B17F3E4-EB64-4C0F-8587-6D94FF875527}"/>
    <dgm:cxn modelId="{FF1555D1-4883-43D7-9658-292F80A9027B}" type="presOf" srcId="{AED421D7-AE6C-4A6C-AD0A-9F1E71EF56FA}" destId="{F68F59F0-DAF2-44A0-B750-5CFE5BCA923C}" srcOrd="0" destOrd="3" presId="urn:microsoft.com/office/officeart/2005/8/layout/hList1"/>
    <dgm:cxn modelId="{73A74264-6426-4F0F-9570-903980891EC0}" srcId="{0985AD23-E439-43DA-9B56-6B1014F82FBF}" destId="{A63D028F-9EC0-4194-841C-A35B19F45D52}" srcOrd="6" destOrd="0" parTransId="{5FDB2E78-C597-4636-830F-35ED1D48C99E}" sibTransId="{684DF74F-BB65-4DD8-82C8-E9A5925C865D}"/>
    <dgm:cxn modelId="{A06C3815-8069-4B4A-8E60-AD96E539375B}" srcId="{14B6DEBF-BB12-4ADF-866B-F7738A24316C}" destId="{CF960CE5-1D9F-46C7-A62A-739B8AAD8885}" srcOrd="2" destOrd="0" parTransId="{B885B3C2-1715-42BE-AA06-7188BA5F62BD}" sibTransId="{E897FB2A-092D-459D-AEF4-7AAC9B6C11F3}"/>
    <dgm:cxn modelId="{CA8FBECA-8357-4990-8CAB-E2E0F93B2A2F}" type="presOf" srcId="{6674474F-BE92-45E7-BDB8-ADBCC631A47C}" destId="{F68F59F0-DAF2-44A0-B750-5CFE5BCA923C}" srcOrd="0" destOrd="2" presId="urn:microsoft.com/office/officeart/2005/8/layout/hList1"/>
    <dgm:cxn modelId="{FB326043-1991-472D-844A-0C29692AB726}" srcId="{0985AD23-E439-43DA-9B56-6B1014F82FBF}" destId="{1E2BFB6F-4AF9-482A-8AF0-8705968AABAC}" srcOrd="4" destOrd="0" parTransId="{DC7F9547-AF2F-4B1F-8904-AC0E3EC4C405}" sibTransId="{91025575-8827-4ECB-B298-7A53EE8F8BF1}"/>
    <dgm:cxn modelId="{8DFADB46-1858-458C-858E-1313C3080E31}" srcId="{79867142-1D7E-4D34-BD35-0A632C85F506}" destId="{39F6380D-B848-4239-8C61-79C8B5BF9277}" srcOrd="2" destOrd="0" parTransId="{65753CF7-C054-4D53-A063-172DA6E69090}" sibTransId="{B7777235-9239-479B-9FEA-086B0D47DF98}"/>
    <dgm:cxn modelId="{E439C6CF-4DC2-4BEF-8308-03C1D32FBD18}" type="presParOf" srcId="{AD12A67A-B313-492C-BF5D-69791EDA2D9E}" destId="{DBF4E863-7D5A-4D7F-8C85-277EF6E797F0}" srcOrd="0" destOrd="0" presId="urn:microsoft.com/office/officeart/2005/8/layout/hList1"/>
    <dgm:cxn modelId="{0A81D591-2AE2-47BB-9C46-B45DCC22B378}" type="presParOf" srcId="{DBF4E863-7D5A-4D7F-8C85-277EF6E797F0}" destId="{553D2622-1524-406E-9B89-599A768C4835}" srcOrd="0" destOrd="0" presId="urn:microsoft.com/office/officeart/2005/8/layout/hList1"/>
    <dgm:cxn modelId="{BF371B4C-6FA5-4FA7-AB31-B97EE96430F2}" type="presParOf" srcId="{DBF4E863-7D5A-4D7F-8C85-277EF6E797F0}" destId="{F68F59F0-DAF2-44A0-B750-5CFE5BCA923C}" srcOrd="1" destOrd="0" presId="urn:microsoft.com/office/officeart/2005/8/layout/hList1"/>
    <dgm:cxn modelId="{A9E461C7-E335-47AE-B5C2-D5A010D51ADB}" type="presParOf" srcId="{AD12A67A-B313-492C-BF5D-69791EDA2D9E}" destId="{9B3541F0-7E50-4657-ABCF-AD27FC24CE36}" srcOrd="1" destOrd="0" presId="urn:microsoft.com/office/officeart/2005/8/layout/hList1"/>
    <dgm:cxn modelId="{8A03A14D-7056-428F-97F7-A51F249B36CF}" type="presParOf" srcId="{AD12A67A-B313-492C-BF5D-69791EDA2D9E}" destId="{C555C801-F937-468B-8F4E-B8D83A1A4470}" srcOrd="2" destOrd="0" presId="urn:microsoft.com/office/officeart/2005/8/layout/hList1"/>
    <dgm:cxn modelId="{5A95FCCE-C414-4C19-B547-0D371F76863A}" type="presParOf" srcId="{C555C801-F937-468B-8F4E-B8D83A1A4470}" destId="{EB5BAF93-C64F-4B77-969C-E13F9F1117A9}" srcOrd="0" destOrd="0" presId="urn:microsoft.com/office/officeart/2005/8/layout/hList1"/>
    <dgm:cxn modelId="{0F666885-E995-4869-8D31-4C1A0114EE6B}" type="presParOf" srcId="{C555C801-F937-468B-8F4E-B8D83A1A4470}" destId="{9D9110BF-FE23-4993-8553-24B13ECD7ACA}" srcOrd="1" destOrd="0" presId="urn:microsoft.com/office/officeart/2005/8/layout/hList1"/>
    <dgm:cxn modelId="{2840EEA9-3886-461A-B6A7-DF8AA7E8F36A}" type="presParOf" srcId="{AD12A67A-B313-492C-BF5D-69791EDA2D9E}" destId="{4853ED44-9896-461F-85C8-9660BDE88FDF}" srcOrd="3" destOrd="0" presId="urn:microsoft.com/office/officeart/2005/8/layout/hList1"/>
    <dgm:cxn modelId="{D1DE427C-6618-4A0A-8774-792C7F692F93}" type="presParOf" srcId="{AD12A67A-B313-492C-BF5D-69791EDA2D9E}" destId="{0B6954EB-80FE-49EC-8583-9253C6DB7D38}" srcOrd="4" destOrd="0" presId="urn:microsoft.com/office/officeart/2005/8/layout/hList1"/>
    <dgm:cxn modelId="{D03B064C-001E-4031-97CC-A70E523A0035}" type="presParOf" srcId="{0B6954EB-80FE-49EC-8583-9253C6DB7D38}" destId="{BE036E1E-BED5-4E7B-9128-BF37C2CA72C6}" srcOrd="0" destOrd="0" presId="urn:microsoft.com/office/officeart/2005/8/layout/hList1"/>
    <dgm:cxn modelId="{A7735CE6-5837-476C-A5A8-FF75E6929568}" type="presParOf" srcId="{0B6954EB-80FE-49EC-8583-9253C6DB7D38}" destId="{BDE78BEB-3E71-4963-868F-273721734581}" srcOrd="1" destOrd="0" presId="urn:microsoft.com/office/officeart/2005/8/layout/hList1"/>
    <dgm:cxn modelId="{59C4D292-964D-4A19-B6DE-57AE2AFA1D62}" type="presParOf" srcId="{AD12A67A-B313-492C-BF5D-69791EDA2D9E}" destId="{B25FA7BB-464B-486F-B806-998C6D574BBD}" srcOrd="5" destOrd="0" presId="urn:microsoft.com/office/officeart/2005/8/layout/hList1"/>
    <dgm:cxn modelId="{F38B4509-95A0-4D28-8311-211D0DF4F9F2}" type="presParOf" srcId="{AD12A67A-B313-492C-BF5D-69791EDA2D9E}" destId="{438D449F-A7FE-4C88-9D23-9DD302DC0CF2}" srcOrd="6" destOrd="0" presId="urn:microsoft.com/office/officeart/2005/8/layout/hList1"/>
    <dgm:cxn modelId="{88EB02ED-6BAC-402D-A100-68EE1BF95374}" type="presParOf" srcId="{438D449F-A7FE-4C88-9D23-9DD302DC0CF2}" destId="{08E87977-5540-462C-994C-3C8E03E8B4C3}" srcOrd="0" destOrd="0" presId="urn:microsoft.com/office/officeart/2005/8/layout/hList1"/>
    <dgm:cxn modelId="{E457E086-8EFD-43D9-9896-197BBF1AD461}" type="presParOf" srcId="{438D449F-A7FE-4C88-9D23-9DD302DC0CF2}" destId="{72F27C1B-5C53-4B3D-ADA6-B74C00D97475}" srcOrd="1" destOrd="0" presId="urn:microsoft.com/office/officeart/2005/8/layout/hList1"/>
    <dgm:cxn modelId="{9B2DF07B-D510-4AB3-A4AB-F26D1222C391}" type="presParOf" srcId="{AD12A67A-B313-492C-BF5D-69791EDA2D9E}" destId="{686575E3-0DE2-4E77-8D3E-5B26A0827F27}" srcOrd="7" destOrd="0" presId="urn:microsoft.com/office/officeart/2005/8/layout/hList1"/>
    <dgm:cxn modelId="{53850235-8396-43DF-B2E0-590F2A0DFBEF}" type="presParOf" srcId="{AD12A67A-B313-492C-BF5D-69791EDA2D9E}" destId="{1537621E-F4DC-4C60-9534-A78AEDA7FE1F}" srcOrd="8" destOrd="0" presId="urn:microsoft.com/office/officeart/2005/8/layout/hList1"/>
    <dgm:cxn modelId="{78E6F204-9762-4924-9A8B-37759FA38672}" type="presParOf" srcId="{1537621E-F4DC-4C60-9534-A78AEDA7FE1F}" destId="{CDF5437A-E839-4516-820D-CDDF9BCE9C8B}" srcOrd="0" destOrd="0" presId="urn:microsoft.com/office/officeart/2005/8/layout/hList1"/>
    <dgm:cxn modelId="{F591A732-057F-4447-9FB7-37F2AE5FCFF6}" type="presParOf" srcId="{1537621E-F4DC-4C60-9534-A78AEDA7FE1F}" destId="{61318AA2-94AF-4408-BA5D-8DFC9E859B6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59E317-3D78-408C-933F-7A9784830CE9}" type="doc">
      <dgm:prSet loTypeId="urn:microsoft.com/office/officeart/2005/8/layout/target1" loCatId="relationship" qsTypeId="urn:microsoft.com/office/officeart/2005/8/quickstyle/simple1" qsCatId="simple" csTypeId="urn:microsoft.com/office/officeart/2005/8/colors/accent1_5" csCatId="accent1" phldr="1"/>
      <dgm:spPr/>
    </dgm:pt>
    <dgm:pt modelId="{662FB2CB-F95A-4E5B-B487-FB3B123A1262}">
      <dgm:prSet phldrT="[Text]" custT="1"/>
      <dgm:spPr>
        <a:xfrm>
          <a:off x="167481" y="0"/>
          <a:ext cx="1682591" cy="981511"/>
        </a:xfrm>
        <a:noFill/>
        <a:ln>
          <a:noFill/>
        </a:ln>
        <a:effectLst/>
      </dgm:spPr>
      <dgm:t>
        <a:bodyPr/>
        <a:lstStyle/>
        <a:p>
          <a:r>
            <a:rPr lang="en-US" sz="2000" b="1" dirty="0" smtClean="0">
              <a:solidFill>
                <a:schemeClr val="tx1"/>
              </a:solidFill>
              <a:latin typeface="Segoe UI" panose="020B0502040204020203" pitchFamily="34" charset="0"/>
              <a:ea typeface="+mn-ea"/>
              <a:cs typeface="Segoe UI" panose="020B0502040204020203" pitchFamily="34" charset="0"/>
            </a:rPr>
            <a:t>System</a:t>
          </a:r>
          <a:endParaRPr lang="en-US" sz="2000" b="1" dirty="0">
            <a:solidFill>
              <a:schemeClr val="tx1"/>
            </a:solidFill>
            <a:latin typeface="Segoe UI" panose="020B0502040204020203" pitchFamily="34" charset="0"/>
            <a:ea typeface="+mn-ea"/>
            <a:cs typeface="Segoe UI" panose="020B0502040204020203" pitchFamily="34" charset="0"/>
          </a:endParaRPr>
        </a:p>
      </dgm:t>
    </dgm:pt>
    <dgm:pt modelId="{7B78205C-B457-4BE7-9C15-E0A309A2E800}" type="parTrans" cxnId="{FF1AC4F7-931C-4251-9CFE-B54A9EBF9E45}">
      <dgm:prSet/>
      <dgm:spPr/>
      <dgm:t>
        <a:bodyPr/>
        <a:lstStyle/>
        <a:p>
          <a:endParaRPr lang="en-US" sz="1600">
            <a:latin typeface="+mj-lt"/>
          </a:endParaRPr>
        </a:p>
      </dgm:t>
    </dgm:pt>
    <dgm:pt modelId="{A65971B2-BF91-4218-9A9C-9F453DFB6A73}" type="sibTrans" cxnId="{FF1AC4F7-931C-4251-9CFE-B54A9EBF9E45}">
      <dgm:prSet/>
      <dgm:spPr/>
      <dgm:t>
        <a:bodyPr/>
        <a:lstStyle/>
        <a:p>
          <a:endParaRPr lang="en-US" sz="1600">
            <a:latin typeface="+mj-lt"/>
          </a:endParaRPr>
        </a:p>
      </dgm:t>
    </dgm:pt>
    <dgm:pt modelId="{B07436E8-FA86-48C4-B71B-48AE60631446}">
      <dgm:prSet phldrT="[Text]" custT="1"/>
      <dgm:spPr>
        <a:xfrm>
          <a:off x="167481" y="981511"/>
          <a:ext cx="1682591" cy="981511"/>
        </a:xfrm>
        <a:noFill/>
        <a:ln>
          <a:noFill/>
        </a:ln>
        <a:effectLst/>
      </dgm:spPr>
      <dgm:t>
        <a:bodyPr/>
        <a:lstStyle/>
        <a:p>
          <a:r>
            <a:rPr lang="en-US" sz="2000" b="1" dirty="0" smtClean="0">
              <a:solidFill>
                <a:schemeClr val="tx1"/>
              </a:solidFill>
              <a:latin typeface="Segoe UI" panose="020B0502040204020203" pitchFamily="34" charset="0"/>
              <a:ea typeface="+mn-ea"/>
              <a:cs typeface="Segoe UI" panose="020B0502040204020203" pitchFamily="34" charset="0"/>
            </a:rPr>
            <a:t>Queuing Counters</a:t>
          </a:r>
          <a:endParaRPr lang="en-US" sz="2000" b="1" dirty="0">
            <a:solidFill>
              <a:schemeClr val="tx1"/>
            </a:solidFill>
            <a:latin typeface="Segoe UI" panose="020B0502040204020203" pitchFamily="34" charset="0"/>
            <a:ea typeface="+mn-ea"/>
            <a:cs typeface="Segoe UI" panose="020B0502040204020203" pitchFamily="34" charset="0"/>
          </a:endParaRPr>
        </a:p>
      </dgm:t>
    </dgm:pt>
    <dgm:pt modelId="{C748BE78-BEA4-451B-AB48-144E1E5F6198}" type="parTrans" cxnId="{47B09AFF-E5EE-4A2C-B58D-6E32F6401C1D}">
      <dgm:prSet/>
      <dgm:spPr/>
      <dgm:t>
        <a:bodyPr/>
        <a:lstStyle/>
        <a:p>
          <a:endParaRPr lang="en-US" sz="1600">
            <a:latin typeface="+mj-lt"/>
          </a:endParaRPr>
        </a:p>
      </dgm:t>
    </dgm:pt>
    <dgm:pt modelId="{CDBCED5D-9E82-41CE-BD45-D9D925A034BE}" type="sibTrans" cxnId="{47B09AFF-E5EE-4A2C-B58D-6E32F6401C1D}">
      <dgm:prSet/>
      <dgm:spPr/>
      <dgm:t>
        <a:bodyPr/>
        <a:lstStyle/>
        <a:p>
          <a:endParaRPr lang="en-US" sz="1600">
            <a:latin typeface="+mj-lt"/>
          </a:endParaRPr>
        </a:p>
      </dgm:t>
    </dgm:pt>
    <dgm:pt modelId="{0DB5A5BD-6C7D-4E9A-A010-3ADA6E2A1623}">
      <dgm:prSet phldrT="[Text]" custT="1"/>
      <dgm:spPr>
        <a:xfrm>
          <a:off x="167481" y="1963023"/>
          <a:ext cx="1682591" cy="981511"/>
        </a:xfrm>
        <a:noFill/>
        <a:ln>
          <a:noFill/>
        </a:ln>
        <a:effectLst/>
      </dgm:spPr>
      <dgm:t>
        <a:bodyPr/>
        <a:lstStyle/>
        <a:p>
          <a:r>
            <a:rPr lang="en-US" sz="2000" b="1" dirty="0" smtClean="0">
              <a:solidFill>
                <a:schemeClr val="tx1"/>
              </a:solidFill>
              <a:latin typeface="Segoe UI" panose="020B0502040204020203" pitchFamily="34" charset="0"/>
              <a:ea typeface="+mn-ea"/>
              <a:cs typeface="Segoe UI" panose="020B0502040204020203" pitchFamily="34" charset="0"/>
            </a:rPr>
            <a:t>Everything Else</a:t>
          </a:r>
          <a:endParaRPr lang="en-US" sz="2000" b="1" dirty="0">
            <a:solidFill>
              <a:schemeClr val="tx1"/>
            </a:solidFill>
            <a:latin typeface="Segoe UI" panose="020B0502040204020203" pitchFamily="34" charset="0"/>
            <a:ea typeface="+mn-ea"/>
            <a:cs typeface="Segoe UI" panose="020B0502040204020203" pitchFamily="34" charset="0"/>
          </a:endParaRPr>
        </a:p>
      </dgm:t>
    </dgm:pt>
    <dgm:pt modelId="{4A9339D5-936A-4FE2-B293-68B5FA65F664}" type="parTrans" cxnId="{1806E3A5-3737-452E-B68C-0B075A6C160C}">
      <dgm:prSet/>
      <dgm:spPr/>
      <dgm:t>
        <a:bodyPr/>
        <a:lstStyle/>
        <a:p>
          <a:endParaRPr lang="en-US" sz="1600">
            <a:latin typeface="+mj-lt"/>
          </a:endParaRPr>
        </a:p>
      </dgm:t>
    </dgm:pt>
    <dgm:pt modelId="{EE95F667-8C8C-4D56-9C1E-9C412B5C08F5}" type="sibTrans" cxnId="{1806E3A5-3737-452E-B68C-0B075A6C160C}">
      <dgm:prSet/>
      <dgm:spPr/>
      <dgm:t>
        <a:bodyPr/>
        <a:lstStyle/>
        <a:p>
          <a:endParaRPr lang="en-US" sz="1600">
            <a:latin typeface="+mj-lt"/>
          </a:endParaRPr>
        </a:p>
      </dgm:t>
    </dgm:pt>
    <dgm:pt modelId="{A1324884-74C5-4D30-803D-9764FA761730}" type="pres">
      <dgm:prSet presAssocID="{0759E317-3D78-408C-933F-7A9784830CE9}" presName="composite" presStyleCnt="0">
        <dgm:presLayoutVars>
          <dgm:chMax val="5"/>
          <dgm:dir val="rev"/>
          <dgm:resizeHandles val="exact"/>
        </dgm:presLayoutVars>
      </dgm:prSet>
      <dgm:spPr/>
    </dgm:pt>
    <dgm:pt modelId="{C32C2947-5696-440B-8331-66EDE571138F}" type="pres">
      <dgm:prSet presAssocID="{662FB2CB-F95A-4E5B-B487-FB3B123A1262}" presName="circle1" presStyleLbl="lnNode1" presStyleIdx="0" presStyleCnt="3"/>
      <dgm:spPr>
        <a:xfrm>
          <a:off x="3757009" y="2467800"/>
          <a:ext cx="673036" cy="673036"/>
        </a:xfrm>
        <a:prstGeom prst="ellipse">
          <a:avLst/>
        </a:prstGeom>
        <a:solidFill>
          <a:srgbClr val="4F81BD">
            <a:shade val="9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5035E71D-7841-4BC0-B93E-06D6398FC454}" type="pres">
      <dgm:prSet presAssocID="{662FB2CB-F95A-4E5B-B487-FB3B123A1262}" presName="text1" presStyleLbl="revTx" presStyleIdx="0" presStyleCnt="3">
        <dgm:presLayoutVars>
          <dgm:bulletEnabled val="1"/>
        </dgm:presLayoutVars>
      </dgm:prSet>
      <dgm:spPr>
        <a:prstGeom prst="rect">
          <a:avLst/>
        </a:prstGeom>
      </dgm:spPr>
      <dgm:t>
        <a:bodyPr/>
        <a:lstStyle/>
        <a:p>
          <a:endParaRPr lang="en-US"/>
        </a:p>
      </dgm:t>
    </dgm:pt>
    <dgm:pt modelId="{E9D2107E-0CD7-40A6-9E21-54CB168782F1}" type="pres">
      <dgm:prSet presAssocID="{662FB2CB-F95A-4E5B-B487-FB3B123A1262}" presName="line1" presStyleLbl="callout" presStyleIdx="0" presStyleCnt="6"/>
      <dgm:spPr>
        <a:xfrm>
          <a:off x="1850072" y="490755"/>
          <a:ext cx="420647"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0FBE6DBD-A9D0-4191-BFC1-34CED2D7FF0C}" type="pres">
      <dgm:prSet presAssocID="{662FB2CB-F95A-4E5B-B487-FB3B123A1262}" presName="d1" presStyleLbl="callout" presStyleIdx="1" presStyleCnt="6"/>
      <dgm:spPr>
        <a:xfrm rot="10800000">
          <a:off x="2272402" y="491316"/>
          <a:ext cx="1821124" cy="2313002"/>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C901024C-BD5A-447D-8111-BD490BB0EB1D}" type="pres">
      <dgm:prSet presAssocID="{B07436E8-FA86-48C4-B71B-48AE60631446}" presName="circle2" presStyleLbl="lnNode1" presStyleIdx="1" presStyleCnt="3"/>
      <dgm:spPr>
        <a:xfrm>
          <a:off x="3083972" y="1794764"/>
          <a:ext cx="2019109" cy="2019109"/>
        </a:xfrm>
        <a:prstGeom prst="ellipse">
          <a:avLst/>
        </a:prstGeom>
        <a:solidFill>
          <a:srgbClr val="4F81BD">
            <a:shade val="90000"/>
            <a:hueOff val="187556"/>
            <a:satOff val="-3464"/>
            <a:lumOff val="16063"/>
            <a:alphaOff val="-2500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15061A5C-66D3-44CA-9223-B4AC5EB45E7C}" type="pres">
      <dgm:prSet presAssocID="{B07436E8-FA86-48C4-B71B-48AE60631446}" presName="text2" presStyleLbl="revTx" presStyleIdx="1" presStyleCnt="3">
        <dgm:presLayoutVars>
          <dgm:bulletEnabled val="1"/>
        </dgm:presLayoutVars>
      </dgm:prSet>
      <dgm:spPr>
        <a:prstGeom prst="rect">
          <a:avLst/>
        </a:prstGeom>
      </dgm:spPr>
      <dgm:t>
        <a:bodyPr/>
        <a:lstStyle/>
        <a:p>
          <a:endParaRPr lang="en-US"/>
        </a:p>
      </dgm:t>
    </dgm:pt>
    <dgm:pt modelId="{80CAA15B-A107-4D9C-8B62-C676DC6FBC83}" type="pres">
      <dgm:prSet presAssocID="{B07436E8-FA86-48C4-B71B-48AE60631446}" presName="line2" presStyleLbl="callout" presStyleIdx="2" presStyleCnt="6"/>
      <dgm:spPr>
        <a:xfrm>
          <a:off x="1850072" y="1472267"/>
          <a:ext cx="420647"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2512E3E0-5FF8-49B1-B9C8-A423E8EB2759}" type="pres">
      <dgm:prSet presAssocID="{B07436E8-FA86-48C4-B71B-48AE60631446}" presName="d2" presStyleLbl="callout" presStyleIdx="3" presStyleCnt="6"/>
      <dgm:spPr>
        <a:xfrm rot="10800000">
          <a:off x="2272402" y="1471650"/>
          <a:ext cx="1338781" cy="1802391"/>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D7A3D72F-4D36-40A2-B013-4407F31AD25D}" type="pres">
      <dgm:prSet presAssocID="{0DB5A5BD-6C7D-4E9A-A010-3ADA6E2A1623}" presName="circle3" presStyleLbl="lnNode1" presStyleIdx="2" presStyleCnt="3"/>
      <dgm:spPr>
        <a:xfrm>
          <a:off x="2410936" y="1121727"/>
          <a:ext cx="3365182" cy="3365182"/>
        </a:xfrm>
        <a:prstGeom prst="ellipse">
          <a:avLst/>
        </a:prstGeom>
        <a:solidFill>
          <a:srgbClr val="4F81BD">
            <a:shade val="90000"/>
            <a:hueOff val="375112"/>
            <a:satOff val="-6927"/>
            <a:lumOff val="32127"/>
            <a:alphaOff val="-50000"/>
          </a:srgbClr>
        </a:solidFill>
        <a:ln w="25400" cap="flat" cmpd="sng" algn="ctr">
          <a:solidFill>
            <a:sysClr val="window" lastClr="FFFFFF">
              <a:hueOff val="0"/>
              <a:satOff val="0"/>
              <a:lumOff val="0"/>
              <a:alphaOff val="0"/>
            </a:sysClr>
          </a:solidFill>
          <a:prstDash val="solid"/>
        </a:ln>
        <a:effectLst/>
      </dgm:spPr>
    </dgm:pt>
    <dgm:pt modelId="{B92DBC69-A98A-4F4D-A9BB-47AB7B1E254F}" type="pres">
      <dgm:prSet presAssocID="{0DB5A5BD-6C7D-4E9A-A010-3ADA6E2A1623}" presName="text3" presStyleLbl="revTx" presStyleIdx="2" presStyleCnt="3" custScaleX="145427" custLinFactNeighborX="1403" custLinFactNeighborY="-16589">
        <dgm:presLayoutVars>
          <dgm:bulletEnabled val="1"/>
        </dgm:presLayoutVars>
      </dgm:prSet>
      <dgm:spPr>
        <a:prstGeom prst="rect">
          <a:avLst/>
        </a:prstGeom>
      </dgm:spPr>
      <dgm:t>
        <a:bodyPr/>
        <a:lstStyle/>
        <a:p>
          <a:endParaRPr lang="en-US"/>
        </a:p>
      </dgm:t>
    </dgm:pt>
    <dgm:pt modelId="{F4A68C06-88C8-4E89-9F8E-A0A408BA1850}" type="pres">
      <dgm:prSet presAssocID="{0DB5A5BD-6C7D-4E9A-A010-3ADA6E2A1623}" presName="line3" presStyleLbl="callout" presStyleIdx="4" presStyleCnt="6"/>
      <dgm:spPr>
        <a:xfrm>
          <a:off x="1850072" y="2453778"/>
          <a:ext cx="420647"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8C1B8F48-CD1A-41A4-99C0-0D5546C490C2}" type="pres">
      <dgm:prSet presAssocID="{0DB5A5BD-6C7D-4E9A-A010-3ADA6E2A1623}" presName="d3" presStyleLbl="callout" presStyleIdx="5" presStyleCnt="6"/>
      <dgm:spPr>
        <a:xfrm rot="10800000">
          <a:off x="2273805" y="2453218"/>
          <a:ext cx="856438" cy="1287743"/>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Lst>
  <dgm:cxnLst>
    <dgm:cxn modelId="{FF1AC4F7-931C-4251-9CFE-B54A9EBF9E45}" srcId="{0759E317-3D78-408C-933F-7A9784830CE9}" destId="{662FB2CB-F95A-4E5B-B487-FB3B123A1262}" srcOrd="0" destOrd="0" parTransId="{7B78205C-B457-4BE7-9C15-E0A309A2E800}" sibTransId="{A65971B2-BF91-4218-9A9C-9F453DFB6A73}"/>
    <dgm:cxn modelId="{B23DB2BB-D4EB-41D2-8635-09019071AD0C}" type="presOf" srcId="{0DB5A5BD-6C7D-4E9A-A010-3ADA6E2A1623}" destId="{B92DBC69-A98A-4F4D-A9BB-47AB7B1E254F}" srcOrd="0" destOrd="0" presId="urn:microsoft.com/office/officeart/2005/8/layout/target1"/>
    <dgm:cxn modelId="{1806E3A5-3737-452E-B68C-0B075A6C160C}" srcId="{0759E317-3D78-408C-933F-7A9784830CE9}" destId="{0DB5A5BD-6C7D-4E9A-A010-3ADA6E2A1623}" srcOrd="2" destOrd="0" parTransId="{4A9339D5-936A-4FE2-B293-68B5FA65F664}" sibTransId="{EE95F667-8C8C-4D56-9C1E-9C412B5C08F5}"/>
    <dgm:cxn modelId="{E852B850-5AF3-48AF-B1E2-335B4D11CFC9}" type="presOf" srcId="{B07436E8-FA86-48C4-B71B-48AE60631446}" destId="{15061A5C-66D3-44CA-9223-B4AC5EB45E7C}" srcOrd="0" destOrd="0" presId="urn:microsoft.com/office/officeart/2005/8/layout/target1"/>
    <dgm:cxn modelId="{4187100E-9B16-4152-B648-AAE134F9EA0E}" type="presOf" srcId="{0759E317-3D78-408C-933F-7A9784830CE9}" destId="{A1324884-74C5-4D30-803D-9764FA761730}" srcOrd="0" destOrd="0" presId="urn:microsoft.com/office/officeart/2005/8/layout/target1"/>
    <dgm:cxn modelId="{47B09AFF-E5EE-4A2C-B58D-6E32F6401C1D}" srcId="{0759E317-3D78-408C-933F-7A9784830CE9}" destId="{B07436E8-FA86-48C4-B71B-48AE60631446}" srcOrd="1" destOrd="0" parTransId="{C748BE78-BEA4-451B-AB48-144E1E5F6198}" sibTransId="{CDBCED5D-9E82-41CE-BD45-D9D925A034BE}"/>
    <dgm:cxn modelId="{089DB168-8F25-447A-9857-004BE9F981FD}" type="presOf" srcId="{662FB2CB-F95A-4E5B-B487-FB3B123A1262}" destId="{5035E71D-7841-4BC0-B93E-06D6398FC454}" srcOrd="0" destOrd="0" presId="urn:microsoft.com/office/officeart/2005/8/layout/target1"/>
    <dgm:cxn modelId="{DE2649C2-9F3A-4E94-9260-910AABE6B072}" type="presParOf" srcId="{A1324884-74C5-4D30-803D-9764FA761730}" destId="{C32C2947-5696-440B-8331-66EDE571138F}" srcOrd="0" destOrd="0" presId="urn:microsoft.com/office/officeart/2005/8/layout/target1"/>
    <dgm:cxn modelId="{019ECB97-081C-4EF0-8E46-41C23D2B028A}" type="presParOf" srcId="{A1324884-74C5-4D30-803D-9764FA761730}" destId="{5035E71D-7841-4BC0-B93E-06D6398FC454}" srcOrd="1" destOrd="0" presId="urn:microsoft.com/office/officeart/2005/8/layout/target1"/>
    <dgm:cxn modelId="{0D7E2ACF-A694-48F7-8D32-D8A8836B7A32}" type="presParOf" srcId="{A1324884-74C5-4D30-803D-9764FA761730}" destId="{E9D2107E-0CD7-40A6-9E21-54CB168782F1}" srcOrd="2" destOrd="0" presId="urn:microsoft.com/office/officeart/2005/8/layout/target1"/>
    <dgm:cxn modelId="{C893AF2C-A20E-4919-AB35-8A20467E3B6D}" type="presParOf" srcId="{A1324884-74C5-4D30-803D-9764FA761730}" destId="{0FBE6DBD-A9D0-4191-BFC1-34CED2D7FF0C}" srcOrd="3" destOrd="0" presId="urn:microsoft.com/office/officeart/2005/8/layout/target1"/>
    <dgm:cxn modelId="{56B8EF27-4D62-41F1-AAE5-B74AB1CFB108}" type="presParOf" srcId="{A1324884-74C5-4D30-803D-9764FA761730}" destId="{C901024C-BD5A-447D-8111-BD490BB0EB1D}" srcOrd="4" destOrd="0" presId="urn:microsoft.com/office/officeart/2005/8/layout/target1"/>
    <dgm:cxn modelId="{BFA85B3B-E48E-46EE-A99D-0E71CC482032}" type="presParOf" srcId="{A1324884-74C5-4D30-803D-9764FA761730}" destId="{15061A5C-66D3-44CA-9223-B4AC5EB45E7C}" srcOrd="5" destOrd="0" presId="urn:microsoft.com/office/officeart/2005/8/layout/target1"/>
    <dgm:cxn modelId="{DF7A7651-CDEB-409E-9E5E-B8FB4ADD5993}" type="presParOf" srcId="{A1324884-74C5-4D30-803D-9764FA761730}" destId="{80CAA15B-A107-4D9C-8B62-C676DC6FBC83}" srcOrd="6" destOrd="0" presId="urn:microsoft.com/office/officeart/2005/8/layout/target1"/>
    <dgm:cxn modelId="{BE9FE53E-07C4-41C1-94D7-FE66524BF497}" type="presParOf" srcId="{A1324884-74C5-4D30-803D-9764FA761730}" destId="{2512E3E0-5FF8-49B1-B9C8-A423E8EB2759}" srcOrd="7" destOrd="0" presId="urn:microsoft.com/office/officeart/2005/8/layout/target1"/>
    <dgm:cxn modelId="{F7BA9946-C4F8-40B4-BE74-6A9008C13040}" type="presParOf" srcId="{A1324884-74C5-4D30-803D-9764FA761730}" destId="{D7A3D72F-4D36-40A2-B013-4407F31AD25D}" srcOrd="8" destOrd="0" presId="urn:microsoft.com/office/officeart/2005/8/layout/target1"/>
    <dgm:cxn modelId="{806CA97C-9034-40D9-A5CD-71299C18EA07}" type="presParOf" srcId="{A1324884-74C5-4D30-803D-9764FA761730}" destId="{B92DBC69-A98A-4F4D-A9BB-47AB7B1E254F}" srcOrd="9" destOrd="0" presId="urn:microsoft.com/office/officeart/2005/8/layout/target1"/>
    <dgm:cxn modelId="{95A06B5B-BF27-43FA-BC6A-D049A5F99EE8}" type="presParOf" srcId="{A1324884-74C5-4D30-803D-9764FA761730}" destId="{F4A68C06-88C8-4E89-9F8E-A0A408BA1850}" srcOrd="10" destOrd="0" presId="urn:microsoft.com/office/officeart/2005/8/layout/target1"/>
    <dgm:cxn modelId="{5D0FC3F2-B7CC-473B-A30B-287F6945A403}" type="presParOf" srcId="{A1324884-74C5-4D30-803D-9764FA761730}" destId="{8C1B8F48-CD1A-41A4-99C0-0D5546C490C2}" srcOrd="11" destOrd="0" presId="urn:microsoft.com/office/officeart/2005/8/layout/target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35B03A78-270D-485E-9C1E-684C7286590D}" type="doc">
      <dgm:prSet loTypeId="urn:microsoft.com/office/officeart/2005/8/layout/hProcess9" loCatId="process" qsTypeId="urn:microsoft.com/office/officeart/2005/8/quickstyle/simple1" qsCatId="simple" csTypeId="urn:microsoft.com/office/officeart/2005/8/colors/accent1_2" csCatId="accent1" phldr="1"/>
      <dgm:spPr/>
    </dgm:pt>
    <dgm:pt modelId="{878899F1-7683-4DBE-A88A-E5B99F15C94D}">
      <dgm:prSet phldrT="[Text]"/>
      <dgm:spPr/>
      <dgm:t>
        <a:bodyPr/>
        <a:lstStyle/>
        <a:p>
          <a:r>
            <a:rPr lang="en-GB" noProof="0" dirty="0" smtClean="0"/>
            <a:t>Create data collection</a:t>
          </a:r>
        </a:p>
      </dgm:t>
    </dgm:pt>
    <dgm:pt modelId="{3382FDDE-B6D8-49B7-9C64-67CD2D8920EC}" type="parTrans" cxnId="{DCD8E081-087D-4909-9913-365761A39452}">
      <dgm:prSet/>
      <dgm:spPr/>
      <dgm:t>
        <a:bodyPr/>
        <a:lstStyle/>
        <a:p>
          <a:endParaRPr lang="de-DE"/>
        </a:p>
      </dgm:t>
    </dgm:pt>
    <dgm:pt modelId="{2B284F4D-7070-41B4-9E12-84B47FB9636E}" type="sibTrans" cxnId="{DCD8E081-087D-4909-9913-365761A39452}">
      <dgm:prSet/>
      <dgm:spPr/>
      <dgm:t>
        <a:bodyPr/>
        <a:lstStyle/>
        <a:p>
          <a:endParaRPr lang="de-DE"/>
        </a:p>
      </dgm:t>
    </dgm:pt>
    <dgm:pt modelId="{D24391D6-6259-4A51-AC90-17A91E96165B}">
      <dgm:prSet phldrT="[Text]"/>
      <dgm:spPr/>
      <dgm:t>
        <a:bodyPr/>
        <a:lstStyle/>
        <a:p>
          <a:r>
            <a:rPr lang="en-GB" noProof="0" dirty="0" smtClean="0"/>
            <a:t>Run collection for at least 8 hours</a:t>
          </a:r>
          <a:endParaRPr lang="en-GB" noProof="0" dirty="0"/>
        </a:p>
      </dgm:t>
    </dgm:pt>
    <dgm:pt modelId="{9C361840-516C-4624-B290-D00617D624C5}" type="parTrans" cxnId="{97088FDB-633D-4674-AAF9-56E8A2D9B36B}">
      <dgm:prSet/>
      <dgm:spPr/>
      <dgm:t>
        <a:bodyPr/>
        <a:lstStyle/>
        <a:p>
          <a:endParaRPr lang="de-DE"/>
        </a:p>
      </dgm:t>
    </dgm:pt>
    <dgm:pt modelId="{B786C039-676D-4A00-BC21-6668B9CC544A}" type="sibTrans" cxnId="{97088FDB-633D-4674-AAF9-56E8A2D9B36B}">
      <dgm:prSet/>
      <dgm:spPr/>
      <dgm:t>
        <a:bodyPr/>
        <a:lstStyle/>
        <a:p>
          <a:endParaRPr lang="de-DE"/>
        </a:p>
      </dgm:t>
    </dgm:pt>
    <dgm:pt modelId="{930E2A20-6BBA-46B7-80A6-D5BBBB4D3614}">
      <dgm:prSet phldrT="[Text]"/>
      <dgm:spPr/>
      <dgm:t>
        <a:bodyPr/>
        <a:lstStyle/>
        <a:p>
          <a:r>
            <a:rPr lang="en-GB" noProof="0" dirty="0" smtClean="0"/>
            <a:t>Review AVG and MAX</a:t>
          </a:r>
          <a:endParaRPr lang="en-GB" noProof="0" dirty="0"/>
        </a:p>
      </dgm:t>
    </dgm:pt>
    <dgm:pt modelId="{2284FB70-771C-4A08-AD52-A22CC33F2633}" type="parTrans" cxnId="{9AC1B2AA-5490-4133-B169-0A65B0FDABB5}">
      <dgm:prSet/>
      <dgm:spPr/>
      <dgm:t>
        <a:bodyPr/>
        <a:lstStyle/>
        <a:p>
          <a:endParaRPr lang="de-DE"/>
        </a:p>
      </dgm:t>
    </dgm:pt>
    <dgm:pt modelId="{16C01358-0AB3-4110-A40F-BA80898329B4}" type="sibTrans" cxnId="{9AC1B2AA-5490-4133-B169-0A65B0FDABB5}">
      <dgm:prSet/>
      <dgm:spPr/>
      <dgm:t>
        <a:bodyPr/>
        <a:lstStyle/>
        <a:p>
          <a:endParaRPr lang="de-DE"/>
        </a:p>
      </dgm:t>
    </dgm:pt>
    <dgm:pt modelId="{343E57A1-EB88-4498-89DA-59A347FB3783}">
      <dgm:prSet/>
      <dgm:spPr/>
      <dgm:t>
        <a:bodyPr/>
        <a:lstStyle/>
        <a:p>
          <a:r>
            <a:rPr lang="en-GB" noProof="0" dirty="0" smtClean="0"/>
            <a:t>Can also use PS1 script</a:t>
          </a:r>
          <a:endParaRPr lang="en-GB" noProof="0" dirty="0"/>
        </a:p>
      </dgm:t>
    </dgm:pt>
    <dgm:pt modelId="{83071F00-728F-417F-8E4F-5CE513CF9B34}" type="parTrans" cxnId="{6BD64011-F713-454D-B23B-A5349D021318}">
      <dgm:prSet/>
      <dgm:spPr/>
      <dgm:t>
        <a:bodyPr/>
        <a:lstStyle/>
        <a:p>
          <a:endParaRPr lang="de-DE"/>
        </a:p>
      </dgm:t>
    </dgm:pt>
    <dgm:pt modelId="{76E9C4BE-B9B4-42F2-ADA5-D83663490D30}" type="sibTrans" cxnId="{6BD64011-F713-454D-B23B-A5349D021318}">
      <dgm:prSet/>
      <dgm:spPr/>
      <dgm:t>
        <a:bodyPr/>
        <a:lstStyle/>
        <a:p>
          <a:endParaRPr lang="de-DE"/>
        </a:p>
      </dgm:t>
    </dgm:pt>
    <dgm:pt modelId="{7796A152-36C4-4832-BF2B-E7A63C114086}">
      <dgm:prSet/>
      <dgm:spPr/>
      <dgm:t>
        <a:bodyPr/>
        <a:lstStyle/>
        <a:p>
          <a:r>
            <a:rPr lang="en-GB" noProof="0" dirty="0" smtClean="0"/>
            <a:t>Recommended Interval 15 sec</a:t>
          </a:r>
          <a:endParaRPr lang="en-GB" noProof="0" dirty="0"/>
        </a:p>
      </dgm:t>
    </dgm:pt>
    <dgm:pt modelId="{7A5C0E06-0F22-472E-BE55-4069F40D91C0}" type="parTrans" cxnId="{2CAE7EFE-F9DA-44F7-A27B-006A26B29AD2}">
      <dgm:prSet/>
      <dgm:spPr/>
      <dgm:t>
        <a:bodyPr/>
        <a:lstStyle/>
        <a:p>
          <a:endParaRPr lang="de-DE"/>
        </a:p>
      </dgm:t>
    </dgm:pt>
    <dgm:pt modelId="{D73F11EA-127F-405E-9F0C-60D0CE170367}" type="sibTrans" cxnId="{2CAE7EFE-F9DA-44F7-A27B-006A26B29AD2}">
      <dgm:prSet/>
      <dgm:spPr/>
      <dgm:t>
        <a:bodyPr/>
        <a:lstStyle/>
        <a:p>
          <a:endParaRPr lang="de-DE"/>
        </a:p>
      </dgm:t>
    </dgm:pt>
    <dgm:pt modelId="{15256B6D-E7AC-49BF-8BE0-800F6CBB9C75}">
      <dgm:prSet/>
      <dgm:spPr/>
      <dgm:t>
        <a:bodyPr/>
        <a:lstStyle/>
        <a:p>
          <a:r>
            <a:rPr lang="en-GB" noProof="0" dirty="0" smtClean="0"/>
            <a:t>not more than 1 minute</a:t>
          </a:r>
          <a:endParaRPr lang="en-GB" noProof="0" dirty="0"/>
        </a:p>
      </dgm:t>
    </dgm:pt>
    <dgm:pt modelId="{51BD3238-8937-43B4-827B-2CF10B23EC35}" type="parTrans" cxnId="{72962A2C-64CC-4ED3-A5C6-EB0BB4D96122}">
      <dgm:prSet/>
      <dgm:spPr/>
      <dgm:t>
        <a:bodyPr/>
        <a:lstStyle/>
        <a:p>
          <a:endParaRPr lang="de-DE"/>
        </a:p>
      </dgm:t>
    </dgm:pt>
    <dgm:pt modelId="{38F24C72-9E56-42AD-A340-D828FAE873C4}" type="sibTrans" cxnId="{72962A2C-64CC-4ED3-A5C6-EB0BB4D96122}">
      <dgm:prSet/>
      <dgm:spPr/>
      <dgm:t>
        <a:bodyPr/>
        <a:lstStyle/>
        <a:p>
          <a:endParaRPr lang="de-DE"/>
        </a:p>
      </dgm:t>
    </dgm:pt>
    <dgm:pt modelId="{00126E7E-60F4-4F02-A475-DBFAC3ED1743}">
      <dgm:prSet/>
      <dgm:spPr/>
      <dgm:t>
        <a:bodyPr/>
        <a:lstStyle/>
        <a:p>
          <a:r>
            <a:rPr lang="en-GB" noProof="0" dirty="0" smtClean="0"/>
            <a:t>Healthy range included in excel Spreadsheet</a:t>
          </a:r>
          <a:endParaRPr lang="en-GB" noProof="0" dirty="0"/>
        </a:p>
      </dgm:t>
    </dgm:pt>
    <dgm:pt modelId="{A178FA3B-4FB3-48AA-82A3-CB22803C09C6}" type="parTrans" cxnId="{F0447F19-8C8B-4D1E-AFD9-5A8AD1237CB4}">
      <dgm:prSet/>
      <dgm:spPr/>
      <dgm:t>
        <a:bodyPr/>
        <a:lstStyle/>
        <a:p>
          <a:endParaRPr lang="de-DE"/>
        </a:p>
      </dgm:t>
    </dgm:pt>
    <dgm:pt modelId="{05B80761-7958-43EE-BFCF-88EB5C6B7249}" type="sibTrans" cxnId="{F0447F19-8C8B-4D1E-AFD9-5A8AD1237CB4}">
      <dgm:prSet/>
      <dgm:spPr/>
      <dgm:t>
        <a:bodyPr/>
        <a:lstStyle/>
        <a:p>
          <a:endParaRPr lang="de-DE"/>
        </a:p>
      </dgm:t>
    </dgm:pt>
    <dgm:pt modelId="{62576779-11E7-4F75-96DE-BA87F533CDED}">
      <dgm:prSet/>
      <dgm:spPr/>
      <dgm:t>
        <a:bodyPr/>
        <a:lstStyle/>
        <a:p>
          <a:r>
            <a:rPr lang="en-GB" noProof="0" dirty="0" smtClean="0"/>
            <a:t>Leverage existing monitoring tools</a:t>
          </a:r>
          <a:endParaRPr lang="en-GB" noProof="0" dirty="0"/>
        </a:p>
      </dgm:t>
    </dgm:pt>
    <dgm:pt modelId="{6B651851-60DE-4FD3-AF2D-B43EC573B073}" type="parTrans" cxnId="{74A708B4-6296-41AD-A1CE-FCEDCE98F76C}">
      <dgm:prSet/>
      <dgm:spPr/>
      <dgm:t>
        <a:bodyPr/>
        <a:lstStyle/>
        <a:p>
          <a:endParaRPr lang="de-DE"/>
        </a:p>
      </dgm:t>
    </dgm:pt>
    <dgm:pt modelId="{5A124BCC-7893-4ECE-B6EE-60956191D602}" type="sibTrans" cxnId="{74A708B4-6296-41AD-A1CE-FCEDCE98F76C}">
      <dgm:prSet/>
      <dgm:spPr/>
      <dgm:t>
        <a:bodyPr/>
        <a:lstStyle/>
        <a:p>
          <a:endParaRPr lang="de-DE"/>
        </a:p>
      </dgm:t>
    </dgm:pt>
    <dgm:pt modelId="{F0294AC2-BD4C-4754-BFA6-23406C31879B}" type="pres">
      <dgm:prSet presAssocID="{35B03A78-270D-485E-9C1E-684C7286590D}" presName="CompostProcess" presStyleCnt="0">
        <dgm:presLayoutVars>
          <dgm:dir/>
          <dgm:resizeHandles val="exact"/>
        </dgm:presLayoutVars>
      </dgm:prSet>
      <dgm:spPr/>
    </dgm:pt>
    <dgm:pt modelId="{C7D7DAC1-44C4-462B-9AD2-95CD6D18FFA3}" type="pres">
      <dgm:prSet presAssocID="{35B03A78-270D-485E-9C1E-684C7286590D}" presName="arrow" presStyleLbl="bgShp" presStyleIdx="0" presStyleCnt="1"/>
      <dgm:spPr/>
    </dgm:pt>
    <dgm:pt modelId="{39242A77-2F6B-4C5E-8CE4-3DC02AA265E7}" type="pres">
      <dgm:prSet presAssocID="{35B03A78-270D-485E-9C1E-684C7286590D}" presName="linearProcess" presStyleCnt="0"/>
      <dgm:spPr/>
    </dgm:pt>
    <dgm:pt modelId="{09E38EF5-C854-463A-B07C-CDC54F056154}" type="pres">
      <dgm:prSet presAssocID="{878899F1-7683-4DBE-A88A-E5B99F15C94D}" presName="textNode" presStyleLbl="node1" presStyleIdx="0" presStyleCnt="3">
        <dgm:presLayoutVars>
          <dgm:bulletEnabled val="1"/>
        </dgm:presLayoutVars>
      </dgm:prSet>
      <dgm:spPr/>
      <dgm:t>
        <a:bodyPr/>
        <a:lstStyle/>
        <a:p>
          <a:endParaRPr lang="de-DE"/>
        </a:p>
      </dgm:t>
    </dgm:pt>
    <dgm:pt modelId="{C4344CB5-6B2C-4705-9716-05260F8F2C66}" type="pres">
      <dgm:prSet presAssocID="{2B284F4D-7070-41B4-9E12-84B47FB9636E}" presName="sibTrans" presStyleCnt="0"/>
      <dgm:spPr/>
    </dgm:pt>
    <dgm:pt modelId="{BD52121B-7612-461A-9FF9-FDCD0C483300}" type="pres">
      <dgm:prSet presAssocID="{D24391D6-6259-4A51-AC90-17A91E96165B}" presName="textNode" presStyleLbl="node1" presStyleIdx="1" presStyleCnt="3">
        <dgm:presLayoutVars>
          <dgm:bulletEnabled val="1"/>
        </dgm:presLayoutVars>
      </dgm:prSet>
      <dgm:spPr/>
      <dgm:t>
        <a:bodyPr/>
        <a:lstStyle/>
        <a:p>
          <a:endParaRPr lang="de-DE"/>
        </a:p>
      </dgm:t>
    </dgm:pt>
    <dgm:pt modelId="{CB140418-8F4C-4E0A-9BAD-D552F8900700}" type="pres">
      <dgm:prSet presAssocID="{B786C039-676D-4A00-BC21-6668B9CC544A}" presName="sibTrans" presStyleCnt="0"/>
      <dgm:spPr/>
    </dgm:pt>
    <dgm:pt modelId="{64BE69CD-D648-4D45-847B-2F26A536AB0B}" type="pres">
      <dgm:prSet presAssocID="{930E2A20-6BBA-46B7-80A6-D5BBBB4D3614}" presName="textNode" presStyleLbl="node1" presStyleIdx="2" presStyleCnt="3">
        <dgm:presLayoutVars>
          <dgm:bulletEnabled val="1"/>
        </dgm:presLayoutVars>
      </dgm:prSet>
      <dgm:spPr/>
      <dgm:t>
        <a:bodyPr/>
        <a:lstStyle/>
        <a:p>
          <a:endParaRPr lang="de-DE"/>
        </a:p>
      </dgm:t>
    </dgm:pt>
  </dgm:ptLst>
  <dgm:cxnLst>
    <dgm:cxn modelId="{2CAE7EFE-F9DA-44F7-A27B-006A26B29AD2}" srcId="{D24391D6-6259-4A51-AC90-17A91E96165B}" destId="{7796A152-36C4-4832-BF2B-E7A63C114086}" srcOrd="0" destOrd="0" parTransId="{7A5C0E06-0F22-472E-BE55-4069F40D91C0}" sibTransId="{D73F11EA-127F-405E-9F0C-60D0CE170367}"/>
    <dgm:cxn modelId="{97088FDB-633D-4674-AAF9-56E8A2D9B36B}" srcId="{35B03A78-270D-485E-9C1E-684C7286590D}" destId="{D24391D6-6259-4A51-AC90-17A91E96165B}" srcOrd="1" destOrd="0" parTransId="{9C361840-516C-4624-B290-D00617D624C5}" sibTransId="{B786C039-676D-4A00-BC21-6668B9CC544A}"/>
    <dgm:cxn modelId="{DF4B9F05-9278-4177-8159-5C17A7FFE303}" type="presOf" srcId="{878899F1-7683-4DBE-A88A-E5B99F15C94D}" destId="{09E38EF5-C854-463A-B07C-CDC54F056154}" srcOrd="0" destOrd="0" presId="urn:microsoft.com/office/officeart/2005/8/layout/hProcess9"/>
    <dgm:cxn modelId="{46D2EF28-4484-4DC6-9A91-822E10022E34}" type="presOf" srcId="{930E2A20-6BBA-46B7-80A6-D5BBBB4D3614}" destId="{64BE69CD-D648-4D45-847B-2F26A536AB0B}" srcOrd="0" destOrd="0" presId="urn:microsoft.com/office/officeart/2005/8/layout/hProcess9"/>
    <dgm:cxn modelId="{F0447F19-8C8B-4D1E-AFD9-5A8AD1237CB4}" srcId="{930E2A20-6BBA-46B7-80A6-D5BBBB4D3614}" destId="{00126E7E-60F4-4F02-A475-DBFAC3ED1743}" srcOrd="0" destOrd="0" parTransId="{A178FA3B-4FB3-48AA-82A3-CB22803C09C6}" sibTransId="{05B80761-7958-43EE-BFCF-88EB5C6B7249}"/>
    <dgm:cxn modelId="{6BD64011-F713-454D-B23B-A5349D021318}" srcId="{878899F1-7683-4DBE-A88A-E5B99F15C94D}" destId="{343E57A1-EB88-4498-89DA-59A347FB3783}" srcOrd="1" destOrd="0" parTransId="{83071F00-728F-417F-8E4F-5CE513CF9B34}" sibTransId="{76E9C4BE-B9B4-42F2-ADA5-D83663490D30}"/>
    <dgm:cxn modelId="{06D150D1-3371-4B1C-BEDD-EADE31F512DA}" type="presOf" srcId="{343E57A1-EB88-4498-89DA-59A347FB3783}" destId="{09E38EF5-C854-463A-B07C-CDC54F056154}" srcOrd="0" destOrd="2" presId="urn:microsoft.com/office/officeart/2005/8/layout/hProcess9"/>
    <dgm:cxn modelId="{E2A581BC-E97C-4AE9-8EED-F02251F17F51}" type="presOf" srcId="{D24391D6-6259-4A51-AC90-17A91E96165B}" destId="{BD52121B-7612-461A-9FF9-FDCD0C483300}" srcOrd="0" destOrd="0" presId="urn:microsoft.com/office/officeart/2005/8/layout/hProcess9"/>
    <dgm:cxn modelId="{8688DEE4-8364-47E5-A83B-79622A8E315B}" type="presOf" srcId="{35B03A78-270D-485E-9C1E-684C7286590D}" destId="{F0294AC2-BD4C-4754-BFA6-23406C31879B}" srcOrd="0" destOrd="0" presId="urn:microsoft.com/office/officeart/2005/8/layout/hProcess9"/>
    <dgm:cxn modelId="{3558DE9F-7D54-4A9C-BDCD-87E5D847BDE5}" type="presOf" srcId="{15256B6D-E7AC-49BF-8BE0-800F6CBB9C75}" destId="{BD52121B-7612-461A-9FF9-FDCD0C483300}" srcOrd="0" destOrd="2" presId="urn:microsoft.com/office/officeart/2005/8/layout/hProcess9"/>
    <dgm:cxn modelId="{DCD8E081-087D-4909-9913-365761A39452}" srcId="{35B03A78-270D-485E-9C1E-684C7286590D}" destId="{878899F1-7683-4DBE-A88A-E5B99F15C94D}" srcOrd="0" destOrd="0" parTransId="{3382FDDE-B6D8-49B7-9C64-67CD2D8920EC}" sibTransId="{2B284F4D-7070-41B4-9E12-84B47FB9636E}"/>
    <dgm:cxn modelId="{74A708B4-6296-41AD-A1CE-FCEDCE98F76C}" srcId="{878899F1-7683-4DBE-A88A-E5B99F15C94D}" destId="{62576779-11E7-4F75-96DE-BA87F533CDED}" srcOrd="0" destOrd="0" parTransId="{6B651851-60DE-4FD3-AF2D-B43EC573B073}" sibTransId="{5A124BCC-7893-4ECE-B6EE-60956191D602}"/>
    <dgm:cxn modelId="{9490B05B-A5AD-47FF-93E8-39E32DEF0E1A}" type="presOf" srcId="{00126E7E-60F4-4F02-A475-DBFAC3ED1743}" destId="{64BE69CD-D648-4D45-847B-2F26A536AB0B}" srcOrd="0" destOrd="1" presId="urn:microsoft.com/office/officeart/2005/8/layout/hProcess9"/>
    <dgm:cxn modelId="{72962A2C-64CC-4ED3-A5C6-EB0BB4D96122}" srcId="{D24391D6-6259-4A51-AC90-17A91E96165B}" destId="{15256B6D-E7AC-49BF-8BE0-800F6CBB9C75}" srcOrd="1" destOrd="0" parTransId="{51BD3238-8937-43B4-827B-2CF10B23EC35}" sibTransId="{38F24C72-9E56-42AD-A340-D828FAE873C4}"/>
    <dgm:cxn modelId="{0B9F10A9-665C-4CC9-983D-B240E676477C}" type="presOf" srcId="{62576779-11E7-4F75-96DE-BA87F533CDED}" destId="{09E38EF5-C854-463A-B07C-CDC54F056154}" srcOrd="0" destOrd="1" presId="urn:microsoft.com/office/officeart/2005/8/layout/hProcess9"/>
    <dgm:cxn modelId="{18D47FF2-5ABA-4D28-8B75-A08B7A4E3EF1}" type="presOf" srcId="{7796A152-36C4-4832-BF2B-E7A63C114086}" destId="{BD52121B-7612-461A-9FF9-FDCD0C483300}" srcOrd="0" destOrd="1" presId="urn:microsoft.com/office/officeart/2005/8/layout/hProcess9"/>
    <dgm:cxn modelId="{9AC1B2AA-5490-4133-B169-0A65B0FDABB5}" srcId="{35B03A78-270D-485E-9C1E-684C7286590D}" destId="{930E2A20-6BBA-46B7-80A6-D5BBBB4D3614}" srcOrd="2" destOrd="0" parTransId="{2284FB70-771C-4A08-AD52-A22CC33F2633}" sibTransId="{16C01358-0AB3-4110-A40F-BA80898329B4}"/>
    <dgm:cxn modelId="{ADFE048E-AD49-43AC-BFCF-D9456D3FF78A}" type="presParOf" srcId="{F0294AC2-BD4C-4754-BFA6-23406C31879B}" destId="{C7D7DAC1-44C4-462B-9AD2-95CD6D18FFA3}" srcOrd="0" destOrd="0" presId="urn:microsoft.com/office/officeart/2005/8/layout/hProcess9"/>
    <dgm:cxn modelId="{23252E49-7E2E-4B75-A99A-D742F649B38B}" type="presParOf" srcId="{F0294AC2-BD4C-4754-BFA6-23406C31879B}" destId="{39242A77-2F6B-4C5E-8CE4-3DC02AA265E7}" srcOrd="1" destOrd="0" presId="urn:microsoft.com/office/officeart/2005/8/layout/hProcess9"/>
    <dgm:cxn modelId="{FEAA41A4-FA31-40EF-8941-BA532F22A00D}" type="presParOf" srcId="{39242A77-2F6B-4C5E-8CE4-3DC02AA265E7}" destId="{09E38EF5-C854-463A-B07C-CDC54F056154}" srcOrd="0" destOrd="0" presId="urn:microsoft.com/office/officeart/2005/8/layout/hProcess9"/>
    <dgm:cxn modelId="{68D12922-2FC8-421A-950A-F1A31DCCB136}" type="presParOf" srcId="{39242A77-2F6B-4C5E-8CE4-3DC02AA265E7}" destId="{C4344CB5-6B2C-4705-9716-05260F8F2C66}" srcOrd="1" destOrd="0" presId="urn:microsoft.com/office/officeart/2005/8/layout/hProcess9"/>
    <dgm:cxn modelId="{3BBFA4D3-0E39-4C30-B9AA-A0302F7C4D27}" type="presParOf" srcId="{39242A77-2F6B-4C5E-8CE4-3DC02AA265E7}" destId="{BD52121B-7612-461A-9FF9-FDCD0C483300}" srcOrd="2" destOrd="0" presId="urn:microsoft.com/office/officeart/2005/8/layout/hProcess9"/>
    <dgm:cxn modelId="{9B0F23BE-B98C-4C3B-B285-B2A84F02669E}" type="presParOf" srcId="{39242A77-2F6B-4C5E-8CE4-3DC02AA265E7}" destId="{CB140418-8F4C-4E0A-9BAD-D552F8900700}" srcOrd="3" destOrd="0" presId="urn:microsoft.com/office/officeart/2005/8/layout/hProcess9"/>
    <dgm:cxn modelId="{B0D98D2E-0625-452D-8AA1-D114B53AFE45}" type="presParOf" srcId="{39242A77-2F6B-4C5E-8CE4-3DC02AA265E7}" destId="{64BE69CD-D648-4D45-847B-2F26A536AB0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59E317-3D78-408C-933F-7A9784830CE9}" type="doc">
      <dgm:prSet loTypeId="urn:microsoft.com/office/officeart/2005/8/layout/target1" loCatId="relationship" qsTypeId="urn:microsoft.com/office/officeart/2005/8/quickstyle/simple1" qsCatId="simple" csTypeId="urn:microsoft.com/office/officeart/2005/8/colors/colorful2" csCatId="colorful" phldr="1"/>
      <dgm:spPr/>
    </dgm:pt>
    <dgm:pt modelId="{662FB2CB-F95A-4E5B-B487-FB3B123A1262}">
      <dgm:prSet phldrT="[Text]" custT="1"/>
      <dgm:spPr/>
      <dgm:t>
        <a:bodyPr/>
        <a:lstStyle/>
        <a:p>
          <a:r>
            <a:rPr lang="en-US" sz="2000" b="1" dirty="0" smtClean="0">
              <a:solidFill>
                <a:schemeClr val="accent2">
                  <a:lumMod val="75000"/>
                </a:schemeClr>
              </a:solidFill>
              <a:latin typeface="+mj-lt"/>
            </a:rPr>
            <a:t>0: Server Health</a:t>
          </a:r>
          <a:endParaRPr lang="en-US" sz="2000" b="1" dirty="0">
            <a:solidFill>
              <a:schemeClr val="accent2">
                <a:lumMod val="75000"/>
              </a:schemeClr>
            </a:solidFill>
            <a:latin typeface="+mj-lt"/>
          </a:endParaRPr>
        </a:p>
      </dgm:t>
    </dgm:pt>
    <dgm:pt modelId="{7B78205C-B457-4BE7-9C15-E0A309A2E800}" type="parTrans" cxnId="{FF1AC4F7-931C-4251-9CFE-B54A9EBF9E45}">
      <dgm:prSet/>
      <dgm:spPr/>
      <dgm:t>
        <a:bodyPr/>
        <a:lstStyle/>
        <a:p>
          <a:endParaRPr lang="en-US" sz="1600">
            <a:latin typeface="+mj-lt"/>
          </a:endParaRPr>
        </a:p>
      </dgm:t>
    </dgm:pt>
    <dgm:pt modelId="{A65971B2-BF91-4218-9A9C-9F453DFB6A73}" type="sibTrans" cxnId="{FF1AC4F7-931C-4251-9CFE-B54A9EBF9E45}">
      <dgm:prSet/>
      <dgm:spPr/>
      <dgm:t>
        <a:bodyPr/>
        <a:lstStyle/>
        <a:p>
          <a:endParaRPr lang="en-US" sz="1600">
            <a:latin typeface="+mj-lt"/>
          </a:endParaRPr>
        </a:p>
      </dgm:t>
    </dgm:pt>
    <dgm:pt modelId="{B07436E8-FA86-48C4-B71B-48AE60631446}">
      <dgm:prSet phldrT="[Text]" custT="1"/>
      <dgm:spPr/>
      <dgm:t>
        <a:bodyPr/>
        <a:lstStyle/>
        <a:p>
          <a:r>
            <a:rPr lang="en-US" sz="2000" b="1" dirty="0" smtClean="0">
              <a:latin typeface="+mj-lt"/>
            </a:rPr>
            <a:t>1: AVMCU to Mediation</a:t>
          </a:r>
          <a:endParaRPr lang="en-US" sz="2000" b="1" dirty="0">
            <a:latin typeface="+mj-lt"/>
          </a:endParaRPr>
        </a:p>
      </dgm:t>
    </dgm:pt>
    <dgm:pt modelId="{C748BE78-BEA4-451B-AB48-144E1E5F6198}" type="parTrans" cxnId="{47B09AFF-E5EE-4A2C-B58D-6E32F6401C1D}">
      <dgm:prSet/>
      <dgm:spPr/>
      <dgm:t>
        <a:bodyPr/>
        <a:lstStyle/>
        <a:p>
          <a:endParaRPr lang="en-US" sz="1600">
            <a:latin typeface="+mj-lt"/>
          </a:endParaRPr>
        </a:p>
      </dgm:t>
    </dgm:pt>
    <dgm:pt modelId="{CDBCED5D-9E82-41CE-BD45-D9D925A034BE}" type="sibTrans" cxnId="{47B09AFF-E5EE-4A2C-B58D-6E32F6401C1D}">
      <dgm:prSet/>
      <dgm:spPr/>
      <dgm:t>
        <a:bodyPr/>
        <a:lstStyle/>
        <a:p>
          <a:endParaRPr lang="en-US" sz="1600">
            <a:latin typeface="+mj-lt"/>
          </a:endParaRPr>
        </a:p>
      </dgm:t>
    </dgm:pt>
    <dgm:pt modelId="{0DB5A5BD-6C7D-4E9A-A010-3ADA6E2A1623}">
      <dgm:prSet phldrT="[Text]" custT="1"/>
      <dgm:spPr/>
      <dgm:t>
        <a:bodyPr/>
        <a:lstStyle/>
        <a:p>
          <a:r>
            <a:rPr lang="de-CH" sz="2000" b="1" dirty="0" smtClean="0">
              <a:latin typeface="+mj-lt"/>
            </a:rPr>
            <a:t>2: Mediation to IP PSTN GW</a:t>
          </a:r>
          <a:endParaRPr lang="en-US" sz="2000" b="1" dirty="0">
            <a:latin typeface="+mj-lt"/>
          </a:endParaRPr>
        </a:p>
      </dgm:t>
    </dgm:pt>
    <dgm:pt modelId="{4A9339D5-936A-4FE2-B293-68B5FA65F664}" type="parTrans" cxnId="{1806E3A5-3737-452E-B68C-0B075A6C160C}">
      <dgm:prSet/>
      <dgm:spPr/>
      <dgm:t>
        <a:bodyPr/>
        <a:lstStyle/>
        <a:p>
          <a:endParaRPr lang="en-US" sz="1600">
            <a:latin typeface="+mj-lt"/>
          </a:endParaRPr>
        </a:p>
      </dgm:t>
    </dgm:pt>
    <dgm:pt modelId="{EE95F667-8C8C-4D56-9C1E-9C412B5C08F5}" type="sibTrans" cxnId="{1806E3A5-3737-452E-B68C-0B075A6C160C}">
      <dgm:prSet/>
      <dgm:spPr/>
      <dgm:t>
        <a:bodyPr/>
        <a:lstStyle/>
        <a:p>
          <a:endParaRPr lang="en-US" sz="1600">
            <a:latin typeface="+mj-lt"/>
          </a:endParaRPr>
        </a:p>
      </dgm:t>
    </dgm:pt>
    <dgm:pt modelId="{17688537-F5EF-40C1-BE66-659D4F096207}">
      <dgm:prSet phldrT="[Text]" custT="1"/>
      <dgm:spPr/>
      <dgm:t>
        <a:bodyPr/>
        <a:lstStyle/>
        <a:p>
          <a:r>
            <a:rPr lang="en-US" sz="2000" b="1" dirty="0" smtClean="0">
              <a:latin typeface="+mj-lt"/>
            </a:rPr>
            <a:t>3:IP PSTN GW Health</a:t>
          </a:r>
          <a:endParaRPr lang="en-US" sz="2000" b="1" dirty="0">
            <a:latin typeface="+mj-lt"/>
          </a:endParaRPr>
        </a:p>
      </dgm:t>
    </dgm:pt>
    <dgm:pt modelId="{C977618E-3693-464C-93CD-295F7D73B62A}" type="parTrans" cxnId="{87A3FA7B-4514-47B7-9431-5F15EAAC103E}">
      <dgm:prSet/>
      <dgm:spPr/>
      <dgm:t>
        <a:bodyPr/>
        <a:lstStyle/>
        <a:p>
          <a:endParaRPr lang="en-US"/>
        </a:p>
      </dgm:t>
    </dgm:pt>
    <dgm:pt modelId="{16482386-D250-42ED-9AB1-A41D8071E841}" type="sibTrans" cxnId="{87A3FA7B-4514-47B7-9431-5F15EAAC103E}">
      <dgm:prSet/>
      <dgm:spPr/>
      <dgm:t>
        <a:bodyPr/>
        <a:lstStyle/>
        <a:p>
          <a:endParaRPr lang="en-US"/>
        </a:p>
      </dgm:t>
    </dgm:pt>
    <dgm:pt modelId="{A1324884-74C5-4D30-803D-9764FA761730}" type="pres">
      <dgm:prSet presAssocID="{0759E317-3D78-408C-933F-7A9784830CE9}" presName="composite" presStyleCnt="0">
        <dgm:presLayoutVars>
          <dgm:chMax val="5"/>
          <dgm:dir val="rev"/>
          <dgm:resizeHandles val="exact"/>
        </dgm:presLayoutVars>
      </dgm:prSet>
      <dgm:spPr/>
    </dgm:pt>
    <dgm:pt modelId="{C32C2947-5696-440B-8331-66EDE571138F}" type="pres">
      <dgm:prSet presAssocID="{662FB2CB-F95A-4E5B-B487-FB3B123A1262}" presName="circle1" presStyleLbl="lnNode1" presStyleIdx="0" presStyleCnt="4"/>
      <dgm:spPr>
        <a:solidFill>
          <a:schemeClr val="accent2">
            <a:lumMod val="75000"/>
          </a:schemeClr>
        </a:solidFill>
        <a:ln>
          <a:solidFill>
            <a:schemeClr val="tx1"/>
          </a:solidFill>
        </a:ln>
      </dgm:spPr>
    </dgm:pt>
    <dgm:pt modelId="{5035E71D-7841-4BC0-B93E-06D6398FC454}" type="pres">
      <dgm:prSet presAssocID="{662FB2CB-F95A-4E5B-B487-FB3B123A1262}" presName="text1" presStyleLbl="revTx" presStyleIdx="0" presStyleCnt="4">
        <dgm:presLayoutVars>
          <dgm:bulletEnabled val="1"/>
        </dgm:presLayoutVars>
      </dgm:prSet>
      <dgm:spPr/>
      <dgm:t>
        <a:bodyPr/>
        <a:lstStyle/>
        <a:p>
          <a:endParaRPr lang="en-US"/>
        </a:p>
      </dgm:t>
    </dgm:pt>
    <dgm:pt modelId="{E9D2107E-0CD7-40A6-9E21-54CB168782F1}" type="pres">
      <dgm:prSet presAssocID="{662FB2CB-F95A-4E5B-B487-FB3B123A1262}" presName="line1" presStyleLbl="callout" presStyleIdx="0" presStyleCnt="8"/>
      <dgm:spPr/>
    </dgm:pt>
    <dgm:pt modelId="{0FBE6DBD-A9D0-4191-BFC1-34CED2D7FF0C}" type="pres">
      <dgm:prSet presAssocID="{662FB2CB-F95A-4E5B-B487-FB3B123A1262}" presName="d1" presStyleLbl="callout" presStyleIdx="1" presStyleCnt="8"/>
      <dgm:spPr/>
    </dgm:pt>
    <dgm:pt modelId="{C901024C-BD5A-447D-8111-BD490BB0EB1D}" type="pres">
      <dgm:prSet presAssocID="{B07436E8-FA86-48C4-B71B-48AE60631446}" presName="circle2" presStyleLbl="lnNode1" presStyleIdx="1" presStyleCnt="4"/>
      <dgm:spPr>
        <a:solidFill>
          <a:srgbClr val="00C3F0"/>
        </a:solidFill>
      </dgm:spPr>
    </dgm:pt>
    <dgm:pt modelId="{15061A5C-66D3-44CA-9223-B4AC5EB45E7C}" type="pres">
      <dgm:prSet presAssocID="{B07436E8-FA86-48C4-B71B-48AE60631446}" presName="text2" presStyleLbl="revTx" presStyleIdx="1" presStyleCnt="4">
        <dgm:presLayoutVars>
          <dgm:bulletEnabled val="1"/>
        </dgm:presLayoutVars>
      </dgm:prSet>
      <dgm:spPr/>
      <dgm:t>
        <a:bodyPr/>
        <a:lstStyle/>
        <a:p>
          <a:endParaRPr lang="en-US"/>
        </a:p>
      </dgm:t>
    </dgm:pt>
    <dgm:pt modelId="{80CAA15B-A107-4D9C-8B62-C676DC6FBC83}" type="pres">
      <dgm:prSet presAssocID="{B07436E8-FA86-48C4-B71B-48AE60631446}" presName="line2" presStyleLbl="callout" presStyleIdx="2" presStyleCnt="8"/>
      <dgm:spPr/>
    </dgm:pt>
    <dgm:pt modelId="{2512E3E0-5FF8-49B1-B9C8-A423E8EB2759}" type="pres">
      <dgm:prSet presAssocID="{B07436E8-FA86-48C4-B71B-48AE60631446}" presName="d2" presStyleLbl="callout" presStyleIdx="3" presStyleCnt="8"/>
      <dgm:spPr/>
    </dgm:pt>
    <dgm:pt modelId="{D7A3D72F-4D36-40A2-B013-4407F31AD25D}" type="pres">
      <dgm:prSet presAssocID="{0DB5A5BD-6C7D-4E9A-A010-3ADA6E2A1623}" presName="circle3" presStyleLbl="lnNode1" presStyleIdx="2" presStyleCnt="4"/>
      <dgm:spPr>
        <a:solidFill>
          <a:srgbClr val="00AFF0"/>
        </a:solidFill>
      </dgm:spPr>
    </dgm:pt>
    <dgm:pt modelId="{B92DBC69-A98A-4F4D-A9BB-47AB7B1E254F}" type="pres">
      <dgm:prSet presAssocID="{0DB5A5BD-6C7D-4E9A-A010-3ADA6E2A1623}" presName="text3" presStyleLbl="revTx" presStyleIdx="2" presStyleCnt="4">
        <dgm:presLayoutVars>
          <dgm:bulletEnabled val="1"/>
        </dgm:presLayoutVars>
      </dgm:prSet>
      <dgm:spPr/>
      <dgm:t>
        <a:bodyPr/>
        <a:lstStyle/>
        <a:p>
          <a:endParaRPr lang="en-US"/>
        </a:p>
      </dgm:t>
    </dgm:pt>
    <dgm:pt modelId="{F4A68C06-88C8-4E89-9F8E-A0A408BA1850}" type="pres">
      <dgm:prSet presAssocID="{0DB5A5BD-6C7D-4E9A-A010-3ADA6E2A1623}" presName="line3" presStyleLbl="callout" presStyleIdx="4" presStyleCnt="8"/>
      <dgm:spPr/>
    </dgm:pt>
    <dgm:pt modelId="{8C1B8F48-CD1A-41A4-99C0-0D5546C490C2}" type="pres">
      <dgm:prSet presAssocID="{0DB5A5BD-6C7D-4E9A-A010-3ADA6E2A1623}" presName="d3" presStyleLbl="callout" presStyleIdx="5" presStyleCnt="8"/>
      <dgm:spPr/>
    </dgm:pt>
    <dgm:pt modelId="{B3652352-1FB8-46E1-A0C3-66A8CC47DB62}" type="pres">
      <dgm:prSet presAssocID="{17688537-F5EF-40C1-BE66-659D4F096207}" presName="circle4" presStyleLbl="lnNode1" presStyleIdx="3" presStyleCnt="4" custLinFactNeighborY="835"/>
      <dgm:spPr>
        <a:solidFill>
          <a:srgbClr val="60BFEA"/>
        </a:solidFill>
      </dgm:spPr>
    </dgm:pt>
    <dgm:pt modelId="{E5B0357F-D3D9-444C-B77F-80673B2FE1EC}" type="pres">
      <dgm:prSet presAssocID="{17688537-F5EF-40C1-BE66-659D4F096207}" presName="text4" presStyleLbl="revTx" presStyleIdx="3" presStyleCnt="4">
        <dgm:presLayoutVars>
          <dgm:bulletEnabled val="1"/>
        </dgm:presLayoutVars>
      </dgm:prSet>
      <dgm:spPr/>
      <dgm:t>
        <a:bodyPr/>
        <a:lstStyle/>
        <a:p>
          <a:endParaRPr lang="en-US"/>
        </a:p>
      </dgm:t>
    </dgm:pt>
    <dgm:pt modelId="{61AA0046-7D1A-4B90-8104-E3DC3738FFA3}" type="pres">
      <dgm:prSet presAssocID="{17688537-F5EF-40C1-BE66-659D4F096207}" presName="line4" presStyleLbl="callout" presStyleIdx="6" presStyleCnt="8"/>
      <dgm:spPr/>
    </dgm:pt>
    <dgm:pt modelId="{917C2AA0-A85B-4B60-9512-98929FF899C2}" type="pres">
      <dgm:prSet presAssocID="{17688537-F5EF-40C1-BE66-659D4F096207}" presName="d4" presStyleLbl="callout" presStyleIdx="7" presStyleCnt="8"/>
      <dgm:spPr/>
    </dgm:pt>
  </dgm:ptLst>
  <dgm:cxnLst>
    <dgm:cxn modelId="{56594456-F11A-4642-A575-BD83BAFAE8A6}" type="presOf" srcId="{0DB5A5BD-6C7D-4E9A-A010-3ADA6E2A1623}" destId="{B92DBC69-A98A-4F4D-A9BB-47AB7B1E254F}" srcOrd="0" destOrd="0" presId="urn:microsoft.com/office/officeart/2005/8/layout/target1"/>
    <dgm:cxn modelId="{87A3FA7B-4514-47B7-9431-5F15EAAC103E}" srcId="{0759E317-3D78-408C-933F-7A9784830CE9}" destId="{17688537-F5EF-40C1-BE66-659D4F096207}" srcOrd="3" destOrd="0" parTransId="{C977618E-3693-464C-93CD-295F7D73B62A}" sibTransId="{16482386-D250-42ED-9AB1-A41D8071E841}"/>
    <dgm:cxn modelId="{1806E3A5-3737-452E-B68C-0B075A6C160C}" srcId="{0759E317-3D78-408C-933F-7A9784830CE9}" destId="{0DB5A5BD-6C7D-4E9A-A010-3ADA6E2A1623}" srcOrd="2" destOrd="0" parTransId="{4A9339D5-936A-4FE2-B293-68B5FA65F664}" sibTransId="{EE95F667-8C8C-4D56-9C1E-9C412B5C08F5}"/>
    <dgm:cxn modelId="{FF1AC4F7-931C-4251-9CFE-B54A9EBF9E45}" srcId="{0759E317-3D78-408C-933F-7A9784830CE9}" destId="{662FB2CB-F95A-4E5B-B487-FB3B123A1262}" srcOrd="0" destOrd="0" parTransId="{7B78205C-B457-4BE7-9C15-E0A309A2E800}" sibTransId="{A65971B2-BF91-4218-9A9C-9F453DFB6A73}"/>
    <dgm:cxn modelId="{65BB5C37-0BBE-446F-A2B8-29489A7ACBE4}" type="presOf" srcId="{662FB2CB-F95A-4E5B-B487-FB3B123A1262}" destId="{5035E71D-7841-4BC0-B93E-06D6398FC454}" srcOrd="0" destOrd="0" presId="urn:microsoft.com/office/officeart/2005/8/layout/target1"/>
    <dgm:cxn modelId="{4A18099B-EDEB-4F7A-B496-259199B5FAED}" type="presOf" srcId="{17688537-F5EF-40C1-BE66-659D4F096207}" destId="{E5B0357F-D3D9-444C-B77F-80673B2FE1EC}" srcOrd="0" destOrd="0" presId="urn:microsoft.com/office/officeart/2005/8/layout/target1"/>
    <dgm:cxn modelId="{29245F6C-EC05-4ACB-ACF9-E10E63A6781E}" type="presOf" srcId="{0759E317-3D78-408C-933F-7A9784830CE9}" destId="{A1324884-74C5-4D30-803D-9764FA761730}" srcOrd="0" destOrd="0" presId="urn:microsoft.com/office/officeart/2005/8/layout/target1"/>
    <dgm:cxn modelId="{3E61540B-81D2-4CB1-B292-3340A8CB5B09}" type="presOf" srcId="{B07436E8-FA86-48C4-B71B-48AE60631446}" destId="{15061A5C-66D3-44CA-9223-B4AC5EB45E7C}" srcOrd="0" destOrd="0" presId="urn:microsoft.com/office/officeart/2005/8/layout/target1"/>
    <dgm:cxn modelId="{47B09AFF-E5EE-4A2C-B58D-6E32F6401C1D}" srcId="{0759E317-3D78-408C-933F-7A9784830CE9}" destId="{B07436E8-FA86-48C4-B71B-48AE60631446}" srcOrd="1" destOrd="0" parTransId="{C748BE78-BEA4-451B-AB48-144E1E5F6198}" sibTransId="{CDBCED5D-9E82-41CE-BD45-D9D925A034BE}"/>
    <dgm:cxn modelId="{067203ED-748C-4EA2-9964-087272C06C27}" type="presParOf" srcId="{A1324884-74C5-4D30-803D-9764FA761730}" destId="{C32C2947-5696-440B-8331-66EDE571138F}" srcOrd="0" destOrd="0" presId="urn:microsoft.com/office/officeart/2005/8/layout/target1"/>
    <dgm:cxn modelId="{FCD5A715-848B-4A63-A491-D95A30A2F2CD}" type="presParOf" srcId="{A1324884-74C5-4D30-803D-9764FA761730}" destId="{5035E71D-7841-4BC0-B93E-06D6398FC454}" srcOrd="1" destOrd="0" presId="urn:microsoft.com/office/officeart/2005/8/layout/target1"/>
    <dgm:cxn modelId="{BC32FAA6-02A4-415C-BE26-A8B271BA8C12}" type="presParOf" srcId="{A1324884-74C5-4D30-803D-9764FA761730}" destId="{E9D2107E-0CD7-40A6-9E21-54CB168782F1}" srcOrd="2" destOrd="0" presId="urn:microsoft.com/office/officeart/2005/8/layout/target1"/>
    <dgm:cxn modelId="{BE579F87-C778-4B85-81F3-46DE47EC96F2}" type="presParOf" srcId="{A1324884-74C5-4D30-803D-9764FA761730}" destId="{0FBE6DBD-A9D0-4191-BFC1-34CED2D7FF0C}" srcOrd="3" destOrd="0" presId="urn:microsoft.com/office/officeart/2005/8/layout/target1"/>
    <dgm:cxn modelId="{9BF7A15C-828B-4024-85D5-756B320C8759}" type="presParOf" srcId="{A1324884-74C5-4D30-803D-9764FA761730}" destId="{C901024C-BD5A-447D-8111-BD490BB0EB1D}" srcOrd="4" destOrd="0" presId="urn:microsoft.com/office/officeart/2005/8/layout/target1"/>
    <dgm:cxn modelId="{AAE5AECA-A023-4F00-954A-0F67055E7C31}" type="presParOf" srcId="{A1324884-74C5-4D30-803D-9764FA761730}" destId="{15061A5C-66D3-44CA-9223-B4AC5EB45E7C}" srcOrd="5" destOrd="0" presId="urn:microsoft.com/office/officeart/2005/8/layout/target1"/>
    <dgm:cxn modelId="{381EEE2D-8535-4479-8E8A-4D94A6FF458C}" type="presParOf" srcId="{A1324884-74C5-4D30-803D-9764FA761730}" destId="{80CAA15B-A107-4D9C-8B62-C676DC6FBC83}" srcOrd="6" destOrd="0" presId="urn:microsoft.com/office/officeart/2005/8/layout/target1"/>
    <dgm:cxn modelId="{E2B7F786-46DE-4D0C-A0A4-3C5C81A36210}" type="presParOf" srcId="{A1324884-74C5-4D30-803D-9764FA761730}" destId="{2512E3E0-5FF8-49B1-B9C8-A423E8EB2759}" srcOrd="7" destOrd="0" presId="urn:microsoft.com/office/officeart/2005/8/layout/target1"/>
    <dgm:cxn modelId="{D3A5B83F-5613-46AD-8FE8-44C49E3ACB8B}" type="presParOf" srcId="{A1324884-74C5-4D30-803D-9764FA761730}" destId="{D7A3D72F-4D36-40A2-B013-4407F31AD25D}" srcOrd="8" destOrd="0" presId="urn:microsoft.com/office/officeart/2005/8/layout/target1"/>
    <dgm:cxn modelId="{D86BB127-FA82-4F8C-8F1E-4A69E35E7677}" type="presParOf" srcId="{A1324884-74C5-4D30-803D-9764FA761730}" destId="{B92DBC69-A98A-4F4D-A9BB-47AB7B1E254F}" srcOrd="9" destOrd="0" presId="urn:microsoft.com/office/officeart/2005/8/layout/target1"/>
    <dgm:cxn modelId="{15BAE11B-D8FA-454B-B1DF-DF89C673CA24}" type="presParOf" srcId="{A1324884-74C5-4D30-803D-9764FA761730}" destId="{F4A68C06-88C8-4E89-9F8E-A0A408BA1850}" srcOrd="10" destOrd="0" presId="urn:microsoft.com/office/officeart/2005/8/layout/target1"/>
    <dgm:cxn modelId="{194AD06C-F3FD-4755-9ED8-0FD6D1FBC980}" type="presParOf" srcId="{A1324884-74C5-4D30-803D-9764FA761730}" destId="{8C1B8F48-CD1A-41A4-99C0-0D5546C490C2}" srcOrd="11" destOrd="0" presId="urn:microsoft.com/office/officeart/2005/8/layout/target1"/>
    <dgm:cxn modelId="{6A3CC856-3970-4E78-99A9-87ECD1872CBD}" type="presParOf" srcId="{A1324884-74C5-4D30-803D-9764FA761730}" destId="{B3652352-1FB8-46E1-A0C3-66A8CC47DB62}" srcOrd="12" destOrd="0" presId="urn:microsoft.com/office/officeart/2005/8/layout/target1"/>
    <dgm:cxn modelId="{32B037B4-3CC6-451C-8142-B1552EFB5828}" type="presParOf" srcId="{A1324884-74C5-4D30-803D-9764FA761730}" destId="{E5B0357F-D3D9-444C-B77F-80673B2FE1EC}" srcOrd="13" destOrd="0" presId="urn:microsoft.com/office/officeart/2005/8/layout/target1"/>
    <dgm:cxn modelId="{980D3F8E-BF23-4F0E-9F43-1003100B0839}" type="presParOf" srcId="{A1324884-74C5-4D30-803D-9764FA761730}" destId="{61AA0046-7D1A-4B90-8104-E3DC3738FFA3}" srcOrd="14" destOrd="0" presId="urn:microsoft.com/office/officeart/2005/8/layout/target1"/>
    <dgm:cxn modelId="{B0A2AD83-859A-42E9-9C5C-47B075E7CE99}" type="presParOf" srcId="{A1324884-74C5-4D30-803D-9764FA761730}" destId="{917C2AA0-A85B-4B60-9512-98929FF899C2}" srcOrd="15" destOrd="0" presId="urn:microsoft.com/office/officeart/2005/8/layout/target1"/>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52352-1FB8-46E1-A0C3-66A8CC47DB62}">
      <dsp:nvSpPr>
        <dsp:cNvPr id="0" name=""/>
        <dsp:cNvSpPr/>
      </dsp:nvSpPr>
      <dsp:spPr>
        <a:xfrm>
          <a:off x="3035926" y="1412584"/>
          <a:ext cx="4237753" cy="4237753"/>
        </a:xfrm>
        <a:prstGeom prst="ellipse">
          <a:avLst/>
        </a:prstGeom>
        <a:solidFill>
          <a:srgbClr val="60BFE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A3D72F-4D36-40A2-B013-4407F31AD25D}">
      <dsp:nvSpPr>
        <dsp:cNvPr id="0" name=""/>
        <dsp:cNvSpPr/>
      </dsp:nvSpPr>
      <dsp:spPr>
        <a:xfrm>
          <a:off x="3641572" y="2018230"/>
          <a:ext cx="3026462" cy="3026462"/>
        </a:xfrm>
        <a:prstGeom prst="ellipse">
          <a:avLst/>
        </a:prstGeom>
        <a:solidFill>
          <a:srgbClr val="00AF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1024C-BD5A-447D-8111-BD490BB0EB1D}">
      <dsp:nvSpPr>
        <dsp:cNvPr id="0" name=""/>
        <dsp:cNvSpPr/>
      </dsp:nvSpPr>
      <dsp:spPr>
        <a:xfrm>
          <a:off x="4246864" y="2623522"/>
          <a:ext cx="1815877" cy="1815877"/>
        </a:xfrm>
        <a:prstGeom prst="ellipse">
          <a:avLst/>
        </a:prstGeom>
        <a:solidFill>
          <a:srgbClr val="00C3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2C2947-5696-440B-8331-66EDE571138F}">
      <dsp:nvSpPr>
        <dsp:cNvPr id="0" name=""/>
        <dsp:cNvSpPr/>
      </dsp:nvSpPr>
      <dsp:spPr>
        <a:xfrm>
          <a:off x="4852157" y="3228815"/>
          <a:ext cx="605292" cy="605292"/>
        </a:xfrm>
        <a:prstGeom prst="ellipse">
          <a:avLst/>
        </a:prstGeom>
        <a:solidFill>
          <a:srgbClr val="00D7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35E71D-7841-4BC0-B93E-06D6398FC454}">
      <dsp:nvSpPr>
        <dsp:cNvPr id="0" name=""/>
        <dsp:cNvSpPr/>
      </dsp:nvSpPr>
      <dsp:spPr>
        <a:xfrm>
          <a:off x="210757" y="0"/>
          <a:ext cx="2118876" cy="101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142240" bIns="25400" numCol="1" spcCol="1270" anchor="ctr" anchorCtr="0">
          <a:noAutofit/>
        </a:bodyPr>
        <a:lstStyle/>
        <a:p>
          <a:pPr lvl="0" algn="r" defTabSz="889000">
            <a:lnSpc>
              <a:spcPct val="90000"/>
            </a:lnSpc>
            <a:spcBef>
              <a:spcPct val="0"/>
            </a:spcBef>
            <a:spcAft>
              <a:spcPct val="35000"/>
            </a:spcAft>
          </a:pPr>
          <a:r>
            <a:rPr lang="en-US" sz="2000" b="1" kern="1200" dirty="0" smtClean="0">
              <a:latin typeface="+mj-lt"/>
            </a:rPr>
            <a:t>0: Server Health (KHI)</a:t>
          </a:r>
          <a:endParaRPr lang="en-US" sz="2000" b="1" kern="1200" dirty="0">
            <a:latin typeface="+mj-lt"/>
          </a:endParaRPr>
        </a:p>
      </dsp:txBody>
      <dsp:txXfrm>
        <a:off x="210757" y="0"/>
        <a:ext cx="2118876" cy="1013529"/>
      </dsp:txXfrm>
    </dsp:sp>
    <dsp:sp modelId="{E9D2107E-0CD7-40A6-9E21-54CB168782F1}">
      <dsp:nvSpPr>
        <dsp:cNvPr id="0" name=""/>
        <dsp:cNvSpPr/>
      </dsp:nvSpPr>
      <dsp:spPr>
        <a:xfrm>
          <a:off x="2329634" y="506764"/>
          <a:ext cx="52971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BE6DBD-A9D0-4191-BFC1-34CED2D7FF0C}">
      <dsp:nvSpPr>
        <dsp:cNvPr id="0" name=""/>
        <dsp:cNvSpPr/>
      </dsp:nvSpPr>
      <dsp:spPr>
        <a:xfrm rot="10800000">
          <a:off x="2859353" y="508530"/>
          <a:ext cx="2330764" cy="2994679"/>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061A5C-66D3-44CA-9223-B4AC5EB45E7C}">
      <dsp:nvSpPr>
        <dsp:cNvPr id="0" name=""/>
        <dsp:cNvSpPr/>
      </dsp:nvSpPr>
      <dsp:spPr>
        <a:xfrm>
          <a:off x="210757" y="1013529"/>
          <a:ext cx="2118876" cy="101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142240" bIns="25400" numCol="1" spcCol="1270" anchor="ctr" anchorCtr="0">
          <a:noAutofit/>
        </a:bodyPr>
        <a:lstStyle/>
        <a:p>
          <a:pPr lvl="0" algn="r" defTabSz="889000">
            <a:lnSpc>
              <a:spcPct val="90000"/>
            </a:lnSpc>
            <a:spcBef>
              <a:spcPct val="0"/>
            </a:spcBef>
            <a:spcAft>
              <a:spcPct val="35000"/>
            </a:spcAft>
          </a:pPr>
          <a:r>
            <a:rPr lang="en-US" sz="2000" b="1" kern="1200" dirty="0" smtClean="0">
              <a:latin typeface="+mj-lt"/>
            </a:rPr>
            <a:t>1: AVMCU to Mediation</a:t>
          </a:r>
          <a:endParaRPr lang="en-US" sz="2000" b="1" kern="1200" dirty="0">
            <a:latin typeface="+mj-lt"/>
          </a:endParaRPr>
        </a:p>
      </dsp:txBody>
      <dsp:txXfrm>
        <a:off x="210757" y="1013529"/>
        <a:ext cx="2118876" cy="1013529"/>
      </dsp:txXfrm>
    </dsp:sp>
    <dsp:sp modelId="{80CAA15B-A107-4D9C-8B62-C676DC6FBC83}">
      <dsp:nvSpPr>
        <dsp:cNvPr id="0" name=""/>
        <dsp:cNvSpPr/>
      </dsp:nvSpPr>
      <dsp:spPr>
        <a:xfrm>
          <a:off x="2329634" y="1520294"/>
          <a:ext cx="52971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12E3E0-5FF8-49B1-B9C8-A423E8EB2759}">
      <dsp:nvSpPr>
        <dsp:cNvPr id="0" name=""/>
        <dsp:cNvSpPr/>
      </dsp:nvSpPr>
      <dsp:spPr>
        <a:xfrm rot="10800000">
          <a:off x="2861119" y="1520647"/>
          <a:ext cx="1825765" cy="2459309"/>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2DBC69-A98A-4F4D-A9BB-47AB7B1E254F}">
      <dsp:nvSpPr>
        <dsp:cNvPr id="0" name=""/>
        <dsp:cNvSpPr/>
      </dsp:nvSpPr>
      <dsp:spPr>
        <a:xfrm>
          <a:off x="210757" y="2027058"/>
          <a:ext cx="2118876" cy="101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142240" bIns="25400" numCol="1" spcCol="1270" anchor="ctr" anchorCtr="0">
          <a:noAutofit/>
        </a:bodyPr>
        <a:lstStyle/>
        <a:p>
          <a:pPr lvl="0" algn="r" defTabSz="889000">
            <a:lnSpc>
              <a:spcPct val="90000"/>
            </a:lnSpc>
            <a:spcBef>
              <a:spcPct val="0"/>
            </a:spcBef>
            <a:spcAft>
              <a:spcPct val="35000"/>
            </a:spcAft>
          </a:pPr>
          <a:r>
            <a:rPr lang="de-CH" sz="2000" b="1" kern="1200" dirty="0" smtClean="0">
              <a:latin typeface="+mj-lt"/>
            </a:rPr>
            <a:t>2: Mediation to IP PSTN GW</a:t>
          </a:r>
          <a:endParaRPr lang="en-US" sz="2000" b="1" kern="1200" dirty="0">
            <a:latin typeface="+mj-lt"/>
          </a:endParaRPr>
        </a:p>
      </dsp:txBody>
      <dsp:txXfrm>
        <a:off x="210757" y="2027058"/>
        <a:ext cx="2118876" cy="1013529"/>
      </dsp:txXfrm>
    </dsp:sp>
    <dsp:sp modelId="{F4A68C06-88C8-4E89-9F8E-A0A408BA1850}">
      <dsp:nvSpPr>
        <dsp:cNvPr id="0" name=""/>
        <dsp:cNvSpPr/>
      </dsp:nvSpPr>
      <dsp:spPr>
        <a:xfrm>
          <a:off x="2329634" y="2533823"/>
          <a:ext cx="52971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1B8F48-CD1A-41A4-99C0-0D5546C490C2}">
      <dsp:nvSpPr>
        <dsp:cNvPr id="0" name=""/>
        <dsp:cNvSpPr/>
      </dsp:nvSpPr>
      <dsp:spPr>
        <a:xfrm rot="10800000">
          <a:off x="2859353" y="2533117"/>
          <a:ext cx="1409053" cy="1875912"/>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0357F-D3D9-444C-B77F-80673B2FE1EC}">
      <dsp:nvSpPr>
        <dsp:cNvPr id="0" name=""/>
        <dsp:cNvSpPr/>
      </dsp:nvSpPr>
      <dsp:spPr>
        <a:xfrm>
          <a:off x="210757" y="3040588"/>
          <a:ext cx="2118876" cy="101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142240" bIns="25400" numCol="1" spcCol="1270" anchor="ctr" anchorCtr="0">
          <a:noAutofit/>
        </a:bodyPr>
        <a:lstStyle/>
        <a:p>
          <a:pPr lvl="0" algn="r" defTabSz="889000">
            <a:lnSpc>
              <a:spcPct val="90000"/>
            </a:lnSpc>
            <a:spcBef>
              <a:spcPct val="0"/>
            </a:spcBef>
            <a:spcAft>
              <a:spcPct val="35000"/>
            </a:spcAft>
          </a:pPr>
          <a:r>
            <a:rPr lang="en-US" sz="2000" b="1" kern="1200" dirty="0" smtClean="0">
              <a:latin typeface="+mj-lt"/>
            </a:rPr>
            <a:t>3:IP PSTN GW Health</a:t>
          </a:r>
          <a:endParaRPr lang="en-US" sz="2000" b="1" kern="1200" dirty="0">
            <a:latin typeface="+mj-lt"/>
          </a:endParaRPr>
        </a:p>
      </dsp:txBody>
      <dsp:txXfrm>
        <a:off x="210757" y="3040588"/>
        <a:ext cx="2118876" cy="1013529"/>
      </dsp:txXfrm>
    </dsp:sp>
    <dsp:sp modelId="{61AA0046-7D1A-4B90-8104-E3DC3738FFA3}">
      <dsp:nvSpPr>
        <dsp:cNvPr id="0" name=""/>
        <dsp:cNvSpPr/>
      </dsp:nvSpPr>
      <dsp:spPr>
        <a:xfrm>
          <a:off x="2329634" y="3547352"/>
          <a:ext cx="52971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7C2AA0-A85B-4B60-9512-98929FF899C2}">
      <dsp:nvSpPr>
        <dsp:cNvPr id="0" name=""/>
        <dsp:cNvSpPr/>
      </dsp:nvSpPr>
      <dsp:spPr>
        <a:xfrm rot="10800000">
          <a:off x="2861825" y="3546929"/>
          <a:ext cx="984571" cy="1289407"/>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F45FE-9660-483D-A617-C2D0DA92D214}">
      <dsp:nvSpPr>
        <dsp:cNvPr id="0" name=""/>
        <dsp:cNvSpPr/>
      </dsp:nvSpPr>
      <dsp:spPr>
        <a:xfrm>
          <a:off x="2974591" y="1305757"/>
          <a:ext cx="3917272" cy="3917272"/>
        </a:xfrm>
        <a:prstGeom prst="ellipse">
          <a:avLst/>
        </a:prstGeom>
        <a:solidFill>
          <a:srgbClr val="60BFE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A3D72F-4D36-40A2-B013-4407F31AD25D}">
      <dsp:nvSpPr>
        <dsp:cNvPr id="0" name=""/>
        <dsp:cNvSpPr/>
      </dsp:nvSpPr>
      <dsp:spPr>
        <a:xfrm>
          <a:off x="3534434" y="1865601"/>
          <a:ext cx="2797585" cy="2797585"/>
        </a:xfrm>
        <a:prstGeom prst="ellipse">
          <a:avLst/>
        </a:prstGeom>
        <a:solidFill>
          <a:srgbClr val="00AF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1024C-BD5A-447D-8111-BD490BB0EB1D}">
      <dsp:nvSpPr>
        <dsp:cNvPr id="0" name=""/>
        <dsp:cNvSpPr/>
      </dsp:nvSpPr>
      <dsp:spPr>
        <a:xfrm>
          <a:off x="4093951" y="2425118"/>
          <a:ext cx="1678551" cy="1678551"/>
        </a:xfrm>
        <a:prstGeom prst="ellipse">
          <a:avLst/>
        </a:prstGeom>
        <a:solidFill>
          <a:srgbClr val="00C3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2C2947-5696-440B-8331-66EDE571138F}">
      <dsp:nvSpPr>
        <dsp:cNvPr id="0" name=""/>
        <dsp:cNvSpPr/>
      </dsp:nvSpPr>
      <dsp:spPr>
        <a:xfrm>
          <a:off x="4653468" y="2984635"/>
          <a:ext cx="559517" cy="559517"/>
        </a:xfrm>
        <a:prstGeom prst="ellipse">
          <a:avLst/>
        </a:prstGeom>
        <a:solidFill>
          <a:srgbClr val="00D7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35E71D-7841-4BC0-B93E-06D6398FC454}">
      <dsp:nvSpPr>
        <dsp:cNvPr id="0" name=""/>
        <dsp:cNvSpPr/>
      </dsp:nvSpPr>
      <dsp:spPr>
        <a:xfrm>
          <a:off x="363076" y="0"/>
          <a:ext cx="1958636" cy="936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142240" bIns="25400" numCol="1" spcCol="1270" anchor="ctr" anchorCtr="0">
          <a:noAutofit/>
        </a:bodyPr>
        <a:lstStyle/>
        <a:p>
          <a:pPr lvl="0" algn="r" defTabSz="889000">
            <a:lnSpc>
              <a:spcPct val="90000"/>
            </a:lnSpc>
            <a:spcBef>
              <a:spcPct val="0"/>
            </a:spcBef>
            <a:spcAft>
              <a:spcPct val="35000"/>
            </a:spcAft>
          </a:pPr>
          <a:r>
            <a:rPr lang="en-US" sz="2000" b="1" kern="1200" dirty="0" smtClean="0">
              <a:latin typeface="+mj-lt"/>
            </a:rPr>
            <a:t>0: Device</a:t>
          </a:r>
          <a:endParaRPr lang="en-US" sz="2000" b="1" kern="1200" dirty="0">
            <a:latin typeface="+mj-lt"/>
          </a:endParaRPr>
        </a:p>
      </dsp:txBody>
      <dsp:txXfrm>
        <a:off x="363076" y="0"/>
        <a:ext cx="1958636" cy="936881"/>
      </dsp:txXfrm>
    </dsp:sp>
    <dsp:sp modelId="{E9D2107E-0CD7-40A6-9E21-54CB168782F1}">
      <dsp:nvSpPr>
        <dsp:cNvPr id="0" name=""/>
        <dsp:cNvSpPr/>
      </dsp:nvSpPr>
      <dsp:spPr>
        <a:xfrm>
          <a:off x="2321712" y="468440"/>
          <a:ext cx="48965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BE6DBD-A9D0-4191-BFC1-34CED2D7FF0C}">
      <dsp:nvSpPr>
        <dsp:cNvPr id="0" name=""/>
        <dsp:cNvSpPr/>
      </dsp:nvSpPr>
      <dsp:spPr>
        <a:xfrm rot="10800000">
          <a:off x="2811371" y="470072"/>
          <a:ext cx="2154499" cy="2768205"/>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061A5C-66D3-44CA-9223-B4AC5EB45E7C}">
      <dsp:nvSpPr>
        <dsp:cNvPr id="0" name=""/>
        <dsp:cNvSpPr/>
      </dsp:nvSpPr>
      <dsp:spPr>
        <a:xfrm>
          <a:off x="363076" y="936881"/>
          <a:ext cx="1958636" cy="936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142240" bIns="25400" numCol="1" spcCol="1270" anchor="ctr" anchorCtr="0">
          <a:noAutofit/>
        </a:bodyPr>
        <a:lstStyle/>
        <a:p>
          <a:pPr lvl="0" algn="r" defTabSz="889000">
            <a:lnSpc>
              <a:spcPct val="90000"/>
            </a:lnSpc>
            <a:spcBef>
              <a:spcPct val="0"/>
            </a:spcBef>
            <a:spcAft>
              <a:spcPct val="35000"/>
            </a:spcAft>
          </a:pPr>
          <a:r>
            <a:rPr lang="en-US" sz="2000" b="1" kern="1200" dirty="0" smtClean="0">
              <a:latin typeface="+mj-lt"/>
            </a:rPr>
            <a:t>1: System </a:t>
          </a:r>
          <a:endParaRPr lang="en-US" sz="2000" b="1" kern="1200" dirty="0">
            <a:latin typeface="+mj-lt"/>
          </a:endParaRPr>
        </a:p>
      </dsp:txBody>
      <dsp:txXfrm>
        <a:off x="363076" y="936881"/>
        <a:ext cx="1958636" cy="936881"/>
      </dsp:txXfrm>
    </dsp:sp>
    <dsp:sp modelId="{80CAA15B-A107-4D9C-8B62-C676DC6FBC83}">
      <dsp:nvSpPr>
        <dsp:cNvPr id="0" name=""/>
        <dsp:cNvSpPr/>
      </dsp:nvSpPr>
      <dsp:spPr>
        <a:xfrm>
          <a:off x="2321712" y="1405321"/>
          <a:ext cx="48965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12E3E0-5FF8-49B1-B9C8-A423E8EB2759}">
      <dsp:nvSpPr>
        <dsp:cNvPr id="0" name=""/>
        <dsp:cNvSpPr/>
      </dsp:nvSpPr>
      <dsp:spPr>
        <a:xfrm rot="10800000">
          <a:off x="2813003" y="1405647"/>
          <a:ext cx="1687691" cy="2273323"/>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2DBC69-A98A-4F4D-A9BB-47AB7B1E254F}">
      <dsp:nvSpPr>
        <dsp:cNvPr id="0" name=""/>
        <dsp:cNvSpPr/>
      </dsp:nvSpPr>
      <dsp:spPr>
        <a:xfrm>
          <a:off x="363076" y="1873762"/>
          <a:ext cx="1958636" cy="936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142240" bIns="25400" numCol="1" spcCol="1270" anchor="ctr" anchorCtr="0">
          <a:noAutofit/>
        </a:bodyPr>
        <a:lstStyle/>
        <a:p>
          <a:pPr lvl="0" algn="r" defTabSz="889000">
            <a:lnSpc>
              <a:spcPct val="90000"/>
            </a:lnSpc>
            <a:spcBef>
              <a:spcPct val="0"/>
            </a:spcBef>
            <a:spcAft>
              <a:spcPct val="35000"/>
            </a:spcAft>
          </a:pPr>
          <a:r>
            <a:rPr lang="de-CH" sz="2000" b="1" kern="1200" dirty="0" smtClean="0">
              <a:latin typeface="+mj-lt"/>
            </a:rPr>
            <a:t>2: Media Path</a:t>
          </a:r>
          <a:endParaRPr lang="en-US" sz="2000" b="1" kern="1200" dirty="0">
            <a:latin typeface="+mj-lt"/>
          </a:endParaRPr>
        </a:p>
      </dsp:txBody>
      <dsp:txXfrm>
        <a:off x="363076" y="1873762"/>
        <a:ext cx="1958636" cy="936881"/>
      </dsp:txXfrm>
    </dsp:sp>
    <dsp:sp modelId="{F4A68C06-88C8-4E89-9F8E-A0A408BA1850}">
      <dsp:nvSpPr>
        <dsp:cNvPr id="0" name=""/>
        <dsp:cNvSpPr/>
      </dsp:nvSpPr>
      <dsp:spPr>
        <a:xfrm>
          <a:off x="2321712" y="2342202"/>
          <a:ext cx="48965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1B8F48-CD1A-41A4-99C0-0D5546C490C2}">
      <dsp:nvSpPr>
        <dsp:cNvPr id="0" name=""/>
        <dsp:cNvSpPr/>
      </dsp:nvSpPr>
      <dsp:spPr>
        <a:xfrm rot="10800000">
          <a:off x="2811371" y="2341549"/>
          <a:ext cx="1302493" cy="1734045"/>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55C84D-CAE0-4A65-B4D2-79DC0DB66EA3}">
      <dsp:nvSpPr>
        <dsp:cNvPr id="0" name=""/>
        <dsp:cNvSpPr/>
      </dsp:nvSpPr>
      <dsp:spPr>
        <a:xfrm>
          <a:off x="363076" y="2810643"/>
          <a:ext cx="1958636" cy="936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142240" bIns="25400" numCol="1" spcCol="1270" anchor="ctr" anchorCtr="0">
          <a:noAutofit/>
        </a:bodyPr>
        <a:lstStyle/>
        <a:p>
          <a:pPr lvl="0" algn="r" defTabSz="889000">
            <a:lnSpc>
              <a:spcPct val="90000"/>
            </a:lnSpc>
            <a:spcBef>
              <a:spcPct val="0"/>
            </a:spcBef>
            <a:spcAft>
              <a:spcPct val="35000"/>
            </a:spcAft>
          </a:pPr>
          <a:r>
            <a:rPr lang="en-US" sz="2000" b="1" kern="1200" dirty="0" smtClean="0">
              <a:latin typeface="+mj-lt"/>
            </a:rPr>
            <a:t>3: Media Transport</a:t>
          </a:r>
          <a:endParaRPr lang="en-US" sz="2000" b="1" kern="1200" dirty="0">
            <a:latin typeface="+mj-lt"/>
          </a:endParaRPr>
        </a:p>
      </dsp:txBody>
      <dsp:txXfrm>
        <a:off x="363076" y="2810643"/>
        <a:ext cx="1958636" cy="936881"/>
      </dsp:txXfrm>
    </dsp:sp>
    <dsp:sp modelId="{6EB1A853-7707-4D99-A210-DDFA30971820}">
      <dsp:nvSpPr>
        <dsp:cNvPr id="0" name=""/>
        <dsp:cNvSpPr/>
      </dsp:nvSpPr>
      <dsp:spPr>
        <a:xfrm>
          <a:off x="2321712" y="3279083"/>
          <a:ext cx="48965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601ADD-3C33-46BF-BACA-9747376FB6C4}">
      <dsp:nvSpPr>
        <dsp:cNvPr id="0" name=""/>
        <dsp:cNvSpPr/>
      </dsp:nvSpPr>
      <dsp:spPr>
        <a:xfrm rot="10800000">
          <a:off x="2813656" y="3278691"/>
          <a:ext cx="910112" cy="1191895"/>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1024C-BD5A-447D-8111-BD490BB0EB1D}">
      <dsp:nvSpPr>
        <dsp:cNvPr id="0" name=""/>
        <dsp:cNvSpPr/>
      </dsp:nvSpPr>
      <dsp:spPr>
        <a:xfrm>
          <a:off x="2774713" y="1201385"/>
          <a:ext cx="3604158" cy="3604158"/>
        </a:xfrm>
        <a:prstGeom prst="ellipse">
          <a:avLst/>
        </a:prstGeom>
        <a:solidFill>
          <a:srgbClr val="00C3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2C2947-5696-440B-8331-66EDE571138F}">
      <dsp:nvSpPr>
        <dsp:cNvPr id="0" name=""/>
        <dsp:cNvSpPr/>
      </dsp:nvSpPr>
      <dsp:spPr>
        <a:xfrm>
          <a:off x="3962547" y="2402772"/>
          <a:ext cx="1201386" cy="1201386"/>
        </a:xfrm>
        <a:prstGeom prst="ellipse">
          <a:avLst/>
        </a:prstGeom>
        <a:solidFill>
          <a:srgbClr val="00D7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35E71D-7841-4BC0-B93E-06D6398FC454}">
      <dsp:nvSpPr>
        <dsp:cNvPr id="0" name=""/>
        <dsp:cNvSpPr/>
      </dsp:nvSpPr>
      <dsp:spPr>
        <a:xfrm>
          <a:off x="358389" y="0"/>
          <a:ext cx="1802079" cy="1501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170688" bIns="30480" numCol="1" spcCol="1270" anchor="ctr" anchorCtr="0">
          <a:noAutofit/>
        </a:bodyPr>
        <a:lstStyle/>
        <a:p>
          <a:pPr lvl="0" algn="r" defTabSz="1066800">
            <a:lnSpc>
              <a:spcPct val="90000"/>
            </a:lnSpc>
            <a:spcBef>
              <a:spcPct val="0"/>
            </a:spcBef>
            <a:spcAft>
              <a:spcPct val="35000"/>
            </a:spcAft>
          </a:pPr>
          <a:r>
            <a:rPr lang="en-US" sz="2400" b="1" kern="1200" dirty="0" smtClean="0">
              <a:latin typeface="+mj-lt"/>
            </a:rPr>
            <a:t>0: Wired</a:t>
          </a:r>
          <a:endParaRPr lang="en-US" sz="2400" b="1" kern="1200" dirty="0">
            <a:latin typeface="+mj-lt"/>
          </a:endParaRPr>
        </a:p>
      </dsp:txBody>
      <dsp:txXfrm>
        <a:off x="358389" y="0"/>
        <a:ext cx="1802079" cy="1501732"/>
      </dsp:txXfrm>
    </dsp:sp>
    <dsp:sp modelId="{E9D2107E-0CD7-40A6-9E21-54CB168782F1}">
      <dsp:nvSpPr>
        <dsp:cNvPr id="0" name=""/>
        <dsp:cNvSpPr/>
      </dsp:nvSpPr>
      <dsp:spPr>
        <a:xfrm>
          <a:off x="2160468" y="750866"/>
          <a:ext cx="45051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BE6DBD-A9D0-4191-BFC1-34CED2D7FF0C}">
      <dsp:nvSpPr>
        <dsp:cNvPr id="0" name=""/>
        <dsp:cNvSpPr/>
      </dsp:nvSpPr>
      <dsp:spPr>
        <a:xfrm rot="10800000">
          <a:off x="2612489" y="749664"/>
          <a:ext cx="1950750" cy="225380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061A5C-66D3-44CA-9223-B4AC5EB45E7C}">
      <dsp:nvSpPr>
        <dsp:cNvPr id="0" name=""/>
        <dsp:cNvSpPr/>
      </dsp:nvSpPr>
      <dsp:spPr>
        <a:xfrm>
          <a:off x="358389" y="1501732"/>
          <a:ext cx="1802079" cy="1501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170688" bIns="30480" numCol="1" spcCol="1270" anchor="ctr" anchorCtr="0">
          <a:noAutofit/>
        </a:bodyPr>
        <a:lstStyle/>
        <a:p>
          <a:pPr lvl="0" algn="r" defTabSz="1066800">
            <a:lnSpc>
              <a:spcPct val="90000"/>
            </a:lnSpc>
            <a:spcBef>
              <a:spcPct val="0"/>
            </a:spcBef>
            <a:spcAft>
              <a:spcPct val="35000"/>
            </a:spcAft>
          </a:pPr>
          <a:r>
            <a:rPr lang="en-US" sz="2400" b="1" kern="1200" dirty="0" smtClean="0">
              <a:latin typeface="+mj-lt"/>
            </a:rPr>
            <a:t>1: Wireless </a:t>
          </a:r>
          <a:endParaRPr lang="en-US" sz="2400" b="1" kern="1200" dirty="0">
            <a:latin typeface="+mj-lt"/>
          </a:endParaRPr>
        </a:p>
      </dsp:txBody>
      <dsp:txXfrm>
        <a:off x="358389" y="1501732"/>
        <a:ext cx="1802079" cy="1501732"/>
      </dsp:txXfrm>
    </dsp:sp>
    <dsp:sp modelId="{80CAA15B-A107-4D9C-8B62-C676DC6FBC83}">
      <dsp:nvSpPr>
        <dsp:cNvPr id="0" name=""/>
        <dsp:cNvSpPr/>
      </dsp:nvSpPr>
      <dsp:spPr>
        <a:xfrm>
          <a:off x="2160468" y="2252598"/>
          <a:ext cx="45051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12E3E0-5FF8-49B1-B9C8-A423E8EB2759}">
      <dsp:nvSpPr>
        <dsp:cNvPr id="0" name=""/>
        <dsp:cNvSpPr/>
      </dsp:nvSpPr>
      <dsp:spPr>
        <a:xfrm rot="10800000">
          <a:off x="2612489" y="2254761"/>
          <a:ext cx="1090257" cy="157766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56CC4-E8AC-4014-9D75-83D2B8D9FEA3}">
      <dsp:nvSpPr>
        <dsp:cNvPr id="0" name=""/>
        <dsp:cNvSpPr/>
      </dsp:nvSpPr>
      <dsp:spPr>
        <a:xfrm>
          <a:off x="4854935" y="407452"/>
          <a:ext cx="2084890" cy="2084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Assert</a:t>
          </a:r>
          <a:endParaRPr lang="en-US" sz="4000" kern="1200" dirty="0"/>
        </a:p>
      </dsp:txBody>
      <dsp:txXfrm>
        <a:off x="4854935" y="407452"/>
        <a:ext cx="2084890" cy="2084890"/>
      </dsp:txXfrm>
    </dsp:sp>
    <dsp:sp modelId="{948E7AE1-3F7B-44BF-862E-471965C7DE0C}">
      <dsp:nvSpPr>
        <dsp:cNvPr id="0" name=""/>
        <dsp:cNvSpPr/>
      </dsp:nvSpPr>
      <dsp:spPr>
        <a:xfrm>
          <a:off x="1682150" y="-1989"/>
          <a:ext cx="4926682" cy="4926682"/>
        </a:xfrm>
        <a:prstGeom prst="circularArrow">
          <a:avLst>
            <a:gd name="adj1" fmla="val 8252"/>
            <a:gd name="adj2" fmla="val 576426"/>
            <a:gd name="adj3" fmla="val 2962443"/>
            <a:gd name="adj4" fmla="val 52669"/>
            <a:gd name="adj5" fmla="val 9627"/>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B36F21-AFBE-48E4-97D5-ED12A0ABCD7C}">
      <dsp:nvSpPr>
        <dsp:cNvPr id="0" name=""/>
        <dsp:cNvSpPr/>
      </dsp:nvSpPr>
      <dsp:spPr>
        <a:xfrm>
          <a:off x="3103046" y="3441814"/>
          <a:ext cx="2084890" cy="2084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Achieve</a:t>
          </a:r>
          <a:endParaRPr lang="en-US" sz="4000" kern="1200" dirty="0"/>
        </a:p>
      </dsp:txBody>
      <dsp:txXfrm>
        <a:off x="3103046" y="3441814"/>
        <a:ext cx="2084890" cy="2084890"/>
      </dsp:txXfrm>
    </dsp:sp>
    <dsp:sp modelId="{3CD79881-9874-47A6-80E5-5AD2B18528B6}">
      <dsp:nvSpPr>
        <dsp:cNvPr id="0" name=""/>
        <dsp:cNvSpPr/>
      </dsp:nvSpPr>
      <dsp:spPr>
        <a:xfrm>
          <a:off x="1682150" y="-1989"/>
          <a:ext cx="4926682" cy="4926682"/>
        </a:xfrm>
        <a:prstGeom prst="circularArrow">
          <a:avLst>
            <a:gd name="adj1" fmla="val 8252"/>
            <a:gd name="adj2" fmla="val 576426"/>
            <a:gd name="adj3" fmla="val 10170905"/>
            <a:gd name="adj4" fmla="val 7261132"/>
            <a:gd name="adj5" fmla="val 9627"/>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3F730-E390-481A-9472-87244AE39D28}">
      <dsp:nvSpPr>
        <dsp:cNvPr id="0" name=""/>
        <dsp:cNvSpPr/>
      </dsp:nvSpPr>
      <dsp:spPr>
        <a:xfrm>
          <a:off x="1351156" y="407452"/>
          <a:ext cx="2084890" cy="2084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smtClean="0"/>
            <a:t>Maintain</a:t>
          </a:r>
          <a:endParaRPr lang="en-US" sz="4000" kern="1200" dirty="0"/>
        </a:p>
      </dsp:txBody>
      <dsp:txXfrm>
        <a:off x="1351156" y="407452"/>
        <a:ext cx="2084890" cy="2084890"/>
      </dsp:txXfrm>
    </dsp:sp>
    <dsp:sp modelId="{2E74FF18-4CAC-40BD-8524-D115208CB120}">
      <dsp:nvSpPr>
        <dsp:cNvPr id="0" name=""/>
        <dsp:cNvSpPr/>
      </dsp:nvSpPr>
      <dsp:spPr>
        <a:xfrm>
          <a:off x="1682150" y="-1989"/>
          <a:ext cx="4926682" cy="4926682"/>
        </a:xfrm>
        <a:prstGeom prst="circularArrow">
          <a:avLst>
            <a:gd name="adj1" fmla="val 8252"/>
            <a:gd name="adj2" fmla="val 576426"/>
            <a:gd name="adj3" fmla="val 16855401"/>
            <a:gd name="adj4" fmla="val 14968173"/>
            <a:gd name="adj5" fmla="val 9627"/>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D2622-1524-406E-9B89-599A768C4835}">
      <dsp:nvSpPr>
        <dsp:cNvPr id="0" name=""/>
        <dsp:cNvSpPr/>
      </dsp:nvSpPr>
      <dsp:spPr>
        <a:xfrm>
          <a:off x="5357" y="1030839"/>
          <a:ext cx="2053828" cy="5472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GB" sz="1900" kern="1200" dirty="0" smtClean="0"/>
            <a:t>Generic System</a:t>
          </a:r>
          <a:endParaRPr lang="en-GB" sz="1900" kern="1200" dirty="0"/>
        </a:p>
      </dsp:txBody>
      <dsp:txXfrm>
        <a:off x="5357" y="1030839"/>
        <a:ext cx="2053828" cy="547200"/>
      </dsp:txXfrm>
    </dsp:sp>
    <dsp:sp modelId="{F68F59F0-DAF2-44A0-B750-5CFE5BCA923C}">
      <dsp:nvSpPr>
        <dsp:cNvPr id="0" name=""/>
        <dsp:cNvSpPr/>
      </dsp:nvSpPr>
      <dsp:spPr>
        <a:xfrm>
          <a:off x="5357" y="1578039"/>
          <a:ext cx="2053828" cy="2884823"/>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smtClean="0"/>
            <a:t>CPU</a:t>
          </a:r>
          <a:endParaRPr lang="en-GB" sz="1900" kern="1200" dirty="0"/>
        </a:p>
        <a:p>
          <a:pPr marL="171450" lvl="1" indent="-171450" algn="l" defTabSz="844550">
            <a:lnSpc>
              <a:spcPct val="90000"/>
            </a:lnSpc>
            <a:spcBef>
              <a:spcPct val="0"/>
            </a:spcBef>
            <a:spcAft>
              <a:spcPct val="15000"/>
            </a:spcAft>
            <a:buChar char="••"/>
          </a:pPr>
          <a:r>
            <a:rPr lang="en-GB" sz="1900" kern="1200" dirty="0" smtClean="0"/>
            <a:t>Memory</a:t>
          </a:r>
          <a:endParaRPr lang="en-GB" sz="1900" kern="1200" dirty="0"/>
        </a:p>
        <a:p>
          <a:pPr marL="171450" lvl="1" indent="-171450" algn="l" defTabSz="844550">
            <a:lnSpc>
              <a:spcPct val="90000"/>
            </a:lnSpc>
            <a:spcBef>
              <a:spcPct val="0"/>
            </a:spcBef>
            <a:spcAft>
              <a:spcPct val="15000"/>
            </a:spcAft>
            <a:buChar char="••"/>
          </a:pPr>
          <a:r>
            <a:rPr lang="en-GB" sz="1900" kern="1200" dirty="0" smtClean="0"/>
            <a:t>NIC</a:t>
          </a:r>
          <a:endParaRPr lang="en-GB" sz="1900" kern="1200" dirty="0"/>
        </a:p>
        <a:p>
          <a:pPr marL="171450" lvl="1" indent="-171450" algn="l" defTabSz="844550">
            <a:lnSpc>
              <a:spcPct val="90000"/>
            </a:lnSpc>
            <a:spcBef>
              <a:spcPct val="0"/>
            </a:spcBef>
            <a:spcAft>
              <a:spcPct val="15000"/>
            </a:spcAft>
            <a:buChar char="••"/>
          </a:pPr>
          <a:r>
            <a:rPr lang="en-GB" sz="1900" kern="1200" dirty="0" smtClean="0"/>
            <a:t>Physical Disk</a:t>
          </a:r>
          <a:endParaRPr lang="en-GB" sz="1900" kern="1200" dirty="0"/>
        </a:p>
      </dsp:txBody>
      <dsp:txXfrm>
        <a:off x="5357" y="1578039"/>
        <a:ext cx="2053828" cy="2884823"/>
      </dsp:txXfrm>
    </dsp:sp>
    <dsp:sp modelId="{EB5BAF93-C64F-4B77-969C-E13F9F1117A9}">
      <dsp:nvSpPr>
        <dsp:cNvPr id="0" name=""/>
        <dsp:cNvSpPr/>
      </dsp:nvSpPr>
      <dsp:spPr>
        <a:xfrm>
          <a:off x="2346721" y="1030839"/>
          <a:ext cx="2053828" cy="5472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GB" sz="1900" kern="1200" dirty="0" err="1" smtClean="0"/>
            <a:t>FrontEnd</a:t>
          </a:r>
          <a:endParaRPr lang="en-GB" sz="1900" kern="1200" dirty="0"/>
        </a:p>
      </dsp:txBody>
      <dsp:txXfrm>
        <a:off x="2346721" y="1030839"/>
        <a:ext cx="2053828" cy="547200"/>
      </dsp:txXfrm>
    </dsp:sp>
    <dsp:sp modelId="{9D9110BF-FE23-4993-8553-24B13ECD7ACA}">
      <dsp:nvSpPr>
        <dsp:cNvPr id="0" name=""/>
        <dsp:cNvSpPr/>
      </dsp:nvSpPr>
      <dsp:spPr>
        <a:xfrm>
          <a:off x="2346721" y="1578039"/>
          <a:ext cx="2053828" cy="2884823"/>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smtClean="0"/>
            <a:t>User Services</a:t>
          </a:r>
          <a:endParaRPr lang="en-GB" sz="1900" kern="1200" dirty="0"/>
        </a:p>
        <a:p>
          <a:pPr marL="171450" lvl="1" indent="-171450" algn="l" defTabSz="844550">
            <a:lnSpc>
              <a:spcPct val="90000"/>
            </a:lnSpc>
            <a:spcBef>
              <a:spcPct val="0"/>
            </a:spcBef>
            <a:spcAft>
              <a:spcPct val="15000"/>
            </a:spcAft>
            <a:buChar char="••"/>
          </a:pPr>
          <a:r>
            <a:rPr lang="en-GB" sz="1900" kern="1200" dirty="0" smtClean="0"/>
            <a:t>SIP Processing</a:t>
          </a:r>
          <a:endParaRPr lang="en-GB" sz="1900" kern="1200" dirty="0"/>
        </a:p>
        <a:p>
          <a:pPr marL="171450" lvl="1" indent="-171450" algn="l" defTabSz="844550">
            <a:lnSpc>
              <a:spcPct val="90000"/>
            </a:lnSpc>
            <a:spcBef>
              <a:spcPct val="0"/>
            </a:spcBef>
            <a:spcAft>
              <a:spcPct val="15000"/>
            </a:spcAft>
            <a:buChar char="••"/>
          </a:pPr>
          <a:r>
            <a:rPr lang="en-GB" sz="1900" kern="1200" dirty="0" err="1" smtClean="0"/>
            <a:t>InterCluster</a:t>
          </a:r>
          <a:r>
            <a:rPr lang="en-GB" sz="1900" kern="1200" dirty="0" smtClean="0"/>
            <a:t> Routing</a:t>
          </a:r>
          <a:endParaRPr lang="en-GB" sz="1900" kern="1200" dirty="0"/>
        </a:p>
        <a:p>
          <a:pPr marL="171450" lvl="1" indent="-171450" algn="l" defTabSz="844550">
            <a:lnSpc>
              <a:spcPct val="90000"/>
            </a:lnSpc>
            <a:spcBef>
              <a:spcPct val="0"/>
            </a:spcBef>
            <a:spcAft>
              <a:spcPct val="15000"/>
            </a:spcAft>
            <a:buChar char="••"/>
          </a:pPr>
          <a:r>
            <a:rPr lang="en-GB" sz="1900" kern="1200" dirty="0" smtClean="0"/>
            <a:t>LYSS</a:t>
          </a:r>
          <a:endParaRPr lang="en-GB" sz="1900" kern="1200" dirty="0"/>
        </a:p>
        <a:p>
          <a:pPr marL="171450" lvl="1" indent="-171450" algn="l" defTabSz="844550">
            <a:lnSpc>
              <a:spcPct val="90000"/>
            </a:lnSpc>
            <a:spcBef>
              <a:spcPct val="0"/>
            </a:spcBef>
            <a:spcAft>
              <a:spcPct val="15000"/>
            </a:spcAft>
            <a:buChar char="••"/>
          </a:pPr>
          <a:r>
            <a:rPr lang="en-GB" sz="1900" kern="1200" dirty="0" smtClean="0"/>
            <a:t>MCU</a:t>
          </a:r>
          <a:endParaRPr lang="en-GB" sz="1900" kern="1200" dirty="0"/>
        </a:p>
        <a:p>
          <a:pPr marL="171450" lvl="1" indent="-171450" algn="l" defTabSz="844550">
            <a:lnSpc>
              <a:spcPct val="90000"/>
            </a:lnSpc>
            <a:spcBef>
              <a:spcPct val="0"/>
            </a:spcBef>
            <a:spcAft>
              <a:spcPct val="15000"/>
            </a:spcAft>
            <a:buChar char="••"/>
          </a:pPr>
          <a:r>
            <a:rPr lang="en-GB" sz="1900" kern="1200" dirty="0" err="1" smtClean="0"/>
            <a:t>WebServices</a:t>
          </a:r>
          <a:endParaRPr lang="en-GB" sz="1900" kern="1200" dirty="0"/>
        </a:p>
        <a:p>
          <a:pPr marL="171450" lvl="1" indent="-171450" algn="l" defTabSz="844550">
            <a:lnSpc>
              <a:spcPct val="90000"/>
            </a:lnSpc>
            <a:spcBef>
              <a:spcPct val="0"/>
            </a:spcBef>
            <a:spcAft>
              <a:spcPct val="15000"/>
            </a:spcAft>
            <a:buChar char="••"/>
          </a:pPr>
          <a:r>
            <a:rPr lang="en-GB" sz="1900" kern="1200" dirty="0" smtClean="0"/>
            <a:t>Factory</a:t>
          </a:r>
          <a:endParaRPr lang="en-GB" sz="1900" kern="1200" dirty="0"/>
        </a:p>
      </dsp:txBody>
      <dsp:txXfrm>
        <a:off x="2346721" y="1578039"/>
        <a:ext cx="2053828" cy="2884823"/>
      </dsp:txXfrm>
    </dsp:sp>
    <dsp:sp modelId="{BE036E1E-BED5-4E7B-9128-BF37C2CA72C6}">
      <dsp:nvSpPr>
        <dsp:cNvPr id="0" name=""/>
        <dsp:cNvSpPr/>
      </dsp:nvSpPr>
      <dsp:spPr>
        <a:xfrm>
          <a:off x="4688085" y="1030839"/>
          <a:ext cx="2053828" cy="5472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GB" sz="1900" kern="1200" dirty="0" err="1" smtClean="0"/>
            <a:t>MediationServer</a:t>
          </a:r>
          <a:endParaRPr lang="en-GB" sz="1900" kern="1200" dirty="0"/>
        </a:p>
      </dsp:txBody>
      <dsp:txXfrm>
        <a:off x="4688085" y="1030839"/>
        <a:ext cx="2053828" cy="547200"/>
      </dsp:txXfrm>
    </dsp:sp>
    <dsp:sp modelId="{BDE78BEB-3E71-4963-868F-273721734581}">
      <dsp:nvSpPr>
        <dsp:cNvPr id="0" name=""/>
        <dsp:cNvSpPr/>
      </dsp:nvSpPr>
      <dsp:spPr>
        <a:xfrm>
          <a:off x="4688085" y="1578039"/>
          <a:ext cx="2053828" cy="2884823"/>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err="1" smtClean="0"/>
            <a:t>MediaRelay</a:t>
          </a:r>
          <a:endParaRPr lang="en-GB" sz="1900" kern="1200" dirty="0"/>
        </a:p>
        <a:p>
          <a:pPr marL="171450" lvl="1" indent="-171450" algn="l" defTabSz="844550">
            <a:lnSpc>
              <a:spcPct val="90000"/>
            </a:lnSpc>
            <a:spcBef>
              <a:spcPct val="0"/>
            </a:spcBef>
            <a:spcAft>
              <a:spcPct val="15000"/>
            </a:spcAft>
            <a:buChar char="••"/>
          </a:pPr>
          <a:r>
            <a:rPr lang="en-GB" sz="1900" kern="1200" dirty="0" smtClean="0"/>
            <a:t>Unexpected peer errors</a:t>
          </a:r>
          <a:endParaRPr lang="en-GB" sz="1900" kern="1200" dirty="0"/>
        </a:p>
      </dsp:txBody>
      <dsp:txXfrm>
        <a:off x="4688085" y="1578039"/>
        <a:ext cx="2053828" cy="2884823"/>
      </dsp:txXfrm>
    </dsp:sp>
    <dsp:sp modelId="{08E87977-5540-462C-994C-3C8E03E8B4C3}">
      <dsp:nvSpPr>
        <dsp:cNvPr id="0" name=""/>
        <dsp:cNvSpPr/>
      </dsp:nvSpPr>
      <dsp:spPr>
        <a:xfrm>
          <a:off x="7029450" y="1030839"/>
          <a:ext cx="2053828" cy="5472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GB" sz="1900" kern="1200" dirty="0" smtClean="0"/>
            <a:t>SQL </a:t>
          </a:r>
          <a:r>
            <a:rPr lang="en-GB" sz="1900" kern="1200" dirty="0" err="1" smtClean="0"/>
            <a:t>BackEnd</a:t>
          </a:r>
          <a:endParaRPr lang="en-GB" sz="1900" kern="1200" dirty="0"/>
        </a:p>
      </dsp:txBody>
      <dsp:txXfrm>
        <a:off x="7029450" y="1030839"/>
        <a:ext cx="2053828" cy="547200"/>
      </dsp:txXfrm>
    </dsp:sp>
    <dsp:sp modelId="{72F27C1B-5C53-4B3D-ADA6-B74C00D97475}">
      <dsp:nvSpPr>
        <dsp:cNvPr id="0" name=""/>
        <dsp:cNvSpPr/>
      </dsp:nvSpPr>
      <dsp:spPr>
        <a:xfrm>
          <a:off x="7029450" y="1578039"/>
          <a:ext cx="2053828" cy="2884823"/>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smtClean="0"/>
            <a:t>Buffer</a:t>
          </a:r>
          <a:endParaRPr lang="en-GB" sz="1900" kern="1200" dirty="0"/>
        </a:p>
        <a:p>
          <a:pPr marL="171450" lvl="1" indent="-171450" algn="l" defTabSz="844550">
            <a:lnSpc>
              <a:spcPct val="90000"/>
            </a:lnSpc>
            <a:spcBef>
              <a:spcPct val="0"/>
            </a:spcBef>
            <a:spcAft>
              <a:spcPct val="15000"/>
            </a:spcAft>
            <a:buChar char="••"/>
          </a:pPr>
          <a:r>
            <a:rPr lang="en-GB" sz="1900" kern="1200" dirty="0" smtClean="0"/>
            <a:t>Memory</a:t>
          </a:r>
          <a:endParaRPr lang="en-GB" sz="1900" kern="1200" dirty="0"/>
        </a:p>
      </dsp:txBody>
      <dsp:txXfrm>
        <a:off x="7029450" y="1578039"/>
        <a:ext cx="2053828" cy="2884823"/>
      </dsp:txXfrm>
    </dsp:sp>
    <dsp:sp modelId="{CDF5437A-E839-4516-820D-CDDF9BCE9C8B}">
      <dsp:nvSpPr>
        <dsp:cNvPr id="0" name=""/>
        <dsp:cNvSpPr/>
      </dsp:nvSpPr>
      <dsp:spPr>
        <a:xfrm>
          <a:off x="9370814" y="1030839"/>
          <a:ext cx="2053828" cy="5472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GB" sz="1900" kern="1200" dirty="0" smtClean="0"/>
            <a:t>Edge Server</a:t>
          </a:r>
          <a:endParaRPr lang="en-GB" sz="1900" kern="1200" dirty="0"/>
        </a:p>
      </dsp:txBody>
      <dsp:txXfrm>
        <a:off x="9370814" y="1030839"/>
        <a:ext cx="2053828" cy="547200"/>
      </dsp:txXfrm>
    </dsp:sp>
    <dsp:sp modelId="{61318AA2-94AF-4408-BA5D-8DFC9E859B65}">
      <dsp:nvSpPr>
        <dsp:cNvPr id="0" name=""/>
        <dsp:cNvSpPr/>
      </dsp:nvSpPr>
      <dsp:spPr>
        <a:xfrm>
          <a:off x="9370814" y="1578039"/>
          <a:ext cx="2053828" cy="2884823"/>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smtClean="0"/>
            <a:t>Dropped Connections</a:t>
          </a:r>
          <a:endParaRPr lang="en-GB" sz="1900" kern="1200" dirty="0"/>
        </a:p>
        <a:p>
          <a:pPr marL="171450" lvl="1" indent="-171450" algn="l" defTabSz="844550">
            <a:lnSpc>
              <a:spcPct val="90000"/>
            </a:lnSpc>
            <a:spcBef>
              <a:spcPct val="0"/>
            </a:spcBef>
            <a:spcAft>
              <a:spcPct val="15000"/>
            </a:spcAft>
            <a:buChar char="••"/>
          </a:pPr>
          <a:r>
            <a:rPr lang="en-GB" sz="1900" kern="1200" dirty="0" smtClean="0"/>
            <a:t>Authentication Failures</a:t>
          </a:r>
          <a:endParaRPr lang="en-GB" sz="1900" kern="1200" dirty="0"/>
        </a:p>
        <a:p>
          <a:pPr marL="171450" lvl="1" indent="-171450" algn="l" defTabSz="844550">
            <a:lnSpc>
              <a:spcPct val="90000"/>
            </a:lnSpc>
            <a:spcBef>
              <a:spcPct val="0"/>
            </a:spcBef>
            <a:spcAft>
              <a:spcPct val="15000"/>
            </a:spcAft>
            <a:buChar char="••"/>
          </a:pPr>
          <a:r>
            <a:rPr lang="en-GB" sz="1900" kern="1200" dirty="0" err="1" smtClean="0"/>
            <a:t>Throtteling</a:t>
          </a:r>
          <a:endParaRPr lang="en-GB" sz="1900" kern="1200" dirty="0"/>
        </a:p>
      </dsp:txBody>
      <dsp:txXfrm>
        <a:off x="9370814" y="1578039"/>
        <a:ext cx="2053828" cy="28848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3D72F-4D36-40A2-B013-4407F31AD25D}">
      <dsp:nvSpPr>
        <dsp:cNvPr id="0" name=""/>
        <dsp:cNvSpPr/>
      </dsp:nvSpPr>
      <dsp:spPr>
        <a:xfrm>
          <a:off x="2602023" y="1121727"/>
          <a:ext cx="3365182" cy="3365182"/>
        </a:xfrm>
        <a:prstGeom prst="ellipse">
          <a:avLst/>
        </a:prstGeom>
        <a:solidFill>
          <a:srgbClr val="4F81BD">
            <a:shade val="90000"/>
            <a:hueOff val="375112"/>
            <a:satOff val="-6927"/>
            <a:lumOff val="32127"/>
            <a:alphaOff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C901024C-BD5A-447D-8111-BD490BB0EB1D}">
      <dsp:nvSpPr>
        <dsp:cNvPr id="0" name=""/>
        <dsp:cNvSpPr/>
      </dsp:nvSpPr>
      <dsp:spPr>
        <a:xfrm>
          <a:off x="3275060" y="1794764"/>
          <a:ext cx="2019109" cy="2019109"/>
        </a:xfrm>
        <a:prstGeom prst="ellipse">
          <a:avLst/>
        </a:prstGeom>
        <a:solidFill>
          <a:srgbClr val="4F81BD">
            <a:shade val="90000"/>
            <a:hueOff val="187556"/>
            <a:satOff val="-3464"/>
            <a:lumOff val="16063"/>
            <a:alphaOff val="-2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C32C2947-5696-440B-8331-66EDE571138F}">
      <dsp:nvSpPr>
        <dsp:cNvPr id="0" name=""/>
        <dsp:cNvSpPr/>
      </dsp:nvSpPr>
      <dsp:spPr>
        <a:xfrm>
          <a:off x="3948096" y="2467800"/>
          <a:ext cx="673036" cy="673036"/>
        </a:xfrm>
        <a:prstGeom prst="ellipse">
          <a:avLst/>
        </a:prstGeom>
        <a:solidFill>
          <a:srgbClr val="4F81BD">
            <a:shade val="9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5035E71D-7841-4BC0-B93E-06D6398FC454}">
      <dsp:nvSpPr>
        <dsp:cNvPr id="0" name=""/>
        <dsp:cNvSpPr/>
      </dsp:nvSpPr>
      <dsp:spPr>
        <a:xfrm>
          <a:off x="358568" y="0"/>
          <a:ext cx="1682591" cy="981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142240" bIns="25400" numCol="1" spcCol="1270" anchor="ctr" anchorCtr="0">
          <a:noAutofit/>
        </a:bodyPr>
        <a:lstStyle/>
        <a:p>
          <a:pPr lvl="0" algn="r" defTabSz="889000">
            <a:lnSpc>
              <a:spcPct val="90000"/>
            </a:lnSpc>
            <a:spcBef>
              <a:spcPct val="0"/>
            </a:spcBef>
            <a:spcAft>
              <a:spcPct val="35000"/>
            </a:spcAft>
          </a:pPr>
          <a:r>
            <a:rPr lang="en-US" sz="2000" b="1" kern="1200" dirty="0" smtClean="0">
              <a:solidFill>
                <a:schemeClr val="tx1"/>
              </a:solidFill>
              <a:latin typeface="Segoe UI" panose="020B0502040204020203" pitchFamily="34" charset="0"/>
              <a:ea typeface="+mn-ea"/>
              <a:cs typeface="Segoe UI" panose="020B0502040204020203" pitchFamily="34" charset="0"/>
            </a:rPr>
            <a:t>System</a:t>
          </a:r>
          <a:endParaRPr lang="en-US" sz="2000" b="1" kern="1200" dirty="0">
            <a:solidFill>
              <a:schemeClr val="tx1"/>
            </a:solidFill>
            <a:latin typeface="Segoe UI" panose="020B0502040204020203" pitchFamily="34" charset="0"/>
            <a:ea typeface="+mn-ea"/>
            <a:cs typeface="Segoe UI" panose="020B0502040204020203" pitchFamily="34" charset="0"/>
          </a:endParaRPr>
        </a:p>
      </dsp:txBody>
      <dsp:txXfrm>
        <a:off x="358568" y="0"/>
        <a:ext cx="1682591" cy="981511"/>
      </dsp:txXfrm>
    </dsp:sp>
    <dsp:sp modelId="{E9D2107E-0CD7-40A6-9E21-54CB168782F1}">
      <dsp:nvSpPr>
        <dsp:cNvPr id="0" name=""/>
        <dsp:cNvSpPr/>
      </dsp:nvSpPr>
      <dsp:spPr>
        <a:xfrm>
          <a:off x="2041160" y="490755"/>
          <a:ext cx="420647"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0FBE6DBD-A9D0-4191-BFC1-34CED2D7FF0C}">
      <dsp:nvSpPr>
        <dsp:cNvPr id="0" name=""/>
        <dsp:cNvSpPr/>
      </dsp:nvSpPr>
      <dsp:spPr>
        <a:xfrm rot="10800000">
          <a:off x="2463490" y="491316"/>
          <a:ext cx="1821124" cy="2313002"/>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5061A5C-66D3-44CA-9223-B4AC5EB45E7C}">
      <dsp:nvSpPr>
        <dsp:cNvPr id="0" name=""/>
        <dsp:cNvSpPr/>
      </dsp:nvSpPr>
      <dsp:spPr>
        <a:xfrm>
          <a:off x="358568" y="981511"/>
          <a:ext cx="1682591" cy="981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142240" bIns="25400" numCol="1" spcCol="1270" anchor="ctr" anchorCtr="0">
          <a:noAutofit/>
        </a:bodyPr>
        <a:lstStyle/>
        <a:p>
          <a:pPr lvl="0" algn="r" defTabSz="889000">
            <a:lnSpc>
              <a:spcPct val="90000"/>
            </a:lnSpc>
            <a:spcBef>
              <a:spcPct val="0"/>
            </a:spcBef>
            <a:spcAft>
              <a:spcPct val="35000"/>
            </a:spcAft>
          </a:pPr>
          <a:r>
            <a:rPr lang="en-US" sz="2000" b="1" kern="1200" dirty="0" smtClean="0">
              <a:solidFill>
                <a:schemeClr val="tx1"/>
              </a:solidFill>
              <a:latin typeface="Segoe UI" panose="020B0502040204020203" pitchFamily="34" charset="0"/>
              <a:ea typeface="+mn-ea"/>
              <a:cs typeface="Segoe UI" panose="020B0502040204020203" pitchFamily="34" charset="0"/>
            </a:rPr>
            <a:t>Queuing Counters</a:t>
          </a:r>
          <a:endParaRPr lang="en-US" sz="2000" b="1" kern="1200" dirty="0">
            <a:solidFill>
              <a:schemeClr val="tx1"/>
            </a:solidFill>
            <a:latin typeface="Segoe UI" panose="020B0502040204020203" pitchFamily="34" charset="0"/>
            <a:ea typeface="+mn-ea"/>
            <a:cs typeface="Segoe UI" panose="020B0502040204020203" pitchFamily="34" charset="0"/>
          </a:endParaRPr>
        </a:p>
      </dsp:txBody>
      <dsp:txXfrm>
        <a:off x="358568" y="981511"/>
        <a:ext cx="1682591" cy="981511"/>
      </dsp:txXfrm>
    </dsp:sp>
    <dsp:sp modelId="{80CAA15B-A107-4D9C-8B62-C676DC6FBC83}">
      <dsp:nvSpPr>
        <dsp:cNvPr id="0" name=""/>
        <dsp:cNvSpPr/>
      </dsp:nvSpPr>
      <dsp:spPr>
        <a:xfrm>
          <a:off x="2041160" y="1472267"/>
          <a:ext cx="420647"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2512E3E0-5FF8-49B1-B9C8-A423E8EB2759}">
      <dsp:nvSpPr>
        <dsp:cNvPr id="0" name=""/>
        <dsp:cNvSpPr/>
      </dsp:nvSpPr>
      <dsp:spPr>
        <a:xfrm rot="10800000">
          <a:off x="2463490" y="1471650"/>
          <a:ext cx="1338781" cy="1802391"/>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B92DBC69-A98A-4F4D-A9BB-47AB7B1E254F}">
      <dsp:nvSpPr>
        <dsp:cNvPr id="0" name=""/>
        <dsp:cNvSpPr/>
      </dsp:nvSpPr>
      <dsp:spPr>
        <a:xfrm>
          <a:off x="0" y="1800200"/>
          <a:ext cx="2446941" cy="981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142240" bIns="25400" numCol="1" spcCol="1270" anchor="ctr" anchorCtr="0">
          <a:noAutofit/>
        </a:bodyPr>
        <a:lstStyle/>
        <a:p>
          <a:pPr lvl="0" algn="r" defTabSz="889000">
            <a:lnSpc>
              <a:spcPct val="90000"/>
            </a:lnSpc>
            <a:spcBef>
              <a:spcPct val="0"/>
            </a:spcBef>
            <a:spcAft>
              <a:spcPct val="35000"/>
            </a:spcAft>
          </a:pPr>
          <a:r>
            <a:rPr lang="en-US" sz="2000" b="1" kern="1200" dirty="0" smtClean="0">
              <a:solidFill>
                <a:schemeClr val="tx1"/>
              </a:solidFill>
              <a:latin typeface="Segoe UI" panose="020B0502040204020203" pitchFamily="34" charset="0"/>
              <a:ea typeface="+mn-ea"/>
              <a:cs typeface="Segoe UI" panose="020B0502040204020203" pitchFamily="34" charset="0"/>
            </a:rPr>
            <a:t>Everything Else</a:t>
          </a:r>
          <a:endParaRPr lang="en-US" sz="2000" b="1" kern="1200" dirty="0">
            <a:solidFill>
              <a:schemeClr val="tx1"/>
            </a:solidFill>
            <a:latin typeface="Segoe UI" panose="020B0502040204020203" pitchFamily="34" charset="0"/>
            <a:ea typeface="+mn-ea"/>
            <a:cs typeface="Segoe UI" panose="020B0502040204020203" pitchFamily="34" charset="0"/>
          </a:endParaRPr>
        </a:p>
      </dsp:txBody>
      <dsp:txXfrm>
        <a:off x="0" y="1800200"/>
        <a:ext cx="2446941" cy="981511"/>
      </dsp:txXfrm>
    </dsp:sp>
    <dsp:sp modelId="{F4A68C06-88C8-4E89-9F8E-A0A408BA1850}">
      <dsp:nvSpPr>
        <dsp:cNvPr id="0" name=""/>
        <dsp:cNvSpPr/>
      </dsp:nvSpPr>
      <dsp:spPr>
        <a:xfrm>
          <a:off x="2041160" y="2453778"/>
          <a:ext cx="420647"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C1B8F48-CD1A-41A4-99C0-0D5546C490C2}">
      <dsp:nvSpPr>
        <dsp:cNvPr id="0" name=""/>
        <dsp:cNvSpPr/>
      </dsp:nvSpPr>
      <dsp:spPr>
        <a:xfrm rot="10800000">
          <a:off x="2464892" y="2453218"/>
          <a:ext cx="856438" cy="1287743"/>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7DAC1-44C4-462B-9AD2-95CD6D18FFA3}">
      <dsp:nvSpPr>
        <dsp:cNvPr id="0" name=""/>
        <dsp:cNvSpPr/>
      </dsp:nvSpPr>
      <dsp:spPr>
        <a:xfrm>
          <a:off x="891539" y="0"/>
          <a:ext cx="10104120" cy="49990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E38EF5-C854-463A-B07C-CDC54F056154}">
      <dsp:nvSpPr>
        <dsp:cNvPr id="0" name=""/>
        <dsp:cNvSpPr/>
      </dsp:nvSpPr>
      <dsp:spPr>
        <a:xfrm>
          <a:off x="3763" y="1499711"/>
          <a:ext cx="3823489" cy="1999614"/>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noProof="0" dirty="0" smtClean="0"/>
            <a:t>Create data collection</a:t>
          </a:r>
        </a:p>
        <a:p>
          <a:pPr marL="171450" lvl="1" indent="-171450" algn="l" defTabSz="844550">
            <a:lnSpc>
              <a:spcPct val="90000"/>
            </a:lnSpc>
            <a:spcBef>
              <a:spcPct val="0"/>
            </a:spcBef>
            <a:spcAft>
              <a:spcPct val="15000"/>
            </a:spcAft>
            <a:buChar char="••"/>
          </a:pPr>
          <a:r>
            <a:rPr lang="en-GB" sz="1900" kern="1200" noProof="0" dirty="0" smtClean="0"/>
            <a:t>Leverage existing monitoring tools</a:t>
          </a:r>
          <a:endParaRPr lang="en-GB" sz="1900" kern="1200" noProof="0" dirty="0"/>
        </a:p>
        <a:p>
          <a:pPr marL="171450" lvl="1" indent="-171450" algn="l" defTabSz="844550">
            <a:lnSpc>
              <a:spcPct val="90000"/>
            </a:lnSpc>
            <a:spcBef>
              <a:spcPct val="0"/>
            </a:spcBef>
            <a:spcAft>
              <a:spcPct val="15000"/>
            </a:spcAft>
            <a:buChar char="••"/>
          </a:pPr>
          <a:r>
            <a:rPr lang="en-GB" sz="1900" kern="1200" noProof="0" dirty="0" smtClean="0"/>
            <a:t>Can also use PS1 script</a:t>
          </a:r>
          <a:endParaRPr lang="en-GB" sz="1900" kern="1200" noProof="0" dirty="0"/>
        </a:p>
      </dsp:txBody>
      <dsp:txXfrm>
        <a:off x="101376" y="1597324"/>
        <a:ext cx="3628263" cy="1804388"/>
      </dsp:txXfrm>
    </dsp:sp>
    <dsp:sp modelId="{BD52121B-7612-461A-9FF9-FDCD0C483300}">
      <dsp:nvSpPr>
        <dsp:cNvPr id="0" name=""/>
        <dsp:cNvSpPr/>
      </dsp:nvSpPr>
      <dsp:spPr>
        <a:xfrm>
          <a:off x="4031855" y="1499711"/>
          <a:ext cx="3823489" cy="1999614"/>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noProof="0" dirty="0" smtClean="0"/>
            <a:t>Run collection for at least 8 hours</a:t>
          </a:r>
          <a:endParaRPr lang="en-GB" sz="2400" kern="1200" noProof="0" dirty="0"/>
        </a:p>
        <a:p>
          <a:pPr marL="171450" lvl="1" indent="-171450" algn="l" defTabSz="844550">
            <a:lnSpc>
              <a:spcPct val="90000"/>
            </a:lnSpc>
            <a:spcBef>
              <a:spcPct val="0"/>
            </a:spcBef>
            <a:spcAft>
              <a:spcPct val="15000"/>
            </a:spcAft>
            <a:buChar char="••"/>
          </a:pPr>
          <a:r>
            <a:rPr lang="en-GB" sz="1900" kern="1200" noProof="0" dirty="0" smtClean="0"/>
            <a:t>Recommended Interval 15 sec</a:t>
          </a:r>
          <a:endParaRPr lang="en-GB" sz="1900" kern="1200" noProof="0" dirty="0"/>
        </a:p>
        <a:p>
          <a:pPr marL="171450" lvl="1" indent="-171450" algn="l" defTabSz="844550">
            <a:lnSpc>
              <a:spcPct val="90000"/>
            </a:lnSpc>
            <a:spcBef>
              <a:spcPct val="0"/>
            </a:spcBef>
            <a:spcAft>
              <a:spcPct val="15000"/>
            </a:spcAft>
            <a:buChar char="••"/>
          </a:pPr>
          <a:r>
            <a:rPr lang="en-GB" sz="1900" kern="1200" noProof="0" dirty="0" smtClean="0"/>
            <a:t>not more than 1 minute</a:t>
          </a:r>
          <a:endParaRPr lang="en-GB" sz="1900" kern="1200" noProof="0" dirty="0"/>
        </a:p>
      </dsp:txBody>
      <dsp:txXfrm>
        <a:off x="4129468" y="1597324"/>
        <a:ext cx="3628263" cy="1804388"/>
      </dsp:txXfrm>
    </dsp:sp>
    <dsp:sp modelId="{64BE69CD-D648-4D45-847B-2F26A536AB0B}">
      <dsp:nvSpPr>
        <dsp:cNvPr id="0" name=""/>
        <dsp:cNvSpPr/>
      </dsp:nvSpPr>
      <dsp:spPr>
        <a:xfrm>
          <a:off x="8059946" y="1499711"/>
          <a:ext cx="3823489" cy="1999614"/>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noProof="0" dirty="0" smtClean="0"/>
            <a:t>Review AVG and MAX</a:t>
          </a:r>
          <a:endParaRPr lang="en-GB" sz="2400" kern="1200" noProof="0" dirty="0"/>
        </a:p>
        <a:p>
          <a:pPr marL="171450" lvl="1" indent="-171450" algn="l" defTabSz="844550">
            <a:lnSpc>
              <a:spcPct val="90000"/>
            </a:lnSpc>
            <a:spcBef>
              <a:spcPct val="0"/>
            </a:spcBef>
            <a:spcAft>
              <a:spcPct val="15000"/>
            </a:spcAft>
            <a:buChar char="••"/>
          </a:pPr>
          <a:r>
            <a:rPr lang="en-GB" sz="1900" kern="1200" noProof="0" dirty="0" smtClean="0"/>
            <a:t>Healthy range included in excel Spreadsheet</a:t>
          </a:r>
          <a:endParaRPr lang="en-GB" sz="1900" kern="1200" noProof="0" dirty="0"/>
        </a:p>
      </dsp:txBody>
      <dsp:txXfrm>
        <a:off x="8157559" y="1597324"/>
        <a:ext cx="3628263" cy="18043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52352-1FB8-46E1-A0C3-66A8CC47DB62}">
      <dsp:nvSpPr>
        <dsp:cNvPr id="0" name=""/>
        <dsp:cNvSpPr/>
      </dsp:nvSpPr>
      <dsp:spPr>
        <a:xfrm>
          <a:off x="3035926" y="1412584"/>
          <a:ext cx="4237753" cy="4237753"/>
        </a:xfrm>
        <a:prstGeom prst="ellipse">
          <a:avLst/>
        </a:prstGeom>
        <a:solidFill>
          <a:srgbClr val="60BFE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A3D72F-4D36-40A2-B013-4407F31AD25D}">
      <dsp:nvSpPr>
        <dsp:cNvPr id="0" name=""/>
        <dsp:cNvSpPr/>
      </dsp:nvSpPr>
      <dsp:spPr>
        <a:xfrm>
          <a:off x="3641572" y="2018230"/>
          <a:ext cx="3026462" cy="3026462"/>
        </a:xfrm>
        <a:prstGeom prst="ellipse">
          <a:avLst/>
        </a:prstGeom>
        <a:solidFill>
          <a:srgbClr val="00AF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1024C-BD5A-447D-8111-BD490BB0EB1D}">
      <dsp:nvSpPr>
        <dsp:cNvPr id="0" name=""/>
        <dsp:cNvSpPr/>
      </dsp:nvSpPr>
      <dsp:spPr>
        <a:xfrm>
          <a:off x="4246864" y="2623522"/>
          <a:ext cx="1815877" cy="1815877"/>
        </a:xfrm>
        <a:prstGeom prst="ellipse">
          <a:avLst/>
        </a:prstGeom>
        <a:solidFill>
          <a:srgbClr val="00C3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2C2947-5696-440B-8331-66EDE571138F}">
      <dsp:nvSpPr>
        <dsp:cNvPr id="0" name=""/>
        <dsp:cNvSpPr/>
      </dsp:nvSpPr>
      <dsp:spPr>
        <a:xfrm>
          <a:off x="4852157" y="3228815"/>
          <a:ext cx="605292" cy="605292"/>
        </a:xfrm>
        <a:prstGeom prst="ellipse">
          <a:avLst/>
        </a:prstGeom>
        <a:solidFill>
          <a:schemeClr val="accent2">
            <a:lumMod val="75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5035E71D-7841-4BC0-B93E-06D6398FC454}">
      <dsp:nvSpPr>
        <dsp:cNvPr id="0" name=""/>
        <dsp:cNvSpPr/>
      </dsp:nvSpPr>
      <dsp:spPr>
        <a:xfrm>
          <a:off x="210757" y="0"/>
          <a:ext cx="2118876" cy="101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142240" bIns="25400" numCol="1" spcCol="1270" anchor="ctr" anchorCtr="0">
          <a:noAutofit/>
        </a:bodyPr>
        <a:lstStyle/>
        <a:p>
          <a:pPr lvl="0" algn="r" defTabSz="889000">
            <a:lnSpc>
              <a:spcPct val="90000"/>
            </a:lnSpc>
            <a:spcBef>
              <a:spcPct val="0"/>
            </a:spcBef>
            <a:spcAft>
              <a:spcPct val="35000"/>
            </a:spcAft>
          </a:pPr>
          <a:r>
            <a:rPr lang="en-US" sz="2000" b="1" kern="1200" dirty="0" smtClean="0">
              <a:solidFill>
                <a:schemeClr val="accent2">
                  <a:lumMod val="75000"/>
                </a:schemeClr>
              </a:solidFill>
              <a:latin typeface="+mj-lt"/>
            </a:rPr>
            <a:t>0: Server Health</a:t>
          </a:r>
          <a:endParaRPr lang="en-US" sz="2000" b="1" kern="1200" dirty="0">
            <a:solidFill>
              <a:schemeClr val="accent2">
                <a:lumMod val="75000"/>
              </a:schemeClr>
            </a:solidFill>
            <a:latin typeface="+mj-lt"/>
          </a:endParaRPr>
        </a:p>
      </dsp:txBody>
      <dsp:txXfrm>
        <a:off x="210757" y="0"/>
        <a:ext cx="2118876" cy="1013529"/>
      </dsp:txXfrm>
    </dsp:sp>
    <dsp:sp modelId="{E9D2107E-0CD7-40A6-9E21-54CB168782F1}">
      <dsp:nvSpPr>
        <dsp:cNvPr id="0" name=""/>
        <dsp:cNvSpPr/>
      </dsp:nvSpPr>
      <dsp:spPr>
        <a:xfrm>
          <a:off x="2329634" y="506764"/>
          <a:ext cx="52971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BE6DBD-A9D0-4191-BFC1-34CED2D7FF0C}">
      <dsp:nvSpPr>
        <dsp:cNvPr id="0" name=""/>
        <dsp:cNvSpPr/>
      </dsp:nvSpPr>
      <dsp:spPr>
        <a:xfrm rot="10800000">
          <a:off x="2859353" y="508530"/>
          <a:ext cx="2330764" cy="2994679"/>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061A5C-66D3-44CA-9223-B4AC5EB45E7C}">
      <dsp:nvSpPr>
        <dsp:cNvPr id="0" name=""/>
        <dsp:cNvSpPr/>
      </dsp:nvSpPr>
      <dsp:spPr>
        <a:xfrm>
          <a:off x="210757" y="1013529"/>
          <a:ext cx="2118876" cy="101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142240" bIns="25400" numCol="1" spcCol="1270" anchor="ctr" anchorCtr="0">
          <a:noAutofit/>
        </a:bodyPr>
        <a:lstStyle/>
        <a:p>
          <a:pPr lvl="0" algn="r" defTabSz="889000">
            <a:lnSpc>
              <a:spcPct val="90000"/>
            </a:lnSpc>
            <a:spcBef>
              <a:spcPct val="0"/>
            </a:spcBef>
            <a:spcAft>
              <a:spcPct val="35000"/>
            </a:spcAft>
          </a:pPr>
          <a:r>
            <a:rPr lang="en-US" sz="2000" b="1" kern="1200" dirty="0" smtClean="0">
              <a:latin typeface="+mj-lt"/>
            </a:rPr>
            <a:t>1: AVMCU to Mediation</a:t>
          </a:r>
          <a:endParaRPr lang="en-US" sz="2000" b="1" kern="1200" dirty="0">
            <a:latin typeface="+mj-lt"/>
          </a:endParaRPr>
        </a:p>
      </dsp:txBody>
      <dsp:txXfrm>
        <a:off x="210757" y="1013529"/>
        <a:ext cx="2118876" cy="1013529"/>
      </dsp:txXfrm>
    </dsp:sp>
    <dsp:sp modelId="{80CAA15B-A107-4D9C-8B62-C676DC6FBC83}">
      <dsp:nvSpPr>
        <dsp:cNvPr id="0" name=""/>
        <dsp:cNvSpPr/>
      </dsp:nvSpPr>
      <dsp:spPr>
        <a:xfrm>
          <a:off x="2329634" y="1520294"/>
          <a:ext cx="52971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12E3E0-5FF8-49B1-B9C8-A423E8EB2759}">
      <dsp:nvSpPr>
        <dsp:cNvPr id="0" name=""/>
        <dsp:cNvSpPr/>
      </dsp:nvSpPr>
      <dsp:spPr>
        <a:xfrm rot="10800000">
          <a:off x="2861119" y="1520647"/>
          <a:ext cx="1825765" cy="2459309"/>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2DBC69-A98A-4F4D-A9BB-47AB7B1E254F}">
      <dsp:nvSpPr>
        <dsp:cNvPr id="0" name=""/>
        <dsp:cNvSpPr/>
      </dsp:nvSpPr>
      <dsp:spPr>
        <a:xfrm>
          <a:off x="210757" y="2027058"/>
          <a:ext cx="2118876" cy="101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142240" bIns="25400" numCol="1" spcCol="1270" anchor="ctr" anchorCtr="0">
          <a:noAutofit/>
        </a:bodyPr>
        <a:lstStyle/>
        <a:p>
          <a:pPr lvl="0" algn="r" defTabSz="889000">
            <a:lnSpc>
              <a:spcPct val="90000"/>
            </a:lnSpc>
            <a:spcBef>
              <a:spcPct val="0"/>
            </a:spcBef>
            <a:spcAft>
              <a:spcPct val="35000"/>
            </a:spcAft>
          </a:pPr>
          <a:r>
            <a:rPr lang="de-CH" sz="2000" b="1" kern="1200" dirty="0" smtClean="0">
              <a:latin typeface="+mj-lt"/>
            </a:rPr>
            <a:t>2: Mediation to IP PSTN GW</a:t>
          </a:r>
          <a:endParaRPr lang="en-US" sz="2000" b="1" kern="1200" dirty="0">
            <a:latin typeface="+mj-lt"/>
          </a:endParaRPr>
        </a:p>
      </dsp:txBody>
      <dsp:txXfrm>
        <a:off x="210757" y="2027058"/>
        <a:ext cx="2118876" cy="1013529"/>
      </dsp:txXfrm>
    </dsp:sp>
    <dsp:sp modelId="{F4A68C06-88C8-4E89-9F8E-A0A408BA1850}">
      <dsp:nvSpPr>
        <dsp:cNvPr id="0" name=""/>
        <dsp:cNvSpPr/>
      </dsp:nvSpPr>
      <dsp:spPr>
        <a:xfrm>
          <a:off x="2329634" y="2533823"/>
          <a:ext cx="52971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1B8F48-CD1A-41A4-99C0-0D5546C490C2}">
      <dsp:nvSpPr>
        <dsp:cNvPr id="0" name=""/>
        <dsp:cNvSpPr/>
      </dsp:nvSpPr>
      <dsp:spPr>
        <a:xfrm rot="10800000">
          <a:off x="2859353" y="2533117"/>
          <a:ext cx="1409053" cy="1875912"/>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0357F-D3D9-444C-B77F-80673B2FE1EC}">
      <dsp:nvSpPr>
        <dsp:cNvPr id="0" name=""/>
        <dsp:cNvSpPr/>
      </dsp:nvSpPr>
      <dsp:spPr>
        <a:xfrm>
          <a:off x="210757" y="3040588"/>
          <a:ext cx="2118876" cy="101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142240" bIns="25400" numCol="1" spcCol="1270" anchor="ctr" anchorCtr="0">
          <a:noAutofit/>
        </a:bodyPr>
        <a:lstStyle/>
        <a:p>
          <a:pPr lvl="0" algn="r" defTabSz="889000">
            <a:lnSpc>
              <a:spcPct val="90000"/>
            </a:lnSpc>
            <a:spcBef>
              <a:spcPct val="0"/>
            </a:spcBef>
            <a:spcAft>
              <a:spcPct val="35000"/>
            </a:spcAft>
          </a:pPr>
          <a:r>
            <a:rPr lang="en-US" sz="2000" b="1" kern="1200" dirty="0" smtClean="0">
              <a:latin typeface="+mj-lt"/>
            </a:rPr>
            <a:t>3:IP PSTN GW Health</a:t>
          </a:r>
          <a:endParaRPr lang="en-US" sz="2000" b="1" kern="1200" dirty="0">
            <a:latin typeface="+mj-lt"/>
          </a:endParaRPr>
        </a:p>
      </dsp:txBody>
      <dsp:txXfrm>
        <a:off x="210757" y="3040588"/>
        <a:ext cx="2118876" cy="1013529"/>
      </dsp:txXfrm>
    </dsp:sp>
    <dsp:sp modelId="{61AA0046-7D1A-4B90-8104-E3DC3738FFA3}">
      <dsp:nvSpPr>
        <dsp:cNvPr id="0" name=""/>
        <dsp:cNvSpPr/>
      </dsp:nvSpPr>
      <dsp:spPr>
        <a:xfrm>
          <a:off x="2329634" y="3547352"/>
          <a:ext cx="52971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7C2AA0-A85B-4B60-9512-98929FF899C2}">
      <dsp:nvSpPr>
        <dsp:cNvPr id="0" name=""/>
        <dsp:cNvSpPr/>
      </dsp:nvSpPr>
      <dsp:spPr>
        <a:xfrm rot="10800000">
          <a:off x="2861825" y="3546929"/>
          <a:ext cx="984571" cy="1289407"/>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189"/>
            <a:ext cx="2938780" cy="441960"/>
          </a:xfrm>
          <a:prstGeom prst="rect">
            <a:avLst/>
          </a:prstGeom>
        </p:spPr>
        <p:txBody>
          <a:bodyPr vert="horz" lIns="90562" tIns="45281" rIns="90562" bIns="45281" rtlCol="0"/>
          <a:lstStyle>
            <a:lvl1pPr algn="l">
              <a:defRPr sz="1200"/>
            </a:lvl1pPr>
          </a:lstStyle>
          <a:p>
            <a:r>
              <a:rPr lang="en-US" dirty="0"/>
              <a:t>Skype for </a:t>
            </a:r>
            <a:r>
              <a:rPr lang="en-US" dirty="0" smtClean="0"/>
              <a:t>Business</a:t>
            </a:r>
            <a:endParaRPr lang="en-US" dirty="0"/>
          </a:p>
        </p:txBody>
      </p:sp>
      <p:sp>
        <p:nvSpPr>
          <p:cNvPr id="7" name="Date Placeholder 6"/>
          <p:cNvSpPr>
            <a:spLocks noGrp="1"/>
          </p:cNvSpPr>
          <p:nvPr>
            <p:ph type="dt" sz="quarter" idx="1"/>
          </p:nvPr>
        </p:nvSpPr>
        <p:spPr>
          <a:xfrm>
            <a:off x="3841451" y="0"/>
            <a:ext cx="2938780" cy="441960"/>
          </a:xfrm>
          <a:prstGeom prst="rect">
            <a:avLst/>
          </a:prstGeom>
        </p:spPr>
        <p:txBody>
          <a:bodyPr vert="horz" lIns="90562" tIns="45281" rIns="90562" bIns="45281" rtlCol="0"/>
          <a:lstStyle>
            <a:lvl1pPr algn="r">
              <a:defRPr sz="1200"/>
            </a:lvl1pPr>
          </a:lstStyle>
          <a:p>
            <a:fld id="{8C8D045D-9A66-44E7-900A-FC6D0BD4E54A}" type="datetime8">
              <a:rPr lang="en-US" smtClean="0">
                <a:latin typeface="Segoe UI" pitchFamily="34" charset="0"/>
              </a:rPr>
              <a:t>8/25/2017 4:52 AM</a:t>
            </a:fld>
            <a:endParaRPr lang="en-US" dirty="0">
              <a:latin typeface="Segoe UI" pitchFamily="34" charset="0"/>
            </a:endParaRPr>
          </a:p>
        </p:txBody>
      </p:sp>
      <p:sp>
        <p:nvSpPr>
          <p:cNvPr id="8" name="Footer Placeholder 7"/>
          <p:cNvSpPr>
            <a:spLocks noGrp="1"/>
          </p:cNvSpPr>
          <p:nvPr>
            <p:ph type="ftr" sz="quarter" idx="2"/>
          </p:nvPr>
        </p:nvSpPr>
        <p:spPr>
          <a:xfrm>
            <a:off x="1" y="8395706"/>
            <a:ext cx="5730621" cy="321353"/>
          </a:xfrm>
          <a:prstGeom prst="rect">
            <a:avLst/>
          </a:prstGeom>
        </p:spPr>
        <p:txBody>
          <a:bodyPr vert="horz" lIns="90562" tIns="45281" rIns="90562" bIns="45281" rtlCol="0" anchor="b"/>
          <a:lstStyle>
            <a:lvl1pPr algn="l">
              <a:defRPr sz="1200"/>
            </a:lvl1pPr>
          </a:lstStyle>
          <a:p>
            <a:pPr marL="394638" defTabSz="905324"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19318" y="8395706"/>
            <a:ext cx="1060913" cy="441960"/>
          </a:xfrm>
          <a:prstGeom prst="rect">
            <a:avLst/>
          </a:prstGeom>
        </p:spPr>
        <p:txBody>
          <a:bodyPr vert="horz" lIns="90562" tIns="45281" rIns="90562" bIns="45281"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38780" cy="441960"/>
          </a:xfrm>
          <a:prstGeom prst="rect">
            <a:avLst/>
          </a:prstGeom>
        </p:spPr>
        <p:txBody>
          <a:bodyPr vert="horz" lIns="90562" tIns="45281" rIns="90562" bIns="45281" rtlCol="0"/>
          <a:lstStyle>
            <a:lvl1pPr algn="l">
              <a:defRPr sz="1200">
                <a:latin typeface="Segoe UI" pitchFamily="34" charset="0"/>
              </a:defRPr>
            </a:lvl1pPr>
          </a:lstStyle>
          <a:p>
            <a:r>
              <a:rPr lang="en-US" dirty="0" smtClean="0"/>
              <a:t>Skype for Business</a:t>
            </a:r>
            <a:endParaRPr lang="en-US" dirty="0"/>
          </a:p>
        </p:txBody>
      </p:sp>
      <p:sp>
        <p:nvSpPr>
          <p:cNvPr id="9" name="Slide Image Placeholder 8"/>
          <p:cNvSpPr>
            <a:spLocks noGrp="1" noRot="1" noChangeAspect="1"/>
          </p:cNvSpPr>
          <p:nvPr>
            <p:ph type="sldImg" idx="2"/>
          </p:nvPr>
        </p:nvSpPr>
        <p:spPr>
          <a:xfrm>
            <a:off x="444500" y="661988"/>
            <a:ext cx="5892800" cy="3314700"/>
          </a:xfrm>
          <a:prstGeom prst="rect">
            <a:avLst/>
          </a:prstGeom>
          <a:noFill/>
          <a:ln w="12700">
            <a:solidFill>
              <a:prstClr val="black"/>
            </a:solidFill>
          </a:ln>
        </p:spPr>
        <p:txBody>
          <a:bodyPr vert="horz" lIns="90562" tIns="45281" rIns="90562" bIns="45281" rtlCol="0" anchor="ctr"/>
          <a:lstStyle/>
          <a:p>
            <a:endParaRPr lang="en-US" dirty="0"/>
          </a:p>
        </p:txBody>
      </p:sp>
      <p:sp>
        <p:nvSpPr>
          <p:cNvPr id="10" name="Footer Placeholder 9"/>
          <p:cNvSpPr>
            <a:spLocks noGrp="1"/>
          </p:cNvSpPr>
          <p:nvPr>
            <p:ph type="ftr" sz="quarter" idx="4"/>
          </p:nvPr>
        </p:nvSpPr>
        <p:spPr>
          <a:xfrm>
            <a:off x="0" y="8397240"/>
            <a:ext cx="5854954" cy="344099"/>
          </a:xfrm>
          <a:prstGeom prst="rect">
            <a:avLst/>
          </a:prstGeom>
        </p:spPr>
        <p:txBody>
          <a:bodyPr vert="horz" lIns="90562" tIns="45281" rIns="90562" bIns="45281" rtlCol="0" anchor="b"/>
          <a:lstStyle>
            <a:lvl1pPr marL="566014" indent="0" algn="l">
              <a:defRPr sz="1200"/>
            </a:lvl1pPr>
          </a:lstStyle>
          <a:p>
            <a:pPr defTabSz="90532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41451" y="0"/>
            <a:ext cx="2938780" cy="441960"/>
          </a:xfrm>
          <a:prstGeom prst="rect">
            <a:avLst/>
          </a:prstGeom>
        </p:spPr>
        <p:txBody>
          <a:bodyPr vert="horz" lIns="90562" tIns="45281" rIns="90562" bIns="45281" rtlCol="0"/>
          <a:lstStyle>
            <a:lvl1pPr algn="r">
              <a:defRPr sz="1200">
                <a:latin typeface="Segoe UI" pitchFamily="34" charset="0"/>
              </a:defRPr>
            </a:lvl1pPr>
          </a:lstStyle>
          <a:p>
            <a:fld id="{38EEC551-8CDA-4EB6-89BB-2A86C9F091C8}" type="datetime8">
              <a:rPr lang="en-US" smtClean="0"/>
              <a:t>8/25/2017 4:52 AM</a:t>
            </a:fld>
            <a:endParaRPr lang="en-US" dirty="0"/>
          </a:p>
        </p:txBody>
      </p:sp>
      <p:sp>
        <p:nvSpPr>
          <p:cNvPr id="12" name="Notes Placeholder 11"/>
          <p:cNvSpPr>
            <a:spLocks noGrp="1"/>
          </p:cNvSpPr>
          <p:nvPr>
            <p:ph type="body" sz="quarter" idx="3"/>
          </p:nvPr>
        </p:nvSpPr>
        <p:spPr>
          <a:xfrm>
            <a:off x="678180" y="4198620"/>
            <a:ext cx="5425440" cy="3977640"/>
          </a:xfrm>
          <a:prstGeom prst="rect">
            <a:avLst/>
          </a:prstGeom>
        </p:spPr>
        <p:txBody>
          <a:bodyPr vert="horz" lIns="90562" tIns="45281" rIns="90562" bIns="452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843650" y="8395706"/>
            <a:ext cx="936580" cy="441960"/>
          </a:xfrm>
          <a:prstGeom prst="rect">
            <a:avLst/>
          </a:prstGeom>
        </p:spPr>
        <p:txBody>
          <a:bodyPr vert="horz" lIns="90562" tIns="45281" rIns="90562" bIns="45281"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r>
              <a:rPr lang="en-US" smtClean="0"/>
              <a:t>Skype for Business</a:t>
            </a:r>
            <a:endParaRPr lang="en-US" dirty="0"/>
          </a:p>
        </p:txBody>
      </p:sp>
      <p:sp>
        <p:nvSpPr>
          <p:cNvPr id="5" name="Fußzeilenplatzhalter 4"/>
          <p:cNvSpPr>
            <a:spLocks noGrp="1"/>
          </p:cNvSpPr>
          <p:nvPr>
            <p:ph type="ftr" sz="quarter" idx="11"/>
          </p:nvPr>
        </p:nvSpPr>
        <p:spPr/>
        <p:txBody>
          <a:bodyPr/>
          <a:lstStyle/>
          <a:p>
            <a:pPr defTabSz="90532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umsplatzhalter 5"/>
          <p:cNvSpPr>
            <a:spLocks noGrp="1"/>
          </p:cNvSpPr>
          <p:nvPr>
            <p:ph type="dt" idx="12"/>
          </p:nvPr>
        </p:nvSpPr>
        <p:spPr/>
        <p:txBody>
          <a:bodyPr/>
          <a:lstStyle/>
          <a:p>
            <a:fld id="{38EEC551-8CDA-4EB6-89BB-2A86C9F091C8}" type="datetime8">
              <a:rPr lang="en-US" smtClean="0"/>
              <a:t>8/25/2017 4:52 AM</a:t>
            </a:fld>
            <a:endParaRPr lang="en-US" dirty="0"/>
          </a:p>
        </p:txBody>
      </p:sp>
      <p:sp>
        <p:nvSpPr>
          <p:cNvPr id="7" name="Foliennummernplatzhalt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231276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5AA1797-DAEB-4865-8F50-88F8C956CE9E}" type="datetime1">
              <a:rPr lang="en-US" smtClean="0">
                <a:solidFill>
                  <a:prstClr val="black"/>
                </a:solidFill>
              </a:rPr>
              <a:pPr/>
              <a:t>8/25/2017</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29550" defTabSz="905324"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29550" defTabSz="905324"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94043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7E5912A0-2402-4015-AE9C-46F5E36A8E2A}" type="datetime1">
              <a:rPr lang="en-US" smtClean="0">
                <a:solidFill>
                  <a:prstClr val="black"/>
                </a:solidFill>
              </a:rPr>
              <a:pPr/>
              <a:t>8/25/2017</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29550" defTabSz="905324"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29550" defTabSz="905324"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62627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01C4252-65D0-4F8D-B786-08DEA74F6E2E}" type="datetime1">
              <a:rPr lang="en-US" smtClean="0">
                <a:solidFill>
                  <a:prstClr val="black"/>
                </a:solidFill>
              </a:rPr>
              <a:pPr/>
              <a:t>8/25/2017</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29550" defTabSz="905324"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29550" defTabSz="905324"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20371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250128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Conference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2CCBCD-A8BF-439A-869B-F39A4D7377DF}" type="datetime1">
              <a:rPr lang="en-US" smtClean="0">
                <a:solidFill>
                  <a:prstClr val="black"/>
                </a:solidFill>
              </a:rPr>
              <a:pPr/>
              <a:t>8/25/2017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5367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801734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505995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76893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068453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5993994-43AD-45C4-A588-A8FD8AA4F819}" type="datetime1">
              <a:rPr lang="en-US" smtClean="0">
                <a:solidFill>
                  <a:prstClr val="black"/>
                </a:solidFill>
              </a:rPr>
              <a:pPr/>
              <a:t>8/25/2017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10611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We</a:t>
            </a:r>
            <a:r>
              <a:rPr lang="en-GB" baseline="0" noProof="0" dirty="0" smtClean="0"/>
              <a:t> talked a lot about architecture, how to setup and implement Skype for Business for your customers. </a:t>
            </a:r>
          </a:p>
          <a:p>
            <a:r>
              <a:rPr lang="en-GB" baseline="0" noProof="0" dirty="0" smtClean="0"/>
              <a:t>Once you‘re past this we want to make sure that your customers continue to have a excellent experience with the solution. We know that it typically is not Skype for Business that degrades your customers experience, it is the underlying infrastructure, components, network connections or user behaviour. </a:t>
            </a:r>
          </a:p>
          <a:p>
            <a:endParaRPr lang="en-GB" baseline="0" noProof="0" dirty="0" smtClean="0"/>
          </a:p>
          <a:p>
            <a:r>
              <a:rPr lang="en-GB" baseline="0" noProof="0" dirty="0" smtClean="0"/>
              <a:t>But end customers don’t care what may cause an issue, they do expect a world-class communication experience. This session will walk you through proven concepts to deliver this experience.</a:t>
            </a:r>
          </a:p>
          <a:p>
            <a:endParaRPr lang="en-GB" baseline="0" noProof="0" dirty="0" smtClean="0"/>
          </a:p>
          <a:p>
            <a:endParaRPr lang="en-GB" baseline="0" noProof="0" dirty="0" smtClean="0"/>
          </a:p>
        </p:txBody>
      </p:sp>
      <p:sp>
        <p:nvSpPr>
          <p:cNvPr id="4" name="Kopfzeilenplatzhalter 3"/>
          <p:cNvSpPr>
            <a:spLocks noGrp="1"/>
          </p:cNvSpPr>
          <p:nvPr>
            <p:ph type="hdr" sz="quarter" idx="10"/>
          </p:nvPr>
        </p:nvSpPr>
        <p:spPr/>
        <p:txBody>
          <a:bodyPr/>
          <a:lstStyle/>
          <a:p>
            <a:r>
              <a:rPr lang="en-US" smtClean="0"/>
              <a:t>Skype for Business</a:t>
            </a:r>
            <a:endParaRPr lang="en-US" dirty="0"/>
          </a:p>
        </p:txBody>
      </p:sp>
      <p:sp>
        <p:nvSpPr>
          <p:cNvPr id="5" name="Fußzeilenplatzhalter 4"/>
          <p:cNvSpPr>
            <a:spLocks noGrp="1"/>
          </p:cNvSpPr>
          <p:nvPr>
            <p:ph type="ftr" sz="quarter" idx="11"/>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umsplatzhalter 5"/>
          <p:cNvSpPr>
            <a:spLocks noGrp="1"/>
          </p:cNvSpPr>
          <p:nvPr>
            <p:ph type="dt" idx="12"/>
          </p:nvPr>
        </p:nvSpPr>
        <p:spPr/>
        <p:txBody>
          <a:bodyPr/>
          <a:lstStyle/>
          <a:p>
            <a:fld id="{38EEC551-8CDA-4EB6-89BB-2A86C9F091C8}" type="datetime8">
              <a:rPr lang="en-US" smtClean="0"/>
              <a:t>8/25/2017 4:52 AM</a:t>
            </a:fld>
            <a:endParaRPr lang="en-US" dirty="0"/>
          </a:p>
        </p:txBody>
      </p:sp>
      <p:sp>
        <p:nvSpPr>
          <p:cNvPr id="7" name="Foliennummernplatzhalt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837755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5993994-43AD-45C4-A588-A8FD8AA4F819}" type="datetime1">
              <a:rPr lang="en-US" smtClean="0">
                <a:solidFill>
                  <a:prstClr val="black"/>
                </a:solidFill>
              </a:rPr>
              <a:pPr/>
              <a:t>8/25/2017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060425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2416-E980-4F84-8EEA-67C7A97E839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521543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26380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2416-E980-4F84-8EEA-67C7A97E839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862662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1EE45E2-7E3A-4A21-BD8B-F3B162A04CFB}" type="datetime1">
              <a:rPr lang="en-US" smtClean="0">
                <a:solidFill>
                  <a:prstClr val="black"/>
                </a:solidFill>
              </a:rPr>
              <a:pPr/>
              <a:t>8/25/2017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268263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2416-E980-4F84-8EEA-67C7A97E839B}"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136429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119793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73230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 new deployment, the likelihood of issues (configuration, infrastructure, etc.) is higher vs. a mature deployment. Therefore, you should run it more frequently vs. operating in full run state. Below is outlines the suggested frequency an organization should adopt for the KHIs.</a:t>
            </a:r>
            <a:endParaRPr lang="de-DE" dirty="0"/>
          </a:p>
          <a:p>
            <a:r>
              <a:rPr lang="en-GB" dirty="0"/>
              <a:t> </a:t>
            </a:r>
            <a:endParaRPr lang="de-DE" dirty="0"/>
          </a:p>
          <a:p>
            <a:r>
              <a:rPr lang="en-GB" b="1" dirty="0"/>
              <a:t>Frequency</a:t>
            </a:r>
            <a:endParaRPr lang="de-DE" dirty="0"/>
          </a:p>
          <a:p>
            <a:r>
              <a:rPr lang="en-GB" dirty="0"/>
              <a:t>New Deployment - Weekly</a:t>
            </a:r>
            <a:endParaRPr lang="de-DE" dirty="0"/>
          </a:p>
          <a:p>
            <a:r>
              <a:rPr lang="en-GB" dirty="0"/>
              <a:t>Mature Deployment - Quarterly or after infrastructure changes</a:t>
            </a:r>
            <a:endParaRPr lang="de-DE" dirty="0"/>
          </a:p>
          <a:p>
            <a:r>
              <a:rPr lang="en-GB" dirty="0"/>
              <a:t> </a:t>
            </a:r>
            <a:endParaRPr lang="de-DE" dirty="0"/>
          </a:p>
        </p:txBody>
      </p:sp>
      <p:sp>
        <p:nvSpPr>
          <p:cNvPr id="4" name="Footer Placeholder 3"/>
          <p:cNvSpPr>
            <a:spLocks noGrp="1"/>
          </p:cNvSpPr>
          <p:nvPr>
            <p:ph type="ftr" sz="quarter" idx="10"/>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956323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257928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Kopfzeilenplatzhalter 3"/>
          <p:cNvSpPr>
            <a:spLocks noGrp="1"/>
          </p:cNvSpPr>
          <p:nvPr>
            <p:ph type="hdr" sz="quarter" idx="10"/>
          </p:nvPr>
        </p:nvSpPr>
        <p:spPr/>
        <p:txBody>
          <a:bodyPr/>
          <a:lstStyle/>
          <a:p>
            <a:r>
              <a:rPr lang="en-US" smtClean="0"/>
              <a:t>Skype for Business</a:t>
            </a:r>
            <a:endParaRPr lang="en-US" dirty="0"/>
          </a:p>
        </p:txBody>
      </p:sp>
      <p:sp>
        <p:nvSpPr>
          <p:cNvPr id="5" name="Fußzeilenplatzhalter 4"/>
          <p:cNvSpPr>
            <a:spLocks noGrp="1"/>
          </p:cNvSpPr>
          <p:nvPr>
            <p:ph type="ftr" sz="quarter" idx="11"/>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umsplatzhalter 5"/>
          <p:cNvSpPr>
            <a:spLocks noGrp="1"/>
          </p:cNvSpPr>
          <p:nvPr>
            <p:ph type="dt" idx="12"/>
          </p:nvPr>
        </p:nvSpPr>
        <p:spPr/>
        <p:txBody>
          <a:bodyPr/>
          <a:lstStyle/>
          <a:p>
            <a:fld id="{38EEC551-8CDA-4EB6-89BB-2A86C9F091C8}" type="datetime8">
              <a:rPr lang="en-US" smtClean="0"/>
              <a:t>8/25/2017 4:52 AM</a:t>
            </a:fld>
            <a:endParaRPr lang="en-US" dirty="0"/>
          </a:p>
        </p:txBody>
      </p:sp>
      <p:sp>
        <p:nvSpPr>
          <p:cNvPr id="7" name="Foliennummernplatzhalt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755220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61357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8/25/2017</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3481924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Talking</a:t>
            </a:r>
            <a:r>
              <a:rPr lang="de-DE" dirty="0" smtClean="0"/>
              <a:t> </a:t>
            </a:r>
            <a:r>
              <a:rPr lang="de-DE" dirty="0" err="1" smtClean="0"/>
              <a:t>points</a:t>
            </a:r>
            <a:r>
              <a:rPr lang="de-DE" dirty="0" smtClean="0"/>
              <a:t>:</a:t>
            </a:r>
          </a:p>
          <a:p>
            <a:r>
              <a:rPr lang="de-DE" dirty="0" err="1" smtClean="0"/>
              <a:t>How</a:t>
            </a:r>
            <a:r>
              <a:rPr lang="de-DE" baseline="0" dirty="0" smtClean="0"/>
              <a:t> </a:t>
            </a:r>
            <a:r>
              <a:rPr lang="de-DE" baseline="0" dirty="0" err="1" smtClean="0"/>
              <a:t>often</a:t>
            </a:r>
            <a:r>
              <a:rPr lang="de-DE" baseline="0" dirty="0" smtClean="0"/>
              <a:t> </a:t>
            </a:r>
            <a:r>
              <a:rPr lang="de-DE" baseline="0" dirty="0" err="1" smtClean="0"/>
              <a:t>should</a:t>
            </a:r>
            <a:r>
              <a:rPr lang="de-DE" baseline="0" dirty="0" smtClean="0"/>
              <a:t> </a:t>
            </a:r>
            <a:r>
              <a:rPr lang="de-DE" baseline="0" dirty="0" err="1" smtClean="0"/>
              <a:t>you</a:t>
            </a:r>
            <a:r>
              <a:rPr lang="de-DE" baseline="0" dirty="0" smtClean="0"/>
              <a:t> / </a:t>
            </a:r>
            <a:r>
              <a:rPr lang="de-DE" baseline="0" dirty="0" err="1" smtClean="0"/>
              <a:t>your</a:t>
            </a:r>
            <a:r>
              <a:rPr lang="de-DE" baseline="0" dirty="0" smtClean="0"/>
              <a:t> </a:t>
            </a:r>
            <a:r>
              <a:rPr lang="de-DE" baseline="0" dirty="0" err="1" smtClean="0"/>
              <a:t>customer</a:t>
            </a:r>
            <a:r>
              <a:rPr lang="de-DE" baseline="0" dirty="0" smtClean="0"/>
              <a:t> </a:t>
            </a:r>
            <a:r>
              <a:rPr lang="de-DE" baseline="0" dirty="0" err="1" smtClean="0"/>
              <a:t>go</a:t>
            </a:r>
            <a:r>
              <a:rPr lang="de-DE" baseline="0" dirty="0" smtClean="0"/>
              <a:t> </a:t>
            </a:r>
            <a:r>
              <a:rPr lang="de-DE" baseline="0" dirty="0" err="1" smtClean="0"/>
              <a:t>through</a:t>
            </a:r>
            <a:r>
              <a:rPr lang="de-DE" baseline="0" dirty="0" smtClean="0"/>
              <a:t> </a:t>
            </a:r>
            <a:r>
              <a:rPr lang="de-DE" baseline="0" dirty="0" err="1" smtClean="0"/>
              <a:t>this</a:t>
            </a:r>
            <a:r>
              <a:rPr lang="de-DE" baseline="0" dirty="0" smtClean="0"/>
              <a:t> </a:t>
            </a:r>
            <a:r>
              <a:rPr lang="de-DE" baseline="0" dirty="0" err="1" smtClean="0"/>
              <a:t>process</a:t>
            </a:r>
            <a:r>
              <a:rPr lang="de-DE" baseline="0" dirty="0" smtClean="0"/>
              <a:t>? Like </a:t>
            </a:r>
            <a:r>
              <a:rPr lang="de-DE" baseline="0" dirty="0" err="1" smtClean="0"/>
              <a:t>we</a:t>
            </a:r>
            <a:r>
              <a:rPr lang="de-DE" baseline="0" dirty="0" smtClean="0"/>
              <a:t> </a:t>
            </a:r>
            <a:r>
              <a:rPr lang="de-DE" baseline="0" dirty="0" err="1" smtClean="0"/>
              <a:t>said</a:t>
            </a:r>
            <a:r>
              <a:rPr lang="de-DE" baseline="0" dirty="0" smtClean="0"/>
              <a:t> </a:t>
            </a:r>
            <a:r>
              <a:rPr lang="de-DE" baseline="0" dirty="0" err="1" smtClean="0"/>
              <a:t>earlier</a:t>
            </a:r>
            <a:r>
              <a:rPr lang="de-DE" baseline="0" dirty="0" smtClean="0"/>
              <a:t>, </a:t>
            </a:r>
            <a:r>
              <a:rPr lang="de-DE" baseline="0" dirty="0" err="1" smtClean="0"/>
              <a:t>start</a:t>
            </a:r>
            <a:r>
              <a:rPr lang="de-DE" baseline="0" dirty="0" smtClean="0"/>
              <a:t> </a:t>
            </a:r>
            <a:r>
              <a:rPr lang="de-DE" baseline="0" dirty="0" err="1" smtClean="0"/>
              <a:t>with</a:t>
            </a:r>
            <a:r>
              <a:rPr lang="de-DE" baseline="0" dirty="0" smtClean="0"/>
              <a:t> a </a:t>
            </a:r>
            <a:r>
              <a:rPr lang="de-DE" baseline="0" dirty="0" err="1" smtClean="0"/>
              <a:t>weekly</a:t>
            </a:r>
            <a:r>
              <a:rPr lang="de-DE" baseline="0" dirty="0" smtClean="0"/>
              <a:t> </a:t>
            </a:r>
            <a:r>
              <a:rPr lang="de-DE" baseline="0" dirty="0" err="1" smtClean="0"/>
              <a:t>review</a:t>
            </a:r>
            <a:r>
              <a:rPr lang="de-DE" baseline="0" dirty="0" smtClean="0"/>
              <a:t>, </a:t>
            </a:r>
            <a:r>
              <a:rPr lang="de-DE" baseline="0" dirty="0" err="1" smtClean="0"/>
              <a:t>once</a:t>
            </a:r>
            <a:r>
              <a:rPr lang="de-DE" baseline="0" dirty="0" smtClean="0"/>
              <a:t> </a:t>
            </a:r>
            <a:r>
              <a:rPr lang="de-DE" baseline="0" dirty="0" err="1" smtClean="0"/>
              <a:t>everything</a:t>
            </a:r>
            <a:r>
              <a:rPr lang="de-DE" baseline="0" dirty="0" smtClean="0"/>
              <a:t> </a:t>
            </a:r>
            <a:r>
              <a:rPr lang="de-DE" baseline="0" dirty="0" err="1" smtClean="0"/>
              <a:t>is</a:t>
            </a:r>
            <a:r>
              <a:rPr lang="de-DE" baseline="0" dirty="0" smtClean="0"/>
              <a:t> </a:t>
            </a:r>
            <a:r>
              <a:rPr lang="de-DE" baseline="0" dirty="0" err="1" smtClean="0"/>
              <a:t>fine</a:t>
            </a:r>
            <a:r>
              <a:rPr lang="de-DE" baseline="0" dirty="0" smtClean="0"/>
              <a:t>, </a:t>
            </a:r>
            <a:r>
              <a:rPr lang="de-DE" baseline="0" dirty="0" err="1" smtClean="0"/>
              <a:t>you</a:t>
            </a:r>
            <a:r>
              <a:rPr lang="de-DE" baseline="0" dirty="0" smtClean="0"/>
              <a:t> </a:t>
            </a:r>
            <a:r>
              <a:rPr lang="de-DE" baseline="0" dirty="0" err="1" smtClean="0"/>
              <a:t>can</a:t>
            </a:r>
            <a:r>
              <a:rPr lang="de-DE" baseline="0" dirty="0" smtClean="0"/>
              <a:t> </a:t>
            </a:r>
            <a:r>
              <a:rPr lang="de-DE" baseline="0" dirty="0" err="1" smtClean="0"/>
              <a:t>move</a:t>
            </a:r>
            <a:r>
              <a:rPr lang="de-DE" baseline="0" dirty="0" smtClean="0"/>
              <a:t> </a:t>
            </a:r>
            <a:r>
              <a:rPr lang="de-DE" baseline="0" dirty="0" err="1" smtClean="0"/>
              <a:t>to</a:t>
            </a:r>
            <a:r>
              <a:rPr lang="de-DE" baseline="0" dirty="0" smtClean="0"/>
              <a:t> a </a:t>
            </a:r>
            <a:r>
              <a:rPr lang="de-DE" baseline="0" dirty="0" err="1" smtClean="0"/>
              <a:t>monthly</a:t>
            </a:r>
            <a:r>
              <a:rPr lang="de-DE" baseline="0" dirty="0" smtClean="0"/>
              <a:t> </a:t>
            </a:r>
            <a:r>
              <a:rPr lang="de-DE" baseline="0" dirty="0" err="1" smtClean="0"/>
              <a:t>process</a:t>
            </a:r>
            <a:endParaRPr lang="de-DE" baseline="0" dirty="0" smtClean="0"/>
          </a:p>
          <a:p>
            <a:r>
              <a:rPr lang="de-DE" baseline="0" dirty="0" err="1" smtClean="0"/>
              <a:t>It</a:t>
            </a:r>
            <a:r>
              <a:rPr lang="de-DE" baseline="0" dirty="0" smtClean="0"/>
              <a:t> </a:t>
            </a:r>
            <a:r>
              <a:rPr lang="de-DE" baseline="0" dirty="0" err="1" smtClean="0"/>
              <a:t>is</a:t>
            </a:r>
            <a:r>
              <a:rPr lang="de-DE" baseline="0" dirty="0" smtClean="0"/>
              <a:t> </a:t>
            </a:r>
            <a:r>
              <a:rPr lang="de-DE" baseline="0" dirty="0" err="1" smtClean="0"/>
              <a:t>recommended</a:t>
            </a:r>
            <a:r>
              <a:rPr lang="de-DE" baseline="0" dirty="0" smtClean="0"/>
              <a:t> </a:t>
            </a:r>
            <a:r>
              <a:rPr lang="de-DE" baseline="0" dirty="0" err="1" smtClean="0"/>
              <a:t>to</a:t>
            </a:r>
            <a:r>
              <a:rPr lang="de-DE" baseline="0" dirty="0" smtClean="0"/>
              <a:t> </a:t>
            </a:r>
            <a:r>
              <a:rPr lang="de-DE" baseline="0" dirty="0" err="1" smtClean="0"/>
              <a:t>switch</a:t>
            </a:r>
            <a:r>
              <a:rPr lang="de-DE" baseline="0" dirty="0" smtClean="0"/>
              <a:t> back </a:t>
            </a:r>
            <a:r>
              <a:rPr lang="de-DE" baseline="0" dirty="0" err="1" smtClean="0"/>
              <a:t>to</a:t>
            </a:r>
            <a:r>
              <a:rPr lang="de-DE" baseline="0" dirty="0" smtClean="0"/>
              <a:t> a </a:t>
            </a:r>
            <a:r>
              <a:rPr lang="de-DE" baseline="0" dirty="0" err="1" smtClean="0"/>
              <a:t>weekly</a:t>
            </a:r>
            <a:r>
              <a:rPr lang="de-DE" baseline="0" dirty="0" smtClean="0"/>
              <a:t> </a:t>
            </a:r>
            <a:r>
              <a:rPr lang="de-DE" baseline="0" dirty="0" err="1" smtClean="0"/>
              <a:t>monitoring</a:t>
            </a:r>
            <a:r>
              <a:rPr lang="de-DE" baseline="0" dirty="0" smtClean="0"/>
              <a:t> </a:t>
            </a:r>
            <a:r>
              <a:rPr lang="de-DE" baseline="0" dirty="0" err="1" smtClean="0"/>
              <a:t>whenever</a:t>
            </a:r>
            <a:r>
              <a:rPr lang="de-DE" baseline="0" dirty="0" smtClean="0"/>
              <a:t> larger </a:t>
            </a:r>
            <a:r>
              <a:rPr lang="de-DE" baseline="0" dirty="0" err="1" smtClean="0"/>
              <a:t>changes</a:t>
            </a:r>
            <a:r>
              <a:rPr lang="de-DE" baseline="0" dirty="0" smtClean="0"/>
              <a:t> happen, </a:t>
            </a:r>
            <a:r>
              <a:rPr lang="de-DE" baseline="0" dirty="0" err="1" smtClean="0"/>
              <a:t>and</a:t>
            </a:r>
            <a:r>
              <a:rPr lang="de-DE" baseline="0" dirty="0" smtClean="0"/>
              <a:t> </a:t>
            </a:r>
            <a:r>
              <a:rPr lang="de-DE" baseline="0" dirty="0" err="1" smtClean="0"/>
              <a:t>start</a:t>
            </a:r>
            <a:r>
              <a:rPr lang="de-DE" baseline="0" dirty="0" smtClean="0"/>
              <a:t> </a:t>
            </a:r>
            <a:r>
              <a:rPr lang="de-DE" baseline="0" dirty="0" err="1" smtClean="0"/>
              <a:t>with</a:t>
            </a:r>
            <a:r>
              <a:rPr lang="de-DE" baseline="0" dirty="0" smtClean="0"/>
              <a:t> a </a:t>
            </a:r>
            <a:r>
              <a:rPr lang="de-DE" baseline="0" dirty="0" err="1" smtClean="0"/>
              <a:t>closer</a:t>
            </a:r>
            <a:r>
              <a:rPr lang="de-DE" baseline="0" dirty="0" smtClean="0"/>
              <a:t> </a:t>
            </a:r>
            <a:r>
              <a:rPr lang="de-DE" baseline="0" dirty="0" err="1" smtClean="0"/>
              <a:t>monitoring</a:t>
            </a:r>
            <a:r>
              <a:rPr lang="de-DE" baseline="0" dirty="0" smtClean="0"/>
              <a:t> </a:t>
            </a:r>
            <a:r>
              <a:rPr lang="de-DE" baseline="0" dirty="0" err="1" smtClean="0"/>
              <a:t>before</a:t>
            </a:r>
            <a:r>
              <a:rPr lang="de-DE" baseline="0" dirty="0" smtClean="0"/>
              <a:t> </a:t>
            </a:r>
            <a:r>
              <a:rPr lang="de-DE" baseline="0" dirty="0" err="1" smtClean="0"/>
              <a:t>this</a:t>
            </a:r>
            <a:r>
              <a:rPr lang="de-DE" baseline="0" dirty="0" smtClean="0"/>
              <a:t> </a:t>
            </a:r>
            <a:r>
              <a:rPr lang="de-DE" baseline="0" dirty="0" err="1" smtClean="0"/>
              <a:t>change</a:t>
            </a:r>
            <a:r>
              <a:rPr lang="de-DE" baseline="0" dirty="0" smtClean="0"/>
              <a:t> </a:t>
            </a:r>
            <a:r>
              <a:rPr lang="de-DE" baseline="0" dirty="0" err="1" smtClean="0"/>
              <a:t>happens</a:t>
            </a:r>
            <a:r>
              <a:rPr lang="de-DE" baseline="0" dirty="0" smtClean="0"/>
              <a:t> (like massive </a:t>
            </a:r>
            <a:r>
              <a:rPr lang="de-DE" baseline="0" dirty="0" err="1" smtClean="0"/>
              <a:t>user</a:t>
            </a:r>
            <a:r>
              <a:rPr lang="de-DE" baseline="0" dirty="0" smtClean="0"/>
              <a:t> </a:t>
            </a:r>
            <a:r>
              <a:rPr lang="de-DE" baseline="0" dirty="0" err="1" smtClean="0"/>
              <a:t>enablement</a:t>
            </a:r>
            <a:r>
              <a:rPr lang="de-DE" baseline="0" dirty="0" smtClean="0"/>
              <a:t>)</a:t>
            </a:r>
          </a:p>
          <a:p>
            <a:r>
              <a:rPr lang="de-DE" baseline="0" dirty="0" err="1" smtClean="0"/>
              <a:t>Possible</a:t>
            </a:r>
            <a:r>
              <a:rPr lang="de-DE" baseline="0" dirty="0" smtClean="0"/>
              <a:t> </a:t>
            </a:r>
            <a:r>
              <a:rPr lang="de-DE" baseline="0" dirty="0" err="1" smtClean="0"/>
              <a:t>triggers</a:t>
            </a:r>
            <a:r>
              <a:rPr lang="de-DE" baseline="0" dirty="0" smtClean="0"/>
              <a:t> </a:t>
            </a:r>
            <a:r>
              <a:rPr lang="de-DE" baseline="0" dirty="0" err="1" smtClean="0"/>
              <a:t>could</a:t>
            </a:r>
            <a:r>
              <a:rPr lang="de-DE" baseline="0" dirty="0" smtClean="0"/>
              <a:t> </a:t>
            </a:r>
            <a:r>
              <a:rPr lang="de-DE" baseline="0" dirty="0" err="1" smtClean="0"/>
              <a:t>be</a:t>
            </a:r>
            <a:r>
              <a:rPr lang="de-DE" baseline="0" dirty="0" smtClean="0"/>
              <a:t>:</a:t>
            </a:r>
          </a:p>
          <a:p>
            <a:pPr marL="169804" indent="-169804">
              <a:buFont typeface="Arial" panose="020B0604020202020204" pitchFamily="34" charset="0"/>
              <a:buChar char="•"/>
            </a:pPr>
            <a:r>
              <a:rPr lang="de-DE" baseline="0" dirty="0" smtClean="0"/>
              <a:t>User </a:t>
            </a:r>
            <a:r>
              <a:rPr lang="de-DE" baseline="0" dirty="0" err="1" smtClean="0"/>
              <a:t>move</a:t>
            </a:r>
            <a:r>
              <a:rPr lang="de-DE" baseline="0" dirty="0" smtClean="0"/>
              <a:t> / </a:t>
            </a:r>
            <a:r>
              <a:rPr lang="de-DE" baseline="0" dirty="0" err="1" smtClean="0"/>
              <a:t>enablement</a:t>
            </a:r>
            <a:endParaRPr lang="de-DE" baseline="0" dirty="0" smtClean="0"/>
          </a:p>
          <a:p>
            <a:pPr marL="169804" indent="-169804">
              <a:buFont typeface="Arial" panose="020B0604020202020204" pitchFamily="34" charset="0"/>
              <a:buChar char="•"/>
            </a:pPr>
            <a:r>
              <a:rPr lang="de-DE" baseline="0" dirty="0" smtClean="0"/>
              <a:t>Change in </a:t>
            </a:r>
            <a:r>
              <a:rPr lang="de-DE" baseline="0" dirty="0" err="1" smtClean="0"/>
              <a:t>the</a:t>
            </a:r>
            <a:r>
              <a:rPr lang="de-DE" baseline="0" dirty="0" smtClean="0"/>
              <a:t> </a:t>
            </a:r>
            <a:r>
              <a:rPr lang="de-DE" baseline="0" dirty="0" err="1" smtClean="0"/>
              <a:t>environment</a:t>
            </a:r>
            <a:r>
              <a:rPr lang="de-DE" baseline="0" dirty="0" smtClean="0"/>
              <a:t> (</a:t>
            </a:r>
            <a:r>
              <a:rPr lang="de-DE" baseline="0" dirty="0" err="1" smtClean="0"/>
              <a:t>new</a:t>
            </a:r>
            <a:r>
              <a:rPr lang="de-DE" baseline="0" dirty="0" smtClean="0"/>
              <a:t> </a:t>
            </a:r>
            <a:r>
              <a:rPr lang="de-DE" baseline="0" dirty="0" err="1" smtClean="0"/>
              <a:t>pool</a:t>
            </a:r>
            <a:r>
              <a:rPr lang="de-DE" baseline="0" dirty="0" smtClean="0"/>
              <a:t>, </a:t>
            </a:r>
            <a:r>
              <a:rPr lang="de-DE" baseline="0" dirty="0" err="1" smtClean="0"/>
              <a:t>new</a:t>
            </a:r>
            <a:r>
              <a:rPr lang="de-DE" baseline="0" dirty="0" smtClean="0"/>
              <a:t> </a:t>
            </a:r>
            <a:r>
              <a:rPr lang="de-DE" baseline="0" dirty="0" err="1" smtClean="0"/>
              <a:t>site</a:t>
            </a:r>
            <a:r>
              <a:rPr lang="de-DE" baseline="0" dirty="0" smtClean="0"/>
              <a:t>)</a:t>
            </a:r>
          </a:p>
          <a:p>
            <a:pPr marL="169804" indent="-169804">
              <a:buFont typeface="Arial" panose="020B0604020202020204" pitchFamily="34" charset="0"/>
              <a:buChar char="•"/>
            </a:pPr>
            <a:r>
              <a:rPr lang="de-DE" baseline="0" dirty="0" smtClean="0"/>
              <a:t>User </a:t>
            </a:r>
            <a:r>
              <a:rPr lang="de-DE" baseline="0" dirty="0" err="1" smtClean="0"/>
              <a:t>feedback</a:t>
            </a:r>
            <a:endParaRPr lang="de-DE" baseline="0" dirty="0" smtClean="0"/>
          </a:p>
        </p:txBody>
      </p:sp>
    </p:spTree>
    <p:extLst>
      <p:ext uri="{BB962C8B-B14F-4D97-AF65-F5344CB8AC3E}">
        <p14:creationId xmlns:p14="http://schemas.microsoft.com/office/powerpoint/2010/main" val="1731011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8/25/2017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02113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2416-E980-4F84-8EEA-67C7A97E839B}"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779117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16908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581052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0798096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736548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591145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We have seen a number of projects where a Lync solution has been</a:t>
            </a:r>
            <a:r>
              <a:rPr lang="en-GB" baseline="0" dirty="0" smtClean="0"/>
              <a:t> planned very well, implemented, tested and deployed but than all of a sudden the customer finds himself alone, all the smart people (consultants, architects, however you want to call them) are gone. And problems start to arise. This often leads into customer </a:t>
            </a:r>
            <a:r>
              <a:rPr lang="en-GB" baseline="0" dirty="0" err="1" smtClean="0"/>
              <a:t>dissat</a:t>
            </a:r>
            <a:r>
              <a:rPr lang="en-GB" baseline="0" dirty="0" smtClean="0"/>
              <a:t>. We like to help you to avoid this, we all want to have happy customers.</a:t>
            </a:r>
          </a:p>
          <a:p>
            <a:endParaRPr lang="en-GB" baseline="0" dirty="0" smtClean="0"/>
          </a:p>
          <a:p>
            <a:r>
              <a:rPr lang="en-GB" baseline="0" dirty="0" smtClean="0"/>
              <a:t>We consider a project to be incomplete if operations and support is not covered during the project.</a:t>
            </a:r>
            <a:endParaRPr lang="en-GB" dirty="0"/>
          </a:p>
        </p:txBody>
      </p:sp>
      <p:sp>
        <p:nvSpPr>
          <p:cNvPr id="4" name="Kopfzeilenplatzhalter 3"/>
          <p:cNvSpPr>
            <a:spLocks noGrp="1"/>
          </p:cNvSpPr>
          <p:nvPr>
            <p:ph type="hdr" sz="quarter" idx="10"/>
          </p:nvPr>
        </p:nvSpPr>
        <p:spPr/>
        <p:txBody>
          <a:bodyPr/>
          <a:lstStyle/>
          <a:p>
            <a:r>
              <a:rPr lang="en-US" smtClean="0"/>
              <a:t>Skype for Business</a:t>
            </a:r>
            <a:endParaRPr lang="en-US" dirty="0"/>
          </a:p>
        </p:txBody>
      </p:sp>
      <p:sp>
        <p:nvSpPr>
          <p:cNvPr id="5" name="Fußzeilenplatzhalter 4"/>
          <p:cNvSpPr>
            <a:spLocks noGrp="1"/>
          </p:cNvSpPr>
          <p:nvPr>
            <p:ph type="ftr" sz="quarter" idx="11"/>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umsplatzhalter 5"/>
          <p:cNvSpPr>
            <a:spLocks noGrp="1"/>
          </p:cNvSpPr>
          <p:nvPr>
            <p:ph type="dt" idx="12"/>
          </p:nvPr>
        </p:nvSpPr>
        <p:spPr/>
        <p:txBody>
          <a:bodyPr/>
          <a:lstStyle/>
          <a:p>
            <a:fld id="{38EEC551-8CDA-4EB6-89BB-2A86C9F091C8}" type="datetime8">
              <a:rPr lang="en-US" smtClean="0"/>
              <a:t>8/25/2017 4:52 AM</a:t>
            </a:fld>
            <a:endParaRPr lang="en-US" dirty="0"/>
          </a:p>
        </p:txBody>
      </p:sp>
      <p:sp>
        <p:nvSpPr>
          <p:cNvPr id="7" name="Foliennummernplatzhalt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7059662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075932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8589739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Remember:</a:t>
            </a:r>
            <a:r>
              <a:rPr lang="en-GB" baseline="0" noProof="0" dirty="0" smtClean="0"/>
              <a:t> filtered on Devices having average </a:t>
            </a:r>
            <a:r>
              <a:rPr lang="en-GB" baseline="0" noProof="0" dirty="0" err="1" smtClean="0"/>
              <a:t>SendListenMOS</a:t>
            </a:r>
            <a:r>
              <a:rPr lang="en-GB" baseline="0" noProof="0" dirty="0" smtClean="0"/>
              <a:t> &lt; 3.6</a:t>
            </a:r>
            <a:endParaRPr lang="en-GB" noProof="0" dirty="0" smtClean="0"/>
          </a:p>
          <a:p>
            <a:r>
              <a:rPr lang="en-GB" noProof="0" dirty="0" smtClean="0"/>
              <a:t>Discuss where to start</a:t>
            </a:r>
          </a:p>
          <a:p>
            <a:endParaRPr lang="en-GB" noProof="0" dirty="0" smtClean="0"/>
          </a:p>
          <a:p>
            <a:r>
              <a:rPr lang="en-GB" noProof="0" dirty="0" smtClean="0"/>
              <a:t>Highest stream count?</a:t>
            </a:r>
          </a:p>
          <a:p>
            <a:r>
              <a:rPr lang="en-GB" noProof="0" dirty="0" smtClean="0"/>
              <a:t>That would be CX300 with 3.58</a:t>
            </a:r>
          </a:p>
          <a:p>
            <a:endParaRPr lang="en-GB" noProof="0" dirty="0" smtClean="0"/>
          </a:p>
          <a:p>
            <a:r>
              <a:rPr lang="en-GB" noProof="0" dirty="0" smtClean="0"/>
              <a:t>Or maybe the integrated one? </a:t>
            </a:r>
          </a:p>
          <a:p>
            <a:endParaRPr lang="en-GB" noProof="0" dirty="0" smtClean="0"/>
          </a:p>
          <a:p>
            <a:r>
              <a:rPr lang="en-GB" noProof="0" dirty="0" smtClean="0"/>
              <a:t>In this</a:t>
            </a:r>
            <a:r>
              <a:rPr lang="en-GB" baseline="0" noProof="0" dirty="0" smtClean="0"/>
              <a:t> scenario this seems to be a good process:</a:t>
            </a:r>
          </a:p>
          <a:p>
            <a:pPr marL="169804" indent="-169804">
              <a:buFont typeface="Arial" panose="020B0604020202020204" pitchFamily="34" charset="0"/>
              <a:buChar char="•"/>
            </a:pPr>
            <a:r>
              <a:rPr lang="en-GB" baseline="0" noProof="0" dirty="0" smtClean="0"/>
              <a:t>Start with internal devices – remediation action is a user education &amp; awareness activity to avoid the usage of internal devices</a:t>
            </a:r>
          </a:p>
          <a:p>
            <a:pPr marL="169804" indent="-169804">
              <a:buFont typeface="Arial" panose="020B0604020202020204" pitchFamily="34" charset="0"/>
              <a:buChar char="•"/>
            </a:pPr>
            <a:r>
              <a:rPr lang="en-GB" baseline="0" noProof="0" dirty="0" smtClean="0"/>
              <a:t>Logitech pro 5000 is a video camera with integrated mic – not </a:t>
            </a:r>
            <a:r>
              <a:rPr lang="en-GB" baseline="0" noProof="0" dirty="0" err="1" smtClean="0"/>
              <a:t>qualitifed</a:t>
            </a:r>
            <a:r>
              <a:rPr lang="en-GB" baseline="0" noProof="0" dirty="0" smtClean="0"/>
              <a:t>, maybe needs replacement, maybe education to use headset &amp; camera might work here</a:t>
            </a:r>
          </a:p>
          <a:p>
            <a:pPr marL="169804" indent="-169804">
              <a:buFont typeface="Arial" panose="020B0604020202020204" pitchFamily="34" charset="0"/>
              <a:buChar char="•"/>
            </a:pPr>
            <a:r>
              <a:rPr lang="en-GB" baseline="0" noProof="0" dirty="0" smtClean="0"/>
              <a:t>Identify users using this generic USB Audio device and deploy certified devices</a:t>
            </a:r>
          </a:p>
          <a:p>
            <a:endParaRPr lang="en-GB" baseline="0" noProof="0" dirty="0" smtClean="0"/>
          </a:p>
        </p:txBody>
      </p:sp>
    </p:spTree>
    <p:extLst>
      <p:ext uri="{BB962C8B-B14F-4D97-AF65-F5344CB8AC3E}">
        <p14:creationId xmlns:p14="http://schemas.microsoft.com/office/powerpoint/2010/main" val="5738867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2811">
              <a:lnSpc>
                <a:spcPct val="100000"/>
              </a:lnSpc>
              <a:spcAft>
                <a:spcPts val="0"/>
              </a:spcAft>
              <a:defRPr/>
            </a:pPr>
            <a:r>
              <a:rPr lang="en-GB" baseline="0" noProof="0" dirty="0" smtClean="0"/>
              <a:t>Prioritization is key! Use this and the next slide to talk about the prioritization process</a:t>
            </a:r>
          </a:p>
          <a:p>
            <a:endParaRPr lang="de-DE" dirty="0" smtClean="0"/>
          </a:p>
          <a:p>
            <a:r>
              <a:rPr lang="en-GB" noProof="0" dirty="0" smtClean="0"/>
              <a:t>Let's take</a:t>
            </a:r>
            <a:r>
              <a:rPr lang="en-GB" baseline="0" noProof="0" dirty="0" smtClean="0"/>
              <a:t> a closer look to the output of the Plant_1_AVMCU_MS  query, what do we see here?</a:t>
            </a:r>
          </a:p>
          <a:p>
            <a:endParaRPr lang="en-GB" baseline="0" noProof="0" dirty="0" smtClean="0"/>
          </a:p>
          <a:p>
            <a:r>
              <a:rPr lang="en-GB" baseline="0" noProof="0" dirty="0" smtClean="0"/>
              <a:t>First, the overall quality isn‘t that bad – you would think</a:t>
            </a:r>
          </a:p>
          <a:p>
            <a:r>
              <a:rPr lang="en-GB" baseline="0" noProof="0" dirty="0" smtClean="0"/>
              <a:t>But consider a thing here. These are Servers talking to each other, why should we have *any* packet loss here? Probably not, unless you can explain it. And are okay with the explanation, of course.</a:t>
            </a:r>
          </a:p>
          <a:p>
            <a:endParaRPr lang="en-GB" baseline="0" noProof="0" dirty="0" smtClean="0"/>
          </a:p>
          <a:p>
            <a:r>
              <a:rPr lang="en-GB" baseline="0" noProof="0" dirty="0" smtClean="0"/>
              <a:t>Second, LyncMS01 is over-represented here, whereas LyncMS02 isn‘t the often represented. So you want to troubleshoot LyncMS01 and his network conditions first.</a:t>
            </a:r>
          </a:p>
        </p:txBody>
      </p:sp>
    </p:spTree>
    <p:extLst>
      <p:ext uri="{BB962C8B-B14F-4D97-AF65-F5344CB8AC3E}">
        <p14:creationId xmlns:p14="http://schemas.microsoft.com/office/powerpoint/2010/main" val="4225438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smtClean="0"/>
          </a:p>
          <a:p>
            <a:r>
              <a:rPr lang="en-GB" noProof="0" dirty="0" smtClean="0"/>
              <a:t>Let's take</a:t>
            </a:r>
            <a:r>
              <a:rPr lang="en-GB" baseline="0" noProof="0" dirty="0" smtClean="0"/>
              <a:t> a closer look to the output of the Plant_1_AVMCU_MS  query, what do we see here?</a:t>
            </a:r>
          </a:p>
          <a:p>
            <a:endParaRPr lang="en-GB" baseline="0" noProof="0" dirty="0" smtClean="0"/>
          </a:p>
          <a:p>
            <a:r>
              <a:rPr lang="en-GB" baseline="0" noProof="0" dirty="0" smtClean="0"/>
              <a:t>First, the overall quality isn‘t that bad – you would think</a:t>
            </a:r>
          </a:p>
          <a:p>
            <a:r>
              <a:rPr lang="en-GB" baseline="0" noProof="0" dirty="0" smtClean="0"/>
              <a:t>But consider a thing here. These are Servers talking to each other, why should we have *any* packet loss here? Probably not, unless you can explain it. And are okay with the explanation, of course.</a:t>
            </a:r>
          </a:p>
          <a:p>
            <a:endParaRPr lang="en-GB" baseline="0" noProof="0" dirty="0" smtClean="0"/>
          </a:p>
          <a:p>
            <a:r>
              <a:rPr lang="en-GB" baseline="0" noProof="0" dirty="0" smtClean="0"/>
              <a:t>Second, LyncMS01 is over-represented here, whereas LyncMS02 isn‘t the often represented. So you want to troubleshoot LyncMS01 and his network conditions first.</a:t>
            </a:r>
          </a:p>
          <a:p>
            <a:endParaRPr lang="en-GB" baseline="0" noProof="0" dirty="0" smtClean="0"/>
          </a:p>
        </p:txBody>
      </p:sp>
    </p:spTree>
    <p:extLst>
      <p:ext uri="{BB962C8B-B14F-4D97-AF65-F5344CB8AC3E}">
        <p14:creationId xmlns:p14="http://schemas.microsoft.com/office/powerpoint/2010/main" val="496278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Where</a:t>
            </a:r>
            <a:r>
              <a:rPr lang="en-GB" baseline="0" noProof="0" dirty="0" smtClean="0"/>
              <a:t> to start?</a:t>
            </a:r>
          </a:p>
          <a:p>
            <a:endParaRPr lang="en-GB" baseline="0" noProof="0" dirty="0" smtClean="0"/>
          </a:p>
          <a:p>
            <a:r>
              <a:rPr lang="en-GB" baseline="0" noProof="0" dirty="0" smtClean="0"/>
              <a:t>from a pure count view you may want to start with the first two subnets 10.35.46.0 and 10.35.44.0</a:t>
            </a:r>
          </a:p>
          <a:p>
            <a:r>
              <a:rPr lang="en-GB" baseline="0" noProof="0" dirty="0" smtClean="0"/>
              <a:t>However, if you scroll down the list further there are a number of 10.121.13x subnets – maybe it is worth to start here? Maybe they are all close to each other and there is a common thing like a backend-router that is causing issues as QoS isn‘t implemented properly on this guy?</a:t>
            </a:r>
          </a:p>
          <a:p>
            <a:endParaRPr lang="en-GB" baseline="0" noProof="0" dirty="0" smtClean="0"/>
          </a:p>
          <a:p>
            <a:r>
              <a:rPr lang="en-GB" baseline="0" noProof="0" dirty="0" smtClean="0"/>
              <a:t>Talk about setting the data into context and the </a:t>
            </a:r>
            <a:r>
              <a:rPr lang="en-GB" baseline="0" noProof="0" dirty="0" err="1" smtClean="0"/>
              <a:t>priorization</a:t>
            </a:r>
            <a:r>
              <a:rPr lang="en-GB" baseline="0" noProof="0" dirty="0" smtClean="0"/>
              <a:t> of issues. </a:t>
            </a:r>
          </a:p>
          <a:p>
            <a:r>
              <a:rPr lang="en-GB" baseline="0" noProof="0" dirty="0" smtClean="0"/>
              <a:t>I probably would start with 10.35.x site as the total stream count is in the same area but the poor stream ratio is higher -&gt; a change to this poor streams has more impact. </a:t>
            </a:r>
          </a:p>
          <a:p>
            <a:endParaRPr lang="en-GB" noProof="0" dirty="0"/>
          </a:p>
        </p:txBody>
      </p:sp>
    </p:spTree>
    <p:extLst>
      <p:ext uri="{BB962C8B-B14F-4D97-AF65-F5344CB8AC3E}">
        <p14:creationId xmlns:p14="http://schemas.microsoft.com/office/powerpoint/2010/main" val="30200316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3906754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Call Quality Dashboard is a culmination of a journey from sample</a:t>
            </a:r>
            <a:r>
              <a:rPr lang="en-AU" baseline="0" dirty="0" smtClean="0"/>
              <a:t> queries in Lync 2013 Network Guide that resulted in Call Quality Methodology whitepaper and tools, which consolidates archive of QoE data to produce database cube for analysis using SQL Server Analysis Services. CQD allows for extensibility through Web API and provides an out of the box report portal.</a:t>
            </a:r>
            <a:endParaRPr lang="en-AU" dirty="0"/>
          </a:p>
        </p:txBody>
      </p:sp>
      <p:sp>
        <p:nvSpPr>
          <p:cNvPr id="4" name="Slide Number Placeholder 3"/>
          <p:cNvSpPr>
            <a:spLocks noGrp="1"/>
          </p:cNvSpPr>
          <p:nvPr>
            <p:ph type="sldNum" sz="quarter" idx="10"/>
          </p:nvPr>
        </p:nvSpPr>
        <p:spPr/>
        <p:txBody>
          <a:bodyPr/>
          <a:lstStyle/>
          <a:p>
            <a:fld id="{F03EB18E-F770-419F-982B-1615A67A5185}" type="slidenum">
              <a:rPr lang="en-US" smtClean="0"/>
              <a:t>55</a:t>
            </a:fld>
            <a:endParaRPr lang="en-US"/>
          </a:p>
        </p:txBody>
      </p:sp>
    </p:spTree>
    <p:extLst>
      <p:ext uri="{BB962C8B-B14F-4D97-AF65-F5344CB8AC3E}">
        <p14:creationId xmlns:p14="http://schemas.microsoft.com/office/powerpoint/2010/main" val="15375169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CQD is essentially</a:t>
            </a:r>
            <a:r>
              <a:rPr lang="en-AU" baseline="0" dirty="0" smtClean="0"/>
              <a:t> archive of QoE data that’s processed by SQL Server Analysis Services to produce a cube-based reports. Query return performance is targeted toward less than 1 second, and  Web API is provided to access the data cube.</a:t>
            </a:r>
          </a:p>
          <a:p>
            <a:endParaRPr lang="en-AU" baseline="0" dirty="0" smtClean="0"/>
          </a:p>
          <a:p>
            <a:r>
              <a:rPr lang="en-AU" baseline="0" dirty="0" smtClean="0"/>
              <a:t>The portal itself is based on HTML5 + JavaScript, and allows for report editing and design.</a:t>
            </a:r>
          </a:p>
          <a:p>
            <a:endParaRPr lang="en-AU" baseline="0" dirty="0" smtClean="0"/>
          </a:p>
          <a:p>
            <a:r>
              <a:rPr lang="en-AU" baseline="0" dirty="0" smtClean="0"/>
              <a:t>CQD is provided as a Web download that will be shipped at the same release date of Skype for Business Server.</a:t>
            </a:r>
          </a:p>
        </p:txBody>
      </p:sp>
      <p:sp>
        <p:nvSpPr>
          <p:cNvPr id="4" name="Slide Number Placeholder 3"/>
          <p:cNvSpPr>
            <a:spLocks noGrp="1"/>
          </p:cNvSpPr>
          <p:nvPr>
            <p:ph type="sldNum" sz="quarter" idx="10"/>
          </p:nvPr>
        </p:nvSpPr>
        <p:spPr/>
        <p:txBody>
          <a:bodyPr/>
          <a:lstStyle/>
          <a:p>
            <a:fld id="{F03EB18E-F770-419F-982B-1615A67A5185}" type="slidenum">
              <a:rPr lang="en-US" smtClean="0"/>
              <a:t>56</a:t>
            </a:fld>
            <a:endParaRPr lang="en-US"/>
          </a:p>
        </p:txBody>
      </p:sp>
    </p:spTree>
    <p:extLst>
      <p:ext uri="{BB962C8B-B14F-4D97-AF65-F5344CB8AC3E}">
        <p14:creationId xmlns:p14="http://schemas.microsoft.com/office/powerpoint/2010/main" val="15025610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8/25/2017 4:52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574579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889219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8/25/2017 4:52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4387177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8/25/2017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391353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SQL Express</a:t>
            </a:r>
          </a:p>
          <a:p>
            <a:r>
              <a:rPr lang="de-DE" dirty="0" smtClean="0"/>
              <a:t>RSS </a:t>
            </a:r>
            <a:endParaRPr lang="de-DE" dirty="0"/>
          </a:p>
        </p:txBody>
      </p:sp>
      <p:sp>
        <p:nvSpPr>
          <p:cNvPr id="4" name="Foliennummernplatzhalter 3"/>
          <p:cNvSpPr>
            <a:spLocks noGrp="1"/>
          </p:cNvSpPr>
          <p:nvPr>
            <p:ph type="sldNum" sz="quarter" idx="10"/>
          </p:nvPr>
        </p:nvSpPr>
        <p:spPr/>
        <p:txBody>
          <a:bodyPr/>
          <a:lstStyle/>
          <a:p>
            <a:fld id="{675416BA-65F7-274A-AD61-D0FA78F3AA6E}" type="slidenum">
              <a:rPr lang="en-US" smtClean="0"/>
              <a:pPr/>
              <a:t>64</a:t>
            </a:fld>
            <a:endParaRPr lang="en-US"/>
          </a:p>
        </p:txBody>
      </p:sp>
    </p:spTree>
    <p:extLst>
      <p:ext uri="{BB962C8B-B14F-4D97-AF65-F5344CB8AC3E}">
        <p14:creationId xmlns:p14="http://schemas.microsoft.com/office/powerpoint/2010/main" val="8853224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Kopfzeilenplatzhalter 3"/>
          <p:cNvSpPr>
            <a:spLocks noGrp="1"/>
          </p:cNvSpPr>
          <p:nvPr>
            <p:ph type="hdr" sz="quarter" idx="10"/>
          </p:nvPr>
        </p:nvSpPr>
        <p:spPr/>
        <p:txBody>
          <a:bodyPr/>
          <a:lstStyle/>
          <a:p>
            <a:r>
              <a:rPr lang="en-US" smtClean="0"/>
              <a:t>Skype for Business</a:t>
            </a:r>
            <a:endParaRPr lang="en-US" dirty="0"/>
          </a:p>
        </p:txBody>
      </p:sp>
      <p:sp>
        <p:nvSpPr>
          <p:cNvPr id="5" name="Fußzeilenplatzhalter 4"/>
          <p:cNvSpPr>
            <a:spLocks noGrp="1"/>
          </p:cNvSpPr>
          <p:nvPr>
            <p:ph type="ftr" sz="quarter" idx="11"/>
          </p:nvPr>
        </p:nvSpPr>
        <p:spPr/>
        <p:txBody>
          <a:bodyPr/>
          <a:lstStyle/>
          <a:p>
            <a:pPr defTabSz="90532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umsplatzhalter 5"/>
          <p:cNvSpPr>
            <a:spLocks noGrp="1"/>
          </p:cNvSpPr>
          <p:nvPr>
            <p:ph type="dt" idx="12"/>
          </p:nvPr>
        </p:nvSpPr>
        <p:spPr/>
        <p:txBody>
          <a:bodyPr/>
          <a:lstStyle/>
          <a:p>
            <a:fld id="{38EEC551-8CDA-4EB6-89BB-2A86C9F091C8}" type="datetime8">
              <a:rPr lang="en-US" smtClean="0"/>
              <a:t>8/25/2017 4:52 AM</a:t>
            </a:fld>
            <a:endParaRPr lang="en-US" dirty="0"/>
          </a:p>
        </p:txBody>
      </p:sp>
      <p:sp>
        <p:nvSpPr>
          <p:cNvPr id="7" name="Foliennummernplatzhalter 6"/>
          <p:cNvSpPr>
            <a:spLocks noGrp="1"/>
          </p:cNvSpPr>
          <p:nvPr>
            <p:ph type="sldNum" sz="quarter" idx="13"/>
          </p:nvPr>
        </p:nvSpPr>
        <p:spPr/>
        <p:txBody>
          <a:bodyPr/>
          <a:lstStyle/>
          <a:p>
            <a:fld id="{B4008EB6-D09E-4580-8CD6-DDB14511944F}" type="slidenum">
              <a:rPr lang="en-US" smtClean="0"/>
              <a:pPr/>
              <a:t>66</a:t>
            </a:fld>
            <a:endParaRPr lang="en-US" dirty="0"/>
          </a:p>
        </p:txBody>
      </p:sp>
    </p:spTree>
    <p:extLst>
      <p:ext uri="{BB962C8B-B14F-4D97-AF65-F5344CB8AC3E}">
        <p14:creationId xmlns:p14="http://schemas.microsoft.com/office/powerpoint/2010/main" val="28804357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21595719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97EC2E71-BC3B-49B8-B2BF-93DCC9B91A9A}" type="datetime1">
              <a:rPr lang="en-US" smtClean="0">
                <a:solidFill>
                  <a:prstClr val="black"/>
                </a:solidFill>
              </a:rPr>
              <a:pPr/>
              <a:t>8/25/2017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133075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97EC2E71-BC3B-49B8-B2BF-93DCC9B91A9A}" type="datetime1">
              <a:rPr lang="en-US" smtClean="0">
                <a:solidFill>
                  <a:prstClr val="black"/>
                </a:solidFill>
              </a:rPr>
              <a:pPr/>
              <a:t>8/25/2017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20736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97EC2E71-BC3B-49B8-B2BF-93DCC9B91A9A}" type="datetime1">
              <a:rPr lang="en-US" smtClean="0">
                <a:solidFill>
                  <a:prstClr val="black"/>
                </a:solidFill>
              </a:rPr>
              <a:pPr/>
              <a:t>8/25/2017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742119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97EC2E71-BC3B-49B8-B2BF-93DCC9B91A9A}" type="datetime1">
              <a:rPr lang="en-US" smtClean="0">
                <a:solidFill>
                  <a:prstClr val="black"/>
                </a:solidFill>
              </a:rPr>
              <a:pPr/>
              <a:t>8/25/2017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851701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EC64DE5-4A80-4049-BDC7-E36CCA811281}" type="datetime1">
              <a:rPr lang="en-US" smtClean="0">
                <a:solidFill>
                  <a:prstClr val="black"/>
                </a:solidFill>
              </a:rPr>
              <a:pPr/>
              <a:t>8/25/2017</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73</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1071665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SLA</a:t>
            </a:r>
          </a:p>
          <a:p>
            <a:r>
              <a:rPr lang="en-US" dirty="0" smtClean="0"/>
              <a:t>Support Structure Mapping</a:t>
            </a:r>
            <a:endParaRPr lang="en-US" dirty="0"/>
          </a:p>
        </p:txBody>
      </p:sp>
      <p:sp>
        <p:nvSpPr>
          <p:cNvPr id="6" name="Date Placeholder 5"/>
          <p:cNvSpPr>
            <a:spLocks noGrp="1"/>
          </p:cNvSpPr>
          <p:nvPr>
            <p:ph type="dt" idx="12"/>
          </p:nvPr>
        </p:nvSpPr>
        <p:spPr/>
        <p:txBody>
          <a:bodyPr/>
          <a:lstStyle/>
          <a:p>
            <a:fld id="{97EC2E71-BC3B-49B8-B2BF-93DCC9B91A9A}" type="datetime1">
              <a:rPr lang="en-US" smtClean="0">
                <a:solidFill>
                  <a:prstClr val="black"/>
                </a:solidFill>
              </a:rPr>
              <a:pPr/>
              <a:t>8/25/2017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205633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EC64DE5-4A80-4049-BDC7-E36CCA811281}" type="datetime1">
              <a:rPr lang="en-US" smtClean="0">
                <a:solidFill>
                  <a:prstClr val="black"/>
                </a:solidFill>
              </a:rPr>
              <a:pPr/>
              <a:t>8/25/2017</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74</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5581589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EC64DE5-4A80-4049-BDC7-E36CCA811281}" type="datetime1">
              <a:rPr lang="en-US" smtClean="0">
                <a:solidFill>
                  <a:prstClr val="black"/>
                </a:solidFill>
              </a:rPr>
              <a:pPr/>
              <a:t>8/25/2017</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75</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9572249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EC64DE5-4A80-4049-BDC7-E36CCA811281}" type="datetime1">
              <a:rPr lang="en-US" smtClean="0">
                <a:solidFill>
                  <a:prstClr val="black"/>
                </a:solidFill>
              </a:rPr>
              <a:pPr/>
              <a:t>8/25/2017</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76</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3323061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EC64DE5-4A80-4049-BDC7-E36CCA811281}" type="datetime1">
              <a:rPr lang="en-US" smtClean="0">
                <a:solidFill>
                  <a:prstClr val="black"/>
                </a:solidFill>
              </a:rPr>
              <a:pPr/>
              <a:t>8/25/2017</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77</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5091880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788">
              <a:spcAft>
                <a:spcPts val="337"/>
              </a:spcAft>
              <a:defRPr/>
            </a:pPr>
            <a:endParaRPr lang="en-US" dirty="0"/>
          </a:p>
        </p:txBody>
      </p:sp>
      <p:sp>
        <p:nvSpPr>
          <p:cNvPr id="8" name="Date Placeholder 7"/>
          <p:cNvSpPr>
            <a:spLocks noGrp="1"/>
          </p:cNvSpPr>
          <p:nvPr>
            <p:ph type="dt" idx="10"/>
          </p:nvPr>
        </p:nvSpPr>
        <p:spPr/>
        <p:txBody>
          <a:bodyPr/>
          <a:lstStyle/>
          <a:p>
            <a:fld id="{2EC64DE5-4A80-4049-BDC7-E36CCA811281}" type="datetime1">
              <a:rPr lang="en-US" smtClean="0">
                <a:solidFill>
                  <a:prstClr val="black"/>
                </a:solidFill>
              </a:rPr>
              <a:pPr/>
              <a:t>8/25/2017</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78</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23702604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97EC2E71-BC3B-49B8-B2BF-93DCC9B91A9A}" type="datetime1">
              <a:rPr lang="en-US" smtClean="0">
                <a:solidFill>
                  <a:prstClr val="black"/>
                </a:solidFill>
              </a:rPr>
              <a:pPr/>
              <a:t>8/25/2017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2336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8DCB9518-E088-4E9F-B3D4-F476B5E368BF}" type="datetime1">
              <a:rPr lang="en-US" smtClean="0">
                <a:solidFill>
                  <a:prstClr val="black"/>
                </a:solidFill>
              </a:rPr>
              <a:pPr/>
              <a:t>8/25/2017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188256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EC64DE5-4A80-4049-BDC7-E36CCA811281}" type="datetime1">
              <a:rPr lang="en-US" smtClean="0">
                <a:solidFill>
                  <a:prstClr val="black"/>
                </a:solidFill>
              </a:rPr>
              <a:pPr/>
              <a:t>8/25/2017</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81</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28299066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3203" indent="-113203">
              <a:spcBef>
                <a:spcPct val="0"/>
              </a:spcBef>
            </a:pPr>
            <a:endParaRPr lang="en-US" dirty="0"/>
          </a:p>
        </p:txBody>
      </p:sp>
      <p:sp>
        <p:nvSpPr>
          <p:cNvPr id="8" name="Date Placeholder 7"/>
          <p:cNvSpPr>
            <a:spLocks noGrp="1"/>
          </p:cNvSpPr>
          <p:nvPr>
            <p:ph type="dt" idx="10"/>
          </p:nvPr>
        </p:nvSpPr>
        <p:spPr/>
        <p:txBody>
          <a:bodyPr/>
          <a:lstStyle/>
          <a:p>
            <a:fld id="{4E52F265-F367-4F41-8133-621F21EFA5ED}" type="datetime1">
              <a:rPr lang="en-US" smtClean="0">
                <a:solidFill>
                  <a:prstClr val="black"/>
                </a:solidFill>
              </a:rPr>
              <a:pPr/>
              <a:t>8/25/2017</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82</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13480417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61988"/>
            <a:ext cx="5892800" cy="33147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38780" cy="44196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8/25/2017 4:52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84</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036956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8/25/2017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7554207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97EC2E71-BC3B-49B8-B2BF-93DCC9B91A9A}" type="datetime1">
              <a:rPr lang="en-US" smtClean="0">
                <a:solidFill>
                  <a:prstClr val="black"/>
                </a:solidFill>
              </a:rPr>
              <a:pPr/>
              <a:t>8/25/2017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518150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97EC2E71-BC3B-49B8-B2BF-93DCC9B91A9A}" type="datetime1">
              <a:rPr lang="en-US" smtClean="0">
                <a:solidFill>
                  <a:prstClr val="black"/>
                </a:solidFill>
              </a:rPr>
              <a:pPr/>
              <a:t>8/25/2017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055899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0532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8/25/2017 4:52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96</a:t>
            </a:fld>
            <a:endParaRPr lang="en-US" dirty="0"/>
          </a:p>
        </p:txBody>
      </p:sp>
    </p:spTree>
    <p:extLst>
      <p:ext uri="{BB962C8B-B14F-4D97-AF65-F5344CB8AC3E}">
        <p14:creationId xmlns:p14="http://schemas.microsoft.com/office/powerpoint/2010/main" val="121100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97EC2E71-BC3B-49B8-B2BF-93DCC9B91A9A}" type="datetime1">
              <a:rPr lang="en-US" smtClean="0">
                <a:solidFill>
                  <a:prstClr val="black"/>
                </a:solidFill>
              </a:rPr>
              <a:pPr/>
              <a:t>8/25/2017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56064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-&gt; Sample rate of typical </a:t>
            </a:r>
            <a:r>
              <a:rPr lang="en-US" dirty="0" err="1" smtClean="0"/>
              <a:t>montoring</a:t>
            </a:r>
            <a:r>
              <a:rPr lang="en-US" dirty="0" smtClean="0"/>
              <a:t> solution does not cover Lync</a:t>
            </a:r>
            <a:r>
              <a:rPr lang="en-US" baseline="0" dirty="0" smtClean="0"/>
              <a:t> requirements – average over two samples, each 15min+</a:t>
            </a:r>
            <a:endParaRPr lang="en-US" dirty="0"/>
          </a:p>
        </p:txBody>
      </p:sp>
      <p:sp>
        <p:nvSpPr>
          <p:cNvPr id="6" name="Date Placeholder 5"/>
          <p:cNvSpPr>
            <a:spLocks noGrp="1"/>
          </p:cNvSpPr>
          <p:nvPr>
            <p:ph type="dt" idx="12"/>
          </p:nvPr>
        </p:nvSpPr>
        <p:spPr/>
        <p:txBody>
          <a:bodyPr/>
          <a:lstStyle/>
          <a:p>
            <a:fld id="{97EC2E71-BC3B-49B8-B2BF-93DCC9B91A9A}" type="datetime1">
              <a:rPr lang="en-US" smtClean="0">
                <a:solidFill>
                  <a:prstClr val="black"/>
                </a:solidFill>
              </a:rPr>
              <a:pPr/>
              <a:t>8/25/2017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0532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13471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 y="-318"/>
            <a:ext cx="12435840" cy="6995160"/>
          </a:xfrm>
          <a:prstGeom prst="rect">
            <a:avLst/>
          </a:prstGeom>
        </p:spPr>
      </p:pic>
      <p:sp>
        <p:nvSpPr>
          <p:cNvPr id="12" name="Rectangle 11"/>
          <p:cNvSpPr/>
          <p:nvPr userDrawn="1"/>
        </p:nvSpPr>
        <p:spPr bwMode="auto">
          <a:xfrm>
            <a:off x="274638" y="3040063"/>
            <a:ext cx="73152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3040063"/>
            <a:ext cx="7315136" cy="2285979"/>
          </a:xfrm>
          <a:noFill/>
        </p:spPr>
        <p:txBody>
          <a:bodyPr lIns="146304" tIns="91440" rIns="146304" bIns="91440" anchor="t" anchorCtr="0"/>
          <a:lstStyle>
            <a:lvl1pPr>
              <a:defRPr sz="4800" spc="-100" baseline="0">
                <a:gradFill>
                  <a:gsLst>
                    <a:gs pos="57576">
                      <a:srgbClr val="FFFFFF"/>
                    </a:gs>
                    <a:gs pos="35000">
                      <a:srgbClr val="FFFFFF"/>
                    </a:gs>
                  </a:gsLst>
                  <a:lin ang="5400000" scaled="0"/>
                </a:gradFill>
              </a:defRPr>
            </a:lvl1pPr>
          </a:lstStyle>
          <a:p>
            <a:r>
              <a:rPr lang="en-US" dirty="0" smtClean="0"/>
              <a:t>Event name here</a:t>
            </a:r>
            <a:endParaRPr lang="en-US" dirty="0"/>
          </a:p>
        </p:txBody>
      </p:sp>
      <p:sp>
        <p:nvSpPr>
          <p:cNvPr id="3" name="Text Placeholder 2"/>
          <p:cNvSpPr>
            <a:spLocks noGrp="1"/>
          </p:cNvSpPr>
          <p:nvPr>
            <p:ph type="body" sz="quarter" idx="14" hasCustomPrompt="1"/>
          </p:nvPr>
        </p:nvSpPr>
        <p:spPr bwMode="auto">
          <a:xfrm>
            <a:off x="273050" y="5326043"/>
            <a:ext cx="4249119" cy="1371620"/>
          </a:xfrm>
        </p:spPr>
        <p:txBody>
          <a:bodyPr tIns="109728" bIns="109728">
            <a:noAutofit/>
          </a:bodyPr>
          <a:lstStyle>
            <a:lvl1pPr marL="0" indent="0">
              <a:spcBef>
                <a:spcPts val="0"/>
              </a:spcBef>
              <a:buNone/>
              <a:defRPr sz="2400">
                <a:gradFill>
                  <a:gsLst>
                    <a:gs pos="57576">
                      <a:srgbClr val="FFFFFF"/>
                    </a:gs>
                    <a:gs pos="35000">
                      <a:srgbClr val="FFFFFF"/>
                    </a:gs>
                  </a:gsLst>
                  <a:lin ang="5400000" scaled="0"/>
                </a:gradFill>
                <a:latin typeface="+mn-lt"/>
              </a:defRPr>
            </a:lvl1pPr>
          </a:lstStyle>
          <a:p>
            <a:pPr lvl="0"/>
            <a:r>
              <a:rPr lang="en-US" dirty="0" smtClean="0"/>
              <a:t>City | Date</a:t>
            </a:r>
          </a:p>
        </p:txBody>
      </p:sp>
      <p:pic>
        <p:nvPicPr>
          <p:cNvPr id="8" name="Picture 7"/>
          <p:cNvPicPr>
            <a:picLocks noChangeAspect="1"/>
          </p:cNvPicPr>
          <p:nvPr userDrawn="1"/>
        </p:nvPicPr>
        <p:blipFill>
          <a:blip r:embed="rId3"/>
          <a:stretch>
            <a:fillRect/>
          </a:stretch>
        </p:blipFill>
        <p:spPr>
          <a:xfrm>
            <a:off x="457580" y="479425"/>
            <a:ext cx="1280160" cy="274492"/>
          </a:xfrm>
          <a:prstGeom prst="rect">
            <a:avLst/>
          </a:prstGeom>
        </p:spPr>
      </p:pic>
      <p:sp>
        <p:nvSpPr>
          <p:cNvPr id="15" name="Freeform 14"/>
          <p:cNvSpPr>
            <a:spLocks noChangeAspect="1" noEditPoints="1"/>
          </p:cNvSpPr>
          <p:nvPr userDrawn="1"/>
        </p:nvSpPr>
        <p:spPr bwMode="auto">
          <a:xfrm>
            <a:off x="4522961" y="6121757"/>
            <a:ext cx="2871216" cy="400087"/>
          </a:xfrm>
          <a:custGeom>
            <a:avLst/>
            <a:gdLst>
              <a:gd name="T0" fmla="*/ 20 w 4025"/>
              <a:gd name="T1" fmla="*/ 233 h 558"/>
              <a:gd name="T2" fmla="*/ 401 w 4025"/>
              <a:gd name="T3" fmla="*/ 518 h 558"/>
              <a:gd name="T4" fmla="*/ 62 w 4025"/>
              <a:gd name="T5" fmla="*/ 226 h 558"/>
              <a:gd name="T6" fmla="*/ 278 w 4025"/>
              <a:gd name="T7" fmla="*/ 56 h 558"/>
              <a:gd name="T8" fmla="*/ 326 w 4025"/>
              <a:gd name="T9" fmla="*/ 254 h 558"/>
              <a:gd name="T10" fmla="*/ 151 w 4025"/>
              <a:gd name="T11" fmla="*/ 211 h 558"/>
              <a:gd name="T12" fmla="*/ 279 w 4025"/>
              <a:gd name="T13" fmla="*/ 440 h 558"/>
              <a:gd name="T14" fmla="*/ 808 w 4025"/>
              <a:gd name="T15" fmla="*/ 406 h 558"/>
              <a:gd name="T16" fmla="*/ 824 w 4025"/>
              <a:gd name="T17" fmla="*/ 290 h 558"/>
              <a:gd name="T18" fmla="*/ 815 w 4025"/>
              <a:gd name="T19" fmla="*/ 123 h 558"/>
              <a:gd name="T20" fmla="*/ 791 w 4025"/>
              <a:gd name="T21" fmla="*/ 176 h 558"/>
              <a:gd name="T22" fmla="*/ 910 w 4025"/>
              <a:gd name="T23" fmla="*/ 301 h 558"/>
              <a:gd name="T24" fmla="*/ 806 w 4025"/>
              <a:gd name="T25" fmla="*/ 439 h 558"/>
              <a:gd name="T26" fmla="*/ 998 w 4025"/>
              <a:gd name="T27" fmla="*/ 328 h 558"/>
              <a:gd name="T28" fmla="*/ 1092 w 4025"/>
              <a:gd name="T29" fmla="*/ 213 h 558"/>
              <a:gd name="T30" fmla="*/ 1163 w 4025"/>
              <a:gd name="T31" fmla="*/ 537 h 558"/>
              <a:gd name="T32" fmla="*/ 1255 w 4025"/>
              <a:gd name="T33" fmla="*/ 384 h 558"/>
              <a:gd name="T34" fmla="*/ 1419 w 4025"/>
              <a:gd name="T35" fmla="*/ 403 h 558"/>
              <a:gd name="T36" fmla="*/ 1497 w 4025"/>
              <a:gd name="T37" fmla="*/ 207 h 558"/>
              <a:gd name="T38" fmla="*/ 1419 w 4025"/>
              <a:gd name="T39" fmla="*/ 344 h 558"/>
              <a:gd name="T40" fmla="*/ 1438 w 4025"/>
              <a:gd name="T41" fmla="*/ 259 h 558"/>
              <a:gd name="T42" fmla="*/ 1789 w 4025"/>
              <a:gd name="T43" fmla="*/ 419 h 558"/>
              <a:gd name="T44" fmla="*/ 1804 w 4025"/>
              <a:gd name="T45" fmla="*/ 314 h 558"/>
              <a:gd name="T46" fmla="*/ 1768 w 4025"/>
              <a:gd name="T47" fmla="*/ 303 h 558"/>
              <a:gd name="T48" fmla="*/ 2008 w 4025"/>
              <a:gd name="T49" fmla="*/ 243 h 558"/>
              <a:gd name="T50" fmla="*/ 1973 w 4025"/>
              <a:gd name="T51" fmla="*/ 176 h 558"/>
              <a:gd name="T52" fmla="*/ 2067 w 4025"/>
              <a:gd name="T53" fmla="*/ 326 h 558"/>
              <a:gd name="T54" fmla="*/ 2178 w 4025"/>
              <a:gd name="T55" fmla="*/ 237 h 558"/>
              <a:gd name="T56" fmla="*/ 2231 w 4025"/>
              <a:gd name="T57" fmla="*/ 260 h 558"/>
              <a:gd name="T58" fmla="*/ 2317 w 4025"/>
              <a:gd name="T59" fmla="*/ 435 h 558"/>
              <a:gd name="T60" fmla="*/ 2433 w 4025"/>
              <a:gd name="T61" fmla="*/ 212 h 558"/>
              <a:gd name="T62" fmla="*/ 2725 w 4025"/>
              <a:gd name="T63" fmla="*/ 241 h 558"/>
              <a:gd name="T64" fmla="*/ 2562 w 4025"/>
              <a:gd name="T65" fmla="*/ 435 h 558"/>
              <a:gd name="T66" fmla="*/ 2599 w 4025"/>
              <a:gd name="T67" fmla="*/ 156 h 558"/>
              <a:gd name="T68" fmla="*/ 2599 w 4025"/>
              <a:gd name="T69" fmla="*/ 290 h 558"/>
              <a:gd name="T70" fmla="*/ 2787 w 4025"/>
              <a:gd name="T71" fmla="*/ 213 h 558"/>
              <a:gd name="T72" fmla="*/ 2972 w 4025"/>
              <a:gd name="T73" fmla="*/ 213 h 558"/>
              <a:gd name="T74" fmla="*/ 3105 w 4025"/>
              <a:gd name="T75" fmla="*/ 353 h 558"/>
              <a:gd name="T76" fmla="*/ 3017 w 4025"/>
              <a:gd name="T77" fmla="*/ 244 h 558"/>
              <a:gd name="T78" fmla="*/ 3072 w 4025"/>
              <a:gd name="T79" fmla="*/ 240 h 558"/>
              <a:gd name="T80" fmla="*/ 3093 w 4025"/>
              <a:gd name="T81" fmla="*/ 310 h 558"/>
              <a:gd name="T82" fmla="*/ 3102 w 4025"/>
              <a:gd name="T83" fmla="*/ 436 h 558"/>
              <a:gd name="T84" fmla="*/ 3212 w 4025"/>
              <a:gd name="T85" fmla="*/ 110 h 558"/>
              <a:gd name="T86" fmla="*/ 3194 w 4025"/>
              <a:gd name="T87" fmla="*/ 213 h 558"/>
              <a:gd name="T88" fmla="*/ 3329 w 4025"/>
              <a:gd name="T89" fmla="*/ 257 h 558"/>
              <a:gd name="T90" fmla="*/ 3312 w 4025"/>
              <a:gd name="T91" fmla="*/ 250 h 558"/>
              <a:gd name="T92" fmla="*/ 3544 w 4025"/>
              <a:gd name="T93" fmla="*/ 390 h 558"/>
              <a:gd name="T94" fmla="*/ 3516 w 4025"/>
              <a:gd name="T95" fmla="*/ 240 h 558"/>
              <a:gd name="T96" fmla="*/ 3589 w 4025"/>
              <a:gd name="T97" fmla="*/ 237 h 558"/>
              <a:gd name="T98" fmla="*/ 3817 w 4025"/>
              <a:gd name="T99" fmla="*/ 379 h 558"/>
              <a:gd name="T100" fmla="*/ 3710 w 4025"/>
              <a:gd name="T101" fmla="*/ 294 h 558"/>
              <a:gd name="T102" fmla="*/ 3843 w 4025"/>
              <a:gd name="T103" fmla="*/ 253 h 558"/>
              <a:gd name="T104" fmla="*/ 3755 w 4025"/>
              <a:gd name="T105" fmla="*/ 294 h 558"/>
              <a:gd name="T106" fmla="*/ 3846 w 4025"/>
              <a:gd name="T107" fmla="*/ 404 h 558"/>
              <a:gd name="T108" fmla="*/ 3941 w 4025"/>
              <a:gd name="T109" fmla="*/ 410 h 558"/>
              <a:gd name="T110" fmla="*/ 3893 w 4025"/>
              <a:gd name="T111" fmla="*/ 311 h 558"/>
              <a:gd name="T112" fmla="*/ 4015 w 4025"/>
              <a:gd name="T113" fmla="*/ 217 h 558"/>
              <a:gd name="T114" fmla="*/ 3917 w 4025"/>
              <a:gd name="T115" fmla="*/ 283 h 558"/>
              <a:gd name="T116" fmla="*/ 4025 w 4025"/>
              <a:gd name="T117" fmla="*/ 37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5" h="558">
                <a:moveTo>
                  <a:pt x="537" y="324"/>
                </a:moveTo>
                <a:cubicBezTo>
                  <a:pt x="539" y="310"/>
                  <a:pt x="541" y="295"/>
                  <a:pt x="541" y="279"/>
                </a:cubicBezTo>
                <a:cubicBezTo>
                  <a:pt x="541" y="134"/>
                  <a:pt x="423" y="17"/>
                  <a:pt x="278" y="17"/>
                </a:cubicBezTo>
                <a:cubicBezTo>
                  <a:pt x="263" y="17"/>
                  <a:pt x="248" y="18"/>
                  <a:pt x="233" y="21"/>
                </a:cubicBezTo>
                <a:cubicBezTo>
                  <a:pt x="210" y="8"/>
                  <a:pt x="184" y="0"/>
                  <a:pt x="156" y="0"/>
                </a:cubicBezTo>
                <a:cubicBezTo>
                  <a:pt x="69" y="0"/>
                  <a:pt x="0" y="70"/>
                  <a:pt x="0" y="156"/>
                </a:cubicBezTo>
                <a:cubicBezTo>
                  <a:pt x="0" y="184"/>
                  <a:pt x="7" y="211"/>
                  <a:pt x="20" y="233"/>
                </a:cubicBezTo>
                <a:cubicBezTo>
                  <a:pt x="18" y="248"/>
                  <a:pt x="16" y="263"/>
                  <a:pt x="16" y="279"/>
                </a:cubicBezTo>
                <a:cubicBezTo>
                  <a:pt x="16" y="424"/>
                  <a:pt x="134" y="541"/>
                  <a:pt x="278" y="541"/>
                </a:cubicBezTo>
                <a:cubicBezTo>
                  <a:pt x="294" y="541"/>
                  <a:pt x="309" y="540"/>
                  <a:pt x="324" y="537"/>
                </a:cubicBezTo>
                <a:cubicBezTo>
                  <a:pt x="347" y="550"/>
                  <a:pt x="373" y="558"/>
                  <a:pt x="401" y="558"/>
                </a:cubicBezTo>
                <a:cubicBezTo>
                  <a:pt x="487" y="558"/>
                  <a:pt x="557" y="488"/>
                  <a:pt x="557" y="402"/>
                </a:cubicBezTo>
                <a:cubicBezTo>
                  <a:pt x="557" y="374"/>
                  <a:pt x="550" y="347"/>
                  <a:pt x="537" y="324"/>
                </a:cubicBezTo>
                <a:close/>
                <a:moveTo>
                  <a:pt x="401" y="518"/>
                </a:moveTo>
                <a:cubicBezTo>
                  <a:pt x="381" y="518"/>
                  <a:pt x="361" y="513"/>
                  <a:pt x="344" y="503"/>
                </a:cubicBezTo>
                <a:cubicBezTo>
                  <a:pt x="331" y="496"/>
                  <a:pt x="331" y="496"/>
                  <a:pt x="331" y="496"/>
                </a:cubicBezTo>
                <a:cubicBezTo>
                  <a:pt x="317" y="498"/>
                  <a:pt x="317" y="498"/>
                  <a:pt x="317" y="498"/>
                </a:cubicBezTo>
                <a:cubicBezTo>
                  <a:pt x="305" y="500"/>
                  <a:pt x="292" y="501"/>
                  <a:pt x="278" y="501"/>
                </a:cubicBezTo>
                <a:cubicBezTo>
                  <a:pt x="156" y="501"/>
                  <a:pt x="56" y="402"/>
                  <a:pt x="56" y="279"/>
                </a:cubicBezTo>
                <a:cubicBezTo>
                  <a:pt x="56" y="266"/>
                  <a:pt x="57" y="253"/>
                  <a:pt x="59" y="240"/>
                </a:cubicBezTo>
                <a:cubicBezTo>
                  <a:pt x="62" y="226"/>
                  <a:pt x="62" y="226"/>
                  <a:pt x="62" y="226"/>
                </a:cubicBezTo>
                <a:cubicBezTo>
                  <a:pt x="55" y="214"/>
                  <a:pt x="55" y="214"/>
                  <a:pt x="55" y="214"/>
                </a:cubicBezTo>
                <a:cubicBezTo>
                  <a:pt x="45" y="196"/>
                  <a:pt x="39" y="176"/>
                  <a:pt x="39" y="156"/>
                </a:cubicBezTo>
                <a:cubicBezTo>
                  <a:pt x="39" y="92"/>
                  <a:pt x="91" y="40"/>
                  <a:pt x="156" y="40"/>
                </a:cubicBezTo>
                <a:cubicBezTo>
                  <a:pt x="176" y="40"/>
                  <a:pt x="196" y="45"/>
                  <a:pt x="213" y="55"/>
                </a:cubicBezTo>
                <a:cubicBezTo>
                  <a:pt x="226" y="62"/>
                  <a:pt x="226" y="62"/>
                  <a:pt x="226" y="62"/>
                </a:cubicBezTo>
                <a:cubicBezTo>
                  <a:pt x="240" y="60"/>
                  <a:pt x="240" y="60"/>
                  <a:pt x="240" y="60"/>
                </a:cubicBezTo>
                <a:cubicBezTo>
                  <a:pt x="252" y="58"/>
                  <a:pt x="265" y="56"/>
                  <a:pt x="278" y="56"/>
                </a:cubicBezTo>
                <a:cubicBezTo>
                  <a:pt x="401" y="56"/>
                  <a:pt x="501" y="156"/>
                  <a:pt x="501" y="279"/>
                </a:cubicBezTo>
                <a:cubicBezTo>
                  <a:pt x="501" y="292"/>
                  <a:pt x="500" y="305"/>
                  <a:pt x="498" y="318"/>
                </a:cubicBezTo>
                <a:cubicBezTo>
                  <a:pt x="495" y="332"/>
                  <a:pt x="495" y="332"/>
                  <a:pt x="495" y="332"/>
                </a:cubicBezTo>
                <a:cubicBezTo>
                  <a:pt x="502" y="344"/>
                  <a:pt x="502" y="344"/>
                  <a:pt x="502" y="344"/>
                </a:cubicBezTo>
                <a:cubicBezTo>
                  <a:pt x="512" y="362"/>
                  <a:pt x="517" y="382"/>
                  <a:pt x="517" y="402"/>
                </a:cubicBezTo>
                <a:cubicBezTo>
                  <a:pt x="517" y="466"/>
                  <a:pt x="465" y="518"/>
                  <a:pt x="401" y="518"/>
                </a:cubicBezTo>
                <a:close/>
                <a:moveTo>
                  <a:pt x="326" y="254"/>
                </a:moveTo>
                <a:cubicBezTo>
                  <a:pt x="267" y="241"/>
                  <a:pt x="267" y="241"/>
                  <a:pt x="267" y="241"/>
                </a:cubicBezTo>
                <a:cubicBezTo>
                  <a:pt x="245" y="235"/>
                  <a:pt x="219" y="228"/>
                  <a:pt x="219" y="207"/>
                </a:cubicBezTo>
                <a:cubicBezTo>
                  <a:pt x="219" y="186"/>
                  <a:pt x="237" y="170"/>
                  <a:pt x="269" y="170"/>
                </a:cubicBezTo>
                <a:cubicBezTo>
                  <a:pt x="335" y="170"/>
                  <a:pt x="330" y="216"/>
                  <a:pt x="362" y="216"/>
                </a:cubicBezTo>
                <a:cubicBezTo>
                  <a:pt x="380" y="216"/>
                  <a:pt x="394" y="207"/>
                  <a:pt x="394" y="189"/>
                </a:cubicBezTo>
                <a:cubicBezTo>
                  <a:pt x="394" y="148"/>
                  <a:pt x="329" y="118"/>
                  <a:pt x="274" y="118"/>
                </a:cubicBezTo>
                <a:cubicBezTo>
                  <a:pt x="214" y="118"/>
                  <a:pt x="151" y="143"/>
                  <a:pt x="151" y="211"/>
                </a:cubicBezTo>
                <a:cubicBezTo>
                  <a:pt x="151" y="244"/>
                  <a:pt x="163" y="279"/>
                  <a:pt x="227" y="295"/>
                </a:cubicBezTo>
                <a:cubicBezTo>
                  <a:pt x="306" y="315"/>
                  <a:pt x="306" y="315"/>
                  <a:pt x="306" y="315"/>
                </a:cubicBezTo>
                <a:cubicBezTo>
                  <a:pt x="330" y="321"/>
                  <a:pt x="337" y="335"/>
                  <a:pt x="337" y="347"/>
                </a:cubicBezTo>
                <a:cubicBezTo>
                  <a:pt x="337" y="368"/>
                  <a:pt x="316" y="390"/>
                  <a:pt x="279" y="390"/>
                </a:cubicBezTo>
                <a:cubicBezTo>
                  <a:pt x="208" y="390"/>
                  <a:pt x="218" y="333"/>
                  <a:pt x="180" y="333"/>
                </a:cubicBezTo>
                <a:cubicBezTo>
                  <a:pt x="163" y="333"/>
                  <a:pt x="149" y="344"/>
                  <a:pt x="149" y="361"/>
                </a:cubicBezTo>
                <a:cubicBezTo>
                  <a:pt x="149" y="395"/>
                  <a:pt x="190" y="440"/>
                  <a:pt x="279" y="440"/>
                </a:cubicBezTo>
                <a:cubicBezTo>
                  <a:pt x="365" y="440"/>
                  <a:pt x="408" y="397"/>
                  <a:pt x="408" y="342"/>
                </a:cubicBezTo>
                <a:cubicBezTo>
                  <a:pt x="408" y="306"/>
                  <a:pt x="390" y="268"/>
                  <a:pt x="326" y="254"/>
                </a:cubicBezTo>
                <a:close/>
                <a:moveTo>
                  <a:pt x="746" y="423"/>
                </a:moveTo>
                <a:cubicBezTo>
                  <a:pt x="746" y="380"/>
                  <a:pt x="746" y="380"/>
                  <a:pt x="746" y="380"/>
                </a:cubicBezTo>
                <a:cubicBezTo>
                  <a:pt x="751" y="384"/>
                  <a:pt x="757" y="388"/>
                  <a:pt x="764" y="391"/>
                </a:cubicBezTo>
                <a:cubicBezTo>
                  <a:pt x="771" y="395"/>
                  <a:pt x="778" y="398"/>
                  <a:pt x="786" y="400"/>
                </a:cubicBezTo>
                <a:cubicBezTo>
                  <a:pt x="793" y="402"/>
                  <a:pt x="801" y="404"/>
                  <a:pt x="808" y="406"/>
                </a:cubicBezTo>
                <a:cubicBezTo>
                  <a:pt x="816" y="407"/>
                  <a:pt x="823" y="408"/>
                  <a:pt x="830" y="408"/>
                </a:cubicBezTo>
                <a:cubicBezTo>
                  <a:pt x="852" y="408"/>
                  <a:pt x="869" y="403"/>
                  <a:pt x="880" y="395"/>
                </a:cubicBezTo>
                <a:cubicBezTo>
                  <a:pt x="891" y="387"/>
                  <a:pt x="897" y="375"/>
                  <a:pt x="897" y="359"/>
                </a:cubicBezTo>
                <a:cubicBezTo>
                  <a:pt x="897" y="351"/>
                  <a:pt x="895" y="343"/>
                  <a:pt x="891" y="337"/>
                </a:cubicBezTo>
                <a:cubicBezTo>
                  <a:pt x="887" y="331"/>
                  <a:pt x="882" y="325"/>
                  <a:pt x="876" y="320"/>
                </a:cubicBezTo>
                <a:cubicBezTo>
                  <a:pt x="869" y="315"/>
                  <a:pt x="862" y="310"/>
                  <a:pt x="853" y="305"/>
                </a:cubicBezTo>
                <a:cubicBezTo>
                  <a:pt x="844" y="301"/>
                  <a:pt x="834" y="296"/>
                  <a:pt x="824" y="290"/>
                </a:cubicBezTo>
                <a:cubicBezTo>
                  <a:pt x="813" y="285"/>
                  <a:pt x="803" y="279"/>
                  <a:pt x="793" y="274"/>
                </a:cubicBezTo>
                <a:cubicBezTo>
                  <a:pt x="784" y="268"/>
                  <a:pt x="776" y="262"/>
                  <a:pt x="769" y="255"/>
                </a:cubicBezTo>
                <a:cubicBezTo>
                  <a:pt x="762" y="248"/>
                  <a:pt x="756" y="240"/>
                  <a:pt x="752" y="232"/>
                </a:cubicBezTo>
                <a:cubicBezTo>
                  <a:pt x="748" y="223"/>
                  <a:pt x="746" y="213"/>
                  <a:pt x="746" y="201"/>
                </a:cubicBezTo>
                <a:cubicBezTo>
                  <a:pt x="746" y="187"/>
                  <a:pt x="750" y="175"/>
                  <a:pt x="756" y="164"/>
                </a:cubicBezTo>
                <a:cubicBezTo>
                  <a:pt x="762" y="154"/>
                  <a:pt x="770" y="145"/>
                  <a:pt x="780" y="138"/>
                </a:cubicBezTo>
                <a:cubicBezTo>
                  <a:pt x="791" y="132"/>
                  <a:pt x="802" y="127"/>
                  <a:pt x="815" y="123"/>
                </a:cubicBezTo>
                <a:cubicBezTo>
                  <a:pt x="828" y="120"/>
                  <a:pt x="841" y="118"/>
                  <a:pt x="855" y="118"/>
                </a:cubicBezTo>
                <a:cubicBezTo>
                  <a:pt x="885" y="118"/>
                  <a:pt x="908" y="122"/>
                  <a:pt x="922" y="129"/>
                </a:cubicBezTo>
                <a:cubicBezTo>
                  <a:pt x="922" y="170"/>
                  <a:pt x="922" y="170"/>
                  <a:pt x="922" y="170"/>
                </a:cubicBezTo>
                <a:cubicBezTo>
                  <a:pt x="904" y="158"/>
                  <a:pt x="880" y="151"/>
                  <a:pt x="851" y="151"/>
                </a:cubicBezTo>
                <a:cubicBezTo>
                  <a:pt x="843" y="151"/>
                  <a:pt x="835" y="152"/>
                  <a:pt x="827" y="154"/>
                </a:cubicBezTo>
                <a:cubicBezTo>
                  <a:pt x="819" y="155"/>
                  <a:pt x="812" y="158"/>
                  <a:pt x="806" y="162"/>
                </a:cubicBezTo>
                <a:cubicBezTo>
                  <a:pt x="800" y="166"/>
                  <a:pt x="795" y="171"/>
                  <a:pt x="791" y="176"/>
                </a:cubicBezTo>
                <a:cubicBezTo>
                  <a:pt x="787" y="182"/>
                  <a:pt x="785" y="190"/>
                  <a:pt x="785" y="198"/>
                </a:cubicBezTo>
                <a:cubicBezTo>
                  <a:pt x="785" y="206"/>
                  <a:pt x="786" y="213"/>
                  <a:pt x="789" y="219"/>
                </a:cubicBezTo>
                <a:cubicBezTo>
                  <a:pt x="792" y="225"/>
                  <a:pt x="797" y="230"/>
                  <a:pt x="802" y="235"/>
                </a:cubicBezTo>
                <a:cubicBezTo>
                  <a:pt x="808" y="240"/>
                  <a:pt x="815" y="244"/>
                  <a:pt x="824" y="249"/>
                </a:cubicBezTo>
                <a:cubicBezTo>
                  <a:pt x="832" y="253"/>
                  <a:pt x="841" y="258"/>
                  <a:pt x="852" y="263"/>
                </a:cubicBezTo>
                <a:cubicBezTo>
                  <a:pt x="864" y="269"/>
                  <a:pt x="874" y="275"/>
                  <a:pt x="884" y="281"/>
                </a:cubicBezTo>
                <a:cubicBezTo>
                  <a:pt x="894" y="287"/>
                  <a:pt x="903" y="294"/>
                  <a:pt x="910" y="301"/>
                </a:cubicBezTo>
                <a:cubicBezTo>
                  <a:pt x="918" y="308"/>
                  <a:pt x="924" y="317"/>
                  <a:pt x="928" y="326"/>
                </a:cubicBezTo>
                <a:cubicBezTo>
                  <a:pt x="933" y="335"/>
                  <a:pt x="935" y="345"/>
                  <a:pt x="935" y="356"/>
                </a:cubicBezTo>
                <a:cubicBezTo>
                  <a:pt x="935" y="372"/>
                  <a:pt x="932" y="385"/>
                  <a:pt x="926" y="396"/>
                </a:cubicBezTo>
                <a:cubicBezTo>
                  <a:pt x="920" y="406"/>
                  <a:pt x="912" y="415"/>
                  <a:pt x="902" y="421"/>
                </a:cubicBezTo>
                <a:cubicBezTo>
                  <a:pt x="891" y="428"/>
                  <a:pt x="880" y="433"/>
                  <a:pt x="866" y="436"/>
                </a:cubicBezTo>
                <a:cubicBezTo>
                  <a:pt x="853" y="439"/>
                  <a:pt x="839" y="440"/>
                  <a:pt x="824" y="440"/>
                </a:cubicBezTo>
                <a:cubicBezTo>
                  <a:pt x="819" y="440"/>
                  <a:pt x="813" y="440"/>
                  <a:pt x="806" y="439"/>
                </a:cubicBezTo>
                <a:cubicBezTo>
                  <a:pt x="799" y="438"/>
                  <a:pt x="791" y="437"/>
                  <a:pt x="784" y="436"/>
                </a:cubicBezTo>
                <a:cubicBezTo>
                  <a:pt x="776" y="434"/>
                  <a:pt x="769" y="432"/>
                  <a:pt x="762" y="430"/>
                </a:cubicBezTo>
                <a:cubicBezTo>
                  <a:pt x="756" y="428"/>
                  <a:pt x="750" y="425"/>
                  <a:pt x="746" y="423"/>
                </a:cubicBezTo>
                <a:close/>
                <a:moveTo>
                  <a:pt x="1147" y="435"/>
                </a:moveTo>
                <a:cubicBezTo>
                  <a:pt x="1097" y="435"/>
                  <a:pt x="1097" y="435"/>
                  <a:pt x="1097" y="435"/>
                </a:cubicBezTo>
                <a:cubicBezTo>
                  <a:pt x="999" y="328"/>
                  <a:pt x="999" y="328"/>
                  <a:pt x="999" y="328"/>
                </a:cubicBezTo>
                <a:cubicBezTo>
                  <a:pt x="998" y="328"/>
                  <a:pt x="998" y="328"/>
                  <a:pt x="998" y="328"/>
                </a:cubicBezTo>
                <a:cubicBezTo>
                  <a:pt x="998" y="435"/>
                  <a:pt x="998" y="435"/>
                  <a:pt x="998" y="435"/>
                </a:cubicBezTo>
                <a:cubicBezTo>
                  <a:pt x="962" y="435"/>
                  <a:pt x="962" y="435"/>
                  <a:pt x="962" y="435"/>
                </a:cubicBezTo>
                <a:cubicBezTo>
                  <a:pt x="962" y="106"/>
                  <a:pt x="962" y="106"/>
                  <a:pt x="962" y="106"/>
                </a:cubicBezTo>
                <a:cubicBezTo>
                  <a:pt x="998" y="106"/>
                  <a:pt x="998" y="106"/>
                  <a:pt x="998" y="106"/>
                </a:cubicBezTo>
                <a:cubicBezTo>
                  <a:pt x="998" y="315"/>
                  <a:pt x="998" y="315"/>
                  <a:pt x="998" y="315"/>
                </a:cubicBezTo>
                <a:cubicBezTo>
                  <a:pt x="999" y="315"/>
                  <a:pt x="999" y="315"/>
                  <a:pt x="999" y="315"/>
                </a:cubicBezTo>
                <a:cubicBezTo>
                  <a:pt x="1092" y="213"/>
                  <a:pt x="1092" y="213"/>
                  <a:pt x="1092" y="213"/>
                </a:cubicBezTo>
                <a:cubicBezTo>
                  <a:pt x="1139" y="213"/>
                  <a:pt x="1139" y="213"/>
                  <a:pt x="1139" y="213"/>
                </a:cubicBezTo>
                <a:cubicBezTo>
                  <a:pt x="1036" y="320"/>
                  <a:pt x="1036" y="320"/>
                  <a:pt x="1036" y="320"/>
                </a:cubicBezTo>
                <a:lnTo>
                  <a:pt x="1147" y="435"/>
                </a:lnTo>
                <a:close/>
                <a:moveTo>
                  <a:pt x="1366" y="213"/>
                </a:moveTo>
                <a:cubicBezTo>
                  <a:pt x="1263" y="471"/>
                  <a:pt x="1263" y="471"/>
                  <a:pt x="1263" y="471"/>
                </a:cubicBezTo>
                <a:cubicBezTo>
                  <a:pt x="1245" y="517"/>
                  <a:pt x="1219" y="540"/>
                  <a:pt x="1186" y="540"/>
                </a:cubicBezTo>
                <a:cubicBezTo>
                  <a:pt x="1177" y="540"/>
                  <a:pt x="1169" y="539"/>
                  <a:pt x="1163" y="537"/>
                </a:cubicBezTo>
                <a:cubicBezTo>
                  <a:pt x="1163" y="505"/>
                  <a:pt x="1163" y="505"/>
                  <a:pt x="1163" y="505"/>
                </a:cubicBezTo>
                <a:cubicBezTo>
                  <a:pt x="1171" y="508"/>
                  <a:pt x="1178" y="509"/>
                  <a:pt x="1184" y="509"/>
                </a:cubicBezTo>
                <a:cubicBezTo>
                  <a:pt x="1202" y="509"/>
                  <a:pt x="1215" y="498"/>
                  <a:pt x="1224" y="477"/>
                </a:cubicBezTo>
                <a:cubicBezTo>
                  <a:pt x="1242" y="435"/>
                  <a:pt x="1242" y="435"/>
                  <a:pt x="1242" y="435"/>
                </a:cubicBezTo>
                <a:cubicBezTo>
                  <a:pt x="1155" y="213"/>
                  <a:pt x="1155" y="213"/>
                  <a:pt x="1155" y="213"/>
                </a:cubicBezTo>
                <a:cubicBezTo>
                  <a:pt x="1195" y="213"/>
                  <a:pt x="1195" y="213"/>
                  <a:pt x="1195" y="213"/>
                </a:cubicBezTo>
                <a:cubicBezTo>
                  <a:pt x="1255" y="384"/>
                  <a:pt x="1255" y="384"/>
                  <a:pt x="1255" y="384"/>
                </a:cubicBezTo>
                <a:cubicBezTo>
                  <a:pt x="1256" y="386"/>
                  <a:pt x="1257" y="392"/>
                  <a:pt x="1260" y="401"/>
                </a:cubicBezTo>
                <a:cubicBezTo>
                  <a:pt x="1261" y="401"/>
                  <a:pt x="1261" y="401"/>
                  <a:pt x="1261" y="401"/>
                </a:cubicBezTo>
                <a:cubicBezTo>
                  <a:pt x="1262" y="397"/>
                  <a:pt x="1263" y="392"/>
                  <a:pt x="1265" y="384"/>
                </a:cubicBezTo>
                <a:cubicBezTo>
                  <a:pt x="1329" y="213"/>
                  <a:pt x="1329" y="213"/>
                  <a:pt x="1329" y="213"/>
                </a:cubicBezTo>
                <a:lnTo>
                  <a:pt x="1366" y="213"/>
                </a:lnTo>
                <a:close/>
                <a:moveTo>
                  <a:pt x="1420" y="403"/>
                </a:moveTo>
                <a:cubicBezTo>
                  <a:pt x="1419" y="403"/>
                  <a:pt x="1419" y="403"/>
                  <a:pt x="1419" y="403"/>
                </a:cubicBezTo>
                <a:cubicBezTo>
                  <a:pt x="1419" y="538"/>
                  <a:pt x="1419" y="538"/>
                  <a:pt x="1419" y="538"/>
                </a:cubicBezTo>
                <a:cubicBezTo>
                  <a:pt x="1384" y="538"/>
                  <a:pt x="1384" y="538"/>
                  <a:pt x="1384" y="538"/>
                </a:cubicBezTo>
                <a:cubicBezTo>
                  <a:pt x="1384" y="213"/>
                  <a:pt x="1384" y="213"/>
                  <a:pt x="1384" y="213"/>
                </a:cubicBezTo>
                <a:cubicBezTo>
                  <a:pt x="1419" y="213"/>
                  <a:pt x="1419" y="213"/>
                  <a:pt x="1419" y="213"/>
                </a:cubicBezTo>
                <a:cubicBezTo>
                  <a:pt x="1419" y="252"/>
                  <a:pt x="1419" y="252"/>
                  <a:pt x="1419" y="252"/>
                </a:cubicBezTo>
                <a:cubicBezTo>
                  <a:pt x="1420" y="252"/>
                  <a:pt x="1420" y="252"/>
                  <a:pt x="1420" y="252"/>
                </a:cubicBezTo>
                <a:cubicBezTo>
                  <a:pt x="1438" y="222"/>
                  <a:pt x="1463" y="207"/>
                  <a:pt x="1497" y="207"/>
                </a:cubicBezTo>
                <a:cubicBezTo>
                  <a:pt x="1526" y="207"/>
                  <a:pt x="1548" y="217"/>
                  <a:pt x="1564" y="237"/>
                </a:cubicBezTo>
                <a:cubicBezTo>
                  <a:pt x="1581" y="257"/>
                  <a:pt x="1589" y="284"/>
                  <a:pt x="1589" y="317"/>
                </a:cubicBezTo>
                <a:cubicBezTo>
                  <a:pt x="1589" y="355"/>
                  <a:pt x="1580" y="384"/>
                  <a:pt x="1561" y="407"/>
                </a:cubicBezTo>
                <a:cubicBezTo>
                  <a:pt x="1543" y="429"/>
                  <a:pt x="1518" y="440"/>
                  <a:pt x="1487" y="440"/>
                </a:cubicBezTo>
                <a:cubicBezTo>
                  <a:pt x="1458" y="440"/>
                  <a:pt x="1436" y="428"/>
                  <a:pt x="1420" y="403"/>
                </a:cubicBezTo>
                <a:close/>
                <a:moveTo>
                  <a:pt x="1419" y="313"/>
                </a:moveTo>
                <a:cubicBezTo>
                  <a:pt x="1419" y="344"/>
                  <a:pt x="1419" y="344"/>
                  <a:pt x="1419" y="344"/>
                </a:cubicBezTo>
                <a:cubicBezTo>
                  <a:pt x="1419" y="363"/>
                  <a:pt x="1425" y="378"/>
                  <a:pt x="1437" y="391"/>
                </a:cubicBezTo>
                <a:cubicBezTo>
                  <a:pt x="1449" y="404"/>
                  <a:pt x="1464" y="410"/>
                  <a:pt x="1483" y="410"/>
                </a:cubicBezTo>
                <a:cubicBezTo>
                  <a:pt x="1505" y="410"/>
                  <a:pt x="1521" y="402"/>
                  <a:pt x="1534" y="386"/>
                </a:cubicBezTo>
                <a:cubicBezTo>
                  <a:pt x="1546" y="369"/>
                  <a:pt x="1552" y="346"/>
                  <a:pt x="1552" y="317"/>
                </a:cubicBezTo>
                <a:cubicBezTo>
                  <a:pt x="1552" y="292"/>
                  <a:pt x="1546" y="272"/>
                  <a:pt x="1535" y="258"/>
                </a:cubicBezTo>
                <a:cubicBezTo>
                  <a:pt x="1523" y="244"/>
                  <a:pt x="1508" y="237"/>
                  <a:pt x="1488" y="237"/>
                </a:cubicBezTo>
                <a:cubicBezTo>
                  <a:pt x="1468" y="237"/>
                  <a:pt x="1451" y="245"/>
                  <a:pt x="1438" y="259"/>
                </a:cubicBezTo>
                <a:cubicBezTo>
                  <a:pt x="1426" y="273"/>
                  <a:pt x="1419" y="291"/>
                  <a:pt x="1419" y="313"/>
                </a:cubicBezTo>
                <a:close/>
                <a:moveTo>
                  <a:pt x="1804" y="333"/>
                </a:moveTo>
                <a:cubicBezTo>
                  <a:pt x="1647" y="333"/>
                  <a:pt x="1647" y="333"/>
                  <a:pt x="1647" y="333"/>
                </a:cubicBezTo>
                <a:cubicBezTo>
                  <a:pt x="1648" y="358"/>
                  <a:pt x="1654" y="377"/>
                  <a:pt x="1667" y="390"/>
                </a:cubicBezTo>
                <a:cubicBezTo>
                  <a:pt x="1680" y="404"/>
                  <a:pt x="1698" y="410"/>
                  <a:pt x="1720" y="410"/>
                </a:cubicBezTo>
                <a:cubicBezTo>
                  <a:pt x="1745" y="410"/>
                  <a:pt x="1768" y="402"/>
                  <a:pt x="1789" y="386"/>
                </a:cubicBezTo>
                <a:cubicBezTo>
                  <a:pt x="1789" y="419"/>
                  <a:pt x="1789" y="419"/>
                  <a:pt x="1789" y="419"/>
                </a:cubicBezTo>
                <a:cubicBezTo>
                  <a:pt x="1769" y="433"/>
                  <a:pt x="1744" y="440"/>
                  <a:pt x="1711" y="440"/>
                </a:cubicBezTo>
                <a:cubicBezTo>
                  <a:pt x="1680" y="440"/>
                  <a:pt x="1655" y="430"/>
                  <a:pt x="1637" y="410"/>
                </a:cubicBezTo>
                <a:cubicBezTo>
                  <a:pt x="1619" y="390"/>
                  <a:pt x="1610" y="361"/>
                  <a:pt x="1610" y="325"/>
                </a:cubicBezTo>
                <a:cubicBezTo>
                  <a:pt x="1610" y="290"/>
                  <a:pt x="1620" y="262"/>
                  <a:pt x="1640" y="240"/>
                </a:cubicBezTo>
                <a:cubicBezTo>
                  <a:pt x="1659" y="218"/>
                  <a:pt x="1684" y="207"/>
                  <a:pt x="1713" y="207"/>
                </a:cubicBezTo>
                <a:cubicBezTo>
                  <a:pt x="1742" y="207"/>
                  <a:pt x="1765" y="217"/>
                  <a:pt x="1781" y="236"/>
                </a:cubicBezTo>
                <a:cubicBezTo>
                  <a:pt x="1796" y="254"/>
                  <a:pt x="1804" y="281"/>
                  <a:pt x="1804" y="314"/>
                </a:cubicBezTo>
                <a:lnTo>
                  <a:pt x="1804" y="333"/>
                </a:lnTo>
                <a:close/>
                <a:moveTo>
                  <a:pt x="1768" y="303"/>
                </a:moveTo>
                <a:cubicBezTo>
                  <a:pt x="1768" y="282"/>
                  <a:pt x="1763" y="266"/>
                  <a:pt x="1753" y="255"/>
                </a:cubicBezTo>
                <a:cubicBezTo>
                  <a:pt x="1743" y="243"/>
                  <a:pt x="1730" y="237"/>
                  <a:pt x="1712" y="237"/>
                </a:cubicBezTo>
                <a:cubicBezTo>
                  <a:pt x="1695" y="237"/>
                  <a:pt x="1681" y="243"/>
                  <a:pt x="1669" y="255"/>
                </a:cubicBezTo>
                <a:cubicBezTo>
                  <a:pt x="1658" y="267"/>
                  <a:pt x="1650" y="283"/>
                  <a:pt x="1648" y="303"/>
                </a:cubicBezTo>
                <a:lnTo>
                  <a:pt x="1768" y="303"/>
                </a:lnTo>
                <a:close/>
                <a:moveTo>
                  <a:pt x="2069" y="137"/>
                </a:moveTo>
                <a:cubicBezTo>
                  <a:pt x="2062" y="133"/>
                  <a:pt x="2054" y="131"/>
                  <a:pt x="2046" y="131"/>
                </a:cubicBezTo>
                <a:cubicBezTo>
                  <a:pt x="2021" y="131"/>
                  <a:pt x="2008" y="147"/>
                  <a:pt x="2008" y="178"/>
                </a:cubicBezTo>
                <a:cubicBezTo>
                  <a:pt x="2008" y="213"/>
                  <a:pt x="2008" y="213"/>
                  <a:pt x="2008" y="213"/>
                </a:cubicBezTo>
                <a:cubicBezTo>
                  <a:pt x="2060" y="213"/>
                  <a:pt x="2060" y="213"/>
                  <a:pt x="2060" y="213"/>
                </a:cubicBezTo>
                <a:cubicBezTo>
                  <a:pt x="2060" y="243"/>
                  <a:pt x="2060" y="243"/>
                  <a:pt x="2060" y="243"/>
                </a:cubicBezTo>
                <a:cubicBezTo>
                  <a:pt x="2008" y="243"/>
                  <a:pt x="2008" y="243"/>
                  <a:pt x="2008" y="243"/>
                </a:cubicBezTo>
                <a:cubicBezTo>
                  <a:pt x="2008" y="435"/>
                  <a:pt x="2008" y="435"/>
                  <a:pt x="2008" y="435"/>
                </a:cubicBezTo>
                <a:cubicBezTo>
                  <a:pt x="1973" y="435"/>
                  <a:pt x="1973" y="435"/>
                  <a:pt x="1973" y="435"/>
                </a:cubicBezTo>
                <a:cubicBezTo>
                  <a:pt x="1973" y="243"/>
                  <a:pt x="1973" y="243"/>
                  <a:pt x="1973" y="243"/>
                </a:cubicBezTo>
                <a:cubicBezTo>
                  <a:pt x="1935" y="243"/>
                  <a:pt x="1935" y="243"/>
                  <a:pt x="1935" y="243"/>
                </a:cubicBezTo>
                <a:cubicBezTo>
                  <a:pt x="1935" y="213"/>
                  <a:pt x="1935" y="213"/>
                  <a:pt x="1935" y="213"/>
                </a:cubicBezTo>
                <a:cubicBezTo>
                  <a:pt x="1973" y="213"/>
                  <a:pt x="1973" y="213"/>
                  <a:pt x="1973" y="213"/>
                </a:cubicBezTo>
                <a:cubicBezTo>
                  <a:pt x="1973" y="176"/>
                  <a:pt x="1973" y="176"/>
                  <a:pt x="1973" y="176"/>
                </a:cubicBezTo>
                <a:cubicBezTo>
                  <a:pt x="1973" y="153"/>
                  <a:pt x="1980" y="135"/>
                  <a:pt x="1993" y="121"/>
                </a:cubicBezTo>
                <a:cubicBezTo>
                  <a:pt x="2006" y="108"/>
                  <a:pt x="2023" y="101"/>
                  <a:pt x="2043" y="101"/>
                </a:cubicBezTo>
                <a:cubicBezTo>
                  <a:pt x="2054" y="101"/>
                  <a:pt x="2063" y="102"/>
                  <a:pt x="2069" y="105"/>
                </a:cubicBezTo>
                <a:lnTo>
                  <a:pt x="2069" y="137"/>
                </a:lnTo>
                <a:close/>
                <a:moveTo>
                  <a:pt x="2176" y="440"/>
                </a:moveTo>
                <a:cubicBezTo>
                  <a:pt x="2143" y="440"/>
                  <a:pt x="2117" y="430"/>
                  <a:pt x="2097" y="409"/>
                </a:cubicBezTo>
                <a:cubicBezTo>
                  <a:pt x="2077" y="388"/>
                  <a:pt x="2067" y="361"/>
                  <a:pt x="2067" y="326"/>
                </a:cubicBezTo>
                <a:cubicBezTo>
                  <a:pt x="2067" y="289"/>
                  <a:pt x="2078" y="260"/>
                  <a:pt x="2098" y="239"/>
                </a:cubicBezTo>
                <a:cubicBezTo>
                  <a:pt x="2118" y="218"/>
                  <a:pt x="2146" y="207"/>
                  <a:pt x="2181" y="207"/>
                </a:cubicBezTo>
                <a:cubicBezTo>
                  <a:pt x="2214" y="207"/>
                  <a:pt x="2240" y="218"/>
                  <a:pt x="2259" y="238"/>
                </a:cubicBezTo>
                <a:cubicBezTo>
                  <a:pt x="2277" y="258"/>
                  <a:pt x="2287" y="287"/>
                  <a:pt x="2287" y="323"/>
                </a:cubicBezTo>
                <a:cubicBezTo>
                  <a:pt x="2287" y="359"/>
                  <a:pt x="2277" y="387"/>
                  <a:pt x="2256" y="408"/>
                </a:cubicBezTo>
                <a:cubicBezTo>
                  <a:pt x="2236" y="430"/>
                  <a:pt x="2209" y="440"/>
                  <a:pt x="2176" y="440"/>
                </a:cubicBezTo>
                <a:close/>
                <a:moveTo>
                  <a:pt x="2178" y="237"/>
                </a:moveTo>
                <a:cubicBezTo>
                  <a:pt x="2155" y="237"/>
                  <a:pt x="2137" y="245"/>
                  <a:pt x="2124" y="261"/>
                </a:cubicBezTo>
                <a:cubicBezTo>
                  <a:pt x="2111" y="276"/>
                  <a:pt x="2104" y="298"/>
                  <a:pt x="2104" y="325"/>
                </a:cubicBezTo>
                <a:cubicBezTo>
                  <a:pt x="2104" y="352"/>
                  <a:pt x="2111" y="372"/>
                  <a:pt x="2124" y="388"/>
                </a:cubicBezTo>
                <a:cubicBezTo>
                  <a:pt x="2138" y="403"/>
                  <a:pt x="2156" y="410"/>
                  <a:pt x="2178" y="410"/>
                </a:cubicBezTo>
                <a:cubicBezTo>
                  <a:pt x="2201" y="410"/>
                  <a:pt x="2219" y="403"/>
                  <a:pt x="2231" y="388"/>
                </a:cubicBezTo>
                <a:cubicBezTo>
                  <a:pt x="2244" y="373"/>
                  <a:pt x="2250" y="352"/>
                  <a:pt x="2250" y="324"/>
                </a:cubicBezTo>
                <a:cubicBezTo>
                  <a:pt x="2250" y="296"/>
                  <a:pt x="2244" y="275"/>
                  <a:pt x="2231" y="260"/>
                </a:cubicBezTo>
                <a:cubicBezTo>
                  <a:pt x="2219" y="245"/>
                  <a:pt x="2201" y="237"/>
                  <a:pt x="2178" y="237"/>
                </a:cubicBezTo>
                <a:close/>
                <a:moveTo>
                  <a:pt x="2433" y="249"/>
                </a:moveTo>
                <a:cubicBezTo>
                  <a:pt x="2427" y="244"/>
                  <a:pt x="2418" y="241"/>
                  <a:pt x="2406" y="241"/>
                </a:cubicBezTo>
                <a:cubicBezTo>
                  <a:pt x="2391" y="241"/>
                  <a:pt x="2379" y="249"/>
                  <a:pt x="2368" y="263"/>
                </a:cubicBezTo>
                <a:cubicBezTo>
                  <a:pt x="2358" y="277"/>
                  <a:pt x="2353" y="297"/>
                  <a:pt x="2353" y="322"/>
                </a:cubicBezTo>
                <a:cubicBezTo>
                  <a:pt x="2353" y="435"/>
                  <a:pt x="2353" y="435"/>
                  <a:pt x="2353" y="435"/>
                </a:cubicBezTo>
                <a:cubicBezTo>
                  <a:pt x="2317" y="435"/>
                  <a:pt x="2317" y="435"/>
                  <a:pt x="2317" y="435"/>
                </a:cubicBezTo>
                <a:cubicBezTo>
                  <a:pt x="2317" y="213"/>
                  <a:pt x="2317" y="213"/>
                  <a:pt x="2317" y="213"/>
                </a:cubicBezTo>
                <a:cubicBezTo>
                  <a:pt x="2353" y="213"/>
                  <a:pt x="2353" y="213"/>
                  <a:pt x="2353" y="213"/>
                </a:cubicBezTo>
                <a:cubicBezTo>
                  <a:pt x="2353" y="258"/>
                  <a:pt x="2353" y="258"/>
                  <a:pt x="2353" y="258"/>
                </a:cubicBezTo>
                <a:cubicBezTo>
                  <a:pt x="2354" y="258"/>
                  <a:pt x="2354" y="258"/>
                  <a:pt x="2354" y="258"/>
                </a:cubicBezTo>
                <a:cubicBezTo>
                  <a:pt x="2359" y="243"/>
                  <a:pt x="2367" y="231"/>
                  <a:pt x="2377" y="222"/>
                </a:cubicBezTo>
                <a:cubicBezTo>
                  <a:pt x="2388" y="213"/>
                  <a:pt x="2399" y="209"/>
                  <a:pt x="2412" y="209"/>
                </a:cubicBezTo>
                <a:cubicBezTo>
                  <a:pt x="2421" y="209"/>
                  <a:pt x="2429" y="210"/>
                  <a:pt x="2433" y="212"/>
                </a:cubicBezTo>
                <a:lnTo>
                  <a:pt x="2433" y="249"/>
                </a:lnTo>
                <a:close/>
                <a:moveTo>
                  <a:pt x="2562" y="435"/>
                </a:moveTo>
                <a:cubicBezTo>
                  <a:pt x="2562" y="123"/>
                  <a:pt x="2562" y="123"/>
                  <a:pt x="2562" y="123"/>
                </a:cubicBezTo>
                <a:cubicBezTo>
                  <a:pt x="2651" y="123"/>
                  <a:pt x="2651" y="123"/>
                  <a:pt x="2651" y="123"/>
                </a:cubicBezTo>
                <a:cubicBezTo>
                  <a:pt x="2678" y="123"/>
                  <a:pt x="2699" y="130"/>
                  <a:pt x="2715" y="143"/>
                </a:cubicBezTo>
                <a:cubicBezTo>
                  <a:pt x="2731" y="156"/>
                  <a:pt x="2739" y="174"/>
                  <a:pt x="2739" y="195"/>
                </a:cubicBezTo>
                <a:cubicBezTo>
                  <a:pt x="2739" y="212"/>
                  <a:pt x="2734" y="228"/>
                  <a:pt x="2725" y="241"/>
                </a:cubicBezTo>
                <a:cubicBezTo>
                  <a:pt x="2715" y="254"/>
                  <a:pt x="2702" y="263"/>
                  <a:pt x="2685" y="269"/>
                </a:cubicBezTo>
                <a:cubicBezTo>
                  <a:pt x="2685" y="270"/>
                  <a:pt x="2685" y="270"/>
                  <a:pt x="2685" y="270"/>
                </a:cubicBezTo>
                <a:cubicBezTo>
                  <a:pt x="2706" y="272"/>
                  <a:pt x="2723" y="280"/>
                  <a:pt x="2735" y="293"/>
                </a:cubicBezTo>
                <a:cubicBezTo>
                  <a:pt x="2748" y="307"/>
                  <a:pt x="2754" y="324"/>
                  <a:pt x="2754" y="346"/>
                </a:cubicBezTo>
                <a:cubicBezTo>
                  <a:pt x="2754" y="372"/>
                  <a:pt x="2745" y="394"/>
                  <a:pt x="2726" y="410"/>
                </a:cubicBezTo>
                <a:cubicBezTo>
                  <a:pt x="2707" y="427"/>
                  <a:pt x="2682" y="435"/>
                  <a:pt x="2653" y="435"/>
                </a:cubicBezTo>
                <a:lnTo>
                  <a:pt x="2562" y="435"/>
                </a:lnTo>
                <a:close/>
                <a:moveTo>
                  <a:pt x="2599" y="156"/>
                </a:moveTo>
                <a:cubicBezTo>
                  <a:pt x="2599" y="257"/>
                  <a:pt x="2599" y="257"/>
                  <a:pt x="2599" y="257"/>
                </a:cubicBezTo>
                <a:cubicBezTo>
                  <a:pt x="2636" y="257"/>
                  <a:pt x="2636" y="257"/>
                  <a:pt x="2636" y="257"/>
                </a:cubicBezTo>
                <a:cubicBezTo>
                  <a:pt x="2656" y="257"/>
                  <a:pt x="2672" y="252"/>
                  <a:pt x="2684" y="243"/>
                </a:cubicBezTo>
                <a:cubicBezTo>
                  <a:pt x="2695" y="233"/>
                  <a:pt x="2701" y="219"/>
                  <a:pt x="2701" y="202"/>
                </a:cubicBezTo>
                <a:cubicBezTo>
                  <a:pt x="2701" y="172"/>
                  <a:pt x="2681" y="156"/>
                  <a:pt x="2641" y="156"/>
                </a:cubicBezTo>
                <a:lnTo>
                  <a:pt x="2599" y="156"/>
                </a:lnTo>
                <a:close/>
                <a:moveTo>
                  <a:pt x="2599" y="290"/>
                </a:moveTo>
                <a:cubicBezTo>
                  <a:pt x="2599" y="402"/>
                  <a:pt x="2599" y="402"/>
                  <a:pt x="2599" y="402"/>
                </a:cubicBezTo>
                <a:cubicBezTo>
                  <a:pt x="2649" y="402"/>
                  <a:pt x="2649" y="402"/>
                  <a:pt x="2649" y="402"/>
                </a:cubicBezTo>
                <a:cubicBezTo>
                  <a:pt x="2670" y="402"/>
                  <a:pt x="2687" y="397"/>
                  <a:pt x="2698" y="387"/>
                </a:cubicBezTo>
                <a:cubicBezTo>
                  <a:pt x="2710" y="377"/>
                  <a:pt x="2716" y="363"/>
                  <a:pt x="2716" y="345"/>
                </a:cubicBezTo>
                <a:cubicBezTo>
                  <a:pt x="2716" y="308"/>
                  <a:pt x="2691" y="290"/>
                  <a:pt x="2641" y="290"/>
                </a:cubicBezTo>
                <a:lnTo>
                  <a:pt x="2599" y="290"/>
                </a:lnTo>
                <a:close/>
                <a:moveTo>
                  <a:pt x="2972" y="435"/>
                </a:moveTo>
                <a:cubicBezTo>
                  <a:pt x="2936" y="435"/>
                  <a:pt x="2936" y="435"/>
                  <a:pt x="2936" y="435"/>
                </a:cubicBezTo>
                <a:cubicBezTo>
                  <a:pt x="2936" y="400"/>
                  <a:pt x="2936" y="400"/>
                  <a:pt x="2936" y="400"/>
                </a:cubicBezTo>
                <a:cubicBezTo>
                  <a:pt x="2935" y="400"/>
                  <a:pt x="2935" y="400"/>
                  <a:pt x="2935" y="400"/>
                </a:cubicBezTo>
                <a:cubicBezTo>
                  <a:pt x="2920" y="427"/>
                  <a:pt x="2897" y="440"/>
                  <a:pt x="2866" y="440"/>
                </a:cubicBezTo>
                <a:cubicBezTo>
                  <a:pt x="2813" y="440"/>
                  <a:pt x="2787" y="409"/>
                  <a:pt x="2787" y="346"/>
                </a:cubicBezTo>
                <a:cubicBezTo>
                  <a:pt x="2787" y="213"/>
                  <a:pt x="2787" y="213"/>
                  <a:pt x="2787" y="213"/>
                </a:cubicBezTo>
                <a:cubicBezTo>
                  <a:pt x="2822" y="213"/>
                  <a:pt x="2822" y="213"/>
                  <a:pt x="2822" y="213"/>
                </a:cubicBezTo>
                <a:cubicBezTo>
                  <a:pt x="2822" y="340"/>
                  <a:pt x="2822" y="340"/>
                  <a:pt x="2822" y="340"/>
                </a:cubicBezTo>
                <a:cubicBezTo>
                  <a:pt x="2822" y="387"/>
                  <a:pt x="2840" y="410"/>
                  <a:pt x="2876" y="410"/>
                </a:cubicBezTo>
                <a:cubicBezTo>
                  <a:pt x="2893" y="410"/>
                  <a:pt x="2908" y="404"/>
                  <a:pt x="2919" y="391"/>
                </a:cubicBezTo>
                <a:cubicBezTo>
                  <a:pt x="2930" y="378"/>
                  <a:pt x="2936" y="362"/>
                  <a:pt x="2936" y="341"/>
                </a:cubicBezTo>
                <a:cubicBezTo>
                  <a:pt x="2936" y="213"/>
                  <a:pt x="2936" y="213"/>
                  <a:pt x="2936" y="213"/>
                </a:cubicBezTo>
                <a:cubicBezTo>
                  <a:pt x="2972" y="213"/>
                  <a:pt x="2972" y="213"/>
                  <a:pt x="2972" y="213"/>
                </a:cubicBezTo>
                <a:lnTo>
                  <a:pt x="2972" y="435"/>
                </a:lnTo>
                <a:close/>
                <a:moveTo>
                  <a:pt x="3009" y="427"/>
                </a:moveTo>
                <a:cubicBezTo>
                  <a:pt x="3009" y="389"/>
                  <a:pt x="3009" y="389"/>
                  <a:pt x="3009" y="389"/>
                </a:cubicBezTo>
                <a:cubicBezTo>
                  <a:pt x="3029" y="403"/>
                  <a:pt x="3050" y="410"/>
                  <a:pt x="3073" y="410"/>
                </a:cubicBezTo>
                <a:cubicBezTo>
                  <a:pt x="3105" y="410"/>
                  <a:pt x="3120" y="400"/>
                  <a:pt x="3120" y="379"/>
                </a:cubicBezTo>
                <a:cubicBezTo>
                  <a:pt x="3120" y="373"/>
                  <a:pt x="3119" y="368"/>
                  <a:pt x="3116" y="364"/>
                </a:cubicBezTo>
                <a:cubicBezTo>
                  <a:pt x="3113" y="360"/>
                  <a:pt x="3110" y="356"/>
                  <a:pt x="3105" y="353"/>
                </a:cubicBezTo>
                <a:cubicBezTo>
                  <a:pt x="3101" y="350"/>
                  <a:pt x="3095" y="347"/>
                  <a:pt x="3089" y="344"/>
                </a:cubicBezTo>
                <a:cubicBezTo>
                  <a:pt x="3083" y="342"/>
                  <a:pt x="3076" y="339"/>
                  <a:pt x="3069" y="336"/>
                </a:cubicBezTo>
                <a:cubicBezTo>
                  <a:pt x="3059" y="333"/>
                  <a:pt x="3051" y="329"/>
                  <a:pt x="3043" y="325"/>
                </a:cubicBezTo>
                <a:cubicBezTo>
                  <a:pt x="3036" y="321"/>
                  <a:pt x="3030" y="316"/>
                  <a:pt x="3025" y="311"/>
                </a:cubicBezTo>
                <a:cubicBezTo>
                  <a:pt x="3020" y="306"/>
                  <a:pt x="3016" y="300"/>
                  <a:pt x="3013" y="294"/>
                </a:cubicBezTo>
                <a:cubicBezTo>
                  <a:pt x="3011" y="288"/>
                  <a:pt x="3010" y="280"/>
                  <a:pt x="3010" y="272"/>
                </a:cubicBezTo>
                <a:cubicBezTo>
                  <a:pt x="3010" y="261"/>
                  <a:pt x="3012" y="252"/>
                  <a:pt x="3017" y="244"/>
                </a:cubicBezTo>
                <a:cubicBezTo>
                  <a:pt x="3021" y="236"/>
                  <a:pt x="3028" y="229"/>
                  <a:pt x="3036" y="224"/>
                </a:cubicBezTo>
                <a:cubicBezTo>
                  <a:pt x="3044" y="218"/>
                  <a:pt x="3053" y="214"/>
                  <a:pt x="3063" y="211"/>
                </a:cubicBezTo>
                <a:cubicBezTo>
                  <a:pt x="3073" y="209"/>
                  <a:pt x="3084" y="207"/>
                  <a:pt x="3095" y="207"/>
                </a:cubicBezTo>
                <a:cubicBezTo>
                  <a:pt x="3114" y="207"/>
                  <a:pt x="3131" y="211"/>
                  <a:pt x="3146" y="217"/>
                </a:cubicBezTo>
                <a:cubicBezTo>
                  <a:pt x="3146" y="253"/>
                  <a:pt x="3146" y="253"/>
                  <a:pt x="3146" y="253"/>
                </a:cubicBezTo>
                <a:cubicBezTo>
                  <a:pt x="3130" y="243"/>
                  <a:pt x="3111" y="237"/>
                  <a:pt x="3090" y="237"/>
                </a:cubicBezTo>
                <a:cubicBezTo>
                  <a:pt x="3083" y="237"/>
                  <a:pt x="3077" y="238"/>
                  <a:pt x="3072" y="240"/>
                </a:cubicBezTo>
                <a:cubicBezTo>
                  <a:pt x="3067" y="241"/>
                  <a:pt x="3062" y="243"/>
                  <a:pt x="3058" y="246"/>
                </a:cubicBezTo>
                <a:cubicBezTo>
                  <a:pt x="3054" y="249"/>
                  <a:pt x="3051" y="252"/>
                  <a:pt x="3049" y="256"/>
                </a:cubicBezTo>
                <a:cubicBezTo>
                  <a:pt x="3047" y="260"/>
                  <a:pt x="3046" y="264"/>
                  <a:pt x="3046" y="269"/>
                </a:cubicBezTo>
                <a:cubicBezTo>
                  <a:pt x="3046" y="274"/>
                  <a:pt x="3047" y="279"/>
                  <a:pt x="3049" y="283"/>
                </a:cubicBezTo>
                <a:cubicBezTo>
                  <a:pt x="3051" y="287"/>
                  <a:pt x="3054" y="291"/>
                  <a:pt x="3058" y="294"/>
                </a:cubicBezTo>
                <a:cubicBezTo>
                  <a:pt x="3063" y="297"/>
                  <a:pt x="3067" y="299"/>
                  <a:pt x="3073" y="302"/>
                </a:cubicBezTo>
                <a:cubicBezTo>
                  <a:pt x="3079" y="304"/>
                  <a:pt x="3086" y="307"/>
                  <a:pt x="3093" y="310"/>
                </a:cubicBezTo>
                <a:cubicBezTo>
                  <a:pt x="3103" y="314"/>
                  <a:pt x="3112" y="318"/>
                  <a:pt x="3120" y="322"/>
                </a:cubicBezTo>
                <a:cubicBezTo>
                  <a:pt x="3127" y="326"/>
                  <a:pt x="3134" y="330"/>
                  <a:pt x="3140" y="335"/>
                </a:cubicBezTo>
                <a:cubicBezTo>
                  <a:pt x="3145" y="340"/>
                  <a:pt x="3149" y="346"/>
                  <a:pt x="3152" y="352"/>
                </a:cubicBezTo>
                <a:cubicBezTo>
                  <a:pt x="3155" y="359"/>
                  <a:pt x="3157" y="367"/>
                  <a:pt x="3157" y="376"/>
                </a:cubicBezTo>
                <a:cubicBezTo>
                  <a:pt x="3157" y="387"/>
                  <a:pt x="3154" y="396"/>
                  <a:pt x="3149" y="404"/>
                </a:cubicBezTo>
                <a:cubicBezTo>
                  <a:pt x="3145" y="412"/>
                  <a:pt x="3138" y="419"/>
                  <a:pt x="3130" y="425"/>
                </a:cubicBezTo>
                <a:cubicBezTo>
                  <a:pt x="3122" y="430"/>
                  <a:pt x="3113" y="434"/>
                  <a:pt x="3102" y="436"/>
                </a:cubicBezTo>
                <a:cubicBezTo>
                  <a:pt x="3091" y="439"/>
                  <a:pt x="3080" y="440"/>
                  <a:pt x="3069" y="440"/>
                </a:cubicBezTo>
                <a:cubicBezTo>
                  <a:pt x="3046" y="440"/>
                  <a:pt x="3026" y="436"/>
                  <a:pt x="3009" y="427"/>
                </a:cubicBezTo>
                <a:close/>
                <a:moveTo>
                  <a:pt x="3212" y="156"/>
                </a:moveTo>
                <a:cubicBezTo>
                  <a:pt x="3206" y="156"/>
                  <a:pt x="3200" y="154"/>
                  <a:pt x="3196" y="149"/>
                </a:cubicBezTo>
                <a:cubicBezTo>
                  <a:pt x="3191" y="145"/>
                  <a:pt x="3189" y="140"/>
                  <a:pt x="3189" y="133"/>
                </a:cubicBezTo>
                <a:cubicBezTo>
                  <a:pt x="3189" y="126"/>
                  <a:pt x="3191" y="121"/>
                  <a:pt x="3196" y="116"/>
                </a:cubicBezTo>
                <a:cubicBezTo>
                  <a:pt x="3200" y="112"/>
                  <a:pt x="3206" y="110"/>
                  <a:pt x="3212" y="110"/>
                </a:cubicBezTo>
                <a:cubicBezTo>
                  <a:pt x="3218" y="110"/>
                  <a:pt x="3224" y="112"/>
                  <a:pt x="3229" y="116"/>
                </a:cubicBezTo>
                <a:cubicBezTo>
                  <a:pt x="3233" y="121"/>
                  <a:pt x="3235" y="126"/>
                  <a:pt x="3235" y="133"/>
                </a:cubicBezTo>
                <a:cubicBezTo>
                  <a:pt x="3235" y="139"/>
                  <a:pt x="3233" y="145"/>
                  <a:pt x="3229" y="149"/>
                </a:cubicBezTo>
                <a:cubicBezTo>
                  <a:pt x="3224" y="154"/>
                  <a:pt x="3218" y="156"/>
                  <a:pt x="3212" y="156"/>
                </a:cubicBezTo>
                <a:close/>
                <a:moveTo>
                  <a:pt x="3229" y="435"/>
                </a:moveTo>
                <a:cubicBezTo>
                  <a:pt x="3194" y="435"/>
                  <a:pt x="3194" y="435"/>
                  <a:pt x="3194" y="435"/>
                </a:cubicBezTo>
                <a:cubicBezTo>
                  <a:pt x="3194" y="213"/>
                  <a:pt x="3194" y="213"/>
                  <a:pt x="3194" y="213"/>
                </a:cubicBezTo>
                <a:cubicBezTo>
                  <a:pt x="3229" y="213"/>
                  <a:pt x="3229" y="213"/>
                  <a:pt x="3229" y="213"/>
                </a:cubicBezTo>
                <a:lnTo>
                  <a:pt x="3229" y="435"/>
                </a:lnTo>
                <a:close/>
                <a:moveTo>
                  <a:pt x="3461" y="435"/>
                </a:moveTo>
                <a:cubicBezTo>
                  <a:pt x="3425" y="435"/>
                  <a:pt x="3425" y="435"/>
                  <a:pt x="3425" y="435"/>
                </a:cubicBezTo>
                <a:cubicBezTo>
                  <a:pt x="3425" y="308"/>
                  <a:pt x="3425" y="308"/>
                  <a:pt x="3425" y="308"/>
                </a:cubicBezTo>
                <a:cubicBezTo>
                  <a:pt x="3425" y="261"/>
                  <a:pt x="3408" y="237"/>
                  <a:pt x="3373" y="237"/>
                </a:cubicBezTo>
                <a:cubicBezTo>
                  <a:pt x="3355" y="237"/>
                  <a:pt x="3341" y="244"/>
                  <a:pt x="3329" y="257"/>
                </a:cubicBezTo>
                <a:cubicBezTo>
                  <a:pt x="3317" y="271"/>
                  <a:pt x="3311" y="288"/>
                  <a:pt x="3311" y="308"/>
                </a:cubicBezTo>
                <a:cubicBezTo>
                  <a:pt x="3311" y="435"/>
                  <a:pt x="3311" y="435"/>
                  <a:pt x="3311" y="435"/>
                </a:cubicBezTo>
                <a:cubicBezTo>
                  <a:pt x="3276" y="435"/>
                  <a:pt x="3276" y="435"/>
                  <a:pt x="3276" y="435"/>
                </a:cubicBezTo>
                <a:cubicBezTo>
                  <a:pt x="3276" y="213"/>
                  <a:pt x="3276" y="213"/>
                  <a:pt x="3276" y="213"/>
                </a:cubicBezTo>
                <a:cubicBezTo>
                  <a:pt x="3311" y="213"/>
                  <a:pt x="3311" y="213"/>
                  <a:pt x="3311" y="213"/>
                </a:cubicBezTo>
                <a:cubicBezTo>
                  <a:pt x="3311" y="250"/>
                  <a:pt x="3311" y="250"/>
                  <a:pt x="3311" y="250"/>
                </a:cubicBezTo>
                <a:cubicBezTo>
                  <a:pt x="3312" y="250"/>
                  <a:pt x="3312" y="250"/>
                  <a:pt x="3312" y="250"/>
                </a:cubicBezTo>
                <a:cubicBezTo>
                  <a:pt x="3329" y="221"/>
                  <a:pt x="3353" y="207"/>
                  <a:pt x="3385" y="207"/>
                </a:cubicBezTo>
                <a:cubicBezTo>
                  <a:pt x="3410" y="207"/>
                  <a:pt x="3428" y="215"/>
                  <a:pt x="3441" y="231"/>
                </a:cubicBezTo>
                <a:cubicBezTo>
                  <a:pt x="3454" y="247"/>
                  <a:pt x="3461" y="269"/>
                  <a:pt x="3461" y="299"/>
                </a:cubicBezTo>
                <a:lnTo>
                  <a:pt x="3461" y="435"/>
                </a:lnTo>
                <a:close/>
                <a:moveTo>
                  <a:pt x="3681" y="333"/>
                </a:moveTo>
                <a:cubicBezTo>
                  <a:pt x="3524" y="333"/>
                  <a:pt x="3524" y="333"/>
                  <a:pt x="3524" y="333"/>
                </a:cubicBezTo>
                <a:cubicBezTo>
                  <a:pt x="3524" y="358"/>
                  <a:pt x="3531" y="377"/>
                  <a:pt x="3544" y="390"/>
                </a:cubicBezTo>
                <a:cubicBezTo>
                  <a:pt x="3556" y="404"/>
                  <a:pt x="3574" y="410"/>
                  <a:pt x="3596" y="410"/>
                </a:cubicBezTo>
                <a:cubicBezTo>
                  <a:pt x="3621" y="410"/>
                  <a:pt x="3644" y="402"/>
                  <a:pt x="3665" y="386"/>
                </a:cubicBezTo>
                <a:cubicBezTo>
                  <a:pt x="3665" y="419"/>
                  <a:pt x="3665" y="419"/>
                  <a:pt x="3665" y="419"/>
                </a:cubicBezTo>
                <a:cubicBezTo>
                  <a:pt x="3646" y="433"/>
                  <a:pt x="3620" y="440"/>
                  <a:pt x="3588" y="440"/>
                </a:cubicBezTo>
                <a:cubicBezTo>
                  <a:pt x="3556" y="440"/>
                  <a:pt x="3532" y="430"/>
                  <a:pt x="3514" y="410"/>
                </a:cubicBezTo>
                <a:cubicBezTo>
                  <a:pt x="3496" y="390"/>
                  <a:pt x="3487" y="361"/>
                  <a:pt x="3487" y="325"/>
                </a:cubicBezTo>
                <a:cubicBezTo>
                  <a:pt x="3487" y="290"/>
                  <a:pt x="3496" y="262"/>
                  <a:pt x="3516" y="240"/>
                </a:cubicBezTo>
                <a:cubicBezTo>
                  <a:pt x="3536" y="218"/>
                  <a:pt x="3560" y="207"/>
                  <a:pt x="3589" y="207"/>
                </a:cubicBezTo>
                <a:cubicBezTo>
                  <a:pt x="3618" y="207"/>
                  <a:pt x="3641" y="217"/>
                  <a:pt x="3657" y="236"/>
                </a:cubicBezTo>
                <a:cubicBezTo>
                  <a:pt x="3673" y="254"/>
                  <a:pt x="3681" y="281"/>
                  <a:pt x="3681" y="314"/>
                </a:cubicBezTo>
                <a:lnTo>
                  <a:pt x="3681" y="333"/>
                </a:lnTo>
                <a:close/>
                <a:moveTo>
                  <a:pt x="3644" y="303"/>
                </a:moveTo>
                <a:cubicBezTo>
                  <a:pt x="3644" y="282"/>
                  <a:pt x="3639" y="266"/>
                  <a:pt x="3629" y="255"/>
                </a:cubicBezTo>
                <a:cubicBezTo>
                  <a:pt x="3620" y="243"/>
                  <a:pt x="3606" y="237"/>
                  <a:pt x="3589" y="237"/>
                </a:cubicBezTo>
                <a:cubicBezTo>
                  <a:pt x="3572" y="237"/>
                  <a:pt x="3558" y="243"/>
                  <a:pt x="3546" y="255"/>
                </a:cubicBezTo>
                <a:cubicBezTo>
                  <a:pt x="3534" y="267"/>
                  <a:pt x="3527" y="283"/>
                  <a:pt x="3524" y="303"/>
                </a:cubicBezTo>
                <a:lnTo>
                  <a:pt x="3644" y="303"/>
                </a:lnTo>
                <a:close/>
                <a:moveTo>
                  <a:pt x="3706" y="427"/>
                </a:moveTo>
                <a:cubicBezTo>
                  <a:pt x="3706" y="389"/>
                  <a:pt x="3706" y="389"/>
                  <a:pt x="3706" y="389"/>
                </a:cubicBezTo>
                <a:cubicBezTo>
                  <a:pt x="3725" y="403"/>
                  <a:pt x="3746" y="410"/>
                  <a:pt x="3770" y="410"/>
                </a:cubicBezTo>
                <a:cubicBezTo>
                  <a:pt x="3801" y="410"/>
                  <a:pt x="3817" y="400"/>
                  <a:pt x="3817" y="379"/>
                </a:cubicBezTo>
                <a:cubicBezTo>
                  <a:pt x="3817" y="373"/>
                  <a:pt x="3815" y="368"/>
                  <a:pt x="3813" y="364"/>
                </a:cubicBezTo>
                <a:cubicBezTo>
                  <a:pt x="3810" y="360"/>
                  <a:pt x="3806" y="356"/>
                  <a:pt x="3802" y="353"/>
                </a:cubicBezTo>
                <a:cubicBezTo>
                  <a:pt x="3797" y="350"/>
                  <a:pt x="3792" y="347"/>
                  <a:pt x="3786" y="344"/>
                </a:cubicBezTo>
                <a:cubicBezTo>
                  <a:pt x="3780" y="342"/>
                  <a:pt x="3773" y="339"/>
                  <a:pt x="3766" y="336"/>
                </a:cubicBezTo>
                <a:cubicBezTo>
                  <a:pt x="3756" y="333"/>
                  <a:pt x="3747" y="329"/>
                  <a:pt x="3740" y="325"/>
                </a:cubicBezTo>
                <a:cubicBezTo>
                  <a:pt x="3732" y="321"/>
                  <a:pt x="3726" y="316"/>
                  <a:pt x="3721" y="311"/>
                </a:cubicBezTo>
                <a:cubicBezTo>
                  <a:pt x="3716" y="306"/>
                  <a:pt x="3712" y="300"/>
                  <a:pt x="3710" y="294"/>
                </a:cubicBezTo>
                <a:cubicBezTo>
                  <a:pt x="3707" y="288"/>
                  <a:pt x="3706" y="280"/>
                  <a:pt x="3706" y="272"/>
                </a:cubicBezTo>
                <a:cubicBezTo>
                  <a:pt x="3706" y="261"/>
                  <a:pt x="3708" y="252"/>
                  <a:pt x="3713" y="244"/>
                </a:cubicBezTo>
                <a:cubicBezTo>
                  <a:pt x="3718" y="236"/>
                  <a:pt x="3724" y="229"/>
                  <a:pt x="3732" y="224"/>
                </a:cubicBezTo>
                <a:cubicBezTo>
                  <a:pt x="3740" y="218"/>
                  <a:pt x="3749" y="214"/>
                  <a:pt x="3760" y="211"/>
                </a:cubicBezTo>
                <a:cubicBezTo>
                  <a:pt x="3770" y="209"/>
                  <a:pt x="3780" y="207"/>
                  <a:pt x="3791" y="207"/>
                </a:cubicBezTo>
                <a:cubicBezTo>
                  <a:pt x="3811" y="207"/>
                  <a:pt x="3828" y="211"/>
                  <a:pt x="3843" y="217"/>
                </a:cubicBezTo>
                <a:cubicBezTo>
                  <a:pt x="3843" y="253"/>
                  <a:pt x="3843" y="253"/>
                  <a:pt x="3843" y="253"/>
                </a:cubicBezTo>
                <a:cubicBezTo>
                  <a:pt x="3827" y="243"/>
                  <a:pt x="3808" y="237"/>
                  <a:pt x="3787" y="237"/>
                </a:cubicBezTo>
                <a:cubicBezTo>
                  <a:pt x="3780" y="237"/>
                  <a:pt x="3774" y="238"/>
                  <a:pt x="3769" y="240"/>
                </a:cubicBezTo>
                <a:cubicBezTo>
                  <a:pt x="3763" y="241"/>
                  <a:pt x="3759" y="243"/>
                  <a:pt x="3755" y="246"/>
                </a:cubicBezTo>
                <a:cubicBezTo>
                  <a:pt x="3751" y="249"/>
                  <a:pt x="3748" y="252"/>
                  <a:pt x="3746" y="256"/>
                </a:cubicBezTo>
                <a:cubicBezTo>
                  <a:pt x="3744" y="260"/>
                  <a:pt x="3743" y="264"/>
                  <a:pt x="3743" y="269"/>
                </a:cubicBezTo>
                <a:cubicBezTo>
                  <a:pt x="3743" y="274"/>
                  <a:pt x="3744" y="279"/>
                  <a:pt x="3746" y="283"/>
                </a:cubicBezTo>
                <a:cubicBezTo>
                  <a:pt x="3748" y="287"/>
                  <a:pt x="3751" y="291"/>
                  <a:pt x="3755" y="294"/>
                </a:cubicBezTo>
                <a:cubicBezTo>
                  <a:pt x="3759" y="297"/>
                  <a:pt x="3764" y="299"/>
                  <a:pt x="3770" y="302"/>
                </a:cubicBezTo>
                <a:cubicBezTo>
                  <a:pt x="3776" y="304"/>
                  <a:pt x="3782" y="307"/>
                  <a:pt x="3790" y="310"/>
                </a:cubicBezTo>
                <a:cubicBezTo>
                  <a:pt x="3799" y="314"/>
                  <a:pt x="3808" y="318"/>
                  <a:pt x="3816" y="322"/>
                </a:cubicBezTo>
                <a:cubicBezTo>
                  <a:pt x="3824" y="326"/>
                  <a:pt x="3831" y="330"/>
                  <a:pt x="3836" y="335"/>
                </a:cubicBezTo>
                <a:cubicBezTo>
                  <a:pt x="3842" y="340"/>
                  <a:pt x="3846" y="346"/>
                  <a:pt x="3849" y="352"/>
                </a:cubicBezTo>
                <a:cubicBezTo>
                  <a:pt x="3852" y="359"/>
                  <a:pt x="3853" y="367"/>
                  <a:pt x="3853" y="376"/>
                </a:cubicBezTo>
                <a:cubicBezTo>
                  <a:pt x="3853" y="387"/>
                  <a:pt x="3851" y="396"/>
                  <a:pt x="3846" y="404"/>
                </a:cubicBezTo>
                <a:cubicBezTo>
                  <a:pt x="3841" y="412"/>
                  <a:pt x="3835" y="419"/>
                  <a:pt x="3827" y="425"/>
                </a:cubicBezTo>
                <a:cubicBezTo>
                  <a:pt x="3818" y="430"/>
                  <a:pt x="3809" y="434"/>
                  <a:pt x="3799" y="436"/>
                </a:cubicBezTo>
                <a:cubicBezTo>
                  <a:pt x="3788" y="439"/>
                  <a:pt x="3777" y="440"/>
                  <a:pt x="3765" y="440"/>
                </a:cubicBezTo>
                <a:cubicBezTo>
                  <a:pt x="3742" y="440"/>
                  <a:pt x="3722" y="436"/>
                  <a:pt x="3706" y="427"/>
                </a:cubicBezTo>
                <a:close/>
                <a:moveTo>
                  <a:pt x="3877" y="427"/>
                </a:moveTo>
                <a:cubicBezTo>
                  <a:pt x="3877" y="389"/>
                  <a:pt x="3877" y="389"/>
                  <a:pt x="3877" y="389"/>
                </a:cubicBezTo>
                <a:cubicBezTo>
                  <a:pt x="3897" y="403"/>
                  <a:pt x="3918" y="410"/>
                  <a:pt x="3941" y="410"/>
                </a:cubicBezTo>
                <a:cubicBezTo>
                  <a:pt x="3973" y="410"/>
                  <a:pt x="3988" y="400"/>
                  <a:pt x="3988" y="379"/>
                </a:cubicBezTo>
                <a:cubicBezTo>
                  <a:pt x="3988" y="373"/>
                  <a:pt x="3987" y="368"/>
                  <a:pt x="3984" y="364"/>
                </a:cubicBezTo>
                <a:cubicBezTo>
                  <a:pt x="3982" y="360"/>
                  <a:pt x="3978" y="356"/>
                  <a:pt x="3973" y="353"/>
                </a:cubicBezTo>
                <a:cubicBezTo>
                  <a:pt x="3969" y="350"/>
                  <a:pt x="3964" y="347"/>
                  <a:pt x="3957" y="344"/>
                </a:cubicBezTo>
                <a:cubicBezTo>
                  <a:pt x="3951" y="342"/>
                  <a:pt x="3945" y="339"/>
                  <a:pt x="3937" y="336"/>
                </a:cubicBezTo>
                <a:cubicBezTo>
                  <a:pt x="3928" y="333"/>
                  <a:pt x="3919" y="329"/>
                  <a:pt x="3911" y="325"/>
                </a:cubicBezTo>
                <a:cubicBezTo>
                  <a:pt x="3904" y="321"/>
                  <a:pt x="3898" y="316"/>
                  <a:pt x="3893" y="311"/>
                </a:cubicBezTo>
                <a:cubicBezTo>
                  <a:pt x="3888" y="306"/>
                  <a:pt x="3884" y="300"/>
                  <a:pt x="3881" y="294"/>
                </a:cubicBezTo>
                <a:cubicBezTo>
                  <a:pt x="3879" y="288"/>
                  <a:pt x="3878" y="280"/>
                  <a:pt x="3878" y="272"/>
                </a:cubicBezTo>
                <a:cubicBezTo>
                  <a:pt x="3878" y="261"/>
                  <a:pt x="3880" y="252"/>
                  <a:pt x="3885" y="244"/>
                </a:cubicBezTo>
                <a:cubicBezTo>
                  <a:pt x="3890" y="236"/>
                  <a:pt x="3896" y="229"/>
                  <a:pt x="3904" y="224"/>
                </a:cubicBezTo>
                <a:cubicBezTo>
                  <a:pt x="3912" y="218"/>
                  <a:pt x="3921" y="214"/>
                  <a:pt x="3931" y="211"/>
                </a:cubicBezTo>
                <a:cubicBezTo>
                  <a:pt x="3941" y="209"/>
                  <a:pt x="3952" y="207"/>
                  <a:pt x="3963" y="207"/>
                </a:cubicBezTo>
                <a:cubicBezTo>
                  <a:pt x="3982" y="207"/>
                  <a:pt x="3999" y="211"/>
                  <a:pt x="4015" y="217"/>
                </a:cubicBezTo>
                <a:cubicBezTo>
                  <a:pt x="4015" y="253"/>
                  <a:pt x="4015" y="253"/>
                  <a:pt x="4015" y="253"/>
                </a:cubicBezTo>
                <a:cubicBezTo>
                  <a:pt x="3998" y="243"/>
                  <a:pt x="3979" y="237"/>
                  <a:pt x="3958" y="237"/>
                </a:cubicBezTo>
                <a:cubicBezTo>
                  <a:pt x="3951" y="237"/>
                  <a:pt x="3945" y="238"/>
                  <a:pt x="3940" y="240"/>
                </a:cubicBezTo>
                <a:cubicBezTo>
                  <a:pt x="3935" y="241"/>
                  <a:pt x="3930" y="243"/>
                  <a:pt x="3926" y="246"/>
                </a:cubicBezTo>
                <a:cubicBezTo>
                  <a:pt x="3922" y="249"/>
                  <a:pt x="3919" y="252"/>
                  <a:pt x="3917" y="256"/>
                </a:cubicBezTo>
                <a:cubicBezTo>
                  <a:pt x="3915" y="260"/>
                  <a:pt x="3914" y="264"/>
                  <a:pt x="3914" y="269"/>
                </a:cubicBezTo>
                <a:cubicBezTo>
                  <a:pt x="3914" y="274"/>
                  <a:pt x="3915" y="279"/>
                  <a:pt x="3917" y="283"/>
                </a:cubicBezTo>
                <a:cubicBezTo>
                  <a:pt x="3919" y="287"/>
                  <a:pt x="3923" y="291"/>
                  <a:pt x="3927" y="294"/>
                </a:cubicBezTo>
                <a:cubicBezTo>
                  <a:pt x="3931" y="297"/>
                  <a:pt x="3936" y="299"/>
                  <a:pt x="3941" y="302"/>
                </a:cubicBezTo>
                <a:cubicBezTo>
                  <a:pt x="3947" y="304"/>
                  <a:pt x="3954" y="307"/>
                  <a:pt x="3961" y="310"/>
                </a:cubicBezTo>
                <a:cubicBezTo>
                  <a:pt x="3971" y="314"/>
                  <a:pt x="3980" y="318"/>
                  <a:pt x="3988" y="322"/>
                </a:cubicBezTo>
                <a:cubicBezTo>
                  <a:pt x="3996" y="326"/>
                  <a:pt x="4002" y="330"/>
                  <a:pt x="4008" y="335"/>
                </a:cubicBezTo>
                <a:cubicBezTo>
                  <a:pt x="4013" y="340"/>
                  <a:pt x="4017" y="346"/>
                  <a:pt x="4020" y="352"/>
                </a:cubicBezTo>
                <a:cubicBezTo>
                  <a:pt x="4023" y="359"/>
                  <a:pt x="4025" y="367"/>
                  <a:pt x="4025" y="376"/>
                </a:cubicBezTo>
                <a:cubicBezTo>
                  <a:pt x="4025" y="387"/>
                  <a:pt x="4022" y="396"/>
                  <a:pt x="4018" y="404"/>
                </a:cubicBezTo>
                <a:cubicBezTo>
                  <a:pt x="4013" y="412"/>
                  <a:pt x="4006" y="419"/>
                  <a:pt x="3998" y="425"/>
                </a:cubicBezTo>
                <a:cubicBezTo>
                  <a:pt x="3990" y="430"/>
                  <a:pt x="3981" y="434"/>
                  <a:pt x="3970" y="436"/>
                </a:cubicBezTo>
                <a:cubicBezTo>
                  <a:pt x="3959" y="439"/>
                  <a:pt x="3948" y="440"/>
                  <a:pt x="3937" y="440"/>
                </a:cubicBezTo>
                <a:cubicBezTo>
                  <a:pt x="3914" y="440"/>
                  <a:pt x="3894" y="436"/>
                  <a:pt x="3877" y="4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6816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056847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2025825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Photo 1">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 y="-318"/>
            <a:ext cx="12435840" cy="6995160"/>
          </a:xfrm>
          <a:prstGeom prst="rect">
            <a:avLst/>
          </a:prstGeom>
        </p:spPr>
      </p:pic>
      <p:sp>
        <p:nvSpPr>
          <p:cNvPr id="4" name="Rectangle 3"/>
          <p:cNvSpPr/>
          <p:nvPr userDrawn="1"/>
        </p:nvSpPr>
        <p:spPr bwMode="auto">
          <a:xfrm>
            <a:off x="1" y="3954463"/>
            <a:ext cx="12436156" cy="2063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4944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2800" dirty="0" smtClean="0">
              <a:gradFill>
                <a:gsLst>
                  <a:gs pos="18898">
                    <a:srgbClr val="FFFFFF"/>
                  </a:gs>
                  <a:gs pos="37000">
                    <a:srgbClr val="FFFFFF"/>
                  </a:gs>
                </a:gsLst>
                <a:lin ang="5400000" scaled="1"/>
              </a:gradFill>
              <a:ea typeface="Segoe UI" pitchFamily="34" charset="0"/>
              <a:cs typeface="Segoe UI" pitchFamily="34" charset="0"/>
            </a:endParaRPr>
          </a:p>
        </p:txBody>
      </p:sp>
      <p:sp>
        <p:nvSpPr>
          <p:cNvPr id="2" name="Title 1"/>
          <p:cNvSpPr>
            <a:spLocks noGrp="1"/>
          </p:cNvSpPr>
          <p:nvPr>
            <p:ph type="title" hasCustomPrompt="1"/>
          </p:nvPr>
        </p:nvSpPr>
        <p:spPr>
          <a:xfrm>
            <a:off x="274638" y="3954462"/>
            <a:ext cx="11887200" cy="2063043"/>
          </a:xfrm>
          <a:noFill/>
        </p:spPr>
        <p:txBody>
          <a:bodyPr tIns="91440" bIns="91440" anchor="t" anchorCtr="0">
            <a:no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69876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hoto 2">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 y="-318"/>
            <a:ext cx="12435840" cy="6995160"/>
          </a:xfrm>
          <a:prstGeom prst="rect">
            <a:avLst/>
          </a:prstGeom>
        </p:spPr>
      </p:pic>
      <p:sp>
        <p:nvSpPr>
          <p:cNvPr id="4" name="Rectangle 3"/>
          <p:cNvSpPr/>
          <p:nvPr userDrawn="1"/>
        </p:nvSpPr>
        <p:spPr bwMode="auto">
          <a:xfrm>
            <a:off x="1" y="3954463"/>
            <a:ext cx="12436156" cy="2063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4944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2800" dirty="0" smtClean="0">
              <a:gradFill>
                <a:gsLst>
                  <a:gs pos="18898">
                    <a:srgbClr val="FFFFFF"/>
                  </a:gs>
                  <a:gs pos="37000">
                    <a:srgbClr val="FFFFFF"/>
                  </a:gs>
                </a:gsLst>
                <a:lin ang="5400000" scaled="1"/>
              </a:gradFill>
              <a:ea typeface="Segoe UI" pitchFamily="34" charset="0"/>
              <a:cs typeface="Segoe UI" pitchFamily="34" charset="0"/>
            </a:endParaRPr>
          </a:p>
        </p:txBody>
      </p:sp>
      <p:sp>
        <p:nvSpPr>
          <p:cNvPr id="2" name="Title 1"/>
          <p:cNvSpPr>
            <a:spLocks noGrp="1"/>
          </p:cNvSpPr>
          <p:nvPr>
            <p:ph type="title" hasCustomPrompt="1"/>
          </p:nvPr>
        </p:nvSpPr>
        <p:spPr>
          <a:xfrm>
            <a:off x="274638" y="3954462"/>
            <a:ext cx="11887200" cy="2063043"/>
          </a:xfrm>
          <a:noFill/>
        </p:spPr>
        <p:txBody>
          <a:bodyPr tIns="91440" bIns="91440" anchor="t" anchorCtr="0">
            <a:no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830731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hoto_O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 y="-318"/>
            <a:ext cx="12435840" cy="6995160"/>
          </a:xfrm>
          <a:prstGeom prst="rect">
            <a:avLst/>
          </a:prstGeom>
        </p:spPr>
      </p:pic>
      <p:sp>
        <p:nvSpPr>
          <p:cNvPr id="10" name="Rectangle 9"/>
          <p:cNvSpPr/>
          <p:nvPr userDrawn="1"/>
        </p:nvSpPr>
        <p:spPr bwMode="auto">
          <a:xfrm>
            <a:off x="274638" y="3040063"/>
            <a:ext cx="73152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stretch>
            <a:fillRect/>
          </a:stretch>
        </p:blipFill>
        <p:spPr>
          <a:xfrm>
            <a:off x="457580" y="479425"/>
            <a:ext cx="1280160" cy="274492"/>
          </a:xfrm>
          <a:prstGeom prst="rect">
            <a:avLst/>
          </a:prstGeom>
        </p:spPr>
      </p:pic>
      <p:sp>
        <p:nvSpPr>
          <p:cNvPr id="9" name="Title 1"/>
          <p:cNvSpPr>
            <a:spLocks noGrp="1"/>
          </p:cNvSpPr>
          <p:nvPr>
            <p:ph type="title" hasCustomPrompt="1"/>
          </p:nvPr>
        </p:nvSpPr>
        <p:spPr bwMode="auto">
          <a:xfrm>
            <a:off x="274702" y="3040063"/>
            <a:ext cx="7315136" cy="1828800"/>
          </a:xfrm>
          <a:noFill/>
        </p:spPr>
        <p:txBody>
          <a:bodyPr lIns="146304" tIns="91440" rIns="146304" bIns="91440" anchor="t" anchorCtr="0"/>
          <a:lstStyle>
            <a:lvl1pPr>
              <a:defRPr sz="4800" spc="-100" baseline="0">
                <a:gradFill>
                  <a:gsLst>
                    <a:gs pos="57576">
                      <a:srgbClr val="FFFFFF"/>
                    </a:gs>
                    <a:gs pos="35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273050" y="4868863"/>
            <a:ext cx="4249119" cy="1828800"/>
          </a:xfrm>
        </p:spPr>
        <p:txBody>
          <a:bodyPr tIns="109728" bIns="109728">
            <a:noAutofit/>
          </a:bodyPr>
          <a:lstStyle>
            <a:lvl1pPr marL="0" indent="0">
              <a:spcBef>
                <a:spcPts val="0"/>
              </a:spcBef>
              <a:buNone/>
              <a:defRPr sz="2800">
                <a:gradFill>
                  <a:gsLst>
                    <a:gs pos="57576">
                      <a:srgbClr val="FFFFFF"/>
                    </a:gs>
                    <a:gs pos="35000">
                      <a:srgbClr val="FFFFFF"/>
                    </a:gs>
                  </a:gsLst>
                  <a:lin ang="5400000" scaled="0"/>
                </a:gradFill>
              </a:defRPr>
            </a:lvl1pPr>
          </a:lstStyle>
          <a:p>
            <a:pPr lvl="0"/>
            <a:r>
              <a:rPr lang="en-US" dirty="0" smtClean="0"/>
              <a:t>Speaker Name</a:t>
            </a:r>
          </a:p>
        </p:txBody>
      </p:sp>
      <p:sp>
        <p:nvSpPr>
          <p:cNvPr id="13" name="Freeform 12"/>
          <p:cNvSpPr>
            <a:spLocks noChangeAspect="1" noEditPoints="1"/>
          </p:cNvSpPr>
          <p:nvPr userDrawn="1"/>
        </p:nvSpPr>
        <p:spPr bwMode="auto">
          <a:xfrm>
            <a:off x="4522961" y="6121757"/>
            <a:ext cx="2871216" cy="400087"/>
          </a:xfrm>
          <a:custGeom>
            <a:avLst/>
            <a:gdLst>
              <a:gd name="T0" fmla="*/ 20 w 4025"/>
              <a:gd name="T1" fmla="*/ 233 h 558"/>
              <a:gd name="T2" fmla="*/ 401 w 4025"/>
              <a:gd name="T3" fmla="*/ 518 h 558"/>
              <a:gd name="T4" fmla="*/ 62 w 4025"/>
              <a:gd name="T5" fmla="*/ 226 h 558"/>
              <a:gd name="T6" fmla="*/ 278 w 4025"/>
              <a:gd name="T7" fmla="*/ 56 h 558"/>
              <a:gd name="T8" fmla="*/ 326 w 4025"/>
              <a:gd name="T9" fmla="*/ 254 h 558"/>
              <a:gd name="T10" fmla="*/ 151 w 4025"/>
              <a:gd name="T11" fmla="*/ 211 h 558"/>
              <a:gd name="T12" fmla="*/ 279 w 4025"/>
              <a:gd name="T13" fmla="*/ 440 h 558"/>
              <a:gd name="T14" fmla="*/ 808 w 4025"/>
              <a:gd name="T15" fmla="*/ 406 h 558"/>
              <a:gd name="T16" fmla="*/ 824 w 4025"/>
              <a:gd name="T17" fmla="*/ 290 h 558"/>
              <a:gd name="T18" fmla="*/ 815 w 4025"/>
              <a:gd name="T19" fmla="*/ 123 h 558"/>
              <a:gd name="T20" fmla="*/ 791 w 4025"/>
              <a:gd name="T21" fmla="*/ 176 h 558"/>
              <a:gd name="T22" fmla="*/ 910 w 4025"/>
              <a:gd name="T23" fmla="*/ 301 h 558"/>
              <a:gd name="T24" fmla="*/ 806 w 4025"/>
              <a:gd name="T25" fmla="*/ 439 h 558"/>
              <a:gd name="T26" fmla="*/ 998 w 4025"/>
              <a:gd name="T27" fmla="*/ 328 h 558"/>
              <a:gd name="T28" fmla="*/ 1092 w 4025"/>
              <a:gd name="T29" fmla="*/ 213 h 558"/>
              <a:gd name="T30" fmla="*/ 1163 w 4025"/>
              <a:gd name="T31" fmla="*/ 537 h 558"/>
              <a:gd name="T32" fmla="*/ 1255 w 4025"/>
              <a:gd name="T33" fmla="*/ 384 h 558"/>
              <a:gd name="T34" fmla="*/ 1419 w 4025"/>
              <a:gd name="T35" fmla="*/ 403 h 558"/>
              <a:gd name="T36" fmla="*/ 1497 w 4025"/>
              <a:gd name="T37" fmla="*/ 207 h 558"/>
              <a:gd name="T38" fmla="*/ 1419 w 4025"/>
              <a:gd name="T39" fmla="*/ 344 h 558"/>
              <a:gd name="T40" fmla="*/ 1438 w 4025"/>
              <a:gd name="T41" fmla="*/ 259 h 558"/>
              <a:gd name="T42" fmla="*/ 1789 w 4025"/>
              <a:gd name="T43" fmla="*/ 419 h 558"/>
              <a:gd name="T44" fmla="*/ 1804 w 4025"/>
              <a:gd name="T45" fmla="*/ 314 h 558"/>
              <a:gd name="T46" fmla="*/ 1768 w 4025"/>
              <a:gd name="T47" fmla="*/ 303 h 558"/>
              <a:gd name="T48" fmla="*/ 2008 w 4025"/>
              <a:gd name="T49" fmla="*/ 243 h 558"/>
              <a:gd name="T50" fmla="*/ 1973 w 4025"/>
              <a:gd name="T51" fmla="*/ 176 h 558"/>
              <a:gd name="T52" fmla="*/ 2067 w 4025"/>
              <a:gd name="T53" fmla="*/ 326 h 558"/>
              <a:gd name="T54" fmla="*/ 2178 w 4025"/>
              <a:gd name="T55" fmla="*/ 237 h 558"/>
              <a:gd name="T56" fmla="*/ 2231 w 4025"/>
              <a:gd name="T57" fmla="*/ 260 h 558"/>
              <a:gd name="T58" fmla="*/ 2317 w 4025"/>
              <a:gd name="T59" fmla="*/ 435 h 558"/>
              <a:gd name="T60" fmla="*/ 2433 w 4025"/>
              <a:gd name="T61" fmla="*/ 212 h 558"/>
              <a:gd name="T62" fmla="*/ 2725 w 4025"/>
              <a:gd name="T63" fmla="*/ 241 h 558"/>
              <a:gd name="T64" fmla="*/ 2562 w 4025"/>
              <a:gd name="T65" fmla="*/ 435 h 558"/>
              <a:gd name="T66" fmla="*/ 2599 w 4025"/>
              <a:gd name="T67" fmla="*/ 156 h 558"/>
              <a:gd name="T68" fmla="*/ 2599 w 4025"/>
              <a:gd name="T69" fmla="*/ 290 h 558"/>
              <a:gd name="T70" fmla="*/ 2787 w 4025"/>
              <a:gd name="T71" fmla="*/ 213 h 558"/>
              <a:gd name="T72" fmla="*/ 2972 w 4025"/>
              <a:gd name="T73" fmla="*/ 213 h 558"/>
              <a:gd name="T74" fmla="*/ 3105 w 4025"/>
              <a:gd name="T75" fmla="*/ 353 h 558"/>
              <a:gd name="T76" fmla="*/ 3017 w 4025"/>
              <a:gd name="T77" fmla="*/ 244 h 558"/>
              <a:gd name="T78" fmla="*/ 3072 w 4025"/>
              <a:gd name="T79" fmla="*/ 240 h 558"/>
              <a:gd name="T80" fmla="*/ 3093 w 4025"/>
              <a:gd name="T81" fmla="*/ 310 h 558"/>
              <a:gd name="T82" fmla="*/ 3102 w 4025"/>
              <a:gd name="T83" fmla="*/ 436 h 558"/>
              <a:gd name="T84" fmla="*/ 3212 w 4025"/>
              <a:gd name="T85" fmla="*/ 110 h 558"/>
              <a:gd name="T86" fmla="*/ 3194 w 4025"/>
              <a:gd name="T87" fmla="*/ 213 h 558"/>
              <a:gd name="T88" fmla="*/ 3329 w 4025"/>
              <a:gd name="T89" fmla="*/ 257 h 558"/>
              <a:gd name="T90" fmla="*/ 3312 w 4025"/>
              <a:gd name="T91" fmla="*/ 250 h 558"/>
              <a:gd name="T92" fmla="*/ 3544 w 4025"/>
              <a:gd name="T93" fmla="*/ 390 h 558"/>
              <a:gd name="T94" fmla="*/ 3516 w 4025"/>
              <a:gd name="T95" fmla="*/ 240 h 558"/>
              <a:gd name="T96" fmla="*/ 3589 w 4025"/>
              <a:gd name="T97" fmla="*/ 237 h 558"/>
              <a:gd name="T98" fmla="*/ 3817 w 4025"/>
              <a:gd name="T99" fmla="*/ 379 h 558"/>
              <a:gd name="T100" fmla="*/ 3710 w 4025"/>
              <a:gd name="T101" fmla="*/ 294 h 558"/>
              <a:gd name="T102" fmla="*/ 3843 w 4025"/>
              <a:gd name="T103" fmla="*/ 253 h 558"/>
              <a:gd name="T104" fmla="*/ 3755 w 4025"/>
              <a:gd name="T105" fmla="*/ 294 h 558"/>
              <a:gd name="T106" fmla="*/ 3846 w 4025"/>
              <a:gd name="T107" fmla="*/ 404 h 558"/>
              <a:gd name="T108" fmla="*/ 3941 w 4025"/>
              <a:gd name="T109" fmla="*/ 410 h 558"/>
              <a:gd name="T110" fmla="*/ 3893 w 4025"/>
              <a:gd name="T111" fmla="*/ 311 h 558"/>
              <a:gd name="T112" fmla="*/ 4015 w 4025"/>
              <a:gd name="T113" fmla="*/ 217 h 558"/>
              <a:gd name="T114" fmla="*/ 3917 w 4025"/>
              <a:gd name="T115" fmla="*/ 283 h 558"/>
              <a:gd name="T116" fmla="*/ 4025 w 4025"/>
              <a:gd name="T117" fmla="*/ 37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5" h="558">
                <a:moveTo>
                  <a:pt x="537" y="324"/>
                </a:moveTo>
                <a:cubicBezTo>
                  <a:pt x="539" y="310"/>
                  <a:pt x="541" y="295"/>
                  <a:pt x="541" y="279"/>
                </a:cubicBezTo>
                <a:cubicBezTo>
                  <a:pt x="541" y="134"/>
                  <a:pt x="423" y="17"/>
                  <a:pt x="278" y="17"/>
                </a:cubicBezTo>
                <a:cubicBezTo>
                  <a:pt x="263" y="17"/>
                  <a:pt x="248" y="18"/>
                  <a:pt x="233" y="21"/>
                </a:cubicBezTo>
                <a:cubicBezTo>
                  <a:pt x="210" y="8"/>
                  <a:pt x="184" y="0"/>
                  <a:pt x="156" y="0"/>
                </a:cubicBezTo>
                <a:cubicBezTo>
                  <a:pt x="69" y="0"/>
                  <a:pt x="0" y="70"/>
                  <a:pt x="0" y="156"/>
                </a:cubicBezTo>
                <a:cubicBezTo>
                  <a:pt x="0" y="184"/>
                  <a:pt x="7" y="211"/>
                  <a:pt x="20" y="233"/>
                </a:cubicBezTo>
                <a:cubicBezTo>
                  <a:pt x="18" y="248"/>
                  <a:pt x="16" y="263"/>
                  <a:pt x="16" y="279"/>
                </a:cubicBezTo>
                <a:cubicBezTo>
                  <a:pt x="16" y="424"/>
                  <a:pt x="134" y="541"/>
                  <a:pt x="278" y="541"/>
                </a:cubicBezTo>
                <a:cubicBezTo>
                  <a:pt x="294" y="541"/>
                  <a:pt x="309" y="540"/>
                  <a:pt x="324" y="537"/>
                </a:cubicBezTo>
                <a:cubicBezTo>
                  <a:pt x="347" y="550"/>
                  <a:pt x="373" y="558"/>
                  <a:pt x="401" y="558"/>
                </a:cubicBezTo>
                <a:cubicBezTo>
                  <a:pt x="487" y="558"/>
                  <a:pt x="557" y="488"/>
                  <a:pt x="557" y="402"/>
                </a:cubicBezTo>
                <a:cubicBezTo>
                  <a:pt x="557" y="374"/>
                  <a:pt x="550" y="347"/>
                  <a:pt x="537" y="324"/>
                </a:cubicBezTo>
                <a:close/>
                <a:moveTo>
                  <a:pt x="401" y="518"/>
                </a:moveTo>
                <a:cubicBezTo>
                  <a:pt x="381" y="518"/>
                  <a:pt x="361" y="513"/>
                  <a:pt x="344" y="503"/>
                </a:cubicBezTo>
                <a:cubicBezTo>
                  <a:pt x="331" y="496"/>
                  <a:pt x="331" y="496"/>
                  <a:pt x="331" y="496"/>
                </a:cubicBezTo>
                <a:cubicBezTo>
                  <a:pt x="317" y="498"/>
                  <a:pt x="317" y="498"/>
                  <a:pt x="317" y="498"/>
                </a:cubicBezTo>
                <a:cubicBezTo>
                  <a:pt x="305" y="500"/>
                  <a:pt x="292" y="501"/>
                  <a:pt x="278" y="501"/>
                </a:cubicBezTo>
                <a:cubicBezTo>
                  <a:pt x="156" y="501"/>
                  <a:pt x="56" y="402"/>
                  <a:pt x="56" y="279"/>
                </a:cubicBezTo>
                <a:cubicBezTo>
                  <a:pt x="56" y="266"/>
                  <a:pt x="57" y="253"/>
                  <a:pt x="59" y="240"/>
                </a:cubicBezTo>
                <a:cubicBezTo>
                  <a:pt x="62" y="226"/>
                  <a:pt x="62" y="226"/>
                  <a:pt x="62" y="226"/>
                </a:cubicBezTo>
                <a:cubicBezTo>
                  <a:pt x="55" y="214"/>
                  <a:pt x="55" y="214"/>
                  <a:pt x="55" y="214"/>
                </a:cubicBezTo>
                <a:cubicBezTo>
                  <a:pt x="45" y="196"/>
                  <a:pt x="39" y="176"/>
                  <a:pt x="39" y="156"/>
                </a:cubicBezTo>
                <a:cubicBezTo>
                  <a:pt x="39" y="92"/>
                  <a:pt x="91" y="40"/>
                  <a:pt x="156" y="40"/>
                </a:cubicBezTo>
                <a:cubicBezTo>
                  <a:pt x="176" y="40"/>
                  <a:pt x="196" y="45"/>
                  <a:pt x="213" y="55"/>
                </a:cubicBezTo>
                <a:cubicBezTo>
                  <a:pt x="226" y="62"/>
                  <a:pt x="226" y="62"/>
                  <a:pt x="226" y="62"/>
                </a:cubicBezTo>
                <a:cubicBezTo>
                  <a:pt x="240" y="60"/>
                  <a:pt x="240" y="60"/>
                  <a:pt x="240" y="60"/>
                </a:cubicBezTo>
                <a:cubicBezTo>
                  <a:pt x="252" y="58"/>
                  <a:pt x="265" y="56"/>
                  <a:pt x="278" y="56"/>
                </a:cubicBezTo>
                <a:cubicBezTo>
                  <a:pt x="401" y="56"/>
                  <a:pt x="501" y="156"/>
                  <a:pt x="501" y="279"/>
                </a:cubicBezTo>
                <a:cubicBezTo>
                  <a:pt x="501" y="292"/>
                  <a:pt x="500" y="305"/>
                  <a:pt x="498" y="318"/>
                </a:cubicBezTo>
                <a:cubicBezTo>
                  <a:pt x="495" y="332"/>
                  <a:pt x="495" y="332"/>
                  <a:pt x="495" y="332"/>
                </a:cubicBezTo>
                <a:cubicBezTo>
                  <a:pt x="502" y="344"/>
                  <a:pt x="502" y="344"/>
                  <a:pt x="502" y="344"/>
                </a:cubicBezTo>
                <a:cubicBezTo>
                  <a:pt x="512" y="362"/>
                  <a:pt x="517" y="382"/>
                  <a:pt x="517" y="402"/>
                </a:cubicBezTo>
                <a:cubicBezTo>
                  <a:pt x="517" y="466"/>
                  <a:pt x="465" y="518"/>
                  <a:pt x="401" y="518"/>
                </a:cubicBezTo>
                <a:close/>
                <a:moveTo>
                  <a:pt x="326" y="254"/>
                </a:moveTo>
                <a:cubicBezTo>
                  <a:pt x="267" y="241"/>
                  <a:pt x="267" y="241"/>
                  <a:pt x="267" y="241"/>
                </a:cubicBezTo>
                <a:cubicBezTo>
                  <a:pt x="245" y="235"/>
                  <a:pt x="219" y="228"/>
                  <a:pt x="219" y="207"/>
                </a:cubicBezTo>
                <a:cubicBezTo>
                  <a:pt x="219" y="186"/>
                  <a:pt x="237" y="170"/>
                  <a:pt x="269" y="170"/>
                </a:cubicBezTo>
                <a:cubicBezTo>
                  <a:pt x="335" y="170"/>
                  <a:pt x="330" y="216"/>
                  <a:pt x="362" y="216"/>
                </a:cubicBezTo>
                <a:cubicBezTo>
                  <a:pt x="380" y="216"/>
                  <a:pt x="394" y="207"/>
                  <a:pt x="394" y="189"/>
                </a:cubicBezTo>
                <a:cubicBezTo>
                  <a:pt x="394" y="148"/>
                  <a:pt x="329" y="118"/>
                  <a:pt x="274" y="118"/>
                </a:cubicBezTo>
                <a:cubicBezTo>
                  <a:pt x="214" y="118"/>
                  <a:pt x="151" y="143"/>
                  <a:pt x="151" y="211"/>
                </a:cubicBezTo>
                <a:cubicBezTo>
                  <a:pt x="151" y="244"/>
                  <a:pt x="163" y="279"/>
                  <a:pt x="227" y="295"/>
                </a:cubicBezTo>
                <a:cubicBezTo>
                  <a:pt x="306" y="315"/>
                  <a:pt x="306" y="315"/>
                  <a:pt x="306" y="315"/>
                </a:cubicBezTo>
                <a:cubicBezTo>
                  <a:pt x="330" y="321"/>
                  <a:pt x="337" y="335"/>
                  <a:pt x="337" y="347"/>
                </a:cubicBezTo>
                <a:cubicBezTo>
                  <a:pt x="337" y="368"/>
                  <a:pt x="316" y="390"/>
                  <a:pt x="279" y="390"/>
                </a:cubicBezTo>
                <a:cubicBezTo>
                  <a:pt x="208" y="390"/>
                  <a:pt x="218" y="333"/>
                  <a:pt x="180" y="333"/>
                </a:cubicBezTo>
                <a:cubicBezTo>
                  <a:pt x="163" y="333"/>
                  <a:pt x="149" y="344"/>
                  <a:pt x="149" y="361"/>
                </a:cubicBezTo>
                <a:cubicBezTo>
                  <a:pt x="149" y="395"/>
                  <a:pt x="190" y="440"/>
                  <a:pt x="279" y="440"/>
                </a:cubicBezTo>
                <a:cubicBezTo>
                  <a:pt x="365" y="440"/>
                  <a:pt x="408" y="397"/>
                  <a:pt x="408" y="342"/>
                </a:cubicBezTo>
                <a:cubicBezTo>
                  <a:pt x="408" y="306"/>
                  <a:pt x="390" y="268"/>
                  <a:pt x="326" y="254"/>
                </a:cubicBezTo>
                <a:close/>
                <a:moveTo>
                  <a:pt x="746" y="423"/>
                </a:moveTo>
                <a:cubicBezTo>
                  <a:pt x="746" y="380"/>
                  <a:pt x="746" y="380"/>
                  <a:pt x="746" y="380"/>
                </a:cubicBezTo>
                <a:cubicBezTo>
                  <a:pt x="751" y="384"/>
                  <a:pt x="757" y="388"/>
                  <a:pt x="764" y="391"/>
                </a:cubicBezTo>
                <a:cubicBezTo>
                  <a:pt x="771" y="395"/>
                  <a:pt x="778" y="398"/>
                  <a:pt x="786" y="400"/>
                </a:cubicBezTo>
                <a:cubicBezTo>
                  <a:pt x="793" y="402"/>
                  <a:pt x="801" y="404"/>
                  <a:pt x="808" y="406"/>
                </a:cubicBezTo>
                <a:cubicBezTo>
                  <a:pt x="816" y="407"/>
                  <a:pt x="823" y="408"/>
                  <a:pt x="830" y="408"/>
                </a:cubicBezTo>
                <a:cubicBezTo>
                  <a:pt x="852" y="408"/>
                  <a:pt x="869" y="403"/>
                  <a:pt x="880" y="395"/>
                </a:cubicBezTo>
                <a:cubicBezTo>
                  <a:pt x="891" y="387"/>
                  <a:pt x="897" y="375"/>
                  <a:pt x="897" y="359"/>
                </a:cubicBezTo>
                <a:cubicBezTo>
                  <a:pt x="897" y="351"/>
                  <a:pt x="895" y="343"/>
                  <a:pt x="891" y="337"/>
                </a:cubicBezTo>
                <a:cubicBezTo>
                  <a:pt x="887" y="331"/>
                  <a:pt x="882" y="325"/>
                  <a:pt x="876" y="320"/>
                </a:cubicBezTo>
                <a:cubicBezTo>
                  <a:pt x="869" y="315"/>
                  <a:pt x="862" y="310"/>
                  <a:pt x="853" y="305"/>
                </a:cubicBezTo>
                <a:cubicBezTo>
                  <a:pt x="844" y="301"/>
                  <a:pt x="834" y="296"/>
                  <a:pt x="824" y="290"/>
                </a:cubicBezTo>
                <a:cubicBezTo>
                  <a:pt x="813" y="285"/>
                  <a:pt x="803" y="279"/>
                  <a:pt x="793" y="274"/>
                </a:cubicBezTo>
                <a:cubicBezTo>
                  <a:pt x="784" y="268"/>
                  <a:pt x="776" y="262"/>
                  <a:pt x="769" y="255"/>
                </a:cubicBezTo>
                <a:cubicBezTo>
                  <a:pt x="762" y="248"/>
                  <a:pt x="756" y="240"/>
                  <a:pt x="752" y="232"/>
                </a:cubicBezTo>
                <a:cubicBezTo>
                  <a:pt x="748" y="223"/>
                  <a:pt x="746" y="213"/>
                  <a:pt x="746" y="201"/>
                </a:cubicBezTo>
                <a:cubicBezTo>
                  <a:pt x="746" y="187"/>
                  <a:pt x="750" y="175"/>
                  <a:pt x="756" y="164"/>
                </a:cubicBezTo>
                <a:cubicBezTo>
                  <a:pt x="762" y="154"/>
                  <a:pt x="770" y="145"/>
                  <a:pt x="780" y="138"/>
                </a:cubicBezTo>
                <a:cubicBezTo>
                  <a:pt x="791" y="132"/>
                  <a:pt x="802" y="127"/>
                  <a:pt x="815" y="123"/>
                </a:cubicBezTo>
                <a:cubicBezTo>
                  <a:pt x="828" y="120"/>
                  <a:pt x="841" y="118"/>
                  <a:pt x="855" y="118"/>
                </a:cubicBezTo>
                <a:cubicBezTo>
                  <a:pt x="885" y="118"/>
                  <a:pt x="908" y="122"/>
                  <a:pt x="922" y="129"/>
                </a:cubicBezTo>
                <a:cubicBezTo>
                  <a:pt x="922" y="170"/>
                  <a:pt x="922" y="170"/>
                  <a:pt x="922" y="170"/>
                </a:cubicBezTo>
                <a:cubicBezTo>
                  <a:pt x="904" y="158"/>
                  <a:pt x="880" y="151"/>
                  <a:pt x="851" y="151"/>
                </a:cubicBezTo>
                <a:cubicBezTo>
                  <a:pt x="843" y="151"/>
                  <a:pt x="835" y="152"/>
                  <a:pt x="827" y="154"/>
                </a:cubicBezTo>
                <a:cubicBezTo>
                  <a:pt x="819" y="155"/>
                  <a:pt x="812" y="158"/>
                  <a:pt x="806" y="162"/>
                </a:cubicBezTo>
                <a:cubicBezTo>
                  <a:pt x="800" y="166"/>
                  <a:pt x="795" y="171"/>
                  <a:pt x="791" y="176"/>
                </a:cubicBezTo>
                <a:cubicBezTo>
                  <a:pt x="787" y="182"/>
                  <a:pt x="785" y="190"/>
                  <a:pt x="785" y="198"/>
                </a:cubicBezTo>
                <a:cubicBezTo>
                  <a:pt x="785" y="206"/>
                  <a:pt x="786" y="213"/>
                  <a:pt x="789" y="219"/>
                </a:cubicBezTo>
                <a:cubicBezTo>
                  <a:pt x="792" y="225"/>
                  <a:pt x="797" y="230"/>
                  <a:pt x="802" y="235"/>
                </a:cubicBezTo>
                <a:cubicBezTo>
                  <a:pt x="808" y="240"/>
                  <a:pt x="815" y="244"/>
                  <a:pt x="824" y="249"/>
                </a:cubicBezTo>
                <a:cubicBezTo>
                  <a:pt x="832" y="253"/>
                  <a:pt x="841" y="258"/>
                  <a:pt x="852" y="263"/>
                </a:cubicBezTo>
                <a:cubicBezTo>
                  <a:pt x="864" y="269"/>
                  <a:pt x="874" y="275"/>
                  <a:pt x="884" y="281"/>
                </a:cubicBezTo>
                <a:cubicBezTo>
                  <a:pt x="894" y="287"/>
                  <a:pt x="903" y="294"/>
                  <a:pt x="910" y="301"/>
                </a:cubicBezTo>
                <a:cubicBezTo>
                  <a:pt x="918" y="308"/>
                  <a:pt x="924" y="317"/>
                  <a:pt x="928" y="326"/>
                </a:cubicBezTo>
                <a:cubicBezTo>
                  <a:pt x="933" y="335"/>
                  <a:pt x="935" y="345"/>
                  <a:pt x="935" y="356"/>
                </a:cubicBezTo>
                <a:cubicBezTo>
                  <a:pt x="935" y="372"/>
                  <a:pt x="932" y="385"/>
                  <a:pt x="926" y="396"/>
                </a:cubicBezTo>
                <a:cubicBezTo>
                  <a:pt x="920" y="406"/>
                  <a:pt x="912" y="415"/>
                  <a:pt x="902" y="421"/>
                </a:cubicBezTo>
                <a:cubicBezTo>
                  <a:pt x="891" y="428"/>
                  <a:pt x="880" y="433"/>
                  <a:pt x="866" y="436"/>
                </a:cubicBezTo>
                <a:cubicBezTo>
                  <a:pt x="853" y="439"/>
                  <a:pt x="839" y="440"/>
                  <a:pt x="824" y="440"/>
                </a:cubicBezTo>
                <a:cubicBezTo>
                  <a:pt x="819" y="440"/>
                  <a:pt x="813" y="440"/>
                  <a:pt x="806" y="439"/>
                </a:cubicBezTo>
                <a:cubicBezTo>
                  <a:pt x="799" y="438"/>
                  <a:pt x="791" y="437"/>
                  <a:pt x="784" y="436"/>
                </a:cubicBezTo>
                <a:cubicBezTo>
                  <a:pt x="776" y="434"/>
                  <a:pt x="769" y="432"/>
                  <a:pt x="762" y="430"/>
                </a:cubicBezTo>
                <a:cubicBezTo>
                  <a:pt x="756" y="428"/>
                  <a:pt x="750" y="425"/>
                  <a:pt x="746" y="423"/>
                </a:cubicBezTo>
                <a:close/>
                <a:moveTo>
                  <a:pt x="1147" y="435"/>
                </a:moveTo>
                <a:cubicBezTo>
                  <a:pt x="1097" y="435"/>
                  <a:pt x="1097" y="435"/>
                  <a:pt x="1097" y="435"/>
                </a:cubicBezTo>
                <a:cubicBezTo>
                  <a:pt x="999" y="328"/>
                  <a:pt x="999" y="328"/>
                  <a:pt x="999" y="328"/>
                </a:cubicBezTo>
                <a:cubicBezTo>
                  <a:pt x="998" y="328"/>
                  <a:pt x="998" y="328"/>
                  <a:pt x="998" y="328"/>
                </a:cubicBezTo>
                <a:cubicBezTo>
                  <a:pt x="998" y="435"/>
                  <a:pt x="998" y="435"/>
                  <a:pt x="998" y="435"/>
                </a:cubicBezTo>
                <a:cubicBezTo>
                  <a:pt x="962" y="435"/>
                  <a:pt x="962" y="435"/>
                  <a:pt x="962" y="435"/>
                </a:cubicBezTo>
                <a:cubicBezTo>
                  <a:pt x="962" y="106"/>
                  <a:pt x="962" y="106"/>
                  <a:pt x="962" y="106"/>
                </a:cubicBezTo>
                <a:cubicBezTo>
                  <a:pt x="998" y="106"/>
                  <a:pt x="998" y="106"/>
                  <a:pt x="998" y="106"/>
                </a:cubicBezTo>
                <a:cubicBezTo>
                  <a:pt x="998" y="315"/>
                  <a:pt x="998" y="315"/>
                  <a:pt x="998" y="315"/>
                </a:cubicBezTo>
                <a:cubicBezTo>
                  <a:pt x="999" y="315"/>
                  <a:pt x="999" y="315"/>
                  <a:pt x="999" y="315"/>
                </a:cubicBezTo>
                <a:cubicBezTo>
                  <a:pt x="1092" y="213"/>
                  <a:pt x="1092" y="213"/>
                  <a:pt x="1092" y="213"/>
                </a:cubicBezTo>
                <a:cubicBezTo>
                  <a:pt x="1139" y="213"/>
                  <a:pt x="1139" y="213"/>
                  <a:pt x="1139" y="213"/>
                </a:cubicBezTo>
                <a:cubicBezTo>
                  <a:pt x="1036" y="320"/>
                  <a:pt x="1036" y="320"/>
                  <a:pt x="1036" y="320"/>
                </a:cubicBezTo>
                <a:lnTo>
                  <a:pt x="1147" y="435"/>
                </a:lnTo>
                <a:close/>
                <a:moveTo>
                  <a:pt x="1366" y="213"/>
                </a:moveTo>
                <a:cubicBezTo>
                  <a:pt x="1263" y="471"/>
                  <a:pt x="1263" y="471"/>
                  <a:pt x="1263" y="471"/>
                </a:cubicBezTo>
                <a:cubicBezTo>
                  <a:pt x="1245" y="517"/>
                  <a:pt x="1219" y="540"/>
                  <a:pt x="1186" y="540"/>
                </a:cubicBezTo>
                <a:cubicBezTo>
                  <a:pt x="1177" y="540"/>
                  <a:pt x="1169" y="539"/>
                  <a:pt x="1163" y="537"/>
                </a:cubicBezTo>
                <a:cubicBezTo>
                  <a:pt x="1163" y="505"/>
                  <a:pt x="1163" y="505"/>
                  <a:pt x="1163" y="505"/>
                </a:cubicBezTo>
                <a:cubicBezTo>
                  <a:pt x="1171" y="508"/>
                  <a:pt x="1178" y="509"/>
                  <a:pt x="1184" y="509"/>
                </a:cubicBezTo>
                <a:cubicBezTo>
                  <a:pt x="1202" y="509"/>
                  <a:pt x="1215" y="498"/>
                  <a:pt x="1224" y="477"/>
                </a:cubicBezTo>
                <a:cubicBezTo>
                  <a:pt x="1242" y="435"/>
                  <a:pt x="1242" y="435"/>
                  <a:pt x="1242" y="435"/>
                </a:cubicBezTo>
                <a:cubicBezTo>
                  <a:pt x="1155" y="213"/>
                  <a:pt x="1155" y="213"/>
                  <a:pt x="1155" y="213"/>
                </a:cubicBezTo>
                <a:cubicBezTo>
                  <a:pt x="1195" y="213"/>
                  <a:pt x="1195" y="213"/>
                  <a:pt x="1195" y="213"/>
                </a:cubicBezTo>
                <a:cubicBezTo>
                  <a:pt x="1255" y="384"/>
                  <a:pt x="1255" y="384"/>
                  <a:pt x="1255" y="384"/>
                </a:cubicBezTo>
                <a:cubicBezTo>
                  <a:pt x="1256" y="386"/>
                  <a:pt x="1257" y="392"/>
                  <a:pt x="1260" y="401"/>
                </a:cubicBezTo>
                <a:cubicBezTo>
                  <a:pt x="1261" y="401"/>
                  <a:pt x="1261" y="401"/>
                  <a:pt x="1261" y="401"/>
                </a:cubicBezTo>
                <a:cubicBezTo>
                  <a:pt x="1262" y="397"/>
                  <a:pt x="1263" y="392"/>
                  <a:pt x="1265" y="384"/>
                </a:cubicBezTo>
                <a:cubicBezTo>
                  <a:pt x="1329" y="213"/>
                  <a:pt x="1329" y="213"/>
                  <a:pt x="1329" y="213"/>
                </a:cubicBezTo>
                <a:lnTo>
                  <a:pt x="1366" y="213"/>
                </a:lnTo>
                <a:close/>
                <a:moveTo>
                  <a:pt x="1420" y="403"/>
                </a:moveTo>
                <a:cubicBezTo>
                  <a:pt x="1419" y="403"/>
                  <a:pt x="1419" y="403"/>
                  <a:pt x="1419" y="403"/>
                </a:cubicBezTo>
                <a:cubicBezTo>
                  <a:pt x="1419" y="538"/>
                  <a:pt x="1419" y="538"/>
                  <a:pt x="1419" y="538"/>
                </a:cubicBezTo>
                <a:cubicBezTo>
                  <a:pt x="1384" y="538"/>
                  <a:pt x="1384" y="538"/>
                  <a:pt x="1384" y="538"/>
                </a:cubicBezTo>
                <a:cubicBezTo>
                  <a:pt x="1384" y="213"/>
                  <a:pt x="1384" y="213"/>
                  <a:pt x="1384" y="213"/>
                </a:cubicBezTo>
                <a:cubicBezTo>
                  <a:pt x="1419" y="213"/>
                  <a:pt x="1419" y="213"/>
                  <a:pt x="1419" y="213"/>
                </a:cubicBezTo>
                <a:cubicBezTo>
                  <a:pt x="1419" y="252"/>
                  <a:pt x="1419" y="252"/>
                  <a:pt x="1419" y="252"/>
                </a:cubicBezTo>
                <a:cubicBezTo>
                  <a:pt x="1420" y="252"/>
                  <a:pt x="1420" y="252"/>
                  <a:pt x="1420" y="252"/>
                </a:cubicBezTo>
                <a:cubicBezTo>
                  <a:pt x="1438" y="222"/>
                  <a:pt x="1463" y="207"/>
                  <a:pt x="1497" y="207"/>
                </a:cubicBezTo>
                <a:cubicBezTo>
                  <a:pt x="1526" y="207"/>
                  <a:pt x="1548" y="217"/>
                  <a:pt x="1564" y="237"/>
                </a:cubicBezTo>
                <a:cubicBezTo>
                  <a:pt x="1581" y="257"/>
                  <a:pt x="1589" y="284"/>
                  <a:pt x="1589" y="317"/>
                </a:cubicBezTo>
                <a:cubicBezTo>
                  <a:pt x="1589" y="355"/>
                  <a:pt x="1580" y="384"/>
                  <a:pt x="1561" y="407"/>
                </a:cubicBezTo>
                <a:cubicBezTo>
                  <a:pt x="1543" y="429"/>
                  <a:pt x="1518" y="440"/>
                  <a:pt x="1487" y="440"/>
                </a:cubicBezTo>
                <a:cubicBezTo>
                  <a:pt x="1458" y="440"/>
                  <a:pt x="1436" y="428"/>
                  <a:pt x="1420" y="403"/>
                </a:cubicBezTo>
                <a:close/>
                <a:moveTo>
                  <a:pt x="1419" y="313"/>
                </a:moveTo>
                <a:cubicBezTo>
                  <a:pt x="1419" y="344"/>
                  <a:pt x="1419" y="344"/>
                  <a:pt x="1419" y="344"/>
                </a:cubicBezTo>
                <a:cubicBezTo>
                  <a:pt x="1419" y="363"/>
                  <a:pt x="1425" y="378"/>
                  <a:pt x="1437" y="391"/>
                </a:cubicBezTo>
                <a:cubicBezTo>
                  <a:pt x="1449" y="404"/>
                  <a:pt x="1464" y="410"/>
                  <a:pt x="1483" y="410"/>
                </a:cubicBezTo>
                <a:cubicBezTo>
                  <a:pt x="1505" y="410"/>
                  <a:pt x="1521" y="402"/>
                  <a:pt x="1534" y="386"/>
                </a:cubicBezTo>
                <a:cubicBezTo>
                  <a:pt x="1546" y="369"/>
                  <a:pt x="1552" y="346"/>
                  <a:pt x="1552" y="317"/>
                </a:cubicBezTo>
                <a:cubicBezTo>
                  <a:pt x="1552" y="292"/>
                  <a:pt x="1546" y="272"/>
                  <a:pt x="1535" y="258"/>
                </a:cubicBezTo>
                <a:cubicBezTo>
                  <a:pt x="1523" y="244"/>
                  <a:pt x="1508" y="237"/>
                  <a:pt x="1488" y="237"/>
                </a:cubicBezTo>
                <a:cubicBezTo>
                  <a:pt x="1468" y="237"/>
                  <a:pt x="1451" y="245"/>
                  <a:pt x="1438" y="259"/>
                </a:cubicBezTo>
                <a:cubicBezTo>
                  <a:pt x="1426" y="273"/>
                  <a:pt x="1419" y="291"/>
                  <a:pt x="1419" y="313"/>
                </a:cubicBezTo>
                <a:close/>
                <a:moveTo>
                  <a:pt x="1804" y="333"/>
                </a:moveTo>
                <a:cubicBezTo>
                  <a:pt x="1647" y="333"/>
                  <a:pt x="1647" y="333"/>
                  <a:pt x="1647" y="333"/>
                </a:cubicBezTo>
                <a:cubicBezTo>
                  <a:pt x="1648" y="358"/>
                  <a:pt x="1654" y="377"/>
                  <a:pt x="1667" y="390"/>
                </a:cubicBezTo>
                <a:cubicBezTo>
                  <a:pt x="1680" y="404"/>
                  <a:pt x="1698" y="410"/>
                  <a:pt x="1720" y="410"/>
                </a:cubicBezTo>
                <a:cubicBezTo>
                  <a:pt x="1745" y="410"/>
                  <a:pt x="1768" y="402"/>
                  <a:pt x="1789" y="386"/>
                </a:cubicBezTo>
                <a:cubicBezTo>
                  <a:pt x="1789" y="419"/>
                  <a:pt x="1789" y="419"/>
                  <a:pt x="1789" y="419"/>
                </a:cubicBezTo>
                <a:cubicBezTo>
                  <a:pt x="1769" y="433"/>
                  <a:pt x="1744" y="440"/>
                  <a:pt x="1711" y="440"/>
                </a:cubicBezTo>
                <a:cubicBezTo>
                  <a:pt x="1680" y="440"/>
                  <a:pt x="1655" y="430"/>
                  <a:pt x="1637" y="410"/>
                </a:cubicBezTo>
                <a:cubicBezTo>
                  <a:pt x="1619" y="390"/>
                  <a:pt x="1610" y="361"/>
                  <a:pt x="1610" y="325"/>
                </a:cubicBezTo>
                <a:cubicBezTo>
                  <a:pt x="1610" y="290"/>
                  <a:pt x="1620" y="262"/>
                  <a:pt x="1640" y="240"/>
                </a:cubicBezTo>
                <a:cubicBezTo>
                  <a:pt x="1659" y="218"/>
                  <a:pt x="1684" y="207"/>
                  <a:pt x="1713" y="207"/>
                </a:cubicBezTo>
                <a:cubicBezTo>
                  <a:pt x="1742" y="207"/>
                  <a:pt x="1765" y="217"/>
                  <a:pt x="1781" y="236"/>
                </a:cubicBezTo>
                <a:cubicBezTo>
                  <a:pt x="1796" y="254"/>
                  <a:pt x="1804" y="281"/>
                  <a:pt x="1804" y="314"/>
                </a:cubicBezTo>
                <a:lnTo>
                  <a:pt x="1804" y="333"/>
                </a:lnTo>
                <a:close/>
                <a:moveTo>
                  <a:pt x="1768" y="303"/>
                </a:moveTo>
                <a:cubicBezTo>
                  <a:pt x="1768" y="282"/>
                  <a:pt x="1763" y="266"/>
                  <a:pt x="1753" y="255"/>
                </a:cubicBezTo>
                <a:cubicBezTo>
                  <a:pt x="1743" y="243"/>
                  <a:pt x="1730" y="237"/>
                  <a:pt x="1712" y="237"/>
                </a:cubicBezTo>
                <a:cubicBezTo>
                  <a:pt x="1695" y="237"/>
                  <a:pt x="1681" y="243"/>
                  <a:pt x="1669" y="255"/>
                </a:cubicBezTo>
                <a:cubicBezTo>
                  <a:pt x="1658" y="267"/>
                  <a:pt x="1650" y="283"/>
                  <a:pt x="1648" y="303"/>
                </a:cubicBezTo>
                <a:lnTo>
                  <a:pt x="1768" y="303"/>
                </a:lnTo>
                <a:close/>
                <a:moveTo>
                  <a:pt x="2069" y="137"/>
                </a:moveTo>
                <a:cubicBezTo>
                  <a:pt x="2062" y="133"/>
                  <a:pt x="2054" y="131"/>
                  <a:pt x="2046" y="131"/>
                </a:cubicBezTo>
                <a:cubicBezTo>
                  <a:pt x="2021" y="131"/>
                  <a:pt x="2008" y="147"/>
                  <a:pt x="2008" y="178"/>
                </a:cubicBezTo>
                <a:cubicBezTo>
                  <a:pt x="2008" y="213"/>
                  <a:pt x="2008" y="213"/>
                  <a:pt x="2008" y="213"/>
                </a:cubicBezTo>
                <a:cubicBezTo>
                  <a:pt x="2060" y="213"/>
                  <a:pt x="2060" y="213"/>
                  <a:pt x="2060" y="213"/>
                </a:cubicBezTo>
                <a:cubicBezTo>
                  <a:pt x="2060" y="243"/>
                  <a:pt x="2060" y="243"/>
                  <a:pt x="2060" y="243"/>
                </a:cubicBezTo>
                <a:cubicBezTo>
                  <a:pt x="2008" y="243"/>
                  <a:pt x="2008" y="243"/>
                  <a:pt x="2008" y="243"/>
                </a:cubicBezTo>
                <a:cubicBezTo>
                  <a:pt x="2008" y="435"/>
                  <a:pt x="2008" y="435"/>
                  <a:pt x="2008" y="435"/>
                </a:cubicBezTo>
                <a:cubicBezTo>
                  <a:pt x="1973" y="435"/>
                  <a:pt x="1973" y="435"/>
                  <a:pt x="1973" y="435"/>
                </a:cubicBezTo>
                <a:cubicBezTo>
                  <a:pt x="1973" y="243"/>
                  <a:pt x="1973" y="243"/>
                  <a:pt x="1973" y="243"/>
                </a:cubicBezTo>
                <a:cubicBezTo>
                  <a:pt x="1935" y="243"/>
                  <a:pt x="1935" y="243"/>
                  <a:pt x="1935" y="243"/>
                </a:cubicBezTo>
                <a:cubicBezTo>
                  <a:pt x="1935" y="213"/>
                  <a:pt x="1935" y="213"/>
                  <a:pt x="1935" y="213"/>
                </a:cubicBezTo>
                <a:cubicBezTo>
                  <a:pt x="1973" y="213"/>
                  <a:pt x="1973" y="213"/>
                  <a:pt x="1973" y="213"/>
                </a:cubicBezTo>
                <a:cubicBezTo>
                  <a:pt x="1973" y="176"/>
                  <a:pt x="1973" y="176"/>
                  <a:pt x="1973" y="176"/>
                </a:cubicBezTo>
                <a:cubicBezTo>
                  <a:pt x="1973" y="153"/>
                  <a:pt x="1980" y="135"/>
                  <a:pt x="1993" y="121"/>
                </a:cubicBezTo>
                <a:cubicBezTo>
                  <a:pt x="2006" y="108"/>
                  <a:pt x="2023" y="101"/>
                  <a:pt x="2043" y="101"/>
                </a:cubicBezTo>
                <a:cubicBezTo>
                  <a:pt x="2054" y="101"/>
                  <a:pt x="2063" y="102"/>
                  <a:pt x="2069" y="105"/>
                </a:cubicBezTo>
                <a:lnTo>
                  <a:pt x="2069" y="137"/>
                </a:lnTo>
                <a:close/>
                <a:moveTo>
                  <a:pt x="2176" y="440"/>
                </a:moveTo>
                <a:cubicBezTo>
                  <a:pt x="2143" y="440"/>
                  <a:pt x="2117" y="430"/>
                  <a:pt x="2097" y="409"/>
                </a:cubicBezTo>
                <a:cubicBezTo>
                  <a:pt x="2077" y="388"/>
                  <a:pt x="2067" y="361"/>
                  <a:pt x="2067" y="326"/>
                </a:cubicBezTo>
                <a:cubicBezTo>
                  <a:pt x="2067" y="289"/>
                  <a:pt x="2078" y="260"/>
                  <a:pt x="2098" y="239"/>
                </a:cubicBezTo>
                <a:cubicBezTo>
                  <a:pt x="2118" y="218"/>
                  <a:pt x="2146" y="207"/>
                  <a:pt x="2181" y="207"/>
                </a:cubicBezTo>
                <a:cubicBezTo>
                  <a:pt x="2214" y="207"/>
                  <a:pt x="2240" y="218"/>
                  <a:pt x="2259" y="238"/>
                </a:cubicBezTo>
                <a:cubicBezTo>
                  <a:pt x="2277" y="258"/>
                  <a:pt x="2287" y="287"/>
                  <a:pt x="2287" y="323"/>
                </a:cubicBezTo>
                <a:cubicBezTo>
                  <a:pt x="2287" y="359"/>
                  <a:pt x="2277" y="387"/>
                  <a:pt x="2256" y="408"/>
                </a:cubicBezTo>
                <a:cubicBezTo>
                  <a:pt x="2236" y="430"/>
                  <a:pt x="2209" y="440"/>
                  <a:pt x="2176" y="440"/>
                </a:cubicBezTo>
                <a:close/>
                <a:moveTo>
                  <a:pt x="2178" y="237"/>
                </a:moveTo>
                <a:cubicBezTo>
                  <a:pt x="2155" y="237"/>
                  <a:pt x="2137" y="245"/>
                  <a:pt x="2124" y="261"/>
                </a:cubicBezTo>
                <a:cubicBezTo>
                  <a:pt x="2111" y="276"/>
                  <a:pt x="2104" y="298"/>
                  <a:pt x="2104" y="325"/>
                </a:cubicBezTo>
                <a:cubicBezTo>
                  <a:pt x="2104" y="352"/>
                  <a:pt x="2111" y="372"/>
                  <a:pt x="2124" y="388"/>
                </a:cubicBezTo>
                <a:cubicBezTo>
                  <a:pt x="2138" y="403"/>
                  <a:pt x="2156" y="410"/>
                  <a:pt x="2178" y="410"/>
                </a:cubicBezTo>
                <a:cubicBezTo>
                  <a:pt x="2201" y="410"/>
                  <a:pt x="2219" y="403"/>
                  <a:pt x="2231" y="388"/>
                </a:cubicBezTo>
                <a:cubicBezTo>
                  <a:pt x="2244" y="373"/>
                  <a:pt x="2250" y="352"/>
                  <a:pt x="2250" y="324"/>
                </a:cubicBezTo>
                <a:cubicBezTo>
                  <a:pt x="2250" y="296"/>
                  <a:pt x="2244" y="275"/>
                  <a:pt x="2231" y="260"/>
                </a:cubicBezTo>
                <a:cubicBezTo>
                  <a:pt x="2219" y="245"/>
                  <a:pt x="2201" y="237"/>
                  <a:pt x="2178" y="237"/>
                </a:cubicBezTo>
                <a:close/>
                <a:moveTo>
                  <a:pt x="2433" y="249"/>
                </a:moveTo>
                <a:cubicBezTo>
                  <a:pt x="2427" y="244"/>
                  <a:pt x="2418" y="241"/>
                  <a:pt x="2406" y="241"/>
                </a:cubicBezTo>
                <a:cubicBezTo>
                  <a:pt x="2391" y="241"/>
                  <a:pt x="2379" y="249"/>
                  <a:pt x="2368" y="263"/>
                </a:cubicBezTo>
                <a:cubicBezTo>
                  <a:pt x="2358" y="277"/>
                  <a:pt x="2353" y="297"/>
                  <a:pt x="2353" y="322"/>
                </a:cubicBezTo>
                <a:cubicBezTo>
                  <a:pt x="2353" y="435"/>
                  <a:pt x="2353" y="435"/>
                  <a:pt x="2353" y="435"/>
                </a:cubicBezTo>
                <a:cubicBezTo>
                  <a:pt x="2317" y="435"/>
                  <a:pt x="2317" y="435"/>
                  <a:pt x="2317" y="435"/>
                </a:cubicBezTo>
                <a:cubicBezTo>
                  <a:pt x="2317" y="213"/>
                  <a:pt x="2317" y="213"/>
                  <a:pt x="2317" y="213"/>
                </a:cubicBezTo>
                <a:cubicBezTo>
                  <a:pt x="2353" y="213"/>
                  <a:pt x="2353" y="213"/>
                  <a:pt x="2353" y="213"/>
                </a:cubicBezTo>
                <a:cubicBezTo>
                  <a:pt x="2353" y="258"/>
                  <a:pt x="2353" y="258"/>
                  <a:pt x="2353" y="258"/>
                </a:cubicBezTo>
                <a:cubicBezTo>
                  <a:pt x="2354" y="258"/>
                  <a:pt x="2354" y="258"/>
                  <a:pt x="2354" y="258"/>
                </a:cubicBezTo>
                <a:cubicBezTo>
                  <a:pt x="2359" y="243"/>
                  <a:pt x="2367" y="231"/>
                  <a:pt x="2377" y="222"/>
                </a:cubicBezTo>
                <a:cubicBezTo>
                  <a:pt x="2388" y="213"/>
                  <a:pt x="2399" y="209"/>
                  <a:pt x="2412" y="209"/>
                </a:cubicBezTo>
                <a:cubicBezTo>
                  <a:pt x="2421" y="209"/>
                  <a:pt x="2429" y="210"/>
                  <a:pt x="2433" y="212"/>
                </a:cubicBezTo>
                <a:lnTo>
                  <a:pt x="2433" y="249"/>
                </a:lnTo>
                <a:close/>
                <a:moveTo>
                  <a:pt x="2562" y="435"/>
                </a:moveTo>
                <a:cubicBezTo>
                  <a:pt x="2562" y="123"/>
                  <a:pt x="2562" y="123"/>
                  <a:pt x="2562" y="123"/>
                </a:cubicBezTo>
                <a:cubicBezTo>
                  <a:pt x="2651" y="123"/>
                  <a:pt x="2651" y="123"/>
                  <a:pt x="2651" y="123"/>
                </a:cubicBezTo>
                <a:cubicBezTo>
                  <a:pt x="2678" y="123"/>
                  <a:pt x="2699" y="130"/>
                  <a:pt x="2715" y="143"/>
                </a:cubicBezTo>
                <a:cubicBezTo>
                  <a:pt x="2731" y="156"/>
                  <a:pt x="2739" y="174"/>
                  <a:pt x="2739" y="195"/>
                </a:cubicBezTo>
                <a:cubicBezTo>
                  <a:pt x="2739" y="212"/>
                  <a:pt x="2734" y="228"/>
                  <a:pt x="2725" y="241"/>
                </a:cubicBezTo>
                <a:cubicBezTo>
                  <a:pt x="2715" y="254"/>
                  <a:pt x="2702" y="263"/>
                  <a:pt x="2685" y="269"/>
                </a:cubicBezTo>
                <a:cubicBezTo>
                  <a:pt x="2685" y="270"/>
                  <a:pt x="2685" y="270"/>
                  <a:pt x="2685" y="270"/>
                </a:cubicBezTo>
                <a:cubicBezTo>
                  <a:pt x="2706" y="272"/>
                  <a:pt x="2723" y="280"/>
                  <a:pt x="2735" y="293"/>
                </a:cubicBezTo>
                <a:cubicBezTo>
                  <a:pt x="2748" y="307"/>
                  <a:pt x="2754" y="324"/>
                  <a:pt x="2754" y="346"/>
                </a:cubicBezTo>
                <a:cubicBezTo>
                  <a:pt x="2754" y="372"/>
                  <a:pt x="2745" y="394"/>
                  <a:pt x="2726" y="410"/>
                </a:cubicBezTo>
                <a:cubicBezTo>
                  <a:pt x="2707" y="427"/>
                  <a:pt x="2682" y="435"/>
                  <a:pt x="2653" y="435"/>
                </a:cubicBezTo>
                <a:lnTo>
                  <a:pt x="2562" y="435"/>
                </a:lnTo>
                <a:close/>
                <a:moveTo>
                  <a:pt x="2599" y="156"/>
                </a:moveTo>
                <a:cubicBezTo>
                  <a:pt x="2599" y="257"/>
                  <a:pt x="2599" y="257"/>
                  <a:pt x="2599" y="257"/>
                </a:cubicBezTo>
                <a:cubicBezTo>
                  <a:pt x="2636" y="257"/>
                  <a:pt x="2636" y="257"/>
                  <a:pt x="2636" y="257"/>
                </a:cubicBezTo>
                <a:cubicBezTo>
                  <a:pt x="2656" y="257"/>
                  <a:pt x="2672" y="252"/>
                  <a:pt x="2684" y="243"/>
                </a:cubicBezTo>
                <a:cubicBezTo>
                  <a:pt x="2695" y="233"/>
                  <a:pt x="2701" y="219"/>
                  <a:pt x="2701" y="202"/>
                </a:cubicBezTo>
                <a:cubicBezTo>
                  <a:pt x="2701" y="172"/>
                  <a:pt x="2681" y="156"/>
                  <a:pt x="2641" y="156"/>
                </a:cubicBezTo>
                <a:lnTo>
                  <a:pt x="2599" y="156"/>
                </a:lnTo>
                <a:close/>
                <a:moveTo>
                  <a:pt x="2599" y="290"/>
                </a:moveTo>
                <a:cubicBezTo>
                  <a:pt x="2599" y="402"/>
                  <a:pt x="2599" y="402"/>
                  <a:pt x="2599" y="402"/>
                </a:cubicBezTo>
                <a:cubicBezTo>
                  <a:pt x="2649" y="402"/>
                  <a:pt x="2649" y="402"/>
                  <a:pt x="2649" y="402"/>
                </a:cubicBezTo>
                <a:cubicBezTo>
                  <a:pt x="2670" y="402"/>
                  <a:pt x="2687" y="397"/>
                  <a:pt x="2698" y="387"/>
                </a:cubicBezTo>
                <a:cubicBezTo>
                  <a:pt x="2710" y="377"/>
                  <a:pt x="2716" y="363"/>
                  <a:pt x="2716" y="345"/>
                </a:cubicBezTo>
                <a:cubicBezTo>
                  <a:pt x="2716" y="308"/>
                  <a:pt x="2691" y="290"/>
                  <a:pt x="2641" y="290"/>
                </a:cubicBezTo>
                <a:lnTo>
                  <a:pt x="2599" y="290"/>
                </a:lnTo>
                <a:close/>
                <a:moveTo>
                  <a:pt x="2972" y="435"/>
                </a:moveTo>
                <a:cubicBezTo>
                  <a:pt x="2936" y="435"/>
                  <a:pt x="2936" y="435"/>
                  <a:pt x="2936" y="435"/>
                </a:cubicBezTo>
                <a:cubicBezTo>
                  <a:pt x="2936" y="400"/>
                  <a:pt x="2936" y="400"/>
                  <a:pt x="2936" y="400"/>
                </a:cubicBezTo>
                <a:cubicBezTo>
                  <a:pt x="2935" y="400"/>
                  <a:pt x="2935" y="400"/>
                  <a:pt x="2935" y="400"/>
                </a:cubicBezTo>
                <a:cubicBezTo>
                  <a:pt x="2920" y="427"/>
                  <a:pt x="2897" y="440"/>
                  <a:pt x="2866" y="440"/>
                </a:cubicBezTo>
                <a:cubicBezTo>
                  <a:pt x="2813" y="440"/>
                  <a:pt x="2787" y="409"/>
                  <a:pt x="2787" y="346"/>
                </a:cubicBezTo>
                <a:cubicBezTo>
                  <a:pt x="2787" y="213"/>
                  <a:pt x="2787" y="213"/>
                  <a:pt x="2787" y="213"/>
                </a:cubicBezTo>
                <a:cubicBezTo>
                  <a:pt x="2822" y="213"/>
                  <a:pt x="2822" y="213"/>
                  <a:pt x="2822" y="213"/>
                </a:cubicBezTo>
                <a:cubicBezTo>
                  <a:pt x="2822" y="340"/>
                  <a:pt x="2822" y="340"/>
                  <a:pt x="2822" y="340"/>
                </a:cubicBezTo>
                <a:cubicBezTo>
                  <a:pt x="2822" y="387"/>
                  <a:pt x="2840" y="410"/>
                  <a:pt x="2876" y="410"/>
                </a:cubicBezTo>
                <a:cubicBezTo>
                  <a:pt x="2893" y="410"/>
                  <a:pt x="2908" y="404"/>
                  <a:pt x="2919" y="391"/>
                </a:cubicBezTo>
                <a:cubicBezTo>
                  <a:pt x="2930" y="378"/>
                  <a:pt x="2936" y="362"/>
                  <a:pt x="2936" y="341"/>
                </a:cubicBezTo>
                <a:cubicBezTo>
                  <a:pt x="2936" y="213"/>
                  <a:pt x="2936" y="213"/>
                  <a:pt x="2936" y="213"/>
                </a:cubicBezTo>
                <a:cubicBezTo>
                  <a:pt x="2972" y="213"/>
                  <a:pt x="2972" y="213"/>
                  <a:pt x="2972" y="213"/>
                </a:cubicBezTo>
                <a:lnTo>
                  <a:pt x="2972" y="435"/>
                </a:lnTo>
                <a:close/>
                <a:moveTo>
                  <a:pt x="3009" y="427"/>
                </a:moveTo>
                <a:cubicBezTo>
                  <a:pt x="3009" y="389"/>
                  <a:pt x="3009" y="389"/>
                  <a:pt x="3009" y="389"/>
                </a:cubicBezTo>
                <a:cubicBezTo>
                  <a:pt x="3029" y="403"/>
                  <a:pt x="3050" y="410"/>
                  <a:pt x="3073" y="410"/>
                </a:cubicBezTo>
                <a:cubicBezTo>
                  <a:pt x="3105" y="410"/>
                  <a:pt x="3120" y="400"/>
                  <a:pt x="3120" y="379"/>
                </a:cubicBezTo>
                <a:cubicBezTo>
                  <a:pt x="3120" y="373"/>
                  <a:pt x="3119" y="368"/>
                  <a:pt x="3116" y="364"/>
                </a:cubicBezTo>
                <a:cubicBezTo>
                  <a:pt x="3113" y="360"/>
                  <a:pt x="3110" y="356"/>
                  <a:pt x="3105" y="353"/>
                </a:cubicBezTo>
                <a:cubicBezTo>
                  <a:pt x="3101" y="350"/>
                  <a:pt x="3095" y="347"/>
                  <a:pt x="3089" y="344"/>
                </a:cubicBezTo>
                <a:cubicBezTo>
                  <a:pt x="3083" y="342"/>
                  <a:pt x="3076" y="339"/>
                  <a:pt x="3069" y="336"/>
                </a:cubicBezTo>
                <a:cubicBezTo>
                  <a:pt x="3059" y="333"/>
                  <a:pt x="3051" y="329"/>
                  <a:pt x="3043" y="325"/>
                </a:cubicBezTo>
                <a:cubicBezTo>
                  <a:pt x="3036" y="321"/>
                  <a:pt x="3030" y="316"/>
                  <a:pt x="3025" y="311"/>
                </a:cubicBezTo>
                <a:cubicBezTo>
                  <a:pt x="3020" y="306"/>
                  <a:pt x="3016" y="300"/>
                  <a:pt x="3013" y="294"/>
                </a:cubicBezTo>
                <a:cubicBezTo>
                  <a:pt x="3011" y="288"/>
                  <a:pt x="3010" y="280"/>
                  <a:pt x="3010" y="272"/>
                </a:cubicBezTo>
                <a:cubicBezTo>
                  <a:pt x="3010" y="261"/>
                  <a:pt x="3012" y="252"/>
                  <a:pt x="3017" y="244"/>
                </a:cubicBezTo>
                <a:cubicBezTo>
                  <a:pt x="3021" y="236"/>
                  <a:pt x="3028" y="229"/>
                  <a:pt x="3036" y="224"/>
                </a:cubicBezTo>
                <a:cubicBezTo>
                  <a:pt x="3044" y="218"/>
                  <a:pt x="3053" y="214"/>
                  <a:pt x="3063" y="211"/>
                </a:cubicBezTo>
                <a:cubicBezTo>
                  <a:pt x="3073" y="209"/>
                  <a:pt x="3084" y="207"/>
                  <a:pt x="3095" y="207"/>
                </a:cubicBezTo>
                <a:cubicBezTo>
                  <a:pt x="3114" y="207"/>
                  <a:pt x="3131" y="211"/>
                  <a:pt x="3146" y="217"/>
                </a:cubicBezTo>
                <a:cubicBezTo>
                  <a:pt x="3146" y="253"/>
                  <a:pt x="3146" y="253"/>
                  <a:pt x="3146" y="253"/>
                </a:cubicBezTo>
                <a:cubicBezTo>
                  <a:pt x="3130" y="243"/>
                  <a:pt x="3111" y="237"/>
                  <a:pt x="3090" y="237"/>
                </a:cubicBezTo>
                <a:cubicBezTo>
                  <a:pt x="3083" y="237"/>
                  <a:pt x="3077" y="238"/>
                  <a:pt x="3072" y="240"/>
                </a:cubicBezTo>
                <a:cubicBezTo>
                  <a:pt x="3067" y="241"/>
                  <a:pt x="3062" y="243"/>
                  <a:pt x="3058" y="246"/>
                </a:cubicBezTo>
                <a:cubicBezTo>
                  <a:pt x="3054" y="249"/>
                  <a:pt x="3051" y="252"/>
                  <a:pt x="3049" y="256"/>
                </a:cubicBezTo>
                <a:cubicBezTo>
                  <a:pt x="3047" y="260"/>
                  <a:pt x="3046" y="264"/>
                  <a:pt x="3046" y="269"/>
                </a:cubicBezTo>
                <a:cubicBezTo>
                  <a:pt x="3046" y="274"/>
                  <a:pt x="3047" y="279"/>
                  <a:pt x="3049" y="283"/>
                </a:cubicBezTo>
                <a:cubicBezTo>
                  <a:pt x="3051" y="287"/>
                  <a:pt x="3054" y="291"/>
                  <a:pt x="3058" y="294"/>
                </a:cubicBezTo>
                <a:cubicBezTo>
                  <a:pt x="3063" y="297"/>
                  <a:pt x="3067" y="299"/>
                  <a:pt x="3073" y="302"/>
                </a:cubicBezTo>
                <a:cubicBezTo>
                  <a:pt x="3079" y="304"/>
                  <a:pt x="3086" y="307"/>
                  <a:pt x="3093" y="310"/>
                </a:cubicBezTo>
                <a:cubicBezTo>
                  <a:pt x="3103" y="314"/>
                  <a:pt x="3112" y="318"/>
                  <a:pt x="3120" y="322"/>
                </a:cubicBezTo>
                <a:cubicBezTo>
                  <a:pt x="3127" y="326"/>
                  <a:pt x="3134" y="330"/>
                  <a:pt x="3140" y="335"/>
                </a:cubicBezTo>
                <a:cubicBezTo>
                  <a:pt x="3145" y="340"/>
                  <a:pt x="3149" y="346"/>
                  <a:pt x="3152" y="352"/>
                </a:cubicBezTo>
                <a:cubicBezTo>
                  <a:pt x="3155" y="359"/>
                  <a:pt x="3157" y="367"/>
                  <a:pt x="3157" y="376"/>
                </a:cubicBezTo>
                <a:cubicBezTo>
                  <a:pt x="3157" y="387"/>
                  <a:pt x="3154" y="396"/>
                  <a:pt x="3149" y="404"/>
                </a:cubicBezTo>
                <a:cubicBezTo>
                  <a:pt x="3145" y="412"/>
                  <a:pt x="3138" y="419"/>
                  <a:pt x="3130" y="425"/>
                </a:cubicBezTo>
                <a:cubicBezTo>
                  <a:pt x="3122" y="430"/>
                  <a:pt x="3113" y="434"/>
                  <a:pt x="3102" y="436"/>
                </a:cubicBezTo>
                <a:cubicBezTo>
                  <a:pt x="3091" y="439"/>
                  <a:pt x="3080" y="440"/>
                  <a:pt x="3069" y="440"/>
                </a:cubicBezTo>
                <a:cubicBezTo>
                  <a:pt x="3046" y="440"/>
                  <a:pt x="3026" y="436"/>
                  <a:pt x="3009" y="427"/>
                </a:cubicBezTo>
                <a:close/>
                <a:moveTo>
                  <a:pt x="3212" y="156"/>
                </a:moveTo>
                <a:cubicBezTo>
                  <a:pt x="3206" y="156"/>
                  <a:pt x="3200" y="154"/>
                  <a:pt x="3196" y="149"/>
                </a:cubicBezTo>
                <a:cubicBezTo>
                  <a:pt x="3191" y="145"/>
                  <a:pt x="3189" y="140"/>
                  <a:pt x="3189" y="133"/>
                </a:cubicBezTo>
                <a:cubicBezTo>
                  <a:pt x="3189" y="126"/>
                  <a:pt x="3191" y="121"/>
                  <a:pt x="3196" y="116"/>
                </a:cubicBezTo>
                <a:cubicBezTo>
                  <a:pt x="3200" y="112"/>
                  <a:pt x="3206" y="110"/>
                  <a:pt x="3212" y="110"/>
                </a:cubicBezTo>
                <a:cubicBezTo>
                  <a:pt x="3218" y="110"/>
                  <a:pt x="3224" y="112"/>
                  <a:pt x="3229" y="116"/>
                </a:cubicBezTo>
                <a:cubicBezTo>
                  <a:pt x="3233" y="121"/>
                  <a:pt x="3235" y="126"/>
                  <a:pt x="3235" y="133"/>
                </a:cubicBezTo>
                <a:cubicBezTo>
                  <a:pt x="3235" y="139"/>
                  <a:pt x="3233" y="145"/>
                  <a:pt x="3229" y="149"/>
                </a:cubicBezTo>
                <a:cubicBezTo>
                  <a:pt x="3224" y="154"/>
                  <a:pt x="3218" y="156"/>
                  <a:pt x="3212" y="156"/>
                </a:cubicBezTo>
                <a:close/>
                <a:moveTo>
                  <a:pt x="3229" y="435"/>
                </a:moveTo>
                <a:cubicBezTo>
                  <a:pt x="3194" y="435"/>
                  <a:pt x="3194" y="435"/>
                  <a:pt x="3194" y="435"/>
                </a:cubicBezTo>
                <a:cubicBezTo>
                  <a:pt x="3194" y="213"/>
                  <a:pt x="3194" y="213"/>
                  <a:pt x="3194" y="213"/>
                </a:cubicBezTo>
                <a:cubicBezTo>
                  <a:pt x="3229" y="213"/>
                  <a:pt x="3229" y="213"/>
                  <a:pt x="3229" y="213"/>
                </a:cubicBezTo>
                <a:lnTo>
                  <a:pt x="3229" y="435"/>
                </a:lnTo>
                <a:close/>
                <a:moveTo>
                  <a:pt x="3461" y="435"/>
                </a:moveTo>
                <a:cubicBezTo>
                  <a:pt x="3425" y="435"/>
                  <a:pt x="3425" y="435"/>
                  <a:pt x="3425" y="435"/>
                </a:cubicBezTo>
                <a:cubicBezTo>
                  <a:pt x="3425" y="308"/>
                  <a:pt x="3425" y="308"/>
                  <a:pt x="3425" y="308"/>
                </a:cubicBezTo>
                <a:cubicBezTo>
                  <a:pt x="3425" y="261"/>
                  <a:pt x="3408" y="237"/>
                  <a:pt x="3373" y="237"/>
                </a:cubicBezTo>
                <a:cubicBezTo>
                  <a:pt x="3355" y="237"/>
                  <a:pt x="3341" y="244"/>
                  <a:pt x="3329" y="257"/>
                </a:cubicBezTo>
                <a:cubicBezTo>
                  <a:pt x="3317" y="271"/>
                  <a:pt x="3311" y="288"/>
                  <a:pt x="3311" y="308"/>
                </a:cubicBezTo>
                <a:cubicBezTo>
                  <a:pt x="3311" y="435"/>
                  <a:pt x="3311" y="435"/>
                  <a:pt x="3311" y="435"/>
                </a:cubicBezTo>
                <a:cubicBezTo>
                  <a:pt x="3276" y="435"/>
                  <a:pt x="3276" y="435"/>
                  <a:pt x="3276" y="435"/>
                </a:cubicBezTo>
                <a:cubicBezTo>
                  <a:pt x="3276" y="213"/>
                  <a:pt x="3276" y="213"/>
                  <a:pt x="3276" y="213"/>
                </a:cubicBezTo>
                <a:cubicBezTo>
                  <a:pt x="3311" y="213"/>
                  <a:pt x="3311" y="213"/>
                  <a:pt x="3311" y="213"/>
                </a:cubicBezTo>
                <a:cubicBezTo>
                  <a:pt x="3311" y="250"/>
                  <a:pt x="3311" y="250"/>
                  <a:pt x="3311" y="250"/>
                </a:cubicBezTo>
                <a:cubicBezTo>
                  <a:pt x="3312" y="250"/>
                  <a:pt x="3312" y="250"/>
                  <a:pt x="3312" y="250"/>
                </a:cubicBezTo>
                <a:cubicBezTo>
                  <a:pt x="3329" y="221"/>
                  <a:pt x="3353" y="207"/>
                  <a:pt x="3385" y="207"/>
                </a:cubicBezTo>
                <a:cubicBezTo>
                  <a:pt x="3410" y="207"/>
                  <a:pt x="3428" y="215"/>
                  <a:pt x="3441" y="231"/>
                </a:cubicBezTo>
                <a:cubicBezTo>
                  <a:pt x="3454" y="247"/>
                  <a:pt x="3461" y="269"/>
                  <a:pt x="3461" y="299"/>
                </a:cubicBezTo>
                <a:lnTo>
                  <a:pt x="3461" y="435"/>
                </a:lnTo>
                <a:close/>
                <a:moveTo>
                  <a:pt x="3681" y="333"/>
                </a:moveTo>
                <a:cubicBezTo>
                  <a:pt x="3524" y="333"/>
                  <a:pt x="3524" y="333"/>
                  <a:pt x="3524" y="333"/>
                </a:cubicBezTo>
                <a:cubicBezTo>
                  <a:pt x="3524" y="358"/>
                  <a:pt x="3531" y="377"/>
                  <a:pt x="3544" y="390"/>
                </a:cubicBezTo>
                <a:cubicBezTo>
                  <a:pt x="3556" y="404"/>
                  <a:pt x="3574" y="410"/>
                  <a:pt x="3596" y="410"/>
                </a:cubicBezTo>
                <a:cubicBezTo>
                  <a:pt x="3621" y="410"/>
                  <a:pt x="3644" y="402"/>
                  <a:pt x="3665" y="386"/>
                </a:cubicBezTo>
                <a:cubicBezTo>
                  <a:pt x="3665" y="419"/>
                  <a:pt x="3665" y="419"/>
                  <a:pt x="3665" y="419"/>
                </a:cubicBezTo>
                <a:cubicBezTo>
                  <a:pt x="3646" y="433"/>
                  <a:pt x="3620" y="440"/>
                  <a:pt x="3588" y="440"/>
                </a:cubicBezTo>
                <a:cubicBezTo>
                  <a:pt x="3556" y="440"/>
                  <a:pt x="3532" y="430"/>
                  <a:pt x="3514" y="410"/>
                </a:cubicBezTo>
                <a:cubicBezTo>
                  <a:pt x="3496" y="390"/>
                  <a:pt x="3487" y="361"/>
                  <a:pt x="3487" y="325"/>
                </a:cubicBezTo>
                <a:cubicBezTo>
                  <a:pt x="3487" y="290"/>
                  <a:pt x="3496" y="262"/>
                  <a:pt x="3516" y="240"/>
                </a:cubicBezTo>
                <a:cubicBezTo>
                  <a:pt x="3536" y="218"/>
                  <a:pt x="3560" y="207"/>
                  <a:pt x="3589" y="207"/>
                </a:cubicBezTo>
                <a:cubicBezTo>
                  <a:pt x="3618" y="207"/>
                  <a:pt x="3641" y="217"/>
                  <a:pt x="3657" y="236"/>
                </a:cubicBezTo>
                <a:cubicBezTo>
                  <a:pt x="3673" y="254"/>
                  <a:pt x="3681" y="281"/>
                  <a:pt x="3681" y="314"/>
                </a:cubicBezTo>
                <a:lnTo>
                  <a:pt x="3681" y="333"/>
                </a:lnTo>
                <a:close/>
                <a:moveTo>
                  <a:pt x="3644" y="303"/>
                </a:moveTo>
                <a:cubicBezTo>
                  <a:pt x="3644" y="282"/>
                  <a:pt x="3639" y="266"/>
                  <a:pt x="3629" y="255"/>
                </a:cubicBezTo>
                <a:cubicBezTo>
                  <a:pt x="3620" y="243"/>
                  <a:pt x="3606" y="237"/>
                  <a:pt x="3589" y="237"/>
                </a:cubicBezTo>
                <a:cubicBezTo>
                  <a:pt x="3572" y="237"/>
                  <a:pt x="3558" y="243"/>
                  <a:pt x="3546" y="255"/>
                </a:cubicBezTo>
                <a:cubicBezTo>
                  <a:pt x="3534" y="267"/>
                  <a:pt x="3527" y="283"/>
                  <a:pt x="3524" y="303"/>
                </a:cubicBezTo>
                <a:lnTo>
                  <a:pt x="3644" y="303"/>
                </a:lnTo>
                <a:close/>
                <a:moveTo>
                  <a:pt x="3706" y="427"/>
                </a:moveTo>
                <a:cubicBezTo>
                  <a:pt x="3706" y="389"/>
                  <a:pt x="3706" y="389"/>
                  <a:pt x="3706" y="389"/>
                </a:cubicBezTo>
                <a:cubicBezTo>
                  <a:pt x="3725" y="403"/>
                  <a:pt x="3746" y="410"/>
                  <a:pt x="3770" y="410"/>
                </a:cubicBezTo>
                <a:cubicBezTo>
                  <a:pt x="3801" y="410"/>
                  <a:pt x="3817" y="400"/>
                  <a:pt x="3817" y="379"/>
                </a:cubicBezTo>
                <a:cubicBezTo>
                  <a:pt x="3817" y="373"/>
                  <a:pt x="3815" y="368"/>
                  <a:pt x="3813" y="364"/>
                </a:cubicBezTo>
                <a:cubicBezTo>
                  <a:pt x="3810" y="360"/>
                  <a:pt x="3806" y="356"/>
                  <a:pt x="3802" y="353"/>
                </a:cubicBezTo>
                <a:cubicBezTo>
                  <a:pt x="3797" y="350"/>
                  <a:pt x="3792" y="347"/>
                  <a:pt x="3786" y="344"/>
                </a:cubicBezTo>
                <a:cubicBezTo>
                  <a:pt x="3780" y="342"/>
                  <a:pt x="3773" y="339"/>
                  <a:pt x="3766" y="336"/>
                </a:cubicBezTo>
                <a:cubicBezTo>
                  <a:pt x="3756" y="333"/>
                  <a:pt x="3747" y="329"/>
                  <a:pt x="3740" y="325"/>
                </a:cubicBezTo>
                <a:cubicBezTo>
                  <a:pt x="3732" y="321"/>
                  <a:pt x="3726" y="316"/>
                  <a:pt x="3721" y="311"/>
                </a:cubicBezTo>
                <a:cubicBezTo>
                  <a:pt x="3716" y="306"/>
                  <a:pt x="3712" y="300"/>
                  <a:pt x="3710" y="294"/>
                </a:cubicBezTo>
                <a:cubicBezTo>
                  <a:pt x="3707" y="288"/>
                  <a:pt x="3706" y="280"/>
                  <a:pt x="3706" y="272"/>
                </a:cubicBezTo>
                <a:cubicBezTo>
                  <a:pt x="3706" y="261"/>
                  <a:pt x="3708" y="252"/>
                  <a:pt x="3713" y="244"/>
                </a:cubicBezTo>
                <a:cubicBezTo>
                  <a:pt x="3718" y="236"/>
                  <a:pt x="3724" y="229"/>
                  <a:pt x="3732" y="224"/>
                </a:cubicBezTo>
                <a:cubicBezTo>
                  <a:pt x="3740" y="218"/>
                  <a:pt x="3749" y="214"/>
                  <a:pt x="3760" y="211"/>
                </a:cubicBezTo>
                <a:cubicBezTo>
                  <a:pt x="3770" y="209"/>
                  <a:pt x="3780" y="207"/>
                  <a:pt x="3791" y="207"/>
                </a:cubicBezTo>
                <a:cubicBezTo>
                  <a:pt x="3811" y="207"/>
                  <a:pt x="3828" y="211"/>
                  <a:pt x="3843" y="217"/>
                </a:cubicBezTo>
                <a:cubicBezTo>
                  <a:pt x="3843" y="253"/>
                  <a:pt x="3843" y="253"/>
                  <a:pt x="3843" y="253"/>
                </a:cubicBezTo>
                <a:cubicBezTo>
                  <a:pt x="3827" y="243"/>
                  <a:pt x="3808" y="237"/>
                  <a:pt x="3787" y="237"/>
                </a:cubicBezTo>
                <a:cubicBezTo>
                  <a:pt x="3780" y="237"/>
                  <a:pt x="3774" y="238"/>
                  <a:pt x="3769" y="240"/>
                </a:cubicBezTo>
                <a:cubicBezTo>
                  <a:pt x="3763" y="241"/>
                  <a:pt x="3759" y="243"/>
                  <a:pt x="3755" y="246"/>
                </a:cubicBezTo>
                <a:cubicBezTo>
                  <a:pt x="3751" y="249"/>
                  <a:pt x="3748" y="252"/>
                  <a:pt x="3746" y="256"/>
                </a:cubicBezTo>
                <a:cubicBezTo>
                  <a:pt x="3744" y="260"/>
                  <a:pt x="3743" y="264"/>
                  <a:pt x="3743" y="269"/>
                </a:cubicBezTo>
                <a:cubicBezTo>
                  <a:pt x="3743" y="274"/>
                  <a:pt x="3744" y="279"/>
                  <a:pt x="3746" y="283"/>
                </a:cubicBezTo>
                <a:cubicBezTo>
                  <a:pt x="3748" y="287"/>
                  <a:pt x="3751" y="291"/>
                  <a:pt x="3755" y="294"/>
                </a:cubicBezTo>
                <a:cubicBezTo>
                  <a:pt x="3759" y="297"/>
                  <a:pt x="3764" y="299"/>
                  <a:pt x="3770" y="302"/>
                </a:cubicBezTo>
                <a:cubicBezTo>
                  <a:pt x="3776" y="304"/>
                  <a:pt x="3782" y="307"/>
                  <a:pt x="3790" y="310"/>
                </a:cubicBezTo>
                <a:cubicBezTo>
                  <a:pt x="3799" y="314"/>
                  <a:pt x="3808" y="318"/>
                  <a:pt x="3816" y="322"/>
                </a:cubicBezTo>
                <a:cubicBezTo>
                  <a:pt x="3824" y="326"/>
                  <a:pt x="3831" y="330"/>
                  <a:pt x="3836" y="335"/>
                </a:cubicBezTo>
                <a:cubicBezTo>
                  <a:pt x="3842" y="340"/>
                  <a:pt x="3846" y="346"/>
                  <a:pt x="3849" y="352"/>
                </a:cubicBezTo>
                <a:cubicBezTo>
                  <a:pt x="3852" y="359"/>
                  <a:pt x="3853" y="367"/>
                  <a:pt x="3853" y="376"/>
                </a:cubicBezTo>
                <a:cubicBezTo>
                  <a:pt x="3853" y="387"/>
                  <a:pt x="3851" y="396"/>
                  <a:pt x="3846" y="404"/>
                </a:cubicBezTo>
                <a:cubicBezTo>
                  <a:pt x="3841" y="412"/>
                  <a:pt x="3835" y="419"/>
                  <a:pt x="3827" y="425"/>
                </a:cubicBezTo>
                <a:cubicBezTo>
                  <a:pt x="3818" y="430"/>
                  <a:pt x="3809" y="434"/>
                  <a:pt x="3799" y="436"/>
                </a:cubicBezTo>
                <a:cubicBezTo>
                  <a:pt x="3788" y="439"/>
                  <a:pt x="3777" y="440"/>
                  <a:pt x="3765" y="440"/>
                </a:cubicBezTo>
                <a:cubicBezTo>
                  <a:pt x="3742" y="440"/>
                  <a:pt x="3722" y="436"/>
                  <a:pt x="3706" y="427"/>
                </a:cubicBezTo>
                <a:close/>
                <a:moveTo>
                  <a:pt x="3877" y="427"/>
                </a:moveTo>
                <a:cubicBezTo>
                  <a:pt x="3877" y="389"/>
                  <a:pt x="3877" y="389"/>
                  <a:pt x="3877" y="389"/>
                </a:cubicBezTo>
                <a:cubicBezTo>
                  <a:pt x="3897" y="403"/>
                  <a:pt x="3918" y="410"/>
                  <a:pt x="3941" y="410"/>
                </a:cubicBezTo>
                <a:cubicBezTo>
                  <a:pt x="3973" y="410"/>
                  <a:pt x="3988" y="400"/>
                  <a:pt x="3988" y="379"/>
                </a:cubicBezTo>
                <a:cubicBezTo>
                  <a:pt x="3988" y="373"/>
                  <a:pt x="3987" y="368"/>
                  <a:pt x="3984" y="364"/>
                </a:cubicBezTo>
                <a:cubicBezTo>
                  <a:pt x="3982" y="360"/>
                  <a:pt x="3978" y="356"/>
                  <a:pt x="3973" y="353"/>
                </a:cubicBezTo>
                <a:cubicBezTo>
                  <a:pt x="3969" y="350"/>
                  <a:pt x="3964" y="347"/>
                  <a:pt x="3957" y="344"/>
                </a:cubicBezTo>
                <a:cubicBezTo>
                  <a:pt x="3951" y="342"/>
                  <a:pt x="3945" y="339"/>
                  <a:pt x="3937" y="336"/>
                </a:cubicBezTo>
                <a:cubicBezTo>
                  <a:pt x="3928" y="333"/>
                  <a:pt x="3919" y="329"/>
                  <a:pt x="3911" y="325"/>
                </a:cubicBezTo>
                <a:cubicBezTo>
                  <a:pt x="3904" y="321"/>
                  <a:pt x="3898" y="316"/>
                  <a:pt x="3893" y="311"/>
                </a:cubicBezTo>
                <a:cubicBezTo>
                  <a:pt x="3888" y="306"/>
                  <a:pt x="3884" y="300"/>
                  <a:pt x="3881" y="294"/>
                </a:cubicBezTo>
                <a:cubicBezTo>
                  <a:pt x="3879" y="288"/>
                  <a:pt x="3878" y="280"/>
                  <a:pt x="3878" y="272"/>
                </a:cubicBezTo>
                <a:cubicBezTo>
                  <a:pt x="3878" y="261"/>
                  <a:pt x="3880" y="252"/>
                  <a:pt x="3885" y="244"/>
                </a:cubicBezTo>
                <a:cubicBezTo>
                  <a:pt x="3890" y="236"/>
                  <a:pt x="3896" y="229"/>
                  <a:pt x="3904" y="224"/>
                </a:cubicBezTo>
                <a:cubicBezTo>
                  <a:pt x="3912" y="218"/>
                  <a:pt x="3921" y="214"/>
                  <a:pt x="3931" y="211"/>
                </a:cubicBezTo>
                <a:cubicBezTo>
                  <a:pt x="3941" y="209"/>
                  <a:pt x="3952" y="207"/>
                  <a:pt x="3963" y="207"/>
                </a:cubicBezTo>
                <a:cubicBezTo>
                  <a:pt x="3982" y="207"/>
                  <a:pt x="3999" y="211"/>
                  <a:pt x="4015" y="217"/>
                </a:cubicBezTo>
                <a:cubicBezTo>
                  <a:pt x="4015" y="253"/>
                  <a:pt x="4015" y="253"/>
                  <a:pt x="4015" y="253"/>
                </a:cubicBezTo>
                <a:cubicBezTo>
                  <a:pt x="3998" y="243"/>
                  <a:pt x="3979" y="237"/>
                  <a:pt x="3958" y="237"/>
                </a:cubicBezTo>
                <a:cubicBezTo>
                  <a:pt x="3951" y="237"/>
                  <a:pt x="3945" y="238"/>
                  <a:pt x="3940" y="240"/>
                </a:cubicBezTo>
                <a:cubicBezTo>
                  <a:pt x="3935" y="241"/>
                  <a:pt x="3930" y="243"/>
                  <a:pt x="3926" y="246"/>
                </a:cubicBezTo>
                <a:cubicBezTo>
                  <a:pt x="3922" y="249"/>
                  <a:pt x="3919" y="252"/>
                  <a:pt x="3917" y="256"/>
                </a:cubicBezTo>
                <a:cubicBezTo>
                  <a:pt x="3915" y="260"/>
                  <a:pt x="3914" y="264"/>
                  <a:pt x="3914" y="269"/>
                </a:cubicBezTo>
                <a:cubicBezTo>
                  <a:pt x="3914" y="274"/>
                  <a:pt x="3915" y="279"/>
                  <a:pt x="3917" y="283"/>
                </a:cubicBezTo>
                <a:cubicBezTo>
                  <a:pt x="3919" y="287"/>
                  <a:pt x="3923" y="291"/>
                  <a:pt x="3927" y="294"/>
                </a:cubicBezTo>
                <a:cubicBezTo>
                  <a:pt x="3931" y="297"/>
                  <a:pt x="3936" y="299"/>
                  <a:pt x="3941" y="302"/>
                </a:cubicBezTo>
                <a:cubicBezTo>
                  <a:pt x="3947" y="304"/>
                  <a:pt x="3954" y="307"/>
                  <a:pt x="3961" y="310"/>
                </a:cubicBezTo>
                <a:cubicBezTo>
                  <a:pt x="3971" y="314"/>
                  <a:pt x="3980" y="318"/>
                  <a:pt x="3988" y="322"/>
                </a:cubicBezTo>
                <a:cubicBezTo>
                  <a:pt x="3996" y="326"/>
                  <a:pt x="4002" y="330"/>
                  <a:pt x="4008" y="335"/>
                </a:cubicBezTo>
                <a:cubicBezTo>
                  <a:pt x="4013" y="340"/>
                  <a:pt x="4017" y="346"/>
                  <a:pt x="4020" y="352"/>
                </a:cubicBezTo>
                <a:cubicBezTo>
                  <a:pt x="4023" y="359"/>
                  <a:pt x="4025" y="367"/>
                  <a:pt x="4025" y="376"/>
                </a:cubicBezTo>
                <a:cubicBezTo>
                  <a:pt x="4025" y="387"/>
                  <a:pt x="4022" y="396"/>
                  <a:pt x="4018" y="404"/>
                </a:cubicBezTo>
                <a:cubicBezTo>
                  <a:pt x="4013" y="412"/>
                  <a:pt x="4006" y="419"/>
                  <a:pt x="3998" y="425"/>
                </a:cubicBezTo>
                <a:cubicBezTo>
                  <a:pt x="3990" y="430"/>
                  <a:pt x="3981" y="434"/>
                  <a:pt x="3970" y="436"/>
                </a:cubicBezTo>
                <a:cubicBezTo>
                  <a:pt x="3959" y="439"/>
                  <a:pt x="3948" y="440"/>
                  <a:pt x="3937" y="440"/>
                </a:cubicBezTo>
                <a:cubicBezTo>
                  <a:pt x="3914" y="440"/>
                  <a:pt x="3894" y="436"/>
                  <a:pt x="3877" y="4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2150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55672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stretch>
            <a:fillRect/>
          </a:stretch>
        </p:blipFill>
        <p:spPr>
          <a:xfrm>
            <a:off x="459230" y="3145040"/>
            <a:ext cx="3291840" cy="705834"/>
          </a:xfrm>
          <a:prstGeom prst="rect">
            <a:avLst/>
          </a:prstGeom>
        </p:spPr>
      </p:pic>
    </p:spTree>
    <p:extLst>
      <p:ext uri="{BB962C8B-B14F-4D97-AF65-F5344CB8AC3E}">
        <p14:creationId xmlns:p14="http://schemas.microsoft.com/office/powerpoint/2010/main" val="1729398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5"/>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stretch>
            <a:fillRect/>
          </a:stretch>
        </p:blipFill>
        <p:spPr>
          <a:xfrm>
            <a:off x="459232" y="3145040"/>
            <a:ext cx="3291840" cy="705836"/>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smtClean="0"/>
              <a:t>Speaker Name</a:t>
            </a:r>
          </a:p>
        </p:txBody>
      </p:sp>
      <p:sp>
        <p:nvSpPr>
          <p:cNvPr id="7" name="Freeform 6"/>
          <p:cNvSpPr>
            <a:spLocks noChangeAspect="1" noEditPoints="1"/>
          </p:cNvSpPr>
          <p:nvPr userDrawn="1"/>
        </p:nvSpPr>
        <p:spPr bwMode="auto">
          <a:xfrm>
            <a:off x="457580" y="6121757"/>
            <a:ext cx="2871216" cy="400087"/>
          </a:xfrm>
          <a:custGeom>
            <a:avLst/>
            <a:gdLst>
              <a:gd name="T0" fmla="*/ 20 w 4025"/>
              <a:gd name="T1" fmla="*/ 233 h 558"/>
              <a:gd name="T2" fmla="*/ 401 w 4025"/>
              <a:gd name="T3" fmla="*/ 518 h 558"/>
              <a:gd name="T4" fmla="*/ 62 w 4025"/>
              <a:gd name="T5" fmla="*/ 226 h 558"/>
              <a:gd name="T6" fmla="*/ 278 w 4025"/>
              <a:gd name="T7" fmla="*/ 56 h 558"/>
              <a:gd name="T8" fmla="*/ 326 w 4025"/>
              <a:gd name="T9" fmla="*/ 254 h 558"/>
              <a:gd name="T10" fmla="*/ 151 w 4025"/>
              <a:gd name="T11" fmla="*/ 211 h 558"/>
              <a:gd name="T12" fmla="*/ 279 w 4025"/>
              <a:gd name="T13" fmla="*/ 440 h 558"/>
              <a:gd name="T14" fmla="*/ 808 w 4025"/>
              <a:gd name="T15" fmla="*/ 406 h 558"/>
              <a:gd name="T16" fmla="*/ 824 w 4025"/>
              <a:gd name="T17" fmla="*/ 290 h 558"/>
              <a:gd name="T18" fmla="*/ 815 w 4025"/>
              <a:gd name="T19" fmla="*/ 123 h 558"/>
              <a:gd name="T20" fmla="*/ 791 w 4025"/>
              <a:gd name="T21" fmla="*/ 176 h 558"/>
              <a:gd name="T22" fmla="*/ 910 w 4025"/>
              <a:gd name="T23" fmla="*/ 301 h 558"/>
              <a:gd name="T24" fmla="*/ 806 w 4025"/>
              <a:gd name="T25" fmla="*/ 439 h 558"/>
              <a:gd name="T26" fmla="*/ 998 w 4025"/>
              <a:gd name="T27" fmla="*/ 328 h 558"/>
              <a:gd name="T28" fmla="*/ 1092 w 4025"/>
              <a:gd name="T29" fmla="*/ 213 h 558"/>
              <a:gd name="T30" fmla="*/ 1163 w 4025"/>
              <a:gd name="T31" fmla="*/ 537 h 558"/>
              <a:gd name="T32" fmla="*/ 1255 w 4025"/>
              <a:gd name="T33" fmla="*/ 384 h 558"/>
              <a:gd name="T34" fmla="*/ 1419 w 4025"/>
              <a:gd name="T35" fmla="*/ 403 h 558"/>
              <a:gd name="T36" fmla="*/ 1497 w 4025"/>
              <a:gd name="T37" fmla="*/ 207 h 558"/>
              <a:gd name="T38" fmla="*/ 1419 w 4025"/>
              <a:gd name="T39" fmla="*/ 344 h 558"/>
              <a:gd name="T40" fmla="*/ 1438 w 4025"/>
              <a:gd name="T41" fmla="*/ 259 h 558"/>
              <a:gd name="T42" fmla="*/ 1789 w 4025"/>
              <a:gd name="T43" fmla="*/ 419 h 558"/>
              <a:gd name="T44" fmla="*/ 1804 w 4025"/>
              <a:gd name="T45" fmla="*/ 314 h 558"/>
              <a:gd name="T46" fmla="*/ 1768 w 4025"/>
              <a:gd name="T47" fmla="*/ 303 h 558"/>
              <a:gd name="T48" fmla="*/ 2008 w 4025"/>
              <a:gd name="T49" fmla="*/ 243 h 558"/>
              <a:gd name="T50" fmla="*/ 1973 w 4025"/>
              <a:gd name="T51" fmla="*/ 176 h 558"/>
              <a:gd name="T52" fmla="*/ 2067 w 4025"/>
              <a:gd name="T53" fmla="*/ 326 h 558"/>
              <a:gd name="T54" fmla="*/ 2178 w 4025"/>
              <a:gd name="T55" fmla="*/ 237 h 558"/>
              <a:gd name="T56" fmla="*/ 2231 w 4025"/>
              <a:gd name="T57" fmla="*/ 260 h 558"/>
              <a:gd name="T58" fmla="*/ 2317 w 4025"/>
              <a:gd name="T59" fmla="*/ 435 h 558"/>
              <a:gd name="T60" fmla="*/ 2433 w 4025"/>
              <a:gd name="T61" fmla="*/ 212 h 558"/>
              <a:gd name="T62" fmla="*/ 2725 w 4025"/>
              <a:gd name="T63" fmla="*/ 241 h 558"/>
              <a:gd name="T64" fmla="*/ 2562 w 4025"/>
              <a:gd name="T65" fmla="*/ 435 h 558"/>
              <a:gd name="T66" fmla="*/ 2599 w 4025"/>
              <a:gd name="T67" fmla="*/ 156 h 558"/>
              <a:gd name="T68" fmla="*/ 2599 w 4025"/>
              <a:gd name="T69" fmla="*/ 290 h 558"/>
              <a:gd name="T70" fmla="*/ 2787 w 4025"/>
              <a:gd name="T71" fmla="*/ 213 h 558"/>
              <a:gd name="T72" fmla="*/ 2972 w 4025"/>
              <a:gd name="T73" fmla="*/ 213 h 558"/>
              <a:gd name="T74" fmla="*/ 3105 w 4025"/>
              <a:gd name="T75" fmla="*/ 353 h 558"/>
              <a:gd name="T76" fmla="*/ 3017 w 4025"/>
              <a:gd name="T77" fmla="*/ 244 h 558"/>
              <a:gd name="T78" fmla="*/ 3072 w 4025"/>
              <a:gd name="T79" fmla="*/ 240 h 558"/>
              <a:gd name="T80" fmla="*/ 3093 w 4025"/>
              <a:gd name="T81" fmla="*/ 310 h 558"/>
              <a:gd name="T82" fmla="*/ 3102 w 4025"/>
              <a:gd name="T83" fmla="*/ 436 h 558"/>
              <a:gd name="T84" fmla="*/ 3212 w 4025"/>
              <a:gd name="T85" fmla="*/ 110 h 558"/>
              <a:gd name="T86" fmla="*/ 3194 w 4025"/>
              <a:gd name="T87" fmla="*/ 213 h 558"/>
              <a:gd name="T88" fmla="*/ 3329 w 4025"/>
              <a:gd name="T89" fmla="*/ 257 h 558"/>
              <a:gd name="T90" fmla="*/ 3312 w 4025"/>
              <a:gd name="T91" fmla="*/ 250 h 558"/>
              <a:gd name="T92" fmla="*/ 3544 w 4025"/>
              <a:gd name="T93" fmla="*/ 390 h 558"/>
              <a:gd name="T94" fmla="*/ 3516 w 4025"/>
              <a:gd name="T95" fmla="*/ 240 h 558"/>
              <a:gd name="T96" fmla="*/ 3589 w 4025"/>
              <a:gd name="T97" fmla="*/ 237 h 558"/>
              <a:gd name="T98" fmla="*/ 3817 w 4025"/>
              <a:gd name="T99" fmla="*/ 379 h 558"/>
              <a:gd name="T100" fmla="*/ 3710 w 4025"/>
              <a:gd name="T101" fmla="*/ 294 h 558"/>
              <a:gd name="T102" fmla="*/ 3843 w 4025"/>
              <a:gd name="T103" fmla="*/ 253 h 558"/>
              <a:gd name="T104" fmla="*/ 3755 w 4025"/>
              <a:gd name="T105" fmla="*/ 294 h 558"/>
              <a:gd name="T106" fmla="*/ 3846 w 4025"/>
              <a:gd name="T107" fmla="*/ 404 h 558"/>
              <a:gd name="T108" fmla="*/ 3941 w 4025"/>
              <a:gd name="T109" fmla="*/ 410 h 558"/>
              <a:gd name="T110" fmla="*/ 3893 w 4025"/>
              <a:gd name="T111" fmla="*/ 311 h 558"/>
              <a:gd name="T112" fmla="*/ 4015 w 4025"/>
              <a:gd name="T113" fmla="*/ 217 h 558"/>
              <a:gd name="T114" fmla="*/ 3917 w 4025"/>
              <a:gd name="T115" fmla="*/ 283 h 558"/>
              <a:gd name="T116" fmla="*/ 4025 w 4025"/>
              <a:gd name="T117" fmla="*/ 37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5" h="558">
                <a:moveTo>
                  <a:pt x="537" y="324"/>
                </a:moveTo>
                <a:cubicBezTo>
                  <a:pt x="539" y="310"/>
                  <a:pt x="541" y="295"/>
                  <a:pt x="541" y="279"/>
                </a:cubicBezTo>
                <a:cubicBezTo>
                  <a:pt x="541" y="134"/>
                  <a:pt x="423" y="17"/>
                  <a:pt x="278" y="17"/>
                </a:cubicBezTo>
                <a:cubicBezTo>
                  <a:pt x="263" y="17"/>
                  <a:pt x="248" y="18"/>
                  <a:pt x="233" y="21"/>
                </a:cubicBezTo>
                <a:cubicBezTo>
                  <a:pt x="210" y="8"/>
                  <a:pt x="184" y="0"/>
                  <a:pt x="156" y="0"/>
                </a:cubicBezTo>
                <a:cubicBezTo>
                  <a:pt x="69" y="0"/>
                  <a:pt x="0" y="70"/>
                  <a:pt x="0" y="156"/>
                </a:cubicBezTo>
                <a:cubicBezTo>
                  <a:pt x="0" y="184"/>
                  <a:pt x="7" y="211"/>
                  <a:pt x="20" y="233"/>
                </a:cubicBezTo>
                <a:cubicBezTo>
                  <a:pt x="18" y="248"/>
                  <a:pt x="16" y="263"/>
                  <a:pt x="16" y="279"/>
                </a:cubicBezTo>
                <a:cubicBezTo>
                  <a:pt x="16" y="424"/>
                  <a:pt x="134" y="541"/>
                  <a:pt x="278" y="541"/>
                </a:cubicBezTo>
                <a:cubicBezTo>
                  <a:pt x="294" y="541"/>
                  <a:pt x="309" y="540"/>
                  <a:pt x="324" y="537"/>
                </a:cubicBezTo>
                <a:cubicBezTo>
                  <a:pt x="347" y="550"/>
                  <a:pt x="373" y="558"/>
                  <a:pt x="401" y="558"/>
                </a:cubicBezTo>
                <a:cubicBezTo>
                  <a:pt x="487" y="558"/>
                  <a:pt x="557" y="488"/>
                  <a:pt x="557" y="402"/>
                </a:cubicBezTo>
                <a:cubicBezTo>
                  <a:pt x="557" y="374"/>
                  <a:pt x="550" y="347"/>
                  <a:pt x="537" y="324"/>
                </a:cubicBezTo>
                <a:close/>
                <a:moveTo>
                  <a:pt x="401" y="518"/>
                </a:moveTo>
                <a:cubicBezTo>
                  <a:pt x="381" y="518"/>
                  <a:pt x="361" y="513"/>
                  <a:pt x="344" y="503"/>
                </a:cubicBezTo>
                <a:cubicBezTo>
                  <a:pt x="331" y="496"/>
                  <a:pt x="331" y="496"/>
                  <a:pt x="331" y="496"/>
                </a:cubicBezTo>
                <a:cubicBezTo>
                  <a:pt x="317" y="498"/>
                  <a:pt x="317" y="498"/>
                  <a:pt x="317" y="498"/>
                </a:cubicBezTo>
                <a:cubicBezTo>
                  <a:pt x="305" y="500"/>
                  <a:pt x="292" y="501"/>
                  <a:pt x="278" y="501"/>
                </a:cubicBezTo>
                <a:cubicBezTo>
                  <a:pt x="156" y="501"/>
                  <a:pt x="56" y="402"/>
                  <a:pt x="56" y="279"/>
                </a:cubicBezTo>
                <a:cubicBezTo>
                  <a:pt x="56" y="266"/>
                  <a:pt x="57" y="253"/>
                  <a:pt x="59" y="240"/>
                </a:cubicBezTo>
                <a:cubicBezTo>
                  <a:pt x="62" y="226"/>
                  <a:pt x="62" y="226"/>
                  <a:pt x="62" y="226"/>
                </a:cubicBezTo>
                <a:cubicBezTo>
                  <a:pt x="55" y="214"/>
                  <a:pt x="55" y="214"/>
                  <a:pt x="55" y="214"/>
                </a:cubicBezTo>
                <a:cubicBezTo>
                  <a:pt x="45" y="196"/>
                  <a:pt x="39" y="176"/>
                  <a:pt x="39" y="156"/>
                </a:cubicBezTo>
                <a:cubicBezTo>
                  <a:pt x="39" y="92"/>
                  <a:pt x="91" y="40"/>
                  <a:pt x="156" y="40"/>
                </a:cubicBezTo>
                <a:cubicBezTo>
                  <a:pt x="176" y="40"/>
                  <a:pt x="196" y="45"/>
                  <a:pt x="213" y="55"/>
                </a:cubicBezTo>
                <a:cubicBezTo>
                  <a:pt x="226" y="62"/>
                  <a:pt x="226" y="62"/>
                  <a:pt x="226" y="62"/>
                </a:cubicBezTo>
                <a:cubicBezTo>
                  <a:pt x="240" y="60"/>
                  <a:pt x="240" y="60"/>
                  <a:pt x="240" y="60"/>
                </a:cubicBezTo>
                <a:cubicBezTo>
                  <a:pt x="252" y="58"/>
                  <a:pt x="265" y="56"/>
                  <a:pt x="278" y="56"/>
                </a:cubicBezTo>
                <a:cubicBezTo>
                  <a:pt x="401" y="56"/>
                  <a:pt x="501" y="156"/>
                  <a:pt x="501" y="279"/>
                </a:cubicBezTo>
                <a:cubicBezTo>
                  <a:pt x="501" y="292"/>
                  <a:pt x="500" y="305"/>
                  <a:pt x="498" y="318"/>
                </a:cubicBezTo>
                <a:cubicBezTo>
                  <a:pt x="495" y="332"/>
                  <a:pt x="495" y="332"/>
                  <a:pt x="495" y="332"/>
                </a:cubicBezTo>
                <a:cubicBezTo>
                  <a:pt x="502" y="344"/>
                  <a:pt x="502" y="344"/>
                  <a:pt x="502" y="344"/>
                </a:cubicBezTo>
                <a:cubicBezTo>
                  <a:pt x="512" y="362"/>
                  <a:pt x="517" y="382"/>
                  <a:pt x="517" y="402"/>
                </a:cubicBezTo>
                <a:cubicBezTo>
                  <a:pt x="517" y="466"/>
                  <a:pt x="465" y="518"/>
                  <a:pt x="401" y="518"/>
                </a:cubicBezTo>
                <a:close/>
                <a:moveTo>
                  <a:pt x="326" y="254"/>
                </a:moveTo>
                <a:cubicBezTo>
                  <a:pt x="267" y="241"/>
                  <a:pt x="267" y="241"/>
                  <a:pt x="267" y="241"/>
                </a:cubicBezTo>
                <a:cubicBezTo>
                  <a:pt x="245" y="235"/>
                  <a:pt x="219" y="228"/>
                  <a:pt x="219" y="207"/>
                </a:cubicBezTo>
                <a:cubicBezTo>
                  <a:pt x="219" y="186"/>
                  <a:pt x="237" y="170"/>
                  <a:pt x="269" y="170"/>
                </a:cubicBezTo>
                <a:cubicBezTo>
                  <a:pt x="335" y="170"/>
                  <a:pt x="330" y="216"/>
                  <a:pt x="362" y="216"/>
                </a:cubicBezTo>
                <a:cubicBezTo>
                  <a:pt x="380" y="216"/>
                  <a:pt x="394" y="207"/>
                  <a:pt x="394" y="189"/>
                </a:cubicBezTo>
                <a:cubicBezTo>
                  <a:pt x="394" y="148"/>
                  <a:pt x="329" y="118"/>
                  <a:pt x="274" y="118"/>
                </a:cubicBezTo>
                <a:cubicBezTo>
                  <a:pt x="214" y="118"/>
                  <a:pt x="151" y="143"/>
                  <a:pt x="151" y="211"/>
                </a:cubicBezTo>
                <a:cubicBezTo>
                  <a:pt x="151" y="244"/>
                  <a:pt x="163" y="279"/>
                  <a:pt x="227" y="295"/>
                </a:cubicBezTo>
                <a:cubicBezTo>
                  <a:pt x="306" y="315"/>
                  <a:pt x="306" y="315"/>
                  <a:pt x="306" y="315"/>
                </a:cubicBezTo>
                <a:cubicBezTo>
                  <a:pt x="330" y="321"/>
                  <a:pt x="337" y="335"/>
                  <a:pt x="337" y="347"/>
                </a:cubicBezTo>
                <a:cubicBezTo>
                  <a:pt x="337" y="368"/>
                  <a:pt x="316" y="390"/>
                  <a:pt x="279" y="390"/>
                </a:cubicBezTo>
                <a:cubicBezTo>
                  <a:pt x="208" y="390"/>
                  <a:pt x="218" y="333"/>
                  <a:pt x="180" y="333"/>
                </a:cubicBezTo>
                <a:cubicBezTo>
                  <a:pt x="163" y="333"/>
                  <a:pt x="149" y="344"/>
                  <a:pt x="149" y="361"/>
                </a:cubicBezTo>
                <a:cubicBezTo>
                  <a:pt x="149" y="395"/>
                  <a:pt x="190" y="440"/>
                  <a:pt x="279" y="440"/>
                </a:cubicBezTo>
                <a:cubicBezTo>
                  <a:pt x="365" y="440"/>
                  <a:pt x="408" y="397"/>
                  <a:pt x="408" y="342"/>
                </a:cubicBezTo>
                <a:cubicBezTo>
                  <a:pt x="408" y="306"/>
                  <a:pt x="390" y="268"/>
                  <a:pt x="326" y="254"/>
                </a:cubicBezTo>
                <a:close/>
                <a:moveTo>
                  <a:pt x="746" y="423"/>
                </a:moveTo>
                <a:cubicBezTo>
                  <a:pt x="746" y="380"/>
                  <a:pt x="746" y="380"/>
                  <a:pt x="746" y="380"/>
                </a:cubicBezTo>
                <a:cubicBezTo>
                  <a:pt x="751" y="384"/>
                  <a:pt x="757" y="388"/>
                  <a:pt x="764" y="391"/>
                </a:cubicBezTo>
                <a:cubicBezTo>
                  <a:pt x="771" y="395"/>
                  <a:pt x="778" y="398"/>
                  <a:pt x="786" y="400"/>
                </a:cubicBezTo>
                <a:cubicBezTo>
                  <a:pt x="793" y="402"/>
                  <a:pt x="801" y="404"/>
                  <a:pt x="808" y="406"/>
                </a:cubicBezTo>
                <a:cubicBezTo>
                  <a:pt x="816" y="407"/>
                  <a:pt x="823" y="408"/>
                  <a:pt x="830" y="408"/>
                </a:cubicBezTo>
                <a:cubicBezTo>
                  <a:pt x="852" y="408"/>
                  <a:pt x="869" y="403"/>
                  <a:pt x="880" y="395"/>
                </a:cubicBezTo>
                <a:cubicBezTo>
                  <a:pt x="891" y="387"/>
                  <a:pt x="897" y="375"/>
                  <a:pt x="897" y="359"/>
                </a:cubicBezTo>
                <a:cubicBezTo>
                  <a:pt x="897" y="351"/>
                  <a:pt x="895" y="343"/>
                  <a:pt x="891" y="337"/>
                </a:cubicBezTo>
                <a:cubicBezTo>
                  <a:pt x="887" y="331"/>
                  <a:pt x="882" y="325"/>
                  <a:pt x="876" y="320"/>
                </a:cubicBezTo>
                <a:cubicBezTo>
                  <a:pt x="869" y="315"/>
                  <a:pt x="862" y="310"/>
                  <a:pt x="853" y="305"/>
                </a:cubicBezTo>
                <a:cubicBezTo>
                  <a:pt x="844" y="301"/>
                  <a:pt x="834" y="296"/>
                  <a:pt x="824" y="290"/>
                </a:cubicBezTo>
                <a:cubicBezTo>
                  <a:pt x="813" y="285"/>
                  <a:pt x="803" y="279"/>
                  <a:pt x="793" y="274"/>
                </a:cubicBezTo>
                <a:cubicBezTo>
                  <a:pt x="784" y="268"/>
                  <a:pt x="776" y="262"/>
                  <a:pt x="769" y="255"/>
                </a:cubicBezTo>
                <a:cubicBezTo>
                  <a:pt x="762" y="248"/>
                  <a:pt x="756" y="240"/>
                  <a:pt x="752" y="232"/>
                </a:cubicBezTo>
                <a:cubicBezTo>
                  <a:pt x="748" y="223"/>
                  <a:pt x="746" y="213"/>
                  <a:pt x="746" y="201"/>
                </a:cubicBezTo>
                <a:cubicBezTo>
                  <a:pt x="746" y="187"/>
                  <a:pt x="750" y="175"/>
                  <a:pt x="756" y="164"/>
                </a:cubicBezTo>
                <a:cubicBezTo>
                  <a:pt x="762" y="154"/>
                  <a:pt x="770" y="145"/>
                  <a:pt x="780" y="138"/>
                </a:cubicBezTo>
                <a:cubicBezTo>
                  <a:pt x="791" y="132"/>
                  <a:pt x="802" y="127"/>
                  <a:pt x="815" y="123"/>
                </a:cubicBezTo>
                <a:cubicBezTo>
                  <a:pt x="828" y="120"/>
                  <a:pt x="841" y="118"/>
                  <a:pt x="855" y="118"/>
                </a:cubicBezTo>
                <a:cubicBezTo>
                  <a:pt x="885" y="118"/>
                  <a:pt x="908" y="122"/>
                  <a:pt x="922" y="129"/>
                </a:cubicBezTo>
                <a:cubicBezTo>
                  <a:pt x="922" y="170"/>
                  <a:pt x="922" y="170"/>
                  <a:pt x="922" y="170"/>
                </a:cubicBezTo>
                <a:cubicBezTo>
                  <a:pt x="904" y="158"/>
                  <a:pt x="880" y="151"/>
                  <a:pt x="851" y="151"/>
                </a:cubicBezTo>
                <a:cubicBezTo>
                  <a:pt x="843" y="151"/>
                  <a:pt x="835" y="152"/>
                  <a:pt x="827" y="154"/>
                </a:cubicBezTo>
                <a:cubicBezTo>
                  <a:pt x="819" y="155"/>
                  <a:pt x="812" y="158"/>
                  <a:pt x="806" y="162"/>
                </a:cubicBezTo>
                <a:cubicBezTo>
                  <a:pt x="800" y="166"/>
                  <a:pt x="795" y="171"/>
                  <a:pt x="791" y="176"/>
                </a:cubicBezTo>
                <a:cubicBezTo>
                  <a:pt x="787" y="182"/>
                  <a:pt x="785" y="190"/>
                  <a:pt x="785" y="198"/>
                </a:cubicBezTo>
                <a:cubicBezTo>
                  <a:pt x="785" y="206"/>
                  <a:pt x="786" y="213"/>
                  <a:pt x="789" y="219"/>
                </a:cubicBezTo>
                <a:cubicBezTo>
                  <a:pt x="792" y="225"/>
                  <a:pt x="797" y="230"/>
                  <a:pt x="802" y="235"/>
                </a:cubicBezTo>
                <a:cubicBezTo>
                  <a:pt x="808" y="240"/>
                  <a:pt x="815" y="244"/>
                  <a:pt x="824" y="249"/>
                </a:cubicBezTo>
                <a:cubicBezTo>
                  <a:pt x="832" y="253"/>
                  <a:pt x="841" y="258"/>
                  <a:pt x="852" y="263"/>
                </a:cubicBezTo>
                <a:cubicBezTo>
                  <a:pt x="864" y="269"/>
                  <a:pt x="874" y="275"/>
                  <a:pt x="884" y="281"/>
                </a:cubicBezTo>
                <a:cubicBezTo>
                  <a:pt x="894" y="287"/>
                  <a:pt x="903" y="294"/>
                  <a:pt x="910" y="301"/>
                </a:cubicBezTo>
                <a:cubicBezTo>
                  <a:pt x="918" y="308"/>
                  <a:pt x="924" y="317"/>
                  <a:pt x="928" y="326"/>
                </a:cubicBezTo>
                <a:cubicBezTo>
                  <a:pt x="933" y="335"/>
                  <a:pt x="935" y="345"/>
                  <a:pt x="935" y="356"/>
                </a:cubicBezTo>
                <a:cubicBezTo>
                  <a:pt x="935" y="372"/>
                  <a:pt x="932" y="385"/>
                  <a:pt x="926" y="396"/>
                </a:cubicBezTo>
                <a:cubicBezTo>
                  <a:pt x="920" y="406"/>
                  <a:pt x="912" y="415"/>
                  <a:pt x="902" y="421"/>
                </a:cubicBezTo>
                <a:cubicBezTo>
                  <a:pt x="891" y="428"/>
                  <a:pt x="880" y="433"/>
                  <a:pt x="866" y="436"/>
                </a:cubicBezTo>
                <a:cubicBezTo>
                  <a:pt x="853" y="439"/>
                  <a:pt x="839" y="440"/>
                  <a:pt x="824" y="440"/>
                </a:cubicBezTo>
                <a:cubicBezTo>
                  <a:pt x="819" y="440"/>
                  <a:pt x="813" y="440"/>
                  <a:pt x="806" y="439"/>
                </a:cubicBezTo>
                <a:cubicBezTo>
                  <a:pt x="799" y="438"/>
                  <a:pt x="791" y="437"/>
                  <a:pt x="784" y="436"/>
                </a:cubicBezTo>
                <a:cubicBezTo>
                  <a:pt x="776" y="434"/>
                  <a:pt x="769" y="432"/>
                  <a:pt x="762" y="430"/>
                </a:cubicBezTo>
                <a:cubicBezTo>
                  <a:pt x="756" y="428"/>
                  <a:pt x="750" y="425"/>
                  <a:pt x="746" y="423"/>
                </a:cubicBezTo>
                <a:close/>
                <a:moveTo>
                  <a:pt x="1147" y="435"/>
                </a:moveTo>
                <a:cubicBezTo>
                  <a:pt x="1097" y="435"/>
                  <a:pt x="1097" y="435"/>
                  <a:pt x="1097" y="435"/>
                </a:cubicBezTo>
                <a:cubicBezTo>
                  <a:pt x="999" y="328"/>
                  <a:pt x="999" y="328"/>
                  <a:pt x="999" y="328"/>
                </a:cubicBezTo>
                <a:cubicBezTo>
                  <a:pt x="998" y="328"/>
                  <a:pt x="998" y="328"/>
                  <a:pt x="998" y="328"/>
                </a:cubicBezTo>
                <a:cubicBezTo>
                  <a:pt x="998" y="435"/>
                  <a:pt x="998" y="435"/>
                  <a:pt x="998" y="435"/>
                </a:cubicBezTo>
                <a:cubicBezTo>
                  <a:pt x="962" y="435"/>
                  <a:pt x="962" y="435"/>
                  <a:pt x="962" y="435"/>
                </a:cubicBezTo>
                <a:cubicBezTo>
                  <a:pt x="962" y="106"/>
                  <a:pt x="962" y="106"/>
                  <a:pt x="962" y="106"/>
                </a:cubicBezTo>
                <a:cubicBezTo>
                  <a:pt x="998" y="106"/>
                  <a:pt x="998" y="106"/>
                  <a:pt x="998" y="106"/>
                </a:cubicBezTo>
                <a:cubicBezTo>
                  <a:pt x="998" y="315"/>
                  <a:pt x="998" y="315"/>
                  <a:pt x="998" y="315"/>
                </a:cubicBezTo>
                <a:cubicBezTo>
                  <a:pt x="999" y="315"/>
                  <a:pt x="999" y="315"/>
                  <a:pt x="999" y="315"/>
                </a:cubicBezTo>
                <a:cubicBezTo>
                  <a:pt x="1092" y="213"/>
                  <a:pt x="1092" y="213"/>
                  <a:pt x="1092" y="213"/>
                </a:cubicBezTo>
                <a:cubicBezTo>
                  <a:pt x="1139" y="213"/>
                  <a:pt x="1139" y="213"/>
                  <a:pt x="1139" y="213"/>
                </a:cubicBezTo>
                <a:cubicBezTo>
                  <a:pt x="1036" y="320"/>
                  <a:pt x="1036" y="320"/>
                  <a:pt x="1036" y="320"/>
                </a:cubicBezTo>
                <a:lnTo>
                  <a:pt x="1147" y="435"/>
                </a:lnTo>
                <a:close/>
                <a:moveTo>
                  <a:pt x="1366" y="213"/>
                </a:moveTo>
                <a:cubicBezTo>
                  <a:pt x="1263" y="471"/>
                  <a:pt x="1263" y="471"/>
                  <a:pt x="1263" y="471"/>
                </a:cubicBezTo>
                <a:cubicBezTo>
                  <a:pt x="1245" y="517"/>
                  <a:pt x="1219" y="540"/>
                  <a:pt x="1186" y="540"/>
                </a:cubicBezTo>
                <a:cubicBezTo>
                  <a:pt x="1177" y="540"/>
                  <a:pt x="1169" y="539"/>
                  <a:pt x="1163" y="537"/>
                </a:cubicBezTo>
                <a:cubicBezTo>
                  <a:pt x="1163" y="505"/>
                  <a:pt x="1163" y="505"/>
                  <a:pt x="1163" y="505"/>
                </a:cubicBezTo>
                <a:cubicBezTo>
                  <a:pt x="1171" y="508"/>
                  <a:pt x="1178" y="509"/>
                  <a:pt x="1184" y="509"/>
                </a:cubicBezTo>
                <a:cubicBezTo>
                  <a:pt x="1202" y="509"/>
                  <a:pt x="1215" y="498"/>
                  <a:pt x="1224" y="477"/>
                </a:cubicBezTo>
                <a:cubicBezTo>
                  <a:pt x="1242" y="435"/>
                  <a:pt x="1242" y="435"/>
                  <a:pt x="1242" y="435"/>
                </a:cubicBezTo>
                <a:cubicBezTo>
                  <a:pt x="1155" y="213"/>
                  <a:pt x="1155" y="213"/>
                  <a:pt x="1155" y="213"/>
                </a:cubicBezTo>
                <a:cubicBezTo>
                  <a:pt x="1195" y="213"/>
                  <a:pt x="1195" y="213"/>
                  <a:pt x="1195" y="213"/>
                </a:cubicBezTo>
                <a:cubicBezTo>
                  <a:pt x="1255" y="384"/>
                  <a:pt x="1255" y="384"/>
                  <a:pt x="1255" y="384"/>
                </a:cubicBezTo>
                <a:cubicBezTo>
                  <a:pt x="1256" y="386"/>
                  <a:pt x="1257" y="392"/>
                  <a:pt x="1260" y="401"/>
                </a:cubicBezTo>
                <a:cubicBezTo>
                  <a:pt x="1261" y="401"/>
                  <a:pt x="1261" y="401"/>
                  <a:pt x="1261" y="401"/>
                </a:cubicBezTo>
                <a:cubicBezTo>
                  <a:pt x="1262" y="397"/>
                  <a:pt x="1263" y="392"/>
                  <a:pt x="1265" y="384"/>
                </a:cubicBezTo>
                <a:cubicBezTo>
                  <a:pt x="1329" y="213"/>
                  <a:pt x="1329" y="213"/>
                  <a:pt x="1329" y="213"/>
                </a:cubicBezTo>
                <a:lnTo>
                  <a:pt x="1366" y="213"/>
                </a:lnTo>
                <a:close/>
                <a:moveTo>
                  <a:pt x="1420" y="403"/>
                </a:moveTo>
                <a:cubicBezTo>
                  <a:pt x="1419" y="403"/>
                  <a:pt x="1419" y="403"/>
                  <a:pt x="1419" y="403"/>
                </a:cubicBezTo>
                <a:cubicBezTo>
                  <a:pt x="1419" y="538"/>
                  <a:pt x="1419" y="538"/>
                  <a:pt x="1419" y="538"/>
                </a:cubicBezTo>
                <a:cubicBezTo>
                  <a:pt x="1384" y="538"/>
                  <a:pt x="1384" y="538"/>
                  <a:pt x="1384" y="538"/>
                </a:cubicBezTo>
                <a:cubicBezTo>
                  <a:pt x="1384" y="213"/>
                  <a:pt x="1384" y="213"/>
                  <a:pt x="1384" y="213"/>
                </a:cubicBezTo>
                <a:cubicBezTo>
                  <a:pt x="1419" y="213"/>
                  <a:pt x="1419" y="213"/>
                  <a:pt x="1419" y="213"/>
                </a:cubicBezTo>
                <a:cubicBezTo>
                  <a:pt x="1419" y="252"/>
                  <a:pt x="1419" y="252"/>
                  <a:pt x="1419" y="252"/>
                </a:cubicBezTo>
                <a:cubicBezTo>
                  <a:pt x="1420" y="252"/>
                  <a:pt x="1420" y="252"/>
                  <a:pt x="1420" y="252"/>
                </a:cubicBezTo>
                <a:cubicBezTo>
                  <a:pt x="1438" y="222"/>
                  <a:pt x="1463" y="207"/>
                  <a:pt x="1497" y="207"/>
                </a:cubicBezTo>
                <a:cubicBezTo>
                  <a:pt x="1526" y="207"/>
                  <a:pt x="1548" y="217"/>
                  <a:pt x="1564" y="237"/>
                </a:cubicBezTo>
                <a:cubicBezTo>
                  <a:pt x="1581" y="257"/>
                  <a:pt x="1589" y="284"/>
                  <a:pt x="1589" y="317"/>
                </a:cubicBezTo>
                <a:cubicBezTo>
                  <a:pt x="1589" y="355"/>
                  <a:pt x="1580" y="384"/>
                  <a:pt x="1561" y="407"/>
                </a:cubicBezTo>
                <a:cubicBezTo>
                  <a:pt x="1543" y="429"/>
                  <a:pt x="1518" y="440"/>
                  <a:pt x="1487" y="440"/>
                </a:cubicBezTo>
                <a:cubicBezTo>
                  <a:pt x="1458" y="440"/>
                  <a:pt x="1436" y="428"/>
                  <a:pt x="1420" y="403"/>
                </a:cubicBezTo>
                <a:close/>
                <a:moveTo>
                  <a:pt x="1419" y="313"/>
                </a:moveTo>
                <a:cubicBezTo>
                  <a:pt x="1419" y="344"/>
                  <a:pt x="1419" y="344"/>
                  <a:pt x="1419" y="344"/>
                </a:cubicBezTo>
                <a:cubicBezTo>
                  <a:pt x="1419" y="363"/>
                  <a:pt x="1425" y="378"/>
                  <a:pt x="1437" y="391"/>
                </a:cubicBezTo>
                <a:cubicBezTo>
                  <a:pt x="1449" y="404"/>
                  <a:pt x="1464" y="410"/>
                  <a:pt x="1483" y="410"/>
                </a:cubicBezTo>
                <a:cubicBezTo>
                  <a:pt x="1505" y="410"/>
                  <a:pt x="1521" y="402"/>
                  <a:pt x="1534" y="386"/>
                </a:cubicBezTo>
                <a:cubicBezTo>
                  <a:pt x="1546" y="369"/>
                  <a:pt x="1552" y="346"/>
                  <a:pt x="1552" y="317"/>
                </a:cubicBezTo>
                <a:cubicBezTo>
                  <a:pt x="1552" y="292"/>
                  <a:pt x="1546" y="272"/>
                  <a:pt x="1535" y="258"/>
                </a:cubicBezTo>
                <a:cubicBezTo>
                  <a:pt x="1523" y="244"/>
                  <a:pt x="1508" y="237"/>
                  <a:pt x="1488" y="237"/>
                </a:cubicBezTo>
                <a:cubicBezTo>
                  <a:pt x="1468" y="237"/>
                  <a:pt x="1451" y="245"/>
                  <a:pt x="1438" y="259"/>
                </a:cubicBezTo>
                <a:cubicBezTo>
                  <a:pt x="1426" y="273"/>
                  <a:pt x="1419" y="291"/>
                  <a:pt x="1419" y="313"/>
                </a:cubicBezTo>
                <a:close/>
                <a:moveTo>
                  <a:pt x="1804" y="333"/>
                </a:moveTo>
                <a:cubicBezTo>
                  <a:pt x="1647" y="333"/>
                  <a:pt x="1647" y="333"/>
                  <a:pt x="1647" y="333"/>
                </a:cubicBezTo>
                <a:cubicBezTo>
                  <a:pt x="1648" y="358"/>
                  <a:pt x="1654" y="377"/>
                  <a:pt x="1667" y="390"/>
                </a:cubicBezTo>
                <a:cubicBezTo>
                  <a:pt x="1680" y="404"/>
                  <a:pt x="1698" y="410"/>
                  <a:pt x="1720" y="410"/>
                </a:cubicBezTo>
                <a:cubicBezTo>
                  <a:pt x="1745" y="410"/>
                  <a:pt x="1768" y="402"/>
                  <a:pt x="1789" y="386"/>
                </a:cubicBezTo>
                <a:cubicBezTo>
                  <a:pt x="1789" y="419"/>
                  <a:pt x="1789" y="419"/>
                  <a:pt x="1789" y="419"/>
                </a:cubicBezTo>
                <a:cubicBezTo>
                  <a:pt x="1769" y="433"/>
                  <a:pt x="1744" y="440"/>
                  <a:pt x="1711" y="440"/>
                </a:cubicBezTo>
                <a:cubicBezTo>
                  <a:pt x="1680" y="440"/>
                  <a:pt x="1655" y="430"/>
                  <a:pt x="1637" y="410"/>
                </a:cubicBezTo>
                <a:cubicBezTo>
                  <a:pt x="1619" y="390"/>
                  <a:pt x="1610" y="361"/>
                  <a:pt x="1610" y="325"/>
                </a:cubicBezTo>
                <a:cubicBezTo>
                  <a:pt x="1610" y="290"/>
                  <a:pt x="1620" y="262"/>
                  <a:pt x="1640" y="240"/>
                </a:cubicBezTo>
                <a:cubicBezTo>
                  <a:pt x="1659" y="218"/>
                  <a:pt x="1684" y="207"/>
                  <a:pt x="1713" y="207"/>
                </a:cubicBezTo>
                <a:cubicBezTo>
                  <a:pt x="1742" y="207"/>
                  <a:pt x="1765" y="217"/>
                  <a:pt x="1781" y="236"/>
                </a:cubicBezTo>
                <a:cubicBezTo>
                  <a:pt x="1796" y="254"/>
                  <a:pt x="1804" y="281"/>
                  <a:pt x="1804" y="314"/>
                </a:cubicBezTo>
                <a:lnTo>
                  <a:pt x="1804" y="333"/>
                </a:lnTo>
                <a:close/>
                <a:moveTo>
                  <a:pt x="1768" y="303"/>
                </a:moveTo>
                <a:cubicBezTo>
                  <a:pt x="1768" y="282"/>
                  <a:pt x="1763" y="266"/>
                  <a:pt x="1753" y="255"/>
                </a:cubicBezTo>
                <a:cubicBezTo>
                  <a:pt x="1743" y="243"/>
                  <a:pt x="1730" y="237"/>
                  <a:pt x="1712" y="237"/>
                </a:cubicBezTo>
                <a:cubicBezTo>
                  <a:pt x="1695" y="237"/>
                  <a:pt x="1681" y="243"/>
                  <a:pt x="1669" y="255"/>
                </a:cubicBezTo>
                <a:cubicBezTo>
                  <a:pt x="1658" y="267"/>
                  <a:pt x="1650" y="283"/>
                  <a:pt x="1648" y="303"/>
                </a:cubicBezTo>
                <a:lnTo>
                  <a:pt x="1768" y="303"/>
                </a:lnTo>
                <a:close/>
                <a:moveTo>
                  <a:pt x="2069" y="137"/>
                </a:moveTo>
                <a:cubicBezTo>
                  <a:pt x="2062" y="133"/>
                  <a:pt x="2054" y="131"/>
                  <a:pt x="2046" y="131"/>
                </a:cubicBezTo>
                <a:cubicBezTo>
                  <a:pt x="2021" y="131"/>
                  <a:pt x="2008" y="147"/>
                  <a:pt x="2008" y="178"/>
                </a:cubicBezTo>
                <a:cubicBezTo>
                  <a:pt x="2008" y="213"/>
                  <a:pt x="2008" y="213"/>
                  <a:pt x="2008" y="213"/>
                </a:cubicBezTo>
                <a:cubicBezTo>
                  <a:pt x="2060" y="213"/>
                  <a:pt x="2060" y="213"/>
                  <a:pt x="2060" y="213"/>
                </a:cubicBezTo>
                <a:cubicBezTo>
                  <a:pt x="2060" y="243"/>
                  <a:pt x="2060" y="243"/>
                  <a:pt x="2060" y="243"/>
                </a:cubicBezTo>
                <a:cubicBezTo>
                  <a:pt x="2008" y="243"/>
                  <a:pt x="2008" y="243"/>
                  <a:pt x="2008" y="243"/>
                </a:cubicBezTo>
                <a:cubicBezTo>
                  <a:pt x="2008" y="435"/>
                  <a:pt x="2008" y="435"/>
                  <a:pt x="2008" y="435"/>
                </a:cubicBezTo>
                <a:cubicBezTo>
                  <a:pt x="1973" y="435"/>
                  <a:pt x="1973" y="435"/>
                  <a:pt x="1973" y="435"/>
                </a:cubicBezTo>
                <a:cubicBezTo>
                  <a:pt x="1973" y="243"/>
                  <a:pt x="1973" y="243"/>
                  <a:pt x="1973" y="243"/>
                </a:cubicBezTo>
                <a:cubicBezTo>
                  <a:pt x="1935" y="243"/>
                  <a:pt x="1935" y="243"/>
                  <a:pt x="1935" y="243"/>
                </a:cubicBezTo>
                <a:cubicBezTo>
                  <a:pt x="1935" y="213"/>
                  <a:pt x="1935" y="213"/>
                  <a:pt x="1935" y="213"/>
                </a:cubicBezTo>
                <a:cubicBezTo>
                  <a:pt x="1973" y="213"/>
                  <a:pt x="1973" y="213"/>
                  <a:pt x="1973" y="213"/>
                </a:cubicBezTo>
                <a:cubicBezTo>
                  <a:pt x="1973" y="176"/>
                  <a:pt x="1973" y="176"/>
                  <a:pt x="1973" y="176"/>
                </a:cubicBezTo>
                <a:cubicBezTo>
                  <a:pt x="1973" y="153"/>
                  <a:pt x="1980" y="135"/>
                  <a:pt x="1993" y="121"/>
                </a:cubicBezTo>
                <a:cubicBezTo>
                  <a:pt x="2006" y="108"/>
                  <a:pt x="2023" y="101"/>
                  <a:pt x="2043" y="101"/>
                </a:cubicBezTo>
                <a:cubicBezTo>
                  <a:pt x="2054" y="101"/>
                  <a:pt x="2063" y="102"/>
                  <a:pt x="2069" y="105"/>
                </a:cubicBezTo>
                <a:lnTo>
                  <a:pt x="2069" y="137"/>
                </a:lnTo>
                <a:close/>
                <a:moveTo>
                  <a:pt x="2176" y="440"/>
                </a:moveTo>
                <a:cubicBezTo>
                  <a:pt x="2143" y="440"/>
                  <a:pt x="2117" y="430"/>
                  <a:pt x="2097" y="409"/>
                </a:cubicBezTo>
                <a:cubicBezTo>
                  <a:pt x="2077" y="388"/>
                  <a:pt x="2067" y="361"/>
                  <a:pt x="2067" y="326"/>
                </a:cubicBezTo>
                <a:cubicBezTo>
                  <a:pt x="2067" y="289"/>
                  <a:pt x="2078" y="260"/>
                  <a:pt x="2098" y="239"/>
                </a:cubicBezTo>
                <a:cubicBezTo>
                  <a:pt x="2118" y="218"/>
                  <a:pt x="2146" y="207"/>
                  <a:pt x="2181" y="207"/>
                </a:cubicBezTo>
                <a:cubicBezTo>
                  <a:pt x="2214" y="207"/>
                  <a:pt x="2240" y="218"/>
                  <a:pt x="2259" y="238"/>
                </a:cubicBezTo>
                <a:cubicBezTo>
                  <a:pt x="2277" y="258"/>
                  <a:pt x="2287" y="287"/>
                  <a:pt x="2287" y="323"/>
                </a:cubicBezTo>
                <a:cubicBezTo>
                  <a:pt x="2287" y="359"/>
                  <a:pt x="2277" y="387"/>
                  <a:pt x="2256" y="408"/>
                </a:cubicBezTo>
                <a:cubicBezTo>
                  <a:pt x="2236" y="430"/>
                  <a:pt x="2209" y="440"/>
                  <a:pt x="2176" y="440"/>
                </a:cubicBezTo>
                <a:close/>
                <a:moveTo>
                  <a:pt x="2178" y="237"/>
                </a:moveTo>
                <a:cubicBezTo>
                  <a:pt x="2155" y="237"/>
                  <a:pt x="2137" y="245"/>
                  <a:pt x="2124" y="261"/>
                </a:cubicBezTo>
                <a:cubicBezTo>
                  <a:pt x="2111" y="276"/>
                  <a:pt x="2104" y="298"/>
                  <a:pt x="2104" y="325"/>
                </a:cubicBezTo>
                <a:cubicBezTo>
                  <a:pt x="2104" y="352"/>
                  <a:pt x="2111" y="372"/>
                  <a:pt x="2124" y="388"/>
                </a:cubicBezTo>
                <a:cubicBezTo>
                  <a:pt x="2138" y="403"/>
                  <a:pt x="2156" y="410"/>
                  <a:pt x="2178" y="410"/>
                </a:cubicBezTo>
                <a:cubicBezTo>
                  <a:pt x="2201" y="410"/>
                  <a:pt x="2219" y="403"/>
                  <a:pt x="2231" y="388"/>
                </a:cubicBezTo>
                <a:cubicBezTo>
                  <a:pt x="2244" y="373"/>
                  <a:pt x="2250" y="352"/>
                  <a:pt x="2250" y="324"/>
                </a:cubicBezTo>
                <a:cubicBezTo>
                  <a:pt x="2250" y="296"/>
                  <a:pt x="2244" y="275"/>
                  <a:pt x="2231" y="260"/>
                </a:cubicBezTo>
                <a:cubicBezTo>
                  <a:pt x="2219" y="245"/>
                  <a:pt x="2201" y="237"/>
                  <a:pt x="2178" y="237"/>
                </a:cubicBezTo>
                <a:close/>
                <a:moveTo>
                  <a:pt x="2433" y="249"/>
                </a:moveTo>
                <a:cubicBezTo>
                  <a:pt x="2427" y="244"/>
                  <a:pt x="2418" y="241"/>
                  <a:pt x="2406" y="241"/>
                </a:cubicBezTo>
                <a:cubicBezTo>
                  <a:pt x="2391" y="241"/>
                  <a:pt x="2379" y="249"/>
                  <a:pt x="2368" y="263"/>
                </a:cubicBezTo>
                <a:cubicBezTo>
                  <a:pt x="2358" y="277"/>
                  <a:pt x="2353" y="297"/>
                  <a:pt x="2353" y="322"/>
                </a:cubicBezTo>
                <a:cubicBezTo>
                  <a:pt x="2353" y="435"/>
                  <a:pt x="2353" y="435"/>
                  <a:pt x="2353" y="435"/>
                </a:cubicBezTo>
                <a:cubicBezTo>
                  <a:pt x="2317" y="435"/>
                  <a:pt x="2317" y="435"/>
                  <a:pt x="2317" y="435"/>
                </a:cubicBezTo>
                <a:cubicBezTo>
                  <a:pt x="2317" y="213"/>
                  <a:pt x="2317" y="213"/>
                  <a:pt x="2317" y="213"/>
                </a:cubicBezTo>
                <a:cubicBezTo>
                  <a:pt x="2353" y="213"/>
                  <a:pt x="2353" y="213"/>
                  <a:pt x="2353" y="213"/>
                </a:cubicBezTo>
                <a:cubicBezTo>
                  <a:pt x="2353" y="258"/>
                  <a:pt x="2353" y="258"/>
                  <a:pt x="2353" y="258"/>
                </a:cubicBezTo>
                <a:cubicBezTo>
                  <a:pt x="2354" y="258"/>
                  <a:pt x="2354" y="258"/>
                  <a:pt x="2354" y="258"/>
                </a:cubicBezTo>
                <a:cubicBezTo>
                  <a:pt x="2359" y="243"/>
                  <a:pt x="2367" y="231"/>
                  <a:pt x="2377" y="222"/>
                </a:cubicBezTo>
                <a:cubicBezTo>
                  <a:pt x="2388" y="213"/>
                  <a:pt x="2399" y="209"/>
                  <a:pt x="2412" y="209"/>
                </a:cubicBezTo>
                <a:cubicBezTo>
                  <a:pt x="2421" y="209"/>
                  <a:pt x="2429" y="210"/>
                  <a:pt x="2433" y="212"/>
                </a:cubicBezTo>
                <a:lnTo>
                  <a:pt x="2433" y="249"/>
                </a:lnTo>
                <a:close/>
                <a:moveTo>
                  <a:pt x="2562" y="435"/>
                </a:moveTo>
                <a:cubicBezTo>
                  <a:pt x="2562" y="123"/>
                  <a:pt x="2562" y="123"/>
                  <a:pt x="2562" y="123"/>
                </a:cubicBezTo>
                <a:cubicBezTo>
                  <a:pt x="2651" y="123"/>
                  <a:pt x="2651" y="123"/>
                  <a:pt x="2651" y="123"/>
                </a:cubicBezTo>
                <a:cubicBezTo>
                  <a:pt x="2678" y="123"/>
                  <a:pt x="2699" y="130"/>
                  <a:pt x="2715" y="143"/>
                </a:cubicBezTo>
                <a:cubicBezTo>
                  <a:pt x="2731" y="156"/>
                  <a:pt x="2739" y="174"/>
                  <a:pt x="2739" y="195"/>
                </a:cubicBezTo>
                <a:cubicBezTo>
                  <a:pt x="2739" y="212"/>
                  <a:pt x="2734" y="228"/>
                  <a:pt x="2725" y="241"/>
                </a:cubicBezTo>
                <a:cubicBezTo>
                  <a:pt x="2715" y="254"/>
                  <a:pt x="2702" y="263"/>
                  <a:pt x="2685" y="269"/>
                </a:cubicBezTo>
                <a:cubicBezTo>
                  <a:pt x="2685" y="270"/>
                  <a:pt x="2685" y="270"/>
                  <a:pt x="2685" y="270"/>
                </a:cubicBezTo>
                <a:cubicBezTo>
                  <a:pt x="2706" y="272"/>
                  <a:pt x="2723" y="280"/>
                  <a:pt x="2735" y="293"/>
                </a:cubicBezTo>
                <a:cubicBezTo>
                  <a:pt x="2748" y="307"/>
                  <a:pt x="2754" y="324"/>
                  <a:pt x="2754" y="346"/>
                </a:cubicBezTo>
                <a:cubicBezTo>
                  <a:pt x="2754" y="372"/>
                  <a:pt x="2745" y="394"/>
                  <a:pt x="2726" y="410"/>
                </a:cubicBezTo>
                <a:cubicBezTo>
                  <a:pt x="2707" y="427"/>
                  <a:pt x="2682" y="435"/>
                  <a:pt x="2653" y="435"/>
                </a:cubicBezTo>
                <a:lnTo>
                  <a:pt x="2562" y="435"/>
                </a:lnTo>
                <a:close/>
                <a:moveTo>
                  <a:pt x="2599" y="156"/>
                </a:moveTo>
                <a:cubicBezTo>
                  <a:pt x="2599" y="257"/>
                  <a:pt x="2599" y="257"/>
                  <a:pt x="2599" y="257"/>
                </a:cubicBezTo>
                <a:cubicBezTo>
                  <a:pt x="2636" y="257"/>
                  <a:pt x="2636" y="257"/>
                  <a:pt x="2636" y="257"/>
                </a:cubicBezTo>
                <a:cubicBezTo>
                  <a:pt x="2656" y="257"/>
                  <a:pt x="2672" y="252"/>
                  <a:pt x="2684" y="243"/>
                </a:cubicBezTo>
                <a:cubicBezTo>
                  <a:pt x="2695" y="233"/>
                  <a:pt x="2701" y="219"/>
                  <a:pt x="2701" y="202"/>
                </a:cubicBezTo>
                <a:cubicBezTo>
                  <a:pt x="2701" y="172"/>
                  <a:pt x="2681" y="156"/>
                  <a:pt x="2641" y="156"/>
                </a:cubicBezTo>
                <a:lnTo>
                  <a:pt x="2599" y="156"/>
                </a:lnTo>
                <a:close/>
                <a:moveTo>
                  <a:pt x="2599" y="290"/>
                </a:moveTo>
                <a:cubicBezTo>
                  <a:pt x="2599" y="402"/>
                  <a:pt x="2599" y="402"/>
                  <a:pt x="2599" y="402"/>
                </a:cubicBezTo>
                <a:cubicBezTo>
                  <a:pt x="2649" y="402"/>
                  <a:pt x="2649" y="402"/>
                  <a:pt x="2649" y="402"/>
                </a:cubicBezTo>
                <a:cubicBezTo>
                  <a:pt x="2670" y="402"/>
                  <a:pt x="2687" y="397"/>
                  <a:pt x="2698" y="387"/>
                </a:cubicBezTo>
                <a:cubicBezTo>
                  <a:pt x="2710" y="377"/>
                  <a:pt x="2716" y="363"/>
                  <a:pt x="2716" y="345"/>
                </a:cubicBezTo>
                <a:cubicBezTo>
                  <a:pt x="2716" y="308"/>
                  <a:pt x="2691" y="290"/>
                  <a:pt x="2641" y="290"/>
                </a:cubicBezTo>
                <a:lnTo>
                  <a:pt x="2599" y="290"/>
                </a:lnTo>
                <a:close/>
                <a:moveTo>
                  <a:pt x="2972" y="435"/>
                </a:moveTo>
                <a:cubicBezTo>
                  <a:pt x="2936" y="435"/>
                  <a:pt x="2936" y="435"/>
                  <a:pt x="2936" y="435"/>
                </a:cubicBezTo>
                <a:cubicBezTo>
                  <a:pt x="2936" y="400"/>
                  <a:pt x="2936" y="400"/>
                  <a:pt x="2936" y="400"/>
                </a:cubicBezTo>
                <a:cubicBezTo>
                  <a:pt x="2935" y="400"/>
                  <a:pt x="2935" y="400"/>
                  <a:pt x="2935" y="400"/>
                </a:cubicBezTo>
                <a:cubicBezTo>
                  <a:pt x="2920" y="427"/>
                  <a:pt x="2897" y="440"/>
                  <a:pt x="2866" y="440"/>
                </a:cubicBezTo>
                <a:cubicBezTo>
                  <a:pt x="2813" y="440"/>
                  <a:pt x="2787" y="409"/>
                  <a:pt x="2787" y="346"/>
                </a:cubicBezTo>
                <a:cubicBezTo>
                  <a:pt x="2787" y="213"/>
                  <a:pt x="2787" y="213"/>
                  <a:pt x="2787" y="213"/>
                </a:cubicBezTo>
                <a:cubicBezTo>
                  <a:pt x="2822" y="213"/>
                  <a:pt x="2822" y="213"/>
                  <a:pt x="2822" y="213"/>
                </a:cubicBezTo>
                <a:cubicBezTo>
                  <a:pt x="2822" y="340"/>
                  <a:pt x="2822" y="340"/>
                  <a:pt x="2822" y="340"/>
                </a:cubicBezTo>
                <a:cubicBezTo>
                  <a:pt x="2822" y="387"/>
                  <a:pt x="2840" y="410"/>
                  <a:pt x="2876" y="410"/>
                </a:cubicBezTo>
                <a:cubicBezTo>
                  <a:pt x="2893" y="410"/>
                  <a:pt x="2908" y="404"/>
                  <a:pt x="2919" y="391"/>
                </a:cubicBezTo>
                <a:cubicBezTo>
                  <a:pt x="2930" y="378"/>
                  <a:pt x="2936" y="362"/>
                  <a:pt x="2936" y="341"/>
                </a:cubicBezTo>
                <a:cubicBezTo>
                  <a:pt x="2936" y="213"/>
                  <a:pt x="2936" y="213"/>
                  <a:pt x="2936" y="213"/>
                </a:cubicBezTo>
                <a:cubicBezTo>
                  <a:pt x="2972" y="213"/>
                  <a:pt x="2972" y="213"/>
                  <a:pt x="2972" y="213"/>
                </a:cubicBezTo>
                <a:lnTo>
                  <a:pt x="2972" y="435"/>
                </a:lnTo>
                <a:close/>
                <a:moveTo>
                  <a:pt x="3009" y="427"/>
                </a:moveTo>
                <a:cubicBezTo>
                  <a:pt x="3009" y="389"/>
                  <a:pt x="3009" y="389"/>
                  <a:pt x="3009" y="389"/>
                </a:cubicBezTo>
                <a:cubicBezTo>
                  <a:pt x="3029" y="403"/>
                  <a:pt x="3050" y="410"/>
                  <a:pt x="3073" y="410"/>
                </a:cubicBezTo>
                <a:cubicBezTo>
                  <a:pt x="3105" y="410"/>
                  <a:pt x="3120" y="400"/>
                  <a:pt x="3120" y="379"/>
                </a:cubicBezTo>
                <a:cubicBezTo>
                  <a:pt x="3120" y="373"/>
                  <a:pt x="3119" y="368"/>
                  <a:pt x="3116" y="364"/>
                </a:cubicBezTo>
                <a:cubicBezTo>
                  <a:pt x="3113" y="360"/>
                  <a:pt x="3110" y="356"/>
                  <a:pt x="3105" y="353"/>
                </a:cubicBezTo>
                <a:cubicBezTo>
                  <a:pt x="3101" y="350"/>
                  <a:pt x="3095" y="347"/>
                  <a:pt x="3089" y="344"/>
                </a:cubicBezTo>
                <a:cubicBezTo>
                  <a:pt x="3083" y="342"/>
                  <a:pt x="3076" y="339"/>
                  <a:pt x="3069" y="336"/>
                </a:cubicBezTo>
                <a:cubicBezTo>
                  <a:pt x="3059" y="333"/>
                  <a:pt x="3051" y="329"/>
                  <a:pt x="3043" y="325"/>
                </a:cubicBezTo>
                <a:cubicBezTo>
                  <a:pt x="3036" y="321"/>
                  <a:pt x="3030" y="316"/>
                  <a:pt x="3025" y="311"/>
                </a:cubicBezTo>
                <a:cubicBezTo>
                  <a:pt x="3020" y="306"/>
                  <a:pt x="3016" y="300"/>
                  <a:pt x="3013" y="294"/>
                </a:cubicBezTo>
                <a:cubicBezTo>
                  <a:pt x="3011" y="288"/>
                  <a:pt x="3010" y="280"/>
                  <a:pt x="3010" y="272"/>
                </a:cubicBezTo>
                <a:cubicBezTo>
                  <a:pt x="3010" y="261"/>
                  <a:pt x="3012" y="252"/>
                  <a:pt x="3017" y="244"/>
                </a:cubicBezTo>
                <a:cubicBezTo>
                  <a:pt x="3021" y="236"/>
                  <a:pt x="3028" y="229"/>
                  <a:pt x="3036" y="224"/>
                </a:cubicBezTo>
                <a:cubicBezTo>
                  <a:pt x="3044" y="218"/>
                  <a:pt x="3053" y="214"/>
                  <a:pt x="3063" y="211"/>
                </a:cubicBezTo>
                <a:cubicBezTo>
                  <a:pt x="3073" y="209"/>
                  <a:pt x="3084" y="207"/>
                  <a:pt x="3095" y="207"/>
                </a:cubicBezTo>
                <a:cubicBezTo>
                  <a:pt x="3114" y="207"/>
                  <a:pt x="3131" y="211"/>
                  <a:pt x="3146" y="217"/>
                </a:cubicBezTo>
                <a:cubicBezTo>
                  <a:pt x="3146" y="253"/>
                  <a:pt x="3146" y="253"/>
                  <a:pt x="3146" y="253"/>
                </a:cubicBezTo>
                <a:cubicBezTo>
                  <a:pt x="3130" y="243"/>
                  <a:pt x="3111" y="237"/>
                  <a:pt x="3090" y="237"/>
                </a:cubicBezTo>
                <a:cubicBezTo>
                  <a:pt x="3083" y="237"/>
                  <a:pt x="3077" y="238"/>
                  <a:pt x="3072" y="240"/>
                </a:cubicBezTo>
                <a:cubicBezTo>
                  <a:pt x="3067" y="241"/>
                  <a:pt x="3062" y="243"/>
                  <a:pt x="3058" y="246"/>
                </a:cubicBezTo>
                <a:cubicBezTo>
                  <a:pt x="3054" y="249"/>
                  <a:pt x="3051" y="252"/>
                  <a:pt x="3049" y="256"/>
                </a:cubicBezTo>
                <a:cubicBezTo>
                  <a:pt x="3047" y="260"/>
                  <a:pt x="3046" y="264"/>
                  <a:pt x="3046" y="269"/>
                </a:cubicBezTo>
                <a:cubicBezTo>
                  <a:pt x="3046" y="274"/>
                  <a:pt x="3047" y="279"/>
                  <a:pt x="3049" y="283"/>
                </a:cubicBezTo>
                <a:cubicBezTo>
                  <a:pt x="3051" y="287"/>
                  <a:pt x="3054" y="291"/>
                  <a:pt x="3058" y="294"/>
                </a:cubicBezTo>
                <a:cubicBezTo>
                  <a:pt x="3063" y="297"/>
                  <a:pt x="3067" y="299"/>
                  <a:pt x="3073" y="302"/>
                </a:cubicBezTo>
                <a:cubicBezTo>
                  <a:pt x="3079" y="304"/>
                  <a:pt x="3086" y="307"/>
                  <a:pt x="3093" y="310"/>
                </a:cubicBezTo>
                <a:cubicBezTo>
                  <a:pt x="3103" y="314"/>
                  <a:pt x="3112" y="318"/>
                  <a:pt x="3120" y="322"/>
                </a:cubicBezTo>
                <a:cubicBezTo>
                  <a:pt x="3127" y="326"/>
                  <a:pt x="3134" y="330"/>
                  <a:pt x="3140" y="335"/>
                </a:cubicBezTo>
                <a:cubicBezTo>
                  <a:pt x="3145" y="340"/>
                  <a:pt x="3149" y="346"/>
                  <a:pt x="3152" y="352"/>
                </a:cubicBezTo>
                <a:cubicBezTo>
                  <a:pt x="3155" y="359"/>
                  <a:pt x="3157" y="367"/>
                  <a:pt x="3157" y="376"/>
                </a:cubicBezTo>
                <a:cubicBezTo>
                  <a:pt x="3157" y="387"/>
                  <a:pt x="3154" y="396"/>
                  <a:pt x="3149" y="404"/>
                </a:cubicBezTo>
                <a:cubicBezTo>
                  <a:pt x="3145" y="412"/>
                  <a:pt x="3138" y="419"/>
                  <a:pt x="3130" y="425"/>
                </a:cubicBezTo>
                <a:cubicBezTo>
                  <a:pt x="3122" y="430"/>
                  <a:pt x="3113" y="434"/>
                  <a:pt x="3102" y="436"/>
                </a:cubicBezTo>
                <a:cubicBezTo>
                  <a:pt x="3091" y="439"/>
                  <a:pt x="3080" y="440"/>
                  <a:pt x="3069" y="440"/>
                </a:cubicBezTo>
                <a:cubicBezTo>
                  <a:pt x="3046" y="440"/>
                  <a:pt x="3026" y="436"/>
                  <a:pt x="3009" y="427"/>
                </a:cubicBezTo>
                <a:close/>
                <a:moveTo>
                  <a:pt x="3212" y="156"/>
                </a:moveTo>
                <a:cubicBezTo>
                  <a:pt x="3206" y="156"/>
                  <a:pt x="3200" y="154"/>
                  <a:pt x="3196" y="149"/>
                </a:cubicBezTo>
                <a:cubicBezTo>
                  <a:pt x="3191" y="145"/>
                  <a:pt x="3189" y="140"/>
                  <a:pt x="3189" y="133"/>
                </a:cubicBezTo>
                <a:cubicBezTo>
                  <a:pt x="3189" y="126"/>
                  <a:pt x="3191" y="121"/>
                  <a:pt x="3196" y="116"/>
                </a:cubicBezTo>
                <a:cubicBezTo>
                  <a:pt x="3200" y="112"/>
                  <a:pt x="3206" y="110"/>
                  <a:pt x="3212" y="110"/>
                </a:cubicBezTo>
                <a:cubicBezTo>
                  <a:pt x="3218" y="110"/>
                  <a:pt x="3224" y="112"/>
                  <a:pt x="3229" y="116"/>
                </a:cubicBezTo>
                <a:cubicBezTo>
                  <a:pt x="3233" y="121"/>
                  <a:pt x="3235" y="126"/>
                  <a:pt x="3235" y="133"/>
                </a:cubicBezTo>
                <a:cubicBezTo>
                  <a:pt x="3235" y="139"/>
                  <a:pt x="3233" y="145"/>
                  <a:pt x="3229" y="149"/>
                </a:cubicBezTo>
                <a:cubicBezTo>
                  <a:pt x="3224" y="154"/>
                  <a:pt x="3218" y="156"/>
                  <a:pt x="3212" y="156"/>
                </a:cubicBezTo>
                <a:close/>
                <a:moveTo>
                  <a:pt x="3229" y="435"/>
                </a:moveTo>
                <a:cubicBezTo>
                  <a:pt x="3194" y="435"/>
                  <a:pt x="3194" y="435"/>
                  <a:pt x="3194" y="435"/>
                </a:cubicBezTo>
                <a:cubicBezTo>
                  <a:pt x="3194" y="213"/>
                  <a:pt x="3194" y="213"/>
                  <a:pt x="3194" y="213"/>
                </a:cubicBezTo>
                <a:cubicBezTo>
                  <a:pt x="3229" y="213"/>
                  <a:pt x="3229" y="213"/>
                  <a:pt x="3229" y="213"/>
                </a:cubicBezTo>
                <a:lnTo>
                  <a:pt x="3229" y="435"/>
                </a:lnTo>
                <a:close/>
                <a:moveTo>
                  <a:pt x="3461" y="435"/>
                </a:moveTo>
                <a:cubicBezTo>
                  <a:pt x="3425" y="435"/>
                  <a:pt x="3425" y="435"/>
                  <a:pt x="3425" y="435"/>
                </a:cubicBezTo>
                <a:cubicBezTo>
                  <a:pt x="3425" y="308"/>
                  <a:pt x="3425" y="308"/>
                  <a:pt x="3425" y="308"/>
                </a:cubicBezTo>
                <a:cubicBezTo>
                  <a:pt x="3425" y="261"/>
                  <a:pt x="3408" y="237"/>
                  <a:pt x="3373" y="237"/>
                </a:cubicBezTo>
                <a:cubicBezTo>
                  <a:pt x="3355" y="237"/>
                  <a:pt x="3341" y="244"/>
                  <a:pt x="3329" y="257"/>
                </a:cubicBezTo>
                <a:cubicBezTo>
                  <a:pt x="3317" y="271"/>
                  <a:pt x="3311" y="288"/>
                  <a:pt x="3311" y="308"/>
                </a:cubicBezTo>
                <a:cubicBezTo>
                  <a:pt x="3311" y="435"/>
                  <a:pt x="3311" y="435"/>
                  <a:pt x="3311" y="435"/>
                </a:cubicBezTo>
                <a:cubicBezTo>
                  <a:pt x="3276" y="435"/>
                  <a:pt x="3276" y="435"/>
                  <a:pt x="3276" y="435"/>
                </a:cubicBezTo>
                <a:cubicBezTo>
                  <a:pt x="3276" y="213"/>
                  <a:pt x="3276" y="213"/>
                  <a:pt x="3276" y="213"/>
                </a:cubicBezTo>
                <a:cubicBezTo>
                  <a:pt x="3311" y="213"/>
                  <a:pt x="3311" y="213"/>
                  <a:pt x="3311" y="213"/>
                </a:cubicBezTo>
                <a:cubicBezTo>
                  <a:pt x="3311" y="250"/>
                  <a:pt x="3311" y="250"/>
                  <a:pt x="3311" y="250"/>
                </a:cubicBezTo>
                <a:cubicBezTo>
                  <a:pt x="3312" y="250"/>
                  <a:pt x="3312" y="250"/>
                  <a:pt x="3312" y="250"/>
                </a:cubicBezTo>
                <a:cubicBezTo>
                  <a:pt x="3329" y="221"/>
                  <a:pt x="3353" y="207"/>
                  <a:pt x="3385" y="207"/>
                </a:cubicBezTo>
                <a:cubicBezTo>
                  <a:pt x="3410" y="207"/>
                  <a:pt x="3428" y="215"/>
                  <a:pt x="3441" y="231"/>
                </a:cubicBezTo>
                <a:cubicBezTo>
                  <a:pt x="3454" y="247"/>
                  <a:pt x="3461" y="269"/>
                  <a:pt x="3461" y="299"/>
                </a:cubicBezTo>
                <a:lnTo>
                  <a:pt x="3461" y="435"/>
                </a:lnTo>
                <a:close/>
                <a:moveTo>
                  <a:pt x="3681" y="333"/>
                </a:moveTo>
                <a:cubicBezTo>
                  <a:pt x="3524" y="333"/>
                  <a:pt x="3524" y="333"/>
                  <a:pt x="3524" y="333"/>
                </a:cubicBezTo>
                <a:cubicBezTo>
                  <a:pt x="3524" y="358"/>
                  <a:pt x="3531" y="377"/>
                  <a:pt x="3544" y="390"/>
                </a:cubicBezTo>
                <a:cubicBezTo>
                  <a:pt x="3556" y="404"/>
                  <a:pt x="3574" y="410"/>
                  <a:pt x="3596" y="410"/>
                </a:cubicBezTo>
                <a:cubicBezTo>
                  <a:pt x="3621" y="410"/>
                  <a:pt x="3644" y="402"/>
                  <a:pt x="3665" y="386"/>
                </a:cubicBezTo>
                <a:cubicBezTo>
                  <a:pt x="3665" y="419"/>
                  <a:pt x="3665" y="419"/>
                  <a:pt x="3665" y="419"/>
                </a:cubicBezTo>
                <a:cubicBezTo>
                  <a:pt x="3646" y="433"/>
                  <a:pt x="3620" y="440"/>
                  <a:pt x="3588" y="440"/>
                </a:cubicBezTo>
                <a:cubicBezTo>
                  <a:pt x="3556" y="440"/>
                  <a:pt x="3532" y="430"/>
                  <a:pt x="3514" y="410"/>
                </a:cubicBezTo>
                <a:cubicBezTo>
                  <a:pt x="3496" y="390"/>
                  <a:pt x="3487" y="361"/>
                  <a:pt x="3487" y="325"/>
                </a:cubicBezTo>
                <a:cubicBezTo>
                  <a:pt x="3487" y="290"/>
                  <a:pt x="3496" y="262"/>
                  <a:pt x="3516" y="240"/>
                </a:cubicBezTo>
                <a:cubicBezTo>
                  <a:pt x="3536" y="218"/>
                  <a:pt x="3560" y="207"/>
                  <a:pt x="3589" y="207"/>
                </a:cubicBezTo>
                <a:cubicBezTo>
                  <a:pt x="3618" y="207"/>
                  <a:pt x="3641" y="217"/>
                  <a:pt x="3657" y="236"/>
                </a:cubicBezTo>
                <a:cubicBezTo>
                  <a:pt x="3673" y="254"/>
                  <a:pt x="3681" y="281"/>
                  <a:pt x="3681" y="314"/>
                </a:cubicBezTo>
                <a:lnTo>
                  <a:pt x="3681" y="333"/>
                </a:lnTo>
                <a:close/>
                <a:moveTo>
                  <a:pt x="3644" y="303"/>
                </a:moveTo>
                <a:cubicBezTo>
                  <a:pt x="3644" y="282"/>
                  <a:pt x="3639" y="266"/>
                  <a:pt x="3629" y="255"/>
                </a:cubicBezTo>
                <a:cubicBezTo>
                  <a:pt x="3620" y="243"/>
                  <a:pt x="3606" y="237"/>
                  <a:pt x="3589" y="237"/>
                </a:cubicBezTo>
                <a:cubicBezTo>
                  <a:pt x="3572" y="237"/>
                  <a:pt x="3558" y="243"/>
                  <a:pt x="3546" y="255"/>
                </a:cubicBezTo>
                <a:cubicBezTo>
                  <a:pt x="3534" y="267"/>
                  <a:pt x="3527" y="283"/>
                  <a:pt x="3524" y="303"/>
                </a:cubicBezTo>
                <a:lnTo>
                  <a:pt x="3644" y="303"/>
                </a:lnTo>
                <a:close/>
                <a:moveTo>
                  <a:pt x="3706" y="427"/>
                </a:moveTo>
                <a:cubicBezTo>
                  <a:pt x="3706" y="389"/>
                  <a:pt x="3706" y="389"/>
                  <a:pt x="3706" y="389"/>
                </a:cubicBezTo>
                <a:cubicBezTo>
                  <a:pt x="3725" y="403"/>
                  <a:pt x="3746" y="410"/>
                  <a:pt x="3770" y="410"/>
                </a:cubicBezTo>
                <a:cubicBezTo>
                  <a:pt x="3801" y="410"/>
                  <a:pt x="3817" y="400"/>
                  <a:pt x="3817" y="379"/>
                </a:cubicBezTo>
                <a:cubicBezTo>
                  <a:pt x="3817" y="373"/>
                  <a:pt x="3815" y="368"/>
                  <a:pt x="3813" y="364"/>
                </a:cubicBezTo>
                <a:cubicBezTo>
                  <a:pt x="3810" y="360"/>
                  <a:pt x="3806" y="356"/>
                  <a:pt x="3802" y="353"/>
                </a:cubicBezTo>
                <a:cubicBezTo>
                  <a:pt x="3797" y="350"/>
                  <a:pt x="3792" y="347"/>
                  <a:pt x="3786" y="344"/>
                </a:cubicBezTo>
                <a:cubicBezTo>
                  <a:pt x="3780" y="342"/>
                  <a:pt x="3773" y="339"/>
                  <a:pt x="3766" y="336"/>
                </a:cubicBezTo>
                <a:cubicBezTo>
                  <a:pt x="3756" y="333"/>
                  <a:pt x="3747" y="329"/>
                  <a:pt x="3740" y="325"/>
                </a:cubicBezTo>
                <a:cubicBezTo>
                  <a:pt x="3732" y="321"/>
                  <a:pt x="3726" y="316"/>
                  <a:pt x="3721" y="311"/>
                </a:cubicBezTo>
                <a:cubicBezTo>
                  <a:pt x="3716" y="306"/>
                  <a:pt x="3712" y="300"/>
                  <a:pt x="3710" y="294"/>
                </a:cubicBezTo>
                <a:cubicBezTo>
                  <a:pt x="3707" y="288"/>
                  <a:pt x="3706" y="280"/>
                  <a:pt x="3706" y="272"/>
                </a:cubicBezTo>
                <a:cubicBezTo>
                  <a:pt x="3706" y="261"/>
                  <a:pt x="3708" y="252"/>
                  <a:pt x="3713" y="244"/>
                </a:cubicBezTo>
                <a:cubicBezTo>
                  <a:pt x="3718" y="236"/>
                  <a:pt x="3724" y="229"/>
                  <a:pt x="3732" y="224"/>
                </a:cubicBezTo>
                <a:cubicBezTo>
                  <a:pt x="3740" y="218"/>
                  <a:pt x="3749" y="214"/>
                  <a:pt x="3760" y="211"/>
                </a:cubicBezTo>
                <a:cubicBezTo>
                  <a:pt x="3770" y="209"/>
                  <a:pt x="3780" y="207"/>
                  <a:pt x="3791" y="207"/>
                </a:cubicBezTo>
                <a:cubicBezTo>
                  <a:pt x="3811" y="207"/>
                  <a:pt x="3828" y="211"/>
                  <a:pt x="3843" y="217"/>
                </a:cubicBezTo>
                <a:cubicBezTo>
                  <a:pt x="3843" y="253"/>
                  <a:pt x="3843" y="253"/>
                  <a:pt x="3843" y="253"/>
                </a:cubicBezTo>
                <a:cubicBezTo>
                  <a:pt x="3827" y="243"/>
                  <a:pt x="3808" y="237"/>
                  <a:pt x="3787" y="237"/>
                </a:cubicBezTo>
                <a:cubicBezTo>
                  <a:pt x="3780" y="237"/>
                  <a:pt x="3774" y="238"/>
                  <a:pt x="3769" y="240"/>
                </a:cubicBezTo>
                <a:cubicBezTo>
                  <a:pt x="3763" y="241"/>
                  <a:pt x="3759" y="243"/>
                  <a:pt x="3755" y="246"/>
                </a:cubicBezTo>
                <a:cubicBezTo>
                  <a:pt x="3751" y="249"/>
                  <a:pt x="3748" y="252"/>
                  <a:pt x="3746" y="256"/>
                </a:cubicBezTo>
                <a:cubicBezTo>
                  <a:pt x="3744" y="260"/>
                  <a:pt x="3743" y="264"/>
                  <a:pt x="3743" y="269"/>
                </a:cubicBezTo>
                <a:cubicBezTo>
                  <a:pt x="3743" y="274"/>
                  <a:pt x="3744" y="279"/>
                  <a:pt x="3746" y="283"/>
                </a:cubicBezTo>
                <a:cubicBezTo>
                  <a:pt x="3748" y="287"/>
                  <a:pt x="3751" y="291"/>
                  <a:pt x="3755" y="294"/>
                </a:cubicBezTo>
                <a:cubicBezTo>
                  <a:pt x="3759" y="297"/>
                  <a:pt x="3764" y="299"/>
                  <a:pt x="3770" y="302"/>
                </a:cubicBezTo>
                <a:cubicBezTo>
                  <a:pt x="3776" y="304"/>
                  <a:pt x="3782" y="307"/>
                  <a:pt x="3790" y="310"/>
                </a:cubicBezTo>
                <a:cubicBezTo>
                  <a:pt x="3799" y="314"/>
                  <a:pt x="3808" y="318"/>
                  <a:pt x="3816" y="322"/>
                </a:cubicBezTo>
                <a:cubicBezTo>
                  <a:pt x="3824" y="326"/>
                  <a:pt x="3831" y="330"/>
                  <a:pt x="3836" y="335"/>
                </a:cubicBezTo>
                <a:cubicBezTo>
                  <a:pt x="3842" y="340"/>
                  <a:pt x="3846" y="346"/>
                  <a:pt x="3849" y="352"/>
                </a:cubicBezTo>
                <a:cubicBezTo>
                  <a:pt x="3852" y="359"/>
                  <a:pt x="3853" y="367"/>
                  <a:pt x="3853" y="376"/>
                </a:cubicBezTo>
                <a:cubicBezTo>
                  <a:pt x="3853" y="387"/>
                  <a:pt x="3851" y="396"/>
                  <a:pt x="3846" y="404"/>
                </a:cubicBezTo>
                <a:cubicBezTo>
                  <a:pt x="3841" y="412"/>
                  <a:pt x="3835" y="419"/>
                  <a:pt x="3827" y="425"/>
                </a:cubicBezTo>
                <a:cubicBezTo>
                  <a:pt x="3818" y="430"/>
                  <a:pt x="3809" y="434"/>
                  <a:pt x="3799" y="436"/>
                </a:cubicBezTo>
                <a:cubicBezTo>
                  <a:pt x="3788" y="439"/>
                  <a:pt x="3777" y="440"/>
                  <a:pt x="3765" y="440"/>
                </a:cubicBezTo>
                <a:cubicBezTo>
                  <a:pt x="3742" y="440"/>
                  <a:pt x="3722" y="436"/>
                  <a:pt x="3706" y="427"/>
                </a:cubicBezTo>
                <a:close/>
                <a:moveTo>
                  <a:pt x="3877" y="427"/>
                </a:moveTo>
                <a:cubicBezTo>
                  <a:pt x="3877" y="389"/>
                  <a:pt x="3877" y="389"/>
                  <a:pt x="3877" y="389"/>
                </a:cubicBezTo>
                <a:cubicBezTo>
                  <a:pt x="3897" y="403"/>
                  <a:pt x="3918" y="410"/>
                  <a:pt x="3941" y="410"/>
                </a:cubicBezTo>
                <a:cubicBezTo>
                  <a:pt x="3973" y="410"/>
                  <a:pt x="3988" y="400"/>
                  <a:pt x="3988" y="379"/>
                </a:cubicBezTo>
                <a:cubicBezTo>
                  <a:pt x="3988" y="373"/>
                  <a:pt x="3987" y="368"/>
                  <a:pt x="3984" y="364"/>
                </a:cubicBezTo>
                <a:cubicBezTo>
                  <a:pt x="3982" y="360"/>
                  <a:pt x="3978" y="356"/>
                  <a:pt x="3973" y="353"/>
                </a:cubicBezTo>
                <a:cubicBezTo>
                  <a:pt x="3969" y="350"/>
                  <a:pt x="3964" y="347"/>
                  <a:pt x="3957" y="344"/>
                </a:cubicBezTo>
                <a:cubicBezTo>
                  <a:pt x="3951" y="342"/>
                  <a:pt x="3945" y="339"/>
                  <a:pt x="3937" y="336"/>
                </a:cubicBezTo>
                <a:cubicBezTo>
                  <a:pt x="3928" y="333"/>
                  <a:pt x="3919" y="329"/>
                  <a:pt x="3911" y="325"/>
                </a:cubicBezTo>
                <a:cubicBezTo>
                  <a:pt x="3904" y="321"/>
                  <a:pt x="3898" y="316"/>
                  <a:pt x="3893" y="311"/>
                </a:cubicBezTo>
                <a:cubicBezTo>
                  <a:pt x="3888" y="306"/>
                  <a:pt x="3884" y="300"/>
                  <a:pt x="3881" y="294"/>
                </a:cubicBezTo>
                <a:cubicBezTo>
                  <a:pt x="3879" y="288"/>
                  <a:pt x="3878" y="280"/>
                  <a:pt x="3878" y="272"/>
                </a:cubicBezTo>
                <a:cubicBezTo>
                  <a:pt x="3878" y="261"/>
                  <a:pt x="3880" y="252"/>
                  <a:pt x="3885" y="244"/>
                </a:cubicBezTo>
                <a:cubicBezTo>
                  <a:pt x="3890" y="236"/>
                  <a:pt x="3896" y="229"/>
                  <a:pt x="3904" y="224"/>
                </a:cubicBezTo>
                <a:cubicBezTo>
                  <a:pt x="3912" y="218"/>
                  <a:pt x="3921" y="214"/>
                  <a:pt x="3931" y="211"/>
                </a:cubicBezTo>
                <a:cubicBezTo>
                  <a:pt x="3941" y="209"/>
                  <a:pt x="3952" y="207"/>
                  <a:pt x="3963" y="207"/>
                </a:cubicBezTo>
                <a:cubicBezTo>
                  <a:pt x="3982" y="207"/>
                  <a:pt x="3999" y="211"/>
                  <a:pt x="4015" y="217"/>
                </a:cubicBezTo>
                <a:cubicBezTo>
                  <a:pt x="4015" y="253"/>
                  <a:pt x="4015" y="253"/>
                  <a:pt x="4015" y="253"/>
                </a:cubicBezTo>
                <a:cubicBezTo>
                  <a:pt x="3998" y="243"/>
                  <a:pt x="3979" y="237"/>
                  <a:pt x="3958" y="237"/>
                </a:cubicBezTo>
                <a:cubicBezTo>
                  <a:pt x="3951" y="237"/>
                  <a:pt x="3945" y="238"/>
                  <a:pt x="3940" y="240"/>
                </a:cubicBezTo>
                <a:cubicBezTo>
                  <a:pt x="3935" y="241"/>
                  <a:pt x="3930" y="243"/>
                  <a:pt x="3926" y="246"/>
                </a:cubicBezTo>
                <a:cubicBezTo>
                  <a:pt x="3922" y="249"/>
                  <a:pt x="3919" y="252"/>
                  <a:pt x="3917" y="256"/>
                </a:cubicBezTo>
                <a:cubicBezTo>
                  <a:pt x="3915" y="260"/>
                  <a:pt x="3914" y="264"/>
                  <a:pt x="3914" y="269"/>
                </a:cubicBezTo>
                <a:cubicBezTo>
                  <a:pt x="3914" y="274"/>
                  <a:pt x="3915" y="279"/>
                  <a:pt x="3917" y="283"/>
                </a:cubicBezTo>
                <a:cubicBezTo>
                  <a:pt x="3919" y="287"/>
                  <a:pt x="3923" y="291"/>
                  <a:pt x="3927" y="294"/>
                </a:cubicBezTo>
                <a:cubicBezTo>
                  <a:pt x="3931" y="297"/>
                  <a:pt x="3936" y="299"/>
                  <a:pt x="3941" y="302"/>
                </a:cubicBezTo>
                <a:cubicBezTo>
                  <a:pt x="3947" y="304"/>
                  <a:pt x="3954" y="307"/>
                  <a:pt x="3961" y="310"/>
                </a:cubicBezTo>
                <a:cubicBezTo>
                  <a:pt x="3971" y="314"/>
                  <a:pt x="3980" y="318"/>
                  <a:pt x="3988" y="322"/>
                </a:cubicBezTo>
                <a:cubicBezTo>
                  <a:pt x="3996" y="326"/>
                  <a:pt x="4002" y="330"/>
                  <a:pt x="4008" y="335"/>
                </a:cubicBezTo>
                <a:cubicBezTo>
                  <a:pt x="4013" y="340"/>
                  <a:pt x="4017" y="346"/>
                  <a:pt x="4020" y="352"/>
                </a:cubicBezTo>
                <a:cubicBezTo>
                  <a:pt x="4023" y="359"/>
                  <a:pt x="4025" y="367"/>
                  <a:pt x="4025" y="376"/>
                </a:cubicBezTo>
                <a:cubicBezTo>
                  <a:pt x="4025" y="387"/>
                  <a:pt x="4022" y="396"/>
                  <a:pt x="4018" y="404"/>
                </a:cubicBezTo>
                <a:cubicBezTo>
                  <a:pt x="4013" y="412"/>
                  <a:pt x="4006" y="419"/>
                  <a:pt x="3998" y="425"/>
                </a:cubicBezTo>
                <a:cubicBezTo>
                  <a:pt x="3990" y="430"/>
                  <a:pt x="3981" y="434"/>
                  <a:pt x="3970" y="436"/>
                </a:cubicBezTo>
                <a:cubicBezTo>
                  <a:pt x="3959" y="439"/>
                  <a:pt x="3948" y="440"/>
                  <a:pt x="3937" y="440"/>
                </a:cubicBezTo>
                <a:cubicBezTo>
                  <a:pt x="3914" y="440"/>
                  <a:pt x="3894" y="436"/>
                  <a:pt x="3877" y="427"/>
                </a:cubicBezTo>
                <a:close/>
              </a:path>
            </a:pathLst>
          </a:custGeom>
          <a:solidFill>
            <a:schemeClr val="tx2"/>
          </a:solidFill>
          <a:ln>
            <a:noFill/>
          </a:ln>
        </p:spPr>
        <p:txBody>
          <a:bodyPr vert="horz" wrap="square" lIns="91403" tIns="45702" rIns="91403" bIns="45702" numCol="1" anchor="t" anchorCtr="0" compatLnSpc="1">
            <a:prstTxWarp prst="textNoShape">
              <a:avLst/>
            </a:prstTxWarp>
          </a:bodyPr>
          <a:lstStyle/>
          <a:p>
            <a:pPr lvl="0" defTabSz="932372"/>
            <a:endParaRPr lang="en-US" sz="1799">
              <a:solidFill>
                <a:srgbClr val="FFFFFF"/>
              </a:solidFill>
            </a:endParaRPr>
          </a:p>
        </p:txBody>
      </p:sp>
    </p:spTree>
    <p:extLst>
      <p:ext uri="{BB962C8B-B14F-4D97-AF65-F5344CB8AC3E}">
        <p14:creationId xmlns:p14="http://schemas.microsoft.com/office/powerpoint/2010/main" val="2588231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ext content, large, l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3471"/>
            <a:ext cx="2487295" cy="2486942"/>
          </a:xfrm>
          <a:solidFill>
            <a:schemeClr val="accent1"/>
          </a:solidFill>
        </p:spPr>
        <p:txBody>
          <a:bodyPr rIns="91440">
            <a:normAutofit/>
          </a:bodyPr>
          <a:lstStyle>
            <a:lvl1pPr>
              <a:defRPr sz="2720" baseline="0">
                <a:solidFill>
                  <a:schemeClr val="tx1"/>
                </a:solidFill>
                <a:latin typeface="+mn-lt"/>
              </a:defRPr>
            </a:lvl1pPr>
          </a:lstStyle>
          <a:p>
            <a:pPr lvl="0"/>
            <a:r>
              <a:rPr lang="en-US" dirty="0" smtClean="0"/>
              <a:t>Click to edit slide content</a:t>
            </a:r>
          </a:p>
        </p:txBody>
      </p:sp>
      <p:sp>
        <p:nvSpPr>
          <p:cNvPr id="4" name="Slide Number Placeholder 3"/>
          <p:cNvSpPr>
            <a:spLocks noGrp="1"/>
          </p:cNvSpPr>
          <p:nvPr>
            <p:ph type="sldNum" sz="quarter" idx="11"/>
          </p:nvPr>
        </p:nvSpPr>
        <p:spPr>
          <a:xfrm>
            <a:off x="9223719" y="6482889"/>
            <a:ext cx="2901844" cy="372394"/>
          </a:xfrm>
          <a:prstGeom prst="rect">
            <a:avLst/>
          </a:prstGeom>
        </p:spPr>
        <p:txBody>
          <a:bodyPr/>
          <a:lstStyle>
            <a:lvl1pPr>
              <a:defRPr>
                <a:solidFill>
                  <a:srgbClr val="3F3F3F"/>
                </a:solidFill>
                <a:latin typeface="+mn-lt"/>
              </a:defRPr>
            </a:lvl1pPr>
          </a:lstStyle>
          <a:p>
            <a:fld id="{74A398B2-5A34-1A4A-811E-F4027282568C}" type="slidenum">
              <a:rPr lang="en-US" smtClean="0"/>
              <a:pPr/>
              <a:t>‹#›</a:t>
            </a:fld>
            <a:endParaRPr lang="en-US"/>
          </a:p>
        </p:txBody>
      </p:sp>
      <p:sp>
        <p:nvSpPr>
          <p:cNvPr id="14" name="Content Placeholder 13"/>
          <p:cNvSpPr>
            <a:spLocks noGrp="1"/>
          </p:cNvSpPr>
          <p:nvPr>
            <p:ph sz="quarter" idx="13" hasCustomPrompt="1"/>
          </p:nvPr>
        </p:nvSpPr>
        <p:spPr>
          <a:xfrm>
            <a:off x="3730942" y="1243471"/>
            <a:ext cx="8394621" cy="4973884"/>
          </a:xfrm>
          <a:prstGeom prst="rect">
            <a:avLst/>
          </a:prstGeom>
        </p:spPr>
        <p:txBody>
          <a:bodyPr vert="horz" lIns="182880" tIns="137160">
            <a:normAutofit/>
          </a:bodyPr>
          <a:lstStyle>
            <a:lvl1pPr marL="472527" indent="-472527">
              <a:spcBef>
                <a:spcPts val="408"/>
              </a:spcBef>
              <a:buFont typeface="Arial" panose="020B0604020202020204" pitchFamily="34" charset="0"/>
              <a:buChar char="•"/>
              <a:defRPr sz="4080" baseline="0">
                <a:solidFill>
                  <a:schemeClr val="bg1">
                    <a:lumMod val="75000"/>
                    <a:lumOff val="25000"/>
                  </a:schemeClr>
                </a:solidFill>
                <a:latin typeface="Segoe UI Light" pitchFamily="34" charset="0"/>
              </a:defRPr>
            </a:lvl1pPr>
            <a:lvl2pPr marL="1007229" indent="-534702">
              <a:defRPr sz="4080">
                <a:solidFill>
                  <a:schemeClr val="bg1">
                    <a:lumMod val="75000"/>
                    <a:lumOff val="25000"/>
                  </a:schemeClr>
                </a:solidFill>
                <a:latin typeface="Segoe UI Light" panose="020B0502040204020203" pitchFamily="34" charset="0"/>
                <a:cs typeface="Segoe UI Light" panose="020B0502040204020203" pitchFamily="34" charset="0"/>
              </a:defRPr>
            </a:lvl2pPr>
            <a:lvl3pPr marL="1554366" indent="-547137">
              <a:defRPr sz="4080">
                <a:solidFill>
                  <a:schemeClr val="bg1">
                    <a:lumMod val="75000"/>
                    <a:lumOff val="25000"/>
                  </a:schemeClr>
                </a:solidFill>
                <a:latin typeface="Segoe UI Light" panose="020B0502040204020203" pitchFamily="34" charset="0"/>
                <a:cs typeface="Segoe UI Light" panose="020B0502040204020203" pitchFamily="34" charset="0"/>
              </a:defRPr>
            </a:lvl3pPr>
            <a:lvl4pPr>
              <a:defRPr sz="4080">
                <a:solidFill>
                  <a:schemeClr val="bg1">
                    <a:lumMod val="75000"/>
                    <a:lumOff val="25000"/>
                  </a:schemeClr>
                </a:solidFill>
                <a:latin typeface="Segoe UI Light" panose="020B0502040204020203" pitchFamily="34" charset="0"/>
                <a:cs typeface="Segoe UI Light" panose="020B0502040204020203" pitchFamily="34" charset="0"/>
              </a:defRPr>
            </a:lvl4pPr>
            <a:lvl5pPr marL="2089068" indent="-534702">
              <a:defRPr sz="4080">
                <a:solidFill>
                  <a:schemeClr val="bg1">
                    <a:lumMod val="75000"/>
                    <a:lumOff val="25000"/>
                  </a:schemeClr>
                </a:solidFill>
                <a:latin typeface="Segoe UI Light" panose="020B0502040204020203" pitchFamily="34" charset="0"/>
                <a:cs typeface="Segoe UI Light" panose="020B0502040204020203" pitchFamily="34" charset="0"/>
              </a:defRPr>
            </a:lvl5pPr>
          </a:lstStyle>
          <a:p>
            <a:pPr lvl="0"/>
            <a:r>
              <a:rPr lang="en-US" dirty="0" smtClean="0"/>
              <a:t>Click to edit slide content</a:t>
            </a:r>
          </a:p>
          <a:p>
            <a:pPr lvl="1"/>
            <a:r>
              <a:rPr lang="en-US" dirty="0" smtClean="0"/>
              <a:t>Level 2</a:t>
            </a:r>
          </a:p>
          <a:p>
            <a:pPr lvl="2"/>
            <a:r>
              <a:rPr lang="en-US" dirty="0" smtClean="0"/>
              <a:t>Level 3</a:t>
            </a:r>
          </a:p>
          <a:p>
            <a:pPr lvl="4"/>
            <a:r>
              <a:rPr lang="en-US" dirty="0" smtClean="0"/>
              <a:t>Level 4</a:t>
            </a:r>
          </a:p>
          <a:p>
            <a:pPr lvl="5"/>
            <a:endParaRPr lang="en-US" dirty="0"/>
          </a:p>
        </p:txBody>
      </p:sp>
    </p:spTree>
    <p:extLst>
      <p:ext uri="{BB962C8B-B14F-4D97-AF65-F5344CB8AC3E}">
        <p14:creationId xmlns:p14="http://schemas.microsoft.com/office/powerpoint/2010/main" val="62350700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98604824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130904"/>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00125902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79" y="1476623"/>
            <a:ext cx="5504574" cy="2695994"/>
          </a:xfrm>
        </p:spPr>
        <p:txBody>
          <a:bodyPr/>
          <a:lstStyle>
            <a:lvl1pPr marL="0" indent="0">
              <a:spcBef>
                <a:spcPts val="1224"/>
              </a:spcBef>
              <a:buNone/>
              <a:defRPr sz="4080">
                <a:gradFill>
                  <a:gsLst>
                    <a:gs pos="100000">
                      <a:schemeClr val="tx2"/>
                    </a:gs>
                    <a:gs pos="0">
                      <a:schemeClr val="tx2"/>
                    </a:gs>
                  </a:gsLst>
                  <a:lin ang="5400000" scaled="0"/>
                </a:gra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1" y="1476622"/>
            <a:ext cx="5504574" cy="2749664"/>
          </a:xfrm>
        </p:spPr>
        <p:txBody>
          <a:bodyPr/>
          <a:lstStyle>
            <a:lvl1pPr marL="0" indent="0">
              <a:spcBef>
                <a:spcPts val="1224"/>
              </a:spcBef>
              <a:buNone/>
              <a:defRPr lang="en-US" sz="4080" kern="1200" spc="-71" baseline="0" dirty="0" smtClean="0">
                <a:gradFill>
                  <a:gsLst>
                    <a:gs pos="100000">
                      <a:schemeClr val="tx2"/>
                    </a:gs>
                    <a:gs pos="0">
                      <a:schemeClr val="tx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295942618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79" y="1476623"/>
            <a:ext cx="5504574" cy="2695994"/>
          </a:xfrm>
        </p:spPr>
        <p:txBody>
          <a:bodyPr/>
          <a:lstStyle>
            <a:lvl1pPr marL="0" indent="0">
              <a:spcBef>
                <a:spcPts val="1224"/>
              </a:spcBef>
              <a:buNone/>
              <a:defRPr sz="4080">
                <a:gradFill>
                  <a:gsLst>
                    <a:gs pos="1000">
                      <a:schemeClr val="bg2"/>
                    </a:gs>
                    <a:gs pos="98000">
                      <a:schemeClr val="bg2"/>
                    </a:gs>
                  </a:gsLst>
                  <a:lin ang="5400000" scaled="0"/>
                </a:gradFill>
                <a:latin typeface="+mj-lt"/>
              </a:defRPr>
            </a:lvl1pPr>
            <a:lvl2pPr marL="0" indent="0">
              <a:buNone/>
              <a:defRPr sz="2040">
                <a:gradFill>
                  <a:gsLst>
                    <a:gs pos="1000">
                      <a:schemeClr val="bg2"/>
                    </a:gs>
                    <a:gs pos="98000">
                      <a:schemeClr val="bg2"/>
                    </a:gs>
                  </a:gsLst>
                  <a:lin ang="5400000" scaled="0"/>
                </a:gradFill>
              </a:defRPr>
            </a:lvl2pPr>
            <a:lvl3pPr marL="238007" indent="0">
              <a:buNone/>
              <a:defRPr sz="2040">
                <a:gradFill>
                  <a:gsLst>
                    <a:gs pos="1000">
                      <a:schemeClr val="bg2"/>
                    </a:gs>
                    <a:gs pos="98000">
                      <a:schemeClr val="bg2"/>
                    </a:gs>
                  </a:gsLst>
                  <a:lin ang="5400000" scaled="0"/>
                </a:gradFill>
              </a:defRPr>
            </a:lvl3pPr>
            <a:lvl4pPr marL="466298" indent="0">
              <a:buNone/>
              <a:defRPr sz="2040">
                <a:gradFill>
                  <a:gsLst>
                    <a:gs pos="1000">
                      <a:schemeClr val="bg2"/>
                    </a:gs>
                    <a:gs pos="98000">
                      <a:schemeClr val="bg2"/>
                    </a:gs>
                  </a:gsLst>
                  <a:lin ang="5400000" scaled="0"/>
                </a:gradFill>
              </a:defRPr>
            </a:lvl4pPr>
            <a:lvl5pPr marL="707543" indent="0">
              <a:buNone/>
              <a:defRPr sz="204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1" y="1476622"/>
            <a:ext cx="5504574" cy="2749664"/>
          </a:xfrm>
        </p:spPr>
        <p:txBody>
          <a:bodyPr/>
          <a:lstStyle>
            <a:lvl1pPr marL="0" indent="0">
              <a:spcBef>
                <a:spcPts val="1224"/>
              </a:spcBef>
              <a:buNone/>
              <a:defRPr lang="en-US" sz="4080" kern="1200" spc="-71" baseline="0" dirty="0" smtClean="0">
                <a:gradFill>
                  <a:gsLst>
                    <a:gs pos="1000">
                      <a:schemeClr val="bg2"/>
                    </a:gs>
                    <a:gs pos="98000">
                      <a:schemeClr val="bg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220951492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10806092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130904"/>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87892631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16752201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Notes Continue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912" y="310868"/>
            <a:ext cx="11503739" cy="699453"/>
          </a:xfrm>
          <a:noFill/>
        </p:spPr>
        <p:txBody>
          <a:bodyPr rIns="91440">
            <a:noAutofit/>
          </a:bodyPr>
          <a:lstStyle>
            <a:lvl1pPr>
              <a:defRPr sz="3672" baseline="0">
                <a:solidFill>
                  <a:schemeClr val="accent1"/>
                </a:solidFill>
                <a:latin typeface="Segoe UI Light" panose="020B0502040204020203" pitchFamily="34" charset="0"/>
                <a:cs typeface="Segoe UI Light" panose="020B0502040204020203" pitchFamily="34" charset="0"/>
              </a:defRPr>
            </a:lvl1pPr>
          </a:lstStyle>
          <a:p>
            <a:r>
              <a:rPr lang="en-US" dirty="0" smtClean="0"/>
              <a:t>Notes Continued</a:t>
            </a:r>
            <a:endParaRPr lang="en-US" dirty="0"/>
          </a:p>
        </p:txBody>
      </p:sp>
      <p:sp>
        <p:nvSpPr>
          <p:cNvPr id="7" name="Slide Number Placeholder 3"/>
          <p:cNvSpPr>
            <a:spLocks noGrp="1"/>
          </p:cNvSpPr>
          <p:nvPr>
            <p:ph type="sldNum" sz="quarter" idx="11"/>
          </p:nvPr>
        </p:nvSpPr>
        <p:spPr>
          <a:xfrm>
            <a:off x="9541575" y="6622133"/>
            <a:ext cx="2901844" cy="372394"/>
          </a:xfrm>
          <a:prstGeom prst="rect">
            <a:avLst/>
          </a:prstGeom>
        </p:spPr>
        <p:txBody>
          <a:bodyPr/>
          <a:lstStyle>
            <a:lvl1pPr>
              <a:defRPr>
                <a:solidFill>
                  <a:srgbClr val="3F3F3F"/>
                </a:solidFill>
                <a:latin typeface="+mn-lt"/>
              </a:defRPr>
            </a:lvl1pPr>
          </a:lstStyle>
          <a:p>
            <a:fld id="{74A398B2-5A34-1A4A-811E-F4027282568C}" type="slidenum">
              <a:rPr lang="en-US" smtClean="0"/>
              <a:pPr/>
              <a:t>‹#›</a:t>
            </a:fld>
            <a:endParaRPr lang="en-US"/>
          </a:p>
        </p:txBody>
      </p:sp>
      <p:sp>
        <p:nvSpPr>
          <p:cNvPr id="8" name="Slide Number Placeholder 3"/>
          <p:cNvSpPr txBox="1">
            <a:spLocks/>
          </p:cNvSpPr>
          <p:nvPr userDrawn="1"/>
        </p:nvSpPr>
        <p:spPr>
          <a:xfrm>
            <a:off x="4767316" y="6605942"/>
            <a:ext cx="2901844" cy="372394"/>
          </a:xfrm>
          <a:prstGeom prst="rect">
            <a:avLst/>
          </a:prstGeom>
        </p:spPr>
        <p:txBody>
          <a:bodyPr vert="horz" lIns="186521" tIns="46630" rIns="186521" bIns="4663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16" dirty="0" smtClean="0"/>
              <a:t>Microsoft Confidential</a:t>
            </a:r>
            <a:endParaRPr lang="en-US" sz="816" dirty="0"/>
          </a:p>
        </p:txBody>
      </p:sp>
    </p:spTree>
    <p:extLst>
      <p:ext uri="{BB962C8B-B14F-4D97-AF65-F5344CB8AC3E}">
        <p14:creationId xmlns:p14="http://schemas.microsoft.com/office/powerpoint/2010/main" val="40865180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General content l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65754"/>
            <a:ext cx="3109119" cy="2331508"/>
          </a:xfrm>
          <a:solidFill>
            <a:srgbClr val="0A5BBA"/>
          </a:solidFill>
        </p:spPr>
        <p:txBody>
          <a:bodyPr rIns="91440">
            <a:normAutofit/>
          </a:bodyPr>
          <a:lstStyle>
            <a:lvl1pPr>
              <a:defRPr sz="2448" baseline="0">
                <a:solidFill>
                  <a:schemeClr val="tx1"/>
                </a:solidFill>
                <a:latin typeface="+mn-lt"/>
              </a:defRPr>
            </a:lvl1pPr>
          </a:lstStyle>
          <a:p>
            <a:r>
              <a:rPr lang="en-US" dirty="0"/>
              <a:t>Click to edit slide title</a:t>
            </a:r>
          </a:p>
        </p:txBody>
      </p:sp>
      <p:sp>
        <p:nvSpPr>
          <p:cNvPr id="14" name="Content Placeholder 13"/>
          <p:cNvSpPr>
            <a:spLocks noGrp="1"/>
          </p:cNvSpPr>
          <p:nvPr>
            <p:ph sz="quarter" idx="13" hasCustomPrompt="1"/>
          </p:nvPr>
        </p:nvSpPr>
        <p:spPr>
          <a:xfrm>
            <a:off x="4663678" y="1165754"/>
            <a:ext cx="7150973" cy="5051601"/>
          </a:xfrm>
          <a:prstGeom prst="rect">
            <a:avLst/>
          </a:prstGeom>
        </p:spPr>
        <p:txBody>
          <a:bodyPr vert="horz" lIns="91440" tIns="45720">
            <a:normAutofit/>
          </a:bodyPr>
          <a:lstStyle>
            <a:lvl1pPr marL="0" indent="0">
              <a:lnSpc>
                <a:spcPct val="100000"/>
              </a:lnSpc>
              <a:spcBef>
                <a:spcPts val="306"/>
              </a:spcBef>
              <a:buFontTx/>
              <a:buNone/>
              <a:defRPr sz="3264" baseline="0">
                <a:solidFill>
                  <a:srgbClr val="3F3F3F"/>
                </a:solidFill>
                <a:latin typeface="Segoe UI Light" pitchFamily="34" charset="0"/>
              </a:defRPr>
            </a:lvl1pPr>
          </a:lstStyle>
          <a:p>
            <a:pPr lvl="0"/>
            <a:r>
              <a:rPr lang="en-US" dirty="0"/>
              <a:t>Click to edit slide content</a:t>
            </a:r>
          </a:p>
        </p:txBody>
      </p:sp>
      <p:sp>
        <p:nvSpPr>
          <p:cNvPr id="6" name="Date Placeholder 2"/>
          <p:cNvSpPr>
            <a:spLocks noGrp="1"/>
          </p:cNvSpPr>
          <p:nvPr>
            <p:ph type="dt" sz="half" idx="10"/>
          </p:nvPr>
        </p:nvSpPr>
        <p:spPr>
          <a:xfrm>
            <a:off x="0" y="6622133"/>
            <a:ext cx="2901844" cy="372394"/>
          </a:xfrm>
          <a:prstGeom prst="rect">
            <a:avLst/>
          </a:prstGeom>
        </p:spPr>
        <p:txBody>
          <a:bodyPr/>
          <a:lstStyle>
            <a:lvl1pPr>
              <a:defRPr>
                <a:solidFill>
                  <a:srgbClr val="3F3F3F"/>
                </a:solidFill>
                <a:latin typeface="+mn-lt"/>
              </a:defRPr>
            </a:lvl1pPr>
          </a:lstStyle>
          <a:p>
            <a:fld id="{D908574B-BD8E-4D24-A484-8D4C62CB8CD9}" type="datetime1">
              <a:rPr lang="en-US" smtClean="0"/>
              <a:t>8/25/2017</a:t>
            </a:fld>
            <a:endParaRPr lang="en-US" dirty="0"/>
          </a:p>
        </p:txBody>
      </p:sp>
      <p:sp>
        <p:nvSpPr>
          <p:cNvPr id="7" name="Slide Number Placeholder 3"/>
          <p:cNvSpPr>
            <a:spLocks noGrp="1"/>
          </p:cNvSpPr>
          <p:nvPr>
            <p:ph type="sldNum" sz="quarter" idx="11"/>
          </p:nvPr>
        </p:nvSpPr>
        <p:spPr>
          <a:xfrm>
            <a:off x="9541575" y="6622133"/>
            <a:ext cx="2901844" cy="372394"/>
          </a:xfrm>
          <a:prstGeom prst="rect">
            <a:avLst/>
          </a:prstGeom>
        </p:spPr>
        <p:txBody>
          <a:bodyPr/>
          <a:lstStyle>
            <a:lvl1pPr>
              <a:defRPr>
                <a:solidFill>
                  <a:srgbClr val="3F3F3F"/>
                </a:solidFill>
                <a:latin typeface="+mn-lt"/>
              </a:defRPr>
            </a:lvl1pPr>
          </a:lstStyle>
          <a:p>
            <a:fld id="{74A398B2-5A34-1A4A-811E-F4027282568C}" type="slidenum">
              <a:rPr lang="en-US" smtClean="0"/>
              <a:pPr/>
              <a:t>‹#›</a:t>
            </a:fld>
            <a:endParaRPr lang="en-US"/>
          </a:p>
        </p:txBody>
      </p:sp>
      <p:sp>
        <p:nvSpPr>
          <p:cNvPr id="8" name="Slide Number Placeholder 3"/>
          <p:cNvSpPr txBox="1">
            <a:spLocks/>
          </p:cNvSpPr>
          <p:nvPr userDrawn="1"/>
        </p:nvSpPr>
        <p:spPr>
          <a:xfrm>
            <a:off x="4767316" y="6605942"/>
            <a:ext cx="2901844" cy="372394"/>
          </a:xfrm>
          <a:prstGeom prst="rect">
            <a:avLst/>
          </a:prstGeom>
        </p:spPr>
        <p:txBody>
          <a:bodyPr vert="horz" lIns="186521" tIns="46630" rIns="186521" bIns="4663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16" dirty="0" smtClean="0"/>
              <a:t>Microsoft Confidential</a:t>
            </a:r>
            <a:endParaRPr lang="en-US" sz="816" dirty="0"/>
          </a:p>
        </p:txBody>
      </p:sp>
    </p:spTree>
    <p:extLst>
      <p:ext uri="{BB962C8B-B14F-4D97-AF65-F5344CB8AC3E}">
        <p14:creationId xmlns:p14="http://schemas.microsoft.com/office/powerpoint/2010/main" val="22163777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105625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_General content l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912" y="310868"/>
            <a:ext cx="11503739" cy="699453"/>
          </a:xfrm>
          <a:noFill/>
        </p:spPr>
        <p:txBody>
          <a:bodyPr rIns="91440">
            <a:noAutofit/>
          </a:bodyPr>
          <a:lstStyle>
            <a:lvl1pPr>
              <a:defRPr sz="3672" baseline="0">
                <a:solidFill>
                  <a:schemeClr val="accent1"/>
                </a:solidFill>
                <a:latin typeface="Segoe UI Light" panose="020B0502040204020203" pitchFamily="34" charset="0"/>
                <a:cs typeface="Segoe UI Light" panose="020B0502040204020203" pitchFamily="34" charset="0"/>
              </a:defRPr>
            </a:lvl1pPr>
          </a:lstStyle>
          <a:p>
            <a:r>
              <a:rPr lang="en-US" dirty="0"/>
              <a:t>Click to edit slide title</a:t>
            </a:r>
          </a:p>
        </p:txBody>
      </p:sp>
      <p:sp>
        <p:nvSpPr>
          <p:cNvPr id="14" name="Content Placeholder 13"/>
          <p:cNvSpPr>
            <a:spLocks noGrp="1"/>
          </p:cNvSpPr>
          <p:nvPr>
            <p:ph sz="quarter" idx="13" hasCustomPrompt="1"/>
          </p:nvPr>
        </p:nvSpPr>
        <p:spPr>
          <a:xfrm>
            <a:off x="414549" y="1165754"/>
            <a:ext cx="11400102" cy="5051601"/>
          </a:xfrm>
          <a:prstGeom prst="rect">
            <a:avLst/>
          </a:prstGeom>
        </p:spPr>
        <p:txBody>
          <a:bodyPr vert="horz" lIns="91440" tIns="45720">
            <a:normAutofit/>
          </a:bodyPr>
          <a:lstStyle>
            <a:lvl1pPr marL="0" indent="0">
              <a:lnSpc>
                <a:spcPct val="100000"/>
              </a:lnSpc>
              <a:spcBef>
                <a:spcPts val="306"/>
              </a:spcBef>
              <a:buFontTx/>
              <a:buNone/>
              <a:defRPr sz="2448" baseline="0">
                <a:solidFill>
                  <a:srgbClr val="3F3F3F"/>
                </a:solidFill>
                <a:latin typeface="Segoe UI Light" pitchFamily="34" charset="0"/>
              </a:defRPr>
            </a:lvl1pPr>
          </a:lstStyle>
          <a:p>
            <a:pPr lvl="0"/>
            <a:r>
              <a:rPr lang="en-US" dirty="0"/>
              <a:t>Click to edit slide content</a:t>
            </a:r>
          </a:p>
        </p:txBody>
      </p:sp>
      <p:sp>
        <p:nvSpPr>
          <p:cNvPr id="7" name="Slide Number Placeholder 3"/>
          <p:cNvSpPr>
            <a:spLocks noGrp="1"/>
          </p:cNvSpPr>
          <p:nvPr>
            <p:ph type="sldNum" sz="quarter" idx="11"/>
          </p:nvPr>
        </p:nvSpPr>
        <p:spPr>
          <a:xfrm>
            <a:off x="9541575" y="6622133"/>
            <a:ext cx="2901844" cy="372394"/>
          </a:xfrm>
          <a:prstGeom prst="rect">
            <a:avLst/>
          </a:prstGeom>
        </p:spPr>
        <p:txBody>
          <a:bodyPr/>
          <a:lstStyle>
            <a:lvl1pPr>
              <a:defRPr>
                <a:solidFill>
                  <a:srgbClr val="3F3F3F"/>
                </a:solidFill>
                <a:latin typeface="+mn-lt"/>
              </a:defRPr>
            </a:lvl1pPr>
          </a:lstStyle>
          <a:p>
            <a:fld id="{74A398B2-5A34-1A4A-811E-F4027282568C}" type="slidenum">
              <a:rPr lang="en-US" smtClean="0"/>
              <a:pPr/>
              <a:t>‹#›</a:t>
            </a:fld>
            <a:endParaRPr lang="en-US"/>
          </a:p>
        </p:txBody>
      </p:sp>
      <p:sp>
        <p:nvSpPr>
          <p:cNvPr id="8" name="Slide Number Placeholder 3"/>
          <p:cNvSpPr txBox="1">
            <a:spLocks/>
          </p:cNvSpPr>
          <p:nvPr userDrawn="1"/>
        </p:nvSpPr>
        <p:spPr>
          <a:xfrm>
            <a:off x="4767316" y="6605942"/>
            <a:ext cx="2901844" cy="372394"/>
          </a:xfrm>
          <a:prstGeom prst="rect">
            <a:avLst/>
          </a:prstGeom>
        </p:spPr>
        <p:txBody>
          <a:bodyPr vert="horz" lIns="186521" tIns="46630" rIns="186521" bIns="4663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16" dirty="0" smtClean="0"/>
              <a:t>Microsoft Confidential</a:t>
            </a:r>
            <a:endParaRPr lang="en-US" sz="816" dirty="0"/>
          </a:p>
        </p:txBody>
      </p:sp>
    </p:spTree>
    <p:extLst>
      <p:ext uri="{BB962C8B-B14F-4D97-AF65-F5344CB8AC3E}">
        <p14:creationId xmlns:p14="http://schemas.microsoft.com/office/powerpoint/2010/main" val="257023860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8" y="1734643"/>
            <a:ext cx="10726460" cy="2130904"/>
          </a:xfrm>
          <a:prstGeom prst="rect">
            <a:avLst/>
          </a:prstGeom>
        </p:spPr>
        <p:txBody>
          <a:bodyPr>
            <a:spAutoFit/>
          </a:bodyPr>
          <a:lstStyle>
            <a:lvl1pPr marL="0" indent="0">
              <a:spcBef>
                <a:spcPts val="2448"/>
              </a:spcBef>
              <a:buNone/>
              <a:defRPr sz="4080">
                <a:solidFill>
                  <a:schemeClr val="tx1"/>
                </a:soli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663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240436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397787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6" r:id="rId1"/>
    <p:sldLayoutId id="2147484268" r:id="rId2"/>
    <p:sldLayoutId id="2147484236" r:id="rId3"/>
    <p:sldLayoutId id="2147484295" r:id="rId4"/>
    <p:sldLayoutId id="2147484240" r:id="rId5"/>
    <p:sldLayoutId id="2147484296" r:id="rId6"/>
    <p:sldLayoutId id="2147484241" r:id="rId7"/>
    <p:sldLayoutId id="2147484297" r:id="rId8"/>
    <p:sldLayoutId id="2147484244" r:id="rId9"/>
    <p:sldLayoutId id="2147484298" r:id="rId10"/>
    <p:sldLayoutId id="2147484245" r:id="rId11"/>
    <p:sldLayoutId id="2147484247" r:id="rId12"/>
    <p:sldLayoutId id="2147484249" r:id="rId13"/>
    <p:sldLayoutId id="2147484250" r:id="rId14"/>
    <p:sldLayoutId id="2147484300" r:id="rId15"/>
    <p:sldLayoutId id="2147484301" r:id="rId16"/>
    <p:sldLayoutId id="2147484264" r:id="rId17"/>
    <p:sldLayoutId id="2147484251" r:id="rId18"/>
    <p:sldLayoutId id="2147484252" r:id="rId19"/>
    <p:sldLayoutId id="2147484253" r:id="rId20"/>
    <p:sldLayoutId id="2147484254" r:id="rId21"/>
    <p:sldLayoutId id="2147484256" r:id="rId22"/>
    <p:sldLayoutId id="2147484257" r:id="rId23"/>
    <p:sldLayoutId id="2147484258" r:id="rId24"/>
    <p:sldLayoutId id="2147484259" r:id="rId25"/>
    <p:sldLayoutId id="2147484260" r:id="rId26"/>
    <p:sldLayoutId id="2147484261" r:id="rId27"/>
    <p:sldLayoutId id="2147484299" r:id="rId28"/>
    <p:sldLayoutId id="2147484263" r:id="rId29"/>
    <p:sldLayoutId id="2147484302" r:id="rId30"/>
    <p:sldLayoutId id="2147484303" r:id="rId31"/>
    <p:sldLayoutId id="2147484304" r:id="rId32"/>
    <p:sldLayoutId id="2147484305" r:id="rId33"/>
    <p:sldLayoutId id="2147484306" r:id="rId34"/>
    <p:sldLayoutId id="2147484307" r:id="rId35"/>
    <p:sldLayoutId id="2147484308" r:id="rId36"/>
    <p:sldLayoutId id="2147484309" r:id="rId37"/>
    <p:sldLayoutId id="2147484311" r:id="rId38"/>
    <p:sldLayoutId id="2147484312" r:id="rId39"/>
    <p:sldLayoutId id="2147484313" r:id="rId40"/>
    <p:sldLayoutId id="2147484314" r:id="rId4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hyperlink" Target="http://www.microsoft.com/en-us/download/details.aspx?id=39084" TargetMode="External"/><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hyperlink" Target="http://zoom.it/owus#full" TargetMode="External"/><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hyperlink" Target="http://blogs.technet.com/b/jenstr/archive/2013/09/20/what-is-the-basis-for-classifying-a-call-as-poor-in-lync-2013-qoe.aspx"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1.xml"/><Relationship Id="rId7" Type="http://schemas.openxmlformats.org/officeDocument/2006/relationships/diagramColors" Target="../diagrams/colors1.xml"/><Relationship Id="rId2" Type="http://schemas.openxmlformats.org/officeDocument/2006/relationships/slideLayout" Target="../slideLayouts/slideLayout35.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36.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3.xml"/><Relationship Id="rId7" Type="http://schemas.openxmlformats.org/officeDocument/2006/relationships/diagramColors" Target="../diagrams/colors2.xml"/><Relationship Id="rId2" Type="http://schemas.openxmlformats.org/officeDocument/2006/relationships/slideLayout" Target="../slideLayouts/slideLayout35.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7.emf"/></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7" Type="http://schemas.microsoft.com/office/2007/relationships/hdphoto" Target="../media/hdphoto2.wdp"/><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5.xml"/><Relationship Id="rId7" Type="http://schemas.openxmlformats.org/officeDocument/2006/relationships/diagramColors" Target="../diagrams/colors3.xml"/><Relationship Id="rId2" Type="http://schemas.openxmlformats.org/officeDocument/2006/relationships/slideLayout" Target="../slideLayouts/slideLayout35.xml"/><Relationship Id="rId1" Type="http://schemas.openxmlformats.org/officeDocument/2006/relationships/tags" Target="../tags/tag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34.xml"/><Relationship Id="rId7" Type="http://schemas.openxmlformats.org/officeDocument/2006/relationships/diagramColors" Target="../diagrams/colors8.xml"/><Relationship Id="rId2" Type="http://schemas.openxmlformats.org/officeDocument/2006/relationships/slideLayout" Target="../slideLayouts/slideLayout35.xml"/><Relationship Id="rId1" Type="http://schemas.openxmlformats.org/officeDocument/2006/relationships/tags" Target="../tags/tag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2.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1.jpg"/></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technet.microsoft.com/en-us/library/mt126221.aspx" TargetMode="External"/><Relationship Id="rId2" Type="http://schemas.openxmlformats.org/officeDocument/2006/relationships/hyperlink" Target="https://www.microsoft.com/en-us/download/details.aspx?id=46916" TargetMode="External"/><Relationship Id="rId1" Type="http://schemas.openxmlformats.org/officeDocument/2006/relationships/slideLayout" Target="../slideLayouts/slideLayout5.xml"/><Relationship Id="rId5" Type="http://schemas.openxmlformats.org/officeDocument/2006/relationships/hyperlink" Target="http://blogs.technet.com/b/jenstr/archive/2015/05/26/displaying-network-and-building-information-in-the-call-quality-dashboard.aspx" TargetMode="External"/><Relationship Id="rId4" Type="http://schemas.openxmlformats.org/officeDocument/2006/relationships/hyperlink" Target="http://blogs.technet.com/b/jenstr/archive/2015/05/27/sample-call-quality-methodology-scorecard-based-on-data-from-call-quality-dashboard.aspx"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hyperlink" Target="https://msdn.microsoft.com/en-us/library/ms143760.aspx" TargetMode="Externa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60.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hyperlink" Target="http://www.microsoft.com/en-us/download/details.aspx?id=39084"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 Id="rId6" Type="http://schemas.openxmlformats.org/officeDocument/2006/relationships/comments" Target="../comments/comment3.xml"/><Relationship Id="rId5" Type="http://schemas.openxmlformats.org/officeDocument/2006/relationships/image" Target="../media/image61.png"/><Relationship Id="rId4" Type="http://schemas.openxmlformats.org/officeDocument/2006/relationships/hyperlink" Target="http://blogs.office.com/2014/07/01/call-quality-methodology-scorecard-for-lync-server/"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7.xml"/></Relationships>
</file>

<file path=ppt/slides/_rels/slide8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96862"/>
            <a:ext cx="9143936" cy="3810002"/>
          </a:xfrm>
        </p:spPr>
        <p:txBody>
          <a:bodyPr/>
          <a:lstStyle/>
          <a:p>
            <a:r>
              <a:rPr lang="en-US" dirty="0" smtClean="0"/>
              <a:t/>
            </a:r>
            <a:br>
              <a:rPr lang="en-US" dirty="0" smtClean="0"/>
            </a:br>
            <a:r>
              <a:rPr lang="en-US" dirty="0" smtClean="0"/>
              <a:t>     </a:t>
            </a:r>
            <a:r>
              <a:rPr lang="en-US" dirty="0" smtClean="0">
                <a:solidFill>
                  <a:schemeClr val="accent3"/>
                </a:solidFill>
              </a:rPr>
              <a:t>Microsoft</a:t>
            </a:r>
            <a:r>
              <a:rPr lang="en-US" dirty="0"/>
              <a:t/>
            </a:r>
            <a:br>
              <a:rPr lang="en-US" dirty="0"/>
            </a:br>
            <a:r>
              <a:rPr lang="en-US" dirty="0" smtClean="0"/>
              <a:t/>
            </a:r>
            <a:br>
              <a:rPr lang="en-US" dirty="0" smtClean="0"/>
            </a:br>
            <a:r>
              <a:rPr lang="en-US" dirty="0"/>
              <a:t/>
            </a:r>
            <a:br>
              <a:rPr lang="en-US" dirty="0"/>
            </a:br>
            <a:r>
              <a:rPr lang="en-US" dirty="0" smtClean="0"/>
              <a:t>Maintaining Health</a:t>
            </a:r>
            <a:endParaRPr lang="en-US" dirty="0"/>
          </a:p>
        </p:txBody>
      </p:sp>
      <p:sp>
        <p:nvSpPr>
          <p:cNvPr id="5" name="Text Placeholder 4"/>
          <p:cNvSpPr>
            <a:spLocks noGrp="1"/>
          </p:cNvSpPr>
          <p:nvPr>
            <p:ph type="body" sz="quarter" idx="12"/>
          </p:nvPr>
        </p:nvSpPr>
        <p:spPr>
          <a:xfrm>
            <a:off x="274701" y="3955786"/>
            <a:ext cx="8153336" cy="1828007"/>
          </a:xfrm>
        </p:spPr>
        <p:txBody>
          <a:bodyPr/>
          <a:lstStyle/>
          <a:p>
            <a:r>
              <a:rPr lang="en-US" dirty="0" smtClean="0"/>
              <a:t>Speaker</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511" t="19997" r="7704" b="10013"/>
          <a:stretch/>
        </p:blipFill>
        <p:spPr>
          <a:xfrm>
            <a:off x="274701" y="830262"/>
            <a:ext cx="914336" cy="914400"/>
          </a:xfrm>
          <a:prstGeom prst="rect">
            <a:avLst/>
          </a:prstGeom>
        </p:spPr>
      </p:pic>
    </p:spTree>
    <p:extLst>
      <p:ext uri="{BB962C8B-B14F-4D97-AF65-F5344CB8AC3E}">
        <p14:creationId xmlns:p14="http://schemas.microsoft.com/office/powerpoint/2010/main" val="342433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Fundamentals -</a:t>
            </a:r>
            <a:br>
              <a:rPr lang="en-US" dirty="0" smtClean="0"/>
            </a:br>
            <a:r>
              <a:rPr lang="en-US" dirty="0" smtClean="0"/>
              <a:t>the Science of CQM</a:t>
            </a:r>
            <a:endParaRPr lang="en-US" dirty="0"/>
          </a:p>
        </p:txBody>
      </p:sp>
    </p:spTree>
    <p:extLst>
      <p:ext uri="{BB962C8B-B14F-4D97-AF65-F5344CB8AC3E}">
        <p14:creationId xmlns:p14="http://schemas.microsoft.com/office/powerpoint/2010/main" val="1633801373"/>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14148" y="295274"/>
            <a:ext cx="11889564" cy="917575"/>
          </a:xfrm>
        </p:spPr>
        <p:txBody>
          <a:bodyPr/>
          <a:lstStyle/>
          <a:p>
            <a:r>
              <a:rPr lang="en-US" dirty="0" smtClean="0"/>
              <a:t>The Quality Problem</a:t>
            </a:r>
            <a:endParaRPr lang="en-US" dirty="0"/>
          </a:p>
        </p:txBody>
      </p:sp>
      <p:sp>
        <p:nvSpPr>
          <p:cNvPr id="6" name="Text Placeholder 5"/>
          <p:cNvSpPr>
            <a:spLocks noGrp="1"/>
          </p:cNvSpPr>
          <p:nvPr>
            <p:ph type="body" sz="quarter" idx="4294967295"/>
          </p:nvPr>
        </p:nvSpPr>
        <p:spPr>
          <a:xfrm>
            <a:off x="314148" y="1668482"/>
            <a:ext cx="6056489" cy="4678204"/>
          </a:xfrm>
          <a:prstGeom prst="rect">
            <a:avLst/>
          </a:prstGeom>
        </p:spPr>
        <p:txBody>
          <a:bodyPr/>
          <a:lstStyle/>
          <a:p>
            <a:pPr marL="0" indent="0">
              <a:buNone/>
            </a:pPr>
            <a:r>
              <a:rPr lang="en-US" sz="4400" i="1" dirty="0" smtClean="0"/>
              <a:t>   </a:t>
            </a:r>
          </a:p>
          <a:p>
            <a:pPr marL="0" indent="0">
              <a:buNone/>
            </a:pPr>
            <a:r>
              <a:rPr lang="en-US" sz="4400" i="1" dirty="0" smtClean="0"/>
              <a:t>“Lync felt slow today”</a:t>
            </a:r>
          </a:p>
          <a:p>
            <a:endParaRPr lang="en-US" b="1" dirty="0" smtClean="0"/>
          </a:p>
          <a:p>
            <a:pPr marL="0" indent="0">
              <a:buNone/>
            </a:pPr>
            <a:r>
              <a:rPr lang="en-US" dirty="0" smtClean="0"/>
              <a:t>It’s not clear which performance counters matter</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554" y="1432932"/>
            <a:ext cx="5474294" cy="4723833"/>
          </a:xfrm>
          <a:prstGeom prst="rect">
            <a:avLst/>
          </a:prstGeom>
          <a:effectLst>
            <a:softEdge rad="114300"/>
          </a:effectLst>
        </p:spPr>
      </p:pic>
    </p:spTree>
    <p:extLst>
      <p:ext uri="{BB962C8B-B14F-4D97-AF65-F5344CB8AC3E}">
        <p14:creationId xmlns:p14="http://schemas.microsoft.com/office/powerpoint/2010/main" val="3518673072"/>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14148" y="295274"/>
            <a:ext cx="11889564" cy="917575"/>
          </a:xfrm>
        </p:spPr>
        <p:txBody>
          <a:bodyPr/>
          <a:lstStyle/>
          <a:p>
            <a:r>
              <a:rPr lang="en-US" dirty="0" smtClean="0"/>
              <a:t>The Quality Problem</a:t>
            </a:r>
            <a:endParaRPr lang="en-US" dirty="0"/>
          </a:p>
        </p:txBody>
      </p:sp>
      <p:sp>
        <p:nvSpPr>
          <p:cNvPr id="6" name="Text Placeholder 5"/>
          <p:cNvSpPr>
            <a:spLocks noGrp="1"/>
          </p:cNvSpPr>
          <p:nvPr>
            <p:ph type="body" sz="quarter" idx="4294967295"/>
          </p:nvPr>
        </p:nvSpPr>
        <p:spPr>
          <a:xfrm>
            <a:off x="223891" y="2034238"/>
            <a:ext cx="6035039" cy="4555093"/>
          </a:xfrm>
          <a:prstGeom prst="rect">
            <a:avLst/>
          </a:prstGeom>
        </p:spPr>
        <p:txBody>
          <a:bodyPr/>
          <a:lstStyle/>
          <a:p>
            <a:pPr marL="0" indent="0">
              <a:buNone/>
            </a:pPr>
            <a:r>
              <a:rPr lang="en-US" i="1" dirty="0" smtClean="0"/>
              <a:t>“Why is it taking so long</a:t>
            </a:r>
          </a:p>
          <a:p>
            <a:pPr marL="0" indent="0">
              <a:buNone/>
            </a:pPr>
            <a:r>
              <a:rPr lang="en-US" i="1" dirty="0"/>
              <a:t>t</a:t>
            </a:r>
            <a:r>
              <a:rPr lang="en-US" i="1" dirty="0" smtClean="0"/>
              <a:t>o join conferences today..”</a:t>
            </a:r>
          </a:p>
          <a:p>
            <a:pPr marL="0" indent="0">
              <a:buNone/>
            </a:pPr>
            <a:endParaRPr lang="en-US" dirty="0"/>
          </a:p>
          <a:p>
            <a:pPr marL="0" indent="0">
              <a:buNone/>
            </a:pPr>
            <a:r>
              <a:rPr lang="en-US" dirty="0"/>
              <a:t>Identifying server infrastructure </a:t>
            </a:r>
            <a:r>
              <a:rPr lang="en-US" dirty="0" smtClean="0"/>
              <a:t>hot-spots</a:t>
            </a:r>
          </a:p>
          <a:p>
            <a:pPr marL="0" indent="0">
              <a:buNone/>
            </a:pPr>
            <a:r>
              <a:rPr lang="en-US" dirty="0" smtClean="0"/>
              <a:t>Catch what standard monitoring won’t</a:t>
            </a:r>
            <a:endParaRPr lang="en-US"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6376229" y="1388773"/>
            <a:ext cx="5827483" cy="5098049"/>
          </a:xfrm>
          <a:prstGeom prst="rect">
            <a:avLst/>
          </a:prstGeom>
          <a:effectLst>
            <a:softEdge rad="114300"/>
          </a:effectLst>
        </p:spPr>
      </p:pic>
    </p:spTree>
    <p:extLst>
      <p:ext uri="{BB962C8B-B14F-4D97-AF65-F5344CB8AC3E}">
        <p14:creationId xmlns:p14="http://schemas.microsoft.com/office/powerpoint/2010/main" val="153427625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1948" y="1148484"/>
            <a:ext cx="4848089" cy="6758902"/>
          </a:xfrm>
        </p:spPr>
        <p:txBody>
          <a:bodyPr/>
          <a:lstStyle/>
          <a:p>
            <a:r>
              <a:rPr lang="en-US" dirty="0" smtClean="0">
                <a:solidFill>
                  <a:schemeClr val="tx1"/>
                </a:solidFill>
              </a:rPr>
              <a:t>Voice support cases often cite call quality</a:t>
            </a:r>
          </a:p>
          <a:p>
            <a:r>
              <a:rPr lang="en-US" dirty="0" smtClean="0">
                <a:solidFill>
                  <a:schemeClr val="tx1"/>
                </a:solidFill>
              </a:rPr>
              <a:t>We experienced this ourselves – and we see it as user number scale up</a:t>
            </a:r>
          </a:p>
          <a:p>
            <a:r>
              <a:rPr lang="en-US" dirty="0" smtClean="0">
                <a:solidFill>
                  <a:schemeClr val="tx1"/>
                </a:solidFill>
              </a:rPr>
              <a:t>CQM was built to address this problem.  </a:t>
            </a:r>
          </a:p>
          <a:p>
            <a:endParaRPr lang="en-US" dirty="0">
              <a:solidFill>
                <a:schemeClr val="tx1"/>
              </a:solidFill>
            </a:endParaRPr>
          </a:p>
        </p:txBody>
      </p:sp>
      <p:sp>
        <p:nvSpPr>
          <p:cNvPr id="3" name="Title 2"/>
          <p:cNvSpPr>
            <a:spLocks noGrp="1"/>
          </p:cNvSpPr>
          <p:nvPr>
            <p:ph type="title"/>
          </p:nvPr>
        </p:nvSpPr>
        <p:spPr/>
        <p:txBody>
          <a:bodyPr/>
          <a:lstStyle/>
          <a:p>
            <a:r>
              <a:rPr lang="en-US" dirty="0" smtClean="0">
                <a:solidFill>
                  <a:schemeClr val="tx1"/>
                </a:solidFill>
              </a:rPr>
              <a:t>The Quality Problem</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5532437" y="1212849"/>
            <a:ext cx="7682095" cy="6145676"/>
          </a:xfrm>
          <a:prstGeom prst="rect">
            <a:avLst/>
          </a:prstGeom>
        </p:spPr>
      </p:pic>
    </p:spTree>
    <p:extLst>
      <p:ext uri="{BB962C8B-B14F-4D97-AF65-F5344CB8AC3E}">
        <p14:creationId xmlns:p14="http://schemas.microsoft.com/office/powerpoint/2010/main" val="415548349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31947" y="1135062"/>
            <a:ext cx="6154211" cy="5013167"/>
          </a:xfrm>
        </p:spPr>
        <p:txBody>
          <a:bodyPr/>
          <a:lstStyle/>
          <a:p>
            <a:r>
              <a:rPr lang="en-US" dirty="0" smtClean="0">
                <a:solidFill>
                  <a:schemeClr val="tx1"/>
                </a:solidFill>
              </a:rPr>
              <a:t>There is a complex set of dependencies from the endpoint to the access point to the core network to the server.  </a:t>
            </a:r>
          </a:p>
          <a:p>
            <a:r>
              <a:rPr lang="en-US" dirty="0" smtClean="0">
                <a:solidFill>
                  <a:schemeClr val="tx1"/>
                </a:solidFill>
              </a:rPr>
              <a:t>Degradation in any aspect lowers quality for the entire call or conference.</a:t>
            </a:r>
            <a:endParaRPr lang="en-US" dirty="0">
              <a:solidFill>
                <a:schemeClr val="tx1"/>
              </a:solidFill>
            </a:endParaRPr>
          </a:p>
        </p:txBody>
      </p:sp>
      <p:sp>
        <p:nvSpPr>
          <p:cNvPr id="3" name="Title 2"/>
          <p:cNvSpPr>
            <a:spLocks noGrp="1"/>
          </p:cNvSpPr>
          <p:nvPr>
            <p:ph type="title"/>
          </p:nvPr>
        </p:nvSpPr>
        <p:spPr>
          <a:xfrm>
            <a:off x="274639" y="144462"/>
            <a:ext cx="11889564" cy="917575"/>
          </a:xfrm>
        </p:spPr>
        <p:txBody>
          <a:bodyPr/>
          <a:lstStyle/>
          <a:p>
            <a:r>
              <a:rPr lang="en-US" dirty="0" smtClean="0">
                <a:solidFill>
                  <a:schemeClr val="tx1"/>
                </a:solidFill>
              </a:rPr>
              <a:t>Why is Call Quality hard to achieve?</a:t>
            </a:r>
            <a:endParaRPr lang="en-US" dirty="0">
              <a:solidFill>
                <a:schemeClr val="tx1"/>
              </a:solidFill>
            </a:endParaRPr>
          </a:p>
        </p:txBody>
      </p:sp>
      <p:sp>
        <p:nvSpPr>
          <p:cNvPr id="2" name="TextBox 1"/>
          <p:cNvSpPr txBox="1"/>
          <p:nvPr/>
        </p:nvSpPr>
        <p:spPr>
          <a:xfrm>
            <a:off x="731837" y="6240462"/>
            <a:ext cx="9007295" cy="512317"/>
          </a:xfrm>
          <a:prstGeom prst="rect">
            <a:avLst/>
          </a:prstGeom>
          <a:noFill/>
        </p:spPr>
        <p:txBody>
          <a:bodyPr wrap="square" lIns="0" tIns="0" rIns="0" bIns="0" rtlCol="0">
            <a:spAutoFit/>
          </a:bodyPr>
          <a:lstStyle/>
          <a:p>
            <a:r>
              <a:rPr lang="en-US" sz="3264" spc="-71" dirty="0" smtClean="0">
                <a:solidFill>
                  <a:srgbClr val="009E49"/>
                </a:solidFill>
              </a:rPr>
              <a:t>READ IT!!  </a:t>
            </a:r>
            <a:r>
              <a:rPr lang="en-US" sz="3264" spc="-71" dirty="0" smtClean="0">
                <a:gradFill>
                  <a:gsLst>
                    <a:gs pos="2917">
                      <a:srgbClr val="00BCF2"/>
                    </a:gs>
                    <a:gs pos="95000">
                      <a:srgbClr val="00BCF2"/>
                    </a:gs>
                  </a:gsLst>
                  <a:lin ang="5400000" scaled="0"/>
                </a:gradFill>
                <a:hlinkClick r:id="rId3"/>
              </a:rPr>
              <a:t>Lync </a:t>
            </a:r>
            <a:r>
              <a:rPr lang="en-US" sz="3264" spc="-71" dirty="0">
                <a:gradFill>
                  <a:gsLst>
                    <a:gs pos="2917">
                      <a:srgbClr val="00BCF2"/>
                    </a:gs>
                    <a:gs pos="95000">
                      <a:srgbClr val="00BCF2"/>
                    </a:gs>
                  </a:gsLst>
                  <a:lin ang="5400000" scaled="0"/>
                </a:gradFill>
                <a:hlinkClick r:id="rId3"/>
              </a:rPr>
              <a:t>2013 Networking Guide</a:t>
            </a:r>
            <a:r>
              <a:rPr lang="en-US" sz="3264" spc="-71" dirty="0">
                <a:gradFill>
                  <a:gsLst>
                    <a:gs pos="2917">
                      <a:srgbClr val="00BCF2"/>
                    </a:gs>
                    <a:gs pos="95000">
                      <a:srgbClr val="00BCF2"/>
                    </a:gs>
                  </a:gsLst>
                  <a:lin ang="5400000" scaled="0"/>
                </a:gradFill>
              </a:rPr>
              <a:t> </a:t>
            </a:r>
          </a:p>
        </p:txBody>
      </p:sp>
      <p:pic>
        <p:nvPicPr>
          <p:cNvPr id="218" name="Picture 217"/>
          <p:cNvPicPr>
            <a:picLocks noChangeAspect="1"/>
          </p:cNvPicPr>
          <p:nvPr/>
        </p:nvPicPr>
        <p:blipFill>
          <a:blip r:embed="rId4"/>
          <a:stretch>
            <a:fillRect/>
          </a:stretch>
        </p:blipFill>
        <p:spPr>
          <a:xfrm>
            <a:off x="7738590" y="1058862"/>
            <a:ext cx="4194647" cy="5389489"/>
          </a:xfrm>
          <a:prstGeom prst="rect">
            <a:avLst/>
          </a:prstGeom>
        </p:spPr>
      </p:pic>
    </p:spTree>
    <p:extLst>
      <p:ext uri="{BB962C8B-B14F-4D97-AF65-F5344CB8AC3E}">
        <p14:creationId xmlns:p14="http://schemas.microsoft.com/office/powerpoint/2010/main" val="2875068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What about our existing tools</a:t>
            </a:r>
            <a:endParaRPr lang="en-US" dirty="0">
              <a:solidFill>
                <a:schemeClr val="tx1"/>
              </a:solidFill>
            </a:endParaRPr>
          </a:p>
        </p:txBody>
      </p:sp>
      <p:sp>
        <p:nvSpPr>
          <p:cNvPr id="5" name="Text Placeholder 4"/>
          <p:cNvSpPr>
            <a:spLocks noGrp="1"/>
          </p:cNvSpPr>
          <p:nvPr>
            <p:ph type="body" sz="quarter" idx="11"/>
          </p:nvPr>
        </p:nvSpPr>
        <p:spPr>
          <a:xfrm>
            <a:off x="533567" y="1476622"/>
            <a:ext cx="5502360" cy="5424370"/>
          </a:xfrm>
        </p:spPr>
        <p:txBody>
          <a:bodyPr/>
          <a:lstStyle/>
          <a:p>
            <a:r>
              <a:rPr lang="en-US" dirty="0">
                <a:solidFill>
                  <a:schemeClr val="tx1"/>
                </a:solidFill>
              </a:rPr>
              <a:t>We have a rich set of </a:t>
            </a:r>
            <a:r>
              <a:rPr lang="en-US" dirty="0" err="1" smtClean="0">
                <a:solidFill>
                  <a:schemeClr val="tx1"/>
                </a:solidFill>
              </a:rPr>
              <a:t>QoE</a:t>
            </a:r>
            <a:r>
              <a:rPr lang="en-US" dirty="0" smtClean="0">
                <a:solidFill>
                  <a:schemeClr val="tx1"/>
                </a:solidFill>
              </a:rPr>
              <a:t> data and tools </a:t>
            </a:r>
            <a:r>
              <a:rPr lang="en-US" dirty="0">
                <a:solidFill>
                  <a:schemeClr val="tx1"/>
                </a:solidFill>
              </a:rPr>
              <a:t>in the product to troubleshoot issues</a:t>
            </a:r>
          </a:p>
          <a:p>
            <a:r>
              <a:rPr lang="en-US" dirty="0" smtClean="0">
                <a:solidFill>
                  <a:schemeClr val="tx1"/>
                </a:solidFill>
              </a:rPr>
              <a:t>We need a systemic </a:t>
            </a:r>
            <a:r>
              <a:rPr lang="en-US" dirty="0">
                <a:solidFill>
                  <a:schemeClr val="tx1"/>
                </a:solidFill>
              </a:rPr>
              <a:t>operational </a:t>
            </a:r>
            <a:r>
              <a:rPr lang="en-US" dirty="0" smtClean="0">
                <a:solidFill>
                  <a:schemeClr val="tx1"/>
                </a:solidFill>
              </a:rPr>
              <a:t>approach to </a:t>
            </a:r>
            <a:r>
              <a:rPr lang="en-US" dirty="0">
                <a:solidFill>
                  <a:schemeClr val="tx1"/>
                </a:solidFill>
              </a:rPr>
              <a:t>proactively view and improve call </a:t>
            </a:r>
            <a:r>
              <a:rPr lang="en-US" dirty="0" smtClean="0">
                <a:solidFill>
                  <a:schemeClr val="tx1"/>
                </a:solidFill>
              </a:rPr>
              <a:t>quality – that’s </a:t>
            </a:r>
            <a:r>
              <a:rPr lang="en-US" b="1" dirty="0" smtClean="0">
                <a:solidFill>
                  <a:schemeClr val="tx1"/>
                </a:solidFill>
              </a:rPr>
              <a:t>CQM</a:t>
            </a:r>
            <a:r>
              <a:rPr lang="en-US" dirty="0" smtClean="0">
                <a:solidFill>
                  <a:schemeClr val="tx1"/>
                </a:solidFill>
              </a:rPr>
              <a:t>.</a:t>
            </a:r>
            <a:endParaRPr lang="en-US" dirty="0">
              <a:solidFill>
                <a:schemeClr val="tx1"/>
              </a:solidFill>
            </a:endParaRPr>
          </a:p>
        </p:txBody>
      </p:sp>
      <p:sp>
        <p:nvSpPr>
          <p:cNvPr id="6" name="Text Placeholder 5"/>
          <p:cNvSpPr>
            <a:spLocks noGrp="1"/>
          </p:cNvSpPr>
          <p:nvPr>
            <p:ph type="body" sz="quarter" idx="12"/>
          </p:nvPr>
        </p:nvSpPr>
        <p:spPr>
          <a:xfrm>
            <a:off x="6405406" y="1476622"/>
            <a:ext cx="5502360" cy="4274190"/>
          </a:xfrm>
        </p:spPr>
        <p:txBody>
          <a:bodyPr/>
          <a:lstStyle/>
          <a:p>
            <a:r>
              <a:rPr lang="en-US" dirty="0" smtClean="0"/>
              <a:t>CQM doesn’t replace:</a:t>
            </a:r>
          </a:p>
          <a:p>
            <a:pPr marL="582873" indent="-582873">
              <a:buFont typeface="Arial" panose="020B0604020202020204" pitchFamily="34" charset="0"/>
              <a:buChar char="•"/>
            </a:pPr>
            <a:r>
              <a:rPr lang="en-US" dirty="0" smtClean="0"/>
              <a:t>SCOM</a:t>
            </a:r>
          </a:p>
          <a:p>
            <a:pPr marL="582873" indent="-582873">
              <a:buFont typeface="Arial" panose="020B0604020202020204" pitchFamily="34" charset="0"/>
              <a:buChar char="•"/>
            </a:pPr>
            <a:r>
              <a:rPr lang="en-US" dirty="0" smtClean="0"/>
              <a:t>Monitoring Server Reports</a:t>
            </a:r>
          </a:p>
          <a:p>
            <a:pPr marL="582873" indent="-582873">
              <a:buFont typeface="Arial" panose="020B0604020202020204" pitchFamily="34" charset="0"/>
              <a:buChar char="•"/>
            </a:pPr>
            <a:r>
              <a:rPr lang="en-US" dirty="0" smtClean="0"/>
              <a:t>Support</a:t>
            </a:r>
          </a:p>
          <a:p>
            <a:endParaRPr lang="en-US" dirty="0"/>
          </a:p>
        </p:txBody>
      </p:sp>
    </p:spTree>
    <p:extLst>
      <p:ext uri="{BB962C8B-B14F-4D97-AF65-F5344CB8AC3E}">
        <p14:creationId xmlns:p14="http://schemas.microsoft.com/office/powerpoint/2010/main" val="23004535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100" dirty="0">
                <a:solidFill>
                  <a:schemeClr val="tx1"/>
                </a:solidFill>
              </a:rPr>
              <a:t>Ten CQM elements across three dimensions</a:t>
            </a:r>
          </a:p>
        </p:txBody>
      </p:sp>
      <p:sp>
        <p:nvSpPr>
          <p:cNvPr id="3" name="Text Placeholder 2"/>
          <p:cNvSpPr>
            <a:spLocks noGrp="1"/>
          </p:cNvSpPr>
          <p:nvPr>
            <p:ph type="body" sz="quarter" idx="11"/>
          </p:nvPr>
        </p:nvSpPr>
        <p:spPr>
          <a:xfrm>
            <a:off x="544356" y="1506019"/>
            <a:ext cx="5614156" cy="3697851"/>
          </a:xfrm>
        </p:spPr>
        <p:txBody>
          <a:bodyPr/>
          <a:lstStyle/>
          <a:p>
            <a:r>
              <a:rPr lang="en-US" b="1" dirty="0" smtClean="0">
                <a:solidFill>
                  <a:schemeClr val="tx1"/>
                </a:solidFill>
              </a:rPr>
              <a:t>Three Dimensions</a:t>
            </a:r>
          </a:p>
          <a:p>
            <a:pPr marL="757735" indent="-757735">
              <a:buFont typeface="+mj-lt"/>
              <a:buAutoNum type="arabicPeriod"/>
            </a:pPr>
            <a:r>
              <a:rPr lang="en-US" dirty="0" smtClean="0">
                <a:solidFill>
                  <a:schemeClr val="tx2"/>
                </a:solidFill>
              </a:rPr>
              <a:t>Server Plant</a:t>
            </a:r>
          </a:p>
          <a:p>
            <a:pPr marL="757735" indent="-757735">
              <a:buFont typeface="+mj-lt"/>
              <a:buAutoNum type="arabicPeriod"/>
            </a:pPr>
            <a:r>
              <a:rPr lang="en-US" dirty="0" smtClean="0">
                <a:solidFill>
                  <a:schemeClr val="tx2"/>
                </a:solidFill>
              </a:rPr>
              <a:t>Endpoints</a:t>
            </a:r>
          </a:p>
          <a:p>
            <a:pPr marL="757735" indent="-757735">
              <a:buFont typeface="+mj-lt"/>
              <a:buAutoNum type="arabicPeriod"/>
            </a:pPr>
            <a:r>
              <a:rPr lang="en-US" dirty="0" smtClean="0">
                <a:solidFill>
                  <a:schemeClr val="tx2"/>
                </a:solidFill>
              </a:rPr>
              <a:t>Last Mile</a:t>
            </a:r>
          </a:p>
          <a:p>
            <a:endParaRPr lang="en-US" dirty="0"/>
          </a:p>
        </p:txBody>
      </p:sp>
      <p:sp>
        <p:nvSpPr>
          <p:cNvPr id="4" name="Text Placeholder 3"/>
          <p:cNvSpPr>
            <a:spLocks noGrp="1"/>
          </p:cNvSpPr>
          <p:nvPr>
            <p:ph type="body" sz="quarter" idx="12"/>
          </p:nvPr>
        </p:nvSpPr>
        <p:spPr>
          <a:xfrm>
            <a:off x="5837237" y="1668462"/>
            <a:ext cx="5996618" cy="4524315"/>
          </a:xfrm>
        </p:spPr>
        <p:txBody>
          <a:bodyPr/>
          <a:lstStyle/>
          <a:p>
            <a:r>
              <a:rPr lang="en-US" sz="4000" dirty="0">
                <a:solidFill>
                  <a:schemeClr val="tx1"/>
                </a:solidFill>
              </a:rPr>
              <a:t>There are 10 areas in </a:t>
            </a:r>
            <a:r>
              <a:rPr lang="en-US" sz="4000" dirty="0" smtClean="0">
                <a:solidFill>
                  <a:schemeClr val="tx1"/>
                </a:solidFill>
              </a:rPr>
              <a:t>total</a:t>
            </a:r>
          </a:p>
          <a:p>
            <a:r>
              <a:rPr lang="en-US" sz="4000" dirty="0" smtClean="0">
                <a:solidFill>
                  <a:schemeClr val="tx1"/>
                </a:solidFill>
              </a:rPr>
              <a:t>Each Dimension has a prioritized set of focus areas</a:t>
            </a:r>
          </a:p>
          <a:p>
            <a:r>
              <a:rPr lang="en-US" sz="4000" dirty="0" smtClean="0">
                <a:solidFill>
                  <a:schemeClr val="tx1"/>
                </a:solidFill>
              </a:rPr>
              <a:t>9 query </a:t>
            </a:r>
            <a:r>
              <a:rPr lang="en-US" sz="4000" dirty="0" err="1" smtClean="0">
                <a:solidFill>
                  <a:schemeClr val="tx1"/>
                </a:solidFill>
              </a:rPr>
              <a:t>QoE</a:t>
            </a:r>
            <a:r>
              <a:rPr lang="en-US" sz="4000" dirty="0" smtClean="0">
                <a:solidFill>
                  <a:schemeClr val="tx1"/>
                </a:solidFill>
              </a:rPr>
              <a:t> for data to identify problem areas </a:t>
            </a:r>
          </a:p>
          <a:p>
            <a:r>
              <a:rPr lang="en-US" sz="4000" dirty="0" smtClean="0">
                <a:solidFill>
                  <a:schemeClr val="tx1"/>
                </a:solidFill>
              </a:rPr>
              <a:t>Customers can customize the approach</a:t>
            </a:r>
            <a:endParaRPr lang="en-US" sz="4000" dirty="0">
              <a:solidFill>
                <a:schemeClr val="tx1"/>
              </a:solidFill>
            </a:endParaRPr>
          </a:p>
        </p:txBody>
      </p:sp>
      <p:sp>
        <p:nvSpPr>
          <p:cNvPr id="6" name="TextBox 5"/>
          <p:cNvSpPr txBox="1"/>
          <p:nvPr/>
        </p:nvSpPr>
        <p:spPr>
          <a:xfrm>
            <a:off x="566232" y="6183600"/>
            <a:ext cx="5791199" cy="512317"/>
          </a:xfrm>
          <a:prstGeom prst="rect">
            <a:avLst/>
          </a:prstGeom>
          <a:noFill/>
        </p:spPr>
        <p:txBody>
          <a:bodyPr wrap="square" lIns="0" tIns="0" rIns="0" bIns="0" rtlCol="0">
            <a:spAutoFit/>
          </a:bodyPr>
          <a:lstStyle/>
          <a:p>
            <a:r>
              <a:rPr lang="en-US" sz="3264" spc="-71" dirty="0" smtClean="0">
                <a:solidFill>
                  <a:srgbClr val="009E49"/>
                </a:solidFill>
              </a:rPr>
              <a:t>POSTER!!  </a:t>
            </a:r>
            <a:r>
              <a:rPr lang="en-US" sz="3264" spc="-71" dirty="0" smtClean="0">
                <a:gradFill>
                  <a:gsLst>
                    <a:gs pos="2917">
                      <a:srgbClr val="00BCF2"/>
                    </a:gs>
                    <a:gs pos="95000">
                      <a:srgbClr val="00BCF2"/>
                    </a:gs>
                  </a:gsLst>
                  <a:lin ang="5400000" scaled="0"/>
                </a:gradFill>
                <a:hlinkClick r:id="rId3"/>
              </a:rPr>
              <a:t>Lync CQM Poster</a:t>
            </a:r>
            <a:endParaRPr lang="en-US" sz="3264" spc="-71" dirty="0">
              <a:gradFill>
                <a:gsLst>
                  <a:gs pos="2917">
                    <a:srgbClr val="00BCF2"/>
                  </a:gs>
                  <a:gs pos="95000">
                    <a:srgbClr val="00BCF2"/>
                  </a:gs>
                </a:gsLst>
                <a:lin ang="5400000" scaled="0"/>
              </a:gradFill>
            </a:endParaRPr>
          </a:p>
        </p:txBody>
      </p:sp>
    </p:spTree>
    <p:extLst>
      <p:ext uri="{BB962C8B-B14F-4D97-AF65-F5344CB8AC3E}">
        <p14:creationId xmlns:p14="http://schemas.microsoft.com/office/powerpoint/2010/main" val="3253664944"/>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27" y="200756"/>
            <a:ext cx="10722146" cy="1351600"/>
          </a:xfrm>
        </p:spPr>
        <p:txBody>
          <a:bodyPr>
            <a:normAutofit/>
          </a:bodyPr>
          <a:lstStyle/>
          <a:p>
            <a:r>
              <a:rPr lang="en-US" sz="5505" dirty="0" err="1"/>
              <a:t>QoE</a:t>
            </a:r>
            <a:r>
              <a:rPr lang="en-US" sz="5505" dirty="0"/>
              <a:t> Data collection</a:t>
            </a:r>
          </a:p>
        </p:txBody>
      </p:sp>
      <p:sp>
        <p:nvSpPr>
          <p:cNvPr id="3" name="Text Placeholder 2"/>
          <p:cNvSpPr>
            <a:spLocks noGrp="1"/>
          </p:cNvSpPr>
          <p:nvPr>
            <p:ph type="body" sz="quarter" idx="4294967295"/>
          </p:nvPr>
        </p:nvSpPr>
        <p:spPr>
          <a:xfrm>
            <a:off x="277028" y="1552356"/>
            <a:ext cx="6458541" cy="5082032"/>
          </a:xfrm>
          <a:prstGeom prst="rect">
            <a:avLst/>
          </a:prstGeom>
        </p:spPr>
        <p:txBody>
          <a:bodyPr/>
          <a:lstStyle/>
          <a:p>
            <a:pPr marL="342900" lvl="1" indent="0">
              <a:buNone/>
            </a:pPr>
            <a:r>
              <a:rPr lang="en-CA" sz="4080" b="1" spc="-71" dirty="0">
                <a:solidFill>
                  <a:schemeClr val="tx1"/>
                </a:solidFill>
                <a:latin typeface="+mj-lt"/>
              </a:rPr>
              <a:t>How </a:t>
            </a:r>
            <a:r>
              <a:rPr lang="en-CA" sz="4080" b="1" spc="-71" dirty="0" err="1">
                <a:solidFill>
                  <a:schemeClr val="tx1"/>
                </a:solidFill>
                <a:latin typeface="+mj-lt"/>
              </a:rPr>
              <a:t>QoE</a:t>
            </a:r>
            <a:r>
              <a:rPr lang="en-CA" sz="4080" b="1" spc="-71" dirty="0">
                <a:solidFill>
                  <a:schemeClr val="tx1"/>
                </a:solidFill>
                <a:latin typeface="+mj-lt"/>
              </a:rPr>
              <a:t> data gets collected</a:t>
            </a:r>
          </a:p>
          <a:p>
            <a:pPr marL="342900" lvl="1" indent="0">
              <a:buNone/>
            </a:pPr>
            <a:endParaRPr lang="en-US" dirty="0" smtClean="0"/>
          </a:p>
          <a:p>
            <a:pPr marL="342900" lvl="1" indent="0">
              <a:buNone/>
            </a:pPr>
            <a:r>
              <a:rPr lang="en-US" dirty="0" smtClean="0"/>
              <a:t>After </a:t>
            </a:r>
            <a:r>
              <a:rPr lang="en-US" dirty="0"/>
              <a:t>a media session is complete the end point sends </a:t>
            </a:r>
            <a:r>
              <a:rPr lang="en-US" dirty="0" err="1"/>
              <a:t>QoE</a:t>
            </a:r>
            <a:r>
              <a:rPr lang="en-US" dirty="0"/>
              <a:t> data to home pool </a:t>
            </a:r>
            <a:endParaRPr lang="en-US" dirty="0" smtClean="0"/>
          </a:p>
          <a:p>
            <a:pPr marL="342900" lvl="1" indent="0">
              <a:buNone/>
            </a:pPr>
            <a:endParaRPr lang="en-US" dirty="0" smtClean="0"/>
          </a:p>
          <a:p>
            <a:pPr marL="342900" lvl="1" indent="0">
              <a:buNone/>
            </a:pPr>
            <a:r>
              <a:rPr lang="en-US" dirty="0" smtClean="0"/>
              <a:t>All </a:t>
            </a:r>
            <a:r>
              <a:rPr lang="en-US" dirty="0"/>
              <a:t>media end points have these capabilities – Lync Clients, Mediation Server, AVMCU, </a:t>
            </a:r>
            <a:r>
              <a:rPr lang="en-US" dirty="0" smtClean="0"/>
              <a:t>Edge, CAA, etc.</a:t>
            </a:r>
            <a:endParaRPr lang="en-US" dirty="0"/>
          </a:p>
          <a:p>
            <a:pPr marL="342900" lvl="1" indent="0">
              <a:buNone/>
            </a:pPr>
            <a:endParaRPr lang="en-GB" dirty="0" smtClean="0"/>
          </a:p>
          <a:p>
            <a:pPr marL="342900" lvl="1" indent="0">
              <a:buNone/>
            </a:pPr>
            <a:r>
              <a:rPr lang="en-GB" dirty="0" smtClean="0"/>
              <a:t>These </a:t>
            </a:r>
            <a:r>
              <a:rPr lang="en-GB" dirty="0"/>
              <a:t>reports are based on RTCP exchanges between the two endpoints</a:t>
            </a:r>
            <a:endParaRPr lang="en-US" dirty="0"/>
          </a:p>
        </p:txBody>
      </p:sp>
      <p:pic>
        <p:nvPicPr>
          <p:cNvPr id="4" name="Picture 3"/>
          <p:cNvPicPr>
            <a:picLocks noChangeAspect="1"/>
          </p:cNvPicPr>
          <p:nvPr/>
        </p:nvPicPr>
        <p:blipFill>
          <a:blip r:embed="rId3"/>
          <a:stretch>
            <a:fillRect/>
          </a:stretch>
        </p:blipFill>
        <p:spPr>
          <a:xfrm>
            <a:off x="7208439" y="296564"/>
            <a:ext cx="4747366" cy="6155750"/>
          </a:xfrm>
          <a:prstGeom prst="rect">
            <a:avLst/>
          </a:prstGeom>
        </p:spPr>
      </p:pic>
    </p:spTree>
    <p:extLst>
      <p:ext uri="{BB962C8B-B14F-4D97-AF65-F5344CB8AC3E}">
        <p14:creationId xmlns:p14="http://schemas.microsoft.com/office/powerpoint/2010/main" val="1428597720"/>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0" indent="0">
              <a:buNone/>
            </a:pPr>
            <a:r>
              <a:rPr lang="en-US" dirty="0" smtClean="0"/>
              <a:t>Monitoring Database assignments</a:t>
            </a:r>
          </a:p>
          <a:p>
            <a:pPr marL="0" indent="0">
              <a:buNone/>
            </a:pPr>
            <a:r>
              <a:rPr lang="en-US" dirty="0" smtClean="0"/>
              <a:t>Rate My Call</a:t>
            </a:r>
          </a:p>
          <a:p>
            <a:pPr marL="0" indent="0">
              <a:buNone/>
            </a:pPr>
            <a:r>
              <a:rPr lang="en-US" dirty="0" smtClean="0"/>
              <a:t>Schema changes</a:t>
            </a:r>
          </a:p>
        </p:txBody>
      </p:sp>
      <p:sp>
        <p:nvSpPr>
          <p:cNvPr id="2" name="Title 1"/>
          <p:cNvSpPr>
            <a:spLocks noGrp="1"/>
          </p:cNvSpPr>
          <p:nvPr>
            <p:ph type="title"/>
          </p:nvPr>
        </p:nvSpPr>
        <p:spPr/>
        <p:txBody>
          <a:bodyPr/>
          <a:lstStyle/>
          <a:p>
            <a:r>
              <a:rPr lang="en-US" dirty="0" smtClean="0"/>
              <a:t>Skype for Business </a:t>
            </a:r>
            <a:r>
              <a:rPr lang="en-US" dirty="0" err="1" smtClean="0"/>
              <a:t>QoE</a:t>
            </a:r>
            <a:r>
              <a:rPr lang="en-US" dirty="0" smtClean="0"/>
              <a:t> Changes</a:t>
            </a:r>
            <a:endParaRPr lang="da-DK" dirty="0"/>
          </a:p>
        </p:txBody>
      </p:sp>
    </p:spTree>
    <p:extLst>
      <p:ext uri="{BB962C8B-B14F-4D97-AF65-F5344CB8AC3E}">
        <p14:creationId xmlns:p14="http://schemas.microsoft.com/office/powerpoint/2010/main" val="2059972332"/>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715137"/>
          </a:xfrm>
        </p:spPr>
        <p:txBody>
          <a:bodyPr/>
          <a:lstStyle/>
          <a:p>
            <a:pPr marL="0" indent="0">
              <a:buNone/>
            </a:pPr>
            <a:r>
              <a:rPr lang="en-US" dirty="0" smtClean="0"/>
              <a:t>Skype for Business servers require service version 7  Monitoring database (Skype for Business version in topology)</a:t>
            </a:r>
          </a:p>
          <a:p>
            <a:pPr marL="342900" lvl="1" indent="0">
              <a:buNone/>
            </a:pPr>
            <a:r>
              <a:rPr lang="en-US" dirty="0" smtClean="0"/>
              <a:t>Can’t use Lync 2013 Monitoring Database</a:t>
            </a:r>
          </a:p>
          <a:p>
            <a:pPr marL="0" indent="0">
              <a:buNone/>
            </a:pPr>
            <a:r>
              <a:rPr lang="en-US" dirty="0" smtClean="0"/>
              <a:t>Lync 2013 CU5 servers can use Skype for Business Monitoring database</a:t>
            </a:r>
          </a:p>
          <a:p>
            <a:pPr marL="0" indent="0">
              <a:buNone/>
            </a:pPr>
            <a:r>
              <a:rPr lang="en-US" dirty="0" smtClean="0"/>
              <a:t>Need to do the association in Skype for Business Topology Builder</a:t>
            </a:r>
          </a:p>
        </p:txBody>
      </p:sp>
      <p:sp>
        <p:nvSpPr>
          <p:cNvPr id="2" name="Title 1"/>
          <p:cNvSpPr>
            <a:spLocks noGrp="1"/>
          </p:cNvSpPr>
          <p:nvPr>
            <p:ph type="title"/>
          </p:nvPr>
        </p:nvSpPr>
        <p:spPr/>
        <p:txBody>
          <a:bodyPr/>
          <a:lstStyle/>
          <a:p>
            <a:r>
              <a:rPr lang="en-US" dirty="0" smtClean="0"/>
              <a:t>Monitoring Database assignments</a:t>
            </a:r>
            <a:endParaRPr lang="da-DK" dirty="0"/>
          </a:p>
        </p:txBody>
      </p:sp>
    </p:spTree>
    <p:extLst>
      <p:ext uri="{BB962C8B-B14F-4D97-AF65-F5344CB8AC3E}">
        <p14:creationId xmlns:p14="http://schemas.microsoft.com/office/powerpoint/2010/main" val="921177095"/>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dirty="0" smtClean="0"/>
              <a:t>Objectives and Takeaways</a:t>
            </a:r>
            <a:endParaRPr lang="en-GB" dirty="0"/>
          </a:p>
        </p:txBody>
      </p:sp>
      <p:sp>
        <p:nvSpPr>
          <p:cNvPr id="9" name="Textplatzhalter 8"/>
          <p:cNvSpPr>
            <a:spLocks noGrp="1"/>
          </p:cNvSpPr>
          <p:nvPr>
            <p:ph type="body" sz="quarter" idx="10"/>
          </p:nvPr>
        </p:nvSpPr>
        <p:spPr>
          <a:xfrm>
            <a:off x="274638" y="1212850"/>
            <a:ext cx="11887200" cy="3108543"/>
          </a:xfrm>
        </p:spPr>
        <p:txBody>
          <a:bodyPr/>
          <a:lstStyle/>
          <a:p>
            <a:r>
              <a:rPr lang="en-GB" dirty="0" smtClean="0"/>
              <a:t>Objectives</a:t>
            </a:r>
            <a:endParaRPr lang="en-US" dirty="0" smtClean="0"/>
          </a:p>
          <a:p>
            <a:pPr lvl="1"/>
            <a:r>
              <a:rPr lang="en-US" dirty="0"/>
              <a:t>Walk through the Art &amp; Science of CQM</a:t>
            </a:r>
          </a:p>
          <a:p>
            <a:pPr lvl="1"/>
            <a:r>
              <a:rPr lang="en-US" dirty="0" smtClean="0"/>
              <a:t>Demonstrate </a:t>
            </a:r>
            <a:r>
              <a:rPr lang="en-US" dirty="0"/>
              <a:t>the value </a:t>
            </a:r>
            <a:r>
              <a:rPr lang="en-US" dirty="0" smtClean="0"/>
              <a:t>via </a:t>
            </a:r>
            <a:r>
              <a:rPr lang="en-US" dirty="0"/>
              <a:t>real-world </a:t>
            </a:r>
            <a:r>
              <a:rPr lang="en-US" dirty="0" smtClean="0"/>
              <a:t>examples</a:t>
            </a:r>
          </a:p>
          <a:p>
            <a:r>
              <a:rPr lang="en-US" dirty="0" smtClean="0"/>
              <a:t>Takeaways</a:t>
            </a:r>
            <a:r>
              <a:rPr lang="en-US" dirty="0"/>
              <a:t>:</a:t>
            </a:r>
          </a:p>
          <a:p>
            <a:pPr lvl="1"/>
            <a:r>
              <a:rPr lang="en-US" dirty="0"/>
              <a:t>Understand what the KHI </a:t>
            </a:r>
            <a:r>
              <a:rPr lang="en-US" dirty="0" smtClean="0"/>
              <a:t>&amp; CQM frameworks provide</a:t>
            </a:r>
            <a:endParaRPr lang="en-US" dirty="0"/>
          </a:p>
          <a:p>
            <a:pPr lvl="1"/>
            <a:r>
              <a:rPr lang="en-US" dirty="0"/>
              <a:t>Understand how to use it with your customers</a:t>
            </a:r>
          </a:p>
          <a:p>
            <a:pPr lvl="1"/>
            <a:endParaRPr lang="en-US" dirty="0"/>
          </a:p>
        </p:txBody>
      </p:sp>
    </p:spTree>
    <p:extLst>
      <p:ext uri="{BB962C8B-B14F-4D97-AF65-F5344CB8AC3E}">
        <p14:creationId xmlns:p14="http://schemas.microsoft.com/office/powerpoint/2010/main" val="390795815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QoE Schema Changes</a:t>
            </a:r>
            <a:endParaRPr lang="da-DK" dirty="0"/>
          </a:p>
        </p:txBody>
      </p:sp>
      <p:sp>
        <p:nvSpPr>
          <p:cNvPr id="2" name="Text Placeholder 1"/>
          <p:cNvSpPr>
            <a:spLocks noGrp="1"/>
          </p:cNvSpPr>
          <p:nvPr>
            <p:ph type="body" sz="quarter" idx="10"/>
          </p:nvPr>
        </p:nvSpPr>
        <p:spPr>
          <a:xfrm>
            <a:off x="274639" y="1212849"/>
            <a:ext cx="5486399" cy="2659190"/>
          </a:xfrm>
        </p:spPr>
        <p:txBody>
          <a:bodyPr/>
          <a:lstStyle/>
          <a:p>
            <a:pPr marL="0" indent="0">
              <a:buNone/>
            </a:pPr>
            <a:r>
              <a:rPr lang="en-US" dirty="0" smtClean="0"/>
              <a:t>New Tables</a:t>
            </a:r>
          </a:p>
          <a:p>
            <a:pPr marL="297971" lvl="1" indent="0">
              <a:buNone/>
            </a:pPr>
            <a:r>
              <a:rPr lang="en-US" dirty="0" err="1" smtClean="0"/>
              <a:t>CallQualityFeedback</a:t>
            </a:r>
            <a:endParaRPr lang="en-US" dirty="0" smtClean="0"/>
          </a:p>
          <a:p>
            <a:pPr marL="297971" lvl="1" indent="0">
              <a:buNone/>
            </a:pPr>
            <a:r>
              <a:rPr lang="en-US" dirty="0" err="1" smtClean="0"/>
              <a:t>CallQualityFeedbackToken</a:t>
            </a:r>
            <a:endParaRPr lang="en-US" dirty="0" smtClean="0"/>
          </a:p>
          <a:p>
            <a:pPr marL="297971" lvl="1" indent="0">
              <a:buNone/>
            </a:pPr>
            <a:r>
              <a:rPr lang="en-US" dirty="0" smtClean="0"/>
              <a:t>SSID</a:t>
            </a:r>
          </a:p>
          <a:p>
            <a:pPr marL="297971" lvl="1" indent="0">
              <a:buNone/>
            </a:pPr>
            <a:r>
              <a:rPr lang="en-US" dirty="0" err="1" smtClean="0"/>
              <a:t>ConnectionName</a:t>
            </a:r>
            <a:endParaRPr lang="en-US" dirty="0" smtClean="0"/>
          </a:p>
          <a:p>
            <a:pPr marL="297971" lvl="1" indent="0">
              <a:buNone/>
            </a:pPr>
            <a:r>
              <a:rPr lang="en-US" dirty="0" err="1" smtClean="0"/>
              <a:t>DNSSuffix</a:t>
            </a:r>
            <a:endParaRPr lang="en-US" dirty="0"/>
          </a:p>
        </p:txBody>
      </p:sp>
      <p:sp>
        <p:nvSpPr>
          <p:cNvPr id="6" name="Text Placeholder 5"/>
          <p:cNvSpPr>
            <a:spLocks noGrp="1"/>
          </p:cNvSpPr>
          <p:nvPr>
            <p:ph type="body" sz="quarter" idx="11"/>
          </p:nvPr>
        </p:nvSpPr>
        <p:spPr>
          <a:xfrm>
            <a:off x="6675439" y="1212849"/>
            <a:ext cx="5486399" cy="4142673"/>
          </a:xfrm>
        </p:spPr>
        <p:txBody>
          <a:bodyPr/>
          <a:lstStyle/>
          <a:p>
            <a:pPr marL="0" indent="0">
              <a:buNone/>
            </a:pPr>
            <a:r>
              <a:rPr lang="en-US" dirty="0" smtClean="0"/>
              <a:t>Updated Tables</a:t>
            </a:r>
          </a:p>
          <a:p>
            <a:pPr marL="297971" lvl="1" indent="0">
              <a:buNone/>
            </a:pPr>
            <a:r>
              <a:rPr lang="en-US" dirty="0" err="1" smtClean="0"/>
              <a:t>MediaLine</a:t>
            </a:r>
            <a:endParaRPr lang="en-US" dirty="0" smtClean="0"/>
          </a:p>
          <a:p>
            <a:pPr marL="297971" lvl="1" indent="0">
              <a:buNone/>
            </a:pPr>
            <a:r>
              <a:rPr lang="en-US" dirty="0" err="1" smtClean="0"/>
              <a:t>AudioStream</a:t>
            </a:r>
            <a:endParaRPr lang="en-US" dirty="0" smtClean="0"/>
          </a:p>
          <a:p>
            <a:pPr marL="297971" lvl="1" indent="0">
              <a:buNone/>
            </a:pPr>
            <a:r>
              <a:rPr lang="en-US" dirty="0" err="1" smtClean="0"/>
              <a:t>VideoStream</a:t>
            </a:r>
            <a:endParaRPr lang="en-US" dirty="0" smtClean="0"/>
          </a:p>
          <a:p>
            <a:pPr marL="297971" lvl="1" indent="0">
              <a:buNone/>
            </a:pPr>
            <a:r>
              <a:rPr lang="en-US" dirty="0" err="1" smtClean="0"/>
              <a:t>AppSharingStream</a:t>
            </a:r>
            <a:endParaRPr lang="en-US" dirty="0" smtClean="0"/>
          </a:p>
          <a:p>
            <a:pPr marL="297971" lvl="1" indent="0">
              <a:buNone/>
            </a:pPr>
            <a:r>
              <a:rPr lang="en-US" dirty="0" smtClean="0"/>
              <a:t>Session</a:t>
            </a:r>
          </a:p>
          <a:p>
            <a:pPr marL="0" indent="0">
              <a:buNone/>
            </a:pPr>
            <a:r>
              <a:rPr lang="en-US" dirty="0" smtClean="0"/>
              <a:t>A host of new Wi-Fi, detailed media stack and new app sharing statistics</a:t>
            </a:r>
            <a:endParaRPr lang="da-DK" dirty="0"/>
          </a:p>
        </p:txBody>
      </p:sp>
    </p:spTree>
    <p:extLst>
      <p:ext uri="{BB962C8B-B14F-4D97-AF65-F5344CB8AC3E}">
        <p14:creationId xmlns:p14="http://schemas.microsoft.com/office/powerpoint/2010/main" val="1074792687"/>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Rate My Call UI and resulting data</a:t>
            </a:r>
            <a:endParaRPr lang="da-DK" dirty="0"/>
          </a:p>
        </p:txBody>
      </p:sp>
      <p:pic>
        <p:nvPicPr>
          <p:cNvPr id="7" name="Picture 6"/>
          <p:cNvPicPr>
            <a:picLocks noChangeAspect="1"/>
          </p:cNvPicPr>
          <p:nvPr/>
        </p:nvPicPr>
        <p:blipFill>
          <a:blip r:embed="rId2"/>
          <a:stretch>
            <a:fillRect/>
          </a:stretch>
        </p:blipFill>
        <p:spPr>
          <a:xfrm>
            <a:off x="274639" y="1481038"/>
            <a:ext cx="4972050" cy="4552950"/>
          </a:xfrm>
          <a:prstGeom prst="rect">
            <a:avLst/>
          </a:prstGeom>
        </p:spPr>
      </p:pic>
      <p:pic>
        <p:nvPicPr>
          <p:cNvPr id="8" name="Picture 7"/>
          <p:cNvPicPr>
            <a:picLocks noChangeAspect="1"/>
          </p:cNvPicPr>
          <p:nvPr/>
        </p:nvPicPr>
        <p:blipFill>
          <a:blip r:embed="rId3"/>
          <a:stretch>
            <a:fillRect/>
          </a:stretch>
        </p:blipFill>
        <p:spPr>
          <a:xfrm>
            <a:off x="5439454" y="3209230"/>
            <a:ext cx="6353175" cy="1323975"/>
          </a:xfrm>
          <a:prstGeom prst="rect">
            <a:avLst/>
          </a:prstGeom>
        </p:spPr>
      </p:pic>
      <p:pic>
        <p:nvPicPr>
          <p:cNvPr id="9" name="Picture 8"/>
          <p:cNvPicPr>
            <a:picLocks noChangeAspect="1"/>
          </p:cNvPicPr>
          <p:nvPr/>
        </p:nvPicPr>
        <p:blipFill>
          <a:blip r:embed="rId4"/>
          <a:stretch>
            <a:fillRect/>
          </a:stretch>
        </p:blipFill>
        <p:spPr>
          <a:xfrm>
            <a:off x="5439454" y="1481038"/>
            <a:ext cx="6477000" cy="1362075"/>
          </a:xfrm>
          <a:prstGeom prst="rect">
            <a:avLst/>
          </a:prstGeom>
        </p:spPr>
      </p:pic>
      <p:sp>
        <p:nvSpPr>
          <p:cNvPr id="2" name="Textfeld 1"/>
          <p:cNvSpPr txBox="1"/>
          <p:nvPr/>
        </p:nvSpPr>
        <p:spPr>
          <a:xfrm>
            <a:off x="5439454" y="4899322"/>
            <a:ext cx="6124575" cy="1480405"/>
          </a:xfrm>
          <a:prstGeom prst="rect">
            <a:avLst/>
          </a:prstGeom>
          <a:noFill/>
        </p:spPr>
        <p:txBody>
          <a:bodyPr wrap="square" lIns="182880" tIns="146304" rIns="182880" bIns="146304" rtlCol="0">
            <a:spAutoFit/>
          </a:bodyPr>
          <a:lstStyle/>
          <a:p>
            <a:r>
              <a:rPr lang="en-US" sz="1100" dirty="0" smtClean="0">
                <a:solidFill>
                  <a:srgbClr val="0000FF"/>
                </a:solidFill>
                <a:latin typeface="Consolas" panose="020B0609020204030204" pitchFamily="49" charset="0"/>
              </a:rPr>
              <a:t>SELECT</a:t>
            </a:r>
            <a:r>
              <a:rPr lang="en-US" sz="1100" dirty="0" smtClean="0">
                <a:solidFill>
                  <a:prstClr val="black"/>
                </a:solidFill>
                <a:latin typeface="Consolas" panose="020B0609020204030204" pitchFamily="49" charset="0"/>
              </a:rPr>
              <a:t> </a:t>
            </a:r>
            <a:r>
              <a:rPr lang="en-US" sz="1100" dirty="0">
                <a:solidFill>
                  <a:srgbClr val="0000FF"/>
                </a:solidFill>
                <a:latin typeface="Consolas" panose="020B0609020204030204" pitchFamily="49" charset="0"/>
              </a:rPr>
              <a:t>TOP</a:t>
            </a:r>
            <a:r>
              <a:rPr lang="en-US" sz="1100" dirty="0">
                <a:solidFill>
                  <a:prstClr val="black"/>
                </a:solidFill>
                <a:latin typeface="Consolas" panose="020B0609020204030204" pitchFamily="49" charset="0"/>
              </a:rPr>
              <a:t> 1000 [</a:t>
            </a:r>
            <a:r>
              <a:rPr lang="en-US" sz="1100" dirty="0" err="1">
                <a:solidFill>
                  <a:prstClr val="black"/>
                </a:solidFill>
                <a:latin typeface="Consolas" panose="020B0609020204030204" pitchFamily="49" charset="0"/>
              </a:rPr>
              <a:t>ConferenceDateTime</a:t>
            </a:r>
            <a:r>
              <a:rPr lang="en-US" sz="1100" dirty="0">
                <a:solidFill>
                  <a:prstClr val="black"/>
                </a:solidFill>
                <a:latin typeface="Consolas" panose="020B0609020204030204" pitchFamily="49" charset="0"/>
              </a:rPr>
              <a:t>]</a:t>
            </a:r>
            <a:r>
              <a:rPr lang="en-US" sz="1100" dirty="0">
                <a:solidFill>
                  <a:srgbClr val="808080"/>
                </a:solidFill>
                <a:latin typeface="Consolas" panose="020B0609020204030204" pitchFamily="49" charset="0"/>
              </a:rPr>
              <a:t>,</a:t>
            </a:r>
            <a:r>
              <a:rPr lang="en-US" sz="1100" dirty="0">
                <a:solidFill>
                  <a:prstClr val="black"/>
                </a:solidFill>
                <a:latin typeface="Consolas" panose="020B0609020204030204" pitchFamily="49" charset="0"/>
              </a:rPr>
              <a:t>[</a:t>
            </a:r>
            <a:r>
              <a:rPr lang="en-US" sz="1100" dirty="0" err="1">
                <a:solidFill>
                  <a:prstClr val="black"/>
                </a:solidFill>
                <a:latin typeface="Consolas" panose="020B0609020204030204" pitchFamily="49" charset="0"/>
              </a:rPr>
              <a:t>SessionSeq</a:t>
            </a:r>
            <a:r>
              <a:rPr lang="en-US" sz="1100" dirty="0">
                <a:solidFill>
                  <a:prstClr val="black"/>
                </a:solidFill>
                <a:latin typeface="Consolas" panose="020B0609020204030204" pitchFamily="49" charset="0"/>
              </a:rPr>
              <a:t>]</a:t>
            </a:r>
            <a:r>
              <a:rPr lang="en-US" sz="1100" dirty="0">
                <a:solidFill>
                  <a:srgbClr val="808080"/>
                </a:solidFill>
                <a:latin typeface="Consolas" panose="020B0609020204030204" pitchFamily="49" charset="0"/>
              </a:rPr>
              <a:t>,</a:t>
            </a:r>
            <a:r>
              <a:rPr lang="en-US" sz="1100" dirty="0">
                <a:solidFill>
                  <a:prstClr val="black"/>
                </a:solidFill>
                <a:latin typeface="Consolas" panose="020B0609020204030204" pitchFamily="49" charset="0"/>
              </a:rPr>
              <a:t>[User]</a:t>
            </a:r>
            <a:r>
              <a:rPr lang="en-US" sz="1100" dirty="0">
                <a:solidFill>
                  <a:srgbClr val="808080"/>
                </a:solidFill>
                <a:latin typeface="Consolas" panose="020B0609020204030204" pitchFamily="49" charset="0"/>
              </a:rPr>
              <a:t>.</a:t>
            </a:r>
            <a:r>
              <a:rPr lang="en-US" sz="1100" dirty="0" err="1">
                <a:solidFill>
                  <a:prstClr val="black"/>
                </a:solidFill>
                <a:latin typeface="Consolas" panose="020B0609020204030204" pitchFamily="49" charset="0"/>
              </a:rPr>
              <a:t>URI</a:t>
            </a:r>
            <a:r>
              <a:rPr lang="en-US" sz="1100" dirty="0" err="1">
                <a:solidFill>
                  <a:srgbClr val="808080"/>
                </a:solidFill>
                <a:latin typeface="Consolas" panose="020B0609020204030204" pitchFamily="49" charset="0"/>
              </a:rPr>
              <a:t>,</a:t>
            </a:r>
            <a:r>
              <a:rPr lang="en-US" sz="1100" dirty="0" err="1">
                <a:solidFill>
                  <a:prstClr val="black"/>
                </a:solidFill>
                <a:latin typeface="Consolas" panose="020B0609020204030204" pitchFamily="49" charset="0"/>
              </a:rPr>
              <a:t>TokenDescription</a:t>
            </a:r>
            <a:r>
              <a:rPr lang="en-US" sz="1100" dirty="0">
                <a:solidFill>
                  <a:srgbClr val="808080"/>
                </a:solidFill>
                <a:latin typeface="Consolas" panose="020B0609020204030204" pitchFamily="49" charset="0"/>
              </a:rPr>
              <a:t>,</a:t>
            </a:r>
            <a:r>
              <a:rPr lang="en-US" sz="1100" dirty="0">
                <a:solidFill>
                  <a:prstClr val="black"/>
                </a:solidFill>
                <a:latin typeface="Consolas" panose="020B0609020204030204" pitchFamily="49" charset="0"/>
              </a:rPr>
              <a:t>[</a:t>
            </a:r>
            <a:r>
              <a:rPr lang="en-US" sz="1100" dirty="0" err="1">
                <a:solidFill>
                  <a:prstClr val="black"/>
                </a:solidFill>
                <a:latin typeface="Consolas" panose="020B0609020204030204" pitchFamily="49" charset="0"/>
              </a:rPr>
              <a:t>TokenValue</a:t>
            </a:r>
            <a:r>
              <a:rPr lang="en-US" sz="1100" dirty="0">
                <a:solidFill>
                  <a:prstClr val="black"/>
                </a:solidFill>
                <a:latin typeface="Consolas" panose="020B0609020204030204" pitchFamily="49" charset="0"/>
              </a:rPr>
              <a:t>]</a:t>
            </a:r>
          </a:p>
          <a:p>
            <a:r>
              <a:rPr lang="en-GB" sz="1100" dirty="0">
                <a:solidFill>
                  <a:srgbClr val="0000FF"/>
                </a:solidFill>
                <a:latin typeface="Consolas" panose="020B0609020204030204" pitchFamily="49" charset="0"/>
              </a:rPr>
              <a:t>FROM</a:t>
            </a:r>
            <a:r>
              <a:rPr lang="en-GB" sz="1100" dirty="0">
                <a:solidFill>
                  <a:prstClr val="black"/>
                </a:solidFill>
                <a:latin typeface="Consolas" panose="020B0609020204030204" pitchFamily="49" charset="0"/>
              </a:rPr>
              <a:t> [</a:t>
            </a:r>
            <a:r>
              <a:rPr lang="en-GB" sz="1100" dirty="0" err="1">
                <a:solidFill>
                  <a:prstClr val="black"/>
                </a:solidFill>
                <a:latin typeface="Consolas" panose="020B0609020204030204" pitchFamily="49" charset="0"/>
              </a:rPr>
              <a:t>QoEMetrics</a:t>
            </a:r>
            <a:r>
              <a:rPr lang="en-GB" sz="1100" dirty="0">
                <a:solidFill>
                  <a:prstClr val="black"/>
                </a:solidFill>
                <a:latin typeface="Consolas" panose="020B0609020204030204" pitchFamily="49" charset="0"/>
              </a:rPr>
              <a:t>]</a:t>
            </a:r>
            <a:r>
              <a:rPr lang="en-GB" sz="1100" dirty="0">
                <a:solidFill>
                  <a:srgbClr val="808080"/>
                </a:solidFill>
                <a:latin typeface="Consolas" panose="020B0609020204030204" pitchFamily="49" charset="0"/>
              </a:rPr>
              <a:t>.</a:t>
            </a:r>
            <a:r>
              <a:rPr lang="en-GB" sz="1100" dirty="0">
                <a:solidFill>
                  <a:prstClr val="black"/>
                </a:solidFill>
                <a:latin typeface="Consolas" panose="020B0609020204030204" pitchFamily="49" charset="0"/>
              </a:rPr>
              <a:t>[</a:t>
            </a:r>
            <a:r>
              <a:rPr lang="en-GB" sz="1100" dirty="0" err="1">
                <a:solidFill>
                  <a:prstClr val="black"/>
                </a:solidFill>
                <a:latin typeface="Consolas" panose="020B0609020204030204" pitchFamily="49" charset="0"/>
              </a:rPr>
              <a:t>dbo</a:t>
            </a:r>
            <a:r>
              <a:rPr lang="en-GB" sz="1100" dirty="0">
                <a:solidFill>
                  <a:prstClr val="black"/>
                </a:solidFill>
                <a:latin typeface="Consolas" panose="020B0609020204030204" pitchFamily="49" charset="0"/>
              </a:rPr>
              <a:t>]</a:t>
            </a:r>
            <a:r>
              <a:rPr lang="en-GB" sz="1100" dirty="0">
                <a:solidFill>
                  <a:srgbClr val="808080"/>
                </a:solidFill>
                <a:latin typeface="Consolas" panose="020B0609020204030204" pitchFamily="49" charset="0"/>
              </a:rPr>
              <a:t>.</a:t>
            </a:r>
            <a:r>
              <a:rPr lang="en-GB" sz="1100" dirty="0">
                <a:solidFill>
                  <a:prstClr val="black"/>
                </a:solidFill>
                <a:latin typeface="Consolas" panose="020B0609020204030204" pitchFamily="49" charset="0"/>
              </a:rPr>
              <a:t>[</a:t>
            </a:r>
            <a:r>
              <a:rPr lang="en-GB" sz="1100" dirty="0" err="1">
                <a:solidFill>
                  <a:prstClr val="black"/>
                </a:solidFill>
                <a:latin typeface="Consolas" panose="020B0609020204030204" pitchFamily="49" charset="0"/>
              </a:rPr>
              <a:t>CallQualityFeedbackToken</a:t>
            </a:r>
            <a:r>
              <a:rPr lang="en-GB" sz="1100" dirty="0">
                <a:solidFill>
                  <a:prstClr val="black"/>
                </a:solidFill>
                <a:latin typeface="Consolas" panose="020B0609020204030204" pitchFamily="49" charset="0"/>
              </a:rPr>
              <a:t>]</a:t>
            </a:r>
          </a:p>
          <a:p>
            <a:r>
              <a:rPr lang="en-US" sz="1100" dirty="0">
                <a:solidFill>
                  <a:srgbClr val="808080"/>
                </a:solidFill>
                <a:latin typeface="Consolas" panose="020B0609020204030204" pitchFamily="49" charset="0"/>
              </a:rPr>
              <a:t>INNER</a:t>
            </a:r>
            <a:r>
              <a:rPr lang="en-US" sz="1100" dirty="0">
                <a:solidFill>
                  <a:prstClr val="black"/>
                </a:solidFill>
                <a:latin typeface="Consolas" panose="020B0609020204030204" pitchFamily="49" charset="0"/>
              </a:rPr>
              <a:t> </a:t>
            </a:r>
            <a:r>
              <a:rPr lang="en-US" sz="1100" dirty="0">
                <a:solidFill>
                  <a:srgbClr val="808080"/>
                </a:solidFill>
                <a:latin typeface="Consolas" panose="020B0609020204030204" pitchFamily="49" charset="0"/>
              </a:rPr>
              <a:t>JOIN</a:t>
            </a:r>
            <a:r>
              <a:rPr lang="en-US" sz="1100" dirty="0">
                <a:solidFill>
                  <a:prstClr val="black"/>
                </a:solidFill>
                <a:latin typeface="Consolas" panose="020B0609020204030204" pitchFamily="49" charset="0"/>
              </a:rPr>
              <a:t> [</a:t>
            </a:r>
            <a:r>
              <a:rPr lang="en-US" sz="1100" dirty="0" err="1">
                <a:solidFill>
                  <a:prstClr val="black"/>
                </a:solidFill>
                <a:latin typeface="Consolas" panose="020B0609020204030204" pitchFamily="49" charset="0"/>
              </a:rPr>
              <a:t>CallQualityFeedbackTokenDef</a:t>
            </a:r>
            <a:r>
              <a:rPr lang="en-US" sz="1100" dirty="0">
                <a:solidFill>
                  <a:prstClr val="black"/>
                </a:solidFill>
                <a:latin typeface="Consolas" panose="020B0609020204030204" pitchFamily="49" charset="0"/>
              </a:rPr>
              <a:t>] </a:t>
            </a:r>
            <a:r>
              <a:rPr lang="en-US" sz="1100" dirty="0">
                <a:solidFill>
                  <a:srgbClr val="0000FF"/>
                </a:solidFill>
                <a:latin typeface="Consolas" panose="020B0609020204030204" pitchFamily="49" charset="0"/>
              </a:rPr>
              <a:t>AS</a:t>
            </a:r>
            <a:r>
              <a:rPr lang="en-US" sz="1100" dirty="0">
                <a:solidFill>
                  <a:prstClr val="black"/>
                </a:solidFill>
                <a:latin typeface="Consolas" panose="020B0609020204030204" pitchFamily="49" charset="0"/>
              </a:rPr>
              <a:t> </a:t>
            </a:r>
            <a:r>
              <a:rPr lang="en-US" sz="1100" dirty="0" err="1">
                <a:solidFill>
                  <a:prstClr val="black"/>
                </a:solidFill>
                <a:latin typeface="Consolas" panose="020B0609020204030204" pitchFamily="49" charset="0"/>
              </a:rPr>
              <a:t>TokenDef</a:t>
            </a:r>
            <a:r>
              <a:rPr lang="en-US" sz="1100" dirty="0">
                <a:solidFill>
                  <a:prstClr val="black"/>
                </a:solidFill>
                <a:latin typeface="Consolas" panose="020B0609020204030204" pitchFamily="49" charset="0"/>
              </a:rPr>
              <a:t> </a:t>
            </a:r>
            <a:r>
              <a:rPr lang="en-US" sz="1100" dirty="0">
                <a:solidFill>
                  <a:srgbClr val="0000FF"/>
                </a:solidFill>
                <a:latin typeface="Consolas" panose="020B0609020204030204" pitchFamily="49" charset="0"/>
              </a:rPr>
              <a:t>WITH </a:t>
            </a:r>
            <a:r>
              <a:rPr lang="en-US" sz="1100" dirty="0">
                <a:solidFill>
                  <a:srgbClr val="808080"/>
                </a:solidFill>
                <a:latin typeface="Consolas" panose="020B0609020204030204" pitchFamily="49" charset="0"/>
              </a:rPr>
              <a:t>(</a:t>
            </a:r>
            <a:r>
              <a:rPr lang="en-US" sz="1100" dirty="0">
                <a:solidFill>
                  <a:srgbClr val="0000FF"/>
                </a:solidFill>
                <a:latin typeface="Consolas" panose="020B0609020204030204" pitchFamily="49" charset="0"/>
              </a:rPr>
              <a:t>NOLOCK</a:t>
            </a:r>
            <a:r>
              <a:rPr lang="en-US" sz="1100" dirty="0">
                <a:solidFill>
                  <a:srgbClr val="808080"/>
                </a:solidFill>
                <a:latin typeface="Consolas" panose="020B0609020204030204" pitchFamily="49" charset="0"/>
              </a:rPr>
              <a:t>)</a:t>
            </a:r>
            <a:r>
              <a:rPr lang="en-US" sz="1100" dirty="0">
                <a:solidFill>
                  <a:prstClr val="black"/>
                </a:solidFill>
                <a:latin typeface="Consolas" panose="020B0609020204030204" pitchFamily="49" charset="0"/>
              </a:rPr>
              <a:t> </a:t>
            </a:r>
            <a:r>
              <a:rPr lang="en-US" sz="1100" dirty="0">
                <a:solidFill>
                  <a:srgbClr val="0000FF"/>
                </a:solidFill>
                <a:latin typeface="Consolas" panose="020B0609020204030204" pitchFamily="49" charset="0"/>
              </a:rPr>
              <a:t>on</a:t>
            </a:r>
            <a:r>
              <a:rPr lang="en-US" sz="1100" dirty="0">
                <a:solidFill>
                  <a:prstClr val="black"/>
                </a:solidFill>
                <a:latin typeface="Consolas" panose="020B0609020204030204" pitchFamily="49" charset="0"/>
              </a:rPr>
              <a:t> </a:t>
            </a:r>
          </a:p>
          <a:p>
            <a:r>
              <a:rPr lang="en-GB" sz="1100" dirty="0" smtClean="0">
                <a:solidFill>
                  <a:prstClr val="black"/>
                </a:solidFill>
                <a:latin typeface="Consolas" panose="020B0609020204030204" pitchFamily="49" charset="0"/>
              </a:rPr>
              <a:t>	</a:t>
            </a:r>
            <a:r>
              <a:rPr lang="en-GB" sz="1100" dirty="0" err="1" smtClean="0">
                <a:solidFill>
                  <a:prstClr val="black"/>
                </a:solidFill>
                <a:latin typeface="Consolas" panose="020B0609020204030204" pitchFamily="49" charset="0"/>
              </a:rPr>
              <a:t>TokenDef</a:t>
            </a:r>
            <a:r>
              <a:rPr lang="en-GB" sz="1100" dirty="0">
                <a:solidFill>
                  <a:srgbClr val="808080"/>
                </a:solidFill>
                <a:latin typeface="Consolas" panose="020B0609020204030204" pitchFamily="49" charset="0"/>
              </a:rPr>
              <a:t>.</a:t>
            </a:r>
            <a:r>
              <a:rPr lang="en-GB" sz="1100" dirty="0">
                <a:solidFill>
                  <a:prstClr val="black"/>
                </a:solidFill>
                <a:latin typeface="Consolas" panose="020B0609020204030204" pitchFamily="49" charset="0"/>
              </a:rPr>
              <a:t>[</a:t>
            </a:r>
            <a:r>
              <a:rPr lang="en-GB" sz="1100" dirty="0" err="1">
                <a:solidFill>
                  <a:prstClr val="black"/>
                </a:solidFill>
                <a:latin typeface="Consolas" panose="020B0609020204030204" pitchFamily="49" charset="0"/>
              </a:rPr>
              <a:t>TokenId</a:t>
            </a:r>
            <a:r>
              <a:rPr lang="en-GB" sz="1100" dirty="0">
                <a:solidFill>
                  <a:prstClr val="black"/>
                </a:solidFill>
                <a:latin typeface="Consolas" panose="020B0609020204030204" pitchFamily="49" charset="0"/>
              </a:rPr>
              <a:t>] </a:t>
            </a:r>
            <a:r>
              <a:rPr lang="en-GB" sz="1100" dirty="0">
                <a:solidFill>
                  <a:srgbClr val="808080"/>
                </a:solidFill>
                <a:latin typeface="Consolas" panose="020B0609020204030204" pitchFamily="49" charset="0"/>
              </a:rPr>
              <a:t>=</a:t>
            </a:r>
            <a:r>
              <a:rPr lang="en-GB" sz="1100" dirty="0">
                <a:solidFill>
                  <a:prstClr val="black"/>
                </a:solidFill>
                <a:latin typeface="Consolas" panose="020B0609020204030204" pitchFamily="49" charset="0"/>
              </a:rPr>
              <a:t> [</a:t>
            </a:r>
            <a:r>
              <a:rPr lang="en-GB" sz="1100" dirty="0" err="1">
                <a:solidFill>
                  <a:prstClr val="black"/>
                </a:solidFill>
                <a:latin typeface="Consolas" panose="020B0609020204030204" pitchFamily="49" charset="0"/>
              </a:rPr>
              <a:t>CallQualityFeedbackToken</a:t>
            </a:r>
            <a:r>
              <a:rPr lang="en-GB" sz="1100" dirty="0">
                <a:solidFill>
                  <a:prstClr val="black"/>
                </a:solidFill>
                <a:latin typeface="Consolas" panose="020B0609020204030204" pitchFamily="49" charset="0"/>
              </a:rPr>
              <a:t>]</a:t>
            </a:r>
            <a:r>
              <a:rPr lang="en-GB" sz="1100" dirty="0">
                <a:solidFill>
                  <a:srgbClr val="808080"/>
                </a:solidFill>
                <a:latin typeface="Consolas" panose="020B0609020204030204" pitchFamily="49" charset="0"/>
              </a:rPr>
              <a:t>.</a:t>
            </a:r>
            <a:r>
              <a:rPr lang="en-GB" sz="1100" dirty="0" err="1">
                <a:solidFill>
                  <a:prstClr val="black"/>
                </a:solidFill>
                <a:latin typeface="Consolas" panose="020B0609020204030204" pitchFamily="49" charset="0"/>
              </a:rPr>
              <a:t>TokenId</a:t>
            </a:r>
            <a:endParaRPr lang="en-GB" sz="1100" dirty="0">
              <a:solidFill>
                <a:prstClr val="black"/>
              </a:solidFill>
              <a:latin typeface="Consolas" panose="020B0609020204030204" pitchFamily="49" charset="0"/>
            </a:endParaRPr>
          </a:p>
          <a:p>
            <a:r>
              <a:rPr lang="en-US" sz="1100" dirty="0">
                <a:solidFill>
                  <a:srgbClr val="808080"/>
                </a:solidFill>
                <a:latin typeface="Consolas" panose="020B0609020204030204" pitchFamily="49" charset="0"/>
              </a:rPr>
              <a:t>INNER</a:t>
            </a:r>
            <a:r>
              <a:rPr lang="en-US" sz="1100" dirty="0">
                <a:solidFill>
                  <a:prstClr val="black"/>
                </a:solidFill>
                <a:latin typeface="Consolas" panose="020B0609020204030204" pitchFamily="49" charset="0"/>
              </a:rPr>
              <a:t> </a:t>
            </a:r>
            <a:r>
              <a:rPr lang="en-US" sz="1100" dirty="0">
                <a:solidFill>
                  <a:srgbClr val="808080"/>
                </a:solidFill>
                <a:latin typeface="Consolas" panose="020B0609020204030204" pitchFamily="49" charset="0"/>
              </a:rPr>
              <a:t>JOIN</a:t>
            </a:r>
            <a:r>
              <a:rPr lang="en-US" sz="1100" dirty="0">
                <a:solidFill>
                  <a:prstClr val="black"/>
                </a:solidFill>
                <a:latin typeface="Consolas" panose="020B0609020204030204" pitchFamily="49" charset="0"/>
              </a:rPr>
              <a:t> [User] </a:t>
            </a:r>
            <a:r>
              <a:rPr lang="en-US" sz="1100" dirty="0">
                <a:solidFill>
                  <a:srgbClr val="0000FF"/>
                </a:solidFill>
                <a:latin typeface="Consolas" panose="020B0609020204030204" pitchFamily="49" charset="0"/>
              </a:rPr>
              <a:t>WITH </a:t>
            </a:r>
            <a:r>
              <a:rPr lang="en-US" sz="1100" dirty="0">
                <a:solidFill>
                  <a:srgbClr val="808080"/>
                </a:solidFill>
                <a:latin typeface="Consolas" panose="020B0609020204030204" pitchFamily="49" charset="0"/>
              </a:rPr>
              <a:t>(</a:t>
            </a:r>
            <a:r>
              <a:rPr lang="en-US" sz="1100" dirty="0">
                <a:solidFill>
                  <a:srgbClr val="0000FF"/>
                </a:solidFill>
                <a:latin typeface="Consolas" panose="020B0609020204030204" pitchFamily="49" charset="0"/>
              </a:rPr>
              <a:t>NOLOCK</a:t>
            </a:r>
            <a:r>
              <a:rPr lang="en-US" sz="1100" dirty="0">
                <a:solidFill>
                  <a:srgbClr val="808080"/>
                </a:solidFill>
                <a:latin typeface="Consolas" panose="020B0609020204030204" pitchFamily="49" charset="0"/>
              </a:rPr>
              <a:t>)</a:t>
            </a:r>
            <a:r>
              <a:rPr lang="en-US" sz="1100" dirty="0">
                <a:solidFill>
                  <a:prstClr val="black"/>
                </a:solidFill>
                <a:latin typeface="Consolas" panose="020B0609020204030204" pitchFamily="49" charset="0"/>
              </a:rPr>
              <a:t> </a:t>
            </a:r>
            <a:r>
              <a:rPr lang="en-US" sz="1100" dirty="0">
                <a:solidFill>
                  <a:srgbClr val="0000FF"/>
                </a:solidFill>
                <a:latin typeface="Consolas" panose="020B0609020204030204" pitchFamily="49" charset="0"/>
              </a:rPr>
              <a:t>on</a:t>
            </a:r>
            <a:endParaRPr lang="en-US" sz="1100" dirty="0">
              <a:solidFill>
                <a:prstClr val="black"/>
              </a:solidFill>
              <a:latin typeface="Consolas" panose="020B0609020204030204" pitchFamily="49" charset="0"/>
            </a:endParaRPr>
          </a:p>
          <a:p>
            <a:r>
              <a:rPr lang="en-GB" sz="1100" dirty="0" smtClean="0">
                <a:solidFill>
                  <a:prstClr val="black"/>
                </a:solidFill>
                <a:latin typeface="Consolas" panose="020B0609020204030204" pitchFamily="49" charset="0"/>
              </a:rPr>
              <a:t>	[</a:t>
            </a:r>
            <a:r>
              <a:rPr lang="en-GB" sz="1100" dirty="0">
                <a:solidFill>
                  <a:prstClr val="black"/>
                </a:solidFill>
                <a:latin typeface="Consolas" panose="020B0609020204030204" pitchFamily="49" charset="0"/>
              </a:rPr>
              <a:t>User]</a:t>
            </a:r>
            <a:r>
              <a:rPr lang="en-GB" sz="1100" dirty="0">
                <a:solidFill>
                  <a:srgbClr val="808080"/>
                </a:solidFill>
                <a:latin typeface="Consolas" panose="020B0609020204030204" pitchFamily="49" charset="0"/>
              </a:rPr>
              <a:t>.</a:t>
            </a:r>
            <a:r>
              <a:rPr lang="en-GB" sz="1100" dirty="0" err="1">
                <a:solidFill>
                  <a:prstClr val="black"/>
                </a:solidFill>
                <a:latin typeface="Consolas" panose="020B0609020204030204" pitchFamily="49" charset="0"/>
              </a:rPr>
              <a:t>UserKey</a:t>
            </a:r>
            <a:r>
              <a:rPr lang="en-GB" sz="1100" dirty="0">
                <a:solidFill>
                  <a:prstClr val="black"/>
                </a:solidFill>
                <a:latin typeface="Consolas" panose="020B0609020204030204" pitchFamily="49" charset="0"/>
              </a:rPr>
              <a:t> </a:t>
            </a:r>
            <a:r>
              <a:rPr lang="en-GB" sz="1100" dirty="0">
                <a:solidFill>
                  <a:srgbClr val="808080"/>
                </a:solidFill>
                <a:latin typeface="Consolas" panose="020B0609020204030204" pitchFamily="49" charset="0"/>
              </a:rPr>
              <a:t>=</a:t>
            </a:r>
            <a:r>
              <a:rPr lang="en-GB" sz="1100" dirty="0">
                <a:solidFill>
                  <a:prstClr val="black"/>
                </a:solidFill>
                <a:latin typeface="Consolas" panose="020B0609020204030204" pitchFamily="49" charset="0"/>
              </a:rPr>
              <a:t> [</a:t>
            </a:r>
            <a:r>
              <a:rPr lang="en-GB" sz="1100" dirty="0" err="1">
                <a:solidFill>
                  <a:prstClr val="black"/>
                </a:solidFill>
                <a:latin typeface="Consolas" panose="020B0609020204030204" pitchFamily="49" charset="0"/>
              </a:rPr>
              <a:t>FromURI</a:t>
            </a:r>
            <a:r>
              <a:rPr lang="en-GB" sz="1100" dirty="0" smtClean="0">
                <a:solidFill>
                  <a:prstClr val="black"/>
                </a:solidFill>
                <a:latin typeface="Consolas" panose="020B0609020204030204" pitchFamily="49" charset="0"/>
              </a:rPr>
              <a:t>]</a:t>
            </a:r>
            <a:endParaRPr lang="en-GB" sz="1100" dirty="0">
              <a:solidFill>
                <a:prstClr val="black"/>
              </a:solidFill>
              <a:latin typeface="Consolas" panose="020B0609020204030204" pitchFamily="49" charset="0"/>
            </a:endParaRPr>
          </a:p>
        </p:txBody>
      </p:sp>
    </p:spTree>
    <p:extLst>
      <p:ext uri="{BB962C8B-B14F-4D97-AF65-F5344CB8AC3E}">
        <p14:creationId xmlns:p14="http://schemas.microsoft.com/office/powerpoint/2010/main" val="1467952636"/>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55415" y="906462"/>
            <a:ext cx="11582400" cy="1225793"/>
          </a:xfrm>
        </p:spPr>
        <p:txBody>
          <a:bodyPr/>
          <a:lstStyle/>
          <a:p>
            <a:r>
              <a:rPr lang="en-US" sz="3672" dirty="0">
                <a:solidFill>
                  <a:schemeClr val="tx2"/>
                </a:solidFill>
              </a:rPr>
              <a:t>The Quality of Experience (QoE) Database provides telemetry across the network</a:t>
            </a:r>
          </a:p>
        </p:txBody>
      </p:sp>
      <p:sp>
        <p:nvSpPr>
          <p:cNvPr id="2" name="Title 1"/>
          <p:cNvSpPr>
            <a:spLocks noGrp="1"/>
          </p:cNvSpPr>
          <p:nvPr>
            <p:ph type="title"/>
          </p:nvPr>
        </p:nvSpPr>
        <p:spPr>
          <a:xfrm>
            <a:off x="274639" y="144462"/>
            <a:ext cx="11889564" cy="917575"/>
          </a:xfrm>
        </p:spPr>
        <p:txBody>
          <a:bodyPr/>
          <a:lstStyle/>
          <a:p>
            <a:r>
              <a:rPr lang="en-US" dirty="0" smtClean="0">
                <a:solidFill>
                  <a:schemeClr val="tx1"/>
                </a:solidFill>
              </a:rPr>
              <a:t>Network Coverage</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687351" y="2114378"/>
            <a:ext cx="11450464" cy="4214003"/>
          </a:xfrm>
          <a:prstGeom prst="rect">
            <a:avLst/>
          </a:prstGeom>
        </p:spPr>
      </p:pic>
      <p:sp>
        <p:nvSpPr>
          <p:cNvPr id="8" name="Oval 7"/>
          <p:cNvSpPr/>
          <p:nvPr/>
        </p:nvSpPr>
        <p:spPr bwMode="auto">
          <a:xfrm>
            <a:off x="687352" y="3773984"/>
            <a:ext cx="1209500" cy="1229045"/>
          </a:xfrm>
          <a:prstGeom prst="ellipse">
            <a:avLst/>
          </a:prstGeom>
          <a:solidFill>
            <a:srgbClr val="FFCC00">
              <a:alpha val="53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224" b="1" dirty="0">
                <a:solidFill>
                  <a:srgbClr val="505050"/>
                </a:solidFill>
                <a:ea typeface="Segoe UI" pitchFamily="34" charset="0"/>
                <a:cs typeface="Segoe UI" pitchFamily="34" charset="0"/>
              </a:rPr>
              <a:t>Wired</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And</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Wireless </a:t>
            </a:r>
          </a:p>
          <a:p>
            <a:pPr algn="ctr" defTabSz="932290" fontAlgn="base">
              <a:spcBef>
                <a:spcPct val="0"/>
              </a:spcBef>
              <a:spcAft>
                <a:spcPct val="0"/>
              </a:spcAft>
            </a:pPr>
            <a:r>
              <a:rPr lang="en-US" sz="714" dirty="0">
                <a:solidFill>
                  <a:srgbClr val="505050"/>
                </a:solidFill>
                <a:ea typeface="Segoe UI" pitchFamily="34" charset="0"/>
                <a:cs typeface="Segoe UI" pitchFamily="34" charset="0"/>
              </a:rPr>
              <a:t>LastMile_0_and_1</a:t>
            </a:r>
          </a:p>
        </p:txBody>
      </p:sp>
      <p:sp>
        <p:nvSpPr>
          <p:cNvPr id="9" name="Oval 8"/>
          <p:cNvSpPr/>
          <p:nvPr/>
        </p:nvSpPr>
        <p:spPr bwMode="auto">
          <a:xfrm>
            <a:off x="6014776" y="3469913"/>
            <a:ext cx="1229963" cy="1158327"/>
          </a:xfrm>
          <a:prstGeom prst="ellipse">
            <a:avLst/>
          </a:prstGeom>
          <a:solidFill>
            <a:srgbClr val="FFCC00">
              <a:alpha val="53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224" b="1" dirty="0">
                <a:solidFill>
                  <a:srgbClr val="505050"/>
                </a:solidFill>
                <a:ea typeface="Segoe UI" pitchFamily="34" charset="0"/>
                <a:cs typeface="Segoe UI" pitchFamily="34" charset="0"/>
              </a:rPr>
              <a:t>AVMCU</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to</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Mediation</a:t>
            </a:r>
          </a:p>
          <a:p>
            <a:pPr algn="ctr" defTabSz="932290" fontAlgn="base">
              <a:spcBef>
                <a:spcPct val="0"/>
              </a:spcBef>
              <a:spcAft>
                <a:spcPct val="0"/>
              </a:spcAft>
            </a:pPr>
            <a:r>
              <a:rPr lang="en-US" sz="816" dirty="0">
                <a:solidFill>
                  <a:srgbClr val="505050"/>
                </a:solidFill>
                <a:ea typeface="Segoe UI" pitchFamily="34" charset="0"/>
                <a:cs typeface="Segoe UI" pitchFamily="34" charset="0"/>
              </a:rPr>
              <a:t>Plant_1</a:t>
            </a:r>
          </a:p>
        </p:txBody>
      </p:sp>
      <p:sp>
        <p:nvSpPr>
          <p:cNvPr id="10" name="Oval 9"/>
          <p:cNvSpPr/>
          <p:nvPr/>
        </p:nvSpPr>
        <p:spPr bwMode="auto">
          <a:xfrm>
            <a:off x="9368093" y="3248188"/>
            <a:ext cx="1229963" cy="1158327"/>
          </a:xfrm>
          <a:prstGeom prst="ellipse">
            <a:avLst/>
          </a:prstGeom>
          <a:solidFill>
            <a:srgbClr val="FFCC00">
              <a:alpha val="53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224" b="1" dirty="0">
                <a:solidFill>
                  <a:srgbClr val="505050"/>
                </a:solidFill>
                <a:ea typeface="Segoe UI" pitchFamily="34" charset="0"/>
                <a:cs typeface="Segoe UI" pitchFamily="34" charset="0"/>
              </a:rPr>
              <a:t>AVMCU</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to</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Mediation</a:t>
            </a:r>
          </a:p>
          <a:p>
            <a:pPr algn="ctr" defTabSz="932290" fontAlgn="base">
              <a:spcBef>
                <a:spcPct val="0"/>
              </a:spcBef>
              <a:spcAft>
                <a:spcPct val="0"/>
              </a:spcAft>
            </a:pPr>
            <a:r>
              <a:rPr lang="en-US" sz="816" dirty="0">
                <a:solidFill>
                  <a:srgbClr val="505050"/>
                </a:solidFill>
                <a:ea typeface="Segoe UI" pitchFamily="34" charset="0"/>
                <a:cs typeface="Segoe UI" pitchFamily="34" charset="0"/>
              </a:rPr>
              <a:t>Plant_1</a:t>
            </a:r>
          </a:p>
        </p:txBody>
      </p:sp>
      <p:sp>
        <p:nvSpPr>
          <p:cNvPr id="11" name="Oval 10"/>
          <p:cNvSpPr/>
          <p:nvPr/>
        </p:nvSpPr>
        <p:spPr bwMode="auto">
          <a:xfrm>
            <a:off x="9556798" y="4409842"/>
            <a:ext cx="1209500" cy="1229045"/>
          </a:xfrm>
          <a:prstGeom prst="ellipse">
            <a:avLst/>
          </a:prstGeom>
          <a:solidFill>
            <a:srgbClr val="FFCC00">
              <a:alpha val="53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224" b="1" dirty="0">
                <a:solidFill>
                  <a:srgbClr val="505050"/>
                </a:solidFill>
                <a:ea typeface="Segoe UI" pitchFamily="34" charset="0"/>
                <a:cs typeface="Segoe UI" pitchFamily="34" charset="0"/>
              </a:rPr>
              <a:t>Wired</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And</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Wireless </a:t>
            </a:r>
          </a:p>
          <a:p>
            <a:pPr algn="ctr" defTabSz="932290" fontAlgn="base">
              <a:spcBef>
                <a:spcPct val="0"/>
              </a:spcBef>
              <a:spcAft>
                <a:spcPct val="0"/>
              </a:spcAft>
            </a:pPr>
            <a:r>
              <a:rPr lang="en-US" sz="714" dirty="0">
                <a:solidFill>
                  <a:srgbClr val="505050"/>
                </a:solidFill>
                <a:ea typeface="Segoe UI" pitchFamily="34" charset="0"/>
                <a:cs typeface="Segoe UI" pitchFamily="34" charset="0"/>
              </a:rPr>
              <a:t>LastMile_0_and_1</a:t>
            </a:r>
          </a:p>
        </p:txBody>
      </p:sp>
      <p:sp>
        <p:nvSpPr>
          <p:cNvPr id="12" name="Oval 11"/>
          <p:cNvSpPr/>
          <p:nvPr/>
        </p:nvSpPr>
        <p:spPr bwMode="auto">
          <a:xfrm>
            <a:off x="6624910" y="4480559"/>
            <a:ext cx="1229963" cy="1158327"/>
          </a:xfrm>
          <a:prstGeom prst="ellipse">
            <a:avLst/>
          </a:prstGeom>
          <a:solidFill>
            <a:srgbClr val="FFCC00">
              <a:alpha val="53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224" b="1" dirty="0">
                <a:solidFill>
                  <a:srgbClr val="505050"/>
                </a:solidFill>
                <a:ea typeface="Segoe UI" pitchFamily="34" charset="0"/>
                <a:cs typeface="Segoe UI" pitchFamily="34" charset="0"/>
              </a:rPr>
              <a:t>Mediation</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to</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Gateway</a:t>
            </a:r>
          </a:p>
          <a:p>
            <a:pPr algn="ctr" defTabSz="932290" fontAlgn="base">
              <a:spcBef>
                <a:spcPct val="0"/>
              </a:spcBef>
              <a:spcAft>
                <a:spcPct val="0"/>
              </a:spcAft>
            </a:pPr>
            <a:r>
              <a:rPr lang="en-US" sz="816" dirty="0">
                <a:solidFill>
                  <a:srgbClr val="505050"/>
                </a:solidFill>
                <a:ea typeface="Segoe UI" pitchFamily="34" charset="0"/>
                <a:cs typeface="Segoe UI" pitchFamily="34" charset="0"/>
              </a:rPr>
              <a:t>Plant_2</a:t>
            </a:r>
          </a:p>
        </p:txBody>
      </p:sp>
      <p:sp>
        <p:nvSpPr>
          <p:cNvPr id="13" name="Oval 12"/>
          <p:cNvSpPr/>
          <p:nvPr/>
        </p:nvSpPr>
        <p:spPr bwMode="auto">
          <a:xfrm>
            <a:off x="10360366" y="2519852"/>
            <a:ext cx="1229963" cy="1158327"/>
          </a:xfrm>
          <a:prstGeom prst="ellipse">
            <a:avLst/>
          </a:prstGeom>
          <a:solidFill>
            <a:srgbClr val="FFCC00">
              <a:alpha val="53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224" b="1" dirty="0">
                <a:solidFill>
                  <a:srgbClr val="505050"/>
                </a:solidFill>
                <a:ea typeface="Segoe UI" pitchFamily="34" charset="0"/>
                <a:cs typeface="Segoe UI" pitchFamily="34" charset="0"/>
              </a:rPr>
              <a:t>Mediation</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to</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Gateway</a:t>
            </a:r>
          </a:p>
          <a:p>
            <a:pPr algn="ctr" defTabSz="932290" fontAlgn="base">
              <a:spcBef>
                <a:spcPct val="0"/>
              </a:spcBef>
              <a:spcAft>
                <a:spcPct val="0"/>
              </a:spcAft>
            </a:pPr>
            <a:r>
              <a:rPr lang="en-US" sz="816" dirty="0">
                <a:solidFill>
                  <a:srgbClr val="505050"/>
                </a:solidFill>
                <a:ea typeface="Segoe UI" pitchFamily="34" charset="0"/>
                <a:cs typeface="Segoe UI" pitchFamily="34" charset="0"/>
              </a:rPr>
              <a:t>Plant_2</a:t>
            </a:r>
          </a:p>
        </p:txBody>
      </p:sp>
      <p:sp>
        <p:nvSpPr>
          <p:cNvPr id="14" name="Oval 13"/>
          <p:cNvSpPr/>
          <p:nvPr/>
        </p:nvSpPr>
        <p:spPr bwMode="auto">
          <a:xfrm>
            <a:off x="2869884" y="4663016"/>
            <a:ext cx="680320" cy="680023"/>
          </a:xfrm>
          <a:prstGeom prst="ellipse">
            <a:avLst/>
          </a:prstGeom>
          <a:solidFill>
            <a:schemeClr val="accent3">
              <a:lumMod val="60000"/>
              <a:lumOff val="40000"/>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224" b="1" dirty="0">
                <a:solidFill>
                  <a:srgbClr val="505050"/>
                </a:solidFill>
                <a:ea typeface="Segoe UI" pitchFamily="34" charset="0"/>
                <a:cs typeface="Segoe UI" pitchFamily="34" charset="0"/>
              </a:rPr>
              <a:t>PCD</a:t>
            </a:r>
            <a:endParaRPr lang="en-US" sz="714" dirty="0">
              <a:solidFill>
                <a:srgbClr val="505050"/>
              </a:solidFill>
              <a:ea typeface="Segoe UI" pitchFamily="34" charset="0"/>
              <a:cs typeface="Segoe UI" pitchFamily="34" charset="0"/>
            </a:endParaRPr>
          </a:p>
        </p:txBody>
      </p:sp>
      <p:sp>
        <p:nvSpPr>
          <p:cNvPr id="15" name="Oval 14"/>
          <p:cNvSpPr/>
          <p:nvPr/>
        </p:nvSpPr>
        <p:spPr bwMode="auto">
          <a:xfrm>
            <a:off x="1330961" y="2671186"/>
            <a:ext cx="680320" cy="680023"/>
          </a:xfrm>
          <a:prstGeom prst="ellipse">
            <a:avLst/>
          </a:prstGeom>
          <a:solidFill>
            <a:schemeClr val="accent3">
              <a:lumMod val="60000"/>
              <a:lumOff val="40000"/>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224" b="1" dirty="0">
                <a:solidFill>
                  <a:srgbClr val="505050"/>
                </a:solidFill>
                <a:ea typeface="Segoe UI" pitchFamily="34" charset="0"/>
                <a:cs typeface="Segoe UI" pitchFamily="34" charset="0"/>
              </a:rPr>
              <a:t>PCD</a:t>
            </a:r>
            <a:endParaRPr lang="en-US" sz="714" dirty="0">
              <a:solidFill>
                <a:srgbClr val="505050"/>
              </a:solidFill>
              <a:ea typeface="Segoe UI" pitchFamily="34" charset="0"/>
              <a:cs typeface="Segoe UI" pitchFamily="34" charset="0"/>
            </a:endParaRPr>
          </a:p>
        </p:txBody>
      </p:sp>
    </p:spTree>
    <p:extLst>
      <p:ext uri="{BB962C8B-B14F-4D97-AF65-F5344CB8AC3E}">
        <p14:creationId xmlns:p14="http://schemas.microsoft.com/office/powerpoint/2010/main" val="9046535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9564" cy="917575"/>
          </a:xfrm>
        </p:spPr>
        <p:txBody>
          <a:bodyPr/>
          <a:lstStyle/>
          <a:p>
            <a:r>
              <a:rPr lang="en-US" dirty="0" smtClean="0"/>
              <a:t>Comparing CQM and Monitoring Reports</a:t>
            </a:r>
            <a:endParaRPr lang="en-US" dirty="0"/>
          </a:p>
        </p:txBody>
      </p:sp>
      <p:sp>
        <p:nvSpPr>
          <p:cNvPr id="2" name="Text Placeholder 1"/>
          <p:cNvSpPr>
            <a:spLocks noGrp="1"/>
          </p:cNvSpPr>
          <p:nvPr>
            <p:ph type="body" sz="quarter" idx="4294967295"/>
          </p:nvPr>
        </p:nvSpPr>
        <p:spPr>
          <a:xfrm>
            <a:off x="274638" y="1091092"/>
            <a:ext cx="11887200" cy="683264"/>
          </a:xfrm>
          <a:prstGeom prst="rect">
            <a:avLst/>
          </a:prstGeom>
        </p:spPr>
        <p:txBody>
          <a:bodyPr/>
          <a:lstStyle/>
          <a:p>
            <a:pPr marL="0" indent="0">
              <a:buNone/>
            </a:pPr>
            <a:r>
              <a:rPr lang="en-US" sz="3600" dirty="0" err="1" smtClean="0"/>
              <a:t>ClassifiedPoorCall</a:t>
            </a:r>
            <a:r>
              <a:rPr lang="en-US" sz="3600" dirty="0" smtClean="0"/>
              <a:t> – </a:t>
            </a:r>
            <a:r>
              <a:rPr lang="en-US" sz="3600" dirty="0" err="1" smtClean="0"/>
              <a:t>MediaLine</a:t>
            </a:r>
            <a:r>
              <a:rPr lang="en-US" sz="3600" dirty="0" smtClean="0"/>
              <a:t> table in Skype for Business</a:t>
            </a:r>
            <a:endParaRPr lang="en-US" sz="3600" dirty="0"/>
          </a:p>
        </p:txBody>
      </p:sp>
      <p:sp>
        <p:nvSpPr>
          <p:cNvPr id="4" name="TextBox 3"/>
          <p:cNvSpPr txBox="1"/>
          <p:nvPr/>
        </p:nvSpPr>
        <p:spPr>
          <a:xfrm>
            <a:off x="514393" y="6545262"/>
            <a:ext cx="11647099" cy="517065"/>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rgbClr val="505050"/>
                    </a:gs>
                    <a:gs pos="30000">
                      <a:srgbClr val="505050"/>
                    </a:gs>
                  </a:gsLst>
                  <a:lin ang="5400000" scaled="0"/>
                </a:gradFill>
                <a:hlinkClick r:id="rId3"/>
              </a:rPr>
              <a:t>http://</a:t>
            </a:r>
            <a:r>
              <a:rPr lang="en-US" sz="1600" dirty="0" smtClean="0">
                <a:gradFill>
                  <a:gsLst>
                    <a:gs pos="2917">
                      <a:srgbClr val="505050"/>
                    </a:gs>
                    <a:gs pos="30000">
                      <a:srgbClr val="505050"/>
                    </a:gs>
                  </a:gsLst>
                  <a:lin ang="5400000" scaled="0"/>
                </a:gradFill>
                <a:hlinkClick r:id="rId3"/>
              </a:rPr>
              <a:t>blogs.technet.com/b/jenstr/archive/2013/09/20/what-is-the-basis-for-classifying-a-call-as-poor-in-lync-2013-qoe.aspx</a:t>
            </a:r>
            <a:endParaRPr lang="en-US" sz="1600" dirty="0" smtClean="0">
              <a:gradFill>
                <a:gsLst>
                  <a:gs pos="2917">
                    <a:srgbClr val="505050"/>
                  </a:gs>
                  <a:gs pos="30000">
                    <a:srgbClr val="505050"/>
                  </a:gs>
                </a:gsLst>
                <a:lin ang="5400000" scaled="0"/>
              </a:gradFill>
            </a:endParaRPr>
          </a:p>
        </p:txBody>
      </p:sp>
      <p:graphicFrame>
        <p:nvGraphicFramePr>
          <p:cNvPr id="7" name="Table 6"/>
          <p:cNvGraphicFramePr>
            <a:graphicFrameLocks noGrp="1"/>
          </p:cNvGraphicFramePr>
          <p:nvPr>
            <p:extLst>
              <p:ext uri="{D42A27DB-BD31-4B8C-83A1-F6EECF244321}">
                <p14:modId xmlns:p14="http://schemas.microsoft.com/office/powerpoint/2010/main" val="173899703"/>
              </p:ext>
            </p:extLst>
          </p:nvPr>
        </p:nvGraphicFramePr>
        <p:xfrm>
          <a:off x="274639" y="1897062"/>
          <a:ext cx="11935731" cy="4727448"/>
        </p:xfrm>
        <a:graphic>
          <a:graphicData uri="http://schemas.openxmlformats.org/drawingml/2006/table">
            <a:tbl>
              <a:tblPr firstRow="1" bandRow="1">
                <a:tableStyleId>{5C22544A-7EE6-4342-B048-85BDC9FD1C3A}</a:tableStyleId>
              </a:tblPr>
              <a:tblGrid>
                <a:gridCol w="3567334">
                  <a:extLst>
                    <a:ext uri="{9D8B030D-6E8A-4147-A177-3AD203B41FA5}">
                      <a16:colId xmlns="" xmlns:a16="http://schemas.microsoft.com/office/drawing/2014/main" val="2044360524"/>
                    </a:ext>
                  </a:extLst>
                </a:gridCol>
                <a:gridCol w="1080120">
                  <a:extLst>
                    <a:ext uri="{9D8B030D-6E8A-4147-A177-3AD203B41FA5}">
                      <a16:colId xmlns="" xmlns:a16="http://schemas.microsoft.com/office/drawing/2014/main" val="88088045"/>
                    </a:ext>
                  </a:extLst>
                </a:gridCol>
                <a:gridCol w="2304256">
                  <a:extLst>
                    <a:ext uri="{9D8B030D-6E8A-4147-A177-3AD203B41FA5}">
                      <a16:colId xmlns="" xmlns:a16="http://schemas.microsoft.com/office/drawing/2014/main" val="2163192148"/>
                    </a:ext>
                  </a:extLst>
                </a:gridCol>
                <a:gridCol w="4984021">
                  <a:extLst>
                    <a:ext uri="{9D8B030D-6E8A-4147-A177-3AD203B41FA5}">
                      <a16:colId xmlns="" xmlns:a16="http://schemas.microsoft.com/office/drawing/2014/main" val="1283449899"/>
                    </a:ext>
                  </a:extLst>
                </a:gridCol>
              </a:tblGrid>
              <a:tr h="558085">
                <a:tc>
                  <a:txBody>
                    <a:bodyPr/>
                    <a:lstStyle/>
                    <a:p>
                      <a:pPr defTabSz="932472" fontAlgn="base">
                        <a:lnSpc>
                          <a:spcPct val="90000"/>
                        </a:lnSpc>
                        <a:spcBef>
                          <a:spcPct val="0"/>
                        </a:spcBef>
                        <a:spcAft>
                          <a:spcPct val="0"/>
                        </a:spcAft>
                      </a:pPr>
                      <a:r>
                        <a:rPr lang="en-US" sz="2800" kern="1200" dirty="0" err="1" smtClean="0"/>
                        <a:t>AudioStream</a:t>
                      </a:r>
                      <a:r>
                        <a:rPr lang="en-US" sz="2800" kern="1200" dirty="0" smtClean="0"/>
                        <a:t> Value</a:t>
                      </a:r>
                      <a:endPar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tc>
                <a:tc>
                  <a:txBody>
                    <a:bodyPr/>
                    <a:lstStyle/>
                    <a:p>
                      <a:pPr marL="0" algn="l" defTabSz="932472" rtl="0" eaLnBrk="1" fontAlgn="base" latinLnBrk="0" hangingPunct="1">
                        <a:lnSpc>
                          <a:spcPct val="90000"/>
                        </a:lnSpc>
                        <a:spcBef>
                          <a:spcPct val="0"/>
                        </a:spcBef>
                        <a:spcAft>
                          <a:spcPct val="0"/>
                        </a:spcAft>
                      </a:pPr>
                      <a:r>
                        <a:rPr lang="en-US" sz="2800" kern="1200" dirty="0" err="1" smtClean="0"/>
                        <a:t>QoE</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tc>
                <a:tc>
                  <a:txBody>
                    <a:bodyPr/>
                    <a:lstStyle/>
                    <a:p>
                      <a:pPr marL="0" algn="l" defTabSz="932472" rtl="0" eaLnBrk="1" fontAlgn="base" latinLnBrk="0" hangingPunct="1">
                        <a:lnSpc>
                          <a:spcPct val="90000"/>
                        </a:lnSpc>
                        <a:spcBef>
                          <a:spcPct val="0"/>
                        </a:spcBef>
                        <a:spcAft>
                          <a:spcPct val="0"/>
                        </a:spcAft>
                      </a:pPr>
                      <a:r>
                        <a:rPr lang="en-US" sz="2800" kern="1200" dirty="0" smtClean="0"/>
                        <a:t>CQM</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tc>
                <a:tc>
                  <a:txBody>
                    <a:bodyPr/>
                    <a:lstStyle/>
                    <a:p>
                      <a:pPr marL="0" algn="l" defTabSz="932472" rtl="0" eaLnBrk="1" fontAlgn="base" latinLnBrk="0" hangingPunct="1">
                        <a:lnSpc>
                          <a:spcPct val="90000"/>
                        </a:lnSpc>
                        <a:spcBef>
                          <a:spcPct val="0"/>
                        </a:spcBef>
                        <a:spcAft>
                          <a:spcPct val="0"/>
                        </a:spcAft>
                      </a:pPr>
                      <a:r>
                        <a:rPr lang="en-US" sz="2800" kern="1200" dirty="0" smtClean="0"/>
                        <a:t>Explanation</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tc>
                <a:extLst>
                  <a:ext uri="{0D108BD9-81ED-4DB2-BD59-A6C34878D82A}">
                    <a16:rowId xmlns="" xmlns:a16="http://schemas.microsoft.com/office/drawing/2014/main" val="1211164701"/>
                  </a:ext>
                </a:extLst>
              </a:tr>
              <a:tr h="1033272">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u="none" dirty="0" err="1" smtClean="0"/>
                        <a:t>DegradationAvg</a:t>
                      </a:r>
                      <a:endParaRPr lang="en-US" sz="1800" b="1" i="0" u="none" dirty="0" smtClean="0">
                        <a:solidFill>
                          <a:schemeClr val="accent3"/>
                        </a:solidFill>
                      </a:endParaRPr>
                    </a:p>
                  </a:txBody>
                  <a:tcPr marL="182880" marR="182880" marT="91440" marB="91440"/>
                </a:tc>
                <a:tc>
                  <a:txBody>
                    <a:bodyPr/>
                    <a:lstStyle/>
                    <a:p>
                      <a:r>
                        <a:rPr lang="en-US" sz="1700" baseline="0" dirty="0" smtClean="0"/>
                        <a:t>&gt; 1.0</a:t>
                      </a:r>
                      <a:endParaRPr lang="en-US" sz="1700" b="1" baseline="0" dirty="0" smtClean="0">
                        <a:latin typeface="+mn-lt"/>
                      </a:endParaRPr>
                    </a:p>
                  </a:txBody>
                  <a:tcPr marL="182880" marR="182880" marT="91440" marB="9144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aseline="0" dirty="0" smtClean="0"/>
                        <a:t>-</a:t>
                      </a:r>
                      <a:endParaRPr lang="en-US" sz="1700" b="1" baseline="0" dirty="0" smtClean="0">
                        <a:latin typeface="+mn-lt"/>
                      </a:endParaRPr>
                    </a:p>
                  </a:txBody>
                  <a:tcPr marL="182880" marR="182880" marT="91440" marB="9144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GB" sz="1800" dirty="0" smtClean="0">
                          <a:effectLst/>
                        </a:rPr>
                        <a:t>Network Mean Opinion Score (MOS) degradation for the whole call. This metric shows the amount the Network MOS was reduced because of jitter and packet loss</a:t>
                      </a:r>
                      <a:endParaRPr lang="en-US" sz="1800" dirty="0" smtClean="0">
                        <a:solidFill>
                          <a:srgbClr val="262626"/>
                        </a:solidFill>
                        <a:effectLst/>
                        <a:latin typeface="Segoe Pro"/>
                        <a:ea typeface="Times New Roman" panose="02020603050405020304" pitchFamily="18" charset="0"/>
                        <a:cs typeface="Times New Roman" panose="02020603050405020304" pitchFamily="18" charset="0"/>
                      </a:endParaRPr>
                    </a:p>
                  </a:txBody>
                  <a:tcPr marL="182880" marR="182880" marT="91440" marB="91440"/>
                </a:tc>
                <a:extLst>
                  <a:ext uri="{0D108BD9-81ED-4DB2-BD59-A6C34878D82A}">
                    <a16:rowId xmlns="" xmlns:a16="http://schemas.microsoft.com/office/drawing/2014/main" val="846214343"/>
                  </a:ext>
                </a:extLst>
              </a:tr>
              <a:tr h="438912">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GB" sz="1800" u="none" kern="1200" dirty="0" err="1" smtClean="0"/>
                        <a:t>RoundTrip</a:t>
                      </a:r>
                      <a:endParaRPr lang="en-US" sz="1800" b="1" i="0" u="none" kern="1200" dirty="0" smtClean="0">
                        <a:solidFill>
                          <a:schemeClr val="accent3"/>
                        </a:solidFill>
                        <a:latin typeface="+mn-lt"/>
                        <a:ea typeface="+mn-ea"/>
                        <a:cs typeface="+mn-cs"/>
                      </a:endParaRPr>
                    </a:p>
                  </a:txBody>
                  <a:tcPr marL="182880" marR="182880" marT="91440" marB="9144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GB" sz="1700" kern="1200" baseline="0" dirty="0" smtClean="0"/>
                        <a:t>&gt; 500</a:t>
                      </a:r>
                      <a:endParaRPr lang="en-US" sz="1700" b="1" kern="1200" baseline="0" dirty="0" smtClean="0">
                        <a:solidFill>
                          <a:schemeClr val="dk1"/>
                        </a:solidFill>
                        <a:latin typeface="+mn-lt"/>
                        <a:ea typeface="+mn-ea"/>
                        <a:cs typeface="+mn-cs"/>
                      </a:endParaRPr>
                    </a:p>
                  </a:txBody>
                  <a:tcPr marL="182880" marR="182880" marT="91440" marB="9144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aseline="0" dirty="0" smtClean="0"/>
                        <a:t>-</a:t>
                      </a:r>
                      <a:endParaRPr lang="en-US" sz="1700" b="1" baseline="0" dirty="0" smtClean="0">
                        <a:latin typeface="+mn-lt"/>
                      </a:endParaRPr>
                    </a:p>
                  </a:txBody>
                  <a:tcPr marL="182880" marR="182880" marT="91440" marB="9144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effectLst/>
                        </a:rPr>
                        <a:t>Round</a:t>
                      </a:r>
                      <a:r>
                        <a:rPr lang="en-US" sz="1800" baseline="0" dirty="0" smtClean="0">
                          <a:effectLst/>
                        </a:rPr>
                        <a:t> trip time</a:t>
                      </a:r>
                      <a:endParaRPr lang="en-US" sz="1800" dirty="0" smtClean="0">
                        <a:solidFill>
                          <a:srgbClr val="262626"/>
                        </a:solidFill>
                        <a:effectLst/>
                        <a:latin typeface="Segoe Pro"/>
                        <a:ea typeface="Times New Roman" panose="02020603050405020304" pitchFamily="18" charset="0"/>
                        <a:cs typeface="Times New Roman" panose="02020603050405020304" pitchFamily="18" charset="0"/>
                      </a:endParaRPr>
                    </a:p>
                  </a:txBody>
                  <a:tcPr marL="182880" marR="182880" marT="91440" marB="91440"/>
                </a:tc>
                <a:extLst>
                  <a:ext uri="{0D108BD9-81ED-4DB2-BD59-A6C34878D82A}">
                    <a16:rowId xmlns="" xmlns:a16="http://schemas.microsoft.com/office/drawing/2014/main" val="3776670217"/>
                  </a:ext>
                </a:extLst>
              </a:tr>
              <a:tr h="819912">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u="none" dirty="0" err="1" smtClean="0"/>
                        <a:t>PacketLossRate</a:t>
                      </a:r>
                      <a:endParaRPr lang="en-US" sz="1800" b="1" i="0" u="none" dirty="0" smtClean="0">
                        <a:solidFill>
                          <a:schemeClr val="accent3"/>
                        </a:solidFill>
                      </a:endParaRPr>
                    </a:p>
                  </a:txBody>
                  <a:tcPr marL="182880" marR="182880" marT="91440" marB="91440"/>
                </a:tc>
                <a:tc>
                  <a:txBody>
                    <a:bodyPr/>
                    <a:lstStyle/>
                    <a:p>
                      <a:r>
                        <a:rPr lang="en-US" sz="1700" baseline="0" dirty="0" smtClean="0"/>
                        <a:t>&gt; 0.1</a:t>
                      </a:r>
                      <a:endParaRPr lang="en-US" sz="1700" b="1" baseline="0" dirty="0" smtClean="0">
                        <a:latin typeface="+mn-lt"/>
                      </a:endParaRPr>
                    </a:p>
                  </a:txBody>
                  <a:tcPr marL="182880" marR="182880" marT="91440" marB="9144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aseline="0" dirty="0" smtClean="0"/>
                        <a:t>&gt;0.01 or </a:t>
                      </a:r>
                      <a:r>
                        <a:rPr lang="en-US" sz="1700" baseline="0" dirty="0" err="1" smtClean="0"/>
                        <a:t>PacketLossRateMax</a:t>
                      </a:r>
                      <a:r>
                        <a:rPr lang="en-US" sz="1700" baseline="0" dirty="0" smtClean="0"/>
                        <a:t> &gt; .05</a:t>
                      </a:r>
                      <a:endParaRPr lang="en-US" sz="1700" b="1" baseline="0" dirty="0" smtClean="0">
                        <a:latin typeface="+mn-lt"/>
                      </a:endParaRPr>
                    </a:p>
                  </a:txBody>
                  <a:tcPr marL="182880" marR="182880" marT="91440" marB="9144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effectLst/>
                        </a:rPr>
                        <a:t>Average network packet loss</a:t>
                      </a:r>
                      <a:endParaRPr lang="en-US" sz="1800" dirty="0" smtClean="0">
                        <a:solidFill>
                          <a:srgbClr val="262626"/>
                        </a:solidFill>
                        <a:effectLst/>
                        <a:latin typeface="Segoe Pro"/>
                        <a:ea typeface="Times New Roman" panose="02020603050405020304" pitchFamily="18" charset="0"/>
                        <a:cs typeface="Times New Roman" panose="02020603050405020304" pitchFamily="18" charset="0"/>
                      </a:endParaRPr>
                    </a:p>
                  </a:txBody>
                  <a:tcPr marL="182880" marR="182880" marT="91440" marB="91440"/>
                </a:tc>
                <a:extLst>
                  <a:ext uri="{0D108BD9-81ED-4DB2-BD59-A6C34878D82A}">
                    <a16:rowId xmlns="" xmlns:a16="http://schemas.microsoft.com/office/drawing/2014/main" val="343576895"/>
                  </a:ext>
                </a:extLst>
              </a:tr>
              <a:tr h="443937">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u="none" dirty="0" err="1" smtClean="0"/>
                        <a:t>JitterInterArrival</a:t>
                      </a:r>
                      <a:endParaRPr lang="en-US" sz="1800" b="1" i="0" u="none" dirty="0" smtClean="0">
                        <a:solidFill>
                          <a:schemeClr val="accent3"/>
                        </a:solidFill>
                      </a:endParaRPr>
                    </a:p>
                  </a:txBody>
                  <a:tcPr marL="182880" marR="182880" marT="91440" marB="91440"/>
                </a:tc>
                <a:tc>
                  <a:txBody>
                    <a:bodyPr/>
                    <a:lstStyle/>
                    <a:p>
                      <a:pPr marL="0" indent="0">
                        <a:buFont typeface="Wingdings" panose="05000000000000000000" pitchFamily="2" charset="2"/>
                        <a:buNone/>
                      </a:pPr>
                      <a:r>
                        <a:rPr lang="en-US" sz="1700" baseline="0" dirty="0" smtClean="0"/>
                        <a:t>&gt; 30</a:t>
                      </a:r>
                      <a:endParaRPr lang="en-US" sz="1700" b="1" baseline="0" dirty="0" smtClean="0">
                        <a:latin typeface="+mn-lt"/>
                      </a:endParaRPr>
                    </a:p>
                  </a:txBody>
                  <a:tcPr marL="182880" marR="182880" marT="91440" marB="9144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aseline="0" dirty="0" smtClean="0"/>
                        <a:t>-</a:t>
                      </a:r>
                      <a:endParaRPr lang="en-US" sz="1700" b="1" baseline="0" dirty="0" smtClean="0">
                        <a:latin typeface="+mn-lt"/>
                      </a:endParaRPr>
                    </a:p>
                  </a:txBody>
                  <a:tcPr marL="182880" marR="182880" marT="91440" marB="9144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effectLst/>
                        </a:rPr>
                        <a:t>Average</a:t>
                      </a:r>
                      <a:r>
                        <a:rPr lang="en-US" sz="1800" baseline="0" dirty="0" smtClean="0">
                          <a:effectLst/>
                        </a:rPr>
                        <a:t> network Jitter in milliseconds</a:t>
                      </a:r>
                      <a:endParaRPr lang="en-US" sz="1800" dirty="0" smtClean="0">
                        <a:solidFill>
                          <a:srgbClr val="262626"/>
                        </a:solidFill>
                        <a:effectLst/>
                        <a:latin typeface="Segoe Pro"/>
                        <a:ea typeface="Times New Roman" panose="02020603050405020304" pitchFamily="18" charset="0"/>
                        <a:cs typeface="Times New Roman" panose="02020603050405020304" pitchFamily="18" charset="0"/>
                      </a:endParaRPr>
                    </a:p>
                  </a:txBody>
                  <a:tcPr marL="182880" marR="182880" marT="91440" marB="91440"/>
                </a:tc>
                <a:extLst>
                  <a:ext uri="{0D108BD9-81ED-4DB2-BD59-A6C34878D82A}">
                    <a16:rowId xmlns="" xmlns:a16="http://schemas.microsoft.com/office/drawing/2014/main" val="3036388965"/>
                  </a:ext>
                </a:extLst>
              </a:tr>
              <a:tr h="697992">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u="none" dirty="0" err="1" smtClean="0"/>
                        <a:t>RatioConcealedSamplesAvg</a:t>
                      </a:r>
                      <a:endParaRPr lang="en-US" sz="1700" b="1" i="0" u="none" dirty="0" smtClean="0">
                        <a:solidFill>
                          <a:schemeClr val="accent3"/>
                        </a:solidFill>
                      </a:endParaRPr>
                    </a:p>
                  </a:txBody>
                  <a:tcPr marL="182880" marR="182880" marT="91440" marB="91440"/>
                </a:tc>
                <a:tc>
                  <a:txBody>
                    <a:bodyPr/>
                    <a:lstStyle/>
                    <a:p>
                      <a:pPr marL="0" indent="0">
                        <a:buFont typeface="Wingdings" panose="05000000000000000000" pitchFamily="2" charset="2"/>
                        <a:buNone/>
                      </a:pPr>
                      <a:r>
                        <a:rPr lang="en-US" sz="1700" baseline="0" dirty="0" smtClean="0"/>
                        <a:t>&gt; 0.07</a:t>
                      </a:r>
                      <a:endParaRPr lang="en-US" sz="1700" b="1" baseline="0" dirty="0" smtClean="0">
                        <a:latin typeface="+mn-lt"/>
                      </a:endParaRPr>
                    </a:p>
                  </a:txBody>
                  <a:tcPr marL="182880" marR="182880" marT="91440" marB="9144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aseline="0" dirty="0" smtClean="0"/>
                        <a:t>-</a:t>
                      </a:r>
                      <a:endParaRPr lang="en-US" sz="1700" b="1" baseline="0" dirty="0" smtClean="0">
                        <a:latin typeface="+mn-lt"/>
                      </a:endParaRPr>
                    </a:p>
                  </a:txBody>
                  <a:tcPr marL="182880" marR="182880" marT="91440" marB="91440"/>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effectLst/>
                        </a:rPr>
                        <a:t>Average ratio of concealed samples generated by audio healing to typical samples</a:t>
                      </a:r>
                      <a:endParaRPr lang="en-US" sz="1800" dirty="0" smtClean="0">
                        <a:solidFill>
                          <a:srgbClr val="262626"/>
                        </a:solidFill>
                        <a:effectLst/>
                        <a:latin typeface="Segoe Pro"/>
                        <a:ea typeface="Times New Roman" panose="02020603050405020304" pitchFamily="18" charset="0"/>
                        <a:cs typeface="Times New Roman" panose="02020603050405020304" pitchFamily="18" charset="0"/>
                      </a:endParaRPr>
                    </a:p>
                  </a:txBody>
                  <a:tcPr marL="182880" marR="182880" marT="91440" marB="91440"/>
                </a:tc>
                <a:extLst>
                  <a:ext uri="{0D108BD9-81ED-4DB2-BD59-A6C34878D82A}">
                    <a16:rowId xmlns="" xmlns:a16="http://schemas.microsoft.com/office/drawing/2014/main" val="1149557165"/>
                  </a:ext>
                </a:extLst>
              </a:tr>
            </a:tbl>
          </a:graphicData>
        </a:graphic>
      </p:graphicFrame>
      <p:sp>
        <p:nvSpPr>
          <p:cNvPr id="9" name="Rectangle 8"/>
          <p:cNvSpPr/>
          <p:nvPr/>
        </p:nvSpPr>
        <p:spPr bwMode="auto">
          <a:xfrm>
            <a:off x="4922093" y="4217342"/>
            <a:ext cx="2304256" cy="969269"/>
          </a:xfrm>
          <a:prstGeom prst="rect">
            <a:avLst/>
          </a:prstGeom>
          <a:noFill/>
          <a:ln w="762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29879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9564" cy="917575"/>
          </a:xfrm>
        </p:spPr>
        <p:txBody>
          <a:bodyPr/>
          <a:lstStyle/>
          <a:p>
            <a:r>
              <a:rPr lang="en-US" dirty="0" smtClean="0"/>
              <a:t>CQM Amplifies Results to spot problems</a:t>
            </a:r>
            <a:endParaRPr lang="en-US" dirty="0"/>
          </a:p>
        </p:txBody>
      </p:sp>
      <p:sp>
        <p:nvSpPr>
          <p:cNvPr id="5" name="Text Placeholder 4"/>
          <p:cNvSpPr>
            <a:spLocks noGrp="1"/>
          </p:cNvSpPr>
          <p:nvPr>
            <p:ph type="body" sz="quarter" idx="4294967295"/>
          </p:nvPr>
        </p:nvSpPr>
        <p:spPr>
          <a:xfrm>
            <a:off x="274637" y="1212850"/>
            <a:ext cx="12039599" cy="738664"/>
          </a:xfrm>
          <a:prstGeom prst="rect">
            <a:avLst/>
          </a:prstGeom>
        </p:spPr>
        <p:txBody>
          <a:bodyPr/>
          <a:lstStyle/>
          <a:p>
            <a:pPr marL="0" indent="0">
              <a:buNone/>
            </a:pPr>
            <a:r>
              <a:rPr lang="en-US" dirty="0" smtClean="0"/>
              <a:t>We do this intentionally to find hot spots</a:t>
            </a:r>
            <a:endParaRPr lang="en-US" dirty="0"/>
          </a:p>
        </p:txBody>
      </p:sp>
      <p:grpSp>
        <p:nvGrpSpPr>
          <p:cNvPr id="24" name="Group 23"/>
          <p:cNvGrpSpPr>
            <a:grpSpLocks noChangeAspect="1"/>
          </p:cNvGrpSpPr>
          <p:nvPr/>
        </p:nvGrpSpPr>
        <p:grpSpPr>
          <a:xfrm>
            <a:off x="2713037" y="2122486"/>
            <a:ext cx="7581901" cy="4422775"/>
            <a:chOff x="-4763" y="669925"/>
            <a:chExt cx="5486401" cy="3200400"/>
          </a:xfrm>
        </p:grpSpPr>
        <p:pic>
          <p:nvPicPr>
            <p:cNvPr id="2050" name="Grafik 10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669925"/>
              <a:ext cx="5486401" cy="3200400"/>
            </a:xfrm>
            <a:prstGeom prst="rect">
              <a:avLst/>
            </a:prstGeom>
            <a:ln w="57150">
              <a:headEnd type="triangle"/>
              <a:tailEnd type="triangle"/>
            </a:ln>
            <a:extLst>
              <a:ext uri="{909E8E84-426E-40DD-AFC4-6F175D3DCCD1}">
                <a14:hiddenFill xmlns:a14="http://schemas.microsoft.com/office/drawing/2010/main">
                  <a:solidFill>
                    <a:srgbClr val="FFFFFF"/>
                  </a:solidFill>
                </a14:hiddenFill>
              </a:ext>
            </a:extLst>
          </p:spPr>
        </p:pic>
        <p:cxnSp>
          <p:nvCxnSpPr>
            <p:cNvPr id="20" name="Gerade Verbindung mit Pfeil 1036"/>
            <p:cNvCxnSpPr/>
            <p:nvPr/>
          </p:nvCxnSpPr>
          <p:spPr>
            <a:xfrm>
              <a:off x="1214437" y="1802805"/>
              <a:ext cx="0" cy="970280"/>
            </a:xfrm>
            <a:prstGeom prst="straightConnector1">
              <a:avLst/>
            </a:prstGeom>
            <a:ln w="57150">
              <a:headEnd type="triangle"/>
              <a:tailEnd type="triangle"/>
            </a:ln>
          </p:spPr>
          <p:style>
            <a:lnRef idx="1">
              <a:schemeClr val="accent6"/>
            </a:lnRef>
            <a:fillRef idx="0">
              <a:schemeClr val="accent6"/>
            </a:fillRef>
            <a:effectRef idx="0">
              <a:schemeClr val="accent6"/>
            </a:effectRef>
            <a:fontRef idx="minor">
              <a:schemeClr val="tx1"/>
            </a:fontRef>
          </p:style>
        </p:cxnSp>
        <p:sp>
          <p:nvSpPr>
            <p:cNvPr id="21" name="Textfeld 1035"/>
            <p:cNvSpPr txBox="1"/>
            <p:nvPr/>
          </p:nvSpPr>
          <p:spPr>
            <a:xfrm>
              <a:off x="1341437" y="1962150"/>
              <a:ext cx="859388" cy="688975"/>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600" dirty="0" smtClean="0">
                  <a:solidFill>
                    <a:srgbClr val="FFFFFF"/>
                  </a:solidFill>
                  <a:latin typeface="Segoe Pro"/>
                  <a:ea typeface="Times New Roman" panose="02020603050405020304" pitchFamily="18" charset="0"/>
                  <a:cs typeface="Times New Roman" panose="02020603050405020304" pitchFamily="18" charset="0"/>
                </a:rPr>
                <a:t>Difference: CQM  &amp; </a:t>
              </a:r>
              <a:r>
                <a:rPr lang="en-US" sz="1600" dirty="0" err="1" smtClean="0">
                  <a:solidFill>
                    <a:srgbClr val="FFFFFF"/>
                  </a:solidFill>
                  <a:latin typeface="Segoe Pro"/>
                  <a:ea typeface="Times New Roman" panose="02020603050405020304" pitchFamily="18" charset="0"/>
                  <a:cs typeface="Times New Roman" panose="02020603050405020304" pitchFamily="18" charset="0"/>
                </a:rPr>
                <a:t>QoE</a:t>
              </a:r>
              <a:endParaRPr lang="en-US" sz="1600" dirty="0">
                <a:solidFill>
                  <a:srgbClr val="262626"/>
                </a:solidFill>
                <a:latin typeface="Segoe Pro"/>
                <a:ea typeface="Times New Roman" panose="02020603050405020304" pitchFamily="18" charset="0"/>
                <a:cs typeface="Times New Roman" panose="02020603050405020304" pitchFamily="18" charset="0"/>
              </a:endParaRPr>
            </a:p>
          </p:txBody>
        </p:sp>
      </p:grpSp>
      <p:sp>
        <p:nvSpPr>
          <p:cNvPr id="7" name="Rectangle 5"/>
          <p:cNvSpPr>
            <a:spLocks noChangeArrowheads="1"/>
          </p:cNvSpPr>
          <p:nvPr/>
        </p:nvSpPr>
        <p:spPr bwMode="auto">
          <a:xfrm>
            <a:off x="0" y="0"/>
            <a:ext cx="1243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505050"/>
              </a:solidFill>
            </a:endParaRPr>
          </a:p>
        </p:txBody>
      </p:sp>
    </p:spTree>
    <p:extLst>
      <p:ext uri="{BB962C8B-B14F-4D97-AF65-F5344CB8AC3E}">
        <p14:creationId xmlns:p14="http://schemas.microsoft.com/office/powerpoint/2010/main" val="1123894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solidFill>
                  <a:schemeClr val="tx1"/>
                </a:solidFill>
              </a:rPr>
              <a:t>Server Plant</a:t>
            </a:r>
            <a:endParaRPr lang="en-US" dirty="0">
              <a:solidFill>
                <a:schemeClr val="tx1"/>
              </a:solidFill>
            </a:endParaRPr>
          </a:p>
        </p:txBody>
      </p:sp>
      <p:graphicFrame>
        <p:nvGraphicFramePr>
          <p:cNvPr id="3" name="Diagram 2"/>
          <p:cNvGraphicFramePr/>
          <p:nvPr>
            <p:extLst>
              <p:ext uri="{D42A27DB-BD31-4B8C-83A1-F6EECF244321}">
                <p14:modId xmlns:p14="http://schemas.microsoft.com/office/powerpoint/2010/main" val="1836246904"/>
              </p:ext>
            </p:extLst>
          </p:nvPr>
        </p:nvGraphicFramePr>
        <p:xfrm>
          <a:off x="714999" y="1066768"/>
          <a:ext cx="7484438" cy="5650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6980237" y="601662"/>
            <a:ext cx="4535296" cy="5465522"/>
          </a:xfrm>
          <a:prstGeom prst="rect">
            <a:avLst/>
          </a:prstGeom>
        </p:spPr>
      </p:pic>
    </p:spTree>
    <p:custDataLst>
      <p:tags r:id="rId1"/>
    </p:custDataLst>
    <p:extLst>
      <p:ext uri="{BB962C8B-B14F-4D97-AF65-F5344CB8AC3E}">
        <p14:creationId xmlns:p14="http://schemas.microsoft.com/office/powerpoint/2010/main" val="2623905312"/>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Server Plant – four elements</a:t>
            </a:r>
            <a:endParaRPr lang="en-US" dirty="0">
              <a:solidFill>
                <a:schemeClr val="tx1"/>
              </a:solidFill>
            </a:endParaRP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1513563555"/>
              </p:ext>
            </p:extLst>
          </p:nvPr>
        </p:nvGraphicFramePr>
        <p:xfrm>
          <a:off x="579437" y="1287462"/>
          <a:ext cx="10321987" cy="5247892"/>
        </p:xfrm>
        <a:graphic>
          <a:graphicData uri="http://schemas.openxmlformats.org/drawingml/2006/table">
            <a:tbl>
              <a:tblPr firstRow="1" bandRow="1">
                <a:tableStyleId>{6E25E649-3F16-4E02-A733-19D2CDBF48F0}</a:tableStyleId>
              </a:tblPr>
              <a:tblGrid>
                <a:gridCol w="1371600">
                  <a:extLst>
                    <a:ext uri="{9D8B030D-6E8A-4147-A177-3AD203B41FA5}">
                      <a16:colId xmlns="" xmlns:a16="http://schemas.microsoft.com/office/drawing/2014/main" val="3177547516"/>
                    </a:ext>
                  </a:extLst>
                </a:gridCol>
                <a:gridCol w="2667000">
                  <a:extLst>
                    <a:ext uri="{9D8B030D-6E8A-4147-A177-3AD203B41FA5}">
                      <a16:colId xmlns="" xmlns:a16="http://schemas.microsoft.com/office/drawing/2014/main" val="4069362609"/>
                    </a:ext>
                  </a:extLst>
                </a:gridCol>
                <a:gridCol w="6283387">
                  <a:extLst>
                    <a:ext uri="{9D8B030D-6E8A-4147-A177-3AD203B41FA5}">
                      <a16:colId xmlns="" xmlns:a16="http://schemas.microsoft.com/office/drawing/2014/main" val="2174954997"/>
                    </a:ext>
                  </a:extLst>
                </a:gridCol>
              </a:tblGrid>
              <a:tr h="409600">
                <a:tc>
                  <a:txBody>
                    <a:bodyPr/>
                    <a:lstStyle/>
                    <a:p>
                      <a:pPr marL="0" algn="l" defTabSz="932472" rtl="0" eaLnBrk="1" fontAlgn="base" latinLnBrk="0" hangingPunct="1">
                        <a:lnSpc>
                          <a:spcPct val="90000"/>
                        </a:lnSpc>
                        <a:spcBef>
                          <a:spcPct val="0"/>
                        </a:spcBef>
                        <a:spcAft>
                          <a:spcPct val="0"/>
                        </a:spcAft>
                      </a:pPr>
                      <a:endParaRPr lang="en-US" sz="20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93260" marR="93260" marT="46630" marB="46630"/>
                </a:tc>
                <a:tc>
                  <a:txBody>
                    <a:bodyPr/>
                    <a:lstStyle/>
                    <a:p>
                      <a:pPr marL="0" algn="l" defTabSz="932472" rtl="0" eaLnBrk="1" fontAlgn="base" latinLnBrk="0" hangingPunct="1">
                        <a:lnSpc>
                          <a:spcPct val="90000"/>
                        </a:lnSpc>
                        <a:spcBef>
                          <a:spcPct val="0"/>
                        </a:spcBef>
                        <a:spcAft>
                          <a:spcPct val="0"/>
                        </a:spcAft>
                      </a:pPr>
                      <a:r>
                        <a:rPr lang="en-US" sz="2000" kern="1200" dirty="0" smtClean="0"/>
                        <a:t>Category</a:t>
                      </a:r>
                      <a:endParaRPr lang="en-US" sz="20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93260" marR="93260" marT="46630" marB="46630"/>
                </a:tc>
                <a:tc>
                  <a:txBody>
                    <a:bodyPr/>
                    <a:lstStyle/>
                    <a:p>
                      <a:pPr marL="0" algn="l" defTabSz="932472" rtl="0" eaLnBrk="1" fontAlgn="base" latinLnBrk="0" hangingPunct="1">
                        <a:lnSpc>
                          <a:spcPct val="90000"/>
                        </a:lnSpc>
                        <a:spcBef>
                          <a:spcPct val="0"/>
                        </a:spcBef>
                        <a:spcAft>
                          <a:spcPct val="0"/>
                        </a:spcAft>
                      </a:pPr>
                      <a:r>
                        <a:rPr lang="en-US" sz="2000" kern="1200" dirty="0" smtClean="0"/>
                        <a:t>Target &amp; Remediate</a:t>
                      </a:r>
                      <a:endParaRPr lang="en-US" sz="20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93260" marR="93260" marT="46630" marB="46630"/>
                </a:tc>
                <a:extLst>
                  <a:ext uri="{0D108BD9-81ED-4DB2-BD59-A6C34878D82A}">
                    <a16:rowId xmlns="" xmlns:a16="http://schemas.microsoft.com/office/drawing/2014/main" val="1212273890"/>
                  </a:ext>
                </a:extLst>
              </a:tr>
              <a:tr h="1046502">
                <a:tc>
                  <a:txBody>
                    <a:bodyPr/>
                    <a:lstStyle/>
                    <a:p>
                      <a:endParaRPr lang="en-US" sz="1800" b="1" dirty="0"/>
                    </a:p>
                  </a:txBody>
                  <a:tcPr marL="93260" marR="93260" marT="46630" marB="46630"/>
                </a:tc>
                <a:tc>
                  <a:txBody>
                    <a:bodyPr/>
                    <a:lstStyle/>
                    <a:p>
                      <a:r>
                        <a:rPr lang="en-US" sz="1800" u="none" kern="1200" dirty="0" smtClean="0"/>
                        <a:t>Server Health</a:t>
                      </a:r>
                      <a:endParaRPr lang="en-US" sz="1800" b="1" i="0" u="none" kern="1200" dirty="0">
                        <a:solidFill>
                          <a:schemeClr val="accent3"/>
                        </a:solidFill>
                        <a:latin typeface="+mn-lt"/>
                        <a:ea typeface="+mn-ea"/>
                        <a:cs typeface="+mn-cs"/>
                      </a:endParaRPr>
                    </a:p>
                  </a:txBody>
                  <a:tcPr marL="93260" marR="93260" marT="46630" marB="46630"/>
                </a:tc>
                <a:tc>
                  <a:txBody>
                    <a:bodyPr/>
                    <a:lstStyle/>
                    <a:p>
                      <a:pPr marL="0" indent="0">
                        <a:buFont typeface="Arial" panose="020B0604020202020204" pitchFamily="34" charset="0"/>
                        <a:buNone/>
                      </a:pPr>
                      <a:r>
                        <a:rPr lang="en-US" sz="2000" dirty="0" smtClean="0"/>
                        <a:t>KHIs in healthy range</a:t>
                      </a:r>
                    </a:p>
                    <a:p>
                      <a:pPr marL="0" indent="0">
                        <a:buFont typeface="Arial" panose="020B0604020202020204" pitchFamily="34" charset="0"/>
                        <a:buNone/>
                      </a:pPr>
                      <a:r>
                        <a:rPr lang="en-US" sz="2000" dirty="0" smtClean="0"/>
                        <a:t>If</a:t>
                      </a:r>
                      <a:r>
                        <a:rPr lang="en-US" sz="2000" baseline="0" dirty="0" smtClean="0"/>
                        <a:t> not, prioritize finding and fixing root cause until healthy</a:t>
                      </a:r>
                    </a:p>
                  </a:txBody>
                  <a:tcPr marL="93260" marR="93260" marT="46630" marB="46630"/>
                </a:tc>
                <a:extLst>
                  <a:ext uri="{0D108BD9-81ED-4DB2-BD59-A6C34878D82A}">
                    <a16:rowId xmlns="" xmlns:a16="http://schemas.microsoft.com/office/drawing/2014/main" val="2597421248"/>
                  </a:ext>
                </a:extLst>
              </a:tr>
              <a:tr h="654784">
                <a:tc>
                  <a:txBody>
                    <a:bodyPr/>
                    <a:lstStyle/>
                    <a:p>
                      <a:endParaRPr lang="en-US" sz="1800" b="1" dirty="0"/>
                    </a:p>
                  </a:txBody>
                  <a:tcPr marL="93260" marR="93260" marT="46630" marB="46630"/>
                </a:tc>
                <a:tc>
                  <a:txBody>
                    <a:bodyPr/>
                    <a:lstStyle/>
                    <a:p>
                      <a:r>
                        <a:rPr lang="en-US" sz="1800" dirty="0" smtClean="0"/>
                        <a:t>AVMCU</a:t>
                      </a:r>
                      <a:r>
                        <a:rPr lang="en-US" sz="1800" baseline="0" dirty="0" smtClean="0"/>
                        <a:t> to Mediation</a:t>
                      </a:r>
                      <a:endParaRPr lang="en-US" sz="1800" b="1" dirty="0">
                        <a:solidFill>
                          <a:schemeClr val="accent3"/>
                        </a:solidFill>
                      </a:endParaRPr>
                    </a:p>
                  </a:txBody>
                  <a:tcPr marL="93260" marR="93260" marT="46630" marB="46630"/>
                </a:tc>
                <a:tc rowSpan="2">
                  <a:txBody>
                    <a:bodyPr/>
                    <a:lstStyle/>
                    <a:p>
                      <a:pPr marL="0" indent="0">
                        <a:buFont typeface="Arial" panose="020B0604020202020204" pitchFamily="34" charset="0"/>
                        <a:buNone/>
                      </a:pPr>
                      <a:r>
                        <a:rPr lang="en-US" sz="2000" dirty="0" smtClean="0"/>
                        <a:t>Poor streams</a:t>
                      </a:r>
                      <a:r>
                        <a:rPr lang="en-US" sz="2000" baseline="0" dirty="0" smtClean="0"/>
                        <a:t> are </a:t>
                      </a:r>
                      <a:r>
                        <a:rPr lang="en-US" sz="2000" baseline="0" dirty="0" err="1" smtClean="0"/>
                        <a:t>PacketLossRate</a:t>
                      </a:r>
                      <a:r>
                        <a:rPr lang="en-US" sz="2000" baseline="0" dirty="0" smtClean="0"/>
                        <a:t> &gt; .01 or </a:t>
                      </a:r>
                      <a:r>
                        <a:rPr lang="en-US" sz="2000" baseline="0" dirty="0" err="1" smtClean="0"/>
                        <a:t>PacketLossRateMax</a:t>
                      </a:r>
                      <a:r>
                        <a:rPr lang="en-US" sz="2000" baseline="0" dirty="0" smtClean="0"/>
                        <a:t> &gt; .05  </a:t>
                      </a:r>
                    </a:p>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t>Determine your</a:t>
                      </a:r>
                      <a:r>
                        <a:rPr lang="en-US" sz="2000" baseline="0" dirty="0" smtClean="0"/>
                        <a:t> target for </a:t>
                      </a:r>
                      <a:r>
                        <a:rPr lang="en-US" sz="2000" dirty="0" smtClean="0"/>
                        <a:t>poor stream thresholds</a:t>
                      </a:r>
                    </a:p>
                    <a:p>
                      <a:pPr marL="457182" lvl="1" indent="0">
                        <a:buFont typeface="Arial" panose="020B0604020202020204" pitchFamily="34" charset="0"/>
                        <a:buNone/>
                      </a:pPr>
                      <a:r>
                        <a:rPr lang="en-US" sz="2000" baseline="0" dirty="0" smtClean="0"/>
                        <a:t>Default scorecard threshold is 2%</a:t>
                      </a:r>
                    </a:p>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t>Use detailed queries</a:t>
                      </a:r>
                      <a:r>
                        <a:rPr lang="en-US" sz="2000" baseline="0" dirty="0" smtClean="0"/>
                        <a:t> to find hot pairs with poor streams</a:t>
                      </a:r>
                    </a:p>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aseline="0" dirty="0" smtClean="0"/>
                        <a:t>Investigate why so many poor streams</a:t>
                      </a:r>
                    </a:p>
                    <a:p>
                      <a:pPr marL="457182" marR="0" lvl="1"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aseline="0" dirty="0" smtClean="0"/>
                        <a:t>Network equipment issue, gateway configuration issue </a:t>
                      </a:r>
                      <a:r>
                        <a:rPr lang="en-US" sz="2000" baseline="0" dirty="0" err="1" smtClean="0"/>
                        <a:t>etc</a:t>
                      </a:r>
                      <a:endParaRPr lang="en-US" sz="2000" dirty="0" smtClean="0"/>
                    </a:p>
                  </a:txBody>
                  <a:tcPr marL="93260" marR="93260" marT="46630" marB="46630"/>
                </a:tc>
                <a:extLst>
                  <a:ext uri="{0D108BD9-81ED-4DB2-BD59-A6C34878D82A}">
                    <a16:rowId xmlns="" xmlns:a16="http://schemas.microsoft.com/office/drawing/2014/main" val="2423861761"/>
                  </a:ext>
                </a:extLst>
              </a:tr>
              <a:tr h="2303645">
                <a:tc>
                  <a:txBody>
                    <a:bodyPr/>
                    <a:lstStyle/>
                    <a:p>
                      <a:endParaRPr lang="en-US" sz="1800" b="1" dirty="0"/>
                    </a:p>
                  </a:txBody>
                  <a:tcPr marL="93260" marR="93260" marT="46630" marB="46630"/>
                </a:tc>
                <a:tc>
                  <a:txBody>
                    <a:bodyPr/>
                    <a:lstStyle/>
                    <a:p>
                      <a:r>
                        <a:rPr lang="en-US" sz="1800" dirty="0" smtClean="0"/>
                        <a:t>Mediation to Gateway</a:t>
                      </a:r>
                      <a:endParaRPr lang="en-US" sz="1800" b="1" dirty="0">
                        <a:solidFill>
                          <a:schemeClr val="accent3"/>
                        </a:solidFill>
                      </a:endParaRPr>
                    </a:p>
                  </a:txBody>
                  <a:tcPr marL="93260" marR="93260" marT="46630" marB="46630"/>
                </a:tc>
                <a:tc vMerge="1">
                  <a:txBody>
                    <a:bodyPr/>
                    <a:lstStyle/>
                    <a:p>
                      <a:endParaRPr lang="en-US" dirty="0"/>
                    </a:p>
                  </a:txBody>
                  <a:tcPr/>
                </a:tc>
                <a:extLst>
                  <a:ext uri="{0D108BD9-81ED-4DB2-BD59-A6C34878D82A}">
                    <a16:rowId xmlns="" xmlns:a16="http://schemas.microsoft.com/office/drawing/2014/main" val="4197824300"/>
                  </a:ext>
                </a:extLst>
              </a:tr>
              <a:tr h="833361">
                <a:tc>
                  <a:txBody>
                    <a:bodyPr/>
                    <a:lstStyle/>
                    <a:p>
                      <a:endParaRPr lang="en-US" sz="1800" b="1" dirty="0"/>
                    </a:p>
                  </a:txBody>
                  <a:tcPr marL="93260" marR="93260" marT="46630" marB="46630"/>
                </a:tc>
                <a:tc>
                  <a:txBody>
                    <a:bodyPr/>
                    <a:lstStyle/>
                    <a:p>
                      <a:r>
                        <a:rPr lang="en-US" sz="1800" dirty="0" smtClean="0"/>
                        <a:t>Gateway to PSTN</a:t>
                      </a:r>
                      <a:endParaRPr lang="en-US" sz="1800" b="1" dirty="0">
                        <a:solidFill>
                          <a:schemeClr val="accent3"/>
                        </a:solidFill>
                      </a:endParaRPr>
                    </a:p>
                  </a:txBody>
                  <a:tcPr marL="93260" marR="93260" marT="46630" marB="46630"/>
                </a:tc>
                <a:tc>
                  <a:txBody>
                    <a:bodyPr/>
                    <a:lstStyle/>
                    <a:p>
                      <a:r>
                        <a:rPr lang="en-US" sz="2000" dirty="0" smtClean="0"/>
                        <a:t>Identify relevant PSTN Gateway or SIP Trunk statistics</a:t>
                      </a:r>
                      <a:endParaRPr lang="en-US" sz="2000" dirty="0"/>
                    </a:p>
                  </a:txBody>
                  <a:tcPr marL="93260" marR="93260" marT="46630" marB="46630"/>
                </a:tc>
                <a:extLst>
                  <a:ext uri="{0D108BD9-81ED-4DB2-BD59-A6C34878D82A}">
                    <a16:rowId xmlns="" xmlns:a16="http://schemas.microsoft.com/office/drawing/2014/main" val="1982885539"/>
                  </a:ext>
                </a:extLst>
              </a:tr>
            </a:tbl>
          </a:graphicData>
        </a:graphic>
      </p:graphicFrame>
      <p:grpSp>
        <p:nvGrpSpPr>
          <p:cNvPr id="10" name="Group 9"/>
          <p:cNvGrpSpPr/>
          <p:nvPr/>
        </p:nvGrpSpPr>
        <p:grpSpPr>
          <a:xfrm>
            <a:off x="808037" y="1781508"/>
            <a:ext cx="1003880" cy="4668082"/>
            <a:chOff x="1189037" y="2029580"/>
            <a:chExt cx="1003880" cy="4668082"/>
          </a:xfrm>
        </p:grpSpPr>
        <p:grpSp>
          <p:nvGrpSpPr>
            <p:cNvPr id="8" name="Group 7"/>
            <p:cNvGrpSpPr/>
            <p:nvPr/>
          </p:nvGrpSpPr>
          <p:grpSpPr>
            <a:xfrm>
              <a:off x="1189037" y="3109788"/>
              <a:ext cx="1003880" cy="3587874"/>
              <a:chOff x="1798637" y="2582862"/>
              <a:chExt cx="1003880" cy="3587874"/>
            </a:xfrm>
          </p:grpSpPr>
          <p:pic>
            <p:nvPicPr>
              <p:cNvPr id="3" name="Picture 2"/>
              <p:cNvPicPr>
                <a:picLocks noChangeAspect="1"/>
              </p:cNvPicPr>
              <p:nvPr/>
            </p:nvPicPr>
            <p:blipFill>
              <a:blip r:embed="rId3"/>
              <a:stretch>
                <a:fillRect/>
              </a:stretch>
            </p:blipFill>
            <p:spPr>
              <a:xfrm>
                <a:off x="1848543" y="2582862"/>
                <a:ext cx="846572" cy="1072680"/>
              </a:xfrm>
              <a:prstGeom prst="rect">
                <a:avLst/>
              </a:prstGeom>
            </p:spPr>
          </p:pic>
          <p:pic>
            <p:nvPicPr>
              <p:cNvPr id="5" name="Picture 4"/>
              <p:cNvPicPr>
                <a:picLocks noChangeAspect="1"/>
              </p:cNvPicPr>
              <p:nvPr/>
            </p:nvPicPr>
            <p:blipFill>
              <a:blip r:embed="rId4"/>
              <a:stretch>
                <a:fillRect/>
              </a:stretch>
            </p:blipFill>
            <p:spPr>
              <a:xfrm>
                <a:off x="1848543" y="3871282"/>
                <a:ext cx="953974" cy="1110306"/>
              </a:xfrm>
              <a:prstGeom prst="rect">
                <a:avLst/>
              </a:prstGeom>
            </p:spPr>
          </p:pic>
          <p:pic>
            <p:nvPicPr>
              <p:cNvPr id="7" name="Picture 6"/>
              <p:cNvPicPr>
                <a:picLocks noChangeAspect="1"/>
              </p:cNvPicPr>
              <p:nvPr/>
            </p:nvPicPr>
            <p:blipFill>
              <a:blip r:embed="rId5"/>
              <a:stretch>
                <a:fillRect/>
              </a:stretch>
            </p:blipFill>
            <p:spPr>
              <a:xfrm>
                <a:off x="1798637" y="5237942"/>
                <a:ext cx="1003880" cy="932794"/>
              </a:xfrm>
              <a:prstGeom prst="rect">
                <a:avLst/>
              </a:prstGeom>
            </p:spPr>
          </p:pic>
        </p:grpSp>
        <p:pic>
          <p:nvPicPr>
            <p:cNvPr id="9" name="Picture 8"/>
            <p:cNvPicPr>
              <a:picLocks noChangeAspect="1"/>
            </p:cNvPicPr>
            <p:nvPr/>
          </p:nvPicPr>
          <p:blipFill>
            <a:blip r:embed="rId6"/>
            <a:stretch>
              <a:fillRect/>
            </a:stretch>
          </p:blipFill>
          <p:spPr>
            <a:xfrm>
              <a:off x="1238943" y="2029580"/>
              <a:ext cx="846572" cy="888803"/>
            </a:xfrm>
            <a:prstGeom prst="rect">
              <a:avLst/>
            </a:prstGeom>
          </p:spPr>
        </p:pic>
      </p:grpSp>
    </p:spTree>
    <p:extLst>
      <p:ext uri="{BB962C8B-B14F-4D97-AF65-F5344CB8AC3E}">
        <p14:creationId xmlns:p14="http://schemas.microsoft.com/office/powerpoint/2010/main" val="3137527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solidFill>
                  <a:schemeClr val="tx1"/>
                </a:solidFill>
              </a:rPr>
              <a:t>Endpoints</a:t>
            </a:r>
            <a:endParaRPr lang="en-US" dirty="0">
              <a:solidFill>
                <a:schemeClr val="tx1"/>
              </a:solidFill>
            </a:endParaRPr>
          </a:p>
        </p:txBody>
      </p:sp>
      <p:graphicFrame>
        <p:nvGraphicFramePr>
          <p:cNvPr id="3" name="Diagram 2"/>
          <p:cNvGraphicFramePr/>
          <p:nvPr>
            <p:extLst/>
          </p:nvPr>
        </p:nvGraphicFramePr>
        <p:xfrm>
          <a:off x="334897" y="1133291"/>
          <a:ext cx="7254940" cy="52230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7285037" y="692473"/>
            <a:ext cx="4614541" cy="5928989"/>
          </a:xfrm>
          <a:prstGeom prst="rect">
            <a:avLst/>
          </a:prstGeom>
        </p:spPr>
      </p:pic>
    </p:spTree>
    <p:custDataLst>
      <p:tags r:id="rId1"/>
    </p:custDataLst>
    <p:extLst>
      <p:ext uri="{BB962C8B-B14F-4D97-AF65-F5344CB8AC3E}">
        <p14:creationId xmlns:p14="http://schemas.microsoft.com/office/powerpoint/2010/main" val="133634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Endpoints – four elements</a:t>
            </a:r>
            <a:endParaRPr lang="en-US" dirty="0">
              <a:solidFill>
                <a:schemeClr val="tx1"/>
              </a:solidFill>
            </a:endParaRP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3749029931"/>
              </p:ext>
            </p:extLst>
          </p:nvPr>
        </p:nvGraphicFramePr>
        <p:xfrm>
          <a:off x="655637" y="1211263"/>
          <a:ext cx="11203596" cy="5363373"/>
        </p:xfrm>
        <a:graphic>
          <a:graphicData uri="http://schemas.openxmlformats.org/drawingml/2006/table">
            <a:tbl>
              <a:tblPr firstRow="1" bandRow="1">
                <a:tableStyleId>{6E25E649-3F16-4E02-A733-19D2CDBF48F0}</a:tableStyleId>
              </a:tblPr>
              <a:tblGrid>
                <a:gridCol w="1600200">
                  <a:extLst>
                    <a:ext uri="{9D8B030D-6E8A-4147-A177-3AD203B41FA5}">
                      <a16:colId xmlns="" xmlns:a16="http://schemas.microsoft.com/office/drawing/2014/main" val="2458471116"/>
                    </a:ext>
                  </a:extLst>
                </a:gridCol>
                <a:gridCol w="2362200">
                  <a:extLst>
                    <a:ext uri="{9D8B030D-6E8A-4147-A177-3AD203B41FA5}">
                      <a16:colId xmlns="" xmlns:a16="http://schemas.microsoft.com/office/drawing/2014/main" val="4282521972"/>
                    </a:ext>
                  </a:extLst>
                </a:gridCol>
                <a:gridCol w="7241196">
                  <a:extLst>
                    <a:ext uri="{9D8B030D-6E8A-4147-A177-3AD203B41FA5}">
                      <a16:colId xmlns="" xmlns:a16="http://schemas.microsoft.com/office/drawing/2014/main" val="2887359588"/>
                    </a:ext>
                  </a:extLst>
                </a:gridCol>
              </a:tblGrid>
              <a:tr h="429090">
                <a:tc>
                  <a:txBody>
                    <a:bodyPr/>
                    <a:lstStyle/>
                    <a:p>
                      <a:endParaRPr lang="en-US" sz="1800" dirty="0"/>
                    </a:p>
                  </a:txBody>
                  <a:tcPr marL="93260" marR="93260" marT="46630" marB="46630"/>
                </a:tc>
                <a:tc>
                  <a:txBody>
                    <a:bodyPr/>
                    <a:lstStyle/>
                    <a:p>
                      <a:r>
                        <a:rPr lang="en-US" sz="2000" dirty="0" smtClean="0"/>
                        <a:t>Category</a:t>
                      </a:r>
                      <a:endParaRPr lang="en-US" sz="2000" dirty="0"/>
                    </a:p>
                  </a:txBody>
                  <a:tcPr marL="93260" marR="93260" marT="46630" marB="46630"/>
                </a:tc>
                <a:tc>
                  <a:txBody>
                    <a:bodyPr/>
                    <a:lstStyle/>
                    <a:p>
                      <a:r>
                        <a:rPr lang="en-US" sz="2000" dirty="0" smtClean="0"/>
                        <a:t>Target &amp; Remediate</a:t>
                      </a:r>
                      <a:endParaRPr lang="en-US" sz="2000" dirty="0"/>
                    </a:p>
                  </a:txBody>
                  <a:tcPr marL="93260" marR="93260" marT="46630" marB="46630"/>
                </a:tc>
                <a:extLst>
                  <a:ext uri="{0D108BD9-81ED-4DB2-BD59-A6C34878D82A}">
                    <a16:rowId xmlns="" xmlns:a16="http://schemas.microsoft.com/office/drawing/2014/main" val="1725118702"/>
                  </a:ext>
                </a:extLst>
              </a:tr>
              <a:tr h="1442297">
                <a:tc>
                  <a:txBody>
                    <a:bodyPr/>
                    <a:lstStyle/>
                    <a:p>
                      <a:endParaRPr lang="en-US" sz="1800" b="1" dirty="0"/>
                    </a:p>
                  </a:txBody>
                  <a:tcPr marL="93260" marR="93260" marT="46630" marB="46630"/>
                </a:tc>
                <a:tc>
                  <a:txBody>
                    <a:bodyPr/>
                    <a:lstStyle/>
                    <a:p>
                      <a:r>
                        <a:rPr lang="en-US" sz="1800" dirty="0" smtClean="0"/>
                        <a:t>Device</a:t>
                      </a:r>
                      <a:endParaRPr lang="en-US" sz="1800" b="1" dirty="0">
                        <a:solidFill>
                          <a:schemeClr val="accent3"/>
                        </a:solidFill>
                      </a:endParaRPr>
                    </a:p>
                  </a:txBody>
                  <a:tcPr marL="93260" marR="93260" marT="46630" marB="46630"/>
                </a:tc>
                <a:tc>
                  <a:txBody>
                    <a:bodyPr/>
                    <a:lstStyle/>
                    <a:p>
                      <a:pPr marL="0" indent="0">
                        <a:buFont typeface="Arial" panose="020B0604020202020204" pitchFamily="34" charset="0"/>
                        <a:buNone/>
                      </a:pPr>
                      <a:r>
                        <a:rPr lang="en-US" sz="2000" dirty="0" smtClean="0"/>
                        <a:t>Define target cut-off</a:t>
                      </a:r>
                      <a:r>
                        <a:rPr lang="en-US" sz="2000" baseline="0" dirty="0" smtClean="0"/>
                        <a:t>, default scorecard threshold is 3.6</a:t>
                      </a:r>
                      <a:endParaRPr lang="en-US" sz="2000" dirty="0" smtClean="0"/>
                    </a:p>
                    <a:p>
                      <a:pPr marL="457182" lvl="1" indent="0">
                        <a:buFont typeface="Arial" panose="020B0604020202020204" pitchFamily="34" charset="0"/>
                        <a:buNone/>
                      </a:pPr>
                      <a:r>
                        <a:rPr lang="en-US" sz="2000" dirty="0" err="1" smtClean="0"/>
                        <a:t>AvgSendListenMOS</a:t>
                      </a:r>
                      <a:r>
                        <a:rPr lang="en-US" sz="2000" baseline="0" dirty="0" smtClean="0"/>
                        <a:t> &lt; 3.6 for #Streams &gt; 100</a:t>
                      </a:r>
                    </a:p>
                    <a:p>
                      <a:pPr marL="0" indent="0">
                        <a:buFont typeface="Arial" panose="020B0604020202020204" pitchFamily="34" charset="0"/>
                        <a:buNone/>
                      </a:pPr>
                      <a:r>
                        <a:rPr lang="en-US" sz="2000" baseline="0" dirty="0" smtClean="0"/>
                        <a:t>Identify problematic devices and come up with strategy to fix/replace</a:t>
                      </a:r>
                      <a:endParaRPr lang="en-US" sz="2000" dirty="0"/>
                    </a:p>
                  </a:txBody>
                  <a:tcPr marL="93260" marR="93260" marT="46630" marB="46630"/>
                </a:tc>
                <a:extLst>
                  <a:ext uri="{0D108BD9-81ED-4DB2-BD59-A6C34878D82A}">
                    <a16:rowId xmlns="" xmlns:a16="http://schemas.microsoft.com/office/drawing/2014/main" val="988110345"/>
                  </a:ext>
                </a:extLst>
              </a:tr>
              <a:tr h="983718">
                <a:tc>
                  <a:txBody>
                    <a:bodyPr/>
                    <a:lstStyle/>
                    <a:p>
                      <a:endParaRPr lang="en-US" sz="1800" b="1" dirty="0"/>
                    </a:p>
                  </a:txBody>
                  <a:tcPr marL="93260" marR="93260" marT="46630" marB="466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System</a:t>
                      </a:r>
                    </a:p>
                    <a:p>
                      <a:endParaRPr lang="en-US" sz="1800" b="1" dirty="0">
                        <a:solidFill>
                          <a:schemeClr val="accent3"/>
                        </a:solidFill>
                      </a:endParaRPr>
                    </a:p>
                  </a:txBody>
                  <a:tcPr marL="93260" marR="93260" marT="46630" marB="46630"/>
                </a:tc>
                <a:tc>
                  <a:txBody>
                    <a:bodyPr/>
                    <a:lstStyle/>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t>Define goal (</a:t>
                      </a:r>
                      <a:r>
                        <a:rPr lang="en-US" sz="2000" dirty="0" err="1" smtClean="0"/>
                        <a:t>AudioMicGlitchRate</a:t>
                      </a:r>
                      <a:r>
                        <a:rPr lang="en-US" sz="2000" baseline="0" dirty="0" smtClean="0"/>
                        <a:t> &lt; 1)</a:t>
                      </a:r>
                    </a:p>
                    <a:p>
                      <a:pPr marL="0" marR="0" lvl="1"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aseline="0" dirty="0" smtClean="0"/>
                        <a:t>Default scorecard threshold is 1,000</a:t>
                      </a:r>
                      <a:endParaRPr lang="en-US" sz="2000" dirty="0" smtClean="0"/>
                    </a:p>
                    <a:p>
                      <a:pPr marL="0" indent="0">
                        <a:buFont typeface="Arial" panose="020B0604020202020204" pitchFamily="34" charset="0"/>
                        <a:buNone/>
                      </a:pPr>
                      <a:r>
                        <a:rPr lang="en-US" sz="2000" dirty="0" smtClean="0"/>
                        <a:t>Define golden PC configuration with drivers etc.</a:t>
                      </a:r>
                      <a:r>
                        <a:rPr lang="en-US" sz="2000" baseline="0" dirty="0" smtClean="0"/>
                        <a:t> </a:t>
                      </a:r>
                    </a:p>
                  </a:txBody>
                  <a:tcPr marL="93260" marR="93260" marT="46630" marB="46630"/>
                </a:tc>
                <a:extLst>
                  <a:ext uri="{0D108BD9-81ED-4DB2-BD59-A6C34878D82A}">
                    <a16:rowId xmlns="" xmlns:a16="http://schemas.microsoft.com/office/drawing/2014/main" val="3176184768"/>
                  </a:ext>
                </a:extLst>
              </a:tr>
              <a:tr h="1171866">
                <a:tc>
                  <a:txBody>
                    <a:bodyPr/>
                    <a:lstStyle/>
                    <a:p>
                      <a:endParaRPr lang="en-US" sz="1800" b="1" dirty="0"/>
                    </a:p>
                  </a:txBody>
                  <a:tcPr marL="93260" marR="93260" marT="46630" marB="46630"/>
                </a:tc>
                <a:tc>
                  <a:txBody>
                    <a:bodyPr/>
                    <a:lstStyle/>
                    <a:p>
                      <a:r>
                        <a:rPr lang="en-US" sz="1800" dirty="0" smtClean="0"/>
                        <a:t>Media Path</a:t>
                      </a:r>
                      <a:endParaRPr lang="en-US" sz="1800" b="1" dirty="0">
                        <a:solidFill>
                          <a:schemeClr val="accent3"/>
                        </a:solidFill>
                      </a:endParaRPr>
                    </a:p>
                  </a:txBody>
                  <a:tcPr marL="93260" marR="93260" marT="46630" marB="46630"/>
                </a:tc>
                <a:tc>
                  <a:txBody>
                    <a:bodyPr/>
                    <a:lstStyle/>
                    <a:p>
                      <a:pPr marL="0" indent="0">
                        <a:buFont typeface="Arial" panose="020B0604020202020204" pitchFamily="34" charset="0"/>
                        <a:buNone/>
                      </a:pPr>
                      <a:r>
                        <a:rPr lang="en-US" sz="2000" dirty="0" smtClean="0"/>
                        <a:t>Define goal</a:t>
                      </a:r>
                      <a:r>
                        <a:rPr lang="en-US" sz="2000" baseline="0" dirty="0" smtClean="0"/>
                        <a:t> </a:t>
                      </a:r>
                      <a:r>
                        <a:rPr lang="en-US" sz="2000" dirty="0" smtClean="0"/>
                        <a:t>for Media over VPN (target 0%)</a:t>
                      </a:r>
                    </a:p>
                    <a:p>
                      <a:pPr marL="0" indent="0">
                        <a:buFont typeface="Arial" panose="020B0604020202020204" pitchFamily="34" charset="0"/>
                        <a:buNone/>
                      </a:pPr>
                      <a:r>
                        <a:rPr lang="en-US" sz="2000" dirty="0" smtClean="0"/>
                        <a:t>Define goal for </a:t>
                      </a:r>
                      <a:r>
                        <a:rPr lang="en-US" sz="2000" baseline="0" dirty="0" smtClean="0"/>
                        <a:t>internal calls using relay (target 0%)</a:t>
                      </a:r>
                    </a:p>
                    <a:p>
                      <a:pPr marL="0" indent="0">
                        <a:buFont typeface="Arial" panose="020B0604020202020204" pitchFamily="34" charset="0"/>
                        <a:buNone/>
                      </a:pPr>
                      <a:r>
                        <a:rPr lang="en-US" sz="2000" baseline="0" dirty="0" smtClean="0"/>
                        <a:t>Identify problem subnets and investigate firewall rules, packet shapers etc. configuration</a:t>
                      </a:r>
                      <a:endParaRPr lang="en-US" sz="2000" dirty="0" smtClean="0"/>
                    </a:p>
                  </a:txBody>
                  <a:tcPr marL="93260" marR="93260" marT="46630" marB="46630"/>
                </a:tc>
                <a:extLst>
                  <a:ext uri="{0D108BD9-81ED-4DB2-BD59-A6C34878D82A}">
                    <a16:rowId xmlns="" xmlns:a16="http://schemas.microsoft.com/office/drawing/2014/main" val="1770178328"/>
                  </a:ext>
                </a:extLst>
              </a:tr>
              <a:tr h="1171866">
                <a:tc>
                  <a:txBody>
                    <a:bodyPr/>
                    <a:lstStyle/>
                    <a:p>
                      <a:endParaRPr lang="en-US" sz="1800" b="1" dirty="0"/>
                    </a:p>
                  </a:txBody>
                  <a:tcPr marL="93260" marR="93260" marT="46630" marB="46630"/>
                </a:tc>
                <a:tc>
                  <a:txBody>
                    <a:bodyPr/>
                    <a:lstStyle/>
                    <a:p>
                      <a:r>
                        <a:rPr lang="en-US" sz="1800" dirty="0" smtClean="0"/>
                        <a:t>Media Transport</a:t>
                      </a:r>
                      <a:endParaRPr lang="en-US" sz="1800" b="1" dirty="0">
                        <a:solidFill>
                          <a:schemeClr val="accent3"/>
                        </a:solidFill>
                      </a:endParaRPr>
                    </a:p>
                  </a:txBody>
                  <a:tcPr marL="93260" marR="93260" marT="46630" marB="46630"/>
                </a:tc>
                <a:tc>
                  <a:txBody>
                    <a:bodyPr/>
                    <a:lstStyle/>
                    <a:p>
                      <a:pPr marL="0" indent="0">
                        <a:buFont typeface="Arial" panose="020B0604020202020204" pitchFamily="34" charset="0"/>
                        <a:buNone/>
                      </a:pPr>
                      <a:r>
                        <a:rPr lang="en-US" sz="2000" dirty="0" smtClean="0"/>
                        <a:t>Define</a:t>
                      </a:r>
                      <a:r>
                        <a:rPr lang="en-US" sz="2000" baseline="0" dirty="0" smtClean="0"/>
                        <a:t> goal for media over TCP (target 0%)</a:t>
                      </a:r>
                    </a:p>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aseline="0" dirty="0" smtClean="0"/>
                        <a:t>Identify problem subnets and investigate firewall rules, packet shapers etc. configuration</a:t>
                      </a:r>
                      <a:endParaRPr lang="en-US" sz="2000" dirty="0" smtClean="0"/>
                    </a:p>
                  </a:txBody>
                  <a:tcPr marL="93260" marR="93260" marT="46630" marB="46630"/>
                </a:tc>
                <a:extLst>
                  <a:ext uri="{0D108BD9-81ED-4DB2-BD59-A6C34878D82A}">
                    <a16:rowId xmlns="" xmlns:a16="http://schemas.microsoft.com/office/drawing/2014/main" val="436753130"/>
                  </a:ext>
                </a:extLst>
              </a:tr>
            </a:tbl>
          </a:graphicData>
        </a:graphic>
      </p:graphicFrame>
      <p:grpSp>
        <p:nvGrpSpPr>
          <p:cNvPr id="10" name="Group 9"/>
          <p:cNvGrpSpPr/>
          <p:nvPr/>
        </p:nvGrpSpPr>
        <p:grpSpPr>
          <a:xfrm>
            <a:off x="884237" y="1794324"/>
            <a:ext cx="1070351" cy="4446138"/>
            <a:chOff x="1189038" y="1973262"/>
            <a:chExt cx="1070351" cy="4446138"/>
          </a:xfrm>
        </p:grpSpPr>
        <p:pic>
          <p:nvPicPr>
            <p:cNvPr id="3" name="Picture 2"/>
            <p:cNvPicPr>
              <a:picLocks noChangeAspect="1"/>
            </p:cNvPicPr>
            <p:nvPr/>
          </p:nvPicPr>
          <p:blipFill>
            <a:blip r:embed="rId3"/>
            <a:stretch>
              <a:fillRect/>
            </a:stretch>
          </p:blipFill>
          <p:spPr>
            <a:xfrm>
              <a:off x="1189038" y="1973262"/>
              <a:ext cx="914400" cy="1087576"/>
            </a:xfrm>
            <a:prstGeom prst="rect">
              <a:avLst/>
            </a:prstGeom>
          </p:spPr>
        </p:pic>
        <p:pic>
          <p:nvPicPr>
            <p:cNvPr id="4" name="Picture 3"/>
            <p:cNvPicPr>
              <a:picLocks noChangeAspect="1"/>
            </p:cNvPicPr>
            <p:nvPr/>
          </p:nvPicPr>
          <p:blipFill>
            <a:blip r:embed="rId4"/>
            <a:stretch>
              <a:fillRect/>
            </a:stretch>
          </p:blipFill>
          <p:spPr>
            <a:xfrm>
              <a:off x="1331810" y="3325951"/>
              <a:ext cx="898932" cy="990600"/>
            </a:xfrm>
            <a:prstGeom prst="rect">
              <a:avLst/>
            </a:prstGeom>
          </p:spPr>
        </p:pic>
        <p:pic>
          <p:nvPicPr>
            <p:cNvPr id="5" name="Picture 4"/>
            <p:cNvPicPr>
              <a:picLocks noChangeAspect="1"/>
            </p:cNvPicPr>
            <p:nvPr/>
          </p:nvPicPr>
          <p:blipFill>
            <a:blip r:embed="rId5"/>
            <a:stretch>
              <a:fillRect/>
            </a:stretch>
          </p:blipFill>
          <p:spPr>
            <a:xfrm>
              <a:off x="1303162" y="4512716"/>
              <a:ext cx="956227" cy="837705"/>
            </a:xfrm>
            <a:prstGeom prst="rect">
              <a:avLst/>
            </a:prstGeom>
          </p:spPr>
        </p:pic>
        <p:pic>
          <p:nvPicPr>
            <p:cNvPr id="9" name="Picture 2" descr="C:\Users\shawnm\Desktop\Share.png"/>
            <p:cNvPicPr>
              <a:picLocks noChangeAspect="1" noChangeArrowheads="1"/>
            </p:cNvPicPr>
            <p:nvPr/>
          </p:nvPicPr>
          <p:blipFill>
            <a:blip r:embed="rId6" cstate="print">
              <a:duotone>
                <a:prstClr val="black"/>
                <a:schemeClr val="accent6">
                  <a:tint val="45000"/>
                  <a:satMod val="400000"/>
                </a:schemeClr>
              </a:duotone>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341438" y="5639053"/>
              <a:ext cx="784517" cy="7803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6843335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solidFill>
                  <a:schemeClr val="tx1"/>
                </a:solidFill>
              </a:rPr>
              <a:t>Last Mile</a:t>
            </a:r>
            <a:endParaRPr lang="en-US" dirty="0">
              <a:solidFill>
                <a:schemeClr val="tx1"/>
              </a:solidFill>
            </a:endParaRPr>
          </a:p>
        </p:txBody>
      </p:sp>
      <p:graphicFrame>
        <p:nvGraphicFramePr>
          <p:cNvPr id="3" name="Diagram 2"/>
          <p:cNvGraphicFramePr/>
          <p:nvPr>
            <p:extLst/>
          </p:nvPr>
        </p:nvGraphicFramePr>
        <p:xfrm>
          <a:off x="408928" y="1102518"/>
          <a:ext cx="6723709" cy="4805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8127429" y="1592262"/>
            <a:ext cx="3043808" cy="3946103"/>
          </a:xfrm>
          <a:prstGeom prst="rect">
            <a:avLst/>
          </a:prstGeom>
        </p:spPr>
      </p:pic>
      <p:cxnSp>
        <p:nvCxnSpPr>
          <p:cNvPr id="6" name="Straight Arrow Connector 5"/>
          <p:cNvCxnSpPr/>
          <p:nvPr/>
        </p:nvCxnSpPr>
        <p:spPr>
          <a:xfrm>
            <a:off x="9113837" y="2506662"/>
            <a:ext cx="838200" cy="0"/>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096720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7597736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Last Mile – two elements</a:t>
            </a:r>
            <a:endParaRPr lang="en-US" dirty="0">
              <a:solidFill>
                <a:schemeClr val="tx1"/>
              </a:solidFill>
            </a:endParaRP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2271091215"/>
              </p:ext>
            </p:extLst>
          </p:nvPr>
        </p:nvGraphicFramePr>
        <p:xfrm>
          <a:off x="504985" y="1363663"/>
          <a:ext cx="11047252" cy="5035294"/>
        </p:xfrm>
        <a:graphic>
          <a:graphicData uri="http://schemas.openxmlformats.org/drawingml/2006/table">
            <a:tbl>
              <a:tblPr firstRow="1" bandRow="1">
                <a:tableStyleId>{6E25E649-3F16-4E02-A733-19D2CDBF48F0}</a:tableStyleId>
              </a:tblPr>
              <a:tblGrid>
                <a:gridCol w="1633928">
                  <a:extLst>
                    <a:ext uri="{9D8B030D-6E8A-4147-A177-3AD203B41FA5}">
                      <a16:colId xmlns="" xmlns:a16="http://schemas.microsoft.com/office/drawing/2014/main" val="3481105176"/>
                    </a:ext>
                  </a:extLst>
                </a:gridCol>
                <a:gridCol w="1633928">
                  <a:extLst>
                    <a:ext uri="{9D8B030D-6E8A-4147-A177-3AD203B41FA5}">
                      <a16:colId xmlns="" xmlns:a16="http://schemas.microsoft.com/office/drawing/2014/main" val="1185042015"/>
                    </a:ext>
                  </a:extLst>
                </a:gridCol>
                <a:gridCol w="7779396">
                  <a:extLst>
                    <a:ext uri="{9D8B030D-6E8A-4147-A177-3AD203B41FA5}">
                      <a16:colId xmlns="" xmlns:a16="http://schemas.microsoft.com/office/drawing/2014/main" val="792478935"/>
                    </a:ext>
                  </a:extLst>
                </a:gridCol>
              </a:tblGrid>
              <a:tr h="380618">
                <a:tc>
                  <a:txBody>
                    <a:bodyPr/>
                    <a:lstStyle/>
                    <a:p>
                      <a:endParaRPr lang="en-US" sz="1800" dirty="0"/>
                    </a:p>
                  </a:txBody>
                  <a:tcPr marL="93260" marR="93260" marT="46630" marB="46630"/>
                </a:tc>
                <a:tc>
                  <a:txBody>
                    <a:bodyPr/>
                    <a:lstStyle/>
                    <a:p>
                      <a:r>
                        <a:rPr lang="en-US" sz="2000" dirty="0" smtClean="0"/>
                        <a:t>Category</a:t>
                      </a:r>
                      <a:endParaRPr lang="en-US" sz="2000" dirty="0"/>
                    </a:p>
                  </a:txBody>
                  <a:tcPr marL="93260" marR="93260" marT="46630" marB="46630"/>
                </a:tc>
                <a:tc>
                  <a:txBody>
                    <a:bodyPr/>
                    <a:lstStyle/>
                    <a:p>
                      <a:r>
                        <a:rPr lang="en-US" sz="2000" dirty="0" smtClean="0"/>
                        <a:t>Target &amp; Remediate</a:t>
                      </a:r>
                      <a:endParaRPr lang="en-US" sz="2000" dirty="0"/>
                    </a:p>
                  </a:txBody>
                  <a:tcPr marL="93260" marR="93260" marT="46630" marB="46630"/>
                </a:tc>
                <a:extLst>
                  <a:ext uri="{0D108BD9-81ED-4DB2-BD59-A6C34878D82A}">
                    <a16:rowId xmlns="" xmlns:a16="http://schemas.microsoft.com/office/drawing/2014/main" val="3814306375"/>
                  </a:ext>
                </a:extLst>
              </a:tr>
              <a:tr h="1812344">
                <a:tc>
                  <a:txBody>
                    <a:bodyPr/>
                    <a:lstStyle/>
                    <a:p>
                      <a:endParaRPr lang="en-US" sz="1800" b="1" dirty="0"/>
                    </a:p>
                  </a:txBody>
                  <a:tcPr marL="93260" marR="93260" marT="46630" marB="46630"/>
                </a:tc>
                <a:tc>
                  <a:txBody>
                    <a:bodyPr/>
                    <a:lstStyle/>
                    <a:p>
                      <a:r>
                        <a:rPr lang="en-US" sz="1800" dirty="0" smtClean="0"/>
                        <a:t>Wired</a:t>
                      </a:r>
                      <a:endParaRPr lang="en-US" sz="1800" b="1" dirty="0">
                        <a:solidFill>
                          <a:schemeClr val="accent3"/>
                        </a:solidFill>
                      </a:endParaRPr>
                    </a:p>
                  </a:txBody>
                  <a:tcPr marL="93260" marR="93260" marT="46630" marB="46630"/>
                </a:tc>
                <a:tc>
                  <a:txBody>
                    <a:bodyPr/>
                    <a:lstStyle/>
                    <a:p>
                      <a:pPr marL="0" indent="0">
                        <a:buFont typeface="Arial" panose="020B0604020202020204" pitchFamily="34" charset="0"/>
                        <a:buNone/>
                      </a:pPr>
                      <a:r>
                        <a:rPr lang="en-US" sz="2000" dirty="0" smtClean="0"/>
                        <a:t>Define</a:t>
                      </a:r>
                      <a:r>
                        <a:rPr lang="en-US" sz="2000" baseline="0" dirty="0" smtClean="0"/>
                        <a:t> threshold for </a:t>
                      </a:r>
                      <a:r>
                        <a:rPr lang="en-US" sz="2000" dirty="0" smtClean="0"/>
                        <a:t>Wired Poor Streams query</a:t>
                      </a:r>
                    </a:p>
                    <a:p>
                      <a:pPr marL="457182" lvl="1" indent="0">
                        <a:buFont typeface="Arial" panose="020B0604020202020204" pitchFamily="34" charset="0"/>
                        <a:buNone/>
                      </a:pPr>
                      <a:r>
                        <a:rPr lang="en-US" sz="2000" dirty="0" smtClean="0"/>
                        <a:t>Scorecard default: </a:t>
                      </a:r>
                      <a:r>
                        <a:rPr lang="en-US" sz="2000" dirty="0" err="1" smtClean="0"/>
                        <a:t>PoorStreamsRatio</a:t>
                      </a:r>
                      <a:r>
                        <a:rPr lang="en-US" sz="2000" baseline="0" dirty="0" smtClean="0"/>
                        <a:t> &lt; 5% for subnets with &gt; 100 streams</a:t>
                      </a:r>
                    </a:p>
                    <a:p>
                      <a:pPr marL="0" indent="0">
                        <a:buFont typeface="Arial" panose="020B0604020202020204" pitchFamily="34" charset="0"/>
                        <a:buNone/>
                      </a:pPr>
                      <a:r>
                        <a:rPr lang="en-US" sz="2000" dirty="0" smtClean="0"/>
                        <a:t>Remediate ordered</a:t>
                      </a:r>
                      <a:r>
                        <a:rPr lang="en-US" sz="2000" baseline="0" dirty="0" smtClean="0"/>
                        <a:t> from worst to best</a:t>
                      </a:r>
                    </a:p>
                    <a:p>
                      <a:pPr marL="0" indent="0">
                        <a:buFont typeface="Arial" panose="020B0604020202020204" pitchFamily="34" charset="0"/>
                        <a:buNone/>
                      </a:pPr>
                      <a:r>
                        <a:rPr lang="en-US" sz="2000" baseline="0" dirty="0" smtClean="0"/>
                        <a:t>Isolate subnets and fix</a:t>
                      </a:r>
                    </a:p>
                    <a:p>
                      <a:pPr marL="0" indent="0">
                        <a:buFont typeface="Arial" panose="020B0604020202020204" pitchFamily="34" charset="0"/>
                        <a:buNone/>
                      </a:pPr>
                      <a:r>
                        <a:rPr lang="en-US" sz="2000" baseline="0" dirty="0" smtClean="0"/>
                        <a:t>Implement </a:t>
                      </a:r>
                      <a:r>
                        <a:rPr lang="en-US" sz="2000" baseline="0" dirty="0" err="1" smtClean="0"/>
                        <a:t>QoS</a:t>
                      </a:r>
                      <a:endParaRPr lang="en-US" sz="2000" dirty="0" smtClean="0"/>
                    </a:p>
                  </a:txBody>
                  <a:tcPr marL="93260" marR="93260" marT="46630" marB="46630"/>
                </a:tc>
                <a:extLst>
                  <a:ext uri="{0D108BD9-81ED-4DB2-BD59-A6C34878D82A}">
                    <a16:rowId xmlns="" xmlns:a16="http://schemas.microsoft.com/office/drawing/2014/main" val="1254596800"/>
                  </a:ext>
                </a:extLst>
              </a:tr>
              <a:tr h="2715174">
                <a:tc>
                  <a:txBody>
                    <a:bodyPr/>
                    <a:lstStyle/>
                    <a:p>
                      <a:endParaRPr lang="en-US" sz="1800" b="1" dirty="0"/>
                    </a:p>
                  </a:txBody>
                  <a:tcPr marL="93260" marR="93260" marT="46630" marB="466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Wireless</a:t>
                      </a:r>
                    </a:p>
                    <a:p>
                      <a:endParaRPr lang="en-US" sz="1800" b="1" dirty="0">
                        <a:solidFill>
                          <a:schemeClr val="accent3"/>
                        </a:solidFill>
                      </a:endParaRPr>
                    </a:p>
                  </a:txBody>
                  <a:tcPr marL="93260" marR="93260" marT="46630" marB="46630"/>
                </a:tc>
                <a:tc>
                  <a:txBody>
                    <a:bodyPr/>
                    <a:lstStyle/>
                    <a:p>
                      <a:pPr marL="0" indent="0">
                        <a:buFont typeface="Arial" panose="020B0604020202020204" pitchFamily="34" charset="0"/>
                        <a:buNone/>
                      </a:pPr>
                      <a:r>
                        <a:rPr lang="en-US" sz="2000" dirty="0" smtClean="0"/>
                        <a:t>Determine if Wireless will be managed</a:t>
                      </a:r>
                    </a:p>
                    <a:p>
                      <a:pPr marL="0" indent="0">
                        <a:buFont typeface="Arial" panose="020B0604020202020204" pitchFamily="34" charset="0"/>
                        <a:buNone/>
                      </a:pPr>
                      <a:r>
                        <a:rPr lang="en-US" sz="2000" dirty="0" smtClean="0"/>
                        <a:t>Define</a:t>
                      </a:r>
                      <a:r>
                        <a:rPr lang="en-US" sz="2000" baseline="0" dirty="0" smtClean="0"/>
                        <a:t> threshold for </a:t>
                      </a:r>
                      <a:r>
                        <a:rPr lang="en-US" sz="2000" dirty="0" smtClean="0"/>
                        <a:t>Wireless Poor Streams query</a:t>
                      </a:r>
                    </a:p>
                    <a:p>
                      <a:pPr marL="457182" lvl="1" indent="0">
                        <a:buFont typeface="Arial" panose="020B0604020202020204" pitchFamily="34" charset="0"/>
                        <a:buNone/>
                      </a:pPr>
                      <a:r>
                        <a:rPr lang="en-US" sz="2000" dirty="0" smtClean="0"/>
                        <a:t>Scorecard</a:t>
                      </a:r>
                      <a:r>
                        <a:rPr lang="en-US" sz="2000" baseline="0" dirty="0" smtClean="0"/>
                        <a:t> default</a:t>
                      </a:r>
                      <a:r>
                        <a:rPr lang="en-US" sz="2000" dirty="0" smtClean="0"/>
                        <a:t>: </a:t>
                      </a:r>
                      <a:r>
                        <a:rPr lang="en-US" sz="2000" dirty="0" err="1" smtClean="0"/>
                        <a:t>PoorStreamsRatio</a:t>
                      </a:r>
                      <a:r>
                        <a:rPr lang="en-US" sz="2000" baseline="0" dirty="0" smtClean="0"/>
                        <a:t> &lt; 10% for sites with &gt; 100 streams</a:t>
                      </a:r>
                    </a:p>
                    <a:p>
                      <a:pPr marL="0" indent="0">
                        <a:buFont typeface="Arial" panose="020B0604020202020204" pitchFamily="34" charset="0"/>
                        <a:buNone/>
                      </a:pPr>
                      <a:r>
                        <a:rPr lang="en-US" sz="2000" dirty="0" smtClean="0"/>
                        <a:t>Remediate ordered</a:t>
                      </a:r>
                      <a:r>
                        <a:rPr lang="en-US" sz="2000" baseline="0" dirty="0" smtClean="0"/>
                        <a:t> from worst to best</a:t>
                      </a:r>
                    </a:p>
                    <a:p>
                      <a:pPr marL="0" indent="0">
                        <a:buFont typeface="Arial" panose="020B0604020202020204" pitchFamily="34" charset="0"/>
                        <a:buNone/>
                      </a:pPr>
                      <a:r>
                        <a:rPr lang="en-US" sz="2000" baseline="0" dirty="0" smtClean="0"/>
                        <a:t>Isolate subnets and fix</a:t>
                      </a:r>
                    </a:p>
                    <a:p>
                      <a:pPr marL="0" indent="0">
                        <a:buFont typeface="Arial" panose="020B0604020202020204" pitchFamily="34" charset="0"/>
                        <a:buNone/>
                      </a:pPr>
                      <a:r>
                        <a:rPr lang="en-US" sz="2000" baseline="0" dirty="0" smtClean="0"/>
                        <a:t>Implement wireless best practices</a:t>
                      </a:r>
                    </a:p>
                    <a:p>
                      <a:pPr marL="0" indent="0">
                        <a:buFont typeface="Arial" panose="020B0604020202020204" pitchFamily="34" charset="0"/>
                        <a:buNone/>
                      </a:pPr>
                      <a:r>
                        <a:rPr lang="en-US" sz="2000" baseline="0" dirty="0" smtClean="0"/>
                        <a:t>Inventory wireless gear and determine UC capabilities</a:t>
                      </a:r>
                      <a:endParaRPr lang="en-US" sz="2000" dirty="0" smtClean="0"/>
                    </a:p>
                  </a:txBody>
                  <a:tcPr marL="93260" marR="93260" marT="46630" marB="46630"/>
                </a:tc>
                <a:extLst>
                  <a:ext uri="{0D108BD9-81ED-4DB2-BD59-A6C34878D82A}">
                    <a16:rowId xmlns="" xmlns:a16="http://schemas.microsoft.com/office/drawing/2014/main" val="916613826"/>
                  </a:ext>
                </a:extLst>
              </a:tr>
            </a:tbl>
          </a:graphicData>
        </a:graphic>
      </p:graphicFrame>
      <p:grpSp>
        <p:nvGrpSpPr>
          <p:cNvPr id="7" name="Group 6"/>
          <p:cNvGrpSpPr/>
          <p:nvPr/>
        </p:nvGrpSpPr>
        <p:grpSpPr>
          <a:xfrm>
            <a:off x="884237" y="2338318"/>
            <a:ext cx="979476" cy="3216344"/>
            <a:chOff x="884237" y="2185918"/>
            <a:chExt cx="979476" cy="3216344"/>
          </a:xfrm>
        </p:grpSpPr>
        <p:pic>
          <p:nvPicPr>
            <p:cNvPr id="4" name="Picture 3"/>
            <p:cNvPicPr>
              <a:picLocks noChangeAspect="1"/>
            </p:cNvPicPr>
            <p:nvPr/>
          </p:nvPicPr>
          <p:blipFill>
            <a:blip r:embed="rId3"/>
            <a:stretch>
              <a:fillRect/>
            </a:stretch>
          </p:blipFill>
          <p:spPr>
            <a:xfrm>
              <a:off x="884237" y="2185918"/>
              <a:ext cx="979476" cy="865411"/>
            </a:xfrm>
            <a:prstGeom prst="rect">
              <a:avLst/>
            </a:prstGeom>
          </p:spPr>
        </p:pic>
        <p:pic>
          <p:nvPicPr>
            <p:cNvPr id="5" name="Picture 4"/>
            <p:cNvPicPr>
              <a:picLocks noChangeAspect="1"/>
            </p:cNvPicPr>
            <p:nvPr/>
          </p:nvPicPr>
          <p:blipFill>
            <a:blip r:embed="rId4"/>
            <a:stretch>
              <a:fillRect/>
            </a:stretch>
          </p:blipFill>
          <p:spPr>
            <a:xfrm>
              <a:off x="913241" y="4526934"/>
              <a:ext cx="918570" cy="875328"/>
            </a:xfrm>
            <a:prstGeom prst="rect">
              <a:avLst/>
            </a:prstGeom>
          </p:spPr>
        </p:pic>
      </p:grpSp>
    </p:spTree>
    <p:extLst>
      <p:ext uri="{BB962C8B-B14F-4D97-AF65-F5344CB8AC3E}">
        <p14:creationId xmlns:p14="http://schemas.microsoft.com/office/powerpoint/2010/main" val="1431228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a:t>
            </a:r>
            <a:br>
              <a:rPr lang="en-US" dirty="0" smtClean="0"/>
            </a:br>
            <a:r>
              <a:rPr lang="en-US" dirty="0" smtClean="0"/>
              <a:t>the Art of CQM</a:t>
            </a:r>
            <a:endParaRPr lang="en-US" dirty="0"/>
          </a:p>
        </p:txBody>
      </p:sp>
    </p:spTree>
    <p:extLst>
      <p:ext uri="{BB962C8B-B14F-4D97-AF65-F5344CB8AC3E}">
        <p14:creationId xmlns:p14="http://schemas.microsoft.com/office/powerpoint/2010/main" val="3359006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CQM Process </a:t>
            </a:r>
            <a:r>
              <a:rPr lang="en-US" dirty="0" smtClean="0"/>
              <a:t>Overview</a:t>
            </a:r>
            <a:endParaRPr lang="en-US" dirty="0"/>
          </a:p>
        </p:txBody>
      </p:sp>
      <p:graphicFrame>
        <p:nvGraphicFramePr>
          <p:cNvPr id="5" name="Diagram 4"/>
          <p:cNvGraphicFramePr/>
          <p:nvPr>
            <p:extLst>
              <p:ext uri="{D42A27DB-BD31-4B8C-83A1-F6EECF244321}">
                <p14:modId xmlns:p14="http://schemas.microsoft.com/office/powerpoint/2010/main" val="904387688"/>
              </p:ext>
            </p:extLst>
          </p:nvPr>
        </p:nvGraphicFramePr>
        <p:xfrm>
          <a:off x="1951037" y="1120998"/>
          <a:ext cx="8290983" cy="55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0"/>
          </p:nvPr>
        </p:nvSpPr>
        <p:spPr>
          <a:xfrm>
            <a:off x="284872" y="3528817"/>
            <a:ext cx="3276601" cy="627864"/>
          </a:xfrm>
        </p:spPr>
        <p:txBody>
          <a:bodyPr/>
          <a:lstStyle/>
          <a:p>
            <a:r>
              <a:rPr lang="en-US" dirty="0"/>
              <a:t> </a:t>
            </a:r>
          </a:p>
        </p:txBody>
      </p:sp>
    </p:spTree>
    <p:extLst>
      <p:ext uri="{BB962C8B-B14F-4D97-AF65-F5344CB8AC3E}">
        <p14:creationId xmlns:p14="http://schemas.microsoft.com/office/powerpoint/2010/main" val="32402439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Assertion Process</a:t>
            </a:r>
            <a:br>
              <a:rPr lang="en-US" dirty="0" smtClean="0"/>
            </a:br>
            <a:r>
              <a:rPr lang="en-US" dirty="0" smtClean="0"/>
              <a:t>Lync KHI’s</a:t>
            </a:r>
            <a:endParaRPr lang="en-US" dirty="0"/>
          </a:p>
        </p:txBody>
      </p:sp>
      <p:grpSp>
        <p:nvGrpSpPr>
          <p:cNvPr id="6" name="Group 5"/>
          <p:cNvGrpSpPr/>
          <p:nvPr/>
        </p:nvGrpSpPr>
        <p:grpSpPr>
          <a:xfrm>
            <a:off x="4023255" y="1048990"/>
            <a:ext cx="8290982" cy="5527321"/>
            <a:chOff x="3642254" y="1246540"/>
            <a:chExt cx="8290982" cy="5527321"/>
          </a:xfrm>
        </p:grpSpPr>
        <p:sp>
          <p:nvSpPr>
            <p:cNvPr id="7" name="Freeform 6"/>
            <p:cNvSpPr/>
            <p:nvPr/>
          </p:nvSpPr>
          <p:spPr>
            <a:xfrm>
              <a:off x="6958647" y="1246540"/>
              <a:ext cx="1658196" cy="1105464"/>
            </a:xfrm>
            <a:custGeom>
              <a:avLst/>
              <a:gdLst>
                <a:gd name="connsiteX0" fmla="*/ 0 w 1658196"/>
                <a:gd name="connsiteY0" fmla="*/ 1105464 h 1105464"/>
                <a:gd name="connsiteX1" fmla="*/ 829098 w 1658196"/>
                <a:gd name="connsiteY1" fmla="*/ 0 h 1105464"/>
                <a:gd name="connsiteX2" fmla="*/ 829098 w 1658196"/>
                <a:gd name="connsiteY2" fmla="*/ 0 h 1105464"/>
                <a:gd name="connsiteX3" fmla="*/ 1658196 w 1658196"/>
                <a:gd name="connsiteY3" fmla="*/ 1105464 h 1105464"/>
                <a:gd name="connsiteX4" fmla="*/ 0 w 1658196"/>
                <a:gd name="connsiteY4" fmla="*/ 1105464 h 110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196" h="1105464">
                  <a:moveTo>
                    <a:pt x="0" y="1105464"/>
                  </a:moveTo>
                  <a:lnTo>
                    <a:pt x="829098" y="0"/>
                  </a:lnTo>
                  <a:lnTo>
                    <a:pt x="829098" y="0"/>
                  </a:lnTo>
                  <a:lnTo>
                    <a:pt x="1658196" y="1105464"/>
                  </a:lnTo>
                  <a:lnTo>
                    <a:pt x="0" y="11054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algn="ctr" defTabSz="1466850">
                <a:lnSpc>
                  <a:spcPct val="90000"/>
                </a:lnSpc>
                <a:spcBef>
                  <a:spcPct val="0"/>
                </a:spcBef>
                <a:spcAft>
                  <a:spcPct val="35000"/>
                </a:spcAft>
              </a:pPr>
              <a:endParaRPr lang="en-US" sz="3300" dirty="0">
                <a:solidFill>
                  <a:srgbClr val="FFFFFF"/>
                </a:solidFill>
              </a:endParaRPr>
            </a:p>
          </p:txBody>
        </p:sp>
        <p:sp>
          <p:nvSpPr>
            <p:cNvPr id="8" name="Freeform 7"/>
            <p:cNvSpPr/>
            <p:nvPr/>
          </p:nvSpPr>
          <p:spPr>
            <a:xfrm>
              <a:off x="6129548" y="2352004"/>
              <a:ext cx="3316393" cy="1105464"/>
            </a:xfrm>
            <a:custGeom>
              <a:avLst/>
              <a:gdLst>
                <a:gd name="connsiteX0" fmla="*/ 0 w 3316393"/>
                <a:gd name="connsiteY0" fmla="*/ 1105464 h 1105464"/>
                <a:gd name="connsiteX1" fmla="*/ 829098 w 3316393"/>
                <a:gd name="connsiteY1" fmla="*/ 0 h 1105464"/>
                <a:gd name="connsiteX2" fmla="*/ 2487295 w 3316393"/>
                <a:gd name="connsiteY2" fmla="*/ 0 h 1105464"/>
                <a:gd name="connsiteX3" fmla="*/ 3316393 w 3316393"/>
                <a:gd name="connsiteY3" fmla="*/ 1105464 h 1105464"/>
                <a:gd name="connsiteX4" fmla="*/ 0 w 3316393"/>
                <a:gd name="connsiteY4" fmla="*/ 1105464 h 110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393" h="1105464">
                  <a:moveTo>
                    <a:pt x="0" y="1105464"/>
                  </a:moveTo>
                  <a:lnTo>
                    <a:pt x="829098" y="0"/>
                  </a:lnTo>
                  <a:lnTo>
                    <a:pt x="2487295" y="0"/>
                  </a:lnTo>
                  <a:lnTo>
                    <a:pt x="3316393" y="1105464"/>
                  </a:lnTo>
                  <a:lnTo>
                    <a:pt x="0" y="11054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2279" tIns="41910" rIns="622279" bIns="41910" numCol="1" spcCol="1270" anchor="ctr" anchorCtr="0">
              <a:noAutofit/>
            </a:bodyPr>
            <a:lstStyle/>
            <a:p>
              <a:pPr algn="ctr" defTabSz="1466850">
                <a:lnSpc>
                  <a:spcPct val="90000"/>
                </a:lnSpc>
                <a:spcBef>
                  <a:spcPct val="0"/>
                </a:spcBef>
                <a:spcAft>
                  <a:spcPct val="35000"/>
                </a:spcAft>
              </a:pPr>
              <a:r>
                <a:rPr lang="en-US" sz="3300" dirty="0" smtClean="0">
                  <a:solidFill>
                    <a:srgbClr val="FFFFFF"/>
                  </a:solidFill>
                </a:rPr>
                <a:t>Lync KHI’s</a:t>
              </a:r>
              <a:endParaRPr lang="en-US" sz="3300" dirty="0">
                <a:solidFill>
                  <a:srgbClr val="FFFFFF"/>
                </a:solidFill>
              </a:endParaRPr>
            </a:p>
          </p:txBody>
        </p:sp>
        <p:sp>
          <p:nvSpPr>
            <p:cNvPr id="9" name="Freeform 8"/>
            <p:cNvSpPr/>
            <p:nvPr/>
          </p:nvSpPr>
          <p:spPr>
            <a:xfrm>
              <a:off x="5300450" y="3457468"/>
              <a:ext cx="4974589" cy="1105464"/>
            </a:xfrm>
            <a:custGeom>
              <a:avLst/>
              <a:gdLst>
                <a:gd name="connsiteX0" fmla="*/ 0 w 4974589"/>
                <a:gd name="connsiteY0" fmla="*/ 1105464 h 1105464"/>
                <a:gd name="connsiteX1" fmla="*/ 829098 w 4974589"/>
                <a:gd name="connsiteY1" fmla="*/ 0 h 1105464"/>
                <a:gd name="connsiteX2" fmla="*/ 4145491 w 4974589"/>
                <a:gd name="connsiteY2" fmla="*/ 0 h 1105464"/>
                <a:gd name="connsiteX3" fmla="*/ 4974589 w 4974589"/>
                <a:gd name="connsiteY3" fmla="*/ 1105464 h 1105464"/>
                <a:gd name="connsiteX4" fmla="*/ 0 w 4974589"/>
                <a:gd name="connsiteY4" fmla="*/ 1105464 h 110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4589" h="1105464">
                  <a:moveTo>
                    <a:pt x="0" y="1105464"/>
                  </a:moveTo>
                  <a:lnTo>
                    <a:pt x="829098" y="0"/>
                  </a:lnTo>
                  <a:lnTo>
                    <a:pt x="4145491" y="0"/>
                  </a:lnTo>
                  <a:lnTo>
                    <a:pt x="4974589" y="1105464"/>
                  </a:lnTo>
                  <a:lnTo>
                    <a:pt x="0" y="11054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2463" tIns="41910" rIns="912463" bIns="41910" numCol="1" spcCol="1270" anchor="ctr" anchorCtr="0">
              <a:noAutofit/>
            </a:bodyPr>
            <a:lstStyle/>
            <a:p>
              <a:pPr algn="ctr" defTabSz="1466850">
                <a:lnSpc>
                  <a:spcPct val="90000"/>
                </a:lnSpc>
                <a:spcBef>
                  <a:spcPct val="0"/>
                </a:spcBef>
                <a:spcAft>
                  <a:spcPct val="35000"/>
                </a:spcAft>
              </a:pPr>
              <a:r>
                <a:rPr lang="en-US" sz="3300" dirty="0" smtClean="0">
                  <a:solidFill>
                    <a:srgbClr val="7FBA00">
                      <a:lumMod val="75000"/>
                    </a:srgbClr>
                  </a:solidFill>
                </a:rPr>
                <a:t>Software &amp; Configuration</a:t>
              </a:r>
              <a:endParaRPr lang="en-US" sz="3300" dirty="0">
                <a:solidFill>
                  <a:srgbClr val="7FBA00">
                    <a:lumMod val="75000"/>
                  </a:srgbClr>
                </a:solidFill>
              </a:endParaRPr>
            </a:p>
          </p:txBody>
        </p:sp>
        <p:sp>
          <p:nvSpPr>
            <p:cNvPr id="10" name="Freeform 9"/>
            <p:cNvSpPr/>
            <p:nvPr/>
          </p:nvSpPr>
          <p:spPr>
            <a:xfrm>
              <a:off x="4471352" y="4562933"/>
              <a:ext cx="6632786" cy="1105464"/>
            </a:xfrm>
            <a:custGeom>
              <a:avLst/>
              <a:gdLst>
                <a:gd name="connsiteX0" fmla="*/ 0 w 6632786"/>
                <a:gd name="connsiteY0" fmla="*/ 1105464 h 1105464"/>
                <a:gd name="connsiteX1" fmla="*/ 829098 w 6632786"/>
                <a:gd name="connsiteY1" fmla="*/ 0 h 1105464"/>
                <a:gd name="connsiteX2" fmla="*/ 5803688 w 6632786"/>
                <a:gd name="connsiteY2" fmla="*/ 0 h 1105464"/>
                <a:gd name="connsiteX3" fmla="*/ 6632786 w 6632786"/>
                <a:gd name="connsiteY3" fmla="*/ 1105464 h 1105464"/>
                <a:gd name="connsiteX4" fmla="*/ 0 w 6632786"/>
                <a:gd name="connsiteY4" fmla="*/ 1105464 h 110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2786" h="1105464">
                  <a:moveTo>
                    <a:pt x="0" y="1105464"/>
                  </a:moveTo>
                  <a:lnTo>
                    <a:pt x="829098" y="0"/>
                  </a:lnTo>
                  <a:lnTo>
                    <a:pt x="5803688" y="0"/>
                  </a:lnTo>
                  <a:lnTo>
                    <a:pt x="6632786" y="1105464"/>
                  </a:lnTo>
                  <a:lnTo>
                    <a:pt x="0" y="11054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2647" tIns="41910" rIns="1202648" bIns="41910" numCol="1" spcCol="1270" anchor="ctr" anchorCtr="0">
              <a:noAutofit/>
            </a:bodyPr>
            <a:lstStyle/>
            <a:p>
              <a:pPr algn="ctr" defTabSz="1466850">
                <a:lnSpc>
                  <a:spcPct val="90000"/>
                </a:lnSpc>
                <a:spcBef>
                  <a:spcPct val="0"/>
                </a:spcBef>
                <a:spcAft>
                  <a:spcPct val="35000"/>
                </a:spcAft>
              </a:pPr>
              <a:r>
                <a:rPr lang="en-US" sz="3300" dirty="0" smtClean="0">
                  <a:solidFill>
                    <a:srgbClr val="7FBA00">
                      <a:lumMod val="75000"/>
                    </a:srgbClr>
                  </a:solidFill>
                </a:rPr>
                <a:t>Platform/System</a:t>
              </a:r>
              <a:endParaRPr lang="en-US" sz="3300" dirty="0">
                <a:solidFill>
                  <a:srgbClr val="7FBA00">
                    <a:lumMod val="75000"/>
                  </a:srgbClr>
                </a:solidFill>
              </a:endParaRPr>
            </a:p>
          </p:txBody>
        </p:sp>
        <p:sp>
          <p:nvSpPr>
            <p:cNvPr id="11" name="Freeform 10"/>
            <p:cNvSpPr/>
            <p:nvPr/>
          </p:nvSpPr>
          <p:spPr>
            <a:xfrm>
              <a:off x="3642254" y="5668397"/>
              <a:ext cx="8290982" cy="1105464"/>
            </a:xfrm>
            <a:custGeom>
              <a:avLst/>
              <a:gdLst>
                <a:gd name="connsiteX0" fmla="*/ 0 w 8290982"/>
                <a:gd name="connsiteY0" fmla="*/ 1105464 h 1105464"/>
                <a:gd name="connsiteX1" fmla="*/ 829098 w 8290982"/>
                <a:gd name="connsiteY1" fmla="*/ 0 h 1105464"/>
                <a:gd name="connsiteX2" fmla="*/ 7461884 w 8290982"/>
                <a:gd name="connsiteY2" fmla="*/ 0 h 1105464"/>
                <a:gd name="connsiteX3" fmla="*/ 8290982 w 8290982"/>
                <a:gd name="connsiteY3" fmla="*/ 1105464 h 1105464"/>
                <a:gd name="connsiteX4" fmla="*/ 0 w 8290982"/>
                <a:gd name="connsiteY4" fmla="*/ 1105464 h 110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0982" h="1105464">
                  <a:moveTo>
                    <a:pt x="0" y="1105464"/>
                  </a:moveTo>
                  <a:lnTo>
                    <a:pt x="829098" y="0"/>
                  </a:lnTo>
                  <a:lnTo>
                    <a:pt x="7461884" y="0"/>
                  </a:lnTo>
                  <a:lnTo>
                    <a:pt x="8290982" y="1105464"/>
                  </a:lnTo>
                  <a:lnTo>
                    <a:pt x="0" y="11054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2832" tIns="41910" rIns="1492832" bIns="41910" numCol="1" spcCol="1270" anchor="ctr" anchorCtr="0">
              <a:noAutofit/>
            </a:bodyPr>
            <a:lstStyle/>
            <a:p>
              <a:pPr algn="ctr" defTabSz="1466850">
                <a:lnSpc>
                  <a:spcPct val="90000"/>
                </a:lnSpc>
                <a:spcBef>
                  <a:spcPct val="0"/>
                </a:spcBef>
                <a:spcAft>
                  <a:spcPct val="35000"/>
                </a:spcAft>
              </a:pPr>
              <a:r>
                <a:rPr lang="en-US" sz="3300" dirty="0" smtClean="0">
                  <a:solidFill>
                    <a:srgbClr val="7FBA00">
                      <a:lumMod val="75000"/>
                    </a:srgbClr>
                  </a:solidFill>
                </a:rPr>
                <a:t>Design &amp; Capacity Planning</a:t>
              </a:r>
              <a:endParaRPr lang="en-US" sz="3300" dirty="0">
                <a:solidFill>
                  <a:srgbClr val="7FBA00">
                    <a:lumMod val="75000"/>
                  </a:srgbClr>
                </a:solidFill>
              </a:endParaRPr>
            </a:p>
          </p:txBody>
        </p:sp>
      </p:grpSp>
    </p:spTree>
    <p:extLst>
      <p:ext uri="{BB962C8B-B14F-4D97-AF65-F5344CB8AC3E}">
        <p14:creationId xmlns:p14="http://schemas.microsoft.com/office/powerpoint/2010/main" val="16445479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Key </a:t>
            </a:r>
            <a:r>
              <a:rPr lang="de-DE" dirty="0" err="1" smtClean="0"/>
              <a:t>Health</a:t>
            </a:r>
            <a:r>
              <a:rPr lang="de-DE" dirty="0" smtClean="0"/>
              <a:t> </a:t>
            </a:r>
            <a:r>
              <a:rPr lang="de-DE" dirty="0" err="1" smtClean="0"/>
              <a:t>Indicator</a:t>
            </a:r>
            <a:endParaRPr lang="de-DE" dirty="0"/>
          </a:p>
        </p:txBody>
      </p:sp>
    </p:spTree>
    <p:extLst>
      <p:ext uri="{BB962C8B-B14F-4D97-AF65-F5344CB8AC3E}">
        <p14:creationId xmlns:p14="http://schemas.microsoft.com/office/powerpoint/2010/main" val="7208643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dirty="0" smtClean="0"/>
              <a:t>KHI coverage</a:t>
            </a:r>
            <a:endParaRPr lang="en-GB" dirty="0"/>
          </a:p>
        </p:txBody>
      </p:sp>
      <p:graphicFrame>
        <p:nvGraphicFramePr>
          <p:cNvPr id="6" name="Diagramm 5"/>
          <p:cNvGraphicFramePr/>
          <p:nvPr>
            <p:extLst>
              <p:ext uri="{D42A27DB-BD31-4B8C-83A1-F6EECF244321}">
                <p14:modId xmlns:p14="http://schemas.microsoft.com/office/powerpoint/2010/main" val="2727496118"/>
              </p:ext>
            </p:extLst>
          </p:nvPr>
        </p:nvGraphicFramePr>
        <p:xfrm>
          <a:off x="579437" y="1135061"/>
          <a:ext cx="11430000" cy="5493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8514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Concept</a:t>
            </a:r>
            <a:endParaRPr lang="da-DK" dirty="0"/>
          </a:p>
        </p:txBody>
      </p:sp>
      <p:sp>
        <p:nvSpPr>
          <p:cNvPr id="3" name="Text Placeholder 2"/>
          <p:cNvSpPr>
            <a:spLocks noGrp="1"/>
          </p:cNvSpPr>
          <p:nvPr>
            <p:ph type="body" sz="quarter" idx="4294967295"/>
          </p:nvPr>
        </p:nvSpPr>
        <p:spPr>
          <a:xfrm>
            <a:off x="274639" y="1177548"/>
            <a:ext cx="11889564" cy="3531736"/>
          </a:xfrm>
          <a:prstGeom prst="rect">
            <a:avLst/>
          </a:prstGeom>
        </p:spPr>
        <p:txBody>
          <a:bodyPr/>
          <a:lstStyle/>
          <a:p>
            <a:pPr marL="0" lvl="0" indent="0" fontAlgn="ctr">
              <a:buNone/>
            </a:pPr>
            <a:r>
              <a:rPr lang="en-US" dirty="0" smtClean="0"/>
              <a:t>A way to think </a:t>
            </a:r>
          </a:p>
          <a:p>
            <a:pPr marL="0" lvl="0" indent="0" fontAlgn="ctr">
              <a:buNone/>
            </a:pPr>
            <a:r>
              <a:rPr lang="en-US" dirty="0" smtClean="0"/>
              <a:t>about remediating KHIs</a:t>
            </a:r>
          </a:p>
          <a:p>
            <a:pPr lvl="0" fontAlgn="ctr"/>
            <a:endParaRPr lang="da-DK" sz="900" dirty="0" smtClean="0"/>
          </a:p>
          <a:p>
            <a:pPr lvl="0" fontAlgn="ctr"/>
            <a:endParaRPr lang="da-DK" sz="900" dirty="0"/>
          </a:p>
          <a:p>
            <a:pPr lvl="0" fontAlgn="ctr"/>
            <a:endParaRPr lang="da-DK" sz="900" dirty="0" smtClean="0"/>
          </a:p>
          <a:p>
            <a:pPr lvl="0" fontAlgn="ctr"/>
            <a:endParaRPr lang="da-DK" sz="900" dirty="0"/>
          </a:p>
          <a:p>
            <a:pPr lvl="0" fontAlgn="ctr"/>
            <a:endParaRPr lang="da-DK" sz="900" dirty="0"/>
          </a:p>
          <a:p>
            <a:pPr lvl="0" fontAlgn="ctr"/>
            <a:endParaRPr lang="en-US" sz="2000" b="1" dirty="0" smtClean="0"/>
          </a:p>
          <a:p>
            <a:pPr marL="457200" lvl="0" indent="-457200" fontAlgn="ctr">
              <a:buAutoNum type="arabicPeriod"/>
            </a:pPr>
            <a:r>
              <a:rPr lang="en-US" sz="2000" b="1" dirty="0" smtClean="0"/>
              <a:t>Start by remediating KHIs in the </a:t>
            </a:r>
            <a:r>
              <a:rPr lang="en-US" sz="2000" b="1" i="1" dirty="0" smtClean="0"/>
              <a:t>Ring 0</a:t>
            </a:r>
          </a:p>
          <a:p>
            <a:pPr marL="457200" lvl="0" indent="-457200" fontAlgn="ctr">
              <a:buAutoNum type="arabicPeriod"/>
            </a:pPr>
            <a:r>
              <a:rPr lang="en-US" sz="2000" b="1" dirty="0" smtClean="0"/>
              <a:t>Remediate Ring 1 using Supplementary Guide</a:t>
            </a:r>
          </a:p>
          <a:p>
            <a:pPr marL="457200" lvl="0" indent="-457200" fontAlgn="ctr">
              <a:buAutoNum type="arabicPeriod"/>
            </a:pPr>
            <a:r>
              <a:rPr lang="en-US" sz="2000" b="1" dirty="0" smtClean="0"/>
              <a:t>Leaving you with </a:t>
            </a:r>
            <a:r>
              <a:rPr lang="en-US" sz="2000" b="1" i="1" dirty="0" smtClean="0"/>
              <a:t>Ring 2</a:t>
            </a:r>
            <a:r>
              <a:rPr lang="en-US" sz="2000" b="1" dirty="0" smtClean="0"/>
              <a:t>, which is primarily network related</a:t>
            </a:r>
          </a:p>
        </p:txBody>
      </p:sp>
      <p:graphicFrame>
        <p:nvGraphicFramePr>
          <p:cNvPr id="5" name="Diagram 4"/>
          <p:cNvGraphicFramePr/>
          <p:nvPr>
            <p:extLst/>
          </p:nvPr>
        </p:nvGraphicFramePr>
        <p:xfrm>
          <a:off x="6238809" y="1048990"/>
          <a:ext cx="5943600" cy="4486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178677" y="4974376"/>
            <a:ext cx="1008112" cy="420115"/>
          </a:xfrm>
          <a:prstGeom prst="rect">
            <a:avLst/>
          </a:prstGeom>
          <a:noFill/>
        </p:spPr>
        <p:txBody>
          <a:bodyPr wrap="square" lIns="182880" tIns="146304" rIns="182880" bIns="146304" rtlCol="0">
            <a:spAutoFit/>
          </a:bodyPr>
          <a:lstStyle/>
          <a:p>
            <a:pPr>
              <a:lnSpc>
                <a:spcPct val="90000"/>
              </a:lnSpc>
              <a:spcAft>
                <a:spcPts val="600"/>
              </a:spcAft>
            </a:pPr>
            <a:r>
              <a:rPr lang="en-US" sz="900" b="1" dirty="0" smtClean="0">
                <a:gradFill>
                  <a:gsLst>
                    <a:gs pos="2917">
                      <a:schemeClr val="tx1"/>
                    </a:gs>
                    <a:gs pos="30000">
                      <a:schemeClr val="tx1"/>
                    </a:gs>
                  </a:gsLst>
                  <a:lin ang="5400000" scaled="0"/>
                </a:gradFill>
              </a:rPr>
              <a:t>Ring 2</a:t>
            </a:r>
          </a:p>
        </p:txBody>
      </p:sp>
      <p:sp>
        <p:nvSpPr>
          <p:cNvPr id="7" name="TextBox 6"/>
          <p:cNvSpPr txBox="1"/>
          <p:nvPr/>
        </p:nvSpPr>
        <p:spPr>
          <a:xfrm>
            <a:off x="10178677" y="3641278"/>
            <a:ext cx="1008112" cy="420115"/>
          </a:xfrm>
          <a:prstGeom prst="rect">
            <a:avLst/>
          </a:prstGeom>
          <a:noFill/>
        </p:spPr>
        <p:txBody>
          <a:bodyPr wrap="square" lIns="182880" tIns="146304" rIns="182880" bIns="146304" rtlCol="0">
            <a:spAutoFit/>
          </a:bodyPr>
          <a:lstStyle/>
          <a:p>
            <a:pPr>
              <a:lnSpc>
                <a:spcPct val="90000"/>
              </a:lnSpc>
              <a:spcAft>
                <a:spcPts val="600"/>
              </a:spcAft>
            </a:pPr>
            <a:r>
              <a:rPr lang="en-US" sz="900" b="1" dirty="0" smtClean="0">
                <a:gradFill>
                  <a:gsLst>
                    <a:gs pos="2917">
                      <a:schemeClr val="tx1"/>
                    </a:gs>
                    <a:gs pos="30000">
                      <a:schemeClr val="tx1"/>
                    </a:gs>
                  </a:gsLst>
                  <a:lin ang="5400000" scaled="0"/>
                </a:gradFill>
              </a:rPr>
              <a:t>Ring 0</a:t>
            </a:r>
          </a:p>
        </p:txBody>
      </p:sp>
      <p:sp>
        <p:nvSpPr>
          <p:cNvPr id="8" name="TextBox 7"/>
          <p:cNvSpPr txBox="1"/>
          <p:nvPr/>
        </p:nvSpPr>
        <p:spPr>
          <a:xfrm>
            <a:off x="10178677" y="4292472"/>
            <a:ext cx="1008112" cy="420115"/>
          </a:xfrm>
          <a:prstGeom prst="rect">
            <a:avLst/>
          </a:prstGeom>
          <a:noFill/>
        </p:spPr>
        <p:txBody>
          <a:bodyPr wrap="square" lIns="182880" tIns="146304" rIns="182880" bIns="146304" rtlCol="0">
            <a:spAutoFit/>
          </a:bodyPr>
          <a:lstStyle/>
          <a:p>
            <a:pPr>
              <a:lnSpc>
                <a:spcPct val="90000"/>
              </a:lnSpc>
              <a:spcAft>
                <a:spcPts val="600"/>
              </a:spcAft>
            </a:pPr>
            <a:r>
              <a:rPr lang="en-US" sz="900" b="1" dirty="0" smtClean="0">
                <a:gradFill>
                  <a:gsLst>
                    <a:gs pos="2917">
                      <a:schemeClr val="tx1"/>
                    </a:gs>
                    <a:gs pos="30000">
                      <a:schemeClr val="tx1"/>
                    </a:gs>
                  </a:gsLst>
                  <a:lin ang="5400000" scaled="0"/>
                </a:gradFill>
              </a:rPr>
              <a:t>Ring 1</a:t>
            </a:r>
          </a:p>
        </p:txBody>
      </p:sp>
    </p:spTree>
    <p:extLst>
      <p:ext uri="{BB962C8B-B14F-4D97-AF65-F5344CB8AC3E}">
        <p14:creationId xmlns:p14="http://schemas.microsoft.com/office/powerpoint/2010/main" val="13368276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KHI Reference – Generic System Health</a:t>
            </a:r>
            <a:endParaRPr lang="en-GB" dirty="0"/>
          </a:p>
        </p:txBody>
      </p:sp>
      <p:graphicFrame>
        <p:nvGraphicFramePr>
          <p:cNvPr id="4" name="Tabelle 3"/>
          <p:cNvGraphicFramePr>
            <a:graphicFrameLocks noGrp="1"/>
          </p:cNvGraphicFramePr>
          <p:nvPr/>
        </p:nvGraphicFramePr>
        <p:xfrm>
          <a:off x="198437" y="1256982"/>
          <a:ext cx="12039600" cy="313436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57150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457200">
                  <a:extLst>
                    <a:ext uri="{9D8B030D-6E8A-4147-A177-3AD203B41FA5}">
                      <a16:colId xmlns="" xmlns:a16="http://schemas.microsoft.com/office/drawing/2014/main" val="20003"/>
                    </a:ext>
                  </a:extLst>
                </a:gridCol>
              </a:tblGrid>
              <a:tr h="370840">
                <a:tc>
                  <a:txBody>
                    <a:bodyPr/>
                    <a:lstStyle/>
                    <a:p>
                      <a:pPr algn="l" fontAlgn="b"/>
                      <a:r>
                        <a:rPr lang="de-DE" sz="1400" dirty="0"/>
                        <a:t>Performance Counter</a:t>
                      </a:r>
                    </a:p>
                  </a:txBody>
                  <a:tcPr marL="0" marR="0" marT="0" marB="0" anchor="b"/>
                </a:tc>
                <a:tc>
                  <a:txBody>
                    <a:bodyPr/>
                    <a:lstStyle/>
                    <a:p>
                      <a:pPr algn="ctr" fontAlgn="ctr"/>
                      <a:r>
                        <a:rPr lang="de-DE" sz="1400" dirty="0"/>
                        <a:t>Description</a:t>
                      </a:r>
                    </a:p>
                  </a:txBody>
                  <a:tcPr marL="0" marR="0" marT="0" marB="0" anchor="ctr"/>
                </a:tc>
                <a:tc>
                  <a:txBody>
                    <a:bodyPr/>
                    <a:lstStyle/>
                    <a:p>
                      <a:pPr algn="ctr" fontAlgn="t"/>
                      <a:r>
                        <a:rPr lang="de-DE" sz="1400"/>
                        <a:t>Healthy Range</a:t>
                      </a:r>
                    </a:p>
                  </a:txBody>
                  <a:tcPr marL="0" marR="0" marT="0" marB="0"/>
                </a:tc>
                <a:tc>
                  <a:txBody>
                    <a:bodyPr/>
                    <a:lstStyle/>
                    <a:p>
                      <a:pPr algn="ctr" fontAlgn="t"/>
                      <a:r>
                        <a:rPr lang="de-DE" sz="1400" dirty="0"/>
                        <a:t>Ring</a:t>
                      </a:r>
                    </a:p>
                  </a:txBody>
                  <a:tcPr marL="0" marR="0" marT="0" marB="0"/>
                </a:tc>
                <a:extLst>
                  <a:ext uri="{0D108BD9-81ED-4DB2-BD59-A6C34878D82A}">
                    <a16:rowId xmlns="" xmlns:a16="http://schemas.microsoft.com/office/drawing/2014/main" val="10000"/>
                  </a:ext>
                </a:extLst>
              </a:tr>
              <a:tr h="370840">
                <a:tc>
                  <a:txBody>
                    <a:bodyPr/>
                    <a:lstStyle/>
                    <a:p>
                      <a:pPr algn="l" fontAlgn="t"/>
                      <a:r>
                        <a:rPr lang="de-DE" sz="1400"/>
                        <a:t>\Processor Information(*)\% Processor Time</a:t>
                      </a:r>
                    </a:p>
                  </a:txBody>
                  <a:tcPr marL="0" marR="0" marT="0" marB="0"/>
                </a:tc>
                <a:tc>
                  <a:txBody>
                    <a:bodyPr/>
                    <a:lstStyle/>
                    <a:p>
                      <a:pPr algn="l" fontAlgn="t"/>
                      <a:r>
                        <a:rPr lang="de-DE" sz="1400"/>
                        <a:t>CPU Utilization</a:t>
                      </a:r>
                    </a:p>
                  </a:txBody>
                  <a:tcPr marL="0" marR="0" marT="0" marB="0"/>
                </a:tc>
                <a:tc>
                  <a:txBody>
                    <a:bodyPr/>
                    <a:lstStyle/>
                    <a:p>
                      <a:pPr algn="ctr" fontAlgn="ctr"/>
                      <a:r>
                        <a:rPr lang="de-DE" sz="1400"/>
                        <a:t>Less than 80%</a:t>
                      </a:r>
                    </a:p>
                  </a:txBody>
                  <a:tcPr marL="0" marR="0" marT="0" marB="0" anchor="ctr"/>
                </a:tc>
                <a:tc>
                  <a:txBody>
                    <a:bodyPr/>
                    <a:lstStyle/>
                    <a:p>
                      <a:pPr algn="ctr" fontAlgn="ctr"/>
                      <a:r>
                        <a:rPr lang="de-DE" sz="1400"/>
                        <a:t>0</a:t>
                      </a:r>
                    </a:p>
                  </a:txBody>
                  <a:tcPr marL="0" marR="0" marT="0" marB="0" anchor="ctr"/>
                </a:tc>
                <a:extLst>
                  <a:ext uri="{0D108BD9-81ED-4DB2-BD59-A6C34878D82A}">
                    <a16:rowId xmlns="" xmlns:a16="http://schemas.microsoft.com/office/drawing/2014/main" val="10001"/>
                  </a:ext>
                </a:extLst>
              </a:tr>
              <a:tr h="370840">
                <a:tc>
                  <a:txBody>
                    <a:bodyPr/>
                    <a:lstStyle/>
                    <a:p>
                      <a:pPr algn="l" fontAlgn="t"/>
                      <a:r>
                        <a:rPr lang="de-DE" sz="1400" dirty="0"/>
                        <a:t>\Memory\</a:t>
                      </a:r>
                      <a:r>
                        <a:rPr lang="de-DE" sz="1400" dirty="0" err="1"/>
                        <a:t>Available</a:t>
                      </a:r>
                      <a:r>
                        <a:rPr lang="de-DE" sz="1400" dirty="0"/>
                        <a:t> Mbytes</a:t>
                      </a:r>
                    </a:p>
                  </a:txBody>
                  <a:tcPr marL="0" marR="0" marT="0" marB="0"/>
                </a:tc>
                <a:tc>
                  <a:txBody>
                    <a:bodyPr/>
                    <a:lstStyle/>
                    <a:p>
                      <a:pPr algn="l" fontAlgn="t"/>
                      <a:r>
                        <a:rPr lang="en-US" sz="1400" dirty="0"/>
                        <a:t>Displays the bytes of physical memory available to processes running on the computer.</a:t>
                      </a:r>
                    </a:p>
                  </a:txBody>
                  <a:tcPr marL="0" marR="0" marT="0" marB="0"/>
                </a:tc>
                <a:tc>
                  <a:txBody>
                    <a:bodyPr/>
                    <a:lstStyle/>
                    <a:p>
                      <a:pPr algn="ctr" fontAlgn="ctr"/>
                      <a:r>
                        <a:rPr lang="de-DE" sz="1400"/>
                        <a:t>More than 2.5GB</a:t>
                      </a:r>
                    </a:p>
                  </a:txBody>
                  <a:tcPr marL="0" marR="0" marT="0" marB="0" anchor="ctr"/>
                </a:tc>
                <a:tc>
                  <a:txBody>
                    <a:bodyPr/>
                    <a:lstStyle/>
                    <a:p>
                      <a:pPr algn="ctr" fontAlgn="ctr"/>
                      <a:r>
                        <a:rPr lang="de-DE" sz="1400"/>
                        <a:t>0</a:t>
                      </a:r>
                    </a:p>
                  </a:txBody>
                  <a:tcPr marL="0" marR="0" marT="0" marB="0" anchor="ctr"/>
                </a:tc>
                <a:extLst>
                  <a:ext uri="{0D108BD9-81ED-4DB2-BD59-A6C34878D82A}">
                    <a16:rowId xmlns="" xmlns:a16="http://schemas.microsoft.com/office/drawing/2014/main" val="10002"/>
                  </a:ext>
                </a:extLst>
              </a:tr>
              <a:tr h="370840">
                <a:tc>
                  <a:txBody>
                    <a:bodyPr/>
                    <a:lstStyle/>
                    <a:p>
                      <a:pPr algn="l" fontAlgn="t"/>
                      <a:r>
                        <a:rPr lang="en-US" sz="1400" dirty="0"/>
                        <a:t>\Network Interface(*)\Output Queue Length</a:t>
                      </a:r>
                    </a:p>
                  </a:txBody>
                  <a:tcPr marL="0" marR="0" marT="0" marB="0"/>
                </a:tc>
                <a:tc>
                  <a:txBody>
                    <a:bodyPr/>
                    <a:lstStyle/>
                    <a:p>
                      <a:pPr algn="l" fontAlgn="t"/>
                      <a:r>
                        <a:rPr lang="en-US" sz="1400"/>
                        <a:t>Indiciator of how busy a network interface is.</a:t>
                      </a:r>
                    </a:p>
                  </a:txBody>
                  <a:tcPr marL="0" marR="0" marT="0" marB="0"/>
                </a:tc>
                <a:tc>
                  <a:txBody>
                    <a:bodyPr/>
                    <a:lstStyle/>
                    <a:p>
                      <a:pPr algn="ctr" fontAlgn="ctr"/>
                      <a:r>
                        <a:rPr lang="de-DE" sz="1400"/>
                        <a:t>0</a:t>
                      </a:r>
                    </a:p>
                  </a:txBody>
                  <a:tcPr marL="0" marR="0" marT="0" marB="0" anchor="ctr"/>
                </a:tc>
                <a:tc>
                  <a:txBody>
                    <a:bodyPr/>
                    <a:lstStyle/>
                    <a:p>
                      <a:pPr algn="ctr" fontAlgn="ctr"/>
                      <a:r>
                        <a:rPr lang="de-DE" sz="1400"/>
                        <a:t>0</a:t>
                      </a:r>
                    </a:p>
                  </a:txBody>
                  <a:tcPr marL="0" marR="0" marT="0" marB="0" anchor="ctr"/>
                </a:tc>
                <a:extLst>
                  <a:ext uri="{0D108BD9-81ED-4DB2-BD59-A6C34878D82A}">
                    <a16:rowId xmlns="" xmlns:a16="http://schemas.microsoft.com/office/drawing/2014/main" val="10003"/>
                  </a:ext>
                </a:extLst>
              </a:tr>
              <a:tr h="370840">
                <a:tc>
                  <a:txBody>
                    <a:bodyPr/>
                    <a:lstStyle/>
                    <a:p>
                      <a:pPr algn="l" fontAlgn="t"/>
                      <a:r>
                        <a:rPr lang="en-US" sz="1400" dirty="0"/>
                        <a:t>\Network Interface(*)\Packets Outbound Discarded</a:t>
                      </a:r>
                    </a:p>
                  </a:txBody>
                  <a:tcPr marL="0" marR="0" marT="0" marB="0"/>
                </a:tc>
                <a:tc>
                  <a:txBody>
                    <a:bodyPr/>
                    <a:lstStyle/>
                    <a:p>
                      <a:pPr algn="l" fontAlgn="t"/>
                      <a:r>
                        <a:rPr lang="de-DE" sz="1400"/>
                        <a:t>Packet loss indicator</a:t>
                      </a:r>
                    </a:p>
                  </a:txBody>
                  <a:tcPr marL="0" marR="0" marT="0" marB="0"/>
                </a:tc>
                <a:tc>
                  <a:txBody>
                    <a:bodyPr/>
                    <a:lstStyle/>
                    <a:p>
                      <a:pPr algn="ctr" fontAlgn="ctr"/>
                      <a:r>
                        <a:rPr lang="de-DE" sz="1400"/>
                        <a:t>0</a:t>
                      </a:r>
                    </a:p>
                  </a:txBody>
                  <a:tcPr marL="0" marR="0" marT="0" marB="0" anchor="ctr"/>
                </a:tc>
                <a:tc>
                  <a:txBody>
                    <a:bodyPr/>
                    <a:lstStyle/>
                    <a:p>
                      <a:pPr algn="ctr" fontAlgn="ctr"/>
                      <a:r>
                        <a:rPr lang="de-DE" sz="1400"/>
                        <a:t>0</a:t>
                      </a:r>
                    </a:p>
                  </a:txBody>
                  <a:tcPr marL="0" marR="0" marT="0" marB="0" anchor="ctr"/>
                </a:tc>
                <a:extLst>
                  <a:ext uri="{0D108BD9-81ED-4DB2-BD59-A6C34878D82A}">
                    <a16:rowId xmlns="" xmlns:a16="http://schemas.microsoft.com/office/drawing/2014/main" val="10004"/>
                  </a:ext>
                </a:extLst>
              </a:tr>
              <a:tr h="370840">
                <a:tc>
                  <a:txBody>
                    <a:bodyPr/>
                    <a:lstStyle/>
                    <a:p>
                      <a:pPr algn="l" fontAlgn="t"/>
                      <a:r>
                        <a:rPr lang="en-US" sz="1400"/>
                        <a:t>\Network Interface(*)\Packets Received Discarded</a:t>
                      </a:r>
                    </a:p>
                  </a:txBody>
                  <a:tcPr marL="0" marR="0" marT="0" marB="0"/>
                </a:tc>
                <a:tc>
                  <a:txBody>
                    <a:bodyPr/>
                    <a:lstStyle/>
                    <a:p>
                      <a:pPr algn="l" fontAlgn="t"/>
                      <a:r>
                        <a:rPr lang="de-DE" sz="1400"/>
                        <a:t>Packet loss indicator</a:t>
                      </a:r>
                    </a:p>
                  </a:txBody>
                  <a:tcPr marL="0" marR="0" marT="0" marB="0"/>
                </a:tc>
                <a:tc>
                  <a:txBody>
                    <a:bodyPr/>
                    <a:lstStyle/>
                    <a:p>
                      <a:pPr algn="ctr" fontAlgn="ctr"/>
                      <a:r>
                        <a:rPr lang="de-DE" sz="1400"/>
                        <a:t>0</a:t>
                      </a:r>
                    </a:p>
                  </a:txBody>
                  <a:tcPr marL="0" marR="0" marT="0" marB="0" anchor="ctr"/>
                </a:tc>
                <a:tc>
                  <a:txBody>
                    <a:bodyPr/>
                    <a:lstStyle/>
                    <a:p>
                      <a:pPr algn="ctr" fontAlgn="ctr"/>
                      <a:r>
                        <a:rPr lang="de-DE" sz="1400"/>
                        <a:t>0</a:t>
                      </a:r>
                    </a:p>
                  </a:txBody>
                  <a:tcPr marL="0" marR="0" marT="0" marB="0" anchor="ctr"/>
                </a:tc>
                <a:extLst>
                  <a:ext uri="{0D108BD9-81ED-4DB2-BD59-A6C34878D82A}">
                    <a16:rowId xmlns="" xmlns:a16="http://schemas.microsoft.com/office/drawing/2014/main" val="10005"/>
                  </a:ext>
                </a:extLst>
              </a:tr>
              <a:tr h="370840">
                <a:tc>
                  <a:txBody>
                    <a:bodyPr/>
                    <a:lstStyle/>
                    <a:p>
                      <a:pPr algn="l" fontAlgn="ctr"/>
                      <a:r>
                        <a:rPr lang="de-DE" sz="1400"/>
                        <a:t>\PhysicalDisk(*)\Avg. Disk sec/Read</a:t>
                      </a:r>
                    </a:p>
                  </a:txBody>
                  <a:tcPr marL="0" marR="0" marT="0" marB="0" anchor="ctr"/>
                </a:tc>
                <a:tc>
                  <a:txBody>
                    <a:bodyPr/>
                    <a:lstStyle/>
                    <a:p>
                      <a:pPr algn="l" fontAlgn="t"/>
                      <a:r>
                        <a:rPr lang="en-US" sz="1400"/>
                        <a:t>Represents the average time of disk read latency</a:t>
                      </a:r>
                    </a:p>
                  </a:txBody>
                  <a:tcPr marL="0" marR="0" marT="0" marB="0"/>
                </a:tc>
                <a:tc>
                  <a:txBody>
                    <a:bodyPr/>
                    <a:lstStyle/>
                    <a:p>
                      <a:pPr algn="ctr" fontAlgn="ctr"/>
                      <a:r>
                        <a:rPr lang="de-DE" sz="1400"/>
                        <a:t>Less than .025</a:t>
                      </a:r>
                      <a:br>
                        <a:rPr lang="de-DE" sz="1400"/>
                      </a:br>
                      <a:endParaRPr lang="de-DE" sz="1400"/>
                    </a:p>
                  </a:txBody>
                  <a:tcPr marL="0" marR="0" marT="0" marB="0" anchor="ctr"/>
                </a:tc>
                <a:tc>
                  <a:txBody>
                    <a:bodyPr/>
                    <a:lstStyle/>
                    <a:p>
                      <a:pPr algn="ctr" fontAlgn="ctr"/>
                      <a:r>
                        <a:rPr lang="de-DE" sz="1400"/>
                        <a:t>0</a:t>
                      </a:r>
                    </a:p>
                  </a:txBody>
                  <a:tcPr marL="0" marR="0" marT="0" marB="0" anchor="ctr"/>
                </a:tc>
                <a:extLst>
                  <a:ext uri="{0D108BD9-81ED-4DB2-BD59-A6C34878D82A}">
                    <a16:rowId xmlns="" xmlns:a16="http://schemas.microsoft.com/office/drawing/2014/main" val="10006"/>
                  </a:ext>
                </a:extLst>
              </a:tr>
              <a:tr h="370840">
                <a:tc>
                  <a:txBody>
                    <a:bodyPr/>
                    <a:lstStyle/>
                    <a:p>
                      <a:pPr algn="l" fontAlgn="ctr"/>
                      <a:r>
                        <a:rPr lang="de-DE" sz="1400"/>
                        <a:t>\PhysicalDisk(*)\Avg. Disk sec/Write</a:t>
                      </a:r>
                    </a:p>
                  </a:txBody>
                  <a:tcPr marL="0" marR="0" marT="0" marB="0" anchor="ctr"/>
                </a:tc>
                <a:tc>
                  <a:txBody>
                    <a:bodyPr/>
                    <a:lstStyle/>
                    <a:p>
                      <a:pPr algn="l" fontAlgn="t"/>
                      <a:r>
                        <a:rPr lang="en-US" sz="1400"/>
                        <a:t>Represents the average time of disk write latency</a:t>
                      </a:r>
                    </a:p>
                  </a:txBody>
                  <a:tcPr marL="0" marR="0" marT="0" marB="0"/>
                </a:tc>
                <a:tc>
                  <a:txBody>
                    <a:bodyPr/>
                    <a:lstStyle/>
                    <a:p>
                      <a:pPr algn="ctr" fontAlgn="ctr"/>
                      <a:r>
                        <a:rPr lang="de-DE" sz="1400"/>
                        <a:t>Less than .025</a:t>
                      </a:r>
                      <a:br>
                        <a:rPr lang="de-DE" sz="1400"/>
                      </a:br>
                      <a:endParaRPr lang="de-DE" sz="1400"/>
                    </a:p>
                  </a:txBody>
                  <a:tcPr marL="0" marR="0" marT="0" marB="0" anchor="ctr"/>
                </a:tc>
                <a:tc>
                  <a:txBody>
                    <a:bodyPr/>
                    <a:lstStyle/>
                    <a:p>
                      <a:pPr algn="ctr" fontAlgn="ctr"/>
                      <a:r>
                        <a:rPr lang="de-DE" sz="1400" dirty="0"/>
                        <a:t>0</a:t>
                      </a:r>
                    </a:p>
                  </a:txBody>
                  <a:tcPr marL="0" marR="0" marT="0" marB="0"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256001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KHI Reference – SQL &amp; FE Health</a:t>
            </a:r>
            <a:endParaRPr lang="en-GB" dirty="0"/>
          </a:p>
        </p:txBody>
      </p:sp>
      <p:graphicFrame>
        <p:nvGraphicFramePr>
          <p:cNvPr id="4" name="Tabelle 3"/>
          <p:cNvGraphicFramePr>
            <a:graphicFrameLocks noGrp="1"/>
          </p:cNvGraphicFramePr>
          <p:nvPr/>
        </p:nvGraphicFramePr>
        <p:xfrm>
          <a:off x="198437" y="1256982"/>
          <a:ext cx="12039600" cy="463804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57150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457200">
                  <a:extLst>
                    <a:ext uri="{9D8B030D-6E8A-4147-A177-3AD203B41FA5}">
                      <a16:colId xmlns="" xmlns:a16="http://schemas.microsoft.com/office/drawing/2014/main" val="20003"/>
                    </a:ext>
                  </a:extLst>
                </a:gridCol>
              </a:tblGrid>
              <a:tr h="370840">
                <a:tc>
                  <a:txBody>
                    <a:bodyPr/>
                    <a:lstStyle/>
                    <a:p>
                      <a:pPr algn="l" fontAlgn="b"/>
                      <a:r>
                        <a:rPr lang="de-DE" sz="1400" dirty="0"/>
                        <a:t>Performance Counter</a:t>
                      </a:r>
                    </a:p>
                  </a:txBody>
                  <a:tcPr marL="0" marR="0" marT="0" marB="0" anchor="b"/>
                </a:tc>
                <a:tc>
                  <a:txBody>
                    <a:bodyPr/>
                    <a:lstStyle/>
                    <a:p>
                      <a:pPr algn="ctr" fontAlgn="ctr"/>
                      <a:r>
                        <a:rPr lang="de-DE" sz="1400" dirty="0"/>
                        <a:t>Description</a:t>
                      </a:r>
                    </a:p>
                  </a:txBody>
                  <a:tcPr marL="0" marR="0" marT="0" marB="0" anchor="ctr"/>
                </a:tc>
                <a:tc>
                  <a:txBody>
                    <a:bodyPr/>
                    <a:lstStyle/>
                    <a:p>
                      <a:pPr algn="ctr" fontAlgn="t"/>
                      <a:r>
                        <a:rPr lang="de-DE" sz="1400"/>
                        <a:t>Healthy Range</a:t>
                      </a:r>
                    </a:p>
                  </a:txBody>
                  <a:tcPr marL="0" marR="0" marT="0" marB="0"/>
                </a:tc>
                <a:tc>
                  <a:txBody>
                    <a:bodyPr/>
                    <a:lstStyle/>
                    <a:p>
                      <a:pPr algn="ctr" fontAlgn="t"/>
                      <a:r>
                        <a:rPr lang="de-DE" sz="1400" dirty="0"/>
                        <a:t>Ring</a:t>
                      </a:r>
                    </a:p>
                  </a:txBody>
                  <a:tcPr marL="0" marR="0" marT="0" marB="0"/>
                </a:tc>
                <a:extLst>
                  <a:ext uri="{0D108BD9-81ED-4DB2-BD59-A6C34878D82A}">
                    <a16:rowId xmlns="" xmlns:a16="http://schemas.microsoft.com/office/drawing/2014/main" val="10000"/>
                  </a:ext>
                </a:extLst>
              </a:tr>
              <a:tr h="370840">
                <a:tc>
                  <a:txBody>
                    <a:bodyPr/>
                    <a:lstStyle/>
                    <a:p>
                      <a:pPr algn="l" fontAlgn="ctr"/>
                      <a:r>
                        <a:rPr lang="de-DE" sz="1400" dirty="0"/>
                        <a:t>\</a:t>
                      </a:r>
                      <a:r>
                        <a:rPr lang="de-DE" sz="1400" dirty="0" err="1"/>
                        <a:t>MSSQL$INSTANCE:Buffer</a:t>
                      </a:r>
                      <a:r>
                        <a:rPr lang="de-DE" sz="1400" dirty="0"/>
                        <a:t> Manager\Page </a:t>
                      </a:r>
                      <a:r>
                        <a:rPr lang="de-DE" sz="1400" dirty="0" err="1"/>
                        <a:t>life</a:t>
                      </a:r>
                      <a:r>
                        <a:rPr lang="de-DE" sz="1400" dirty="0"/>
                        <a:t> </a:t>
                      </a:r>
                      <a:r>
                        <a:rPr lang="de-DE" sz="1400" dirty="0" err="1"/>
                        <a:t>expectancy</a:t>
                      </a:r>
                      <a:endParaRPr lang="de-DE" sz="1400" dirty="0"/>
                    </a:p>
                  </a:txBody>
                  <a:tcPr marL="0" marR="0" marT="0" marB="0" anchor="ctr"/>
                </a:tc>
                <a:tc>
                  <a:txBody>
                    <a:bodyPr/>
                    <a:lstStyle/>
                    <a:p>
                      <a:pPr algn="l" fontAlgn="t"/>
                      <a:r>
                        <a:rPr lang="en-US" sz="1400"/>
                        <a:t>How many seconds SQL Server expects a data page to stay in cache.</a:t>
                      </a:r>
                    </a:p>
                  </a:txBody>
                  <a:tcPr marL="0" marR="0" marT="0" marB="0"/>
                </a:tc>
                <a:tc>
                  <a:txBody>
                    <a:bodyPr/>
                    <a:lstStyle/>
                    <a:p>
                      <a:pPr algn="ctr" fontAlgn="ctr"/>
                      <a:r>
                        <a:rPr lang="de-DE" sz="1400"/>
                        <a:t>Greater than 300</a:t>
                      </a:r>
                    </a:p>
                  </a:txBody>
                  <a:tcPr marL="0" marR="0" marT="0" marB="0" anchor="ctr"/>
                </a:tc>
                <a:tc>
                  <a:txBody>
                    <a:bodyPr/>
                    <a:lstStyle/>
                    <a:p>
                      <a:pPr algn="ctr" fontAlgn="ctr"/>
                      <a:r>
                        <a:rPr lang="de-DE" sz="1400"/>
                        <a:t>0</a:t>
                      </a:r>
                    </a:p>
                  </a:txBody>
                  <a:tcPr marL="0" marR="0" marT="0" marB="0" anchor="ctr"/>
                </a:tc>
                <a:extLst>
                  <a:ext uri="{0D108BD9-81ED-4DB2-BD59-A6C34878D82A}">
                    <a16:rowId xmlns="" xmlns:a16="http://schemas.microsoft.com/office/drawing/2014/main" val="10001"/>
                  </a:ext>
                </a:extLst>
              </a:tr>
              <a:tr h="370840">
                <a:tc>
                  <a:txBody>
                    <a:bodyPr/>
                    <a:lstStyle/>
                    <a:p>
                      <a:pPr algn="l" fontAlgn="t"/>
                      <a:r>
                        <a:rPr lang="de-DE" sz="1400" dirty="0"/>
                        <a:t>\</a:t>
                      </a:r>
                      <a:r>
                        <a:rPr lang="de-DE" sz="1400" dirty="0" err="1"/>
                        <a:t>LS:Usrv</a:t>
                      </a:r>
                      <a:r>
                        <a:rPr lang="de-DE" sz="1400" dirty="0"/>
                        <a:t> - </a:t>
                      </a:r>
                      <a:r>
                        <a:rPr lang="de-DE" sz="1400" dirty="0" err="1"/>
                        <a:t>DBStore</a:t>
                      </a:r>
                      <a:r>
                        <a:rPr lang="de-DE" sz="1400" dirty="0"/>
                        <a:t>\</a:t>
                      </a:r>
                      <a:r>
                        <a:rPr lang="de-DE" sz="1400" dirty="0" err="1"/>
                        <a:t>Usrv</a:t>
                      </a:r>
                      <a:r>
                        <a:rPr lang="de-DE" sz="1400" dirty="0"/>
                        <a:t> - Queue </a:t>
                      </a:r>
                      <a:r>
                        <a:rPr lang="de-DE" sz="1400" dirty="0" err="1"/>
                        <a:t>Latency</a:t>
                      </a:r>
                      <a:r>
                        <a:rPr lang="de-DE" sz="1400" dirty="0"/>
                        <a:t> (</a:t>
                      </a:r>
                      <a:r>
                        <a:rPr lang="de-DE" sz="1400" dirty="0" err="1"/>
                        <a:t>msec</a:t>
                      </a:r>
                      <a:r>
                        <a:rPr lang="de-DE" sz="1400" dirty="0"/>
                        <a:t>)</a:t>
                      </a:r>
                    </a:p>
                  </a:txBody>
                  <a:tcPr marL="0" marR="0" marT="0" marB="0"/>
                </a:tc>
                <a:tc>
                  <a:txBody>
                    <a:bodyPr/>
                    <a:lstStyle/>
                    <a:p>
                      <a:pPr algn="l" fontAlgn="t"/>
                      <a:r>
                        <a:rPr lang="en-US" sz="1400"/>
                        <a:t>The average time a request is held in the request queue to RTCDyn database</a:t>
                      </a:r>
                    </a:p>
                  </a:txBody>
                  <a:tcPr marL="0" marR="0" marT="0" marB="0"/>
                </a:tc>
                <a:tc>
                  <a:txBody>
                    <a:bodyPr/>
                    <a:lstStyle/>
                    <a:p>
                      <a:pPr algn="ctr" fontAlgn="ctr"/>
                      <a:r>
                        <a:rPr lang="de-DE" sz="1400"/>
                        <a:t>Less than 100ms sustained</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2"/>
                  </a:ext>
                </a:extLst>
              </a:tr>
              <a:tr h="370840">
                <a:tc>
                  <a:txBody>
                    <a:bodyPr/>
                    <a:lstStyle/>
                    <a:p>
                      <a:pPr algn="l" fontAlgn="t"/>
                      <a:r>
                        <a:rPr lang="de-DE" sz="1400"/>
                        <a:t>\LS:Usrv - DBStore\Usrv - Sproc Latency (msec)</a:t>
                      </a:r>
                    </a:p>
                  </a:txBody>
                  <a:tcPr marL="0" marR="0" marT="0" marB="0"/>
                </a:tc>
                <a:tc>
                  <a:txBody>
                    <a:bodyPr/>
                    <a:lstStyle/>
                    <a:p>
                      <a:pPr algn="l" fontAlgn="t"/>
                      <a:r>
                        <a:rPr lang="en-US" sz="1400"/>
                        <a:t>The average time it takes to execute a sproc call against RTCDyn database.</a:t>
                      </a:r>
                    </a:p>
                  </a:txBody>
                  <a:tcPr marL="0" marR="0" marT="0" marB="0"/>
                </a:tc>
                <a:tc>
                  <a:txBody>
                    <a:bodyPr/>
                    <a:lstStyle/>
                    <a:p>
                      <a:pPr algn="ctr" fontAlgn="ctr"/>
                      <a:r>
                        <a:rPr lang="de-DE" sz="1400"/>
                        <a:t>Less than 100ms sustained</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3"/>
                  </a:ext>
                </a:extLst>
              </a:tr>
              <a:tr h="370840">
                <a:tc>
                  <a:txBody>
                    <a:bodyPr/>
                    <a:lstStyle/>
                    <a:p>
                      <a:pPr algn="l" fontAlgn="t"/>
                      <a:r>
                        <a:rPr lang="de-DE" sz="1400"/>
                        <a:t>\LS:Usrv - DBStore\Usrv - Throttled requests/sec</a:t>
                      </a:r>
                    </a:p>
                  </a:txBody>
                  <a:tcPr marL="0" marR="0" marT="0" marB="0"/>
                </a:tc>
                <a:tc>
                  <a:txBody>
                    <a:bodyPr/>
                    <a:lstStyle/>
                    <a:p>
                      <a:pPr algn="l" fontAlgn="t"/>
                      <a:r>
                        <a:rPr lang="en-US" sz="1400"/>
                        <a:t>The number of requests that were rejected with a retry since the database queue latency was high.</a:t>
                      </a:r>
                    </a:p>
                  </a:txBody>
                  <a:tcPr marL="0" marR="0" marT="0" marB="0"/>
                </a:tc>
                <a:tc>
                  <a:txBody>
                    <a:bodyPr/>
                    <a:lstStyle/>
                    <a:p>
                      <a:pPr algn="ctr" fontAlgn="ctr"/>
                      <a:r>
                        <a:rPr lang="de-DE" sz="1400"/>
                        <a:t>0</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4"/>
                  </a:ext>
                </a:extLst>
              </a:tr>
              <a:tr h="370840">
                <a:tc>
                  <a:txBody>
                    <a:bodyPr/>
                    <a:lstStyle/>
                    <a:p>
                      <a:pPr algn="l" fontAlgn="t"/>
                      <a:r>
                        <a:rPr lang="de-DE" sz="1400"/>
                        <a:t>\LS:Usrv - REGDBStore\Usrv - Queue Latency (msec)</a:t>
                      </a:r>
                    </a:p>
                  </a:txBody>
                  <a:tcPr marL="0" marR="0" marT="0" marB="0"/>
                </a:tc>
                <a:tc>
                  <a:txBody>
                    <a:bodyPr/>
                    <a:lstStyle/>
                    <a:p>
                      <a:pPr algn="l" fontAlgn="t"/>
                      <a:r>
                        <a:rPr lang="en-US" sz="1400"/>
                        <a:t>The average time a request is held in the request queue to RTC database</a:t>
                      </a:r>
                    </a:p>
                  </a:txBody>
                  <a:tcPr marL="0" marR="0" marT="0" marB="0"/>
                </a:tc>
                <a:tc>
                  <a:txBody>
                    <a:bodyPr/>
                    <a:lstStyle/>
                    <a:p>
                      <a:pPr algn="ctr" fontAlgn="ctr"/>
                      <a:r>
                        <a:rPr lang="de-DE" sz="1400"/>
                        <a:t>Less than 100ms sustained</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5"/>
                  </a:ext>
                </a:extLst>
              </a:tr>
              <a:tr h="370840">
                <a:tc>
                  <a:txBody>
                    <a:bodyPr/>
                    <a:lstStyle/>
                    <a:p>
                      <a:pPr algn="l" fontAlgn="t"/>
                      <a:r>
                        <a:rPr lang="de-DE" sz="1400"/>
                        <a:t>\LS:Usrv - REGDBStore\Usrv - Sproc Latency (msec)</a:t>
                      </a:r>
                    </a:p>
                  </a:txBody>
                  <a:tcPr marL="0" marR="0" marT="0" marB="0"/>
                </a:tc>
                <a:tc>
                  <a:txBody>
                    <a:bodyPr/>
                    <a:lstStyle/>
                    <a:p>
                      <a:pPr algn="l" fontAlgn="t"/>
                      <a:r>
                        <a:rPr lang="en-US" sz="1400"/>
                        <a:t>The average time it takes to execute a sproc call against RTC database.</a:t>
                      </a:r>
                    </a:p>
                  </a:txBody>
                  <a:tcPr marL="0" marR="0" marT="0" marB="0"/>
                </a:tc>
                <a:tc>
                  <a:txBody>
                    <a:bodyPr/>
                    <a:lstStyle/>
                    <a:p>
                      <a:pPr algn="ctr" fontAlgn="ctr"/>
                      <a:r>
                        <a:rPr lang="de-DE" sz="1400"/>
                        <a:t>Less than 100ms sustained</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6"/>
                  </a:ext>
                </a:extLst>
              </a:tr>
              <a:tr h="370840">
                <a:tc>
                  <a:txBody>
                    <a:bodyPr/>
                    <a:lstStyle/>
                    <a:p>
                      <a:pPr algn="l" fontAlgn="t"/>
                      <a:r>
                        <a:rPr lang="de-DE" sz="1400"/>
                        <a:t>\LS:Usrv - REGDBStore\Usrv - Throttled requests/sec</a:t>
                      </a:r>
                    </a:p>
                  </a:txBody>
                  <a:tcPr marL="0" marR="0" marT="0" marB="0"/>
                </a:tc>
                <a:tc>
                  <a:txBody>
                    <a:bodyPr/>
                    <a:lstStyle/>
                    <a:p>
                      <a:pPr algn="l" fontAlgn="t"/>
                      <a:r>
                        <a:rPr lang="en-US" sz="1400"/>
                        <a:t>The number of requests that were rejected with a retry since the database queue latency was high.</a:t>
                      </a:r>
                    </a:p>
                  </a:txBody>
                  <a:tcPr marL="0" marR="0" marT="0" marB="0"/>
                </a:tc>
                <a:tc>
                  <a:txBody>
                    <a:bodyPr/>
                    <a:lstStyle/>
                    <a:p>
                      <a:pPr algn="ctr" fontAlgn="ctr"/>
                      <a:r>
                        <a:rPr lang="de-DE" sz="1400"/>
                        <a:t>0</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7"/>
                  </a:ext>
                </a:extLst>
              </a:tr>
              <a:tr h="370840">
                <a:tc>
                  <a:txBody>
                    <a:bodyPr/>
                    <a:lstStyle/>
                    <a:p>
                      <a:pPr algn="l" fontAlgn="t"/>
                      <a:r>
                        <a:rPr lang="de-DE" sz="1400"/>
                        <a:t>\LS:Usrv - SharedDBStore\Usrv - Queue Latency (msec)</a:t>
                      </a:r>
                    </a:p>
                  </a:txBody>
                  <a:tcPr marL="0" marR="0" marT="0" marB="0"/>
                </a:tc>
                <a:tc>
                  <a:txBody>
                    <a:bodyPr/>
                    <a:lstStyle/>
                    <a:p>
                      <a:pPr algn="l" fontAlgn="t"/>
                      <a:r>
                        <a:rPr lang="en-US" sz="1400"/>
                        <a:t>The average time a request is held in the request queue to RTCShared database</a:t>
                      </a:r>
                    </a:p>
                  </a:txBody>
                  <a:tcPr marL="0" marR="0" marT="0" marB="0"/>
                </a:tc>
                <a:tc>
                  <a:txBody>
                    <a:bodyPr/>
                    <a:lstStyle/>
                    <a:p>
                      <a:pPr algn="ctr" fontAlgn="ctr"/>
                      <a:r>
                        <a:rPr lang="de-DE" sz="1400"/>
                        <a:t>Less than 100ms sustained</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8"/>
                  </a:ext>
                </a:extLst>
              </a:tr>
              <a:tr h="370840">
                <a:tc>
                  <a:txBody>
                    <a:bodyPr/>
                    <a:lstStyle/>
                    <a:p>
                      <a:pPr algn="l" fontAlgn="t"/>
                      <a:r>
                        <a:rPr lang="de-DE" sz="1400"/>
                        <a:t>\LS:Usrv - SharedDBStore\Usrv - Sproc Latency (msec)</a:t>
                      </a:r>
                    </a:p>
                  </a:txBody>
                  <a:tcPr marL="0" marR="0" marT="0" marB="0"/>
                </a:tc>
                <a:tc>
                  <a:txBody>
                    <a:bodyPr/>
                    <a:lstStyle/>
                    <a:p>
                      <a:pPr algn="l" fontAlgn="t"/>
                      <a:r>
                        <a:rPr lang="en-US" sz="1400"/>
                        <a:t>The average time it takes to execute a sproc call against RTCShared database.</a:t>
                      </a:r>
                    </a:p>
                  </a:txBody>
                  <a:tcPr marL="0" marR="0" marT="0" marB="0"/>
                </a:tc>
                <a:tc>
                  <a:txBody>
                    <a:bodyPr/>
                    <a:lstStyle/>
                    <a:p>
                      <a:pPr algn="ctr" fontAlgn="ctr"/>
                      <a:r>
                        <a:rPr lang="de-DE" sz="1400"/>
                        <a:t>Less than 100ms sustained</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9"/>
                  </a:ext>
                </a:extLst>
              </a:tr>
              <a:tr h="370840">
                <a:tc>
                  <a:txBody>
                    <a:bodyPr/>
                    <a:lstStyle/>
                    <a:p>
                      <a:pPr algn="l" fontAlgn="t"/>
                      <a:r>
                        <a:rPr lang="de-DE" sz="1400"/>
                        <a:t>\LS:Usrv - SharedDBStore\Usrv - Throttled requests/sec</a:t>
                      </a:r>
                    </a:p>
                  </a:txBody>
                  <a:tcPr marL="0" marR="0" marT="0" marB="0"/>
                </a:tc>
                <a:tc>
                  <a:txBody>
                    <a:bodyPr/>
                    <a:lstStyle/>
                    <a:p>
                      <a:pPr algn="l" fontAlgn="t"/>
                      <a:r>
                        <a:rPr lang="en-US" sz="1400"/>
                        <a:t>The number of requests that were rejected with a retry since the database queue latency was high.</a:t>
                      </a:r>
                    </a:p>
                  </a:txBody>
                  <a:tcPr marL="0" marR="0" marT="0" marB="0"/>
                </a:tc>
                <a:tc>
                  <a:txBody>
                    <a:bodyPr/>
                    <a:lstStyle/>
                    <a:p>
                      <a:pPr algn="ctr" fontAlgn="ctr"/>
                      <a:r>
                        <a:rPr lang="de-DE" sz="1400"/>
                        <a:t>0</a:t>
                      </a:r>
                    </a:p>
                  </a:txBody>
                  <a:tcPr marL="0" marR="0" marT="0" marB="0" anchor="ctr"/>
                </a:tc>
                <a:tc>
                  <a:txBody>
                    <a:bodyPr/>
                    <a:lstStyle/>
                    <a:p>
                      <a:pPr algn="ctr" fontAlgn="b"/>
                      <a:r>
                        <a:rPr lang="de-DE" sz="1400" dirty="0"/>
                        <a:t>1</a:t>
                      </a:r>
                    </a:p>
                  </a:txBody>
                  <a:tcPr marL="0" marR="0" marT="0" marB="0" anchor="b"/>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64931244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KHI monitoring process</a:t>
            </a:r>
            <a:endParaRPr lang="en-GB" dirty="0"/>
          </a:p>
        </p:txBody>
      </p:sp>
      <p:graphicFrame>
        <p:nvGraphicFramePr>
          <p:cNvPr id="5" name="Inhaltsplatzhalter 4"/>
          <p:cNvGraphicFramePr>
            <a:graphicFrameLocks noGrp="1"/>
          </p:cNvGraphicFramePr>
          <p:nvPr>
            <p:ph sz="quarter" idx="4294967295"/>
            <p:extLst>
              <p:ext uri="{D42A27DB-BD31-4B8C-83A1-F6EECF244321}">
                <p14:modId xmlns:p14="http://schemas.microsoft.com/office/powerpoint/2010/main" val="2426252533"/>
              </p:ext>
            </p:extLst>
          </p:nvPr>
        </p:nvGraphicFramePr>
        <p:xfrm>
          <a:off x="244476" y="1211442"/>
          <a:ext cx="11887200" cy="4999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3208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Where are we in the process</a:t>
            </a:r>
            <a:endParaRPr lang="en-GB" dirty="0"/>
          </a:p>
        </p:txBody>
      </p:sp>
      <p:sp>
        <p:nvSpPr>
          <p:cNvPr id="5" name="Textplatzhalter 4"/>
          <p:cNvSpPr>
            <a:spLocks noGrp="1"/>
          </p:cNvSpPr>
          <p:nvPr>
            <p:ph type="body" sz="quarter" idx="10"/>
          </p:nvPr>
        </p:nvSpPr>
        <p:spPr>
          <a:xfrm>
            <a:off x="274639" y="952470"/>
            <a:ext cx="11887200" cy="738664"/>
          </a:xfrm>
        </p:spPr>
        <p:txBody>
          <a:bodyPr/>
          <a:lstStyle/>
          <a:p>
            <a:r>
              <a:rPr lang="en-GB" dirty="0" smtClean="0"/>
              <a:t>The project hasn’t finished yet!</a:t>
            </a:r>
            <a:endParaRPr lang="en-GB" dirty="0"/>
          </a:p>
        </p:txBody>
      </p:sp>
      <p:sp>
        <p:nvSpPr>
          <p:cNvPr id="6" name="Subtitle 2"/>
          <p:cNvSpPr txBox="1">
            <a:spLocks/>
          </p:cNvSpPr>
          <p:nvPr/>
        </p:nvSpPr>
        <p:spPr>
          <a:xfrm>
            <a:off x="8323202" y="2062916"/>
            <a:ext cx="2476572" cy="1693404"/>
          </a:xfrm>
          <a:prstGeom prst="rect">
            <a:avLst/>
          </a:prstGeom>
          <a:ln w="12700">
            <a:noFill/>
          </a:ln>
        </p:spPr>
        <p:txBody>
          <a:bodyPr vert="horz" lIns="93260" tIns="46630" rIns="93260" bIns="4663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448" dirty="0"/>
              <a:t>Business Case</a:t>
            </a:r>
          </a:p>
          <a:p>
            <a:pPr algn="l"/>
            <a:r>
              <a:rPr lang="en-US" sz="2448" dirty="0"/>
              <a:t>Strategic Plan</a:t>
            </a:r>
          </a:p>
          <a:p>
            <a:pPr algn="l"/>
            <a:r>
              <a:rPr lang="en-US" sz="2448" dirty="0"/>
              <a:t>Use Cases</a:t>
            </a:r>
          </a:p>
          <a:p>
            <a:pPr algn="l"/>
            <a:endParaRPr lang="en-US" sz="2448" dirty="0"/>
          </a:p>
        </p:txBody>
      </p:sp>
      <p:sp>
        <p:nvSpPr>
          <p:cNvPr id="7" name="Subtitle 2"/>
          <p:cNvSpPr txBox="1">
            <a:spLocks/>
          </p:cNvSpPr>
          <p:nvPr/>
        </p:nvSpPr>
        <p:spPr>
          <a:xfrm>
            <a:off x="8323202" y="4476766"/>
            <a:ext cx="2688728" cy="1661808"/>
          </a:xfrm>
          <a:prstGeom prst="rect">
            <a:avLst/>
          </a:prstGeom>
          <a:ln>
            <a:noFill/>
          </a:ln>
        </p:spPr>
        <p:txBody>
          <a:bodyPr vert="horz" lIns="93260" tIns="46630" rIns="93260" bIns="4663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448" dirty="0"/>
              <a:t>Deployment Topologies</a:t>
            </a:r>
          </a:p>
          <a:p>
            <a:pPr algn="l"/>
            <a:r>
              <a:rPr lang="en-US" sz="2448" dirty="0"/>
              <a:t>Client Strategy</a:t>
            </a:r>
          </a:p>
          <a:p>
            <a:pPr algn="l"/>
            <a:r>
              <a:rPr lang="en-US" sz="2448" dirty="0"/>
              <a:t>Rollout</a:t>
            </a:r>
          </a:p>
          <a:p>
            <a:pPr algn="l"/>
            <a:endParaRPr lang="en-US" sz="2448" dirty="0"/>
          </a:p>
        </p:txBody>
      </p:sp>
      <p:sp>
        <p:nvSpPr>
          <p:cNvPr id="8" name="Subtitle 2"/>
          <p:cNvSpPr txBox="1">
            <a:spLocks/>
          </p:cNvSpPr>
          <p:nvPr/>
        </p:nvSpPr>
        <p:spPr>
          <a:xfrm>
            <a:off x="1912595" y="1713507"/>
            <a:ext cx="2552655" cy="1783449"/>
          </a:xfrm>
          <a:prstGeom prst="rect">
            <a:avLst/>
          </a:prstGeom>
          <a:ln>
            <a:noFill/>
          </a:ln>
        </p:spPr>
        <p:txBody>
          <a:bodyPr vert="horz" lIns="93260" tIns="46630" rIns="93260" bIns="46630" rtlCol="0">
            <a:normAutofit/>
          </a:bodyPr>
          <a:lstStyle>
            <a:defPPr>
              <a:defRPr lang="en-US"/>
            </a:defPPr>
            <a:lvl1pPr indent="0">
              <a:lnSpc>
                <a:spcPct val="90000"/>
              </a:lnSpc>
              <a:spcBef>
                <a:spcPts val="1000"/>
              </a:spcBef>
              <a:buFont typeface="Arial" panose="020B0604020202020204" pitchFamily="34" charset="0"/>
              <a:buNone/>
              <a:defRPr sz="2400"/>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sz="2448" dirty="0"/>
              <a:t>Readiness</a:t>
            </a:r>
          </a:p>
          <a:p>
            <a:r>
              <a:rPr lang="en-US" sz="2448" dirty="0"/>
              <a:t>Communications Transformation</a:t>
            </a:r>
          </a:p>
          <a:p>
            <a:r>
              <a:rPr lang="en-US" sz="2448" dirty="0"/>
              <a:t>User Feedback</a:t>
            </a:r>
          </a:p>
          <a:p>
            <a:endParaRPr lang="en-US" sz="2448" dirty="0"/>
          </a:p>
        </p:txBody>
      </p:sp>
      <p:sp>
        <p:nvSpPr>
          <p:cNvPr id="9" name="Subtitle 2"/>
          <p:cNvSpPr txBox="1">
            <a:spLocks/>
          </p:cNvSpPr>
          <p:nvPr/>
        </p:nvSpPr>
        <p:spPr>
          <a:xfrm>
            <a:off x="1970329" y="4673379"/>
            <a:ext cx="2552655" cy="1783449"/>
          </a:xfrm>
          <a:prstGeom prst="rect">
            <a:avLst/>
          </a:prstGeom>
          <a:ln>
            <a:noFill/>
          </a:ln>
        </p:spPr>
        <p:txBody>
          <a:bodyPr vert="horz" lIns="93260" tIns="46630" rIns="93260" bIns="46630" rtlCol="0">
            <a:normAutofit/>
          </a:bodyPr>
          <a:lstStyle>
            <a:defPPr>
              <a:defRPr lang="en-US"/>
            </a:defPPr>
            <a:lvl1pPr indent="0">
              <a:lnSpc>
                <a:spcPct val="90000"/>
              </a:lnSpc>
              <a:spcBef>
                <a:spcPts val="1000"/>
              </a:spcBef>
              <a:buFont typeface="Arial" panose="020B0604020202020204" pitchFamily="34" charset="0"/>
              <a:buNone/>
              <a:defRPr sz="2400"/>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sz="2448" dirty="0"/>
              <a:t>Operations</a:t>
            </a:r>
          </a:p>
          <a:p>
            <a:r>
              <a:rPr lang="en-US" sz="2448" dirty="0"/>
              <a:t>Change Control</a:t>
            </a:r>
          </a:p>
          <a:p>
            <a:r>
              <a:rPr lang="en-US" sz="2448" dirty="0"/>
              <a:t>Call Quality</a:t>
            </a:r>
          </a:p>
          <a:p>
            <a:endParaRPr lang="en-US" sz="2448" dirty="0"/>
          </a:p>
        </p:txBody>
      </p:sp>
      <p:sp>
        <p:nvSpPr>
          <p:cNvPr id="10" name="Freeform 9"/>
          <p:cNvSpPr/>
          <p:nvPr/>
        </p:nvSpPr>
        <p:spPr>
          <a:xfrm>
            <a:off x="4302638" y="1973748"/>
            <a:ext cx="3922035" cy="3922035"/>
          </a:xfrm>
          <a:custGeom>
            <a:avLst/>
            <a:gdLst>
              <a:gd name="connsiteX0" fmla="*/ 1922740 w 3845481"/>
              <a:gd name="connsiteY0" fmla="*/ 0 h 3845481"/>
              <a:gd name="connsiteX1" fmla="*/ 3845481 w 3845481"/>
              <a:gd name="connsiteY1" fmla="*/ 1922741 h 3845481"/>
              <a:gd name="connsiteX2" fmla="*/ 1922741 w 3845481"/>
              <a:gd name="connsiteY2" fmla="*/ 1922741 h 3845481"/>
              <a:gd name="connsiteX3" fmla="*/ 1922740 w 3845481"/>
              <a:gd name="connsiteY3" fmla="*/ 0 h 3845481"/>
            </a:gdLst>
            <a:ahLst/>
            <a:cxnLst>
              <a:cxn ang="0">
                <a:pos x="connsiteX0" y="connsiteY0"/>
              </a:cxn>
              <a:cxn ang="0">
                <a:pos x="connsiteX1" y="connsiteY1"/>
              </a:cxn>
              <a:cxn ang="0">
                <a:pos x="connsiteX2" y="connsiteY2"/>
              </a:cxn>
              <a:cxn ang="0">
                <a:pos x="connsiteX3" y="connsiteY3"/>
              </a:cxn>
            </a:cxnLst>
            <a:rect l="l" t="t" r="r" b="b"/>
            <a:pathLst>
              <a:path w="3845481" h="3845481">
                <a:moveTo>
                  <a:pt x="1922740" y="0"/>
                </a:moveTo>
                <a:cubicBezTo>
                  <a:pt x="2984641" y="0"/>
                  <a:pt x="3845481" y="860840"/>
                  <a:pt x="3845481" y="1922741"/>
                </a:cubicBezTo>
                <a:lnTo>
                  <a:pt x="1922741" y="1922741"/>
                </a:lnTo>
                <a:cubicBezTo>
                  <a:pt x="1922741" y="1281827"/>
                  <a:pt x="1922740" y="640914"/>
                  <a:pt x="1922740" y="0"/>
                </a:cubicBezTo>
                <a:close/>
              </a:path>
            </a:pathLst>
          </a:custGeom>
          <a:solidFill>
            <a:schemeClr val="bg1">
              <a:lumMod val="50000"/>
            </a:scheme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2128577" tIns="859518" rIns="439301" bIns="2081887" numCol="1" spcCol="1270" anchor="ctr" anchorCtr="0">
            <a:noAutofit/>
          </a:bodyPr>
          <a:lstStyle/>
          <a:p>
            <a:pPr algn="ctr" defTabSz="1632044">
              <a:lnSpc>
                <a:spcPct val="90000"/>
              </a:lnSpc>
              <a:spcBef>
                <a:spcPct val="0"/>
              </a:spcBef>
              <a:spcAft>
                <a:spcPct val="35000"/>
              </a:spcAft>
              <a:defRPr/>
            </a:pPr>
            <a:r>
              <a:rPr lang="en-US" sz="3672" kern="0" dirty="0">
                <a:solidFill>
                  <a:prstClr val="white"/>
                </a:solidFill>
                <a:latin typeface="Calibri" panose="020F0502020204030204"/>
              </a:rPr>
              <a:t>Plan</a:t>
            </a:r>
          </a:p>
        </p:txBody>
      </p:sp>
      <p:sp>
        <p:nvSpPr>
          <p:cNvPr id="11" name="Freeform 10"/>
          <p:cNvSpPr/>
          <p:nvPr/>
        </p:nvSpPr>
        <p:spPr>
          <a:xfrm>
            <a:off x="4275081" y="2121306"/>
            <a:ext cx="3922035" cy="3922035"/>
          </a:xfrm>
          <a:custGeom>
            <a:avLst/>
            <a:gdLst>
              <a:gd name="connsiteX0" fmla="*/ 3845481 w 3845481"/>
              <a:gd name="connsiteY0" fmla="*/ 1922741 h 3845481"/>
              <a:gd name="connsiteX1" fmla="*/ 1922740 w 3845481"/>
              <a:gd name="connsiteY1" fmla="*/ 3845482 h 3845481"/>
              <a:gd name="connsiteX2" fmla="*/ 1922741 w 3845481"/>
              <a:gd name="connsiteY2" fmla="*/ 1922741 h 3845481"/>
              <a:gd name="connsiteX3" fmla="*/ 3845481 w 3845481"/>
              <a:gd name="connsiteY3" fmla="*/ 1922741 h 3845481"/>
            </a:gdLst>
            <a:ahLst/>
            <a:cxnLst>
              <a:cxn ang="0">
                <a:pos x="connsiteX0" y="connsiteY0"/>
              </a:cxn>
              <a:cxn ang="0">
                <a:pos x="connsiteX1" y="connsiteY1"/>
              </a:cxn>
              <a:cxn ang="0">
                <a:pos x="connsiteX2" y="connsiteY2"/>
              </a:cxn>
              <a:cxn ang="0">
                <a:pos x="connsiteX3" y="connsiteY3"/>
              </a:cxn>
            </a:cxnLst>
            <a:rect l="l" t="t" r="r" b="b"/>
            <a:pathLst>
              <a:path w="3845481" h="3845481">
                <a:moveTo>
                  <a:pt x="3845481" y="1922741"/>
                </a:moveTo>
                <a:cubicBezTo>
                  <a:pt x="3845481" y="2984642"/>
                  <a:pt x="2984641" y="3845482"/>
                  <a:pt x="1922740" y="3845482"/>
                </a:cubicBezTo>
                <a:cubicBezTo>
                  <a:pt x="1922740" y="3204568"/>
                  <a:pt x="1922741" y="2563655"/>
                  <a:pt x="1922741" y="1922741"/>
                </a:cubicBezTo>
                <a:lnTo>
                  <a:pt x="3845481" y="1922741"/>
                </a:lnTo>
                <a:close/>
              </a:path>
            </a:pathLst>
          </a:custGeom>
          <a:solidFill>
            <a:srgbClr val="7F7F7F"/>
          </a:solidFill>
          <a:ln w="12700" cap="flat" cmpd="sng" algn="ctr">
            <a:solidFill>
              <a:sysClr val="window" lastClr="FFFFFF">
                <a:hueOff val="0"/>
                <a:satOff val="0"/>
                <a:lumOff val="0"/>
                <a:alphaOff val="0"/>
              </a:sysClr>
            </a:solidFill>
            <a:prstDash val="solid"/>
            <a:miter lim="800000"/>
          </a:ln>
          <a:effectLst/>
        </p:spPr>
        <p:txBody>
          <a:bodyPr spcFirstLastPara="0" vert="horz" wrap="square" lIns="2128577" tIns="2081886" rIns="439301" bIns="859519" numCol="1" spcCol="1270" anchor="ctr" anchorCtr="0">
            <a:noAutofit/>
          </a:bodyPr>
          <a:lstStyle/>
          <a:p>
            <a:pPr algn="ctr" defTabSz="1632044">
              <a:lnSpc>
                <a:spcPct val="90000"/>
              </a:lnSpc>
              <a:spcBef>
                <a:spcPct val="0"/>
              </a:spcBef>
              <a:spcAft>
                <a:spcPct val="35000"/>
              </a:spcAft>
              <a:defRPr/>
            </a:pPr>
            <a:r>
              <a:rPr lang="en-US" sz="3672" kern="0" dirty="0">
                <a:solidFill>
                  <a:prstClr val="white"/>
                </a:solidFill>
                <a:latin typeface="Calibri" panose="020F0502020204030204"/>
              </a:rPr>
              <a:t>Deploy</a:t>
            </a:r>
          </a:p>
        </p:txBody>
      </p:sp>
      <p:sp>
        <p:nvSpPr>
          <p:cNvPr id="12" name="Freeform 11"/>
          <p:cNvSpPr/>
          <p:nvPr/>
        </p:nvSpPr>
        <p:spPr>
          <a:xfrm>
            <a:off x="4170970" y="2105416"/>
            <a:ext cx="3922035" cy="3922035"/>
          </a:xfrm>
          <a:custGeom>
            <a:avLst/>
            <a:gdLst>
              <a:gd name="connsiteX0" fmla="*/ 1922741 w 3845481"/>
              <a:gd name="connsiteY0" fmla="*/ 3845481 h 3845481"/>
              <a:gd name="connsiteX1" fmla="*/ 0 w 3845481"/>
              <a:gd name="connsiteY1" fmla="*/ 1922740 h 3845481"/>
              <a:gd name="connsiteX2" fmla="*/ 1922741 w 3845481"/>
              <a:gd name="connsiteY2" fmla="*/ 1922741 h 3845481"/>
              <a:gd name="connsiteX3" fmla="*/ 1922741 w 3845481"/>
              <a:gd name="connsiteY3" fmla="*/ 3845481 h 3845481"/>
            </a:gdLst>
            <a:ahLst/>
            <a:cxnLst>
              <a:cxn ang="0">
                <a:pos x="connsiteX0" y="connsiteY0"/>
              </a:cxn>
              <a:cxn ang="0">
                <a:pos x="connsiteX1" y="connsiteY1"/>
              </a:cxn>
              <a:cxn ang="0">
                <a:pos x="connsiteX2" y="connsiteY2"/>
              </a:cxn>
              <a:cxn ang="0">
                <a:pos x="connsiteX3" y="connsiteY3"/>
              </a:cxn>
            </a:cxnLst>
            <a:rect l="l" t="t" r="r" b="b"/>
            <a:pathLst>
              <a:path w="3845481" h="3845481">
                <a:moveTo>
                  <a:pt x="1922741" y="3845481"/>
                </a:moveTo>
                <a:cubicBezTo>
                  <a:pt x="860840" y="3845481"/>
                  <a:pt x="0" y="2984641"/>
                  <a:pt x="0" y="1922740"/>
                </a:cubicBezTo>
                <a:lnTo>
                  <a:pt x="1922741" y="1922741"/>
                </a:lnTo>
                <a:lnTo>
                  <a:pt x="1922741" y="3845481"/>
                </a:lnTo>
                <a:close/>
              </a:path>
            </a:pathLst>
          </a:custGeom>
          <a:solidFill>
            <a:srgbClr val="00AFF0"/>
          </a:solidFill>
          <a:ln w="12700" cap="flat" cmpd="sng" algn="ctr">
            <a:solidFill>
              <a:sysClr val="window" lastClr="FFFFFF">
                <a:hueOff val="0"/>
                <a:satOff val="0"/>
                <a:lumOff val="0"/>
                <a:alphaOff val="0"/>
              </a:sysClr>
            </a:solidFill>
            <a:prstDash val="solid"/>
            <a:miter lim="800000"/>
          </a:ln>
          <a:effectLst/>
        </p:spPr>
        <p:txBody>
          <a:bodyPr spcFirstLastPara="0" vert="horz" wrap="square" lIns="439301" tIns="2081886" rIns="2128577" bIns="859519" numCol="1" spcCol="1270" anchor="ctr" anchorCtr="0">
            <a:noAutofit/>
          </a:bodyPr>
          <a:lstStyle/>
          <a:p>
            <a:pPr algn="ctr" defTabSz="1632044">
              <a:lnSpc>
                <a:spcPct val="90000"/>
              </a:lnSpc>
              <a:spcBef>
                <a:spcPct val="0"/>
              </a:spcBef>
              <a:spcAft>
                <a:spcPct val="35000"/>
              </a:spcAft>
              <a:defRPr/>
            </a:pPr>
            <a:r>
              <a:rPr lang="en-US" sz="3672" kern="0" dirty="0">
                <a:solidFill>
                  <a:prstClr val="white"/>
                </a:solidFill>
                <a:latin typeface="Calibri" panose="020F0502020204030204"/>
              </a:rPr>
              <a:t>Run</a:t>
            </a:r>
          </a:p>
        </p:txBody>
      </p:sp>
      <p:sp>
        <p:nvSpPr>
          <p:cNvPr id="13" name="Freeform 12"/>
          <p:cNvSpPr/>
          <p:nvPr/>
        </p:nvSpPr>
        <p:spPr>
          <a:xfrm>
            <a:off x="4170970" y="1973748"/>
            <a:ext cx="3922035" cy="3922035"/>
          </a:xfrm>
          <a:custGeom>
            <a:avLst/>
            <a:gdLst>
              <a:gd name="connsiteX0" fmla="*/ 0 w 3845481"/>
              <a:gd name="connsiteY0" fmla="*/ 1922741 h 3845481"/>
              <a:gd name="connsiteX1" fmla="*/ 1922741 w 3845481"/>
              <a:gd name="connsiteY1" fmla="*/ 0 h 3845481"/>
              <a:gd name="connsiteX2" fmla="*/ 1922741 w 3845481"/>
              <a:gd name="connsiteY2" fmla="*/ 1922741 h 3845481"/>
              <a:gd name="connsiteX3" fmla="*/ 0 w 3845481"/>
              <a:gd name="connsiteY3" fmla="*/ 1922741 h 3845481"/>
            </a:gdLst>
            <a:ahLst/>
            <a:cxnLst>
              <a:cxn ang="0">
                <a:pos x="connsiteX0" y="connsiteY0"/>
              </a:cxn>
              <a:cxn ang="0">
                <a:pos x="connsiteX1" y="connsiteY1"/>
              </a:cxn>
              <a:cxn ang="0">
                <a:pos x="connsiteX2" y="connsiteY2"/>
              </a:cxn>
              <a:cxn ang="0">
                <a:pos x="connsiteX3" y="connsiteY3"/>
              </a:cxn>
            </a:cxnLst>
            <a:rect l="l" t="t" r="r" b="b"/>
            <a:pathLst>
              <a:path w="3845481" h="3845481">
                <a:moveTo>
                  <a:pt x="0" y="1922741"/>
                </a:moveTo>
                <a:cubicBezTo>
                  <a:pt x="0" y="860840"/>
                  <a:pt x="860840" y="0"/>
                  <a:pt x="1922741" y="0"/>
                </a:cubicBezTo>
                <a:lnTo>
                  <a:pt x="1922741" y="1922741"/>
                </a:lnTo>
                <a:lnTo>
                  <a:pt x="0" y="1922741"/>
                </a:lnTo>
                <a:close/>
              </a:path>
            </a:pathLst>
          </a:custGeom>
          <a:solidFill>
            <a:schemeClr val="bg1">
              <a:lumMod val="50000"/>
            </a:scheme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439301" tIns="859518" rIns="2128577" bIns="2081887" numCol="1" spcCol="1270" anchor="ctr" anchorCtr="0">
            <a:noAutofit/>
          </a:bodyPr>
          <a:lstStyle/>
          <a:p>
            <a:pPr algn="ctr" defTabSz="1632044">
              <a:lnSpc>
                <a:spcPct val="90000"/>
              </a:lnSpc>
              <a:spcBef>
                <a:spcPct val="0"/>
              </a:spcBef>
              <a:spcAft>
                <a:spcPct val="35000"/>
              </a:spcAft>
              <a:defRPr/>
            </a:pPr>
            <a:r>
              <a:rPr lang="en-US" sz="3672" kern="0" dirty="0">
                <a:solidFill>
                  <a:prstClr val="white"/>
                </a:solidFill>
                <a:latin typeface="Calibri" panose="020F0502020204030204"/>
              </a:rPr>
              <a:t>Adopt</a:t>
            </a:r>
          </a:p>
        </p:txBody>
      </p:sp>
      <p:sp>
        <p:nvSpPr>
          <p:cNvPr id="14" name="Circular Arrow 13"/>
          <p:cNvSpPr/>
          <p:nvPr/>
        </p:nvSpPr>
        <p:spPr>
          <a:xfrm>
            <a:off x="4059845" y="1730954"/>
            <a:ext cx="4407620" cy="4407620"/>
          </a:xfrm>
          <a:prstGeom prst="circularArrow">
            <a:avLst>
              <a:gd name="adj1" fmla="val 5085"/>
              <a:gd name="adj2" fmla="val 327528"/>
              <a:gd name="adj3" fmla="val 21272472"/>
              <a:gd name="adj4" fmla="val 16200000"/>
              <a:gd name="adj5" fmla="val 5932"/>
            </a:avLst>
          </a:prstGeom>
          <a:solidFill>
            <a:srgbClr val="4472C4">
              <a:tint val="60000"/>
              <a:hueOff val="0"/>
              <a:satOff val="0"/>
              <a:lumOff val="0"/>
              <a:alphaOff val="0"/>
            </a:srgbClr>
          </a:solidFill>
          <a:ln>
            <a:noFill/>
          </a:ln>
          <a:effectLst/>
        </p:spPr>
      </p:sp>
      <p:sp>
        <p:nvSpPr>
          <p:cNvPr id="15" name="Circular Arrow 14"/>
          <p:cNvSpPr/>
          <p:nvPr/>
        </p:nvSpPr>
        <p:spPr>
          <a:xfrm>
            <a:off x="4059845" y="1862622"/>
            <a:ext cx="4407620" cy="4407620"/>
          </a:xfrm>
          <a:prstGeom prst="circularArrow">
            <a:avLst>
              <a:gd name="adj1" fmla="val 5085"/>
              <a:gd name="adj2" fmla="val 327528"/>
              <a:gd name="adj3" fmla="val 5072472"/>
              <a:gd name="adj4" fmla="val 0"/>
              <a:gd name="adj5" fmla="val 5932"/>
            </a:avLst>
          </a:prstGeom>
          <a:solidFill>
            <a:srgbClr val="B0BCDE"/>
          </a:solidFill>
          <a:ln>
            <a:noFill/>
          </a:ln>
          <a:effectLst/>
        </p:spPr>
      </p:sp>
      <p:sp>
        <p:nvSpPr>
          <p:cNvPr id="16" name="Circular Arrow 15"/>
          <p:cNvSpPr/>
          <p:nvPr/>
        </p:nvSpPr>
        <p:spPr>
          <a:xfrm>
            <a:off x="3928177" y="1862622"/>
            <a:ext cx="4407620" cy="4407620"/>
          </a:xfrm>
          <a:prstGeom prst="circularArrow">
            <a:avLst>
              <a:gd name="adj1" fmla="val 5085"/>
              <a:gd name="adj2" fmla="val 327528"/>
              <a:gd name="adj3" fmla="val 10472472"/>
              <a:gd name="adj4" fmla="val 5400000"/>
              <a:gd name="adj5" fmla="val 5932"/>
            </a:avLst>
          </a:prstGeom>
          <a:solidFill>
            <a:srgbClr val="0070C0"/>
          </a:solidFill>
          <a:ln>
            <a:noFill/>
          </a:ln>
          <a:effectLst/>
        </p:spPr>
      </p:sp>
      <p:sp>
        <p:nvSpPr>
          <p:cNvPr id="17" name="Circular Arrow 16"/>
          <p:cNvSpPr/>
          <p:nvPr/>
        </p:nvSpPr>
        <p:spPr>
          <a:xfrm>
            <a:off x="3928177" y="1744662"/>
            <a:ext cx="4407620" cy="4407620"/>
          </a:xfrm>
          <a:prstGeom prst="circularArrow">
            <a:avLst>
              <a:gd name="adj1" fmla="val 5085"/>
              <a:gd name="adj2" fmla="val 379925"/>
              <a:gd name="adj3" fmla="val 15872472"/>
              <a:gd name="adj4" fmla="val 10800000"/>
              <a:gd name="adj5" fmla="val 5932"/>
            </a:avLst>
          </a:prstGeom>
          <a:solidFill>
            <a:srgbClr val="4472C4">
              <a:tint val="60000"/>
              <a:hueOff val="0"/>
              <a:satOff val="0"/>
              <a:lumOff val="0"/>
              <a:alphaOff val="0"/>
            </a:srgbClr>
          </a:solidFill>
          <a:ln>
            <a:noFill/>
          </a:ln>
          <a:effectLst/>
        </p:spPr>
      </p:sp>
    </p:spTree>
    <p:extLst>
      <p:ext uri="{BB962C8B-B14F-4D97-AF65-F5344CB8AC3E}">
        <p14:creationId xmlns:p14="http://schemas.microsoft.com/office/powerpoint/2010/main" val="41599093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1209973"/>
            <a:ext cx="7314044" cy="1281460"/>
          </a:xfrm>
        </p:spPr>
        <p:txBody>
          <a:bodyPr/>
          <a:lstStyle/>
          <a:p>
            <a:r>
              <a:rPr lang="en-US" dirty="0" smtClean="0"/>
              <a:t>Demo</a:t>
            </a:r>
            <a:endParaRPr lang="en-US" dirty="0"/>
          </a:p>
        </p:txBody>
      </p:sp>
      <p:sp>
        <p:nvSpPr>
          <p:cNvPr id="5" name="Text Placeholder 4"/>
          <p:cNvSpPr>
            <a:spLocks noGrp="1"/>
          </p:cNvSpPr>
          <p:nvPr>
            <p:ph type="body" sz="quarter" idx="12"/>
          </p:nvPr>
        </p:nvSpPr>
        <p:spPr>
          <a:xfrm>
            <a:off x="274639" y="4685507"/>
            <a:ext cx="7315200" cy="1646363"/>
          </a:xfrm>
        </p:spPr>
        <p:txBody>
          <a:bodyPr/>
          <a:lstStyle/>
          <a:p>
            <a:r>
              <a:rPr lang="en-US" dirty="0" smtClean="0"/>
              <a:t>Analysis Best Practices</a:t>
            </a:r>
            <a:r>
              <a:rPr lang="en-US" dirty="0"/>
              <a:t> </a:t>
            </a:r>
            <a:r>
              <a:rPr lang="en-US" dirty="0" smtClean="0"/>
              <a:t>via the KHI Analysis Tool</a:t>
            </a:r>
          </a:p>
        </p:txBody>
      </p:sp>
      <p:pic>
        <p:nvPicPr>
          <p:cNvPr id="2" name="Picture 1"/>
          <p:cNvPicPr>
            <a:picLocks noChangeAspect="1"/>
          </p:cNvPicPr>
          <p:nvPr/>
        </p:nvPicPr>
        <p:blipFill>
          <a:blip r:embed="rId3"/>
          <a:stretch>
            <a:fillRect/>
          </a:stretch>
        </p:blipFill>
        <p:spPr>
          <a:xfrm flipH="1">
            <a:off x="12085637" y="484036"/>
            <a:ext cx="4419048" cy="2733333"/>
          </a:xfrm>
          <a:prstGeom prst="rect">
            <a:avLst/>
          </a:prstGeom>
        </p:spPr>
      </p:pic>
    </p:spTree>
    <p:extLst>
      <p:ext uri="{BB962C8B-B14F-4D97-AF65-F5344CB8AC3E}">
        <p14:creationId xmlns:p14="http://schemas.microsoft.com/office/powerpoint/2010/main" val="40171498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35971E-6 8.71539E-7 L -0.06421 0.09759 L -0.16084 0.01044 L -0.2262 0.0749 L -0.29015 0.0034 L -0.34312 0.0295 " pathEditMode="relative" rAng="0" ptsTypes="AAAAAA">
                                      <p:cBhvr>
                                        <p:cTn id="6" dur="3000" fill="hold"/>
                                        <p:tgtEl>
                                          <p:spTgt spid="2"/>
                                        </p:tgtEl>
                                        <p:attrNameLst>
                                          <p:attrName>ppt_x</p:attrName>
                                          <p:attrName>ppt_y</p:attrName>
                                        </p:attrNameLst>
                                      </p:cBhvr>
                                      <p:rCtr x="-17156" y="4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solidFill>
                  <a:schemeClr val="tx1"/>
                </a:solidFill>
              </a:rPr>
              <a:t>Server Plant 0: Health Achieved!</a:t>
            </a:r>
            <a:endParaRPr lang="en-US" dirty="0">
              <a:solidFill>
                <a:schemeClr val="tx1"/>
              </a:solidFill>
            </a:endParaRPr>
          </a:p>
        </p:txBody>
      </p:sp>
      <p:graphicFrame>
        <p:nvGraphicFramePr>
          <p:cNvPr id="3" name="Diagram 2"/>
          <p:cNvGraphicFramePr/>
          <p:nvPr>
            <p:extLst/>
          </p:nvPr>
        </p:nvGraphicFramePr>
        <p:xfrm>
          <a:off x="714999" y="1066768"/>
          <a:ext cx="7484438" cy="5650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7513637" y="1232140"/>
            <a:ext cx="4535296" cy="5465522"/>
          </a:xfrm>
          <a:prstGeom prst="rect">
            <a:avLst/>
          </a:prstGeom>
        </p:spPr>
      </p:pic>
    </p:spTree>
    <p:custDataLst>
      <p:tags r:id="rId1"/>
    </p:custDataLst>
    <p:extLst>
      <p:ext uri="{BB962C8B-B14F-4D97-AF65-F5344CB8AC3E}">
        <p14:creationId xmlns:p14="http://schemas.microsoft.com/office/powerpoint/2010/main" val="3348854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57" y="688950"/>
            <a:ext cx="11887200" cy="2179058"/>
          </a:xfrm>
        </p:spPr>
        <p:txBody>
          <a:bodyPr/>
          <a:lstStyle/>
          <a:p>
            <a:r>
              <a:rPr lang="en-US" dirty="0" smtClean="0"/>
              <a:t>The Microsoft Call Quality Methodology Scorecard</a:t>
            </a:r>
            <a:endParaRPr lang="en-US" dirty="0"/>
          </a:p>
        </p:txBody>
      </p:sp>
    </p:spTree>
    <p:extLst>
      <p:ext uri="{BB962C8B-B14F-4D97-AF65-F5344CB8AC3E}">
        <p14:creationId xmlns:p14="http://schemas.microsoft.com/office/powerpoint/2010/main" val="377964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65709" y="0"/>
            <a:ext cx="9197816" cy="6629210"/>
          </a:xfrm>
          <a:prstGeom prst="rect">
            <a:avLst/>
          </a:prstGeom>
        </p:spPr>
      </p:pic>
    </p:spTree>
    <p:extLst>
      <p:ext uri="{BB962C8B-B14F-4D97-AF65-F5344CB8AC3E}">
        <p14:creationId xmlns:p14="http://schemas.microsoft.com/office/powerpoint/2010/main" val="2996744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343001"/>
          </a:xfrm>
        </p:spPr>
        <p:txBody>
          <a:bodyPr/>
          <a:lstStyle/>
          <a:p>
            <a:pPr marL="0" indent="0">
              <a:buNone/>
            </a:pPr>
            <a:r>
              <a:rPr lang="en-US" dirty="0" smtClean="0"/>
              <a:t>CQM SQL queries</a:t>
            </a:r>
          </a:p>
          <a:p>
            <a:pPr marL="342900" lvl="1" indent="0">
              <a:buNone/>
            </a:pPr>
            <a:r>
              <a:rPr lang="en-US" dirty="0" smtClean="0"/>
              <a:t>2010 and above</a:t>
            </a:r>
          </a:p>
          <a:p>
            <a:pPr marL="342900" lvl="1" indent="0">
              <a:buNone/>
            </a:pPr>
            <a:r>
              <a:rPr lang="en-US" dirty="0" smtClean="0"/>
              <a:t>No support for SQL Server 2005</a:t>
            </a:r>
          </a:p>
          <a:p>
            <a:pPr marL="0" indent="0">
              <a:buNone/>
            </a:pPr>
            <a:r>
              <a:rPr lang="en-US" dirty="0" smtClean="0"/>
              <a:t>PowerShell script to run the CQM queries</a:t>
            </a:r>
          </a:p>
          <a:p>
            <a:pPr marL="342900" lvl="1" indent="0">
              <a:buNone/>
            </a:pPr>
            <a:r>
              <a:rPr lang="en-US" dirty="0" smtClean="0"/>
              <a:t>Different poor stream conditions</a:t>
            </a:r>
          </a:p>
          <a:p>
            <a:pPr marL="0" indent="0">
              <a:buNone/>
            </a:pPr>
            <a:r>
              <a:rPr lang="en-US" dirty="0" smtClean="0"/>
              <a:t>Excel 2013 macro-enabled workbook</a:t>
            </a:r>
          </a:p>
          <a:p>
            <a:pPr marL="342900" lvl="1" indent="0">
              <a:buNone/>
            </a:pPr>
            <a:r>
              <a:rPr lang="en-US" dirty="0" smtClean="0"/>
              <a:t>Load the results</a:t>
            </a:r>
          </a:p>
          <a:p>
            <a:pPr marL="342900" lvl="1" indent="0">
              <a:buNone/>
            </a:pPr>
            <a:r>
              <a:rPr lang="en-US" dirty="0" smtClean="0"/>
              <a:t>Remove off-work results</a:t>
            </a:r>
          </a:p>
          <a:p>
            <a:pPr marL="342900" lvl="1" indent="0">
              <a:buNone/>
            </a:pPr>
            <a:r>
              <a:rPr lang="en-US" dirty="0" smtClean="0"/>
              <a:t>Display charts</a:t>
            </a:r>
          </a:p>
          <a:p>
            <a:pPr marL="342900" lvl="1" indent="0">
              <a:buNone/>
            </a:pPr>
            <a:r>
              <a:rPr lang="en-US" dirty="0" smtClean="0"/>
              <a:t>Display Top 10 Issues</a:t>
            </a:r>
          </a:p>
          <a:p>
            <a:pPr marL="342900" lvl="1" indent="0">
              <a:buNone/>
            </a:pPr>
            <a:r>
              <a:rPr lang="en-US" dirty="0" smtClean="0"/>
              <a:t>Update Scorecard</a:t>
            </a:r>
            <a:endParaRPr lang="en-US" dirty="0"/>
          </a:p>
        </p:txBody>
      </p:sp>
      <p:sp>
        <p:nvSpPr>
          <p:cNvPr id="3" name="Title 2"/>
          <p:cNvSpPr>
            <a:spLocks noGrp="1"/>
          </p:cNvSpPr>
          <p:nvPr>
            <p:ph type="title"/>
          </p:nvPr>
        </p:nvSpPr>
        <p:spPr/>
        <p:txBody>
          <a:bodyPr/>
          <a:lstStyle/>
          <a:p>
            <a:r>
              <a:rPr lang="en-US" smtClean="0"/>
              <a:t>The Scorecard</a:t>
            </a:r>
            <a:endParaRPr lang="en-US" dirty="0"/>
          </a:p>
        </p:txBody>
      </p:sp>
    </p:spTree>
    <p:extLst>
      <p:ext uri="{BB962C8B-B14F-4D97-AF65-F5344CB8AC3E}">
        <p14:creationId xmlns:p14="http://schemas.microsoft.com/office/powerpoint/2010/main" val="1544002551"/>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185761"/>
          </a:xfrm>
        </p:spPr>
        <p:txBody>
          <a:bodyPr/>
          <a:lstStyle/>
          <a:p>
            <a:pPr marL="0" indent="0">
              <a:buNone/>
            </a:pPr>
            <a:r>
              <a:rPr lang="en-US" dirty="0" smtClean="0"/>
              <a:t>Support for different poor stream conditions</a:t>
            </a:r>
          </a:p>
          <a:p>
            <a:pPr marL="342900" lvl="1" indent="0">
              <a:buNone/>
            </a:pPr>
            <a:r>
              <a:rPr lang="en-US" dirty="0" smtClean="0"/>
              <a:t>CQM – original condition (packet loss rate based)</a:t>
            </a:r>
          </a:p>
          <a:p>
            <a:pPr marL="342900" lvl="1" indent="0">
              <a:buNone/>
            </a:pPr>
            <a:r>
              <a:rPr lang="en-US" dirty="0" err="1" smtClean="0"/>
              <a:t>ClassifiedPoorCall</a:t>
            </a:r>
            <a:r>
              <a:rPr lang="en-US" dirty="0" smtClean="0"/>
              <a:t> – product definition (packet loss rate, RTT, jitter, degradation, </a:t>
            </a:r>
            <a:r>
              <a:rPr lang="en-US" dirty="0" err="1" smtClean="0"/>
              <a:t>concelated</a:t>
            </a:r>
            <a:r>
              <a:rPr lang="en-US" dirty="0" smtClean="0"/>
              <a:t> ratio)</a:t>
            </a:r>
          </a:p>
          <a:p>
            <a:pPr marL="342900" lvl="1" indent="0">
              <a:buNone/>
            </a:pPr>
            <a:r>
              <a:rPr lang="en-US" dirty="0" smtClean="0"/>
              <a:t>Custom – you define it</a:t>
            </a:r>
          </a:p>
          <a:p>
            <a:pPr marL="0" indent="0">
              <a:buNone/>
            </a:pPr>
            <a:r>
              <a:rPr lang="en-US" dirty="0" smtClean="0"/>
              <a:t>Script require date format used in SQL Server</a:t>
            </a:r>
          </a:p>
          <a:p>
            <a:pPr marL="342900" lvl="1" indent="0">
              <a:buNone/>
            </a:pPr>
            <a:r>
              <a:rPr lang="en-US" dirty="0" err="1" smtClean="0"/>
              <a:t>mdy</a:t>
            </a:r>
            <a:r>
              <a:rPr lang="en-US" dirty="0" smtClean="0"/>
              <a:t>, </a:t>
            </a:r>
            <a:r>
              <a:rPr lang="en-US" dirty="0" err="1" smtClean="0"/>
              <a:t>dmy</a:t>
            </a:r>
            <a:r>
              <a:rPr lang="en-US" dirty="0" smtClean="0"/>
              <a:t>, </a:t>
            </a:r>
            <a:r>
              <a:rPr lang="en-US" dirty="0" err="1" smtClean="0"/>
              <a:t>ymd</a:t>
            </a:r>
            <a:r>
              <a:rPr lang="en-US" dirty="0" smtClean="0"/>
              <a:t>, </a:t>
            </a:r>
            <a:r>
              <a:rPr lang="en-US" dirty="0" err="1" smtClean="0"/>
              <a:t>ydm</a:t>
            </a:r>
            <a:r>
              <a:rPr lang="en-US" dirty="0" smtClean="0"/>
              <a:t>, </a:t>
            </a:r>
            <a:r>
              <a:rPr lang="en-US" dirty="0" err="1" smtClean="0"/>
              <a:t>myd</a:t>
            </a:r>
            <a:r>
              <a:rPr lang="en-US" dirty="0" smtClean="0"/>
              <a:t>, </a:t>
            </a:r>
            <a:r>
              <a:rPr lang="en-US" dirty="0" err="1" smtClean="0"/>
              <a:t>dym</a:t>
            </a:r>
            <a:endParaRPr lang="en-US" dirty="0" smtClean="0"/>
          </a:p>
          <a:p>
            <a:pPr marL="342900" lvl="1" indent="0">
              <a:buNone/>
            </a:pPr>
            <a:r>
              <a:rPr lang="en-US" dirty="0" err="1" smtClean="0"/>
              <a:t>GetSqlDateFormat</a:t>
            </a:r>
            <a:r>
              <a:rPr lang="en-US" dirty="0" smtClean="0"/>
              <a:t> PS script to display which is used</a:t>
            </a:r>
          </a:p>
          <a:p>
            <a:pPr marL="342900" lvl="1" indent="0">
              <a:buNone/>
            </a:pPr>
            <a:endParaRPr lang="en-US" dirty="0"/>
          </a:p>
        </p:txBody>
      </p:sp>
      <p:sp>
        <p:nvSpPr>
          <p:cNvPr id="3" name="Title 2"/>
          <p:cNvSpPr>
            <a:spLocks noGrp="1"/>
          </p:cNvSpPr>
          <p:nvPr>
            <p:ph type="title"/>
          </p:nvPr>
        </p:nvSpPr>
        <p:spPr/>
        <p:txBody>
          <a:bodyPr/>
          <a:lstStyle/>
          <a:p>
            <a:r>
              <a:rPr lang="en-US" dirty="0" smtClean="0"/>
              <a:t>CQM PowerShell Script</a:t>
            </a:r>
            <a:endParaRPr lang="en-US" dirty="0"/>
          </a:p>
        </p:txBody>
      </p:sp>
    </p:spTree>
    <p:extLst>
      <p:ext uri="{BB962C8B-B14F-4D97-AF65-F5344CB8AC3E}">
        <p14:creationId xmlns:p14="http://schemas.microsoft.com/office/powerpoint/2010/main" val="249602172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459409"/>
          </a:xfrm>
        </p:spPr>
        <p:txBody>
          <a:bodyPr/>
          <a:lstStyle/>
          <a:p>
            <a:pPr marL="0" indent="0">
              <a:buNone/>
            </a:pPr>
            <a:r>
              <a:rPr lang="en-US" dirty="0" smtClean="0"/>
              <a:t>Excel 2013 macro-enabled workbook</a:t>
            </a:r>
          </a:p>
          <a:p>
            <a:pPr marL="342900" lvl="1" indent="0">
              <a:buNone/>
            </a:pPr>
            <a:r>
              <a:rPr lang="en-US" dirty="0" smtClean="0"/>
              <a:t>Only works with Excel 2013</a:t>
            </a:r>
          </a:p>
          <a:p>
            <a:pPr marL="0" indent="0">
              <a:buNone/>
            </a:pPr>
            <a:r>
              <a:rPr lang="en-US" dirty="0" smtClean="0"/>
              <a:t>Need results generated by CQM.ps1 and v1.4 of the queries</a:t>
            </a:r>
          </a:p>
          <a:p>
            <a:pPr marL="342900" lvl="1" indent="0">
              <a:buNone/>
            </a:pPr>
            <a:r>
              <a:rPr lang="en-US" dirty="0" smtClean="0"/>
              <a:t>Checks version of result files</a:t>
            </a:r>
            <a:endParaRPr lang="en-US" dirty="0"/>
          </a:p>
          <a:p>
            <a:pPr marL="0" indent="0">
              <a:buNone/>
            </a:pPr>
            <a:endParaRPr lang="en-US" dirty="0" smtClean="0"/>
          </a:p>
        </p:txBody>
      </p:sp>
      <p:sp>
        <p:nvSpPr>
          <p:cNvPr id="3" name="Title 2"/>
          <p:cNvSpPr>
            <a:spLocks noGrp="1"/>
          </p:cNvSpPr>
          <p:nvPr>
            <p:ph type="title"/>
          </p:nvPr>
        </p:nvSpPr>
        <p:spPr/>
        <p:txBody>
          <a:bodyPr/>
          <a:lstStyle/>
          <a:p>
            <a:r>
              <a:rPr lang="en-US" dirty="0" smtClean="0"/>
              <a:t>CQM Scorecard</a:t>
            </a:r>
            <a:endParaRPr lang="en-US" dirty="0"/>
          </a:p>
        </p:txBody>
      </p:sp>
    </p:spTree>
    <p:extLst>
      <p:ext uri="{BB962C8B-B14F-4D97-AF65-F5344CB8AC3E}">
        <p14:creationId xmlns:p14="http://schemas.microsoft.com/office/powerpoint/2010/main" val="346550998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6020110"/>
          </a:xfrm>
        </p:spPr>
        <p:txBody>
          <a:bodyPr/>
          <a:lstStyle/>
          <a:p>
            <a:pPr marL="0" indent="0">
              <a:buNone/>
            </a:pPr>
            <a:r>
              <a:rPr lang="en-US" dirty="0" smtClean="0"/>
              <a:t>Date Format</a:t>
            </a:r>
          </a:p>
          <a:p>
            <a:pPr marL="342900" lvl="1" indent="0">
              <a:buNone/>
            </a:pPr>
            <a:r>
              <a:rPr lang="en-US" dirty="0" smtClean="0"/>
              <a:t>Date format used in CSV files – check one of the Trend query results</a:t>
            </a:r>
          </a:p>
          <a:p>
            <a:pPr marL="571500" lvl="2" indent="0">
              <a:buNone/>
            </a:pPr>
            <a:r>
              <a:rPr lang="en-US" dirty="0"/>
              <a:t>"</a:t>
            </a:r>
            <a:r>
              <a:rPr lang="en-US" dirty="0">
                <a:solidFill>
                  <a:srgbClr val="FF0000"/>
                </a:solidFill>
              </a:rPr>
              <a:t>1/23/2014</a:t>
            </a:r>
            <a:r>
              <a:rPr lang="en-US" dirty="0"/>
              <a:t>","1820","301","16.5","</a:t>
            </a:r>
            <a:r>
              <a:rPr lang="en-US" dirty="0" smtClean="0"/>
              <a:t>Trend_4_Wired_P2P“</a:t>
            </a:r>
          </a:p>
          <a:p>
            <a:pPr marL="571500" lvl="2" indent="0">
              <a:buNone/>
            </a:pPr>
            <a:r>
              <a:rPr lang="en-US" dirty="0" smtClean="0"/>
              <a:t>Above is MDY</a:t>
            </a:r>
          </a:p>
          <a:p>
            <a:pPr marL="342900" lvl="1" indent="0">
              <a:buNone/>
            </a:pPr>
            <a:r>
              <a:rPr lang="en-US" dirty="0" smtClean="0"/>
              <a:t>Scorecard will default to the local PC format</a:t>
            </a:r>
            <a:endParaRPr lang="en-US" dirty="0"/>
          </a:p>
          <a:p>
            <a:pPr marL="0" indent="0">
              <a:buNone/>
            </a:pPr>
            <a:r>
              <a:rPr lang="en-US" dirty="0"/>
              <a:t>Decimal </a:t>
            </a:r>
            <a:r>
              <a:rPr lang="en-US" dirty="0" smtClean="0"/>
              <a:t>Separator</a:t>
            </a:r>
          </a:p>
          <a:p>
            <a:pPr marL="342900" lvl="1" indent="0">
              <a:buNone/>
            </a:pPr>
            <a:r>
              <a:rPr lang="en-US" dirty="0" smtClean="0"/>
              <a:t>Decimal separator </a:t>
            </a:r>
            <a:r>
              <a:rPr lang="en-US" dirty="0"/>
              <a:t>used in CSV files – check one of the Trend query </a:t>
            </a:r>
            <a:r>
              <a:rPr lang="en-US" dirty="0" smtClean="0"/>
              <a:t>results</a:t>
            </a:r>
          </a:p>
          <a:p>
            <a:pPr marL="571500" lvl="2" indent="0">
              <a:buNone/>
            </a:pPr>
            <a:r>
              <a:rPr lang="en-US" dirty="0"/>
              <a:t>"1/23/2014","1820","301","</a:t>
            </a:r>
            <a:r>
              <a:rPr lang="en-US" dirty="0">
                <a:solidFill>
                  <a:srgbClr val="FF0000"/>
                </a:solidFill>
              </a:rPr>
              <a:t>16.5</a:t>
            </a:r>
            <a:r>
              <a:rPr lang="en-US" dirty="0"/>
              <a:t>","</a:t>
            </a:r>
            <a:r>
              <a:rPr lang="en-US" dirty="0" smtClean="0"/>
              <a:t>Trend_4_Wired_P2P“</a:t>
            </a:r>
          </a:p>
          <a:p>
            <a:pPr marL="571500" lvl="2" indent="0">
              <a:buNone/>
            </a:pPr>
            <a:r>
              <a:rPr lang="en-US" dirty="0" smtClean="0"/>
              <a:t>Above is Dot</a:t>
            </a:r>
            <a:endParaRPr lang="en-US" dirty="0"/>
          </a:p>
          <a:p>
            <a:pPr marL="342900" lvl="1" indent="0">
              <a:buNone/>
            </a:pPr>
            <a:r>
              <a:rPr lang="en-US" dirty="0"/>
              <a:t>Scorecard will default to the local PC format</a:t>
            </a:r>
          </a:p>
          <a:p>
            <a:pPr marL="0" indent="0">
              <a:buNone/>
            </a:pPr>
            <a:endParaRPr lang="en-US" dirty="0"/>
          </a:p>
          <a:p>
            <a:pPr marL="0" indent="0">
              <a:buNone/>
            </a:pPr>
            <a:endParaRPr lang="en-US" dirty="0" smtClean="0"/>
          </a:p>
        </p:txBody>
      </p:sp>
      <p:sp>
        <p:nvSpPr>
          <p:cNvPr id="3" name="Title 2"/>
          <p:cNvSpPr>
            <a:spLocks noGrp="1"/>
          </p:cNvSpPr>
          <p:nvPr>
            <p:ph type="title"/>
          </p:nvPr>
        </p:nvSpPr>
        <p:spPr/>
        <p:txBody>
          <a:bodyPr/>
          <a:lstStyle/>
          <a:p>
            <a:r>
              <a:rPr lang="en-US" dirty="0" smtClean="0"/>
              <a:t>CQM Scorecard</a:t>
            </a:r>
            <a:endParaRPr lang="en-US" dirty="0"/>
          </a:p>
        </p:txBody>
      </p:sp>
    </p:spTree>
    <p:extLst>
      <p:ext uri="{BB962C8B-B14F-4D97-AF65-F5344CB8AC3E}">
        <p14:creationId xmlns:p14="http://schemas.microsoft.com/office/powerpoint/2010/main" val="296487024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040832"/>
          </a:xfrm>
        </p:spPr>
        <p:txBody>
          <a:bodyPr/>
          <a:lstStyle/>
          <a:p>
            <a:pPr marL="0" indent="0">
              <a:buNone/>
            </a:pPr>
            <a:r>
              <a:rPr lang="en-US" dirty="0" smtClean="0"/>
              <a:t>Off-work days</a:t>
            </a:r>
          </a:p>
          <a:p>
            <a:pPr marL="342900" lvl="1" indent="0">
              <a:buNone/>
            </a:pPr>
            <a:r>
              <a:rPr lang="en-US" dirty="0" smtClean="0"/>
              <a:t>Ability to remove results from 2 days of the week</a:t>
            </a:r>
          </a:p>
          <a:p>
            <a:pPr marL="342900" lvl="1" indent="0">
              <a:buNone/>
            </a:pPr>
            <a:r>
              <a:rPr lang="en-US" dirty="0"/>
              <a:t>Defaults to Saturday and Sunday</a:t>
            </a:r>
          </a:p>
          <a:p>
            <a:pPr marL="0" indent="0">
              <a:buNone/>
            </a:pPr>
            <a:r>
              <a:rPr lang="en-US" dirty="0" smtClean="0"/>
              <a:t>Why do this?</a:t>
            </a:r>
          </a:p>
          <a:p>
            <a:pPr marL="342900" lvl="1" indent="0">
              <a:buNone/>
            </a:pPr>
            <a:r>
              <a:rPr lang="en-US" dirty="0" smtClean="0"/>
              <a:t>Results from off-work days can skew poor stream rates</a:t>
            </a:r>
          </a:p>
          <a:p>
            <a:pPr marL="342900" lvl="1" indent="0">
              <a:buNone/>
            </a:pPr>
            <a:r>
              <a:rPr lang="en-US" dirty="0" smtClean="0"/>
              <a:t>2 streams on a Saturday with 1 being poor = 50% poor stream rate</a:t>
            </a:r>
          </a:p>
        </p:txBody>
      </p:sp>
      <p:sp>
        <p:nvSpPr>
          <p:cNvPr id="3" name="Title 2"/>
          <p:cNvSpPr>
            <a:spLocks noGrp="1"/>
          </p:cNvSpPr>
          <p:nvPr>
            <p:ph type="title"/>
          </p:nvPr>
        </p:nvSpPr>
        <p:spPr/>
        <p:txBody>
          <a:bodyPr/>
          <a:lstStyle/>
          <a:p>
            <a:r>
              <a:rPr lang="en-US" dirty="0" smtClean="0"/>
              <a:t>CQM Scorecard</a:t>
            </a:r>
            <a:endParaRPr lang="en-US" dirty="0"/>
          </a:p>
        </p:txBody>
      </p:sp>
    </p:spTree>
    <p:extLst>
      <p:ext uri="{BB962C8B-B14F-4D97-AF65-F5344CB8AC3E}">
        <p14:creationId xmlns:p14="http://schemas.microsoft.com/office/powerpoint/2010/main" val="3619437777"/>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Device sample </a:t>
            </a:r>
            <a:r>
              <a:rPr lang="de-DE" dirty="0" err="1" smtClean="0"/>
              <a:t>data</a:t>
            </a:r>
            <a:endParaRPr lang="de-DE" dirty="0"/>
          </a:p>
        </p:txBody>
      </p:sp>
      <p:graphicFrame>
        <p:nvGraphicFramePr>
          <p:cNvPr id="5" name="Tabelle 4"/>
          <p:cNvGraphicFramePr>
            <a:graphicFrameLocks noGrp="1"/>
          </p:cNvGraphicFramePr>
          <p:nvPr>
            <p:extLst/>
          </p:nvPr>
        </p:nvGraphicFramePr>
        <p:xfrm>
          <a:off x="1958631" y="1514342"/>
          <a:ext cx="9180186" cy="4212257"/>
        </p:xfrm>
        <a:graphic>
          <a:graphicData uri="http://schemas.openxmlformats.org/drawingml/2006/table">
            <a:tbl>
              <a:tblPr firstRow="1" bandRow="1">
                <a:tableStyleId>{5C22544A-7EE6-4342-B048-85BDC9FD1C3A}</a:tableStyleId>
              </a:tblPr>
              <a:tblGrid>
                <a:gridCol w="3060062">
                  <a:extLst>
                    <a:ext uri="{9D8B030D-6E8A-4147-A177-3AD203B41FA5}">
                      <a16:colId xmlns="" xmlns:a16="http://schemas.microsoft.com/office/drawing/2014/main" val="2381093726"/>
                    </a:ext>
                  </a:extLst>
                </a:gridCol>
                <a:gridCol w="3060062">
                  <a:extLst>
                    <a:ext uri="{9D8B030D-6E8A-4147-A177-3AD203B41FA5}">
                      <a16:colId xmlns="" xmlns:a16="http://schemas.microsoft.com/office/drawing/2014/main" val="2469924282"/>
                    </a:ext>
                  </a:extLst>
                </a:gridCol>
                <a:gridCol w="3060062">
                  <a:extLst>
                    <a:ext uri="{9D8B030D-6E8A-4147-A177-3AD203B41FA5}">
                      <a16:colId xmlns="" xmlns:a16="http://schemas.microsoft.com/office/drawing/2014/main" val="1617896329"/>
                    </a:ext>
                  </a:extLst>
                </a:gridCol>
              </a:tblGrid>
              <a:tr h="37822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Capture Device Name</a:t>
                      </a:r>
                    </a:p>
                  </a:txBody>
                  <a:tcPr marL="0" marR="0" marT="0" marB="0"/>
                </a:tc>
                <a:tc>
                  <a:txBody>
                    <a:bodyPr/>
                    <a:lstStyle/>
                    <a:p>
                      <a:r>
                        <a:rPr lang="de-DE" sz="1800" dirty="0" smtClean="0"/>
                        <a:t>AVG </a:t>
                      </a:r>
                      <a:r>
                        <a:rPr lang="de-DE" sz="1800" dirty="0" err="1" smtClean="0"/>
                        <a:t>SendListen</a:t>
                      </a:r>
                      <a:r>
                        <a:rPr lang="de-DE" sz="1800" dirty="0" smtClean="0"/>
                        <a:t> MOS</a:t>
                      </a:r>
                      <a:endParaRPr lang="de-DE" sz="1800" dirty="0"/>
                    </a:p>
                  </a:txBody>
                  <a:tcPr marL="93260" marR="93260" marT="46630" marB="46630"/>
                </a:tc>
                <a:tc>
                  <a:txBody>
                    <a:bodyPr/>
                    <a:lstStyle/>
                    <a:p>
                      <a:r>
                        <a:rPr lang="de-DE" sz="1800" dirty="0" smtClean="0"/>
                        <a:t>Streams</a:t>
                      </a:r>
                      <a:endParaRPr lang="de-DE" sz="1800" dirty="0"/>
                    </a:p>
                  </a:txBody>
                  <a:tcPr marL="93260" marR="93260" marT="46630" marB="46630"/>
                </a:tc>
                <a:extLst>
                  <a:ext uri="{0D108BD9-81ED-4DB2-BD59-A6C34878D82A}">
                    <a16:rowId xmlns="" xmlns:a16="http://schemas.microsoft.com/office/drawing/2014/main" val="2472856965"/>
                  </a:ext>
                </a:extLst>
              </a:tr>
              <a:tr h="378222">
                <a:tc>
                  <a:txBody>
                    <a:bodyPr/>
                    <a:lstStyle/>
                    <a:p>
                      <a:r>
                        <a:rPr lang="en-US" sz="1800" dirty="0">
                          <a:effectLst/>
                        </a:rPr>
                        <a:t>Telephone (Polycom CX300)</a:t>
                      </a:r>
                    </a:p>
                  </a:txBody>
                  <a:tcPr marL="0" marR="0" marT="0" marB="0"/>
                </a:tc>
                <a:tc>
                  <a:txBody>
                    <a:bodyPr/>
                    <a:lstStyle/>
                    <a:p>
                      <a:pPr algn="ctr"/>
                      <a:r>
                        <a:rPr lang="en-US" sz="1800" dirty="0"/>
                        <a:t>3.58</a:t>
                      </a:r>
                    </a:p>
                  </a:txBody>
                  <a:tcPr marL="0" marR="0" marT="0" marB="0" anchor="ctr"/>
                </a:tc>
                <a:tc>
                  <a:txBody>
                    <a:bodyPr/>
                    <a:lstStyle/>
                    <a:p>
                      <a:pPr algn="ctr"/>
                      <a:r>
                        <a:rPr lang="en-US" sz="1800" dirty="0"/>
                        <a:t>3545</a:t>
                      </a:r>
                    </a:p>
                  </a:txBody>
                  <a:tcPr marL="0" marR="0" marT="0" marB="0" anchor="ctr"/>
                </a:tc>
                <a:extLst>
                  <a:ext uri="{0D108BD9-81ED-4DB2-BD59-A6C34878D82A}">
                    <a16:rowId xmlns="" xmlns:a16="http://schemas.microsoft.com/office/drawing/2014/main" val="3373801200"/>
                  </a:ext>
                </a:extLst>
              </a:tr>
              <a:tr h="559562">
                <a:tc>
                  <a:txBody>
                    <a:bodyPr/>
                    <a:lstStyle/>
                    <a:p>
                      <a:r>
                        <a:rPr lang="en-US" sz="1800" dirty="0">
                          <a:effectLst/>
                        </a:rPr>
                        <a:t>Microphone (</a:t>
                      </a:r>
                      <a:r>
                        <a:rPr lang="en-US" sz="1800" dirty="0" err="1">
                          <a:effectLst/>
                        </a:rPr>
                        <a:t>SoundMAX</a:t>
                      </a:r>
                      <a:r>
                        <a:rPr lang="en-US" sz="1800" dirty="0">
                          <a:effectLst/>
                        </a:rPr>
                        <a:t> Integrated Digital HD Audio)</a:t>
                      </a:r>
                    </a:p>
                  </a:txBody>
                  <a:tcPr marL="0" marR="0" marT="0" marB="0"/>
                </a:tc>
                <a:tc>
                  <a:txBody>
                    <a:bodyPr/>
                    <a:lstStyle/>
                    <a:p>
                      <a:pPr algn="ctr"/>
                      <a:r>
                        <a:rPr lang="en-US" sz="1800" dirty="0"/>
                        <a:t>3.08</a:t>
                      </a:r>
                    </a:p>
                  </a:txBody>
                  <a:tcPr marL="0" marR="0" marT="0" marB="0" anchor="ctr"/>
                </a:tc>
                <a:tc>
                  <a:txBody>
                    <a:bodyPr/>
                    <a:lstStyle/>
                    <a:p>
                      <a:pPr algn="ctr"/>
                      <a:r>
                        <a:rPr lang="en-US" sz="1800" dirty="0"/>
                        <a:t>1687</a:t>
                      </a:r>
                    </a:p>
                  </a:txBody>
                  <a:tcPr marL="0" marR="0" marT="0" marB="0" anchor="ctr"/>
                </a:tc>
                <a:extLst>
                  <a:ext uri="{0D108BD9-81ED-4DB2-BD59-A6C34878D82A}">
                    <a16:rowId xmlns="" xmlns:a16="http://schemas.microsoft.com/office/drawing/2014/main" val="641040000"/>
                  </a:ext>
                </a:extLst>
              </a:tr>
              <a:tr h="559562">
                <a:tc>
                  <a:txBody>
                    <a:bodyPr/>
                    <a:lstStyle/>
                    <a:p>
                      <a:r>
                        <a:rPr lang="en-US" sz="1800" dirty="0">
                          <a:effectLst/>
                        </a:rPr>
                        <a:t>Microphone (High Definition Audio Device)</a:t>
                      </a:r>
                    </a:p>
                  </a:txBody>
                  <a:tcPr marL="0" marR="0" marT="0" marB="0"/>
                </a:tc>
                <a:tc>
                  <a:txBody>
                    <a:bodyPr/>
                    <a:lstStyle/>
                    <a:p>
                      <a:pPr algn="ctr"/>
                      <a:r>
                        <a:rPr lang="en-US" sz="1800" dirty="0"/>
                        <a:t>3.50</a:t>
                      </a:r>
                    </a:p>
                  </a:txBody>
                  <a:tcPr marL="0" marR="0" marT="0" marB="0" anchor="ctr"/>
                </a:tc>
                <a:tc>
                  <a:txBody>
                    <a:bodyPr/>
                    <a:lstStyle/>
                    <a:p>
                      <a:pPr algn="ctr"/>
                      <a:r>
                        <a:rPr lang="en-US" sz="1800" dirty="0"/>
                        <a:t>1120</a:t>
                      </a:r>
                    </a:p>
                  </a:txBody>
                  <a:tcPr marL="0" marR="0" marT="0" marB="0" anchor="ctr"/>
                </a:tc>
                <a:extLst>
                  <a:ext uri="{0D108BD9-81ED-4DB2-BD59-A6C34878D82A}">
                    <a16:rowId xmlns="" xmlns:a16="http://schemas.microsoft.com/office/drawing/2014/main" val="957952265"/>
                  </a:ext>
                </a:extLst>
              </a:tr>
              <a:tr h="378222">
                <a:tc>
                  <a:txBody>
                    <a:bodyPr/>
                    <a:lstStyle/>
                    <a:p>
                      <a:r>
                        <a:rPr lang="en-US" sz="1800">
                          <a:effectLst/>
                        </a:rPr>
                        <a:t>UCPhone</a:t>
                      </a:r>
                    </a:p>
                  </a:txBody>
                  <a:tcPr marL="0" marR="0" marT="0" marB="0"/>
                </a:tc>
                <a:tc>
                  <a:txBody>
                    <a:bodyPr/>
                    <a:lstStyle/>
                    <a:p>
                      <a:pPr algn="ctr"/>
                      <a:r>
                        <a:rPr lang="en-US" sz="1800" dirty="0"/>
                        <a:t>3.46</a:t>
                      </a:r>
                    </a:p>
                  </a:txBody>
                  <a:tcPr marL="0" marR="0" marT="0" marB="0" anchor="ctr"/>
                </a:tc>
                <a:tc>
                  <a:txBody>
                    <a:bodyPr/>
                    <a:lstStyle/>
                    <a:p>
                      <a:pPr algn="ctr"/>
                      <a:r>
                        <a:rPr lang="en-US" sz="1800" dirty="0"/>
                        <a:t>915</a:t>
                      </a:r>
                    </a:p>
                  </a:txBody>
                  <a:tcPr marL="0" marR="0" marT="0" marB="0" anchor="ctr"/>
                </a:tc>
                <a:extLst>
                  <a:ext uri="{0D108BD9-81ED-4DB2-BD59-A6C34878D82A}">
                    <a16:rowId xmlns="" xmlns:a16="http://schemas.microsoft.com/office/drawing/2014/main" val="3972609621"/>
                  </a:ext>
                </a:extLst>
              </a:tr>
              <a:tr h="839343">
                <a:tc>
                  <a:txBody>
                    <a:bodyPr/>
                    <a:lstStyle/>
                    <a:p>
                      <a:r>
                        <a:rPr lang="en-US" sz="1800">
                          <a:effectLst/>
                        </a:rPr>
                        <a:t>Internal Microphone (Conexant 20561 SmartAudio HD)</a:t>
                      </a:r>
                    </a:p>
                  </a:txBody>
                  <a:tcPr marL="0" marR="0" marT="0" marB="0"/>
                </a:tc>
                <a:tc>
                  <a:txBody>
                    <a:bodyPr/>
                    <a:lstStyle/>
                    <a:p>
                      <a:pPr algn="ctr"/>
                      <a:r>
                        <a:rPr lang="en-US" sz="1800" dirty="0"/>
                        <a:t>3.07</a:t>
                      </a:r>
                    </a:p>
                  </a:txBody>
                  <a:tcPr marL="0" marR="0" marT="0" marB="0" anchor="ctr"/>
                </a:tc>
                <a:tc>
                  <a:txBody>
                    <a:bodyPr/>
                    <a:lstStyle/>
                    <a:p>
                      <a:pPr algn="ctr"/>
                      <a:r>
                        <a:rPr lang="en-US" sz="1800" dirty="0"/>
                        <a:t>701</a:t>
                      </a:r>
                    </a:p>
                  </a:txBody>
                  <a:tcPr marL="0" marR="0" marT="0" marB="0" anchor="ctr"/>
                </a:tc>
                <a:extLst>
                  <a:ext uri="{0D108BD9-81ED-4DB2-BD59-A6C34878D82A}">
                    <a16:rowId xmlns="" xmlns:a16="http://schemas.microsoft.com/office/drawing/2014/main" val="3163075413"/>
                  </a:ext>
                </a:extLst>
              </a:tr>
              <a:tr h="559562">
                <a:tc>
                  <a:txBody>
                    <a:bodyPr/>
                    <a:lstStyle/>
                    <a:p>
                      <a:r>
                        <a:rPr lang="en-US" sz="1800" dirty="0">
                          <a:effectLst/>
                        </a:rPr>
                        <a:t>Microphone (Logitech </a:t>
                      </a:r>
                      <a:r>
                        <a:rPr lang="en-US" sz="1800" dirty="0" err="1">
                          <a:effectLst/>
                        </a:rPr>
                        <a:t>Mic</a:t>
                      </a:r>
                      <a:r>
                        <a:rPr lang="en-US" sz="1800" dirty="0">
                          <a:effectLst/>
                        </a:rPr>
                        <a:t> (Pro 5000))</a:t>
                      </a:r>
                    </a:p>
                  </a:txBody>
                  <a:tcPr marL="0" marR="0" marT="0" marB="0"/>
                </a:tc>
                <a:tc>
                  <a:txBody>
                    <a:bodyPr/>
                    <a:lstStyle/>
                    <a:p>
                      <a:pPr algn="ctr"/>
                      <a:r>
                        <a:rPr lang="en-US" sz="1800" dirty="0"/>
                        <a:t>1.72</a:t>
                      </a:r>
                    </a:p>
                  </a:txBody>
                  <a:tcPr marL="0" marR="0" marT="0" marB="0" anchor="ctr"/>
                </a:tc>
                <a:tc>
                  <a:txBody>
                    <a:bodyPr/>
                    <a:lstStyle/>
                    <a:p>
                      <a:pPr algn="ctr"/>
                      <a:r>
                        <a:rPr lang="en-US" sz="1800" dirty="0"/>
                        <a:t>348</a:t>
                      </a:r>
                    </a:p>
                  </a:txBody>
                  <a:tcPr marL="0" marR="0" marT="0" marB="0" anchor="ctr"/>
                </a:tc>
                <a:extLst>
                  <a:ext uri="{0D108BD9-81ED-4DB2-BD59-A6C34878D82A}">
                    <a16:rowId xmlns="" xmlns:a16="http://schemas.microsoft.com/office/drawing/2014/main" val="1566578734"/>
                  </a:ext>
                </a:extLst>
              </a:tr>
              <a:tr h="559562">
                <a:tc>
                  <a:txBody>
                    <a:bodyPr/>
                    <a:lstStyle/>
                    <a:p>
                      <a:r>
                        <a:rPr lang="en-US" sz="1800" dirty="0" smtClean="0">
                          <a:effectLst/>
                        </a:rPr>
                        <a:t>Microphone (USB Audio Device)</a:t>
                      </a:r>
                      <a:endParaRPr lang="en-US" sz="1800" dirty="0">
                        <a:effectLst/>
                      </a:endParaRPr>
                    </a:p>
                  </a:txBody>
                  <a:tcPr marL="0" marR="0" marT="0" marB="0"/>
                </a:tc>
                <a:tc>
                  <a:txBody>
                    <a:bodyPr/>
                    <a:lstStyle/>
                    <a:p>
                      <a:pPr algn="ctr"/>
                      <a:r>
                        <a:rPr lang="en-US" sz="1800" dirty="0" smtClean="0"/>
                        <a:t>2.84</a:t>
                      </a:r>
                      <a:endParaRPr lang="en-US" sz="1800" dirty="0"/>
                    </a:p>
                  </a:txBody>
                  <a:tcPr marL="0" marR="0" marT="0" marB="0" anchor="ctr"/>
                </a:tc>
                <a:tc>
                  <a:txBody>
                    <a:bodyPr/>
                    <a:lstStyle/>
                    <a:p>
                      <a:pPr algn="ctr"/>
                      <a:r>
                        <a:rPr lang="en-US" sz="1800" dirty="0" smtClean="0"/>
                        <a:t>212</a:t>
                      </a:r>
                      <a:endParaRPr lang="en-US" sz="1800" dirty="0"/>
                    </a:p>
                  </a:txBody>
                  <a:tcPr marL="0" marR="0" marT="0" marB="0" anchor="ctr"/>
                </a:tc>
                <a:extLst>
                  <a:ext uri="{0D108BD9-81ED-4DB2-BD59-A6C34878D82A}">
                    <a16:rowId xmlns="" xmlns:a16="http://schemas.microsoft.com/office/drawing/2014/main" val="2033812176"/>
                  </a:ext>
                </a:extLst>
              </a:tr>
            </a:tbl>
          </a:graphicData>
        </a:graphic>
      </p:graphicFrame>
      <p:sp>
        <p:nvSpPr>
          <p:cNvPr id="15" name="Pfeil nach rechts 14"/>
          <p:cNvSpPr/>
          <p:nvPr/>
        </p:nvSpPr>
        <p:spPr>
          <a:xfrm>
            <a:off x="1077333" y="2395640"/>
            <a:ext cx="807856" cy="293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36"/>
          </a:p>
        </p:txBody>
      </p:sp>
      <p:sp>
        <p:nvSpPr>
          <p:cNvPr id="16" name="Pfeil nach rechts 15"/>
          <p:cNvSpPr/>
          <p:nvPr/>
        </p:nvSpPr>
        <p:spPr>
          <a:xfrm>
            <a:off x="1077333" y="2983172"/>
            <a:ext cx="807856" cy="293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36"/>
          </a:p>
        </p:txBody>
      </p:sp>
      <p:sp>
        <p:nvSpPr>
          <p:cNvPr id="17" name="Pfeil nach rechts 16"/>
          <p:cNvSpPr/>
          <p:nvPr/>
        </p:nvSpPr>
        <p:spPr>
          <a:xfrm>
            <a:off x="1077333" y="3927842"/>
            <a:ext cx="807856" cy="293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36"/>
          </a:p>
        </p:txBody>
      </p:sp>
      <p:sp>
        <p:nvSpPr>
          <p:cNvPr id="18" name="Pfeil nach rechts 17"/>
          <p:cNvSpPr/>
          <p:nvPr/>
        </p:nvSpPr>
        <p:spPr>
          <a:xfrm>
            <a:off x="1077333" y="4725630"/>
            <a:ext cx="807856" cy="293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36"/>
          </a:p>
        </p:txBody>
      </p:sp>
      <p:sp>
        <p:nvSpPr>
          <p:cNvPr id="19" name="Pfeil nach rechts 18"/>
          <p:cNvSpPr/>
          <p:nvPr/>
        </p:nvSpPr>
        <p:spPr>
          <a:xfrm>
            <a:off x="1077333" y="5272263"/>
            <a:ext cx="807856" cy="293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36"/>
          </a:p>
        </p:txBody>
      </p:sp>
      <p:sp>
        <p:nvSpPr>
          <p:cNvPr id="20" name="Pfeil nach rechts 19"/>
          <p:cNvSpPr/>
          <p:nvPr/>
        </p:nvSpPr>
        <p:spPr>
          <a:xfrm>
            <a:off x="8348040" y="2395640"/>
            <a:ext cx="807856" cy="293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36"/>
          </a:p>
        </p:txBody>
      </p:sp>
      <p:sp>
        <p:nvSpPr>
          <p:cNvPr id="21" name="Pfeil nach rechts 20"/>
          <p:cNvSpPr/>
          <p:nvPr/>
        </p:nvSpPr>
        <p:spPr>
          <a:xfrm>
            <a:off x="8348040" y="2983172"/>
            <a:ext cx="807856" cy="293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36"/>
          </a:p>
        </p:txBody>
      </p:sp>
      <p:sp>
        <p:nvSpPr>
          <p:cNvPr id="22" name="Pfeil nach rechts 21"/>
          <p:cNvSpPr/>
          <p:nvPr/>
        </p:nvSpPr>
        <p:spPr>
          <a:xfrm>
            <a:off x="8348040" y="3927842"/>
            <a:ext cx="807856" cy="293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36"/>
          </a:p>
        </p:txBody>
      </p:sp>
      <p:sp>
        <p:nvSpPr>
          <p:cNvPr id="23" name="Pfeil nach rechts 22"/>
          <p:cNvSpPr/>
          <p:nvPr/>
        </p:nvSpPr>
        <p:spPr>
          <a:xfrm>
            <a:off x="8348040" y="4725630"/>
            <a:ext cx="807856" cy="293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36"/>
          </a:p>
        </p:txBody>
      </p:sp>
      <p:sp>
        <p:nvSpPr>
          <p:cNvPr id="24" name="Pfeil nach rechts 23"/>
          <p:cNvSpPr/>
          <p:nvPr/>
        </p:nvSpPr>
        <p:spPr>
          <a:xfrm>
            <a:off x="8348040" y="5272263"/>
            <a:ext cx="807856" cy="293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36"/>
          </a:p>
        </p:txBody>
      </p:sp>
    </p:spTree>
    <p:extLst>
      <p:ext uri="{BB962C8B-B14F-4D97-AF65-F5344CB8AC3E}">
        <p14:creationId xmlns:p14="http://schemas.microsoft.com/office/powerpoint/2010/main" val="92015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What’s in for me?</a:t>
            </a:r>
            <a:endParaRPr lang="en-GB" dirty="0"/>
          </a:p>
        </p:txBody>
      </p:sp>
      <p:sp>
        <p:nvSpPr>
          <p:cNvPr id="3" name="Textplatzhalter 2"/>
          <p:cNvSpPr>
            <a:spLocks noGrp="1"/>
          </p:cNvSpPr>
          <p:nvPr>
            <p:ph type="body" sz="quarter" idx="10"/>
          </p:nvPr>
        </p:nvSpPr>
        <p:spPr>
          <a:xfrm>
            <a:off x="274638" y="1212850"/>
            <a:ext cx="11887200" cy="2092881"/>
          </a:xfrm>
        </p:spPr>
        <p:txBody>
          <a:bodyPr/>
          <a:lstStyle/>
          <a:p>
            <a:r>
              <a:rPr lang="en-GB" dirty="0" smtClean="0"/>
              <a:t>Operational training is part of every project</a:t>
            </a:r>
          </a:p>
          <a:p>
            <a:r>
              <a:rPr lang="en-GB" dirty="0" smtClean="0"/>
              <a:t>Additional revenue streams</a:t>
            </a:r>
          </a:p>
          <a:p>
            <a:r>
              <a:rPr lang="en-GB" dirty="0" smtClean="0"/>
              <a:t>Increases customer satisfaction</a:t>
            </a:r>
          </a:p>
        </p:txBody>
      </p:sp>
    </p:spTree>
    <p:extLst>
      <p:ext uri="{BB962C8B-B14F-4D97-AF65-F5344CB8AC3E}">
        <p14:creationId xmlns:p14="http://schemas.microsoft.com/office/powerpoint/2010/main" val="3720450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Sample Data - Plant_1_AVMCU_MS</a:t>
            </a:r>
            <a:endParaRPr lang="de-DE" dirty="0"/>
          </a:p>
        </p:txBody>
      </p:sp>
      <p:graphicFrame>
        <p:nvGraphicFramePr>
          <p:cNvPr id="5" name="Inhaltsplatzhalter 4"/>
          <p:cNvGraphicFramePr>
            <a:graphicFrameLocks noGrp="1"/>
          </p:cNvGraphicFramePr>
          <p:nvPr>
            <p:ph sz="quarter" idx="4294967295"/>
            <p:extLst>
              <p:ext uri="{D42A27DB-BD31-4B8C-83A1-F6EECF244321}">
                <p14:modId xmlns:p14="http://schemas.microsoft.com/office/powerpoint/2010/main" val="1189840068"/>
              </p:ext>
            </p:extLst>
          </p:nvPr>
        </p:nvGraphicFramePr>
        <p:xfrm>
          <a:off x="546059" y="1165225"/>
          <a:ext cx="11310978" cy="4538664"/>
        </p:xfrm>
        <a:graphic>
          <a:graphicData uri="http://schemas.openxmlformats.org/drawingml/2006/table">
            <a:tbl>
              <a:tblPr firstRow="1" bandRow="1">
                <a:tableStyleId>{5C22544A-7EE6-4342-B048-85BDC9FD1C3A}</a:tableStyleId>
              </a:tblPr>
              <a:tblGrid>
                <a:gridCol w="1513387">
                  <a:extLst>
                    <a:ext uri="{9D8B030D-6E8A-4147-A177-3AD203B41FA5}">
                      <a16:colId xmlns="" xmlns:a16="http://schemas.microsoft.com/office/drawing/2014/main" val="20000"/>
                    </a:ext>
                  </a:extLst>
                </a:gridCol>
                <a:gridCol w="2224806">
                  <a:extLst>
                    <a:ext uri="{9D8B030D-6E8A-4147-A177-3AD203B41FA5}">
                      <a16:colId xmlns="" xmlns:a16="http://schemas.microsoft.com/office/drawing/2014/main" val="20001"/>
                    </a:ext>
                  </a:extLst>
                </a:gridCol>
                <a:gridCol w="2320895">
                  <a:extLst>
                    <a:ext uri="{9D8B030D-6E8A-4147-A177-3AD203B41FA5}">
                      <a16:colId xmlns="" xmlns:a16="http://schemas.microsoft.com/office/drawing/2014/main" val="20002"/>
                    </a:ext>
                  </a:extLst>
                </a:gridCol>
                <a:gridCol w="1373406">
                  <a:extLst>
                    <a:ext uri="{9D8B030D-6E8A-4147-A177-3AD203B41FA5}">
                      <a16:colId xmlns="" xmlns:a16="http://schemas.microsoft.com/office/drawing/2014/main" val="20003"/>
                    </a:ext>
                  </a:extLst>
                </a:gridCol>
                <a:gridCol w="1620512">
                  <a:extLst>
                    <a:ext uri="{9D8B030D-6E8A-4147-A177-3AD203B41FA5}">
                      <a16:colId xmlns="" xmlns:a16="http://schemas.microsoft.com/office/drawing/2014/main" val="20004"/>
                    </a:ext>
                  </a:extLst>
                </a:gridCol>
                <a:gridCol w="2257972">
                  <a:extLst>
                    <a:ext uri="{9D8B030D-6E8A-4147-A177-3AD203B41FA5}">
                      <a16:colId xmlns="" xmlns:a16="http://schemas.microsoft.com/office/drawing/2014/main" val="20005"/>
                    </a:ext>
                  </a:extLst>
                </a:gridCol>
              </a:tblGrid>
              <a:tr h="378222">
                <a:tc>
                  <a:txBody>
                    <a:bodyPr/>
                    <a:lstStyle/>
                    <a:p>
                      <a:pPr algn="ctr" fontAlgn="b"/>
                      <a:r>
                        <a:rPr lang="de-DE" sz="1800" dirty="0" err="1"/>
                        <a:t>ReportDate</a:t>
                      </a:r>
                      <a:endParaRPr lang="de-DE" sz="1800" dirty="0"/>
                    </a:p>
                  </a:txBody>
                  <a:tcPr marL="0" marR="0" marT="0" marB="0" anchor="b"/>
                </a:tc>
                <a:tc>
                  <a:txBody>
                    <a:bodyPr/>
                    <a:lstStyle/>
                    <a:p>
                      <a:pPr algn="ctr" fontAlgn="b"/>
                      <a:r>
                        <a:rPr lang="de-DE" sz="1800"/>
                        <a:t>AVMCU</a:t>
                      </a:r>
                    </a:p>
                  </a:txBody>
                  <a:tcPr marL="0" marR="0" marT="0" marB="0" anchor="b"/>
                </a:tc>
                <a:tc>
                  <a:txBody>
                    <a:bodyPr/>
                    <a:lstStyle/>
                    <a:p>
                      <a:pPr algn="ctr" fontAlgn="b"/>
                      <a:r>
                        <a:rPr lang="de-DE" sz="1800"/>
                        <a:t>MS</a:t>
                      </a:r>
                    </a:p>
                  </a:txBody>
                  <a:tcPr marL="0" marR="0" marT="0" marB="0" anchor="b"/>
                </a:tc>
                <a:tc>
                  <a:txBody>
                    <a:bodyPr/>
                    <a:lstStyle/>
                    <a:p>
                      <a:pPr algn="ctr" fontAlgn="b"/>
                      <a:r>
                        <a:rPr lang="de-DE" sz="1800"/>
                        <a:t>AllStreams</a:t>
                      </a:r>
                    </a:p>
                  </a:txBody>
                  <a:tcPr marL="0" marR="0" marT="0" marB="0" anchor="b"/>
                </a:tc>
                <a:tc>
                  <a:txBody>
                    <a:bodyPr/>
                    <a:lstStyle/>
                    <a:p>
                      <a:pPr algn="ctr" fontAlgn="b"/>
                      <a:r>
                        <a:rPr lang="de-DE" sz="1800"/>
                        <a:t>PoorStreams</a:t>
                      </a:r>
                    </a:p>
                  </a:txBody>
                  <a:tcPr marL="0" marR="0" marT="0" marB="0" anchor="b"/>
                </a:tc>
                <a:tc>
                  <a:txBody>
                    <a:bodyPr/>
                    <a:lstStyle/>
                    <a:p>
                      <a:pPr algn="ctr" fontAlgn="b"/>
                      <a:r>
                        <a:rPr lang="de-DE" sz="1800" dirty="0" err="1"/>
                        <a:t>PoorStreamsRatio</a:t>
                      </a:r>
                      <a:endParaRPr lang="de-DE" sz="1800" dirty="0"/>
                    </a:p>
                  </a:txBody>
                  <a:tcPr marL="0" marR="0" marT="0" marB="0" anchor="b"/>
                </a:tc>
                <a:extLst>
                  <a:ext uri="{0D108BD9-81ED-4DB2-BD59-A6C34878D82A}">
                    <a16:rowId xmlns="" xmlns:a16="http://schemas.microsoft.com/office/drawing/2014/main" val="10000"/>
                  </a:ext>
                </a:extLst>
              </a:tr>
              <a:tr h="378222">
                <a:tc>
                  <a:txBody>
                    <a:bodyPr/>
                    <a:lstStyle/>
                    <a:p>
                      <a:pPr algn="ctr" fontAlgn="b"/>
                      <a:r>
                        <a:rPr lang="de-DE" sz="1800"/>
                        <a:t>10.03.2014</a:t>
                      </a:r>
                    </a:p>
                  </a:txBody>
                  <a:tcPr marL="0" marR="0" marT="0" marB="0" anchor="b"/>
                </a:tc>
                <a:tc>
                  <a:txBody>
                    <a:bodyPr/>
                    <a:lstStyle/>
                    <a:p>
                      <a:pPr algn="ctr" fontAlgn="b"/>
                      <a:r>
                        <a:rPr lang="de-DE" sz="1800" dirty="0" smtClean="0"/>
                        <a:t>LyncFE01</a:t>
                      </a:r>
                      <a:endParaRPr lang="de-DE" sz="1800" dirty="0"/>
                    </a:p>
                  </a:txBody>
                  <a:tcPr marL="0" marR="0" marT="0" marB="0" anchor="b"/>
                </a:tc>
                <a:tc>
                  <a:txBody>
                    <a:bodyPr/>
                    <a:lstStyle/>
                    <a:p>
                      <a:pPr algn="ctr" fontAlgn="b"/>
                      <a:r>
                        <a:rPr lang="de-DE" sz="1800" dirty="0" smtClean="0"/>
                        <a:t>LyncMS01</a:t>
                      </a:r>
                      <a:endParaRPr lang="de-DE" sz="1800" dirty="0"/>
                    </a:p>
                  </a:txBody>
                  <a:tcPr marL="0" marR="0" marT="0" marB="0" anchor="b"/>
                </a:tc>
                <a:tc>
                  <a:txBody>
                    <a:bodyPr/>
                    <a:lstStyle/>
                    <a:p>
                      <a:pPr algn="ctr" fontAlgn="b"/>
                      <a:r>
                        <a:rPr lang="de-DE" sz="1800"/>
                        <a:t>270</a:t>
                      </a:r>
                    </a:p>
                  </a:txBody>
                  <a:tcPr marL="0" marR="0" marT="0" marB="0" anchor="b"/>
                </a:tc>
                <a:tc>
                  <a:txBody>
                    <a:bodyPr/>
                    <a:lstStyle/>
                    <a:p>
                      <a:pPr algn="ctr" fontAlgn="b"/>
                      <a:r>
                        <a:rPr lang="de-DE" sz="1800"/>
                        <a:t>7</a:t>
                      </a:r>
                    </a:p>
                  </a:txBody>
                  <a:tcPr marL="0" marR="0" marT="0" marB="0" anchor="b"/>
                </a:tc>
                <a:tc>
                  <a:txBody>
                    <a:bodyPr/>
                    <a:lstStyle/>
                    <a:p>
                      <a:pPr algn="ctr" fontAlgn="b"/>
                      <a:r>
                        <a:rPr lang="de-DE" sz="1800"/>
                        <a:t>2,6</a:t>
                      </a:r>
                    </a:p>
                  </a:txBody>
                  <a:tcPr marL="0" marR="0" marT="0" marB="0" anchor="b"/>
                </a:tc>
                <a:extLst>
                  <a:ext uri="{0D108BD9-81ED-4DB2-BD59-A6C34878D82A}">
                    <a16:rowId xmlns="" xmlns:a16="http://schemas.microsoft.com/office/drawing/2014/main" val="10001"/>
                  </a:ext>
                </a:extLst>
              </a:tr>
              <a:tr h="378222">
                <a:tc>
                  <a:txBody>
                    <a:bodyPr/>
                    <a:lstStyle/>
                    <a:p>
                      <a:pPr algn="ctr" fontAlgn="b"/>
                      <a:r>
                        <a:rPr lang="de-DE" sz="1800"/>
                        <a:t>10.03.2014</a:t>
                      </a:r>
                    </a:p>
                  </a:txBody>
                  <a:tcPr marL="0" marR="0" marT="0" marB="0" anchor="b"/>
                </a:tc>
                <a:tc>
                  <a:txBody>
                    <a:bodyPr/>
                    <a:lstStyle/>
                    <a:p>
                      <a:pPr algn="ctr" fontAlgn="b"/>
                      <a:r>
                        <a:rPr lang="de-DE" sz="1800" dirty="0" smtClean="0"/>
                        <a:t>LyncFE02</a:t>
                      </a:r>
                      <a:endParaRPr lang="de-DE" sz="1800" dirty="0"/>
                    </a:p>
                  </a:txBody>
                  <a:tcPr marL="0" marR="0" marT="0" marB="0" anchor="b"/>
                </a:tc>
                <a:tc>
                  <a:txBody>
                    <a:bodyPr/>
                    <a:lstStyle/>
                    <a:p>
                      <a:pPr algn="ctr" fontAlgn="b"/>
                      <a:r>
                        <a:rPr lang="de-DE" sz="1800" dirty="0" smtClean="0"/>
                        <a:t>LyncMS01</a:t>
                      </a:r>
                      <a:endParaRPr lang="de-DE" sz="1800" dirty="0"/>
                    </a:p>
                  </a:txBody>
                  <a:tcPr marL="0" marR="0" marT="0" marB="0" anchor="b"/>
                </a:tc>
                <a:tc>
                  <a:txBody>
                    <a:bodyPr/>
                    <a:lstStyle/>
                    <a:p>
                      <a:pPr algn="ctr" fontAlgn="b"/>
                      <a:r>
                        <a:rPr lang="de-DE" sz="1800"/>
                        <a:t>236</a:t>
                      </a:r>
                    </a:p>
                  </a:txBody>
                  <a:tcPr marL="0" marR="0" marT="0" marB="0" anchor="b"/>
                </a:tc>
                <a:tc>
                  <a:txBody>
                    <a:bodyPr/>
                    <a:lstStyle/>
                    <a:p>
                      <a:pPr algn="ctr" fontAlgn="b"/>
                      <a:r>
                        <a:rPr lang="de-DE" sz="1800"/>
                        <a:t>6</a:t>
                      </a:r>
                    </a:p>
                  </a:txBody>
                  <a:tcPr marL="0" marR="0" marT="0" marB="0" anchor="b"/>
                </a:tc>
                <a:tc>
                  <a:txBody>
                    <a:bodyPr/>
                    <a:lstStyle/>
                    <a:p>
                      <a:pPr algn="ctr" fontAlgn="b"/>
                      <a:r>
                        <a:rPr lang="de-DE" sz="1800"/>
                        <a:t>2,5</a:t>
                      </a:r>
                    </a:p>
                  </a:txBody>
                  <a:tcPr marL="0" marR="0" marT="0" marB="0" anchor="b"/>
                </a:tc>
                <a:extLst>
                  <a:ext uri="{0D108BD9-81ED-4DB2-BD59-A6C34878D82A}">
                    <a16:rowId xmlns="" xmlns:a16="http://schemas.microsoft.com/office/drawing/2014/main" val="10002"/>
                  </a:ext>
                </a:extLst>
              </a:tr>
              <a:tr h="378222">
                <a:tc>
                  <a:txBody>
                    <a:bodyPr/>
                    <a:lstStyle/>
                    <a:p>
                      <a:pPr algn="ctr" fontAlgn="b"/>
                      <a:r>
                        <a:rPr lang="de-DE" sz="1800"/>
                        <a:t>10.03.2014</a:t>
                      </a:r>
                    </a:p>
                  </a:txBody>
                  <a:tcPr marL="0" marR="0" marT="0" marB="0" anchor="b"/>
                </a:tc>
                <a:tc>
                  <a:txBody>
                    <a:bodyPr/>
                    <a:lstStyle/>
                    <a:p>
                      <a:pPr algn="ctr" fontAlgn="b"/>
                      <a:r>
                        <a:rPr lang="de-DE" sz="1800" dirty="0" smtClean="0"/>
                        <a:t>LyncFE03</a:t>
                      </a:r>
                      <a:endParaRPr lang="de-DE" sz="1800" dirty="0"/>
                    </a:p>
                  </a:txBody>
                  <a:tcPr marL="0" marR="0" marT="0" marB="0" anchor="b"/>
                </a:tc>
                <a:tc>
                  <a:txBody>
                    <a:bodyPr/>
                    <a:lstStyle/>
                    <a:p>
                      <a:pPr algn="ctr" fontAlgn="b"/>
                      <a:r>
                        <a:rPr lang="de-DE" sz="1800" dirty="0" smtClean="0"/>
                        <a:t>LyncMS01</a:t>
                      </a:r>
                      <a:endParaRPr lang="de-DE" sz="1800" dirty="0"/>
                    </a:p>
                  </a:txBody>
                  <a:tcPr marL="0" marR="0" marT="0" marB="0" anchor="b"/>
                </a:tc>
                <a:tc>
                  <a:txBody>
                    <a:bodyPr/>
                    <a:lstStyle/>
                    <a:p>
                      <a:pPr algn="ctr" fontAlgn="b"/>
                      <a:r>
                        <a:rPr lang="de-DE" sz="1800"/>
                        <a:t>204</a:t>
                      </a:r>
                    </a:p>
                  </a:txBody>
                  <a:tcPr marL="0" marR="0" marT="0" marB="0" anchor="b"/>
                </a:tc>
                <a:tc>
                  <a:txBody>
                    <a:bodyPr/>
                    <a:lstStyle/>
                    <a:p>
                      <a:pPr algn="ctr" fontAlgn="b"/>
                      <a:r>
                        <a:rPr lang="de-DE" sz="1800"/>
                        <a:t>4</a:t>
                      </a:r>
                    </a:p>
                  </a:txBody>
                  <a:tcPr marL="0" marR="0" marT="0" marB="0" anchor="b"/>
                </a:tc>
                <a:tc>
                  <a:txBody>
                    <a:bodyPr/>
                    <a:lstStyle/>
                    <a:p>
                      <a:pPr algn="ctr" fontAlgn="b"/>
                      <a:r>
                        <a:rPr lang="de-DE" sz="1800"/>
                        <a:t>2</a:t>
                      </a:r>
                    </a:p>
                  </a:txBody>
                  <a:tcPr marL="0" marR="0" marT="0" marB="0" anchor="b"/>
                </a:tc>
                <a:extLst>
                  <a:ext uri="{0D108BD9-81ED-4DB2-BD59-A6C34878D82A}">
                    <a16:rowId xmlns="" xmlns:a16="http://schemas.microsoft.com/office/drawing/2014/main" val="10003"/>
                  </a:ext>
                </a:extLst>
              </a:tr>
              <a:tr h="378222">
                <a:tc>
                  <a:txBody>
                    <a:bodyPr/>
                    <a:lstStyle/>
                    <a:p>
                      <a:pPr algn="ctr" fontAlgn="b"/>
                      <a:r>
                        <a:rPr lang="de-DE" sz="1800"/>
                        <a:t>06.03.2014</a:t>
                      </a:r>
                    </a:p>
                  </a:txBody>
                  <a:tcPr marL="0" marR="0" marT="0" marB="0" anchor="b"/>
                </a:tc>
                <a:tc>
                  <a:txBody>
                    <a:bodyPr/>
                    <a:lstStyle/>
                    <a:p>
                      <a:pPr algn="ctr" fontAlgn="b"/>
                      <a:r>
                        <a:rPr lang="de-DE" sz="1800" dirty="0" smtClean="0"/>
                        <a:t>LyncFE01</a:t>
                      </a:r>
                      <a:endParaRPr lang="de-DE" sz="1800" dirty="0"/>
                    </a:p>
                  </a:txBody>
                  <a:tcPr marL="0" marR="0" marT="0" marB="0" anchor="b"/>
                </a:tc>
                <a:tc>
                  <a:txBody>
                    <a:bodyPr/>
                    <a:lstStyle/>
                    <a:p>
                      <a:pPr algn="ctr" fontAlgn="b"/>
                      <a:r>
                        <a:rPr lang="de-DE" sz="1800" dirty="0" smtClean="0"/>
                        <a:t>LyncMS01</a:t>
                      </a:r>
                      <a:endParaRPr lang="de-DE" sz="1800" dirty="0"/>
                    </a:p>
                  </a:txBody>
                  <a:tcPr marL="0" marR="0" marT="0" marB="0" anchor="b"/>
                </a:tc>
                <a:tc>
                  <a:txBody>
                    <a:bodyPr/>
                    <a:lstStyle/>
                    <a:p>
                      <a:pPr algn="ctr" fontAlgn="b"/>
                      <a:r>
                        <a:rPr lang="de-DE" sz="1800"/>
                        <a:t>320</a:t>
                      </a:r>
                    </a:p>
                  </a:txBody>
                  <a:tcPr marL="0" marR="0" marT="0" marB="0" anchor="b"/>
                </a:tc>
                <a:tc>
                  <a:txBody>
                    <a:bodyPr/>
                    <a:lstStyle/>
                    <a:p>
                      <a:pPr algn="ctr" fontAlgn="b"/>
                      <a:r>
                        <a:rPr lang="de-DE" sz="1800"/>
                        <a:t>6</a:t>
                      </a:r>
                    </a:p>
                  </a:txBody>
                  <a:tcPr marL="0" marR="0" marT="0" marB="0" anchor="b"/>
                </a:tc>
                <a:tc>
                  <a:txBody>
                    <a:bodyPr/>
                    <a:lstStyle/>
                    <a:p>
                      <a:pPr algn="ctr" fontAlgn="b"/>
                      <a:r>
                        <a:rPr lang="de-DE" sz="1800"/>
                        <a:t>1,9</a:t>
                      </a:r>
                    </a:p>
                  </a:txBody>
                  <a:tcPr marL="0" marR="0" marT="0" marB="0" anchor="b"/>
                </a:tc>
                <a:extLst>
                  <a:ext uri="{0D108BD9-81ED-4DB2-BD59-A6C34878D82A}">
                    <a16:rowId xmlns="" xmlns:a16="http://schemas.microsoft.com/office/drawing/2014/main" val="10004"/>
                  </a:ext>
                </a:extLst>
              </a:tr>
              <a:tr h="378222">
                <a:tc>
                  <a:txBody>
                    <a:bodyPr/>
                    <a:lstStyle/>
                    <a:p>
                      <a:pPr algn="ctr" fontAlgn="b"/>
                      <a:r>
                        <a:rPr lang="de-DE" sz="1800"/>
                        <a:t>14.03.2014</a:t>
                      </a:r>
                    </a:p>
                  </a:txBody>
                  <a:tcPr marL="0" marR="0" marT="0" marB="0" anchor="b"/>
                </a:tc>
                <a:tc>
                  <a:txBody>
                    <a:bodyPr/>
                    <a:lstStyle/>
                    <a:p>
                      <a:pPr algn="ctr" fontAlgn="b"/>
                      <a:r>
                        <a:rPr lang="de-DE" sz="1800" dirty="0" smtClean="0"/>
                        <a:t>LyncFE02</a:t>
                      </a:r>
                      <a:endParaRPr lang="de-DE" sz="1800" dirty="0"/>
                    </a:p>
                  </a:txBody>
                  <a:tcPr marL="0" marR="0" marT="0" marB="0" anchor="b"/>
                </a:tc>
                <a:tc>
                  <a:txBody>
                    <a:bodyPr/>
                    <a:lstStyle/>
                    <a:p>
                      <a:pPr algn="ctr" fontAlgn="b"/>
                      <a:r>
                        <a:rPr lang="de-DE" sz="1800" dirty="0" smtClean="0"/>
                        <a:t>LyncMS01</a:t>
                      </a:r>
                      <a:endParaRPr lang="de-DE" sz="1800" dirty="0"/>
                    </a:p>
                  </a:txBody>
                  <a:tcPr marL="0" marR="0" marT="0" marB="0" anchor="b"/>
                </a:tc>
                <a:tc>
                  <a:txBody>
                    <a:bodyPr/>
                    <a:lstStyle/>
                    <a:p>
                      <a:pPr algn="ctr" fontAlgn="b"/>
                      <a:r>
                        <a:rPr lang="de-DE" sz="1800"/>
                        <a:t>208</a:t>
                      </a:r>
                    </a:p>
                  </a:txBody>
                  <a:tcPr marL="0" marR="0" marT="0" marB="0" anchor="b"/>
                </a:tc>
                <a:tc>
                  <a:txBody>
                    <a:bodyPr/>
                    <a:lstStyle/>
                    <a:p>
                      <a:pPr algn="ctr" fontAlgn="b"/>
                      <a:r>
                        <a:rPr lang="de-DE" sz="1800"/>
                        <a:t>3</a:t>
                      </a:r>
                    </a:p>
                  </a:txBody>
                  <a:tcPr marL="0" marR="0" marT="0" marB="0" anchor="b"/>
                </a:tc>
                <a:tc>
                  <a:txBody>
                    <a:bodyPr/>
                    <a:lstStyle/>
                    <a:p>
                      <a:pPr algn="ctr" fontAlgn="b"/>
                      <a:r>
                        <a:rPr lang="de-DE" sz="1800"/>
                        <a:t>1,4</a:t>
                      </a:r>
                    </a:p>
                  </a:txBody>
                  <a:tcPr marL="0" marR="0" marT="0" marB="0" anchor="b"/>
                </a:tc>
                <a:extLst>
                  <a:ext uri="{0D108BD9-81ED-4DB2-BD59-A6C34878D82A}">
                    <a16:rowId xmlns="" xmlns:a16="http://schemas.microsoft.com/office/drawing/2014/main" val="10005"/>
                  </a:ext>
                </a:extLst>
              </a:tr>
              <a:tr h="378222">
                <a:tc>
                  <a:txBody>
                    <a:bodyPr/>
                    <a:lstStyle/>
                    <a:p>
                      <a:pPr algn="ctr" fontAlgn="b"/>
                      <a:r>
                        <a:rPr lang="de-DE" sz="1800"/>
                        <a:t>21.03.2014</a:t>
                      </a:r>
                    </a:p>
                  </a:txBody>
                  <a:tcPr marL="0" marR="0" marT="0" marB="0" anchor="b"/>
                </a:tc>
                <a:tc>
                  <a:txBody>
                    <a:bodyPr/>
                    <a:lstStyle/>
                    <a:p>
                      <a:pPr algn="ctr" fontAlgn="b"/>
                      <a:r>
                        <a:rPr lang="de-DE" sz="1800" dirty="0" smtClean="0"/>
                        <a:t>LyncFE02</a:t>
                      </a:r>
                      <a:endParaRPr lang="de-DE" sz="1800" dirty="0"/>
                    </a:p>
                  </a:txBody>
                  <a:tcPr marL="0" marR="0" marT="0" marB="0" anchor="b"/>
                </a:tc>
                <a:tc>
                  <a:txBody>
                    <a:bodyPr/>
                    <a:lstStyle/>
                    <a:p>
                      <a:pPr algn="ctr" fontAlgn="b"/>
                      <a:r>
                        <a:rPr lang="de-DE" sz="1800" dirty="0" smtClean="0"/>
                        <a:t>LyncMS01</a:t>
                      </a:r>
                      <a:endParaRPr lang="de-DE" sz="1800" dirty="0"/>
                    </a:p>
                  </a:txBody>
                  <a:tcPr marL="0" marR="0" marT="0" marB="0" anchor="b"/>
                </a:tc>
                <a:tc>
                  <a:txBody>
                    <a:bodyPr/>
                    <a:lstStyle/>
                    <a:p>
                      <a:pPr algn="ctr" fontAlgn="b"/>
                      <a:r>
                        <a:rPr lang="de-DE" sz="1800"/>
                        <a:t>210</a:t>
                      </a:r>
                    </a:p>
                  </a:txBody>
                  <a:tcPr marL="0" marR="0" marT="0" marB="0" anchor="b"/>
                </a:tc>
                <a:tc>
                  <a:txBody>
                    <a:bodyPr/>
                    <a:lstStyle/>
                    <a:p>
                      <a:pPr algn="ctr" fontAlgn="b"/>
                      <a:r>
                        <a:rPr lang="de-DE" sz="1800"/>
                        <a:t>3</a:t>
                      </a:r>
                    </a:p>
                  </a:txBody>
                  <a:tcPr marL="0" marR="0" marT="0" marB="0" anchor="b"/>
                </a:tc>
                <a:tc>
                  <a:txBody>
                    <a:bodyPr/>
                    <a:lstStyle/>
                    <a:p>
                      <a:pPr algn="ctr" fontAlgn="b"/>
                      <a:r>
                        <a:rPr lang="de-DE" sz="1800"/>
                        <a:t>1,4</a:t>
                      </a:r>
                    </a:p>
                  </a:txBody>
                  <a:tcPr marL="0" marR="0" marT="0" marB="0" anchor="b"/>
                </a:tc>
                <a:extLst>
                  <a:ext uri="{0D108BD9-81ED-4DB2-BD59-A6C34878D82A}">
                    <a16:rowId xmlns="" xmlns:a16="http://schemas.microsoft.com/office/drawing/2014/main" val="10006"/>
                  </a:ext>
                </a:extLst>
              </a:tr>
              <a:tr h="378222">
                <a:tc>
                  <a:txBody>
                    <a:bodyPr/>
                    <a:lstStyle/>
                    <a:p>
                      <a:pPr algn="ctr" fontAlgn="b"/>
                      <a:r>
                        <a:rPr lang="de-DE" sz="1800"/>
                        <a:t>28.03.2014</a:t>
                      </a:r>
                    </a:p>
                  </a:txBody>
                  <a:tcPr marL="0" marR="0" marT="0" marB="0" anchor="b"/>
                </a:tc>
                <a:tc>
                  <a:txBody>
                    <a:bodyPr/>
                    <a:lstStyle/>
                    <a:p>
                      <a:pPr algn="ctr" fontAlgn="b"/>
                      <a:r>
                        <a:rPr lang="de-DE" sz="1800" dirty="0" smtClean="0"/>
                        <a:t>LyncFE01</a:t>
                      </a:r>
                      <a:endParaRPr lang="de-DE" sz="1800" dirty="0"/>
                    </a:p>
                  </a:txBody>
                  <a:tcPr marL="0" marR="0" marT="0" marB="0" anchor="b"/>
                </a:tc>
                <a:tc>
                  <a:txBody>
                    <a:bodyPr/>
                    <a:lstStyle/>
                    <a:p>
                      <a:pPr algn="ctr" fontAlgn="b"/>
                      <a:r>
                        <a:rPr lang="de-DE" sz="1800" dirty="0" smtClean="0"/>
                        <a:t>LyncMS02</a:t>
                      </a:r>
                      <a:endParaRPr lang="de-DE" sz="1800" dirty="0"/>
                    </a:p>
                  </a:txBody>
                  <a:tcPr marL="0" marR="0" marT="0" marB="0" anchor="b"/>
                </a:tc>
                <a:tc>
                  <a:txBody>
                    <a:bodyPr/>
                    <a:lstStyle/>
                    <a:p>
                      <a:pPr algn="ctr" fontAlgn="b"/>
                      <a:r>
                        <a:rPr lang="de-DE" sz="1800"/>
                        <a:t>210</a:t>
                      </a:r>
                    </a:p>
                  </a:txBody>
                  <a:tcPr marL="0" marR="0" marT="0" marB="0" anchor="b"/>
                </a:tc>
                <a:tc>
                  <a:txBody>
                    <a:bodyPr/>
                    <a:lstStyle/>
                    <a:p>
                      <a:pPr algn="ctr" fontAlgn="b"/>
                      <a:r>
                        <a:rPr lang="de-DE" sz="1800"/>
                        <a:t>3</a:t>
                      </a:r>
                    </a:p>
                  </a:txBody>
                  <a:tcPr marL="0" marR="0" marT="0" marB="0" anchor="b"/>
                </a:tc>
                <a:tc>
                  <a:txBody>
                    <a:bodyPr/>
                    <a:lstStyle/>
                    <a:p>
                      <a:pPr algn="ctr" fontAlgn="b"/>
                      <a:r>
                        <a:rPr lang="de-DE" sz="1800"/>
                        <a:t>1,4</a:t>
                      </a:r>
                    </a:p>
                  </a:txBody>
                  <a:tcPr marL="0" marR="0" marT="0" marB="0" anchor="b"/>
                </a:tc>
                <a:extLst>
                  <a:ext uri="{0D108BD9-81ED-4DB2-BD59-A6C34878D82A}">
                    <a16:rowId xmlns="" xmlns:a16="http://schemas.microsoft.com/office/drawing/2014/main" val="10007"/>
                  </a:ext>
                </a:extLst>
              </a:tr>
              <a:tr h="378222">
                <a:tc>
                  <a:txBody>
                    <a:bodyPr/>
                    <a:lstStyle/>
                    <a:p>
                      <a:pPr algn="ctr" fontAlgn="b"/>
                      <a:r>
                        <a:rPr lang="de-DE" sz="1800"/>
                        <a:t>04.03.2014</a:t>
                      </a:r>
                    </a:p>
                  </a:txBody>
                  <a:tcPr marL="0" marR="0" marT="0" marB="0" anchor="b"/>
                </a:tc>
                <a:tc>
                  <a:txBody>
                    <a:bodyPr/>
                    <a:lstStyle/>
                    <a:p>
                      <a:pPr algn="ctr" fontAlgn="b"/>
                      <a:r>
                        <a:rPr lang="de-DE" sz="1800" dirty="0" smtClean="0"/>
                        <a:t>LyncFE01</a:t>
                      </a:r>
                      <a:endParaRPr lang="de-DE" sz="1800" dirty="0"/>
                    </a:p>
                  </a:txBody>
                  <a:tcPr marL="0" marR="0" marT="0" marB="0" anchor="b"/>
                </a:tc>
                <a:tc>
                  <a:txBody>
                    <a:bodyPr/>
                    <a:lstStyle/>
                    <a:p>
                      <a:pPr algn="ctr" fontAlgn="b"/>
                      <a:r>
                        <a:rPr lang="de-DE" sz="1800" dirty="0" smtClean="0"/>
                        <a:t>LyncMS01</a:t>
                      </a:r>
                      <a:endParaRPr lang="de-DE" sz="1800" dirty="0"/>
                    </a:p>
                  </a:txBody>
                  <a:tcPr marL="0" marR="0" marT="0" marB="0" anchor="b"/>
                </a:tc>
                <a:tc>
                  <a:txBody>
                    <a:bodyPr/>
                    <a:lstStyle/>
                    <a:p>
                      <a:pPr algn="ctr" fontAlgn="b"/>
                      <a:r>
                        <a:rPr lang="de-DE" sz="1800"/>
                        <a:t>298</a:t>
                      </a:r>
                    </a:p>
                  </a:txBody>
                  <a:tcPr marL="0" marR="0" marT="0" marB="0" anchor="b"/>
                </a:tc>
                <a:tc>
                  <a:txBody>
                    <a:bodyPr/>
                    <a:lstStyle/>
                    <a:p>
                      <a:pPr algn="ctr" fontAlgn="b"/>
                      <a:r>
                        <a:rPr lang="de-DE" sz="1800"/>
                        <a:t>4</a:t>
                      </a:r>
                    </a:p>
                  </a:txBody>
                  <a:tcPr marL="0" marR="0" marT="0" marB="0" anchor="b"/>
                </a:tc>
                <a:tc>
                  <a:txBody>
                    <a:bodyPr/>
                    <a:lstStyle/>
                    <a:p>
                      <a:pPr algn="ctr" fontAlgn="b"/>
                      <a:r>
                        <a:rPr lang="de-DE" sz="1800"/>
                        <a:t>1,3</a:t>
                      </a:r>
                    </a:p>
                  </a:txBody>
                  <a:tcPr marL="0" marR="0" marT="0" marB="0" anchor="b"/>
                </a:tc>
                <a:extLst>
                  <a:ext uri="{0D108BD9-81ED-4DB2-BD59-A6C34878D82A}">
                    <a16:rowId xmlns="" xmlns:a16="http://schemas.microsoft.com/office/drawing/2014/main" val="10008"/>
                  </a:ext>
                </a:extLst>
              </a:tr>
              <a:tr h="378222">
                <a:tc>
                  <a:txBody>
                    <a:bodyPr/>
                    <a:lstStyle/>
                    <a:p>
                      <a:pPr algn="ctr" fontAlgn="b"/>
                      <a:r>
                        <a:rPr lang="de-DE" sz="1800" dirty="0"/>
                        <a:t>04.03.2014</a:t>
                      </a:r>
                    </a:p>
                  </a:txBody>
                  <a:tcPr marL="0" marR="0" marT="0" marB="0" anchor="b"/>
                </a:tc>
                <a:tc>
                  <a:txBody>
                    <a:bodyPr/>
                    <a:lstStyle/>
                    <a:p>
                      <a:pPr algn="ctr" fontAlgn="b"/>
                      <a:r>
                        <a:rPr lang="de-DE" sz="1800" dirty="0" smtClean="0"/>
                        <a:t>LyncFE03</a:t>
                      </a:r>
                      <a:endParaRPr lang="de-DE" sz="1800" dirty="0"/>
                    </a:p>
                  </a:txBody>
                  <a:tcPr marL="0" marR="0" marT="0" marB="0" anchor="b"/>
                </a:tc>
                <a:tc>
                  <a:txBody>
                    <a:bodyPr/>
                    <a:lstStyle/>
                    <a:p>
                      <a:pPr algn="ctr" fontAlgn="b"/>
                      <a:r>
                        <a:rPr lang="de-DE" sz="1800" dirty="0" smtClean="0"/>
                        <a:t>LyncMS01</a:t>
                      </a:r>
                      <a:endParaRPr lang="de-DE" sz="1800" dirty="0"/>
                    </a:p>
                  </a:txBody>
                  <a:tcPr marL="0" marR="0" marT="0" marB="0" anchor="b"/>
                </a:tc>
                <a:tc>
                  <a:txBody>
                    <a:bodyPr/>
                    <a:lstStyle/>
                    <a:p>
                      <a:pPr algn="ctr" fontAlgn="b"/>
                      <a:r>
                        <a:rPr lang="de-DE" sz="1800" dirty="0"/>
                        <a:t>226</a:t>
                      </a:r>
                    </a:p>
                  </a:txBody>
                  <a:tcPr marL="0" marR="0" marT="0" marB="0" anchor="b"/>
                </a:tc>
                <a:tc>
                  <a:txBody>
                    <a:bodyPr/>
                    <a:lstStyle/>
                    <a:p>
                      <a:pPr algn="ctr" fontAlgn="b"/>
                      <a:r>
                        <a:rPr lang="de-DE" sz="1800"/>
                        <a:t>3</a:t>
                      </a:r>
                    </a:p>
                  </a:txBody>
                  <a:tcPr marL="0" marR="0" marT="0" marB="0" anchor="b"/>
                </a:tc>
                <a:tc>
                  <a:txBody>
                    <a:bodyPr/>
                    <a:lstStyle/>
                    <a:p>
                      <a:pPr algn="ctr" fontAlgn="b"/>
                      <a:r>
                        <a:rPr lang="de-DE" sz="1800"/>
                        <a:t>1,3</a:t>
                      </a:r>
                    </a:p>
                  </a:txBody>
                  <a:tcPr marL="0" marR="0" marT="0" marB="0" anchor="b"/>
                </a:tc>
                <a:extLst>
                  <a:ext uri="{0D108BD9-81ED-4DB2-BD59-A6C34878D82A}">
                    <a16:rowId xmlns="" xmlns:a16="http://schemas.microsoft.com/office/drawing/2014/main" val="10009"/>
                  </a:ext>
                </a:extLst>
              </a:tr>
              <a:tr h="378222">
                <a:tc>
                  <a:txBody>
                    <a:bodyPr/>
                    <a:lstStyle/>
                    <a:p>
                      <a:pPr algn="ctr" fontAlgn="b"/>
                      <a:r>
                        <a:rPr lang="de-DE" sz="1800" dirty="0"/>
                        <a:t>28.03.2014</a:t>
                      </a:r>
                    </a:p>
                  </a:txBody>
                  <a:tcPr marL="0" marR="0" marT="0" marB="0" anchor="b"/>
                </a:tc>
                <a:tc>
                  <a:txBody>
                    <a:bodyPr/>
                    <a:lstStyle/>
                    <a:p>
                      <a:pPr algn="ctr" fontAlgn="b"/>
                      <a:r>
                        <a:rPr lang="de-DE" sz="1800" dirty="0" smtClean="0"/>
                        <a:t>LyncFE02</a:t>
                      </a:r>
                      <a:endParaRPr lang="de-DE" sz="1800" dirty="0"/>
                    </a:p>
                  </a:txBody>
                  <a:tcPr marL="0" marR="0" marT="0" marB="0" anchor="b"/>
                </a:tc>
                <a:tc>
                  <a:txBody>
                    <a:bodyPr/>
                    <a:lstStyle/>
                    <a:p>
                      <a:pPr algn="ctr" fontAlgn="b"/>
                      <a:r>
                        <a:rPr lang="de-DE" sz="1800" dirty="0" smtClean="0"/>
                        <a:t>LyncMS02</a:t>
                      </a:r>
                      <a:endParaRPr lang="de-DE" sz="1800" dirty="0"/>
                    </a:p>
                  </a:txBody>
                  <a:tcPr marL="0" marR="0" marT="0" marB="0" anchor="b"/>
                </a:tc>
                <a:tc>
                  <a:txBody>
                    <a:bodyPr/>
                    <a:lstStyle/>
                    <a:p>
                      <a:pPr algn="ctr" fontAlgn="b"/>
                      <a:r>
                        <a:rPr lang="de-DE" sz="1800"/>
                        <a:t>162</a:t>
                      </a:r>
                    </a:p>
                  </a:txBody>
                  <a:tcPr marL="0" marR="0" marT="0" marB="0" anchor="b"/>
                </a:tc>
                <a:tc>
                  <a:txBody>
                    <a:bodyPr/>
                    <a:lstStyle/>
                    <a:p>
                      <a:pPr algn="ctr" fontAlgn="b"/>
                      <a:r>
                        <a:rPr lang="de-DE" sz="1800"/>
                        <a:t>2</a:t>
                      </a:r>
                    </a:p>
                  </a:txBody>
                  <a:tcPr marL="0" marR="0" marT="0" marB="0" anchor="b"/>
                </a:tc>
                <a:tc>
                  <a:txBody>
                    <a:bodyPr/>
                    <a:lstStyle/>
                    <a:p>
                      <a:pPr algn="ctr" fontAlgn="b"/>
                      <a:r>
                        <a:rPr lang="de-DE" sz="1800"/>
                        <a:t>1,2</a:t>
                      </a:r>
                    </a:p>
                  </a:txBody>
                  <a:tcPr marL="0" marR="0" marT="0" marB="0" anchor="b"/>
                </a:tc>
                <a:extLst>
                  <a:ext uri="{0D108BD9-81ED-4DB2-BD59-A6C34878D82A}">
                    <a16:rowId xmlns="" xmlns:a16="http://schemas.microsoft.com/office/drawing/2014/main" val="10010"/>
                  </a:ext>
                </a:extLst>
              </a:tr>
              <a:tr h="378222">
                <a:tc>
                  <a:txBody>
                    <a:bodyPr/>
                    <a:lstStyle/>
                    <a:p>
                      <a:pPr algn="ctr" fontAlgn="b"/>
                      <a:r>
                        <a:rPr lang="de-DE" sz="1800"/>
                        <a:t>07.03.2014</a:t>
                      </a:r>
                    </a:p>
                  </a:txBody>
                  <a:tcPr marL="0" marR="0" marT="0" marB="0" anchor="b"/>
                </a:tc>
                <a:tc>
                  <a:txBody>
                    <a:bodyPr/>
                    <a:lstStyle/>
                    <a:p>
                      <a:pPr algn="ctr" fontAlgn="b"/>
                      <a:r>
                        <a:rPr lang="de-DE" sz="1800" dirty="0" smtClean="0"/>
                        <a:t>LyncFE01</a:t>
                      </a:r>
                      <a:endParaRPr lang="de-DE" sz="1800" dirty="0"/>
                    </a:p>
                  </a:txBody>
                  <a:tcPr marL="0" marR="0" marT="0" marB="0" anchor="b"/>
                </a:tc>
                <a:tc>
                  <a:txBody>
                    <a:bodyPr/>
                    <a:lstStyle/>
                    <a:p>
                      <a:pPr algn="ctr" fontAlgn="b"/>
                      <a:r>
                        <a:rPr lang="de-DE" sz="1800" dirty="0" smtClean="0"/>
                        <a:t>LyncMS02</a:t>
                      </a:r>
                      <a:endParaRPr lang="de-DE" sz="1800" dirty="0"/>
                    </a:p>
                  </a:txBody>
                  <a:tcPr marL="0" marR="0" marT="0" marB="0" anchor="b"/>
                </a:tc>
                <a:tc>
                  <a:txBody>
                    <a:bodyPr/>
                    <a:lstStyle/>
                    <a:p>
                      <a:pPr algn="ctr" fontAlgn="b"/>
                      <a:r>
                        <a:rPr lang="de-DE" sz="1800" dirty="0"/>
                        <a:t>188</a:t>
                      </a:r>
                    </a:p>
                  </a:txBody>
                  <a:tcPr marL="0" marR="0" marT="0" marB="0" anchor="b"/>
                </a:tc>
                <a:tc>
                  <a:txBody>
                    <a:bodyPr/>
                    <a:lstStyle/>
                    <a:p>
                      <a:pPr algn="ctr" fontAlgn="b"/>
                      <a:r>
                        <a:rPr lang="de-DE" sz="1800"/>
                        <a:t>2</a:t>
                      </a:r>
                    </a:p>
                  </a:txBody>
                  <a:tcPr marL="0" marR="0" marT="0" marB="0" anchor="b"/>
                </a:tc>
                <a:tc>
                  <a:txBody>
                    <a:bodyPr/>
                    <a:lstStyle/>
                    <a:p>
                      <a:pPr algn="ctr" fontAlgn="b"/>
                      <a:r>
                        <a:rPr lang="de-DE" sz="1800" dirty="0"/>
                        <a:t>1,1</a:t>
                      </a:r>
                    </a:p>
                  </a:txBody>
                  <a:tcPr marL="0" marR="0" marT="0" marB="0" anchor="b"/>
                </a:tc>
                <a:extLst>
                  <a:ext uri="{0D108BD9-81ED-4DB2-BD59-A6C34878D82A}">
                    <a16:rowId xmlns="" xmlns:a16="http://schemas.microsoft.com/office/drawing/2014/main" val="10011"/>
                  </a:ext>
                </a:extLst>
              </a:tr>
            </a:tbl>
          </a:graphicData>
        </a:graphic>
      </p:graphicFrame>
      <p:sp>
        <p:nvSpPr>
          <p:cNvPr id="4" name="Foliennummernplatzhalter 3"/>
          <p:cNvSpPr>
            <a:spLocks noGrp="1"/>
          </p:cNvSpPr>
          <p:nvPr>
            <p:ph type="sldNum" sz="quarter" idx="4294967295"/>
          </p:nvPr>
        </p:nvSpPr>
        <p:spPr>
          <a:xfrm>
            <a:off x="9534525" y="6621463"/>
            <a:ext cx="2901950" cy="373062"/>
          </a:xfrm>
          <a:prstGeom prst="rect">
            <a:avLst/>
          </a:prstGeom>
        </p:spPr>
        <p:txBody>
          <a:bodyPr/>
          <a:lstStyle/>
          <a:p>
            <a:fld id="{74A398B2-5A34-1A4A-811E-F4027282568C}" type="slidenum">
              <a:rPr lang="en-US" smtClean="0"/>
              <a:pPr/>
              <a:t>50</a:t>
            </a:fld>
            <a:endParaRPr lang="en-US"/>
          </a:p>
        </p:txBody>
      </p:sp>
    </p:spTree>
    <p:extLst>
      <p:ext uri="{BB962C8B-B14F-4D97-AF65-F5344CB8AC3E}">
        <p14:creationId xmlns:p14="http://schemas.microsoft.com/office/powerpoint/2010/main" val="236300235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Sample Data - Plant_1_AVMCU_MS</a:t>
            </a:r>
            <a:endParaRPr lang="de-DE" dirty="0"/>
          </a:p>
        </p:txBody>
      </p:sp>
      <p:graphicFrame>
        <p:nvGraphicFramePr>
          <p:cNvPr id="5" name="Inhaltsplatzhalter 4"/>
          <p:cNvGraphicFramePr>
            <a:graphicFrameLocks noGrp="1"/>
          </p:cNvGraphicFramePr>
          <p:nvPr>
            <p:ph sz="quarter" idx="4294967295"/>
            <p:extLst>
              <p:ext uri="{D42A27DB-BD31-4B8C-83A1-F6EECF244321}">
                <p14:modId xmlns:p14="http://schemas.microsoft.com/office/powerpoint/2010/main" val="2911410669"/>
              </p:ext>
            </p:extLst>
          </p:nvPr>
        </p:nvGraphicFramePr>
        <p:xfrm>
          <a:off x="546059" y="1165225"/>
          <a:ext cx="11310978" cy="4538664"/>
        </p:xfrm>
        <a:graphic>
          <a:graphicData uri="http://schemas.openxmlformats.org/drawingml/2006/table">
            <a:tbl>
              <a:tblPr firstRow="1" bandRow="1">
                <a:tableStyleId>{5C22544A-7EE6-4342-B048-85BDC9FD1C3A}</a:tableStyleId>
              </a:tblPr>
              <a:tblGrid>
                <a:gridCol w="1513387">
                  <a:extLst>
                    <a:ext uri="{9D8B030D-6E8A-4147-A177-3AD203B41FA5}">
                      <a16:colId xmlns="" xmlns:a16="http://schemas.microsoft.com/office/drawing/2014/main" val="20000"/>
                    </a:ext>
                  </a:extLst>
                </a:gridCol>
                <a:gridCol w="2224806">
                  <a:extLst>
                    <a:ext uri="{9D8B030D-6E8A-4147-A177-3AD203B41FA5}">
                      <a16:colId xmlns="" xmlns:a16="http://schemas.microsoft.com/office/drawing/2014/main" val="20001"/>
                    </a:ext>
                  </a:extLst>
                </a:gridCol>
                <a:gridCol w="2320895">
                  <a:extLst>
                    <a:ext uri="{9D8B030D-6E8A-4147-A177-3AD203B41FA5}">
                      <a16:colId xmlns="" xmlns:a16="http://schemas.microsoft.com/office/drawing/2014/main" val="20002"/>
                    </a:ext>
                  </a:extLst>
                </a:gridCol>
                <a:gridCol w="1373406">
                  <a:extLst>
                    <a:ext uri="{9D8B030D-6E8A-4147-A177-3AD203B41FA5}">
                      <a16:colId xmlns="" xmlns:a16="http://schemas.microsoft.com/office/drawing/2014/main" val="20003"/>
                    </a:ext>
                  </a:extLst>
                </a:gridCol>
                <a:gridCol w="1620512">
                  <a:extLst>
                    <a:ext uri="{9D8B030D-6E8A-4147-A177-3AD203B41FA5}">
                      <a16:colId xmlns="" xmlns:a16="http://schemas.microsoft.com/office/drawing/2014/main" val="20004"/>
                    </a:ext>
                  </a:extLst>
                </a:gridCol>
                <a:gridCol w="2257972">
                  <a:extLst>
                    <a:ext uri="{9D8B030D-6E8A-4147-A177-3AD203B41FA5}">
                      <a16:colId xmlns="" xmlns:a16="http://schemas.microsoft.com/office/drawing/2014/main" val="20005"/>
                    </a:ext>
                  </a:extLst>
                </a:gridCol>
              </a:tblGrid>
              <a:tr h="378222">
                <a:tc>
                  <a:txBody>
                    <a:bodyPr/>
                    <a:lstStyle/>
                    <a:p>
                      <a:pPr algn="ctr" fontAlgn="b"/>
                      <a:r>
                        <a:rPr lang="de-DE" sz="1800" dirty="0" err="1"/>
                        <a:t>ReportDate</a:t>
                      </a:r>
                      <a:endParaRPr lang="de-DE" sz="1800" dirty="0"/>
                    </a:p>
                  </a:txBody>
                  <a:tcPr marL="0" marR="0" marT="0" marB="0" anchor="b"/>
                </a:tc>
                <a:tc>
                  <a:txBody>
                    <a:bodyPr/>
                    <a:lstStyle/>
                    <a:p>
                      <a:pPr algn="ctr" fontAlgn="b"/>
                      <a:r>
                        <a:rPr lang="de-DE" sz="1800"/>
                        <a:t>AVMCU</a:t>
                      </a:r>
                    </a:p>
                  </a:txBody>
                  <a:tcPr marL="0" marR="0" marT="0" marB="0" anchor="b"/>
                </a:tc>
                <a:tc>
                  <a:txBody>
                    <a:bodyPr/>
                    <a:lstStyle/>
                    <a:p>
                      <a:pPr algn="ctr" fontAlgn="b"/>
                      <a:r>
                        <a:rPr lang="de-DE" sz="1800"/>
                        <a:t>MS</a:t>
                      </a:r>
                    </a:p>
                  </a:txBody>
                  <a:tcPr marL="0" marR="0" marT="0" marB="0" anchor="b"/>
                </a:tc>
                <a:tc>
                  <a:txBody>
                    <a:bodyPr/>
                    <a:lstStyle/>
                    <a:p>
                      <a:pPr algn="ctr" fontAlgn="b"/>
                      <a:r>
                        <a:rPr lang="de-DE" sz="1800"/>
                        <a:t>AllStreams</a:t>
                      </a:r>
                    </a:p>
                  </a:txBody>
                  <a:tcPr marL="0" marR="0" marT="0" marB="0" anchor="b"/>
                </a:tc>
                <a:tc>
                  <a:txBody>
                    <a:bodyPr/>
                    <a:lstStyle/>
                    <a:p>
                      <a:pPr algn="ctr" fontAlgn="b"/>
                      <a:r>
                        <a:rPr lang="de-DE" sz="1800"/>
                        <a:t>PoorStreams</a:t>
                      </a:r>
                    </a:p>
                  </a:txBody>
                  <a:tcPr marL="0" marR="0" marT="0" marB="0" anchor="b"/>
                </a:tc>
                <a:tc>
                  <a:txBody>
                    <a:bodyPr/>
                    <a:lstStyle/>
                    <a:p>
                      <a:pPr algn="ctr" fontAlgn="b"/>
                      <a:r>
                        <a:rPr lang="de-DE" sz="1800" dirty="0" err="1"/>
                        <a:t>PoorStreamsRatio</a:t>
                      </a:r>
                      <a:endParaRPr lang="de-DE" sz="1800" dirty="0"/>
                    </a:p>
                  </a:txBody>
                  <a:tcPr marL="0" marR="0" marT="0" marB="0" anchor="b"/>
                </a:tc>
                <a:extLst>
                  <a:ext uri="{0D108BD9-81ED-4DB2-BD59-A6C34878D82A}">
                    <a16:rowId xmlns="" xmlns:a16="http://schemas.microsoft.com/office/drawing/2014/main" val="10000"/>
                  </a:ext>
                </a:extLst>
              </a:tr>
              <a:tr h="378222">
                <a:tc>
                  <a:txBody>
                    <a:bodyPr/>
                    <a:lstStyle/>
                    <a:p>
                      <a:pPr algn="ctr" fontAlgn="b"/>
                      <a:r>
                        <a:rPr lang="de-DE" sz="1800"/>
                        <a:t>10.03.2014</a:t>
                      </a:r>
                    </a:p>
                  </a:txBody>
                  <a:tcPr marL="0" marR="0" marT="0" marB="0" anchor="b"/>
                </a:tc>
                <a:tc>
                  <a:txBody>
                    <a:bodyPr/>
                    <a:lstStyle/>
                    <a:p>
                      <a:pPr algn="ctr" fontAlgn="b"/>
                      <a:r>
                        <a:rPr lang="de-DE" sz="1800" b="1" dirty="0" smtClean="0"/>
                        <a:t>LyncFE01</a:t>
                      </a:r>
                      <a:endParaRPr lang="de-DE" sz="1800" b="1" dirty="0"/>
                    </a:p>
                  </a:txBody>
                  <a:tcPr marL="0" marR="0" marT="0" marB="0" anchor="b"/>
                </a:tc>
                <a:tc>
                  <a:txBody>
                    <a:bodyPr/>
                    <a:lstStyle/>
                    <a:p>
                      <a:pPr algn="ctr" fontAlgn="b"/>
                      <a:r>
                        <a:rPr lang="de-DE" sz="1800" b="1" dirty="0" smtClean="0"/>
                        <a:t>LyncMS01</a:t>
                      </a:r>
                      <a:endParaRPr lang="de-DE" sz="1800" b="1" dirty="0"/>
                    </a:p>
                  </a:txBody>
                  <a:tcPr marL="0" marR="0" marT="0" marB="0" anchor="b"/>
                </a:tc>
                <a:tc>
                  <a:txBody>
                    <a:bodyPr/>
                    <a:lstStyle/>
                    <a:p>
                      <a:pPr algn="ctr" fontAlgn="b"/>
                      <a:r>
                        <a:rPr lang="de-DE" sz="1800"/>
                        <a:t>270</a:t>
                      </a:r>
                    </a:p>
                  </a:txBody>
                  <a:tcPr marL="0" marR="0" marT="0" marB="0" anchor="b"/>
                </a:tc>
                <a:tc>
                  <a:txBody>
                    <a:bodyPr/>
                    <a:lstStyle/>
                    <a:p>
                      <a:pPr algn="ctr" fontAlgn="b"/>
                      <a:r>
                        <a:rPr lang="de-DE" sz="1800"/>
                        <a:t>7</a:t>
                      </a:r>
                    </a:p>
                  </a:txBody>
                  <a:tcPr marL="0" marR="0" marT="0" marB="0" anchor="b"/>
                </a:tc>
                <a:tc>
                  <a:txBody>
                    <a:bodyPr/>
                    <a:lstStyle/>
                    <a:p>
                      <a:pPr algn="ctr" fontAlgn="b"/>
                      <a:r>
                        <a:rPr lang="de-DE" sz="1800"/>
                        <a:t>2,6</a:t>
                      </a:r>
                    </a:p>
                  </a:txBody>
                  <a:tcPr marL="0" marR="0" marT="0" marB="0" anchor="b"/>
                </a:tc>
                <a:extLst>
                  <a:ext uri="{0D108BD9-81ED-4DB2-BD59-A6C34878D82A}">
                    <a16:rowId xmlns="" xmlns:a16="http://schemas.microsoft.com/office/drawing/2014/main" val="10001"/>
                  </a:ext>
                </a:extLst>
              </a:tr>
              <a:tr h="378222">
                <a:tc>
                  <a:txBody>
                    <a:bodyPr/>
                    <a:lstStyle/>
                    <a:p>
                      <a:pPr algn="ctr" fontAlgn="b"/>
                      <a:r>
                        <a:rPr lang="de-DE" sz="1800"/>
                        <a:t>10.03.2014</a:t>
                      </a:r>
                    </a:p>
                  </a:txBody>
                  <a:tcPr marL="0" marR="0" marT="0" marB="0" anchor="b"/>
                </a:tc>
                <a:tc>
                  <a:txBody>
                    <a:bodyPr/>
                    <a:lstStyle/>
                    <a:p>
                      <a:pPr algn="ctr" fontAlgn="b"/>
                      <a:r>
                        <a:rPr lang="de-DE" sz="1800" dirty="0" smtClean="0"/>
                        <a:t>LyncFE02</a:t>
                      </a:r>
                      <a:endParaRPr lang="de-DE" sz="1800" dirty="0"/>
                    </a:p>
                  </a:txBody>
                  <a:tcPr marL="0" marR="0" marT="0" marB="0" anchor="b"/>
                </a:tc>
                <a:tc>
                  <a:txBody>
                    <a:bodyPr/>
                    <a:lstStyle/>
                    <a:p>
                      <a:pPr algn="ctr" fontAlgn="b"/>
                      <a:r>
                        <a:rPr lang="de-DE" sz="1800" b="1" dirty="0" smtClean="0"/>
                        <a:t>LyncMS01</a:t>
                      </a:r>
                      <a:endParaRPr lang="de-DE" sz="1800" b="1" dirty="0"/>
                    </a:p>
                  </a:txBody>
                  <a:tcPr marL="0" marR="0" marT="0" marB="0" anchor="b"/>
                </a:tc>
                <a:tc>
                  <a:txBody>
                    <a:bodyPr/>
                    <a:lstStyle/>
                    <a:p>
                      <a:pPr algn="ctr" fontAlgn="b"/>
                      <a:r>
                        <a:rPr lang="de-DE" sz="1800"/>
                        <a:t>236</a:t>
                      </a:r>
                    </a:p>
                  </a:txBody>
                  <a:tcPr marL="0" marR="0" marT="0" marB="0" anchor="b"/>
                </a:tc>
                <a:tc>
                  <a:txBody>
                    <a:bodyPr/>
                    <a:lstStyle/>
                    <a:p>
                      <a:pPr algn="ctr" fontAlgn="b"/>
                      <a:r>
                        <a:rPr lang="de-DE" sz="1800"/>
                        <a:t>6</a:t>
                      </a:r>
                    </a:p>
                  </a:txBody>
                  <a:tcPr marL="0" marR="0" marT="0" marB="0" anchor="b"/>
                </a:tc>
                <a:tc>
                  <a:txBody>
                    <a:bodyPr/>
                    <a:lstStyle/>
                    <a:p>
                      <a:pPr algn="ctr" fontAlgn="b"/>
                      <a:r>
                        <a:rPr lang="de-DE" sz="1800"/>
                        <a:t>2,5</a:t>
                      </a:r>
                    </a:p>
                  </a:txBody>
                  <a:tcPr marL="0" marR="0" marT="0" marB="0" anchor="b"/>
                </a:tc>
                <a:extLst>
                  <a:ext uri="{0D108BD9-81ED-4DB2-BD59-A6C34878D82A}">
                    <a16:rowId xmlns="" xmlns:a16="http://schemas.microsoft.com/office/drawing/2014/main" val="10002"/>
                  </a:ext>
                </a:extLst>
              </a:tr>
              <a:tr h="378222">
                <a:tc>
                  <a:txBody>
                    <a:bodyPr/>
                    <a:lstStyle/>
                    <a:p>
                      <a:pPr algn="ctr" fontAlgn="b"/>
                      <a:r>
                        <a:rPr lang="de-DE" sz="1800"/>
                        <a:t>10.03.2014</a:t>
                      </a:r>
                    </a:p>
                  </a:txBody>
                  <a:tcPr marL="0" marR="0" marT="0" marB="0" anchor="b"/>
                </a:tc>
                <a:tc>
                  <a:txBody>
                    <a:bodyPr/>
                    <a:lstStyle/>
                    <a:p>
                      <a:pPr algn="ctr" fontAlgn="b"/>
                      <a:r>
                        <a:rPr lang="de-DE" sz="1800" dirty="0" smtClean="0"/>
                        <a:t>LyncFE03</a:t>
                      </a:r>
                      <a:endParaRPr lang="de-DE" sz="1800" dirty="0"/>
                    </a:p>
                  </a:txBody>
                  <a:tcPr marL="0" marR="0" marT="0" marB="0" anchor="b"/>
                </a:tc>
                <a:tc>
                  <a:txBody>
                    <a:bodyPr/>
                    <a:lstStyle/>
                    <a:p>
                      <a:pPr algn="ctr" fontAlgn="b"/>
                      <a:r>
                        <a:rPr lang="de-DE" sz="1800" b="1" dirty="0" smtClean="0"/>
                        <a:t>LyncMS01</a:t>
                      </a:r>
                      <a:endParaRPr lang="de-DE" sz="1800" b="1" dirty="0"/>
                    </a:p>
                  </a:txBody>
                  <a:tcPr marL="0" marR="0" marT="0" marB="0" anchor="b"/>
                </a:tc>
                <a:tc>
                  <a:txBody>
                    <a:bodyPr/>
                    <a:lstStyle/>
                    <a:p>
                      <a:pPr algn="ctr" fontAlgn="b"/>
                      <a:r>
                        <a:rPr lang="de-DE" sz="1800"/>
                        <a:t>204</a:t>
                      </a:r>
                    </a:p>
                  </a:txBody>
                  <a:tcPr marL="0" marR="0" marT="0" marB="0" anchor="b"/>
                </a:tc>
                <a:tc>
                  <a:txBody>
                    <a:bodyPr/>
                    <a:lstStyle/>
                    <a:p>
                      <a:pPr algn="ctr" fontAlgn="b"/>
                      <a:r>
                        <a:rPr lang="de-DE" sz="1800"/>
                        <a:t>4</a:t>
                      </a:r>
                    </a:p>
                  </a:txBody>
                  <a:tcPr marL="0" marR="0" marT="0" marB="0" anchor="b"/>
                </a:tc>
                <a:tc>
                  <a:txBody>
                    <a:bodyPr/>
                    <a:lstStyle/>
                    <a:p>
                      <a:pPr algn="ctr" fontAlgn="b"/>
                      <a:r>
                        <a:rPr lang="de-DE" sz="1800"/>
                        <a:t>2</a:t>
                      </a:r>
                    </a:p>
                  </a:txBody>
                  <a:tcPr marL="0" marR="0" marT="0" marB="0" anchor="b"/>
                </a:tc>
                <a:extLst>
                  <a:ext uri="{0D108BD9-81ED-4DB2-BD59-A6C34878D82A}">
                    <a16:rowId xmlns="" xmlns:a16="http://schemas.microsoft.com/office/drawing/2014/main" val="10003"/>
                  </a:ext>
                </a:extLst>
              </a:tr>
              <a:tr h="378222">
                <a:tc>
                  <a:txBody>
                    <a:bodyPr/>
                    <a:lstStyle/>
                    <a:p>
                      <a:pPr algn="ctr" fontAlgn="b"/>
                      <a:r>
                        <a:rPr lang="de-DE" sz="1800"/>
                        <a:t>06.03.2014</a:t>
                      </a:r>
                    </a:p>
                  </a:txBody>
                  <a:tcPr marL="0" marR="0" marT="0" marB="0" anchor="b"/>
                </a:tc>
                <a:tc>
                  <a:txBody>
                    <a:bodyPr/>
                    <a:lstStyle/>
                    <a:p>
                      <a:pPr algn="ctr" fontAlgn="b"/>
                      <a:r>
                        <a:rPr lang="de-DE" sz="1800" b="1" dirty="0" smtClean="0"/>
                        <a:t>LyncFE01</a:t>
                      </a:r>
                      <a:endParaRPr lang="de-DE" sz="1800" b="1" dirty="0"/>
                    </a:p>
                  </a:txBody>
                  <a:tcPr marL="0" marR="0" marT="0" marB="0" anchor="b"/>
                </a:tc>
                <a:tc>
                  <a:txBody>
                    <a:bodyPr/>
                    <a:lstStyle/>
                    <a:p>
                      <a:pPr algn="ctr" fontAlgn="b"/>
                      <a:r>
                        <a:rPr lang="de-DE" sz="1800" b="1" dirty="0" smtClean="0"/>
                        <a:t>LyncMS01</a:t>
                      </a:r>
                      <a:endParaRPr lang="de-DE" sz="1800" b="1" dirty="0"/>
                    </a:p>
                  </a:txBody>
                  <a:tcPr marL="0" marR="0" marT="0" marB="0" anchor="b"/>
                </a:tc>
                <a:tc>
                  <a:txBody>
                    <a:bodyPr/>
                    <a:lstStyle/>
                    <a:p>
                      <a:pPr algn="ctr" fontAlgn="b"/>
                      <a:r>
                        <a:rPr lang="de-DE" sz="1800"/>
                        <a:t>320</a:t>
                      </a:r>
                    </a:p>
                  </a:txBody>
                  <a:tcPr marL="0" marR="0" marT="0" marB="0" anchor="b"/>
                </a:tc>
                <a:tc>
                  <a:txBody>
                    <a:bodyPr/>
                    <a:lstStyle/>
                    <a:p>
                      <a:pPr algn="ctr" fontAlgn="b"/>
                      <a:r>
                        <a:rPr lang="de-DE" sz="1800"/>
                        <a:t>6</a:t>
                      </a:r>
                    </a:p>
                  </a:txBody>
                  <a:tcPr marL="0" marR="0" marT="0" marB="0" anchor="b"/>
                </a:tc>
                <a:tc>
                  <a:txBody>
                    <a:bodyPr/>
                    <a:lstStyle/>
                    <a:p>
                      <a:pPr algn="ctr" fontAlgn="b"/>
                      <a:r>
                        <a:rPr lang="de-DE" sz="1800"/>
                        <a:t>1,9</a:t>
                      </a:r>
                    </a:p>
                  </a:txBody>
                  <a:tcPr marL="0" marR="0" marT="0" marB="0" anchor="b"/>
                </a:tc>
                <a:extLst>
                  <a:ext uri="{0D108BD9-81ED-4DB2-BD59-A6C34878D82A}">
                    <a16:rowId xmlns="" xmlns:a16="http://schemas.microsoft.com/office/drawing/2014/main" val="10004"/>
                  </a:ext>
                </a:extLst>
              </a:tr>
              <a:tr h="378222">
                <a:tc>
                  <a:txBody>
                    <a:bodyPr/>
                    <a:lstStyle/>
                    <a:p>
                      <a:pPr algn="ctr" fontAlgn="b"/>
                      <a:r>
                        <a:rPr lang="de-DE" sz="1800"/>
                        <a:t>14.03.2014</a:t>
                      </a:r>
                    </a:p>
                  </a:txBody>
                  <a:tcPr marL="0" marR="0" marT="0" marB="0" anchor="b"/>
                </a:tc>
                <a:tc>
                  <a:txBody>
                    <a:bodyPr/>
                    <a:lstStyle/>
                    <a:p>
                      <a:pPr algn="ctr" fontAlgn="b"/>
                      <a:r>
                        <a:rPr lang="de-DE" sz="1800" dirty="0" smtClean="0"/>
                        <a:t>LyncFE02</a:t>
                      </a:r>
                      <a:endParaRPr lang="de-DE" sz="1800" dirty="0"/>
                    </a:p>
                  </a:txBody>
                  <a:tcPr marL="0" marR="0" marT="0" marB="0" anchor="b"/>
                </a:tc>
                <a:tc>
                  <a:txBody>
                    <a:bodyPr/>
                    <a:lstStyle/>
                    <a:p>
                      <a:pPr algn="ctr" fontAlgn="b"/>
                      <a:r>
                        <a:rPr lang="de-DE" sz="1800" b="1" dirty="0" smtClean="0"/>
                        <a:t>LyncMS01</a:t>
                      </a:r>
                      <a:endParaRPr lang="de-DE" sz="1800" b="1" dirty="0"/>
                    </a:p>
                  </a:txBody>
                  <a:tcPr marL="0" marR="0" marT="0" marB="0" anchor="b"/>
                </a:tc>
                <a:tc>
                  <a:txBody>
                    <a:bodyPr/>
                    <a:lstStyle/>
                    <a:p>
                      <a:pPr algn="ctr" fontAlgn="b"/>
                      <a:r>
                        <a:rPr lang="de-DE" sz="1800"/>
                        <a:t>208</a:t>
                      </a:r>
                    </a:p>
                  </a:txBody>
                  <a:tcPr marL="0" marR="0" marT="0" marB="0" anchor="b"/>
                </a:tc>
                <a:tc>
                  <a:txBody>
                    <a:bodyPr/>
                    <a:lstStyle/>
                    <a:p>
                      <a:pPr algn="ctr" fontAlgn="b"/>
                      <a:r>
                        <a:rPr lang="de-DE" sz="1800"/>
                        <a:t>3</a:t>
                      </a:r>
                    </a:p>
                  </a:txBody>
                  <a:tcPr marL="0" marR="0" marT="0" marB="0" anchor="b"/>
                </a:tc>
                <a:tc>
                  <a:txBody>
                    <a:bodyPr/>
                    <a:lstStyle/>
                    <a:p>
                      <a:pPr algn="ctr" fontAlgn="b"/>
                      <a:r>
                        <a:rPr lang="de-DE" sz="1800"/>
                        <a:t>1,4</a:t>
                      </a:r>
                    </a:p>
                  </a:txBody>
                  <a:tcPr marL="0" marR="0" marT="0" marB="0" anchor="b"/>
                </a:tc>
                <a:extLst>
                  <a:ext uri="{0D108BD9-81ED-4DB2-BD59-A6C34878D82A}">
                    <a16:rowId xmlns="" xmlns:a16="http://schemas.microsoft.com/office/drawing/2014/main" val="10005"/>
                  </a:ext>
                </a:extLst>
              </a:tr>
              <a:tr h="378222">
                <a:tc>
                  <a:txBody>
                    <a:bodyPr/>
                    <a:lstStyle/>
                    <a:p>
                      <a:pPr algn="ctr" fontAlgn="b"/>
                      <a:r>
                        <a:rPr lang="de-DE" sz="1800"/>
                        <a:t>21.03.2014</a:t>
                      </a:r>
                    </a:p>
                  </a:txBody>
                  <a:tcPr marL="0" marR="0" marT="0" marB="0" anchor="b"/>
                </a:tc>
                <a:tc>
                  <a:txBody>
                    <a:bodyPr/>
                    <a:lstStyle/>
                    <a:p>
                      <a:pPr algn="ctr" fontAlgn="b"/>
                      <a:r>
                        <a:rPr lang="de-DE" sz="1800" dirty="0" smtClean="0"/>
                        <a:t>LyncFE02</a:t>
                      </a:r>
                      <a:endParaRPr lang="de-DE" sz="1800" dirty="0"/>
                    </a:p>
                  </a:txBody>
                  <a:tcPr marL="0" marR="0" marT="0" marB="0" anchor="b"/>
                </a:tc>
                <a:tc>
                  <a:txBody>
                    <a:bodyPr/>
                    <a:lstStyle/>
                    <a:p>
                      <a:pPr algn="ctr" fontAlgn="b"/>
                      <a:r>
                        <a:rPr lang="de-DE" sz="1800" b="1" dirty="0" smtClean="0"/>
                        <a:t>LyncMS01</a:t>
                      </a:r>
                      <a:endParaRPr lang="de-DE" sz="1800" b="1" dirty="0"/>
                    </a:p>
                  </a:txBody>
                  <a:tcPr marL="0" marR="0" marT="0" marB="0" anchor="b"/>
                </a:tc>
                <a:tc>
                  <a:txBody>
                    <a:bodyPr/>
                    <a:lstStyle/>
                    <a:p>
                      <a:pPr algn="ctr" fontAlgn="b"/>
                      <a:r>
                        <a:rPr lang="de-DE" sz="1800"/>
                        <a:t>210</a:t>
                      </a:r>
                    </a:p>
                  </a:txBody>
                  <a:tcPr marL="0" marR="0" marT="0" marB="0" anchor="b"/>
                </a:tc>
                <a:tc>
                  <a:txBody>
                    <a:bodyPr/>
                    <a:lstStyle/>
                    <a:p>
                      <a:pPr algn="ctr" fontAlgn="b"/>
                      <a:r>
                        <a:rPr lang="de-DE" sz="1800"/>
                        <a:t>3</a:t>
                      </a:r>
                    </a:p>
                  </a:txBody>
                  <a:tcPr marL="0" marR="0" marT="0" marB="0" anchor="b"/>
                </a:tc>
                <a:tc>
                  <a:txBody>
                    <a:bodyPr/>
                    <a:lstStyle/>
                    <a:p>
                      <a:pPr algn="ctr" fontAlgn="b"/>
                      <a:r>
                        <a:rPr lang="de-DE" sz="1800"/>
                        <a:t>1,4</a:t>
                      </a:r>
                    </a:p>
                  </a:txBody>
                  <a:tcPr marL="0" marR="0" marT="0" marB="0" anchor="b"/>
                </a:tc>
                <a:extLst>
                  <a:ext uri="{0D108BD9-81ED-4DB2-BD59-A6C34878D82A}">
                    <a16:rowId xmlns="" xmlns:a16="http://schemas.microsoft.com/office/drawing/2014/main" val="10006"/>
                  </a:ext>
                </a:extLst>
              </a:tr>
              <a:tr h="378222">
                <a:tc>
                  <a:txBody>
                    <a:bodyPr/>
                    <a:lstStyle/>
                    <a:p>
                      <a:pPr algn="ctr" fontAlgn="b"/>
                      <a:r>
                        <a:rPr lang="de-DE" sz="1800"/>
                        <a:t>28.03.2014</a:t>
                      </a:r>
                    </a:p>
                  </a:txBody>
                  <a:tcPr marL="0" marR="0" marT="0" marB="0" anchor="b"/>
                </a:tc>
                <a:tc>
                  <a:txBody>
                    <a:bodyPr/>
                    <a:lstStyle/>
                    <a:p>
                      <a:pPr algn="ctr" fontAlgn="b"/>
                      <a:r>
                        <a:rPr lang="de-DE" sz="1800" b="1" dirty="0" smtClean="0"/>
                        <a:t>LyncFE01</a:t>
                      </a:r>
                      <a:endParaRPr lang="de-DE" sz="1800" b="1" dirty="0"/>
                    </a:p>
                  </a:txBody>
                  <a:tcPr marL="0" marR="0" marT="0" marB="0" anchor="b"/>
                </a:tc>
                <a:tc>
                  <a:txBody>
                    <a:bodyPr/>
                    <a:lstStyle/>
                    <a:p>
                      <a:pPr algn="ctr" fontAlgn="b"/>
                      <a:r>
                        <a:rPr lang="de-DE" sz="1800" dirty="0" smtClean="0"/>
                        <a:t>LyncMS02</a:t>
                      </a:r>
                      <a:endParaRPr lang="de-DE" sz="1800" dirty="0"/>
                    </a:p>
                  </a:txBody>
                  <a:tcPr marL="0" marR="0" marT="0" marB="0" anchor="b"/>
                </a:tc>
                <a:tc>
                  <a:txBody>
                    <a:bodyPr/>
                    <a:lstStyle/>
                    <a:p>
                      <a:pPr algn="ctr" fontAlgn="b"/>
                      <a:r>
                        <a:rPr lang="de-DE" sz="1800"/>
                        <a:t>210</a:t>
                      </a:r>
                    </a:p>
                  </a:txBody>
                  <a:tcPr marL="0" marR="0" marT="0" marB="0" anchor="b"/>
                </a:tc>
                <a:tc>
                  <a:txBody>
                    <a:bodyPr/>
                    <a:lstStyle/>
                    <a:p>
                      <a:pPr algn="ctr" fontAlgn="b"/>
                      <a:r>
                        <a:rPr lang="de-DE" sz="1800"/>
                        <a:t>3</a:t>
                      </a:r>
                    </a:p>
                  </a:txBody>
                  <a:tcPr marL="0" marR="0" marT="0" marB="0" anchor="b"/>
                </a:tc>
                <a:tc>
                  <a:txBody>
                    <a:bodyPr/>
                    <a:lstStyle/>
                    <a:p>
                      <a:pPr algn="ctr" fontAlgn="b"/>
                      <a:r>
                        <a:rPr lang="de-DE" sz="1800"/>
                        <a:t>1,4</a:t>
                      </a:r>
                    </a:p>
                  </a:txBody>
                  <a:tcPr marL="0" marR="0" marT="0" marB="0" anchor="b"/>
                </a:tc>
                <a:extLst>
                  <a:ext uri="{0D108BD9-81ED-4DB2-BD59-A6C34878D82A}">
                    <a16:rowId xmlns="" xmlns:a16="http://schemas.microsoft.com/office/drawing/2014/main" val="10007"/>
                  </a:ext>
                </a:extLst>
              </a:tr>
              <a:tr h="378222">
                <a:tc>
                  <a:txBody>
                    <a:bodyPr/>
                    <a:lstStyle/>
                    <a:p>
                      <a:pPr algn="ctr" fontAlgn="b"/>
                      <a:r>
                        <a:rPr lang="de-DE" sz="1800"/>
                        <a:t>04.03.2014</a:t>
                      </a:r>
                    </a:p>
                  </a:txBody>
                  <a:tcPr marL="0" marR="0" marT="0" marB="0" anchor="b"/>
                </a:tc>
                <a:tc>
                  <a:txBody>
                    <a:bodyPr/>
                    <a:lstStyle/>
                    <a:p>
                      <a:pPr algn="ctr" fontAlgn="b"/>
                      <a:r>
                        <a:rPr lang="de-DE" sz="1800" b="1" dirty="0" smtClean="0"/>
                        <a:t>LyncFE01</a:t>
                      </a:r>
                      <a:endParaRPr lang="de-DE" sz="1800" b="1" dirty="0"/>
                    </a:p>
                  </a:txBody>
                  <a:tcPr marL="0" marR="0" marT="0" marB="0" anchor="b"/>
                </a:tc>
                <a:tc>
                  <a:txBody>
                    <a:bodyPr/>
                    <a:lstStyle/>
                    <a:p>
                      <a:pPr algn="ctr" fontAlgn="b"/>
                      <a:r>
                        <a:rPr lang="de-DE" sz="1800" b="1" dirty="0" smtClean="0"/>
                        <a:t>LyncMS01</a:t>
                      </a:r>
                      <a:endParaRPr lang="de-DE" sz="1800" b="1" dirty="0"/>
                    </a:p>
                  </a:txBody>
                  <a:tcPr marL="0" marR="0" marT="0" marB="0" anchor="b"/>
                </a:tc>
                <a:tc>
                  <a:txBody>
                    <a:bodyPr/>
                    <a:lstStyle/>
                    <a:p>
                      <a:pPr algn="ctr" fontAlgn="b"/>
                      <a:r>
                        <a:rPr lang="de-DE" sz="1800"/>
                        <a:t>298</a:t>
                      </a:r>
                    </a:p>
                  </a:txBody>
                  <a:tcPr marL="0" marR="0" marT="0" marB="0" anchor="b"/>
                </a:tc>
                <a:tc>
                  <a:txBody>
                    <a:bodyPr/>
                    <a:lstStyle/>
                    <a:p>
                      <a:pPr algn="ctr" fontAlgn="b"/>
                      <a:r>
                        <a:rPr lang="de-DE" sz="1800"/>
                        <a:t>4</a:t>
                      </a:r>
                    </a:p>
                  </a:txBody>
                  <a:tcPr marL="0" marR="0" marT="0" marB="0" anchor="b"/>
                </a:tc>
                <a:tc>
                  <a:txBody>
                    <a:bodyPr/>
                    <a:lstStyle/>
                    <a:p>
                      <a:pPr algn="ctr" fontAlgn="b"/>
                      <a:r>
                        <a:rPr lang="de-DE" sz="1800"/>
                        <a:t>1,3</a:t>
                      </a:r>
                    </a:p>
                  </a:txBody>
                  <a:tcPr marL="0" marR="0" marT="0" marB="0" anchor="b"/>
                </a:tc>
                <a:extLst>
                  <a:ext uri="{0D108BD9-81ED-4DB2-BD59-A6C34878D82A}">
                    <a16:rowId xmlns="" xmlns:a16="http://schemas.microsoft.com/office/drawing/2014/main" val="10008"/>
                  </a:ext>
                </a:extLst>
              </a:tr>
              <a:tr h="378222">
                <a:tc>
                  <a:txBody>
                    <a:bodyPr/>
                    <a:lstStyle/>
                    <a:p>
                      <a:pPr algn="ctr" fontAlgn="b"/>
                      <a:r>
                        <a:rPr lang="de-DE" sz="1800" dirty="0"/>
                        <a:t>04.03.2014</a:t>
                      </a:r>
                    </a:p>
                  </a:txBody>
                  <a:tcPr marL="0" marR="0" marT="0" marB="0" anchor="b"/>
                </a:tc>
                <a:tc>
                  <a:txBody>
                    <a:bodyPr/>
                    <a:lstStyle/>
                    <a:p>
                      <a:pPr algn="ctr" fontAlgn="b"/>
                      <a:r>
                        <a:rPr lang="de-DE" sz="1800" dirty="0" smtClean="0"/>
                        <a:t>LyncFE03</a:t>
                      </a:r>
                      <a:endParaRPr lang="de-DE" sz="1800" dirty="0"/>
                    </a:p>
                  </a:txBody>
                  <a:tcPr marL="0" marR="0" marT="0" marB="0" anchor="b"/>
                </a:tc>
                <a:tc>
                  <a:txBody>
                    <a:bodyPr/>
                    <a:lstStyle/>
                    <a:p>
                      <a:pPr algn="ctr" fontAlgn="b"/>
                      <a:r>
                        <a:rPr lang="de-DE" sz="1800" b="1" dirty="0" smtClean="0"/>
                        <a:t>LyncMS01</a:t>
                      </a:r>
                      <a:endParaRPr lang="de-DE" sz="1800" b="1" dirty="0"/>
                    </a:p>
                  </a:txBody>
                  <a:tcPr marL="0" marR="0" marT="0" marB="0" anchor="b"/>
                </a:tc>
                <a:tc>
                  <a:txBody>
                    <a:bodyPr/>
                    <a:lstStyle/>
                    <a:p>
                      <a:pPr algn="ctr" fontAlgn="b"/>
                      <a:r>
                        <a:rPr lang="de-DE" sz="1800" dirty="0"/>
                        <a:t>226</a:t>
                      </a:r>
                    </a:p>
                  </a:txBody>
                  <a:tcPr marL="0" marR="0" marT="0" marB="0" anchor="b"/>
                </a:tc>
                <a:tc>
                  <a:txBody>
                    <a:bodyPr/>
                    <a:lstStyle/>
                    <a:p>
                      <a:pPr algn="ctr" fontAlgn="b"/>
                      <a:r>
                        <a:rPr lang="de-DE" sz="1800"/>
                        <a:t>3</a:t>
                      </a:r>
                    </a:p>
                  </a:txBody>
                  <a:tcPr marL="0" marR="0" marT="0" marB="0" anchor="b"/>
                </a:tc>
                <a:tc>
                  <a:txBody>
                    <a:bodyPr/>
                    <a:lstStyle/>
                    <a:p>
                      <a:pPr algn="ctr" fontAlgn="b"/>
                      <a:r>
                        <a:rPr lang="de-DE" sz="1800"/>
                        <a:t>1,3</a:t>
                      </a:r>
                    </a:p>
                  </a:txBody>
                  <a:tcPr marL="0" marR="0" marT="0" marB="0" anchor="b"/>
                </a:tc>
                <a:extLst>
                  <a:ext uri="{0D108BD9-81ED-4DB2-BD59-A6C34878D82A}">
                    <a16:rowId xmlns="" xmlns:a16="http://schemas.microsoft.com/office/drawing/2014/main" val="10009"/>
                  </a:ext>
                </a:extLst>
              </a:tr>
              <a:tr h="378222">
                <a:tc>
                  <a:txBody>
                    <a:bodyPr/>
                    <a:lstStyle/>
                    <a:p>
                      <a:pPr algn="ctr" fontAlgn="b"/>
                      <a:r>
                        <a:rPr lang="de-DE" sz="1800" dirty="0"/>
                        <a:t>28.03.2014</a:t>
                      </a:r>
                    </a:p>
                  </a:txBody>
                  <a:tcPr marL="0" marR="0" marT="0" marB="0" anchor="b"/>
                </a:tc>
                <a:tc>
                  <a:txBody>
                    <a:bodyPr/>
                    <a:lstStyle/>
                    <a:p>
                      <a:pPr algn="ctr" fontAlgn="b"/>
                      <a:r>
                        <a:rPr lang="de-DE" sz="1800" dirty="0" smtClean="0"/>
                        <a:t>LyncFE02</a:t>
                      </a:r>
                      <a:endParaRPr lang="de-DE" sz="1800" dirty="0"/>
                    </a:p>
                  </a:txBody>
                  <a:tcPr marL="0" marR="0" marT="0" marB="0" anchor="b"/>
                </a:tc>
                <a:tc>
                  <a:txBody>
                    <a:bodyPr/>
                    <a:lstStyle/>
                    <a:p>
                      <a:pPr algn="ctr" fontAlgn="b"/>
                      <a:r>
                        <a:rPr lang="de-DE" sz="1800" dirty="0" smtClean="0"/>
                        <a:t>LyncMS02</a:t>
                      </a:r>
                      <a:endParaRPr lang="de-DE" sz="1800" dirty="0"/>
                    </a:p>
                  </a:txBody>
                  <a:tcPr marL="0" marR="0" marT="0" marB="0" anchor="b"/>
                </a:tc>
                <a:tc>
                  <a:txBody>
                    <a:bodyPr/>
                    <a:lstStyle/>
                    <a:p>
                      <a:pPr algn="ctr" fontAlgn="b"/>
                      <a:r>
                        <a:rPr lang="de-DE" sz="1800"/>
                        <a:t>162</a:t>
                      </a:r>
                    </a:p>
                  </a:txBody>
                  <a:tcPr marL="0" marR="0" marT="0" marB="0" anchor="b"/>
                </a:tc>
                <a:tc>
                  <a:txBody>
                    <a:bodyPr/>
                    <a:lstStyle/>
                    <a:p>
                      <a:pPr algn="ctr" fontAlgn="b"/>
                      <a:r>
                        <a:rPr lang="de-DE" sz="1800"/>
                        <a:t>2</a:t>
                      </a:r>
                    </a:p>
                  </a:txBody>
                  <a:tcPr marL="0" marR="0" marT="0" marB="0" anchor="b"/>
                </a:tc>
                <a:tc>
                  <a:txBody>
                    <a:bodyPr/>
                    <a:lstStyle/>
                    <a:p>
                      <a:pPr algn="ctr" fontAlgn="b"/>
                      <a:r>
                        <a:rPr lang="de-DE" sz="1800"/>
                        <a:t>1,2</a:t>
                      </a:r>
                    </a:p>
                  </a:txBody>
                  <a:tcPr marL="0" marR="0" marT="0" marB="0" anchor="b"/>
                </a:tc>
                <a:extLst>
                  <a:ext uri="{0D108BD9-81ED-4DB2-BD59-A6C34878D82A}">
                    <a16:rowId xmlns="" xmlns:a16="http://schemas.microsoft.com/office/drawing/2014/main" val="10010"/>
                  </a:ext>
                </a:extLst>
              </a:tr>
              <a:tr h="378222">
                <a:tc>
                  <a:txBody>
                    <a:bodyPr/>
                    <a:lstStyle/>
                    <a:p>
                      <a:pPr algn="ctr" fontAlgn="b"/>
                      <a:r>
                        <a:rPr lang="de-DE" sz="1800"/>
                        <a:t>07.03.2014</a:t>
                      </a:r>
                    </a:p>
                  </a:txBody>
                  <a:tcPr marL="0" marR="0" marT="0" marB="0" anchor="b"/>
                </a:tc>
                <a:tc>
                  <a:txBody>
                    <a:bodyPr/>
                    <a:lstStyle/>
                    <a:p>
                      <a:pPr algn="ctr" fontAlgn="b"/>
                      <a:r>
                        <a:rPr lang="de-DE" sz="1800" b="1" dirty="0" smtClean="0"/>
                        <a:t>LyncFE01</a:t>
                      </a:r>
                      <a:endParaRPr lang="de-DE" sz="1800" b="1" dirty="0"/>
                    </a:p>
                  </a:txBody>
                  <a:tcPr marL="0" marR="0" marT="0" marB="0" anchor="b"/>
                </a:tc>
                <a:tc>
                  <a:txBody>
                    <a:bodyPr/>
                    <a:lstStyle/>
                    <a:p>
                      <a:pPr algn="ctr" fontAlgn="b"/>
                      <a:r>
                        <a:rPr lang="de-DE" sz="1800" dirty="0" smtClean="0"/>
                        <a:t>LyncMS02</a:t>
                      </a:r>
                      <a:endParaRPr lang="de-DE" sz="1800" dirty="0"/>
                    </a:p>
                  </a:txBody>
                  <a:tcPr marL="0" marR="0" marT="0" marB="0" anchor="b"/>
                </a:tc>
                <a:tc>
                  <a:txBody>
                    <a:bodyPr/>
                    <a:lstStyle/>
                    <a:p>
                      <a:pPr algn="ctr" fontAlgn="b"/>
                      <a:r>
                        <a:rPr lang="de-DE" sz="1800" dirty="0"/>
                        <a:t>188</a:t>
                      </a:r>
                    </a:p>
                  </a:txBody>
                  <a:tcPr marL="0" marR="0" marT="0" marB="0" anchor="b"/>
                </a:tc>
                <a:tc>
                  <a:txBody>
                    <a:bodyPr/>
                    <a:lstStyle/>
                    <a:p>
                      <a:pPr algn="ctr" fontAlgn="b"/>
                      <a:r>
                        <a:rPr lang="de-DE" sz="1800"/>
                        <a:t>2</a:t>
                      </a:r>
                    </a:p>
                  </a:txBody>
                  <a:tcPr marL="0" marR="0" marT="0" marB="0" anchor="b"/>
                </a:tc>
                <a:tc>
                  <a:txBody>
                    <a:bodyPr/>
                    <a:lstStyle/>
                    <a:p>
                      <a:pPr algn="ctr" fontAlgn="b"/>
                      <a:r>
                        <a:rPr lang="de-DE" sz="1800" dirty="0"/>
                        <a:t>1,1</a:t>
                      </a:r>
                    </a:p>
                  </a:txBody>
                  <a:tcPr marL="0" marR="0" marT="0" marB="0" anchor="b"/>
                </a:tc>
                <a:extLst>
                  <a:ext uri="{0D108BD9-81ED-4DB2-BD59-A6C34878D82A}">
                    <a16:rowId xmlns="" xmlns:a16="http://schemas.microsoft.com/office/drawing/2014/main" val="10011"/>
                  </a:ext>
                </a:extLst>
              </a:tr>
            </a:tbl>
          </a:graphicData>
        </a:graphic>
      </p:graphicFrame>
      <p:sp>
        <p:nvSpPr>
          <p:cNvPr id="4" name="Foliennummernplatzhalter 3"/>
          <p:cNvSpPr>
            <a:spLocks noGrp="1"/>
          </p:cNvSpPr>
          <p:nvPr>
            <p:ph type="sldNum" sz="quarter" idx="4294967295"/>
          </p:nvPr>
        </p:nvSpPr>
        <p:spPr>
          <a:xfrm>
            <a:off x="9534525" y="6621463"/>
            <a:ext cx="2901950" cy="373062"/>
          </a:xfrm>
          <a:prstGeom prst="rect">
            <a:avLst/>
          </a:prstGeom>
        </p:spPr>
        <p:txBody>
          <a:bodyPr/>
          <a:lstStyle/>
          <a:p>
            <a:fld id="{74A398B2-5A34-1A4A-811E-F4027282568C}" type="slidenum">
              <a:rPr lang="en-US" smtClean="0"/>
              <a:pPr/>
              <a:t>51</a:t>
            </a:fld>
            <a:endParaRPr lang="en-US"/>
          </a:p>
        </p:txBody>
      </p:sp>
    </p:spTree>
    <p:extLst>
      <p:ext uri="{BB962C8B-B14F-4D97-AF65-F5344CB8AC3E}">
        <p14:creationId xmlns:p14="http://schemas.microsoft.com/office/powerpoint/2010/main" val="3536518478"/>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dirty="0" smtClean="0"/>
              <a:t>Wired Subnet sample data</a:t>
            </a:r>
            <a:endParaRPr lang="en-GB" dirty="0"/>
          </a:p>
        </p:txBody>
      </p:sp>
      <p:graphicFrame>
        <p:nvGraphicFramePr>
          <p:cNvPr id="8" name="Tabelle 7"/>
          <p:cNvGraphicFramePr>
            <a:graphicFrameLocks noGrp="1"/>
          </p:cNvGraphicFramePr>
          <p:nvPr>
            <p:extLst>
              <p:ext uri="{D42A27DB-BD31-4B8C-83A1-F6EECF244321}">
                <p14:modId xmlns:p14="http://schemas.microsoft.com/office/powerpoint/2010/main" val="1513670577"/>
              </p:ext>
            </p:extLst>
          </p:nvPr>
        </p:nvGraphicFramePr>
        <p:xfrm>
          <a:off x="1738307" y="1073693"/>
          <a:ext cx="9138925" cy="4435042"/>
        </p:xfrm>
        <a:graphic>
          <a:graphicData uri="http://schemas.openxmlformats.org/drawingml/2006/table">
            <a:tbl>
              <a:tblPr firstRow="1" bandRow="1">
                <a:tableStyleId>{5C22544A-7EE6-4342-B048-85BDC9FD1C3A}</a:tableStyleId>
              </a:tblPr>
              <a:tblGrid>
                <a:gridCol w="1827785">
                  <a:extLst>
                    <a:ext uri="{9D8B030D-6E8A-4147-A177-3AD203B41FA5}">
                      <a16:colId xmlns="" xmlns:a16="http://schemas.microsoft.com/office/drawing/2014/main" val="2205341735"/>
                    </a:ext>
                  </a:extLst>
                </a:gridCol>
                <a:gridCol w="1827785">
                  <a:extLst>
                    <a:ext uri="{9D8B030D-6E8A-4147-A177-3AD203B41FA5}">
                      <a16:colId xmlns="" xmlns:a16="http://schemas.microsoft.com/office/drawing/2014/main" val="1063086861"/>
                    </a:ext>
                  </a:extLst>
                </a:gridCol>
                <a:gridCol w="1827785">
                  <a:extLst>
                    <a:ext uri="{9D8B030D-6E8A-4147-A177-3AD203B41FA5}">
                      <a16:colId xmlns="" xmlns:a16="http://schemas.microsoft.com/office/drawing/2014/main" val="1290438729"/>
                    </a:ext>
                  </a:extLst>
                </a:gridCol>
                <a:gridCol w="1827785">
                  <a:extLst>
                    <a:ext uri="{9D8B030D-6E8A-4147-A177-3AD203B41FA5}">
                      <a16:colId xmlns="" xmlns:a16="http://schemas.microsoft.com/office/drawing/2014/main" val="3951512936"/>
                    </a:ext>
                  </a:extLst>
                </a:gridCol>
                <a:gridCol w="1827785">
                  <a:extLst>
                    <a:ext uri="{9D8B030D-6E8A-4147-A177-3AD203B41FA5}">
                      <a16:colId xmlns="" xmlns:a16="http://schemas.microsoft.com/office/drawing/2014/main" val="3167182922"/>
                    </a:ext>
                  </a:extLst>
                </a:gridCol>
              </a:tblGrid>
              <a:tr h="652822">
                <a:tc>
                  <a:txBody>
                    <a:bodyPr/>
                    <a:lstStyle/>
                    <a:p>
                      <a:r>
                        <a:rPr lang="en-GB" noProof="0" dirty="0" smtClean="0"/>
                        <a:t>Client Subnet</a:t>
                      </a:r>
                      <a:endParaRPr lang="en-GB" noProof="0" dirty="0"/>
                    </a:p>
                  </a:txBody>
                  <a:tcPr marL="93260" marR="93260" marT="46630" marB="46630"/>
                </a:tc>
                <a:tc>
                  <a:txBody>
                    <a:bodyPr/>
                    <a:lstStyle/>
                    <a:p>
                      <a:r>
                        <a:rPr lang="en-GB" noProof="0" dirty="0" smtClean="0"/>
                        <a:t>Occurrence in past 30 days</a:t>
                      </a:r>
                      <a:endParaRPr lang="en-GB" noProof="0" dirty="0"/>
                    </a:p>
                  </a:txBody>
                  <a:tcPr marL="93260" marR="93260" marT="46630" marB="46630"/>
                </a:tc>
                <a:tc>
                  <a:txBody>
                    <a:bodyPr/>
                    <a:lstStyle/>
                    <a:p>
                      <a:r>
                        <a:rPr lang="en-GB" noProof="0" dirty="0" smtClean="0"/>
                        <a:t>All Streams</a:t>
                      </a:r>
                      <a:endParaRPr lang="en-GB" noProof="0" dirty="0"/>
                    </a:p>
                  </a:txBody>
                  <a:tcPr marL="93260" marR="93260" marT="46630" marB="46630"/>
                </a:tc>
                <a:tc>
                  <a:txBody>
                    <a:bodyPr/>
                    <a:lstStyle/>
                    <a:p>
                      <a:r>
                        <a:rPr lang="en-GB" noProof="0" dirty="0" smtClean="0"/>
                        <a:t>Poor Streams</a:t>
                      </a:r>
                      <a:endParaRPr lang="en-GB" noProof="0" dirty="0"/>
                    </a:p>
                  </a:txBody>
                  <a:tcPr marL="93260" marR="93260" marT="46630" marB="46630"/>
                </a:tc>
                <a:tc>
                  <a:txBody>
                    <a:bodyPr/>
                    <a:lstStyle/>
                    <a:p>
                      <a:r>
                        <a:rPr lang="en-GB" noProof="0" dirty="0" smtClean="0"/>
                        <a:t>Poor Stream Ratio</a:t>
                      </a:r>
                      <a:endParaRPr lang="en-GB" noProof="0" dirty="0"/>
                    </a:p>
                  </a:txBody>
                  <a:tcPr marL="93260" marR="93260" marT="46630" marB="46630"/>
                </a:tc>
                <a:extLst>
                  <a:ext uri="{0D108BD9-81ED-4DB2-BD59-A6C34878D82A}">
                    <a16:rowId xmlns="" xmlns:a16="http://schemas.microsoft.com/office/drawing/2014/main" val="324944032"/>
                  </a:ext>
                </a:extLst>
              </a:tr>
              <a:tr h="378222">
                <a:tc>
                  <a:txBody>
                    <a:bodyPr/>
                    <a:lstStyle/>
                    <a:p>
                      <a:r>
                        <a:rPr lang="en-US"/>
                        <a:t>10.35.46.0</a:t>
                      </a:r>
                    </a:p>
                  </a:txBody>
                  <a:tcPr marL="0" marR="0" marT="0" marB="0"/>
                </a:tc>
                <a:tc>
                  <a:txBody>
                    <a:bodyPr/>
                    <a:lstStyle/>
                    <a:p>
                      <a:pPr algn="ctr"/>
                      <a:r>
                        <a:rPr lang="en-US" dirty="0"/>
                        <a:t>24</a:t>
                      </a:r>
                    </a:p>
                  </a:txBody>
                  <a:tcPr marL="0" marR="0" marT="0" marB="0" anchor="ctr"/>
                </a:tc>
                <a:tc>
                  <a:txBody>
                    <a:bodyPr/>
                    <a:lstStyle/>
                    <a:p>
                      <a:pPr algn="ctr"/>
                      <a:r>
                        <a:rPr lang="en-US"/>
                        <a:t>8909</a:t>
                      </a:r>
                    </a:p>
                  </a:txBody>
                  <a:tcPr marL="0" marR="0" marT="0" marB="0" anchor="ctr"/>
                </a:tc>
                <a:tc>
                  <a:txBody>
                    <a:bodyPr/>
                    <a:lstStyle/>
                    <a:p>
                      <a:pPr algn="ctr"/>
                      <a:r>
                        <a:rPr lang="en-US"/>
                        <a:t>512</a:t>
                      </a:r>
                    </a:p>
                  </a:txBody>
                  <a:tcPr marL="0" marR="0" marT="0" marB="0" anchor="ctr"/>
                </a:tc>
                <a:tc>
                  <a:txBody>
                    <a:bodyPr/>
                    <a:lstStyle/>
                    <a:p>
                      <a:pPr algn="ctr"/>
                      <a:r>
                        <a:rPr lang="en-US"/>
                        <a:t>5.75</a:t>
                      </a:r>
                    </a:p>
                  </a:txBody>
                  <a:tcPr marL="0" marR="0" marT="0" marB="0" anchor="ctr"/>
                </a:tc>
                <a:extLst>
                  <a:ext uri="{0D108BD9-81ED-4DB2-BD59-A6C34878D82A}">
                    <a16:rowId xmlns="" xmlns:a16="http://schemas.microsoft.com/office/drawing/2014/main" val="206160814"/>
                  </a:ext>
                </a:extLst>
              </a:tr>
              <a:tr h="378222">
                <a:tc>
                  <a:txBody>
                    <a:bodyPr/>
                    <a:lstStyle/>
                    <a:p>
                      <a:r>
                        <a:rPr lang="en-US"/>
                        <a:t>10.35.44.0</a:t>
                      </a:r>
                    </a:p>
                  </a:txBody>
                  <a:tcPr marL="0" marR="0" marT="0" marB="0"/>
                </a:tc>
                <a:tc>
                  <a:txBody>
                    <a:bodyPr/>
                    <a:lstStyle/>
                    <a:p>
                      <a:pPr algn="ctr"/>
                      <a:r>
                        <a:rPr lang="en-US" dirty="0"/>
                        <a:t>23</a:t>
                      </a:r>
                    </a:p>
                  </a:txBody>
                  <a:tcPr marL="0" marR="0" marT="0" marB="0" anchor="ctr"/>
                </a:tc>
                <a:tc>
                  <a:txBody>
                    <a:bodyPr/>
                    <a:lstStyle/>
                    <a:p>
                      <a:pPr algn="ctr"/>
                      <a:r>
                        <a:rPr lang="en-US" dirty="0"/>
                        <a:t>6260</a:t>
                      </a:r>
                    </a:p>
                  </a:txBody>
                  <a:tcPr marL="0" marR="0" marT="0" marB="0" anchor="ctr"/>
                </a:tc>
                <a:tc>
                  <a:txBody>
                    <a:bodyPr/>
                    <a:lstStyle/>
                    <a:p>
                      <a:pPr algn="ctr"/>
                      <a:r>
                        <a:rPr lang="en-US"/>
                        <a:t>298</a:t>
                      </a:r>
                    </a:p>
                  </a:txBody>
                  <a:tcPr marL="0" marR="0" marT="0" marB="0" anchor="ctr"/>
                </a:tc>
                <a:tc>
                  <a:txBody>
                    <a:bodyPr/>
                    <a:lstStyle/>
                    <a:p>
                      <a:pPr algn="ctr"/>
                      <a:r>
                        <a:rPr lang="en-US"/>
                        <a:t>4.76</a:t>
                      </a:r>
                    </a:p>
                  </a:txBody>
                  <a:tcPr marL="0" marR="0" marT="0" marB="0" anchor="ctr"/>
                </a:tc>
                <a:extLst>
                  <a:ext uri="{0D108BD9-81ED-4DB2-BD59-A6C34878D82A}">
                    <a16:rowId xmlns="" xmlns:a16="http://schemas.microsoft.com/office/drawing/2014/main" val="3806618521"/>
                  </a:ext>
                </a:extLst>
              </a:tr>
              <a:tr h="378222">
                <a:tc>
                  <a:txBody>
                    <a:bodyPr/>
                    <a:lstStyle/>
                    <a:p>
                      <a:r>
                        <a:rPr lang="en-US" dirty="0"/>
                        <a:t>10.121.132.0</a:t>
                      </a:r>
                    </a:p>
                  </a:txBody>
                  <a:tcPr marL="0" marR="0" marT="0" marB="0"/>
                </a:tc>
                <a:tc>
                  <a:txBody>
                    <a:bodyPr/>
                    <a:lstStyle/>
                    <a:p>
                      <a:pPr algn="ctr"/>
                      <a:r>
                        <a:rPr lang="en-US"/>
                        <a:t>15</a:t>
                      </a:r>
                    </a:p>
                  </a:txBody>
                  <a:tcPr marL="0" marR="0" marT="0" marB="0" anchor="ctr"/>
                </a:tc>
                <a:tc>
                  <a:txBody>
                    <a:bodyPr/>
                    <a:lstStyle/>
                    <a:p>
                      <a:pPr algn="ctr"/>
                      <a:r>
                        <a:rPr lang="en-US" dirty="0"/>
                        <a:t>2052</a:t>
                      </a:r>
                    </a:p>
                  </a:txBody>
                  <a:tcPr marL="0" marR="0" marT="0" marB="0" anchor="ctr"/>
                </a:tc>
                <a:tc>
                  <a:txBody>
                    <a:bodyPr/>
                    <a:lstStyle/>
                    <a:p>
                      <a:pPr algn="ctr"/>
                      <a:r>
                        <a:rPr lang="en-US" dirty="0"/>
                        <a:t>178</a:t>
                      </a:r>
                    </a:p>
                  </a:txBody>
                  <a:tcPr marL="0" marR="0" marT="0" marB="0" anchor="ctr"/>
                </a:tc>
                <a:tc>
                  <a:txBody>
                    <a:bodyPr/>
                    <a:lstStyle/>
                    <a:p>
                      <a:pPr algn="ctr"/>
                      <a:r>
                        <a:rPr lang="en-US" dirty="0"/>
                        <a:t>8.67</a:t>
                      </a:r>
                    </a:p>
                  </a:txBody>
                  <a:tcPr marL="0" marR="0" marT="0" marB="0" anchor="ctr"/>
                </a:tc>
                <a:extLst>
                  <a:ext uri="{0D108BD9-81ED-4DB2-BD59-A6C34878D82A}">
                    <a16:rowId xmlns="" xmlns:a16="http://schemas.microsoft.com/office/drawing/2014/main" val="1434645460"/>
                  </a:ext>
                </a:extLst>
              </a:tr>
              <a:tr h="378222">
                <a:tc>
                  <a:txBody>
                    <a:bodyPr/>
                    <a:lstStyle/>
                    <a:p>
                      <a:r>
                        <a:rPr lang="en-US"/>
                        <a:t>10.121.130.0</a:t>
                      </a:r>
                    </a:p>
                  </a:txBody>
                  <a:tcPr marL="0" marR="0" marT="0" marB="0"/>
                </a:tc>
                <a:tc>
                  <a:txBody>
                    <a:bodyPr/>
                    <a:lstStyle/>
                    <a:p>
                      <a:pPr algn="ctr"/>
                      <a:r>
                        <a:rPr lang="en-US"/>
                        <a:t>27</a:t>
                      </a:r>
                    </a:p>
                  </a:txBody>
                  <a:tcPr marL="0" marR="0" marT="0" marB="0" anchor="ctr"/>
                </a:tc>
                <a:tc>
                  <a:txBody>
                    <a:bodyPr/>
                    <a:lstStyle/>
                    <a:p>
                      <a:pPr algn="ctr"/>
                      <a:r>
                        <a:rPr lang="en-US"/>
                        <a:t>7520</a:t>
                      </a:r>
                    </a:p>
                  </a:txBody>
                  <a:tcPr marL="0" marR="0" marT="0" marB="0" anchor="ctr"/>
                </a:tc>
                <a:tc>
                  <a:txBody>
                    <a:bodyPr/>
                    <a:lstStyle/>
                    <a:p>
                      <a:pPr algn="ctr"/>
                      <a:r>
                        <a:rPr lang="en-US"/>
                        <a:t>147</a:t>
                      </a:r>
                    </a:p>
                  </a:txBody>
                  <a:tcPr marL="0" marR="0" marT="0" marB="0" anchor="ctr"/>
                </a:tc>
                <a:tc>
                  <a:txBody>
                    <a:bodyPr/>
                    <a:lstStyle/>
                    <a:p>
                      <a:pPr algn="ctr"/>
                      <a:r>
                        <a:rPr lang="en-US" dirty="0"/>
                        <a:t>1.95</a:t>
                      </a:r>
                    </a:p>
                  </a:txBody>
                  <a:tcPr marL="0" marR="0" marT="0" marB="0" anchor="ctr"/>
                </a:tc>
                <a:extLst>
                  <a:ext uri="{0D108BD9-81ED-4DB2-BD59-A6C34878D82A}">
                    <a16:rowId xmlns="" xmlns:a16="http://schemas.microsoft.com/office/drawing/2014/main" val="1398805843"/>
                  </a:ext>
                </a:extLst>
              </a:tr>
              <a:tr h="378222">
                <a:tc>
                  <a:txBody>
                    <a:bodyPr/>
                    <a:lstStyle/>
                    <a:p>
                      <a:r>
                        <a:rPr lang="en-US"/>
                        <a:t>10.121.134.0</a:t>
                      </a:r>
                    </a:p>
                  </a:txBody>
                  <a:tcPr marL="0" marR="0" marT="0" marB="0"/>
                </a:tc>
                <a:tc>
                  <a:txBody>
                    <a:bodyPr/>
                    <a:lstStyle/>
                    <a:p>
                      <a:pPr algn="ctr"/>
                      <a:r>
                        <a:rPr lang="en-US"/>
                        <a:t>11</a:t>
                      </a:r>
                    </a:p>
                  </a:txBody>
                  <a:tcPr marL="0" marR="0" marT="0" marB="0" anchor="ctr"/>
                </a:tc>
                <a:tc>
                  <a:txBody>
                    <a:bodyPr/>
                    <a:lstStyle/>
                    <a:p>
                      <a:pPr algn="ctr"/>
                      <a:r>
                        <a:rPr lang="en-US"/>
                        <a:t>1435</a:t>
                      </a:r>
                    </a:p>
                  </a:txBody>
                  <a:tcPr marL="0" marR="0" marT="0" marB="0" anchor="ctr"/>
                </a:tc>
                <a:tc>
                  <a:txBody>
                    <a:bodyPr/>
                    <a:lstStyle/>
                    <a:p>
                      <a:pPr algn="ctr"/>
                      <a:r>
                        <a:rPr lang="en-US"/>
                        <a:t>141</a:t>
                      </a:r>
                    </a:p>
                  </a:txBody>
                  <a:tcPr marL="0" marR="0" marT="0" marB="0" anchor="ctr"/>
                </a:tc>
                <a:tc>
                  <a:txBody>
                    <a:bodyPr/>
                    <a:lstStyle/>
                    <a:p>
                      <a:pPr algn="ctr"/>
                      <a:r>
                        <a:rPr lang="en-US" dirty="0"/>
                        <a:t>9.83</a:t>
                      </a:r>
                    </a:p>
                  </a:txBody>
                  <a:tcPr marL="0" marR="0" marT="0" marB="0" anchor="ctr"/>
                </a:tc>
                <a:extLst>
                  <a:ext uri="{0D108BD9-81ED-4DB2-BD59-A6C34878D82A}">
                    <a16:rowId xmlns="" xmlns:a16="http://schemas.microsoft.com/office/drawing/2014/main" val="1208694054"/>
                  </a:ext>
                </a:extLst>
              </a:tr>
              <a:tr h="378222">
                <a:tc>
                  <a:txBody>
                    <a:bodyPr/>
                    <a:lstStyle/>
                    <a:p>
                      <a:r>
                        <a:rPr lang="en-US"/>
                        <a:t>10.121.128.0</a:t>
                      </a:r>
                    </a:p>
                  </a:txBody>
                  <a:tcPr marL="0" marR="0" marT="0" marB="0"/>
                </a:tc>
                <a:tc>
                  <a:txBody>
                    <a:bodyPr/>
                    <a:lstStyle/>
                    <a:p>
                      <a:pPr algn="ctr"/>
                      <a:r>
                        <a:rPr lang="en-US"/>
                        <a:t>22</a:t>
                      </a:r>
                    </a:p>
                  </a:txBody>
                  <a:tcPr marL="0" marR="0" marT="0" marB="0" anchor="ctr"/>
                </a:tc>
                <a:tc>
                  <a:txBody>
                    <a:bodyPr/>
                    <a:lstStyle/>
                    <a:p>
                      <a:pPr algn="ctr"/>
                      <a:r>
                        <a:rPr lang="en-US"/>
                        <a:t>3712</a:t>
                      </a:r>
                    </a:p>
                  </a:txBody>
                  <a:tcPr marL="0" marR="0" marT="0" marB="0" anchor="ctr"/>
                </a:tc>
                <a:tc>
                  <a:txBody>
                    <a:bodyPr/>
                    <a:lstStyle/>
                    <a:p>
                      <a:pPr algn="ctr"/>
                      <a:r>
                        <a:rPr lang="en-US"/>
                        <a:t>134</a:t>
                      </a:r>
                    </a:p>
                  </a:txBody>
                  <a:tcPr marL="0" marR="0" marT="0" marB="0" anchor="ctr"/>
                </a:tc>
                <a:tc>
                  <a:txBody>
                    <a:bodyPr/>
                    <a:lstStyle/>
                    <a:p>
                      <a:pPr algn="ctr"/>
                      <a:r>
                        <a:rPr lang="en-US" dirty="0"/>
                        <a:t>3.61</a:t>
                      </a:r>
                    </a:p>
                  </a:txBody>
                  <a:tcPr marL="0" marR="0" marT="0" marB="0" anchor="ctr"/>
                </a:tc>
                <a:extLst>
                  <a:ext uri="{0D108BD9-81ED-4DB2-BD59-A6C34878D82A}">
                    <a16:rowId xmlns="" xmlns:a16="http://schemas.microsoft.com/office/drawing/2014/main" val="4270646862"/>
                  </a:ext>
                </a:extLst>
              </a:tr>
              <a:tr h="378222">
                <a:tc>
                  <a:txBody>
                    <a:bodyPr/>
                    <a:lstStyle/>
                    <a:p>
                      <a:r>
                        <a:rPr lang="en-US"/>
                        <a:t>10.121.250.0</a:t>
                      </a:r>
                    </a:p>
                  </a:txBody>
                  <a:tcPr marL="0" marR="0" marT="0" marB="0"/>
                </a:tc>
                <a:tc>
                  <a:txBody>
                    <a:bodyPr/>
                    <a:lstStyle/>
                    <a:p>
                      <a:pPr algn="ctr"/>
                      <a:r>
                        <a:rPr lang="en-US" dirty="0"/>
                        <a:t>22</a:t>
                      </a:r>
                    </a:p>
                  </a:txBody>
                  <a:tcPr marL="0" marR="0" marT="0" marB="0" anchor="ctr"/>
                </a:tc>
                <a:tc>
                  <a:txBody>
                    <a:bodyPr/>
                    <a:lstStyle/>
                    <a:p>
                      <a:pPr algn="ctr"/>
                      <a:r>
                        <a:rPr lang="en-US"/>
                        <a:t>4402</a:t>
                      </a:r>
                    </a:p>
                  </a:txBody>
                  <a:tcPr marL="0" marR="0" marT="0" marB="0" anchor="ctr"/>
                </a:tc>
                <a:tc>
                  <a:txBody>
                    <a:bodyPr/>
                    <a:lstStyle/>
                    <a:p>
                      <a:pPr algn="ctr"/>
                      <a:r>
                        <a:rPr lang="en-US"/>
                        <a:t>126</a:t>
                      </a:r>
                    </a:p>
                  </a:txBody>
                  <a:tcPr marL="0" marR="0" marT="0" marB="0" anchor="ctr"/>
                </a:tc>
                <a:tc>
                  <a:txBody>
                    <a:bodyPr/>
                    <a:lstStyle/>
                    <a:p>
                      <a:pPr algn="ctr"/>
                      <a:r>
                        <a:rPr lang="en-US" dirty="0"/>
                        <a:t>2.86</a:t>
                      </a:r>
                    </a:p>
                  </a:txBody>
                  <a:tcPr marL="0" marR="0" marT="0" marB="0" anchor="ctr"/>
                </a:tc>
                <a:extLst>
                  <a:ext uri="{0D108BD9-81ED-4DB2-BD59-A6C34878D82A}">
                    <a16:rowId xmlns="" xmlns:a16="http://schemas.microsoft.com/office/drawing/2014/main" val="4281910321"/>
                  </a:ext>
                </a:extLst>
              </a:tr>
              <a:tr h="378222">
                <a:tc>
                  <a:txBody>
                    <a:bodyPr/>
                    <a:lstStyle/>
                    <a:p>
                      <a:r>
                        <a:rPr lang="en-US" dirty="0"/>
                        <a:t>10.35.48.0</a:t>
                      </a:r>
                    </a:p>
                  </a:txBody>
                  <a:tcPr marL="0" marR="0" marT="0" marB="0"/>
                </a:tc>
                <a:tc>
                  <a:txBody>
                    <a:bodyPr/>
                    <a:lstStyle/>
                    <a:p>
                      <a:pPr algn="ctr"/>
                      <a:r>
                        <a:rPr lang="en-US"/>
                        <a:t>6</a:t>
                      </a:r>
                    </a:p>
                  </a:txBody>
                  <a:tcPr marL="0" marR="0" marT="0" marB="0" anchor="ctr"/>
                </a:tc>
                <a:tc>
                  <a:txBody>
                    <a:bodyPr/>
                    <a:lstStyle/>
                    <a:p>
                      <a:pPr algn="ctr"/>
                      <a:r>
                        <a:rPr lang="en-US"/>
                        <a:t>738</a:t>
                      </a:r>
                    </a:p>
                  </a:txBody>
                  <a:tcPr marL="0" marR="0" marT="0" marB="0" anchor="ctr"/>
                </a:tc>
                <a:tc>
                  <a:txBody>
                    <a:bodyPr/>
                    <a:lstStyle/>
                    <a:p>
                      <a:pPr algn="ctr"/>
                      <a:r>
                        <a:rPr lang="en-US"/>
                        <a:t>108</a:t>
                      </a:r>
                    </a:p>
                  </a:txBody>
                  <a:tcPr marL="0" marR="0" marT="0" marB="0" anchor="ctr"/>
                </a:tc>
                <a:tc>
                  <a:txBody>
                    <a:bodyPr/>
                    <a:lstStyle/>
                    <a:p>
                      <a:pPr algn="ctr"/>
                      <a:r>
                        <a:rPr lang="en-US" dirty="0"/>
                        <a:t>14.63</a:t>
                      </a:r>
                    </a:p>
                  </a:txBody>
                  <a:tcPr marL="0" marR="0" marT="0" marB="0" anchor="ctr"/>
                </a:tc>
                <a:extLst>
                  <a:ext uri="{0D108BD9-81ED-4DB2-BD59-A6C34878D82A}">
                    <a16:rowId xmlns="" xmlns:a16="http://schemas.microsoft.com/office/drawing/2014/main" val="3189896250"/>
                  </a:ext>
                </a:extLst>
              </a:tr>
              <a:tr h="378222">
                <a:tc>
                  <a:txBody>
                    <a:bodyPr/>
                    <a:lstStyle/>
                    <a:p>
                      <a:r>
                        <a:rPr lang="en-US" dirty="0"/>
                        <a:t>10.121.248.0</a:t>
                      </a:r>
                    </a:p>
                  </a:txBody>
                  <a:tcPr marL="0" marR="0" marT="0" marB="0"/>
                </a:tc>
                <a:tc>
                  <a:txBody>
                    <a:bodyPr/>
                    <a:lstStyle/>
                    <a:p>
                      <a:pPr algn="ctr"/>
                      <a:r>
                        <a:rPr lang="en-US"/>
                        <a:t>16</a:t>
                      </a:r>
                    </a:p>
                  </a:txBody>
                  <a:tcPr marL="0" marR="0" marT="0" marB="0" anchor="ctr"/>
                </a:tc>
                <a:tc>
                  <a:txBody>
                    <a:bodyPr/>
                    <a:lstStyle/>
                    <a:p>
                      <a:pPr algn="ctr"/>
                      <a:r>
                        <a:rPr lang="en-US" dirty="0"/>
                        <a:t>3348</a:t>
                      </a:r>
                    </a:p>
                  </a:txBody>
                  <a:tcPr marL="0" marR="0" marT="0" marB="0" anchor="ctr"/>
                </a:tc>
                <a:tc>
                  <a:txBody>
                    <a:bodyPr/>
                    <a:lstStyle/>
                    <a:p>
                      <a:pPr algn="ctr"/>
                      <a:r>
                        <a:rPr lang="en-US"/>
                        <a:t>81</a:t>
                      </a:r>
                    </a:p>
                  </a:txBody>
                  <a:tcPr marL="0" marR="0" marT="0" marB="0" anchor="ctr"/>
                </a:tc>
                <a:tc>
                  <a:txBody>
                    <a:bodyPr/>
                    <a:lstStyle/>
                    <a:p>
                      <a:pPr algn="ctr"/>
                      <a:r>
                        <a:rPr lang="en-US" dirty="0"/>
                        <a:t>2.42</a:t>
                      </a:r>
                    </a:p>
                  </a:txBody>
                  <a:tcPr marL="0" marR="0" marT="0" marB="0" anchor="ctr"/>
                </a:tc>
                <a:extLst>
                  <a:ext uri="{0D108BD9-81ED-4DB2-BD59-A6C34878D82A}">
                    <a16:rowId xmlns="" xmlns:a16="http://schemas.microsoft.com/office/drawing/2014/main" val="3009192566"/>
                  </a:ext>
                </a:extLst>
              </a:tr>
              <a:tr h="378222">
                <a:tc>
                  <a:txBody>
                    <a:bodyPr/>
                    <a:lstStyle/>
                    <a:p>
                      <a:r>
                        <a:rPr lang="en-US" dirty="0"/>
                        <a:t>157.56.66.0</a:t>
                      </a:r>
                    </a:p>
                  </a:txBody>
                  <a:tcPr marL="0" marR="0" marT="0" marB="0"/>
                </a:tc>
                <a:tc>
                  <a:txBody>
                    <a:bodyPr/>
                    <a:lstStyle/>
                    <a:p>
                      <a:pPr algn="ctr"/>
                      <a:r>
                        <a:rPr lang="en-US"/>
                        <a:t>4</a:t>
                      </a:r>
                    </a:p>
                  </a:txBody>
                  <a:tcPr marL="0" marR="0" marT="0" marB="0" anchor="ctr"/>
                </a:tc>
                <a:tc>
                  <a:txBody>
                    <a:bodyPr/>
                    <a:lstStyle/>
                    <a:p>
                      <a:pPr algn="ctr"/>
                      <a:r>
                        <a:rPr lang="en-US"/>
                        <a:t>588</a:t>
                      </a:r>
                    </a:p>
                  </a:txBody>
                  <a:tcPr marL="0" marR="0" marT="0" marB="0" anchor="ctr"/>
                </a:tc>
                <a:tc>
                  <a:txBody>
                    <a:bodyPr/>
                    <a:lstStyle/>
                    <a:p>
                      <a:pPr algn="ctr"/>
                      <a:r>
                        <a:rPr lang="en-US"/>
                        <a:t>61</a:t>
                      </a:r>
                    </a:p>
                  </a:txBody>
                  <a:tcPr marL="0" marR="0" marT="0" marB="0" anchor="ctr"/>
                </a:tc>
                <a:tc>
                  <a:txBody>
                    <a:bodyPr/>
                    <a:lstStyle/>
                    <a:p>
                      <a:pPr algn="ctr"/>
                      <a:r>
                        <a:rPr lang="en-US" dirty="0"/>
                        <a:t>10.37</a:t>
                      </a:r>
                    </a:p>
                  </a:txBody>
                  <a:tcPr marL="0" marR="0" marT="0" marB="0" anchor="ctr"/>
                </a:tc>
                <a:extLst>
                  <a:ext uri="{0D108BD9-81ED-4DB2-BD59-A6C34878D82A}">
                    <a16:rowId xmlns="" xmlns:a16="http://schemas.microsoft.com/office/drawing/2014/main" val="1857633217"/>
                  </a:ext>
                </a:extLst>
              </a:tr>
            </a:tbl>
          </a:graphicData>
        </a:graphic>
      </p:graphicFrame>
      <p:sp>
        <p:nvSpPr>
          <p:cNvPr id="5" name="Pfeil nach rechts 4"/>
          <p:cNvSpPr/>
          <p:nvPr/>
        </p:nvSpPr>
        <p:spPr>
          <a:xfrm>
            <a:off x="857008" y="2101874"/>
            <a:ext cx="807856" cy="293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836" dirty="0"/>
              <a:t>2</a:t>
            </a:r>
          </a:p>
        </p:txBody>
      </p:sp>
      <p:sp>
        <p:nvSpPr>
          <p:cNvPr id="6" name="Pfeil nach rechts 5"/>
          <p:cNvSpPr/>
          <p:nvPr/>
        </p:nvSpPr>
        <p:spPr>
          <a:xfrm>
            <a:off x="857008" y="1734666"/>
            <a:ext cx="807856" cy="293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836" dirty="0"/>
              <a:t>1</a:t>
            </a:r>
          </a:p>
        </p:txBody>
      </p:sp>
      <p:sp>
        <p:nvSpPr>
          <p:cNvPr id="9" name="Pfeil nach rechts 8"/>
          <p:cNvSpPr/>
          <p:nvPr/>
        </p:nvSpPr>
        <p:spPr>
          <a:xfrm>
            <a:off x="857008" y="2836289"/>
            <a:ext cx="807856" cy="293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836" dirty="0"/>
              <a:t>2</a:t>
            </a:r>
          </a:p>
        </p:txBody>
      </p:sp>
      <p:sp>
        <p:nvSpPr>
          <p:cNvPr id="10" name="Pfeil nach rechts 9"/>
          <p:cNvSpPr/>
          <p:nvPr/>
        </p:nvSpPr>
        <p:spPr>
          <a:xfrm>
            <a:off x="857008" y="2469081"/>
            <a:ext cx="807856" cy="293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836" dirty="0"/>
              <a:t>1</a:t>
            </a:r>
          </a:p>
        </p:txBody>
      </p:sp>
      <p:sp>
        <p:nvSpPr>
          <p:cNvPr id="11" name="Pfeil nach rechts 10"/>
          <p:cNvSpPr/>
          <p:nvPr/>
        </p:nvSpPr>
        <p:spPr>
          <a:xfrm>
            <a:off x="857008" y="3586215"/>
            <a:ext cx="807856" cy="293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836" dirty="0"/>
              <a:t>4</a:t>
            </a:r>
          </a:p>
        </p:txBody>
      </p:sp>
      <p:sp>
        <p:nvSpPr>
          <p:cNvPr id="12" name="Pfeil nach rechts 11"/>
          <p:cNvSpPr/>
          <p:nvPr/>
        </p:nvSpPr>
        <p:spPr>
          <a:xfrm>
            <a:off x="857008" y="3219008"/>
            <a:ext cx="807856" cy="293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836" dirty="0"/>
              <a:t>3</a:t>
            </a:r>
          </a:p>
        </p:txBody>
      </p:sp>
      <p:sp>
        <p:nvSpPr>
          <p:cNvPr id="13" name="Pfeil nach rechts 12"/>
          <p:cNvSpPr/>
          <p:nvPr/>
        </p:nvSpPr>
        <p:spPr>
          <a:xfrm>
            <a:off x="852029" y="3953423"/>
            <a:ext cx="807856" cy="293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836" dirty="0"/>
              <a:t>5</a:t>
            </a:r>
          </a:p>
        </p:txBody>
      </p:sp>
      <p:sp>
        <p:nvSpPr>
          <p:cNvPr id="14" name="Pfeil nach rechts 13"/>
          <p:cNvSpPr/>
          <p:nvPr/>
        </p:nvSpPr>
        <p:spPr>
          <a:xfrm>
            <a:off x="857008" y="4336142"/>
            <a:ext cx="807856" cy="2937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836" dirty="0"/>
              <a:t>3</a:t>
            </a:r>
          </a:p>
        </p:txBody>
      </p:sp>
      <p:graphicFrame>
        <p:nvGraphicFramePr>
          <p:cNvPr id="15" name="Tabelle 14"/>
          <p:cNvGraphicFramePr>
            <a:graphicFrameLocks noGrp="1"/>
          </p:cNvGraphicFramePr>
          <p:nvPr>
            <p:extLst/>
          </p:nvPr>
        </p:nvGraphicFramePr>
        <p:xfrm>
          <a:off x="1738307" y="5553624"/>
          <a:ext cx="9138925" cy="1134666"/>
        </p:xfrm>
        <a:graphic>
          <a:graphicData uri="http://schemas.openxmlformats.org/drawingml/2006/table">
            <a:tbl>
              <a:tblPr firstRow="1" bandRow="1">
                <a:tableStyleId>{5C22544A-7EE6-4342-B048-85BDC9FD1C3A}</a:tableStyleId>
              </a:tblPr>
              <a:tblGrid>
                <a:gridCol w="1827785">
                  <a:extLst>
                    <a:ext uri="{9D8B030D-6E8A-4147-A177-3AD203B41FA5}">
                      <a16:colId xmlns="" xmlns:a16="http://schemas.microsoft.com/office/drawing/2014/main" val="2864872020"/>
                    </a:ext>
                  </a:extLst>
                </a:gridCol>
                <a:gridCol w="1827785">
                  <a:extLst>
                    <a:ext uri="{9D8B030D-6E8A-4147-A177-3AD203B41FA5}">
                      <a16:colId xmlns="" xmlns:a16="http://schemas.microsoft.com/office/drawing/2014/main" val="438865367"/>
                    </a:ext>
                  </a:extLst>
                </a:gridCol>
                <a:gridCol w="1827785">
                  <a:extLst>
                    <a:ext uri="{9D8B030D-6E8A-4147-A177-3AD203B41FA5}">
                      <a16:colId xmlns="" xmlns:a16="http://schemas.microsoft.com/office/drawing/2014/main" val="2765119063"/>
                    </a:ext>
                  </a:extLst>
                </a:gridCol>
                <a:gridCol w="1827785">
                  <a:extLst>
                    <a:ext uri="{9D8B030D-6E8A-4147-A177-3AD203B41FA5}">
                      <a16:colId xmlns="" xmlns:a16="http://schemas.microsoft.com/office/drawing/2014/main" val="1755282693"/>
                    </a:ext>
                  </a:extLst>
                </a:gridCol>
                <a:gridCol w="1827785">
                  <a:extLst>
                    <a:ext uri="{9D8B030D-6E8A-4147-A177-3AD203B41FA5}">
                      <a16:colId xmlns="" xmlns:a16="http://schemas.microsoft.com/office/drawing/2014/main" val="3500402940"/>
                    </a:ext>
                  </a:extLst>
                </a:gridCol>
              </a:tblGrid>
              <a:tr h="378222">
                <a:tc>
                  <a:txBody>
                    <a:bodyPr/>
                    <a:lstStyle/>
                    <a:p>
                      <a:r>
                        <a:rPr lang="en-GB" sz="1800" noProof="0" dirty="0" smtClean="0"/>
                        <a:t>Site</a:t>
                      </a:r>
                      <a:endParaRPr lang="en-GB" sz="1800" noProof="0" dirty="0"/>
                    </a:p>
                  </a:txBody>
                  <a:tcPr marL="93260" marR="93260" marT="46630" marB="46630"/>
                </a:tc>
                <a:tc>
                  <a:txBody>
                    <a:bodyPr/>
                    <a:lstStyle/>
                    <a:p>
                      <a:r>
                        <a:rPr lang="en-GB" sz="1800" noProof="0" dirty="0" smtClean="0"/>
                        <a:t>Occurrence</a:t>
                      </a:r>
                      <a:endParaRPr lang="en-GB" sz="1800" noProof="0" dirty="0"/>
                    </a:p>
                  </a:txBody>
                  <a:tcPr marL="93260" marR="93260" marT="46630" marB="46630"/>
                </a:tc>
                <a:tc>
                  <a:txBody>
                    <a:bodyPr/>
                    <a:lstStyle/>
                    <a:p>
                      <a:r>
                        <a:rPr lang="en-GB" sz="1800" noProof="0" dirty="0" smtClean="0"/>
                        <a:t>All</a:t>
                      </a:r>
                      <a:r>
                        <a:rPr lang="en-GB" sz="1800" baseline="0" noProof="0" dirty="0" smtClean="0"/>
                        <a:t> Streams</a:t>
                      </a:r>
                      <a:endParaRPr lang="en-GB" sz="1800" noProof="0" dirty="0"/>
                    </a:p>
                  </a:txBody>
                  <a:tcPr marL="93260" marR="93260" marT="46630" marB="46630"/>
                </a:tc>
                <a:tc>
                  <a:txBody>
                    <a:bodyPr/>
                    <a:lstStyle/>
                    <a:p>
                      <a:r>
                        <a:rPr lang="en-GB" sz="1800" noProof="0" dirty="0" smtClean="0"/>
                        <a:t>Poor</a:t>
                      </a:r>
                      <a:r>
                        <a:rPr lang="en-GB" sz="1800" baseline="0" noProof="0" dirty="0" smtClean="0"/>
                        <a:t> Streams</a:t>
                      </a:r>
                      <a:endParaRPr lang="en-GB" sz="1800" noProof="0" dirty="0"/>
                    </a:p>
                  </a:txBody>
                  <a:tcPr marL="93260" marR="93260" marT="46630" marB="46630"/>
                </a:tc>
                <a:tc>
                  <a:txBody>
                    <a:bodyPr/>
                    <a:lstStyle/>
                    <a:p>
                      <a:r>
                        <a:rPr lang="en-GB" sz="1800" noProof="0" dirty="0" smtClean="0"/>
                        <a:t>Poor Stream</a:t>
                      </a:r>
                      <a:r>
                        <a:rPr lang="en-GB" sz="1800" baseline="0" noProof="0" dirty="0" smtClean="0"/>
                        <a:t> %</a:t>
                      </a:r>
                      <a:endParaRPr lang="en-GB" sz="1800" noProof="0" dirty="0"/>
                    </a:p>
                  </a:txBody>
                  <a:tcPr marL="93260" marR="93260" marT="46630" marB="46630"/>
                </a:tc>
                <a:extLst>
                  <a:ext uri="{0D108BD9-81ED-4DB2-BD59-A6C34878D82A}">
                    <a16:rowId xmlns="" xmlns:a16="http://schemas.microsoft.com/office/drawing/2014/main" val="3626701430"/>
                  </a:ext>
                </a:extLst>
              </a:tr>
              <a:tr h="378222">
                <a:tc>
                  <a:txBody>
                    <a:bodyPr/>
                    <a:lstStyle/>
                    <a:p>
                      <a:r>
                        <a:rPr lang="en-US" sz="1800" dirty="0" smtClean="0"/>
                        <a:t>10.35.x</a:t>
                      </a:r>
                      <a:endParaRPr lang="en-US" sz="1800" dirty="0"/>
                    </a:p>
                  </a:txBody>
                  <a:tcPr marL="0" marR="0" marT="0" marB="0"/>
                </a:tc>
                <a:tc>
                  <a:txBody>
                    <a:bodyPr/>
                    <a:lstStyle/>
                    <a:p>
                      <a:pPr algn="ctr"/>
                      <a:r>
                        <a:rPr lang="en-US" sz="1800" dirty="0"/>
                        <a:t>24</a:t>
                      </a:r>
                    </a:p>
                  </a:txBody>
                  <a:tcPr marL="0" marR="0" marT="0" marB="0" anchor="ctr"/>
                </a:tc>
                <a:tc>
                  <a:txBody>
                    <a:bodyPr/>
                    <a:lstStyle/>
                    <a:p>
                      <a:pPr algn="ctr"/>
                      <a:r>
                        <a:rPr lang="en-US" sz="1800" dirty="0" smtClean="0"/>
                        <a:t>15907</a:t>
                      </a:r>
                      <a:endParaRPr lang="en-US" sz="1800" dirty="0"/>
                    </a:p>
                  </a:txBody>
                  <a:tcPr marL="0" marR="0" marT="0" marB="0" anchor="ctr"/>
                </a:tc>
                <a:tc>
                  <a:txBody>
                    <a:bodyPr/>
                    <a:lstStyle/>
                    <a:p>
                      <a:pPr algn="ctr"/>
                      <a:r>
                        <a:rPr lang="en-US" sz="1800" dirty="0" smtClean="0"/>
                        <a:t>918</a:t>
                      </a:r>
                      <a:endParaRPr lang="en-US" sz="1800" dirty="0"/>
                    </a:p>
                  </a:txBody>
                  <a:tcPr marL="0" marR="0" marT="0" marB="0" anchor="ctr"/>
                </a:tc>
                <a:tc>
                  <a:txBody>
                    <a:bodyPr/>
                    <a:lstStyle/>
                    <a:p>
                      <a:pPr algn="ctr"/>
                      <a:r>
                        <a:rPr lang="en-US" sz="1800" dirty="0" smtClean="0"/>
                        <a:t>5.77</a:t>
                      </a:r>
                      <a:endParaRPr lang="en-US" sz="1800" dirty="0"/>
                    </a:p>
                  </a:txBody>
                  <a:tcPr marL="0" marR="0" marT="0" marB="0" anchor="ctr"/>
                </a:tc>
                <a:extLst>
                  <a:ext uri="{0D108BD9-81ED-4DB2-BD59-A6C34878D82A}">
                    <a16:rowId xmlns="" xmlns:a16="http://schemas.microsoft.com/office/drawing/2014/main" val="1933456147"/>
                  </a:ext>
                </a:extLst>
              </a:tr>
              <a:tr h="378222">
                <a:tc>
                  <a:txBody>
                    <a:bodyPr/>
                    <a:lstStyle/>
                    <a:p>
                      <a:r>
                        <a:rPr lang="en-US" sz="1800" dirty="0" smtClean="0"/>
                        <a:t>10.121.x</a:t>
                      </a:r>
                      <a:endParaRPr lang="en-US" sz="1800" dirty="0"/>
                    </a:p>
                  </a:txBody>
                  <a:tcPr marL="0" marR="0" marT="0" marB="0"/>
                </a:tc>
                <a:tc>
                  <a:txBody>
                    <a:bodyPr/>
                    <a:lstStyle/>
                    <a:p>
                      <a:pPr algn="ctr"/>
                      <a:r>
                        <a:rPr lang="en-US" sz="1800" dirty="0" smtClean="0"/>
                        <a:t>27</a:t>
                      </a:r>
                      <a:endParaRPr lang="en-US" sz="1800" dirty="0"/>
                    </a:p>
                  </a:txBody>
                  <a:tcPr marL="0" marR="0" marT="0" marB="0" anchor="ctr"/>
                </a:tc>
                <a:tc>
                  <a:txBody>
                    <a:bodyPr/>
                    <a:lstStyle/>
                    <a:p>
                      <a:pPr algn="ctr"/>
                      <a:r>
                        <a:rPr lang="en-US" sz="1800" dirty="0" smtClean="0"/>
                        <a:t>19121</a:t>
                      </a:r>
                      <a:endParaRPr lang="en-US" sz="1800" dirty="0"/>
                    </a:p>
                  </a:txBody>
                  <a:tcPr marL="0" marR="0" marT="0" marB="0" anchor="ctr"/>
                </a:tc>
                <a:tc>
                  <a:txBody>
                    <a:bodyPr/>
                    <a:lstStyle/>
                    <a:p>
                      <a:pPr algn="ctr"/>
                      <a:r>
                        <a:rPr lang="en-US" sz="1800" dirty="0" smtClean="0"/>
                        <a:t>726</a:t>
                      </a:r>
                      <a:endParaRPr lang="en-US" sz="1800" dirty="0"/>
                    </a:p>
                  </a:txBody>
                  <a:tcPr marL="0" marR="0" marT="0" marB="0" anchor="ctr"/>
                </a:tc>
                <a:tc>
                  <a:txBody>
                    <a:bodyPr/>
                    <a:lstStyle/>
                    <a:p>
                      <a:pPr algn="ctr"/>
                      <a:r>
                        <a:rPr lang="en-US" sz="1800" dirty="0" smtClean="0"/>
                        <a:t>3.80</a:t>
                      </a:r>
                      <a:endParaRPr lang="en-US" sz="1800" dirty="0"/>
                    </a:p>
                  </a:txBody>
                  <a:tcPr marL="0" marR="0" marT="0" marB="0" anchor="ctr"/>
                </a:tc>
                <a:extLst>
                  <a:ext uri="{0D108BD9-81ED-4DB2-BD59-A6C34878D82A}">
                    <a16:rowId xmlns="" xmlns:a16="http://schemas.microsoft.com/office/drawing/2014/main" val="1038173466"/>
                  </a:ext>
                </a:extLst>
              </a:tr>
            </a:tbl>
          </a:graphicData>
        </a:graphic>
      </p:graphicFrame>
    </p:spTree>
    <p:extLst>
      <p:ext uri="{BB962C8B-B14F-4D97-AF65-F5344CB8AC3E}">
        <p14:creationId xmlns:p14="http://schemas.microsoft.com/office/powerpoint/2010/main" val="613272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9" presetClass="emph" presetSubtype="0" nodeType="withEffect">
                                  <p:stCondLst>
                                    <p:cond delay="0"/>
                                  </p:stCondLst>
                                  <p:childTnLst>
                                    <p:set>
                                      <p:cBhvr rctx="PPT">
                                        <p:cTn id="28" dur="indefinite"/>
                                        <p:tgtEl>
                                          <p:spTgt spid="8"/>
                                        </p:tgtEl>
                                        <p:attrNameLst>
                                          <p:attrName>style.opacity</p:attrName>
                                        </p:attrNameLst>
                                      </p:cBhvr>
                                      <p:to>
                                        <p:strVal val="0.5"/>
                                      </p:to>
                                    </p:set>
                                    <p:animEffect filter="image" prLst="opacity: 0.5">
                                      <p:cBhvr rctx="IE">
                                        <p:cTn id="29"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CQM Scorecard</a:t>
            </a:r>
            <a:endParaRPr lang="en-US" dirty="0"/>
          </a:p>
        </p:txBody>
      </p:sp>
      <p:sp>
        <p:nvSpPr>
          <p:cNvPr id="4" name="Textplatzhalter 3"/>
          <p:cNvSpPr>
            <a:spLocks noGrp="1"/>
          </p:cNvSpPr>
          <p:nvPr>
            <p:ph type="body" sz="quarter" idx="12"/>
          </p:nvPr>
        </p:nvSpPr>
        <p:spPr/>
        <p:txBody>
          <a:bodyPr/>
          <a:lstStyle/>
          <a:p>
            <a:endParaRPr lang="de-DE" dirty="0"/>
          </a:p>
        </p:txBody>
      </p:sp>
    </p:spTree>
    <p:extLst>
      <p:ext uri="{BB962C8B-B14F-4D97-AF65-F5344CB8AC3E}">
        <p14:creationId xmlns:p14="http://schemas.microsoft.com/office/powerpoint/2010/main" val="3535604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Call Quality Dashboard</a:t>
            </a:r>
            <a:endParaRPr lang="en-US" dirty="0"/>
          </a:p>
        </p:txBody>
      </p:sp>
    </p:spTree>
    <p:extLst>
      <p:ext uri="{BB962C8B-B14F-4D97-AF65-F5344CB8AC3E}">
        <p14:creationId xmlns:p14="http://schemas.microsoft.com/office/powerpoint/2010/main" val="423315908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gradFill>
                  <a:gsLst>
                    <a:gs pos="0">
                      <a:schemeClr val="tx1"/>
                    </a:gs>
                    <a:gs pos="74000">
                      <a:schemeClr val="tx1"/>
                    </a:gs>
                  </a:gsLst>
                  <a:lin ang="0" scaled="0"/>
                </a:gradFill>
              </a:rPr>
              <a:t>Journey to Call Quality Dashboard</a:t>
            </a:r>
            <a:endParaRPr lang="en-AU" dirty="0">
              <a:gradFill>
                <a:gsLst>
                  <a:gs pos="0">
                    <a:schemeClr val="tx1"/>
                  </a:gs>
                  <a:gs pos="74000">
                    <a:schemeClr val="tx1"/>
                  </a:gs>
                </a:gsLst>
                <a:lin ang="0" scaled="0"/>
              </a:gradFill>
            </a:endParaRPr>
          </a:p>
        </p:txBody>
      </p:sp>
      <p:grpSp>
        <p:nvGrpSpPr>
          <p:cNvPr id="47" name="Group 46"/>
          <p:cNvGrpSpPr/>
          <p:nvPr/>
        </p:nvGrpSpPr>
        <p:grpSpPr>
          <a:xfrm>
            <a:off x="840224" y="2238248"/>
            <a:ext cx="10771569" cy="2982900"/>
            <a:chOff x="822960" y="2561722"/>
            <a:chExt cx="10561320" cy="2924677"/>
          </a:xfrm>
        </p:grpSpPr>
        <p:grpSp>
          <p:nvGrpSpPr>
            <p:cNvPr id="37" name="Group 36"/>
            <p:cNvGrpSpPr/>
            <p:nvPr/>
          </p:nvGrpSpPr>
          <p:grpSpPr>
            <a:xfrm>
              <a:off x="8275320" y="2561723"/>
              <a:ext cx="3108960" cy="2924676"/>
              <a:chOff x="8275320" y="2561723"/>
              <a:chExt cx="3108960" cy="2924676"/>
            </a:xfrm>
          </p:grpSpPr>
          <p:sp>
            <p:nvSpPr>
              <p:cNvPr id="29" name="Rectangle 28"/>
              <p:cNvSpPr/>
              <p:nvPr/>
            </p:nvSpPr>
            <p:spPr>
              <a:xfrm>
                <a:off x="8275320" y="2561723"/>
                <a:ext cx="3108960" cy="548640"/>
              </a:xfrm>
              <a:prstGeom prst="rect">
                <a:avLst/>
              </a:prstGeom>
              <a:gradFill>
                <a:gsLst>
                  <a:gs pos="9735">
                    <a:schemeClr val="tx1">
                      <a:lumMod val="90000"/>
                    </a:schemeClr>
                  </a:gs>
                  <a:gs pos="24000">
                    <a:schemeClr val="tx1">
                      <a:lumMod val="90000"/>
                    </a:schemeClr>
                  </a:gs>
                </a:gsLst>
                <a:lin ang="5400000" scaled="1"/>
              </a:gra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lIns="186521" tIns="149217" rIns="186521" bIns="149217" anchor="ctr" anchorCtr="0"/>
              <a:lstStyle/>
              <a:p>
                <a:pPr defTabSz="816022">
                  <a:lnSpc>
                    <a:spcPct val="90000"/>
                  </a:lnSpc>
                  <a:spcBef>
                    <a:spcPct val="0"/>
                  </a:spcBef>
                  <a:spcAft>
                    <a:spcPct val="35000"/>
                  </a:spcAft>
                </a:pPr>
                <a:r>
                  <a:rPr lang="en-US" sz="2040" dirty="0">
                    <a:gradFill>
                      <a:gsLst>
                        <a:gs pos="100000">
                          <a:schemeClr val="bg1"/>
                        </a:gs>
                        <a:gs pos="0">
                          <a:schemeClr val="bg1"/>
                        </a:gs>
                      </a:gsLst>
                      <a:lin ang="5400000" scaled="0"/>
                    </a:gradFill>
                    <a:latin typeface="Segoe UI Semibold" panose="020B0702040204020203" pitchFamily="34" charset="0"/>
                    <a:cs typeface="Segoe UI Semibold" panose="020B0702040204020203" pitchFamily="34" charset="0"/>
                  </a:rPr>
                  <a:t>Call Quality Dashboard</a:t>
                </a:r>
              </a:p>
            </p:txBody>
          </p:sp>
          <p:sp>
            <p:nvSpPr>
              <p:cNvPr id="33" name="Rectangle 32"/>
              <p:cNvSpPr/>
              <p:nvPr/>
            </p:nvSpPr>
            <p:spPr>
              <a:xfrm>
                <a:off x="8275320" y="3108959"/>
                <a:ext cx="3108960" cy="2377440"/>
              </a:xfrm>
              <a:prstGeom prst="rect">
                <a:avLst/>
              </a:prstGeom>
              <a:solidFill>
                <a:schemeClr val="tx1"/>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lIns="186521" tIns="149217" rIns="186521" bIns="149217" anchor="t" anchorCtr="0"/>
              <a:lstStyle/>
              <a:p>
                <a:pPr defTabSz="816022">
                  <a:lnSpc>
                    <a:spcPct val="90000"/>
                  </a:lnSpc>
                  <a:spcBef>
                    <a:spcPct val="0"/>
                  </a:spcBef>
                  <a:spcAft>
                    <a:spcPct val="35000"/>
                  </a:spcAft>
                </a:pPr>
                <a:r>
                  <a:rPr lang="en-US" sz="2856" dirty="0" err="1">
                    <a:gradFill>
                      <a:gsLst>
                        <a:gs pos="100000">
                          <a:schemeClr val="bg1"/>
                        </a:gs>
                        <a:gs pos="0">
                          <a:schemeClr val="bg1"/>
                        </a:gs>
                      </a:gsLst>
                      <a:lin ang="5400000" scaled="0"/>
                    </a:gradFill>
                    <a:latin typeface="Segoe UI Light" panose="020B0502040204020203" pitchFamily="34" charset="0"/>
                    <a:cs typeface="Segoe UI Light" panose="020B0502040204020203" pitchFamily="34" charset="0"/>
                  </a:rPr>
                  <a:t>QoE</a:t>
                </a:r>
                <a:r>
                  <a:rPr lang="en-US" sz="2856" dirty="0">
                    <a:gradFill>
                      <a:gsLst>
                        <a:gs pos="100000">
                          <a:schemeClr val="bg1"/>
                        </a:gs>
                        <a:gs pos="0">
                          <a:schemeClr val="bg1"/>
                        </a:gs>
                      </a:gsLst>
                      <a:lin ang="5400000" scaled="0"/>
                    </a:gradFill>
                    <a:latin typeface="Segoe UI Light" panose="020B0502040204020203" pitchFamily="34" charset="0"/>
                    <a:cs typeface="Segoe UI Light" panose="020B0502040204020203" pitchFamily="34" charset="0"/>
                  </a:rPr>
                  <a:t> Archive</a:t>
                </a:r>
              </a:p>
              <a:p>
                <a:pPr defTabSz="816022">
                  <a:lnSpc>
                    <a:spcPct val="90000"/>
                  </a:lnSpc>
                  <a:spcBef>
                    <a:spcPct val="0"/>
                  </a:spcBef>
                  <a:spcAft>
                    <a:spcPct val="35000"/>
                  </a:spcAft>
                </a:pPr>
                <a:r>
                  <a:rPr lang="en-US" sz="2856" dirty="0">
                    <a:gradFill>
                      <a:gsLst>
                        <a:gs pos="100000">
                          <a:schemeClr val="bg1"/>
                        </a:gs>
                        <a:gs pos="0">
                          <a:schemeClr val="bg1"/>
                        </a:gs>
                      </a:gsLst>
                      <a:lin ang="5400000" scaled="0"/>
                    </a:gradFill>
                    <a:latin typeface="Segoe UI Light" panose="020B0502040204020203" pitchFamily="34" charset="0"/>
                    <a:cs typeface="Segoe UI Light" panose="020B0502040204020203" pitchFamily="34" charset="0"/>
                  </a:rPr>
                  <a:t>Analysis Cube</a:t>
                </a:r>
              </a:p>
              <a:p>
                <a:pPr defTabSz="816022">
                  <a:lnSpc>
                    <a:spcPct val="90000"/>
                  </a:lnSpc>
                  <a:spcBef>
                    <a:spcPct val="0"/>
                  </a:spcBef>
                  <a:spcAft>
                    <a:spcPct val="35000"/>
                  </a:spcAft>
                </a:pPr>
                <a:r>
                  <a:rPr lang="en-US" sz="2856" dirty="0">
                    <a:gradFill>
                      <a:gsLst>
                        <a:gs pos="100000">
                          <a:schemeClr val="bg1"/>
                        </a:gs>
                        <a:gs pos="0">
                          <a:schemeClr val="bg1"/>
                        </a:gs>
                      </a:gsLst>
                      <a:lin ang="5400000" scaled="0"/>
                    </a:gradFill>
                    <a:latin typeface="Segoe UI Light" panose="020B0502040204020203" pitchFamily="34" charset="0"/>
                    <a:cs typeface="Segoe UI Light" panose="020B0502040204020203" pitchFamily="34" charset="0"/>
                  </a:rPr>
                  <a:t>Web API</a:t>
                </a:r>
              </a:p>
              <a:p>
                <a:pPr defTabSz="816022">
                  <a:lnSpc>
                    <a:spcPct val="90000"/>
                  </a:lnSpc>
                  <a:spcBef>
                    <a:spcPct val="0"/>
                  </a:spcBef>
                  <a:spcAft>
                    <a:spcPct val="35000"/>
                  </a:spcAft>
                </a:pPr>
                <a:r>
                  <a:rPr lang="en-US" sz="2856" dirty="0">
                    <a:gradFill>
                      <a:gsLst>
                        <a:gs pos="100000">
                          <a:schemeClr val="bg1"/>
                        </a:gs>
                        <a:gs pos="0">
                          <a:schemeClr val="bg1"/>
                        </a:gs>
                      </a:gsLst>
                      <a:lin ang="5400000" scaled="0"/>
                    </a:gradFill>
                    <a:latin typeface="Segoe UI Light" panose="020B0502040204020203" pitchFamily="34" charset="0"/>
                    <a:cs typeface="Segoe UI Light" panose="020B0502040204020203" pitchFamily="34" charset="0"/>
                  </a:rPr>
                  <a:t>Report portal</a:t>
                </a:r>
              </a:p>
            </p:txBody>
          </p:sp>
        </p:grpSp>
        <p:grpSp>
          <p:nvGrpSpPr>
            <p:cNvPr id="45" name="Group 44"/>
            <p:cNvGrpSpPr/>
            <p:nvPr/>
          </p:nvGrpSpPr>
          <p:grpSpPr>
            <a:xfrm>
              <a:off x="822960" y="2561722"/>
              <a:ext cx="3657600" cy="2924677"/>
              <a:chOff x="822960" y="2561722"/>
              <a:chExt cx="3657600" cy="2924677"/>
            </a:xfrm>
          </p:grpSpPr>
          <p:sp>
            <p:nvSpPr>
              <p:cNvPr id="31" name="Rectangle 30"/>
              <p:cNvSpPr/>
              <p:nvPr/>
            </p:nvSpPr>
            <p:spPr>
              <a:xfrm>
                <a:off x="822960" y="3108959"/>
                <a:ext cx="3383280" cy="2377440"/>
              </a:xfrm>
              <a:prstGeom prst="rect">
                <a:avLst/>
              </a:prstGeom>
              <a:solidFill>
                <a:schemeClr val="accent4"/>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lIns="186521" tIns="149217" rIns="186521" bIns="149217" anchor="t" anchorCtr="0"/>
              <a:lstStyle/>
              <a:p>
                <a:pPr defTabSz="816022">
                  <a:lnSpc>
                    <a:spcPct val="90000"/>
                  </a:lnSpc>
                  <a:spcBef>
                    <a:spcPct val="0"/>
                  </a:spcBef>
                  <a:spcAft>
                    <a:spcPct val="35000"/>
                  </a:spcAft>
                </a:pPr>
                <a:r>
                  <a:rPr lang="fr-FR" sz="2856" dirty="0">
                    <a:gradFill>
                      <a:gsLst>
                        <a:gs pos="100000">
                          <a:schemeClr val="bg2">
                            <a:lumMod val="50000"/>
                          </a:schemeClr>
                        </a:gs>
                        <a:gs pos="0">
                          <a:schemeClr val="bg2">
                            <a:lumMod val="50000"/>
                          </a:schemeClr>
                        </a:gs>
                      </a:gsLst>
                      <a:lin ang="5400000" scaled="0"/>
                    </a:gradFill>
                    <a:latin typeface="Segoe UI Light" panose="020B0502040204020203" pitchFamily="34" charset="0"/>
                    <a:cs typeface="Segoe UI Light" panose="020B0502040204020203" pitchFamily="34" charset="0"/>
                  </a:rPr>
                  <a:t>~150 pages</a:t>
                </a:r>
              </a:p>
              <a:p>
                <a:pPr defTabSz="816022">
                  <a:lnSpc>
                    <a:spcPct val="90000"/>
                  </a:lnSpc>
                  <a:spcBef>
                    <a:spcPct val="0"/>
                  </a:spcBef>
                  <a:spcAft>
                    <a:spcPct val="35000"/>
                  </a:spcAft>
                </a:pPr>
                <a:r>
                  <a:rPr lang="fr-FR" sz="2856" dirty="0" err="1">
                    <a:gradFill>
                      <a:gsLst>
                        <a:gs pos="100000">
                          <a:schemeClr val="bg2">
                            <a:lumMod val="50000"/>
                          </a:schemeClr>
                        </a:gs>
                        <a:gs pos="0">
                          <a:schemeClr val="bg2">
                            <a:lumMod val="50000"/>
                          </a:schemeClr>
                        </a:gs>
                      </a:gsLst>
                      <a:lin ang="5400000" scaled="0"/>
                    </a:gradFill>
                    <a:latin typeface="Segoe UI Light" panose="020B0502040204020203" pitchFamily="34" charset="0"/>
                    <a:cs typeface="Segoe UI Light" panose="020B0502040204020203" pitchFamily="34" charset="0"/>
                  </a:rPr>
                  <a:t>Sample</a:t>
                </a:r>
                <a:r>
                  <a:rPr lang="fr-FR" sz="2856" dirty="0">
                    <a:gradFill>
                      <a:gsLst>
                        <a:gs pos="100000">
                          <a:schemeClr val="bg2">
                            <a:lumMod val="50000"/>
                          </a:schemeClr>
                        </a:gs>
                        <a:gs pos="0">
                          <a:schemeClr val="bg2">
                            <a:lumMod val="50000"/>
                          </a:schemeClr>
                        </a:gs>
                      </a:gsLst>
                      <a:lin ang="5400000" scaled="0"/>
                    </a:gradFill>
                    <a:latin typeface="Segoe UI Light" panose="020B0502040204020203" pitchFamily="34" charset="0"/>
                    <a:cs typeface="Segoe UI Light" panose="020B0502040204020203" pitchFamily="34" charset="0"/>
                  </a:rPr>
                  <a:t> SQL </a:t>
                </a:r>
                <a:r>
                  <a:rPr lang="fr-FR" sz="2856" dirty="0" err="1">
                    <a:gradFill>
                      <a:gsLst>
                        <a:gs pos="100000">
                          <a:schemeClr val="bg2">
                            <a:lumMod val="50000"/>
                          </a:schemeClr>
                        </a:gs>
                        <a:gs pos="0">
                          <a:schemeClr val="bg2">
                            <a:lumMod val="50000"/>
                          </a:schemeClr>
                        </a:gs>
                      </a:gsLst>
                      <a:lin ang="5400000" scaled="0"/>
                    </a:gradFill>
                    <a:latin typeface="Segoe UI Light" panose="020B0502040204020203" pitchFamily="34" charset="0"/>
                    <a:cs typeface="Segoe UI Light" panose="020B0502040204020203" pitchFamily="34" charset="0"/>
                  </a:rPr>
                  <a:t>queries</a:t>
                </a:r>
                <a:endParaRPr lang="fr-FR" sz="2856" dirty="0">
                  <a:gradFill>
                    <a:gsLst>
                      <a:gs pos="100000">
                        <a:schemeClr val="bg2">
                          <a:lumMod val="50000"/>
                        </a:schemeClr>
                      </a:gs>
                      <a:gs pos="0">
                        <a:schemeClr val="bg2">
                          <a:lumMod val="50000"/>
                        </a:schemeClr>
                      </a:gs>
                    </a:gsLst>
                    <a:lin ang="5400000" scaled="0"/>
                  </a:gradFill>
                  <a:latin typeface="Segoe UI Light" panose="020B0502040204020203" pitchFamily="34" charset="0"/>
                  <a:cs typeface="Segoe UI Light" panose="020B0502040204020203" pitchFamily="34" charset="0"/>
                </a:endParaRPr>
              </a:p>
            </p:txBody>
          </p:sp>
          <p:grpSp>
            <p:nvGrpSpPr>
              <p:cNvPr id="44" name="Group 43"/>
              <p:cNvGrpSpPr/>
              <p:nvPr/>
            </p:nvGrpSpPr>
            <p:grpSpPr>
              <a:xfrm>
                <a:off x="822960" y="2561722"/>
                <a:ext cx="3657600" cy="548641"/>
                <a:chOff x="822960" y="2561722"/>
                <a:chExt cx="3657600" cy="548641"/>
              </a:xfrm>
            </p:grpSpPr>
            <p:sp>
              <p:nvSpPr>
                <p:cNvPr id="27" name="Rectangle 26"/>
                <p:cNvSpPr/>
                <p:nvPr/>
              </p:nvSpPr>
              <p:spPr>
                <a:xfrm>
                  <a:off x="822960" y="2561723"/>
                  <a:ext cx="3383280" cy="548640"/>
                </a:xfrm>
                <a:prstGeom prst="rect">
                  <a:avLst/>
                </a:prstGeom>
                <a:gradFill>
                  <a:gsLst>
                    <a:gs pos="82301">
                      <a:schemeClr val="accent4">
                        <a:lumMod val="90000"/>
                      </a:schemeClr>
                    </a:gs>
                    <a:gs pos="63717">
                      <a:schemeClr val="accent4">
                        <a:lumMod val="90000"/>
                      </a:schemeClr>
                    </a:gs>
                  </a:gsLst>
                  <a:lin ang="5400000" scaled="1"/>
                </a:gra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lIns="186521" tIns="149217" rIns="186521" bIns="149217" anchor="ctr" anchorCtr="0"/>
                <a:lstStyle/>
                <a:p>
                  <a:pPr defTabSz="816022">
                    <a:lnSpc>
                      <a:spcPct val="90000"/>
                    </a:lnSpc>
                    <a:spcBef>
                      <a:spcPct val="0"/>
                    </a:spcBef>
                    <a:spcAft>
                      <a:spcPct val="35000"/>
                    </a:spcAft>
                  </a:pPr>
                  <a:r>
                    <a:rPr lang="en-US" sz="2040" dirty="0">
                      <a:gradFill>
                        <a:gsLst>
                          <a:gs pos="100000">
                            <a:schemeClr val="bg2">
                              <a:lumMod val="50000"/>
                            </a:schemeClr>
                          </a:gs>
                          <a:gs pos="0">
                            <a:schemeClr val="bg2">
                              <a:lumMod val="50000"/>
                            </a:schemeClr>
                          </a:gs>
                        </a:gsLst>
                        <a:lin ang="5400000" scaled="0"/>
                      </a:gradFill>
                      <a:latin typeface="Segoe UI Semibold" panose="020B0702040204020203" pitchFamily="34" charset="0"/>
                      <a:cs typeface="Segoe UI Semibold" panose="020B0702040204020203" pitchFamily="34" charset="0"/>
                    </a:rPr>
                    <a:t>Lync 2013 Network Guide</a:t>
                  </a:r>
                </a:p>
              </p:txBody>
            </p:sp>
            <p:sp>
              <p:nvSpPr>
                <p:cNvPr id="41" name="Freeform 40"/>
                <p:cNvSpPr/>
                <p:nvPr/>
              </p:nvSpPr>
              <p:spPr>
                <a:xfrm>
                  <a:off x="4206240" y="2561722"/>
                  <a:ext cx="274320" cy="548640"/>
                </a:xfrm>
                <a:custGeom>
                  <a:avLst/>
                  <a:gdLst>
                    <a:gd name="connsiteX0" fmla="*/ 0 w 274320"/>
                    <a:gd name="connsiteY0" fmla="*/ 0 h 548640"/>
                    <a:gd name="connsiteX1" fmla="*/ 274320 w 274320"/>
                    <a:gd name="connsiteY1" fmla="*/ 274320 h 548640"/>
                    <a:gd name="connsiteX2" fmla="*/ 0 w 274320"/>
                    <a:gd name="connsiteY2" fmla="*/ 548640 h 548640"/>
                  </a:gdLst>
                  <a:ahLst/>
                  <a:cxnLst>
                    <a:cxn ang="0">
                      <a:pos x="connsiteX0" y="connsiteY0"/>
                    </a:cxn>
                    <a:cxn ang="0">
                      <a:pos x="connsiteX1" y="connsiteY1"/>
                    </a:cxn>
                    <a:cxn ang="0">
                      <a:pos x="connsiteX2" y="connsiteY2"/>
                    </a:cxn>
                  </a:cxnLst>
                  <a:rect l="l" t="t" r="r" b="b"/>
                  <a:pathLst>
                    <a:path w="274320" h="548640">
                      <a:moveTo>
                        <a:pt x="0" y="0"/>
                      </a:moveTo>
                      <a:lnTo>
                        <a:pt x="274320" y="274320"/>
                      </a:lnTo>
                      <a:lnTo>
                        <a:pt x="0" y="548640"/>
                      </a:lnTo>
                      <a:close/>
                    </a:path>
                  </a:pathLst>
                </a:custGeom>
                <a:gradFill>
                  <a:gsLst>
                    <a:gs pos="82301">
                      <a:schemeClr val="accent4">
                        <a:lumMod val="90000"/>
                      </a:schemeClr>
                    </a:gs>
                    <a:gs pos="63717">
                      <a:schemeClr val="accent4">
                        <a:lumMod val="90000"/>
                      </a:schemeClr>
                    </a:gs>
                  </a:gsLst>
                  <a:lin ang="5400000" scaled="1"/>
                </a:gra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rtlCol="0" anchor="ctr"/>
                <a:lstStyle/>
                <a:p>
                  <a:pPr algn="ctr"/>
                  <a:endParaRPr lang="en-US" sz="1836"/>
                </a:p>
              </p:txBody>
            </p:sp>
          </p:grpSp>
        </p:grpSp>
        <p:grpSp>
          <p:nvGrpSpPr>
            <p:cNvPr id="46" name="Group 45"/>
            <p:cNvGrpSpPr/>
            <p:nvPr/>
          </p:nvGrpSpPr>
          <p:grpSpPr>
            <a:xfrm>
              <a:off x="4572000" y="2561722"/>
              <a:ext cx="3611880" cy="2924677"/>
              <a:chOff x="4572000" y="2561722"/>
              <a:chExt cx="3611880" cy="2924677"/>
            </a:xfrm>
          </p:grpSpPr>
          <p:sp>
            <p:nvSpPr>
              <p:cNvPr id="32" name="Rectangle 31"/>
              <p:cNvSpPr/>
              <p:nvPr/>
            </p:nvSpPr>
            <p:spPr>
              <a:xfrm>
                <a:off x="4572000" y="3108959"/>
                <a:ext cx="3337560" cy="2377440"/>
              </a:xfrm>
              <a:prstGeom prst="rect">
                <a:avLst/>
              </a:prstGeom>
              <a:solidFill>
                <a:schemeClr val="tx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lIns="186521" tIns="149217" rIns="186521" bIns="149217" anchor="t" anchorCtr="0"/>
              <a:lstStyle/>
              <a:p>
                <a:pPr defTabSz="816022">
                  <a:lnSpc>
                    <a:spcPct val="90000"/>
                  </a:lnSpc>
                  <a:spcBef>
                    <a:spcPct val="0"/>
                  </a:spcBef>
                  <a:spcAft>
                    <a:spcPct val="35000"/>
                  </a:spcAft>
                </a:pPr>
                <a:r>
                  <a:rPr lang="en-US" sz="2856" dirty="0">
                    <a:solidFill>
                      <a:schemeClr val="bg1"/>
                    </a:solidFill>
                    <a:latin typeface="Segoe UI Light" panose="020B0502040204020203" pitchFamily="34" charset="0"/>
                    <a:cs typeface="Segoe UI Light" panose="020B0502040204020203" pitchFamily="34" charset="0"/>
                  </a:rPr>
                  <a:t>~30 SQL queries</a:t>
                </a:r>
              </a:p>
              <a:p>
                <a:pPr defTabSz="816022">
                  <a:lnSpc>
                    <a:spcPct val="90000"/>
                  </a:lnSpc>
                  <a:spcBef>
                    <a:spcPct val="0"/>
                  </a:spcBef>
                  <a:spcAft>
                    <a:spcPct val="35000"/>
                  </a:spcAft>
                </a:pPr>
                <a:r>
                  <a:rPr lang="en-US" sz="2856" dirty="0">
                    <a:solidFill>
                      <a:schemeClr val="bg1"/>
                    </a:solidFill>
                    <a:latin typeface="Segoe UI Light" panose="020B0502040204020203" pitchFamily="34" charset="0"/>
                    <a:cs typeface="Segoe UI Light" panose="020B0502040204020203" pitchFamily="34" charset="0"/>
                  </a:rPr>
                  <a:t>PowerShell</a:t>
                </a:r>
              </a:p>
              <a:p>
                <a:pPr defTabSz="816022">
                  <a:lnSpc>
                    <a:spcPct val="90000"/>
                  </a:lnSpc>
                  <a:spcBef>
                    <a:spcPct val="0"/>
                  </a:spcBef>
                  <a:spcAft>
                    <a:spcPct val="35000"/>
                  </a:spcAft>
                </a:pPr>
                <a:r>
                  <a:rPr lang="en-US" sz="2856" dirty="0">
                    <a:solidFill>
                      <a:schemeClr val="bg1"/>
                    </a:solidFill>
                    <a:latin typeface="Segoe UI Light" panose="020B0502040204020203" pitchFamily="34" charset="0"/>
                    <a:cs typeface="Segoe UI Light" panose="020B0502040204020203" pitchFamily="34" charset="0"/>
                  </a:rPr>
                  <a:t>Excel workbook</a:t>
                </a:r>
              </a:p>
            </p:txBody>
          </p:sp>
          <p:grpSp>
            <p:nvGrpSpPr>
              <p:cNvPr id="43" name="Group 42"/>
              <p:cNvGrpSpPr/>
              <p:nvPr/>
            </p:nvGrpSpPr>
            <p:grpSpPr>
              <a:xfrm>
                <a:off x="4572000" y="2561722"/>
                <a:ext cx="3611880" cy="548641"/>
                <a:chOff x="4572000" y="2561722"/>
                <a:chExt cx="3611880" cy="548641"/>
              </a:xfrm>
            </p:grpSpPr>
            <p:sp>
              <p:nvSpPr>
                <p:cNvPr id="28" name="Rectangle 27"/>
                <p:cNvSpPr/>
                <p:nvPr/>
              </p:nvSpPr>
              <p:spPr>
                <a:xfrm>
                  <a:off x="4572000" y="2561723"/>
                  <a:ext cx="3337560" cy="548640"/>
                </a:xfrm>
                <a:prstGeom prst="rect">
                  <a:avLst/>
                </a:prstGeom>
                <a:gradFill>
                  <a:gsLst>
                    <a:gs pos="63717">
                      <a:schemeClr val="tx2">
                        <a:lumMod val="90000"/>
                      </a:schemeClr>
                    </a:gs>
                    <a:gs pos="43000">
                      <a:schemeClr val="tx2">
                        <a:lumMod val="90000"/>
                      </a:schemeClr>
                    </a:gs>
                  </a:gsLst>
                  <a:lin ang="5400000" scaled="1"/>
                </a:gra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lIns="186521" tIns="149217" rIns="186521" bIns="149217" anchor="ctr" anchorCtr="0"/>
                <a:lstStyle/>
                <a:p>
                  <a:pPr defTabSz="816022">
                    <a:lnSpc>
                      <a:spcPct val="90000"/>
                    </a:lnSpc>
                    <a:spcBef>
                      <a:spcPct val="0"/>
                    </a:spcBef>
                    <a:spcAft>
                      <a:spcPct val="35000"/>
                    </a:spcAft>
                  </a:pPr>
                  <a:r>
                    <a:rPr lang="en-US" sz="2040" b="1" dirty="0">
                      <a:solidFill>
                        <a:schemeClr val="bg1"/>
                      </a:solidFill>
                      <a:latin typeface="Segoe UI Semibold" panose="020B0702040204020203" pitchFamily="34" charset="0"/>
                      <a:cs typeface="Segoe UI Semibold" panose="020B0702040204020203" pitchFamily="34" charset="0"/>
                    </a:rPr>
                    <a:t>Call Quality Methodology</a:t>
                  </a:r>
                </a:p>
              </p:txBody>
            </p:sp>
            <p:sp>
              <p:nvSpPr>
                <p:cNvPr id="42" name="Freeform 41"/>
                <p:cNvSpPr/>
                <p:nvPr/>
              </p:nvSpPr>
              <p:spPr>
                <a:xfrm>
                  <a:off x="7909560" y="2561722"/>
                  <a:ext cx="274320" cy="548640"/>
                </a:xfrm>
                <a:custGeom>
                  <a:avLst/>
                  <a:gdLst>
                    <a:gd name="connsiteX0" fmla="*/ 0 w 274320"/>
                    <a:gd name="connsiteY0" fmla="*/ 0 h 548640"/>
                    <a:gd name="connsiteX1" fmla="*/ 274320 w 274320"/>
                    <a:gd name="connsiteY1" fmla="*/ 274320 h 548640"/>
                    <a:gd name="connsiteX2" fmla="*/ 0 w 274320"/>
                    <a:gd name="connsiteY2" fmla="*/ 548640 h 548640"/>
                  </a:gdLst>
                  <a:ahLst/>
                  <a:cxnLst>
                    <a:cxn ang="0">
                      <a:pos x="connsiteX0" y="connsiteY0"/>
                    </a:cxn>
                    <a:cxn ang="0">
                      <a:pos x="connsiteX1" y="connsiteY1"/>
                    </a:cxn>
                    <a:cxn ang="0">
                      <a:pos x="connsiteX2" y="connsiteY2"/>
                    </a:cxn>
                  </a:cxnLst>
                  <a:rect l="l" t="t" r="r" b="b"/>
                  <a:pathLst>
                    <a:path w="274320" h="548640">
                      <a:moveTo>
                        <a:pt x="0" y="0"/>
                      </a:moveTo>
                      <a:lnTo>
                        <a:pt x="274320" y="274320"/>
                      </a:lnTo>
                      <a:lnTo>
                        <a:pt x="0" y="548640"/>
                      </a:lnTo>
                      <a:close/>
                    </a:path>
                  </a:pathLst>
                </a:custGeom>
                <a:gradFill>
                  <a:gsLst>
                    <a:gs pos="63717">
                      <a:schemeClr val="tx2">
                        <a:lumMod val="90000"/>
                      </a:schemeClr>
                    </a:gs>
                    <a:gs pos="43000">
                      <a:schemeClr val="tx2">
                        <a:lumMod val="90000"/>
                      </a:schemeClr>
                    </a:gs>
                  </a:gsLst>
                  <a:lin ang="5400000" scaled="1"/>
                </a:gra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rtlCol="0" anchor="ctr"/>
                <a:lstStyle/>
                <a:p>
                  <a:pPr algn="ctr"/>
                  <a:endParaRPr lang="en-US" sz="1836"/>
                </a:p>
              </p:txBody>
            </p:sp>
          </p:grpSp>
        </p:grpSp>
      </p:grpSp>
    </p:spTree>
    <p:extLst>
      <p:ext uri="{BB962C8B-B14F-4D97-AF65-F5344CB8AC3E}">
        <p14:creationId xmlns:p14="http://schemas.microsoft.com/office/powerpoint/2010/main" val="33205441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mtClean="0"/>
              <a:t>CQD features</a:t>
            </a:r>
            <a:endParaRPr lang="en-AU" dirty="0"/>
          </a:p>
        </p:txBody>
      </p:sp>
      <p:sp>
        <p:nvSpPr>
          <p:cNvPr id="4" name="Text Placeholder 3"/>
          <p:cNvSpPr>
            <a:spLocks noGrp="1"/>
          </p:cNvSpPr>
          <p:nvPr>
            <p:ph type="body" sz="quarter" idx="10"/>
          </p:nvPr>
        </p:nvSpPr>
        <p:spPr>
          <a:xfrm>
            <a:off x="274638" y="1212850"/>
            <a:ext cx="11887200" cy="5484812"/>
          </a:xfrm>
        </p:spPr>
        <p:txBody>
          <a:bodyPr>
            <a:normAutofit lnSpcReduction="10000"/>
          </a:bodyPr>
          <a:lstStyle/>
          <a:p>
            <a:r>
              <a:rPr lang="en-AU" dirty="0" err="1" smtClean="0"/>
              <a:t>QoE</a:t>
            </a:r>
            <a:r>
              <a:rPr lang="en-AU" dirty="0" smtClean="0"/>
              <a:t> archive</a:t>
            </a:r>
          </a:p>
          <a:p>
            <a:r>
              <a:rPr lang="en-AU" dirty="0" smtClean="0"/>
              <a:t>Cube-based reports based on SQL Server Analysis Services (SSAS)</a:t>
            </a:r>
          </a:p>
          <a:p>
            <a:r>
              <a:rPr lang="en-AU" dirty="0" smtClean="0"/>
              <a:t>&lt;1s query return performance against SSAS</a:t>
            </a:r>
          </a:p>
          <a:p>
            <a:r>
              <a:rPr lang="en-AU" dirty="0" smtClean="0"/>
              <a:t>Web API access to cube data</a:t>
            </a:r>
          </a:p>
          <a:p>
            <a:r>
              <a:rPr lang="en-AU" dirty="0" smtClean="0"/>
              <a:t>HTML5 + JavaScript Report portal</a:t>
            </a:r>
          </a:p>
          <a:p>
            <a:r>
              <a:rPr lang="en-AU" dirty="0" smtClean="0"/>
              <a:t>Report editing and design</a:t>
            </a:r>
          </a:p>
          <a:p>
            <a:r>
              <a:rPr lang="en-AU" dirty="0" smtClean="0"/>
              <a:t>Web download same ship with Skype for Business Server</a:t>
            </a:r>
            <a:endParaRPr lang="en-AU" dirty="0"/>
          </a:p>
        </p:txBody>
      </p:sp>
    </p:spTree>
    <p:extLst>
      <p:ext uri="{BB962C8B-B14F-4D97-AF65-F5344CB8AC3E}">
        <p14:creationId xmlns:p14="http://schemas.microsoft.com/office/powerpoint/2010/main" val="170063619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CQD Components</a:t>
            </a:r>
            <a:endParaRPr lang="en-US" dirty="0"/>
          </a:p>
        </p:txBody>
      </p:sp>
      <p:sp>
        <p:nvSpPr>
          <p:cNvPr id="6" name="Textplatzhalter 5"/>
          <p:cNvSpPr>
            <a:spLocks noGrp="1"/>
          </p:cNvSpPr>
          <p:nvPr>
            <p:ph type="body" sz="quarter" idx="10"/>
          </p:nvPr>
        </p:nvSpPr>
        <p:spPr/>
        <p:txBody>
          <a:bodyPr/>
          <a:lstStyle/>
          <a:p>
            <a:endParaRPr lang="en-US" dirty="0"/>
          </a:p>
        </p:txBody>
      </p:sp>
      <p:sp>
        <p:nvSpPr>
          <p:cNvPr id="7" name="Textplatzhalter 6"/>
          <p:cNvSpPr>
            <a:spLocks noGrp="1"/>
          </p:cNvSpPr>
          <p:nvPr>
            <p:ph type="body" sz="quarter" idx="11"/>
          </p:nvPr>
        </p:nvSpPr>
        <p:spPr>
          <a:xfrm>
            <a:off x="6675439" y="1212849"/>
            <a:ext cx="5486399" cy="3016210"/>
          </a:xfrm>
        </p:spPr>
        <p:txBody>
          <a:bodyPr/>
          <a:lstStyle/>
          <a:p>
            <a:r>
              <a:rPr lang="en-US" dirty="0" smtClean="0"/>
              <a:t>Supported SQL Server: </a:t>
            </a:r>
          </a:p>
          <a:p>
            <a:r>
              <a:rPr lang="en-US" dirty="0" smtClean="0"/>
              <a:t>SQL Server 2008 R2, </a:t>
            </a:r>
          </a:p>
          <a:p>
            <a:r>
              <a:rPr lang="en-US" dirty="0" smtClean="0"/>
              <a:t>SQL Server 2012, </a:t>
            </a:r>
          </a:p>
          <a:p>
            <a:r>
              <a:rPr lang="en-US" dirty="0" smtClean="0"/>
              <a:t>SQL Server 2014</a:t>
            </a:r>
          </a:p>
          <a:p>
            <a:endParaRPr lang="de-DE" dirty="0" smtClean="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123" y="1212849"/>
            <a:ext cx="5944115" cy="3711262"/>
          </a:xfrm>
          <a:prstGeom prst="rect">
            <a:avLst/>
          </a:prstGeom>
        </p:spPr>
      </p:pic>
    </p:spTree>
    <p:extLst>
      <p:ext uri="{BB962C8B-B14F-4D97-AF65-F5344CB8AC3E}">
        <p14:creationId xmlns:p14="http://schemas.microsoft.com/office/powerpoint/2010/main" val="3924803674"/>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Quality Dashboard (CQD)  </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722437" y="1212850"/>
            <a:ext cx="8610600" cy="5681449"/>
          </a:xfrm>
          <a:prstGeom prst="rect">
            <a:avLst/>
          </a:prstGeom>
          <a:noFill/>
          <a:ln>
            <a:noFill/>
          </a:ln>
        </p:spPr>
      </p:pic>
    </p:spTree>
    <p:extLst>
      <p:ext uri="{BB962C8B-B14F-4D97-AF65-F5344CB8AC3E}">
        <p14:creationId xmlns:p14="http://schemas.microsoft.com/office/powerpoint/2010/main" val="4227234403"/>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Sparklines</a:t>
            </a:r>
            <a:r>
              <a:rPr lang="en-US" dirty="0"/>
              <a:t> in Tables</a:t>
            </a:r>
          </a:p>
        </p:txBody>
      </p:sp>
      <p:pic>
        <p:nvPicPr>
          <p:cNvPr id="4" name="Picture 3"/>
          <p:cNvPicPr/>
          <p:nvPr/>
        </p:nvPicPr>
        <p:blipFill>
          <a:blip r:embed="rId3"/>
          <a:stretch>
            <a:fillRect/>
          </a:stretch>
        </p:blipFill>
        <p:spPr>
          <a:xfrm>
            <a:off x="1189037" y="1243012"/>
            <a:ext cx="10352681" cy="5408612"/>
          </a:xfrm>
          <a:prstGeom prst="rect">
            <a:avLst/>
          </a:prstGeom>
        </p:spPr>
      </p:pic>
    </p:spTree>
    <p:extLst>
      <p:ext uri="{BB962C8B-B14F-4D97-AF65-F5344CB8AC3E}">
        <p14:creationId xmlns:p14="http://schemas.microsoft.com/office/powerpoint/2010/main" val="407799334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 y="496"/>
            <a:ext cx="12434707" cy="6994523"/>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ltGray">
          <a:xfrm>
            <a:off x="3527" y="1486"/>
            <a:ext cx="12432948" cy="6993533"/>
          </a:xfrm>
          <a:prstGeom prst="rect">
            <a:avLst/>
          </a:prstGeom>
          <a:effectLst/>
        </p:spPr>
      </p:pic>
      <p:sp>
        <p:nvSpPr>
          <p:cNvPr id="3" name="Rectangle 2"/>
          <p:cNvSpPr/>
          <p:nvPr/>
        </p:nvSpPr>
        <p:spPr bwMode="auto">
          <a:xfrm>
            <a:off x="275482" y="373506"/>
            <a:ext cx="11885513" cy="107776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111" fontAlgn="base">
              <a:lnSpc>
                <a:spcPct val="85000"/>
              </a:lnSpc>
              <a:spcBef>
                <a:spcPct val="0"/>
              </a:spcBef>
              <a:spcAft>
                <a:spcPct val="0"/>
              </a:spcAft>
            </a:pPr>
            <a:r>
              <a:rPr lang="en-US" sz="5400" spc="-153" dirty="0" smtClean="0">
                <a:gradFill>
                  <a:gsLst>
                    <a:gs pos="9314">
                      <a:srgbClr val="F3F3F3"/>
                    </a:gs>
                    <a:gs pos="17157">
                      <a:srgbClr val="F3F3F3"/>
                    </a:gs>
                  </a:gsLst>
                  <a:lin ang="5400000" scaled="0"/>
                </a:gradFill>
                <a:latin typeface="Segoe UI Light"/>
                <a:ea typeface="Segoe UI" pitchFamily="34" charset="0"/>
                <a:cs typeface="Segoe UI" pitchFamily="34" charset="0"/>
              </a:rPr>
              <a:t>Plan for Operations from Day 1</a:t>
            </a:r>
            <a:endParaRPr lang="en-US" sz="5400" b="1" i="1" spc="-50" dirty="0">
              <a:gradFill>
                <a:gsLst>
                  <a:gs pos="9314">
                    <a:srgbClr val="F3F3F3"/>
                  </a:gs>
                  <a:gs pos="17157">
                    <a:srgbClr val="F3F3F3"/>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sp>
        <p:nvSpPr>
          <p:cNvPr id="9" name="TextBox 8"/>
          <p:cNvSpPr txBox="1"/>
          <p:nvPr/>
        </p:nvSpPr>
        <p:spPr>
          <a:xfrm>
            <a:off x="885" y="5543259"/>
            <a:ext cx="12434708" cy="1451760"/>
          </a:xfrm>
          <a:prstGeom prst="rect">
            <a:avLst/>
          </a:prstGeom>
          <a:solidFill>
            <a:srgbClr val="0072C6">
              <a:alpha val="95000"/>
            </a:srgbClr>
          </a:solidFill>
        </p:spPr>
        <p:txBody>
          <a:bodyPr wrap="square" lIns="182854" tIns="146283" rIns="182854" bIns="146283" rtlCol="0">
            <a:noAutofit/>
          </a:bodyPr>
          <a:lstStyle/>
          <a:p>
            <a:pPr algn="ctr">
              <a:lnSpc>
                <a:spcPct val="90000"/>
              </a:lnSpc>
              <a:spcAft>
                <a:spcPts val="600"/>
              </a:spcAft>
            </a:pPr>
            <a:endParaRPr lang="en-US" sz="5399" b="1" i="1" spc="-102" dirty="0">
              <a:ln w="3175">
                <a:noFill/>
              </a:ln>
              <a:gradFill>
                <a:gsLst>
                  <a:gs pos="68182">
                    <a:srgbClr val="FFFFFF"/>
                  </a:gs>
                  <a:gs pos="52020">
                    <a:srgbClr val="FFFFFF"/>
                  </a:gs>
                </a:gsLst>
                <a:lin ang="5400000" scaled="0"/>
              </a:gradFill>
              <a:latin typeface="Segoe UI Semibold" panose="020B0702040204020203" pitchFamily="34" charset="0"/>
              <a:cs typeface="Segoe UI Semibold" panose="020B0702040204020203" pitchFamily="34" charset="0"/>
            </a:endParaRPr>
          </a:p>
        </p:txBody>
      </p:sp>
      <p:sp>
        <p:nvSpPr>
          <p:cNvPr id="5" name="Rectangle 4"/>
          <p:cNvSpPr/>
          <p:nvPr/>
        </p:nvSpPr>
        <p:spPr>
          <a:xfrm>
            <a:off x="97557" y="5807539"/>
            <a:ext cx="12338036" cy="840102"/>
          </a:xfrm>
          <a:prstGeom prst="rect">
            <a:avLst/>
          </a:prstGeom>
        </p:spPr>
        <p:txBody>
          <a:bodyPr wrap="square">
            <a:spAutoFit/>
          </a:bodyPr>
          <a:lstStyle/>
          <a:p>
            <a:pPr algn="ctr">
              <a:lnSpc>
                <a:spcPct val="90000"/>
              </a:lnSpc>
              <a:spcAft>
                <a:spcPts val="600"/>
              </a:spcAft>
            </a:pPr>
            <a:r>
              <a:rPr lang="en-US" sz="5399" b="1" i="1" spc="-102" dirty="0" smtClean="0">
                <a:ln w="3175">
                  <a:noFill/>
                </a:ln>
                <a:gradFill>
                  <a:gsLst>
                    <a:gs pos="68182">
                      <a:srgbClr val="FFFFFF"/>
                    </a:gs>
                    <a:gs pos="52020">
                      <a:srgbClr val="FFFFFF"/>
                    </a:gs>
                  </a:gsLst>
                  <a:lin ang="5400000" scaled="0"/>
                </a:gradFill>
                <a:latin typeface="Segoe UI Semibold" panose="020B0702040204020203" pitchFamily="34" charset="0"/>
                <a:cs typeface="Segoe UI Semibold" panose="020B0702040204020203" pitchFamily="34" charset="0"/>
              </a:rPr>
              <a:t>Once you are deploying it’s too late …</a:t>
            </a:r>
            <a:endParaRPr lang="en-US" sz="5399" b="1" i="1" spc="-102" dirty="0">
              <a:ln w="3175">
                <a:noFill/>
              </a:ln>
              <a:gradFill>
                <a:gsLst>
                  <a:gs pos="68182">
                    <a:srgbClr val="FFFFFF"/>
                  </a:gs>
                  <a:gs pos="52020">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8" name="Group 7"/>
          <p:cNvGrpSpPr/>
          <p:nvPr/>
        </p:nvGrpSpPr>
        <p:grpSpPr>
          <a:xfrm>
            <a:off x="457597" y="2852729"/>
            <a:ext cx="6328421" cy="2253094"/>
            <a:chOff x="745629" y="2777182"/>
            <a:chExt cx="6328421" cy="2253094"/>
          </a:xfrm>
        </p:grpSpPr>
        <p:sp>
          <p:nvSpPr>
            <p:cNvPr id="20" name="Freeform 19"/>
            <p:cNvSpPr/>
            <p:nvPr/>
          </p:nvSpPr>
          <p:spPr>
            <a:xfrm>
              <a:off x="745629" y="2777182"/>
              <a:ext cx="1785781" cy="2253094"/>
            </a:xfrm>
            <a:custGeom>
              <a:avLst/>
              <a:gdLst>
                <a:gd name="connsiteX0" fmla="*/ 0 w 2011676"/>
                <a:gd name="connsiteY0" fmla="*/ 0 h 3240284"/>
                <a:gd name="connsiteX1" fmla="*/ 2011676 w 2011676"/>
                <a:gd name="connsiteY1" fmla="*/ 0 h 3240284"/>
                <a:gd name="connsiteX2" fmla="*/ 2011676 w 2011676"/>
                <a:gd name="connsiteY2" fmla="*/ 3240284 h 3240284"/>
                <a:gd name="connsiteX3" fmla="*/ 0 w 2011676"/>
                <a:gd name="connsiteY3" fmla="*/ 3240284 h 3240284"/>
                <a:gd name="connsiteX4" fmla="*/ 0 w 2011676"/>
                <a:gd name="connsiteY4" fmla="*/ 0 h 3240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76" h="3240284">
                  <a:moveTo>
                    <a:pt x="0" y="0"/>
                  </a:moveTo>
                  <a:lnTo>
                    <a:pt x="2011676" y="0"/>
                  </a:lnTo>
                  <a:lnTo>
                    <a:pt x="2011676" y="3240284"/>
                  </a:lnTo>
                  <a:lnTo>
                    <a:pt x="0" y="3240284"/>
                  </a:lnTo>
                  <a:lnTo>
                    <a:pt x="0" y="0"/>
                  </a:lnTo>
                  <a:close/>
                </a:path>
              </a:pathLst>
            </a:custGeom>
            <a:noFill/>
            <a:ln w="28575">
              <a:solidFill>
                <a:schemeClr val="tx1"/>
              </a:solidFill>
            </a:ln>
            <a:sp3d/>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0" tIns="222885" rIns="0" bIns="0" numCol="1" spcCol="1270" anchor="t" anchorCtr="0">
              <a:noAutofit/>
            </a:bodyPr>
            <a:lstStyle/>
            <a:p>
              <a:pPr defTabSz="2889250">
                <a:lnSpc>
                  <a:spcPct val="90000"/>
                </a:lnSpc>
                <a:spcBef>
                  <a:spcPct val="0"/>
                </a:spcBef>
                <a:spcAft>
                  <a:spcPct val="35000"/>
                </a:spcAft>
              </a:pPr>
              <a:r>
                <a:rPr lang="en-US" sz="4400" dirty="0" smtClean="0">
                  <a:solidFill>
                    <a:srgbClr val="FFFFFF"/>
                  </a:solidFill>
                </a:rPr>
                <a:t>Deploy</a:t>
              </a:r>
              <a:endParaRPr lang="en-US" sz="4400" dirty="0">
                <a:solidFill>
                  <a:srgbClr val="FFFFFF"/>
                </a:solidFill>
              </a:endParaRPr>
            </a:p>
          </p:txBody>
        </p:sp>
        <p:sp>
          <p:nvSpPr>
            <p:cNvPr id="22" name="Flowchart: Extract 21"/>
            <p:cNvSpPr/>
            <p:nvPr/>
          </p:nvSpPr>
          <p:spPr>
            <a:xfrm rot="5400000">
              <a:off x="2501852" y="4402504"/>
              <a:ext cx="476074" cy="329176"/>
            </a:xfrm>
            <a:prstGeom prst="flowChartExtract">
              <a:avLst/>
            </a:prstGeom>
            <a:solidFill>
              <a:srgbClr val="FF0000"/>
            </a:solidFill>
            <a:ln w="28575">
              <a:solidFill>
                <a:schemeClr val="tx1"/>
              </a:solidFill>
            </a:ln>
          </p:spPr>
          <p:style>
            <a:lnRef idx="2">
              <a:schemeClr val="dk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3" name="Freeform 22"/>
            <p:cNvSpPr/>
            <p:nvPr/>
          </p:nvSpPr>
          <p:spPr>
            <a:xfrm>
              <a:off x="2948368" y="2777182"/>
              <a:ext cx="1854363" cy="2253094"/>
            </a:xfrm>
            <a:custGeom>
              <a:avLst/>
              <a:gdLst>
                <a:gd name="connsiteX0" fmla="*/ 0 w 2011676"/>
                <a:gd name="connsiteY0" fmla="*/ 0 h 3240284"/>
                <a:gd name="connsiteX1" fmla="*/ 2011676 w 2011676"/>
                <a:gd name="connsiteY1" fmla="*/ 0 h 3240284"/>
                <a:gd name="connsiteX2" fmla="*/ 2011676 w 2011676"/>
                <a:gd name="connsiteY2" fmla="*/ 3240284 h 3240284"/>
                <a:gd name="connsiteX3" fmla="*/ 0 w 2011676"/>
                <a:gd name="connsiteY3" fmla="*/ 3240284 h 3240284"/>
                <a:gd name="connsiteX4" fmla="*/ 0 w 2011676"/>
                <a:gd name="connsiteY4" fmla="*/ 0 h 3240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76" h="3240284">
                  <a:moveTo>
                    <a:pt x="0" y="0"/>
                  </a:moveTo>
                  <a:lnTo>
                    <a:pt x="2011676" y="0"/>
                  </a:lnTo>
                  <a:lnTo>
                    <a:pt x="2011676" y="3240284"/>
                  </a:lnTo>
                  <a:lnTo>
                    <a:pt x="0" y="3240284"/>
                  </a:lnTo>
                  <a:lnTo>
                    <a:pt x="0" y="0"/>
                  </a:lnTo>
                  <a:close/>
                </a:path>
              </a:pathLst>
            </a:custGeom>
            <a:noFill/>
            <a:ln w="28575">
              <a:solidFill>
                <a:schemeClr val="tx1"/>
              </a:solidFill>
            </a:ln>
            <a:sp3d/>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0" tIns="222885" rIns="0" bIns="0" numCol="1" spcCol="1270" anchor="t" anchorCtr="0">
              <a:noAutofit/>
            </a:bodyPr>
            <a:lstStyle/>
            <a:p>
              <a:pPr defTabSz="2889250">
                <a:lnSpc>
                  <a:spcPct val="90000"/>
                </a:lnSpc>
                <a:spcBef>
                  <a:spcPct val="0"/>
                </a:spcBef>
                <a:spcAft>
                  <a:spcPct val="35000"/>
                </a:spcAft>
              </a:pPr>
              <a:r>
                <a:rPr lang="en-US" sz="5400" dirty="0" smtClean="0">
                  <a:solidFill>
                    <a:srgbClr val="FFFFFF"/>
                  </a:solidFill>
                </a:rPr>
                <a:t>Run</a:t>
              </a:r>
              <a:endParaRPr lang="en-US" sz="6500" dirty="0">
                <a:solidFill>
                  <a:srgbClr val="FFFFFF"/>
                </a:solidFill>
              </a:endParaRPr>
            </a:p>
          </p:txBody>
        </p:sp>
        <p:sp>
          <p:nvSpPr>
            <p:cNvPr id="25" name="Flowchart: Extract 24"/>
            <p:cNvSpPr/>
            <p:nvPr/>
          </p:nvSpPr>
          <p:spPr>
            <a:xfrm rot="5400000">
              <a:off x="4773173" y="4402504"/>
              <a:ext cx="476074" cy="329176"/>
            </a:xfrm>
            <a:prstGeom prst="flowChartExtract">
              <a:avLst/>
            </a:prstGeom>
            <a:solidFill>
              <a:srgbClr val="FF0000"/>
            </a:solidFill>
            <a:ln w="28575">
              <a:solidFill>
                <a:schemeClr val="tx1"/>
              </a:solidFill>
            </a:ln>
          </p:spPr>
          <p:style>
            <a:lnRef idx="2">
              <a:schemeClr val="dk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6" name="Freeform 25"/>
            <p:cNvSpPr/>
            <p:nvPr/>
          </p:nvSpPr>
          <p:spPr>
            <a:xfrm>
              <a:off x="5219689" y="2777182"/>
              <a:ext cx="1854361" cy="2253094"/>
            </a:xfrm>
            <a:custGeom>
              <a:avLst/>
              <a:gdLst>
                <a:gd name="connsiteX0" fmla="*/ 0 w 2011676"/>
                <a:gd name="connsiteY0" fmla="*/ 0 h 3240284"/>
                <a:gd name="connsiteX1" fmla="*/ 2011676 w 2011676"/>
                <a:gd name="connsiteY1" fmla="*/ 0 h 3240284"/>
                <a:gd name="connsiteX2" fmla="*/ 2011676 w 2011676"/>
                <a:gd name="connsiteY2" fmla="*/ 3240284 h 3240284"/>
                <a:gd name="connsiteX3" fmla="*/ 0 w 2011676"/>
                <a:gd name="connsiteY3" fmla="*/ 3240284 h 3240284"/>
                <a:gd name="connsiteX4" fmla="*/ 0 w 2011676"/>
                <a:gd name="connsiteY4" fmla="*/ 0 h 3240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76" h="3240284">
                  <a:moveTo>
                    <a:pt x="0" y="0"/>
                  </a:moveTo>
                  <a:lnTo>
                    <a:pt x="2011676" y="0"/>
                  </a:lnTo>
                  <a:lnTo>
                    <a:pt x="2011676" y="3240284"/>
                  </a:lnTo>
                  <a:lnTo>
                    <a:pt x="0" y="3240284"/>
                  </a:lnTo>
                  <a:lnTo>
                    <a:pt x="0" y="0"/>
                  </a:lnTo>
                  <a:close/>
                </a:path>
              </a:pathLst>
            </a:custGeom>
            <a:noFill/>
            <a:ln w="28575">
              <a:solidFill>
                <a:schemeClr val="tx1"/>
              </a:solidFill>
            </a:ln>
            <a:sp3d/>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0" tIns="222885" rIns="0" bIns="0" numCol="1" spcCol="1270" anchor="t" anchorCtr="0">
              <a:noAutofit/>
            </a:bodyPr>
            <a:lstStyle/>
            <a:p>
              <a:pPr defTabSz="2889250">
                <a:lnSpc>
                  <a:spcPct val="90000"/>
                </a:lnSpc>
                <a:spcBef>
                  <a:spcPct val="0"/>
                </a:spcBef>
                <a:spcAft>
                  <a:spcPct val="35000"/>
                </a:spcAft>
              </a:pPr>
              <a:r>
                <a:rPr lang="en-US" sz="5400" dirty="0" smtClean="0">
                  <a:solidFill>
                    <a:srgbClr val="FFFFFF"/>
                  </a:solidFill>
                </a:rPr>
                <a:t>Fix</a:t>
              </a:r>
              <a:endParaRPr lang="en-US" sz="5400" dirty="0">
                <a:solidFill>
                  <a:srgbClr val="FFFFFF"/>
                </a:solidFill>
              </a:endParaRPr>
            </a:p>
          </p:txBody>
        </p:sp>
      </p:grpSp>
    </p:spTree>
    <p:extLst>
      <p:ext uri="{BB962C8B-B14F-4D97-AF65-F5344CB8AC3E}">
        <p14:creationId xmlns:p14="http://schemas.microsoft.com/office/powerpoint/2010/main" val="953595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900" fill="hold"/>
                                        <p:tgtEl>
                                          <p:spTgt spid="3"/>
                                        </p:tgtEl>
                                        <p:attrNameLst>
                                          <p:attrName>ppt_x</p:attrName>
                                        </p:attrNameLst>
                                      </p:cBhvr>
                                      <p:tavLst>
                                        <p:tav tm="0">
                                          <p:val>
                                            <p:strVal val="#ppt_x"/>
                                          </p:val>
                                        </p:tav>
                                        <p:tav tm="100000">
                                          <p:val>
                                            <p:strVal val="#ppt_x"/>
                                          </p:val>
                                        </p:tav>
                                      </p:tavLst>
                                    </p:anim>
                                    <p:anim calcmode="lin" valueType="num">
                                      <p:cBhvr additive="base">
                                        <p:cTn id="8" dur="9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out)">
                                      <p:cBhvr>
                                        <p:cTn id="13" dur="700"/>
                                        <p:tgtEl>
                                          <p:spTgt spid="7"/>
                                        </p:tgtEl>
                                      </p:cBhvr>
                                    </p:animEffect>
                                  </p:childTnLst>
                                </p:cTn>
                              </p:par>
                            </p:childTnLst>
                          </p:cTn>
                        </p:par>
                        <p:par>
                          <p:cTn id="14" fill="hold">
                            <p:stCondLst>
                              <p:cond delay="700"/>
                            </p:stCondLst>
                            <p:childTnLst>
                              <p:par>
                                <p:cTn id="15" presetID="2" presetClass="entr" presetSubtype="4" decel="100000" fill="hold" grpId="0" nodeType="afterEffect">
                                  <p:stCondLst>
                                    <p:cond delay="3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600" fill="hold"/>
                                        <p:tgtEl>
                                          <p:spTgt spid="9"/>
                                        </p:tgtEl>
                                        <p:attrNameLst>
                                          <p:attrName>ppt_x</p:attrName>
                                        </p:attrNameLst>
                                      </p:cBhvr>
                                      <p:tavLst>
                                        <p:tav tm="0">
                                          <p:val>
                                            <p:strVal val="#ppt_x"/>
                                          </p:val>
                                        </p:tav>
                                        <p:tav tm="100000">
                                          <p:val>
                                            <p:strVal val="#ppt_x"/>
                                          </p:val>
                                        </p:tav>
                                      </p:tavLst>
                                    </p:anim>
                                    <p:anim calcmode="lin" valueType="num">
                                      <p:cBhvr additive="base">
                                        <p:cTn id="18" dur="6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35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600" fill="hold"/>
                                        <p:tgtEl>
                                          <p:spTgt spid="5"/>
                                        </p:tgtEl>
                                        <p:attrNameLst>
                                          <p:attrName>ppt_x</p:attrName>
                                        </p:attrNameLst>
                                      </p:cBhvr>
                                      <p:tavLst>
                                        <p:tav tm="0">
                                          <p:val>
                                            <p:strVal val="#ppt_x"/>
                                          </p:val>
                                        </p:tav>
                                        <p:tav tm="100000">
                                          <p:val>
                                            <p:strVal val="#ppt_x"/>
                                          </p:val>
                                        </p:tav>
                                      </p:tavLst>
                                    </p:anim>
                                    <p:anim calcmode="lin" valueType="num">
                                      <p:cBhvr additive="base">
                                        <p:cTn id="22" dur="6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650"/>
                            </p:stCondLst>
                            <p:childTnLst>
                              <p:par>
                                <p:cTn id="24" presetID="1"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a:t>
            </a:r>
            <a:endParaRPr lang="en-US" dirty="0"/>
          </a:p>
        </p:txBody>
      </p:sp>
      <p:pic>
        <p:nvPicPr>
          <p:cNvPr id="3" name="Picture 2"/>
          <p:cNvPicPr>
            <a:picLocks noChangeAspect="1"/>
          </p:cNvPicPr>
          <p:nvPr/>
        </p:nvPicPr>
        <p:blipFill>
          <a:blip r:embed="rId3"/>
          <a:stretch>
            <a:fillRect/>
          </a:stretch>
        </p:blipFill>
        <p:spPr>
          <a:xfrm>
            <a:off x="2332037" y="1439862"/>
            <a:ext cx="7353300" cy="4886325"/>
          </a:xfrm>
          <a:prstGeom prst="rect">
            <a:avLst/>
          </a:prstGeom>
        </p:spPr>
      </p:pic>
    </p:spTree>
    <p:extLst>
      <p:ext uri="{BB962C8B-B14F-4D97-AF65-F5344CB8AC3E}">
        <p14:creationId xmlns:p14="http://schemas.microsoft.com/office/powerpoint/2010/main" val="1553052049"/>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CQD Demo</a:t>
            </a:r>
            <a:endParaRPr lang="en-US" dirty="0"/>
          </a:p>
        </p:txBody>
      </p:sp>
      <p:sp>
        <p:nvSpPr>
          <p:cNvPr id="4" name="Textplatzhalt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676297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CQD Links</a:t>
            </a:r>
            <a:endParaRPr lang="en-US" dirty="0"/>
          </a:p>
        </p:txBody>
      </p:sp>
      <p:sp>
        <p:nvSpPr>
          <p:cNvPr id="5" name="Textplatzhalter 4"/>
          <p:cNvSpPr>
            <a:spLocks noGrp="1"/>
          </p:cNvSpPr>
          <p:nvPr>
            <p:ph type="body" sz="quarter" idx="10"/>
          </p:nvPr>
        </p:nvSpPr>
        <p:spPr>
          <a:xfrm>
            <a:off x="274638" y="1212850"/>
            <a:ext cx="11887200" cy="5075236"/>
          </a:xfrm>
        </p:spPr>
        <p:txBody>
          <a:bodyPr/>
          <a:lstStyle/>
          <a:p>
            <a:r>
              <a:rPr lang="en-US" sz="2800" dirty="0"/>
              <a:t>Skype for Business Server 2015, Call Quality Dashboard</a:t>
            </a:r>
            <a:endParaRPr lang="de-DE" sz="2800" dirty="0"/>
          </a:p>
          <a:p>
            <a:pPr lvl="1"/>
            <a:r>
              <a:rPr lang="en-US" sz="1800" dirty="0">
                <a:hlinkClick r:id="rId2"/>
              </a:rPr>
              <a:t>https://</a:t>
            </a:r>
            <a:r>
              <a:rPr lang="en-US" sz="1800" dirty="0" smtClean="0">
                <a:hlinkClick r:id="rId2"/>
              </a:rPr>
              <a:t>www.microsoft.com/en-us/download/details.aspx?id=46916</a:t>
            </a:r>
            <a:endParaRPr lang="en-US" sz="1800" dirty="0" smtClean="0"/>
          </a:p>
          <a:p>
            <a:pPr lvl="1"/>
            <a:endParaRPr lang="en-US" sz="1800" dirty="0" smtClean="0"/>
          </a:p>
          <a:p>
            <a:r>
              <a:rPr lang="en-US" sz="2800" dirty="0" smtClean="0"/>
              <a:t>Plan </a:t>
            </a:r>
            <a:r>
              <a:rPr lang="en-US" sz="2800" dirty="0"/>
              <a:t>for Call Quality Dashboard for Skype for Business Server 2015</a:t>
            </a:r>
            <a:endParaRPr lang="en-US" sz="2800" dirty="0">
              <a:hlinkClick r:id="rId3"/>
            </a:endParaRPr>
          </a:p>
          <a:p>
            <a:pPr lvl="1"/>
            <a:r>
              <a:rPr lang="en-US" sz="1800" dirty="0" smtClean="0">
                <a:hlinkClick r:id="rId3"/>
              </a:rPr>
              <a:t>https</a:t>
            </a:r>
            <a:r>
              <a:rPr lang="en-US" sz="1800" dirty="0">
                <a:hlinkClick r:id="rId3"/>
              </a:rPr>
              <a:t>://</a:t>
            </a:r>
            <a:r>
              <a:rPr lang="en-US" sz="1800" dirty="0" smtClean="0">
                <a:hlinkClick r:id="rId3"/>
              </a:rPr>
              <a:t>technet.microsoft.com/en-us/library/mt126221.aspx</a:t>
            </a:r>
            <a:endParaRPr lang="en-US" sz="1800" dirty="0" smtClean="0"/>
          </a:p>
          <a:p>
            <a:pPr lvl="1"/>
            <a:endParaRPr lang="en-US" sz="1800" dirty="0" smtClean="0"/>
          </a:p>
          <a:p>
            <a:r>
              <a:rPr lang="en-US" sz="2800" dirty="0"/>
              <a:t>Sample Call Quality Methodology Scorecard based on data from Call Quality Dashboard</a:t>
            </a:r>
            <a:endParaRPr lang="de-DE" sz="2800" dirty="0"/>
          </a:p>
          <a:p>
            <a:pPr lvl="1"/>
            <a:r>
              <a:rPr lang="en-US" sz="1800" dirty="0">
                <a:hlinkClick r:id="rId4"/>
              </a:rPr>
              <a:t>http://</a:t>
            </a:r>
            <a:r>
              <a:rPr lang="en-US" sz="1800" dirty="0" smtClean="0">
                <a:hlinkClick r:id="rId4"/>
              </a:rPr>
              <a:t>blogs.technet.com/b/jenstr/archive/2015/05/27/sample-call-quality-methodology-scorecard-based-on-data-from-call-quality-dashboard.aspx</a:t>
            </a:r>
            <a:endParaRPr lang="en-US" sz="1800" dirty="0" smtClean="0"/>
          </a:p>
          <a:p>
            <a:pPr lvl="1"/>
            <a:endParaRPr lang="en-US" sz="1800" dirty="0" smtClean="0"/>
          </a:p>
          <a:p>
            <a:r>
              <a:rPr lang="en-US" sz="2800" dirty="0"/>
              <a:t>Displaying Network and Building Information in the Call Quality </a:t>
            </a:r>
            <a:r>
              <a:rPr lang="en-US" sz="2800" dirty="0" smtClean="0"/>
              <a:t>Dashboard</a:t>
            </a:r>
          </a:p>
          <a:p>
            <a:pPr lvl="1"/>
            <a:r>
              <a:rPr lang="en-US" sz="1800" dirty="0">
                <a:hlinkClick r:id="rId5"/>
              </a:rPr>
              <a:t>http://</a:t>
            </a:r>
            <a:r>
              <a:rPr lang="en-US" sz="1800" dirty="0" smtClean="0">
                <a:hlinkClick r:id="rId5"/>
              </a:rPr>
              <a:t>blogs.technet.com/b/jenstr/archive/2015/05/26/displaying-network-and-building-information-in-the-call-quality-dashboard.aspx</a:t>
            </a:r>
            <a:r>
              <a:rPr lang="en-US" sz="1800" dirty="0" smtClean="0"/>
              <a:t>	</a:t>
            </a:r>
            <a:endParaRPr lang="en-US" sz="1800" dirty="0"/>
          </a:p>
        </p:txBody>
      </p:sp>
    </p:spTree>
    <p:extLst>
      <p:ext uri="{BB962C8B-B14F-4D97-AF65-F5344CB8AC3E}">
        <p14:creationId xmlns:p14="http://schemas.microsoft.com/office/powerpoint/2010/main" val="2974915312"/>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Real-World Scenarios</a:t>
            </a:r>
            <a:endParaRPr lang="en-US" dirty="0"/>
          </a:p>
        </p:txBody>
      </p:sp>
    </p:spTree>
    <p:extLst>
      <p:ext uri="{BB962C8B-B14F-4D97-AF65-F5344CB8AC3E}">
        <p14:creationId xmlns:p14="http://schemas.microsoft.com/office/powerpoint/2010/main" val="131158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661663" y="1237388"/>
            <a:ext cx="10372725" cy="5638800"/>
          </a:xfrm>
          <a:prstGeom prst="rect">
            <a:avLst/>
          </a:prstGeom>
        </p:spPr>
      </p:pic>
      <p:graphicFrame>
        <p:nvGraphicFramePr>
          <p:cNvPr id="4" name="Tabelle 3"/>
          <p:cNvGraphicFramePr>
            <a:graphicFrameLocks noGrp="1"/>
          </p:cNvGraphicFramePr>
          <p:nvPr>
            <p:extLst/>
          </p:nvPr>
        </p:nvGraphicFramePr>
        <p:xfrm>
          <a:off x="3213182" y="388584"/>
          <a:ext cx="6217355" cy="1023632"/>
        </p:xfrm>
        <a:graphic>
          <a:graphicData uri="http://schemas.openxmlformats.org/drawingml/2006/table">
            <a:tbl>
              <a:tblPr firstRow="1" bandRow="1">
                <a:tableStyleId>{5C22544A-7EE6-4342-B048-85BDC9FD1C3A}</a:tableStyleId>
              </a:tblPr>
              <a:tblGrid>
                <a:gridCol w="1243471">
                  <a:extLst>
                    <a:ext uri="{9D8B030D-6E8A-4147-A177-3AD203B41FA5}">
                      <a16:colId xmlns="" xmlns:a16="http://schemas.microsoft.com/office/drawing/2014/main" val="2454892793"/>
                    </a:ext>
                  </a:extLst>
                </a:gridCol>
                <a:gridCol w="2797810">
                  <a:extLst>
                    <a:ext uri="{9D8B030D-6E8A-4147-A177-3AD203B41FA5}">
                      <a16:colId xmlns="" xmlns:a16="http://schemas.microsoft.com/office/drawing/2014/main" val="2171822848"/>
                    </a:ext>
                  </a:extLst>
                </a:gridCol>
                <a:gridCol w="2176074">
                  <a:extLst>
                    <a:ext uri="{9D8B030D-6E8A-4147-A177-3AD203B41FA5}">
                      <a16:colId xmlns="" xmlns:a16="http://schemas.microsoft.com/office/drawing/2014/main" val="3041040523"/>
                    </a:ext>
                  </a:extLst>
                </a:gridCol>
              </a:tblGrid>
              <a:tr h="331592">
                <a:tc>
                  <a:txBody>
                    <a:bodyPr/>
                    <a:lstStyle/>
                    <a:p>
                      <a:r>
                        <a:rPr lang="de-DE" sz="1400" dirty="0" smtClean="0"/>
                        <a:t>Counter</a:t>
                      </a:r>
                      <a:endParaRPr lang="de-DE" sz="1400" dirty="0"/>
                    </a:p>
                  </a:txBody>
                  <a:tcPr marL="124347" marR="124347" marT="62174" marB="62174"/>
                </a:tc>
                <a:tc>
                  <a:txBody>
                    <a:bodyPr/>
                    <a:lstStyle/>
                    <a:p>
                      <a:r>
                        <a:rPr lang="de-DE" sz="1400" dirty="0" smtClean="0"/>
                        <a:t>Description</a:t>
                      </a:r>
                      <a:endParaRPr lang="de-DE" sz="1400" dirty="0"/>
                    </a:p>
                  </a:txBody>
                  <a:tcPr marL="124347" marR="124347" marT="62174" marB="62174"/>
                </a:tc>
                <a:tc>
                  <a:txBody>
                    <a:bodyPr/>
                    <a:lstStyle/>
                    <a:p>
                      <a:r>
                        <a:rPr lang="de-DE" sz="1400" dirty="0" err="1" smtClean="0"/>
                        <a:t>Healthy</a:t>
                      </a:r>
                      <a:r>
                        <a:rPr lang="de-DE" sz="1400" dirty="0" smtClean="0"/>
                        <a:t> Range</a:t>
                      </a:r>
                      <a:endParaRPr lang="de-DE" sz="1400" dirty="0"/>
                    </a:p>
                  </a:txBody>
                  <a:tcPr marL="124347" marR="124347" marT="62174" marB="62174"/>
                </a:tc>
                <a:extLst>
                  <a:ext uri="{0D108BD9-81ED-4DB2-BD59-A6C34878D82A}">
                    <a16:rowId xmlns="" xmlns:a16="http://schemas.microsoft.com/office/drawing/2014/main" val="2499941184"/>
                  </a:ext>
                </a:extLst>
              </a:tr>
              <a:tr h="685924">
                <a:tc>
                  <a:txBody>
                    <a:bodyPr/>
                    <a:lstStyle/>
                    <a:p>
                      <a:r>
                        <a:rPr lang="de-DE" sz="1400" dirty="0" smtClean="0"/>
                        <a:t>% </a:t>
                      </a:r>
                      <a:r>
                        <a:rPr lang="de-DE" sz="1400" dirty="0" err="1" smtClean="0"/>
                        <a:t>Processor</a:t>
                      </a:r>
                      <a:r>
                        <a:rPr lang="de-DE" sz="1400" dirty="0" smtClean="0"/>
                        <a:t> Time</a:t>
                      </a:r>
                      <a:endParaRPr lang="de-DE" sz="1400" dirty="0"/>
                    </a:p>
                  </a:txBody>
                  <a:tcPr marL="124347" marR="124347" marT="62174" marB="62174"/>
                </a:tc>
                <a:tc>
                  <a:txBody>
                    <a:bodyPr/>
                    <a:lstStyle/>
                    <a:p>
                      <a:r>
                        <a:rPr lang="en-GB" sz="1400" dirty="0" smtClean="0">
                          <a:solidFill>
                            <a:schemeClr val="dk1"/>
                          </a:solidFill>
                          <a:effectLst/>
                          <a:latin typeface="+mn-lt"/>
                          <a:ea typeface="+mn-ea"/>
                          <a:cs typeface="+mn-cs"/>
                        </a:rPr>
                        <a:t>CPU utilization</a:t>
                      </a:r>
                      <a:endParaRPr lang="de-DE" sz="1400" dirty="0"/>
                    </a:p>
                  </a:txBody>
                  <a:tcPr marL="124347" marR="124347" marT="62174" marB="62174"/>
                </a:tc>
                <a:tc>
                  <a:txBody>
                    <a:bodyPr/>
                    <a:lstStyle/>
                    <a:p>
                      <a:r>
                        <a:rPr lang="en-GB" sz="1400" dirty="0" smtClean="0">
                          <a:solidFill>
                            <a:schemeClr val="dk1"/>
                          </a:solidFill>
                          <a:effectLst/>
                          <a:latin typeface="+mn-lt"/>
                          <a:ea typeface="+mn-ea"/>
                          <a:cs typeface="+mn-cs"/>
                        </a:rPr>
                        <a:t>&lt;80% (highest core</a:t>
                      </a:r>
                      <a:endParaRPr lang="de-DE" sz="1400" dirty="0"/>
                    </a:p>
                  </a:txBody>
                  <a:tcPr marL="124347" marR="124347" marT="62174" marB="62174"/>
                </a:tc>
                <a:extLst>
                  <a:ext uri="{0D108BD9-81ED-4DB2-BD59-A6C34878D82A}">
                    <a16:rowId xmlns="" xmlns:a16="http://schemas.microsoft.com/office/drawing/2014/main" val="1653902941"/>
                  </a:ext>
                </a:extLst>
              </a:tr>
            </a:tbl>
          </a:graphicData>
        </a:graphic>
      </p:graphicFrame>
      <p:cxnSp>
        <p:nvCxnSpPr>
          <p:cNvPr id="12" name="Gerader Verbinder 11"/>
          <p:cNvCxnSpPr/>
          <p:nvPr/>
        </p:nvCxnSpPr>
        <p:spPr>
          <a:xfrm>
            <a:off x="274638" y="2384162"/>
            <a:ext cx="1139848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713915" y="6348194"/>
            <a:ext cx="5108594" cy="103623"/>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48"/>
          </a:p>
        </p:txBody>
      </p:sp>
      <p:cxnSp>
        <p:nvCxnSpPr>
          <p:cNvPr id="5" name="Gerade Verbindung mit Pfeil 4"/>
          <p:cNvCxnSpPr/>
          <p:nvPr/>
        </p:nvCxnSpPr>
        <p:spPr>
          <a:xfrm>
            <a:off x="6425482" y="4030662"/>
            <a:ext cx="0" cy="93260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p:txBody>
          <a:bodyPr/>
          <a:lstStyle/>
          <a:p>
            <a:r>
              <a:rPr lang="de-DE" dirty="0"/>
              <a:t>CPU</a:t>
            </a:r>
          </a:p>
        </p:txBody>
      </p:sp>
    </p:spTree>
    <p:extLst>
      <p:ext uri="{BB962C8B-B14F-4D97-AF65-F5344CB8AC3E}">
        <p14:creationId xmlns:p14="http://schemas.microsoft.com/office/powerpoint/2010/main" val="2555020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Compute Capacity Limits </a:t>
            </a:r>
            <a:r>
              <a:rPr lang="en-US" b="1" dirty="0" smtClean="0"/>
              <a:t>of </a:t>
            </a:r>
            <a:r>
              <a:rPr lang="en-US" b="1" dirty="0"/>
              <a:t>SQL Server</a:t>
            </a:r>
            <a:endParaRPr lang="de-DE" dirty="0"/>
          </a:p>
        </p:txBody>
      </p:sp>
      <p:sp>
        <p:nvSpPr>
          <p:cNvPr id="3" name="Textplatzhalter 2"/>
          <p:cNvSpPr>
            <a:spLocks noGrp="1"/>
          </p:cNvSpPr>
          <p:nvPr>
            <p:ph type="body" sz="quarter" idx="10"/>
          </p:nvPr>
        </p:nvSpPr>
        <p:spPr>
          <a:xfrm>
            <a:off x="274639" y="5859462"/>
            <a:ext cx="11887200" cy="800219"/>
          </a:xfrm>
        </p:spPr>
        <p:txBody>
          <a:bodyPr/>
          <a:lstStyle/>
          <a:p>
            <a:r>
              <a:rPr lang="de-DE" sz="2000" dirty="0">
                <a:hlinkClick r:id="rId2"/>
              </a:rPr>
              <a:t>https://</a:t>
            </a:r>
            <a:r>
              <a:rPr lang="de-DE" sz="2000" dirty="0" smtClean="0">
                <a:hlinkClick r:id="rId2"/>
              </a:rPr>
              <a:t>msdn.microsoft.com/en-us/library/ms143760.aspx</a:t>
            </a:r>
            <a:endParaRPr lang="de-DE" sz="2000" dirty="0" smtClean="0"/>
          </a:p>
          <a:p>
            <a:endParaRPr lang="de-DE" sz="2000" dirty="0"/>
          </a:p>
        </p:txBody>
      </p:sp>
      <p:graphicFrame>
        <p:nvGraphicFramePr>
          <p:cNvPr id="4" name="Tabelle 3"/>
          <p:cNvGraphicFramePr>
            <a:graphicFrameLocks noGrp="1"/>
          </p:cNvGraphicFramePr>
          <p:nvPr>
            <p:extLst>
              <p:ext uri="{D42A27DB-BD31-4B8C-83A1-F6EECF244321}">
                <p14:modId xmlns:p14="http://schemas.microsoft.com/office/powerpoint/2010/main" val="110551791"/>
              </p:ext>
            </p:extLst>
          </p:nvPr>
        </p:nvGraphicFramePr>
        <p:xfrm>
          <a:off x="960439" y="2051524"/>
          <a:ext cx="10515600" cy="2834640"/>
        </p:xfrm>
        <a:graphic>
          <a:graphicData uri="http://schemas.openxmlformats.org/drawingml/2006/table">
            <a:tbl>
              <a:tblPr firstRow="1" bandRow="1">
                <a:tableStyleId>{5C22544A-7EE6-4342-B048-85BDC9FD1C3A}</a:tableStyleId>
              </a:tblPr>
              <a:tblGrid>
                <a:gridCol w="3505200">
                  <a:extLst>
                    <a:ext uri="{9D8B030D-6E8A-4147-A177-3AD203B41FA5}">
                      <a16:colId xmlns="" xmlns:a16="http://schemas.microsoft.com/office/drawing/2014/main" val="20000"/>
                    </a:ext>
                  </a:extLst>
                </a:gridCol>
                <a:gridCol w="3505200">
                  <a:extLst>
                    <a:ext uri="{9D8B030D-6E8A-4147-A177-3AD203B41FA5}">
                      <a16:colId xmlns="" xmlns:a16="http://schemas.microsoft.com/office/drawing/2014/main" val="20001"/>
                    </a:ext>
                  </a:extLst>
                </a:gridCol>
                <a:gridCol w="3505200">
                  <a:extLst>
                    <a:ext uri="{9D8B030D-6E8A-4147-A177-3AD203B41FA5}">
                      <a16:colId xmlns="" xmlns:a16="http://schemas.microsoft.com/office/drawing/2014/main" val="20002"/>
                    </a:ext>
                  </a:extLst>
                </a:gridCol>
              </a:tblGrid>
              <a:tr h="370840">
                <a:tc>
                  <a:txBody>
                    <a:bodyPr/>
                    <a:lstStyle/>
                    <a:p>
                      <a:r>
                        <a:rPr lang="de-DE" dirty="0"/>
                        <a:t>SQL Server Edition</a:t>
                      </a:r>
                    </a:p>
                  </a:txBody>
                  <a:tcPr anchor="ctr"/>
                </a:tc>
                <a:tc>
                  <a:txBody>
                    <a:bodyPr/>
                    <a:lstStyle/>
                    <a:p>
                      <a:r>
                        <a:rPr lang="en-US" dirty="0"/>
                        <a:t>Maximum Compute Capacity Used by a Single Instance (SQL Server Database Engine)</a:t>
                      </a:r>
                    </a:p>
                  </a:txBody>
                  <a:tcPr anchor="ctr"/>
                </a:tc>
                <a:tc>
                  <a:txBody>
                    <a:bodyPr/>
                    <a:lstStyle/>
                    <a:p>
                      <a:r>
                        <a:rPr lang="en-US" dirty="0"/>
                        <a:t>Maximum Compute Capacity Used by a Single Instance (AS, RS) </a:t>
                      </a:r>
                    </a:p>
                  </a:txBody>
                  <a:tcPr anchor="ctr"/>
                </a:tc>
                <a:extLst>
                  <a:ext uri="{0D108BD9-81ED-4DB2-BD59-A6C34878D82A}">
                    <a16:rowId xmlns="" xmlns:a16="http://schemas.microsoft.com/office/drawing/2014/main" val="10000"/>
                  </a:ext>
                </a:extLst>
              </a:tr>
              <a:tr h="370840">
                <a:tc>
                  <a:txBody>
                    <a:bodyPr/>
                    <a:lstStyle/>
                    <a:p>
                      <a:r>
                        <a:rPr lang="de-DE" dirty="0"/>
                        <a:t>Express</a:t>
                      </a:r>
                    </a:p>
                  </a:txBody>
                  <a:tcPr anchor="ctr"/>
                </a:tc>
                <a:tc>
                  <a:txBody>
                    <a:bodyPr/>
                    <a:lstStyle/>
                    <a:p>
                      <a:r>
                        <a:rPr lang="en-US" dirty="0"/>
                        <a:t>Limited to lesser of 1 Socket or 4 cores</a:t>
                      </a:r>
                    </a:p>
                  </a:txBody>
                  <a:tcPr anchor="ctr"/>
                </a:tc>
                <a:tc>
                  <a:txBody>
                    <a:bodyPr/>
                    <a:lstStyle/>
                    <a:p>
                      <a:r>
                        <a:rPr lang="en-US" dirty="0"/>
                        <a:t>Limited to lesser of 1 Socket or 4 cores</a:t>
                      </a:r>
                    </a:p>
                  </a:txBody>
                  <a:tcPr anchor="ctr"/>
                </a:tc>
                <a:extLst>
                  <a:ext uri="{0D108BD9-81ED-4DB2-BD59-A6C34878D82A}">
                    <a16:rowId xmlns="" xmlns:a16="http://schemas.microsoft.com/office/drawing/2014/main" val="10001"/>
                  </a:ext>
                </a:extLst>
              </a:tr>
              <a:tr h="370840">
                <a:tc>
                  <a:txBody>
                    <a:bodyPr/>
                    <a:lstStyle/>
                    <a:p>
                      <a:r>
                        <a:rPr lang="de-DE" dirty="0"/>
                        <a:t>Standard</a:t>
                      </a:r>
                    </a:p>
                  </a:txBody>
                  <a:tcPr anchor="ctr"/>
                </a:tc>
                <a:tc>
                  <a:txBody>
                    <a:bodyPr/>
                    <a:lstStyle/>
                    <a:p>
                      <a:r>
                        <a:rPr lang="en-US" dirty="0"/>
                        <a:t>Limited to lesser of 4 Sockets or 16 cores</a:t>
                      </a:r>
                    </a:p>
                  </a:txBody>
                  <a:tcPr anchor="ctr"/>
                </a:tc>
                <a:tc>
                  <a:txBody>
                    <a:bodyPr/>
                    <a:lstStyle/>
                    <a:p>
                      <a:r>
                        <a:rPr lang="en-US"/>
                        <a:t>Limited to lesser of 4 Sockets or 16 cores</a:t>
                      </a:r>
                    </a:p>
                  </a:txBody>
                  <a:tcPr anchor="ctr"/>
                </a:tc>
                <a:extLst>
                  <a:ext uri="{0D108BD9-81ED-4DB2-BD59-A6C34878D82A}">
                    <a16:rowId xmlns="" xmlns:a16="http://schemas.microsoft.com/office/drawing/2014/main" val="10002"/>
                  </a:ext>
                </a:extLst>
              </a:tr>
              <a:tr h="370840">
                <a:tc>
                  <a:txBody>
                    <a:bodyPr/>
                    <a:lstStyle/>
                    <a:p>
                      <a:r>
                        <a:rPr lang="de-DE" dirty="0"/>
                        <a:t>Enterprise Edition: Core-</a:t>
                      </a:r>
                      <a:r>
                        <a:rPr lang="de-DE" dirty="0" err="1"/>
                        <a:t>based</a:t>
                      </a:r>
                      <a:r>
                        <a:rPr lang="de-DE" dirty="0"/>
                        <a:t> </a:t>
                      </a:r>
                      <a:r>
                        <a:rPr lang="de-DE" dirty="0" smtClean="0"/>
                        <a:t>Licensing</a:t>
                      </a:r>
                      <a:endParaRPr lang="de-DE" dirty="0"/>
                    </a:p>
                  </a:txBody>
                  <a:tcPr anchor="ctr"/>
                </a:tc>
                <a:tc>
                  <a:txBody>
                    <a:bodyPr/>
                    <a:lstStyle/>
                    <a:p>
                      <a:r>
                        <a:rPr lang="de-DE"/>
                        <a:t>Operating system maximum</a:t>
                      </a:r>
                    </a:p>
                  </a:txBody>
                  <a:tcPr anchor="ctr"/>
                </a:tc>
                <a:tc>
                  <a:txBody>
                    <a:bodyPr/>
                    <a:lstStyle/>
                    <a:p>
                      <a:r>
                        <a:rPr lang="de-DE" dirty="0"/>
                        <a:t>Operating </a:t>
                      </a:r>
                      <a:r>
                        <a:rPr lang="de-DE" dirty="0" err="1"/>
                        <a:t>system</a:t>
                      </a:r>
                      <a:r>
                        <a:rPr lang="de-DE" dirty="0"/>
                        <a:t> </a:t>
                      </a:r>
                      <a:r>
                        <a:rPr lang="de-DE" dirty="0" err="1"/>
                        <a:t>maximum</a:t>
                      </a:r>
                      <a:endParaRPr lang="de-DE" dirty="0"/>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615426250"/>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CPU  - all </a:t>
            </a:r>
            <a:r>
              <a:rPr lang="de-DE" dirty="0" err="1" smtClean="0"/>
              <a:t>good</a:t>
            </a:r>
            <a:r>
              <a:rPr lang="de-DE" dirty="0" smtClean="0"/>
              <a:t>?</a:t>
            </a:r>
            <a:endParaRPr lang="en-US" dirty="0"/>
          </a:p>
        </p:txBody>
      </p:sp>
      <p:sp>
        <p:nvSpPr>
          <p:cNvPr id="3" name="Textplatzhalter 2"/>
          <p:cNvSpPr>
            <a:spLocks noGrp="1"/>
          </p:cNvSpPr>
          <p:nvPr>
            <p:ph type="body" sz="quarter" idx="10"/>
          </p:nvPr>
        </p:nvSpPr>
        <p:spPr/>
        <p:txBody>
          <a:bodyPr/>
          <a:lstStyle/>
          <a:p>
            <a:endParaRPr lang="en-US" dirty="0"/>
          </a:p>
        </p:txBody>
      </p:sp>
      <p:pic>
        <p:nvPicPr>
          <p:cNvPr id="5" name="Grafik 4"/>
          <p:cNvPicPr>
            <a:picLocks noChangeAspect="1"/>
          </p:cNvPicPr>
          <p:nvPr/>
        </p:nvPicPr>
        <p:blipFill>
          <a:blip r:embed="rId3"/>
          <a:stretch>
            <a:fillRect/>
          </a:stretch>
        </p:blipFill>
        <p:spPr>
          <a:xfrm>
            <a:off x="212549" y="2517715"/>
            <a:ext cx="11419787" cy="4328800"/>
          </a:xfrm>
          <a:prstGeom prst="rect">
            <a:avLst/>
          </a:prstGeom>
        </p:spPr>
      </p:pic>
      <p:pic>
        <p:nvPicPr>
          <p:cNvPr id="11" name="Grafik 10"/>
          <p:cNvPicPr>
            <a:picLocks noChangeAspect="1"/>
          </p:cNvPicPr>
          <p:nvPr/>
        </p:nvPicPr>
        <p:blipFill>
          <a:blip r:embed="rId4"/>
          <a:stretch>
            <a:fillRect/>
          </a:stretch>
        </p:blipFill>
        <p:spPr>
          <a:xfrm>
            <a:off x="6728689" y="167416"/>
            <a:ext cx="5495238" cy="5000000"/>
          </a:xfrm>
          <a:prstGeom prst="rect">
            <a:avLst/>
          </a:prstGeom>
        </p:spPr>
      </p:pic>
      <p:pic>
        <p:nvPicPr>
          <p:cNvPr id="12" name="Grafik 11"/>
          <p:cNvPicPr>
            <a:picLocks noChangeAspect="1"/>
          </p:cNvPicPr>
          <p:nvPr/>
        </p:nvPicPr>
        <p:blipFill>
          <a:blip r:embed="rId5"/>
          <a:stretch>
            <a:fillRect/>
          </a:stretch>
        </p:blipFill>
        <p:spPr>
          <a:xfrm>
            <a:off x="1732524" y="167416"/>
            <a:ext cx="4485714" cy="5000000"/>
          </a:xfrm>
          <a:prstGeom prst="rect">
            <a:avLst/>
          </a:prstGeom>
        </p:spPr>
      </p:pic>
    </p:spTree>
    <p:extLst>
      <p:ext uri="{BB962C8B-B14F-4D97-AF65-F5344CB8AC3E}">
        <p14:creationId xmlns:p14="http://schemas.microsoft.com/office/powerpoint/2010/main" val="4115700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Unbalanced</a:t>
            </a:r>
            <a:r>
              <a:rPr lang="de-DE" dirty="0" smtClean="0"/>
              <a:t> CPU </a:t>
            </a:r>
            <a:r>
              <a:rPr lang="de-DE" dirty="0" err="1" smtClean="0"/>
              <a:t>load</a:t>
            </a:r>
            <a:r>
              <a:rPr lang="de-DE" dirty="0" smtClean="0"/>
              <a:t> - RSS</a:t>
            </a:r>
            <a:endParaRPr lang="en-US" dirty="0"/>
          </a:p>
        </p:txBody>
      </p:sp>
      <p:sp>
        <p:nvSpPr>
          <p:cNvPr id="3" name="Textplatzhalter 2"/>
          <p:cNvSpPr>
            <a:spLocks noGrp="1"/>
          </p:cNvSpPr>
          <p:nvPr>
            <p:ph type="body" sz="quarter" idx="10"/>
          </p:nvPr>
        </p:nvSpPr>
        <p:spPr>
          <a:xfrm>
            <a:off x="8656636" y="1212850"/>
            <a:ext cx="3505201" cy="4308872"/>
          </a:xfrm>
        </p:spPr>
        <p:txBody>
          <a:bodyPr/>
          <a:lstStyle/>
          <a:p>
            <a:r>
              <a:rPr lang="de-DE" dirty="0" err="1" smtClean="0"/>
              <a:t>Enable</a:t>
            </a:r>
            <a:r>
              <a:rPr lang="de-DE" dirty="0" smtClean="0"/>
              <a:t> RSS</a:t>
            </a:r>
          </a:p>
          <a:p>
            <a:r>
              <a:rPr lang="de-DE" dirty="0" err="1" smtClean="0"/>
              <a:t>Spreads</a:t>
            </a:r>
            <a:r>
              <a:rPr lang="de-DE" dirty="0" smtClean="0"/>
              <a:t> </a:t>
            </a:r>
            <a:r>
              <a:rPr lang="de-DE" dirty="0" err="1" smtClean="0"/>
              <a:t>load</a:t>
            </a:r>
            <a:r>
              <a:rPr lang="de-DE" dirty="0" smtClean="0"/>
              <a:t> </a:t>
            </a:r>
            <a:r>
              <a:rPr lang="de-DE" dirty="0" err="1" smtClean="0"/>
              <a:t>across</a:t>
            </a:r>
            <a:r>
              <a:rPr lang="de-DE" dirty="0" smtClean="0"/>
              <a:t> CPU </a:t>
            </a:r>
            <a:r>
              <a:rPr lang="de-DE" dirty="0" err="1" smtClean="0"/>
              <a:t>cores</a:t>
            </a:r>
            <a:endParaRPr lang="de-DE" dirty="0" smtClean="0"/>
          </a:p>
          <a:p>
            <a:r>
              <a:rPr lang="de-DE" dirty="0" err="1" smtClean="0"/>
              <a:t>Enable</a:t>
            </a:r>
            <a:r>
              <a:rPr lang="de-DE" dirty="0" smtClean="0"/>
              <a:t> Interrupt </a:t>
            </a:r>
            <a:r>
              <a:rPr lang="de-DE" dirty="0" err="1" smtClean="0"/>
              <a:t>moderation</a:t>
            </a:r>
            <a:endParaRPr lang="en-US" dirty="0"/>
          </a:p>
        </p:txBody>
      </p:sp>
      <p:pic>
        <p:nvPicPr>
          <p:cNvPr id="5" name="Grafik 4"/>
          <p:cNvPicPr>
            <a:picLocks noChangeAspect="1"/>
          </p:cNvPicPr>
          <p:nvPr/>
        </p:nvPicPr>
        <p:blipFill>
          <a:blip r:embed="rId2"/>
          <a:stretch>
            <a:fillRect/>
          </a:stretch>
        </p:blipFill>
        <p:spPr>
          <a:xfrm>
            <a:off x="279180" y="1212849"/>
            <a:ext cx="3942857" cy="4400000"/>
          </a:xfrm>
          <a:prstGeom prst="rect">
            <a:avLst/>
          </a:prstGeom>
        </p:spPr>
      </p:pic>
      <p:pic>
        <p:nvPicPr>
          <p:cNvPr id="6" name="Grafik 5"/>
          <p:cNvPicPr>
            <a:picLocks noChangeAspect="1"/>
          </p:cNvPicPr>
          <p:nvPr/>
        </p:nvPicPr>
        <p:blipFill>
          <a:blip r:embed="rId3"/>
          <a:stretch>
            <a:fillRect/>
          </a:stretch>
        </p:blipFill>
        <p:spPr>
          <a:xfrm>
            <a:off x="4389437" y="1198733"/>
            <a:ext cx="3942857" cy="4361905"/>
          </a:xfrm>
          <a:prstGeom prst="rect">
            <a:avLst/>
          </a:prstGeom>
        </p:spPr>
      </p:pic>
    </p:spTree>
    <p:extLst>
      <p:ext uri="{BB962C8B-B14F-4D97-AF65-F5344CB8AC3E}">
        <p14:creationId xmlns:p14="http://schemas.microsoft.com/office/powerpoint/2010/main" val="2679181926"/>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884688"/>
          </a:xfrm>
        </p:spPr>
        <p:txBody>
          <a:bodyPr/>
          <a:lstStyle/>
          <a:p>
            <a:pPr marL="0" indent="0">
              <a:buNone/>
            </a:pPr>
            <a:r>
              <a:rPr lang="en-US" dirty="0" smtClean="0"/>
              <a:t>Escalation during CQM Scorecard development</a:t>
            </a:r>
          </a:p>
          <a:p>
            <a:pPr marL="0" indent="0">
              <a:buNone/>
            </a:pPr>
            <a:r>
              <a:rPr lang="en-US" dirty="0" smtClean="0"/>
              <a:t>Partnership with Lync, Network and Desktop teams</a:t>
            </a:r>
          </a:p>
          <a:p>
            <a:pPr marL="0" indent="0">
              <a:buNone/>
            </a:pPr>
            <a:r>
              <a:rPr lang="en-US" dirty="0" smtClean="0"/>
              <a:t>Daily activities based on Scorecard </a:t>
            </a:r>
            <a:r>
              <a:rPr lang="en-US" dirty="0" err="1" smtClean="0"/>
              <a:t>TopIssues</a:t>
            </a:r>
            <a:r>
              <a:rPr lang="en-US" dirty="0" smtClean="0"/>
              <a:t> Tab</a:t>
            </a:r>
          </a:p>
          <a:p>
            <a:pPr marL="0" indent="0">
              <a:buNone/>
            </a:pPr>
            <a:r>
              <a:rPr lang="en-US" dirty="0" smtClean="0"/>
              <a:t>Results:</a:t>
            </a:r>
          </a:p>
          <a:p>
            <a:pPr marL="342900" lvl="1" indent="0">
              <a:buNone/>
            </a:pPr>
            <a:r>
              <a:rPr lang="en-US" dirty="0" smtClean="0"/>
              <a:t>300+ USB devices replaced</a:t>
            </a:r>
          </a:p>
          <a:p>
            <a:pPr marL="342900" lvl="1" indent="0">
              <a:buNone/>
            </a:pPr>
            <a:r>
              <a:rPr lang="en-US" dirty="0" smtClean="0"/>
              <a:t>1,000+ XP workstations prioritized for replacement</a:t>
            </a:r>
          </a:p>
          <a:p>
            <a:pPr marL="342900" lvl="1" indent="0">
              <a:buNone/>
            </a:pPr>
            <a:r>
              <a:rPr lang="en-US" dirty="0" smtClean="0"/>
              <a:t>Corrected firewall </a:t>
            </a:r>
            <a:r>
              <a:rPr lang="en-US" dirty="0" err="1" smtClean="0"/>
              <a:t>config</a:t>
            </a:r>
            <a:r>
              <a:rPr lang="en-US" dirty="0" smtClean="0"/>
              <a:t> forcing TCP on Edge</a:t>
            </a:r>
          </a:p>
          <a:p>
            <a:pPr marL="342900" lvl="1" indent="0">
              <a:buNone/>
            </a:pPr>
            <a:r>
              <a:rPr lang="en-US" dirty="0" smtClean="0"/>
              <a:t>Old Cisco network hardware identified and repaired or replaced</a:t>
            </a:r>
          </a:p>
          <a:p>
            <a:pPr marL="342900" lvl="1" indent="0">
              <a:buNone/>
            </a:pPr>
            <a:r>
              <a:rPr lang="en-US" dirty="0" err="1"/>
              <a:t>QoS</a:t>
            </a:r>
            <a:r>
              <a:rPr lang="en-US" dirty="0"/>
              <a:t> </a:t>
            </a:r>
            <a:r>
              <a:rPr lang="en-US" dirty="0" smtClean="0"/>
              <a:t>Implementation back on track</a:t>
            </a:r>
            <a:endParaRPr lang="en-US" dirty="0"/>
          </a:p>
          <a:p>
            <a:pPr marL="342900" lvl="1" indent="0">
              <a:buNone/>
            </a:pPr>
            <a:r>
              <a:rPr lang="en-US" dirty="0" err="1" smtClean="0"/>
              <a:t>WiFi</a:t>
            </a:r>
            <a:r>
              <a:rPr lang="en-US" dirty="0" smtClean="0"/>
              <a:t> problems identified; user education on quality implications</a:t>
            </a:r>
          </a:p>
          <a:p>
            <a:pPr marL="0" indent="0">
              <a:buNone/>
            </a:pPr>
            <a:endParaRPr lang="en-US" dirty="0"/>
          </a:p>
        </p:txBody>
      </p:sp>
      <p:sp>
        <p:nvSpPr>
          <p:cNvPr id="3" name="Title 2"/>
          <p:cNvSpPr>
            <a:spLocks noGrp="1"/>
          </p:cNvSpPr>
          <p:nvPr>
            <p:ph type="title"/>
          </p:nvPr>
        </p:nvSpPr>
        <p:spPr/>
        <p:txBody>
          <a:bodyPr/>
          <a:lstStyle/>
          <a:p>
            <a:r>
              <a:rPr lang="en-US" dirty="0" smtClean="0"/>
              <a:t>Customer Case Study</a:t>
            </a:r>
            <a:endParaRPr lang="en-US" dirty="0"/>
          </a:p>
        </p:txBody>
      </p:sp>
    </p:spTree>
    <p:extLst>
      <p:ext uri="{BB962C8B-B14F-4D97-AF65-F5344CB8AC3E}">
        <p14:creationId xmlns:p14="http://schemas.microsoft.com/office/powerpoint/2010/main" val="2051309157"/>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14148" y="295274"/>
            <a:ext cx="11889564" cy="917575"/>
          </a:xfrm>
        </p:spPr>
        <p:txBody>
          <a:bodyPr/>
          <a:lstStyle/>
          <a:p>
            <a:r>
              <a:rPr lang="en-US" dirty="0" smtClean="0"/>
              <a:t>Disk Performance Due to Anti-Virus Scan or Undersized Configuration</a:t>
            </a:r>
            <a:endParaRPr lang="en-US" dirty="0"/>
          </a:p>
        </p:txBody>
      </p:sp>
      <p:pic>
        <p:nvPicPr>
          <p:cNvPr id="4" name="Picture 3"/>
          <p:cNvPicPr>
            <a:picLocks noChangeAspect="1"/>
          </p:cNvPicPr>
          <p:nvPr/>
        </p:nvPicPr>
        <p:blipFill>
          <a:blip r:embed="rId3"/>
          <a:stretch>
            <a:fillRect/>
          </a:stretch>
        </p:blipFill>
        <p:spPr>
          <a:xfrm>
            <a:off x="6820500" y="2753350"/>
            <a:ext cx="5000625" cy="1895475"/>
          </a:xfrm>
          <a:prstGeom prst="rect">
            <a:avLst/>
          </a:prstGeom>
        </p:spPr>
      </p:pic>
      <p:sp>
        <p:nvSpPr>
          <p:cNvPr id="6" name="Title 1"/>
          <p:cNvSpPr txBox="1">
            <a:spLocks/>
          </p:cNvSpPr>
          <p:nvPr/>
        </p:nvSpPr>
        <p:spPr>
          <a:xfrm>
            <a:off x="376293" y="2217116"/>
            <a:ext cx="6444207" cy="4777409"/>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2400" dirty="0"/>
              <a:t>Lync Anti-Virus exclusions are crucial to a stable deployment </a:t>
            </a:r>
            <a:endParaRPr sz="2400" dirty="0" smtClean="0"/>
          </a:p>
          <a:p>
            <a:endParaRPr sz="2400" dirty="0"/>
          </a:p>
          <a:p>
            <a:r>
              <a:rPr sz="2400" dirty="0"/>
              <a:t>Poor Disk Performance = SPROC and Queue latency</a:t>
            </a:r>
          </a:p>
          <a:p>
            <a:r>
              <a:rPr sz="2400" dirty="0"/>
              <a:t>SPROC and Queue Latency = Poor End User Experience</a:t>
            </a:r>
          </a:p>
          <a:p>
            <a:endParaRPr sz="2400" dirty="0" smtClean="0"/>
          </a:p>
          <a:p>
            <a:r>
              <a:rPr sz="2400" dirty="0" smtClean="0"/>
              <a:t>Undersized </a:t>
            </a:r>
            <a:r>
              <a:rPr sz="2400" dirty="0"/>
              <a:t>disk configuration WILL cause similar performance problems</a:t>
            </a:r>
          </a:p>
        </p:txBody>
      </p:sp>
      <p:pic>
        <p:nvPicPr>
          <p:cNvPr id="3" name="Picture 2"/>
          <p:cNvPicPr>
            <a:picLocks noChangeAspect="1"/>
          </p:cNvPicPr>
          <p:nvPr/>
        </p:nvPicPr>
        <p:blipFill>
          <a:blip r:embed="rId4"/>
          <a:stretch>
            <a:fillRect/>
          </a:stretch>
        </p:blipFill>
        <p:spPr>
          <a:xfrm>
            <a:off x="831849" y="5555321"/>
            <a:ext cx="10772775" cy="628650"/>
          </a:xfrm>
          <a:prstGeom prst="rect">
            <a:avLst/>
          </a:prstGeom>
        </p:spPr>
      </p:pic>
    </p:spTree>
    <p:extLst>
      <p:ext uri="{BB962C8B-B14F-4D97-AF65-F5344CB8AC3E}">
        <p14:creationId xmlns:p14="http://schemas.microsoft.com/office/powerpoint/2010/main" val="181598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547688" y="295275"/>
            <a:ext cx="11888787" cy="917575"/>
          </a:xfrm>
        </p:spPr>
        <p:txBody>
          <a:bodyPr/>
          <a:lstStyle/>
          <a:p>
            <a:r>
              <a:rPr lang="en-US" dirty="0" smtClean="0"/>
              <a:t>Key Areas of a Healthy Lync Deployment</a:t>
            </a:r>
            <a:endParaRPr lang="en-US" dirty="0"/>
          </a:p>
        </p:txBody>
      </p:sp>
      <p:sp>
        <p:nvSpPr>
          <p:cNvPr id="16" name="Heart 15"/>
          <p:cNvSpPr/>
          <p:nvPr/>
        </p:nvSpPr>
        <p:spPr bwMode="auto">
          <a:xfrm>
            <a:off x="3056139" y="1141497"/>
            <a:ext cx="6453902" cy="5281813"/>
          </a:xfrm>
          <a:prstGeom prst="heart">
            <a:avLst/>
          </a:prstGeom>
          <a:solidFill>
            <a:schemeClr val="bg2">
              <a:lumMod val="40000"/>
              <a:lumOff val="6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4" name="Straight Connector 3"/>
          <p:cNvCxnSpPr/>
          <p:nvPr/>
        </p:nvCxnSpPr>
        <p:spPr>
          <a:xfrm>
            <a:off x="0" y="3771579"/>
            <a:ext cx="12436475" cy="0"/>
          </a:xfrm>
          <a:prstGeom prst="line">
            <a:avLst/>
          </a:prstGeom>
          <a:ln w="9525">
            <a:solidFill>
              <a:schemeClr val="tx1"/>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33557" y="1212849"/>
            <a:ext cx="50746" cy="5393339"/>
          </a:xfrm>
          <a:prstGeom prst="line">
            <a:avLst/>
          </a:prstGeom>
          <a:ln w="9525">
            <a:solidFill>
              <a:schemeClr val="tx1"/>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0404" y="2171578"/>
            <a:ext cx="438907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Call Quality</a:t>
            </a:r>
          </a:p>
        </p:txBody>
      </p:sp>
      <p:sp>
        <p:nvSpPr>
          <p:cNvPr id="22" name="TextBox 21"/>
          <p:cNvSpPr txBox="1"/>
          <p:nvPr/>
        </p:nvSpPr>
        <p:spPr>
          <a:xfrm>
            <a:off x="10009175" y="2124223"/>
            <a:ext cx="438907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Server Health</a:t>
            </a:r>
          </a:p>
        </p:txBody>
      </p:sp>
      <p:sp>
        <p:nvSpPr>
          <p:cNvPr id="23" name="TextBox 22"/>
          <p:cNvSpPr txBox="1"/>
          <p:nvPr/>
        </p:nvSpPr>
        <p:spPr>
          <a:xfrm>
            <a:off x="580523" y="5520691"/>
            <a:ext cx="252636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Network Health</a:t>
            </a:r>
          </a:p>
        </p:txBody>
      </p:sp>
      <p:sp>
        <p:nvSpPr>
          <p:cNvPr id="24" name="TextBox 23"/>
          <p:cNvSpPr txBox="1"/>
          <p:nvPr/>
        </p:nvSpPr>
        <p:spPr>
          <a:xfrm>
            <a:off x="9958429" y="5520691"/>
            <a:ext cx="438907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User Experience</a:t>
            </a:r>
          </a:p>
        </p:txBody>
      </p:sp>
      <p:sp>
        <p:nvSpPr>
          <p:cNvPr id="50" name="TextBox 49"/>
          <p:cNvSpPr txBox="1"/>
          <p:nvPr/>
        </p:nvSpPr>
        <p:spPr>
          <a:xfrm>
            <a:off x="3081512" y="2066715"/>
            <a:ext cx="3685359" cy="163429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rgbClr val="505050"/>
                </a:solidFill>
              </a:rPr>
              <a:t>Call Quality Methodology</a:t>
            </a:r>
          </a:p>
          <a:p>
            <a:pPr>
              <a:lnSpc>
                <a:spcPct val="90000"/>
              </a:lnSpc>
              <a:spcAft>
                <a:spcPts val="600"/>
              </a:spcAft>
            </a:pPr>
            <a:r>
              <a:rPr lang="en-US" sz="2000" dirty="0" smtClean="0">
                <a:solidFill>
                  <a:srgbClr val="505050"/>
                </a:solidFill>
              </a:rPr>
              <a:t>Monitoring Server</a:t>
            </a:r>
          </a:p>
          <a:p>
            <a:pPr>
              <a:lnSpc>
                <a:spcPct val="90000"/>
              </a:lnSpc>
              <a:spcAft>
                <a:spcPts val="600"/>
              </a:spcAft>
            </a:pPr>
            <a:r>
              <a:rPr lang="en-US" sz="2000" dirty="0" smtClean="0">
                <a:solidFill>
                  <a:srgbClr val="505050"/>
                </a:solidFill>
              </a:rPr>
              <a:t>SCOM Management Pack</a:t>
            </a:r>
          </a:p>
          <a:p>
            <a:pPr>
              <a:lnSpc>
                <a:spcPct val="90000"/>
              </a:lnSpc>
              <a:spcAft>
                <a:spcPts val="600"/>
              </a:spcAft>
            </a:pPr>
            <a:r>
              <a:rPr lang="en-US" sz="2000" dirty="0" smtClean="0">
                <a:solidFill>
                  <a:srgbClr val="505050"/>
                </a:solidFill>
              </a:rPr>
              <a:t>	Lync SDN</a:t>
            </a:r>
          </a:p>
        </p:txBody>
      </p:sp>
      <p:sp>
        <p:nvSpPr>
          <p:cNvPr id="51" name="TextBox 50"/>
          <p:cNvSpPr txBox="1"/>
          <p:nvPr/>
        </p:nvSpPr>
        <p:spPr>
          <a:xfrm>
            <a:off x="6323816" y="2071128"/>
            <a:ext cx="3685359" cy="163429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rgbClr val="505050"/>
                </a:solidFill>
              </a:rPr>
              <a:t>Key Health Indicators (KHI)</a:t>
            </a:r>
          </a:p>
          <a:p>
            <a:pPr>
              <a:lnSpc>
                <a:spcPct val="90000"/>
              </a:lnSpc>
              <a:spcAft>
                <a:spcPts val="600"/>
              </a:spcAft>
            </a:pPr>
            <a:r>
              <a:rPr lang="en-US" sz="2000" dirty="0" smtClean="0">
                <a:solidFill>
                  <a:srgbClr val="505050"/>
                </a:solidFill>
              </a:rPr>
              <a:t>SCOM Management Pack</a:t>
            </a:r>
          </a:p>
          <a:p>
            <a:pPr>
              <a:lnSpc>
                <a:spcPct val="90000"/>
              </a:lnSpc>
              <a:spcAft>
                <a:spcPts val="600"/>
              </a:spcAft>
            </a:pPr>
            <a:r>
              <a:rPr lang="en-US" sz="2000" dirty="0" smtClean="0">
                <a:solidFill>
                  <a:srgbClr val="505050"/>
                </a:solidFill>
              </a:rPr>
              <a:t>Synthetic Transactions</a:t>
            </a:r>
          </a:p>
          <a:p>
            <a:pPr>
              <a:lnSpc>
                <a:spcPct val="90000"/>
              </a:lnSpc>
              <a:spcAft>
                <a:spcPts val="600"/>
              </a:spcAft>
            </a:pPr>
            <a:r>
              <a:rPr lang="en-US" sz="2000" dirty="0" smtClean="0">
                <a:solidFill>
                  <a:srgbClr val="505050"/>
                </a:solidFill>
              </a:rPr>
              <a:t>Monitoring Server</a:t>
            </a:r>
          </a:p>
        </p:txBody>
      </p:sp>
      <p:sp>
        <p:nvSpPr>
          <p:cNvPr id="12" name="TextBox 11"/>
          <p:cNvSpPr txBox="1"/>
          <p:nvPr/>
        </p:nvSpPr>
        <p:spPr>
          <a:xfrm>
            <a:off x="6233556" y="3779355"/>
            <a:ext cx="2920926" cy="1280351"/>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rgbClr val="505050"/>
                </a:solidFill>
              </a:rPr>
              <a:t>Synthetic Transactions</a:t>
            </a:r>
          </a:p>
          <a:p>
            <a:pPr>
              <a:lnSpc>
                <a:spcPct val="90000"/>
              </a:lnSpc>
              <a:spcAft>
                <a:spcPts val="600"/>
              </a:spcAft>
            </a:pPr>
            <a:r>
              <a:rPr lang="en-US" sz="2000" dirty="0" smtClean="0">
                <a:solidFill>
                  <a:srgbClr val="505050"/>
                </a:solidFill>
              </a:rPr>
              <a:t>User Surveys</a:t>
            </a:r>
          </a:p>
          <a:p>
            <a:pPr>
              <a:lnSpc>
                <a:spcPct val="90000"/>
              </a:lnSpc>
              <a:spcAft>
                <a:spcPts val="600"/>
              </a:spcAft>
            </a:pPr>
            <a:r>
              <a:rPr lang="en-US" sz="2000" dirty="0" smtClean="0">
                <a:solidFill>
                  <a:srgbClr val="505050"/>
                </a:solidFill>
              </a:rPr>
              <a:t>Rate my call</a:t>
            </a:r>
          </a:p>
        </p:txBody>
      </p:sp>
      <p:sp>
        <p:nvSpPr>
          <p:cNvPr id="13" name="TextBox 12"/>
          <p:cNvSpPr txBox="1"/>
          <p:nvPr/>
        </p:nvSpPr>
        <p:spPr>
          <a:xfrm>
            <a:off x="3627437" y="3709835"/>
            <a:ext cx="3160617" cy="2342180"/>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rgbClr val="505050"/>
                </a:solidFill>
              </a:rPr>
              <a:t>Network Assessment</a:t>
            </a:r>
          </a:p>
          <a:p>
            <a:pPr>
              <a:lnSpc>
                <a:spcPct val="90000"/>
              </a:lnSpc>
              <a:spcAft>
                <a:spcPts val="600"/>
              </a:spcAft>
            </a:pPr>
            <a:r>
              <a:rPr lang="en-US" sz="2000" dirty="0" smtClean="0">
                <a:solidFill>
                  <a:srgbClr val="505050"/>
                </a:solidFill>
              </a:rPr>
              <a:t>3</a:t>
            </a:r>
            <a:r>
              <a:rPr lang="en-US" sz="2000" baseline="30000" dirty="0" smtClean="0">
                <a:solidFill>
                  <a:srgbClr val="505050"/>
                </a:solidFill>
              </a:rPr>
              <a:t>rd</a:t>
            </a:r>
            <a:r>
              <a:rPr lang="en-US" sz="2000" dirty="0" smtClean="0">
                <a:solidFill>
                  <a:srgbClr val="505050"/>
                </a:solidFill>
              </a:rPr>
              <a:t> Party Solutions</a:t>
            </a:r>
          </a:p>
          <a:p>
            <a:pPr>
              <a:lnSpc>
                <a:spcPct val="90000"/>
              </a:lnSpc>
              <a:spcAft>
                <a:spcPts val="600"/>
              </a:spcAft>
            </a:pPr>
            <a:r>
              <a:rPr lang="en-US" sz="2000" dirty="0" smtClean="0">
                <a:solidFill>
                  <a:srgbClr val="505050"/>
                </a:solidFill>
              </a:rPr>
              <a:t>	Lync SDN</a:t>
            </a:r>
          </a:p>
          <a:p>
            <a:pPr>
              <a:lnSpc>
                <a:spcPct val="90000"/>
              </a:lnSpc>
              <a:spcAft>
                <a:spcPts val="600"/>
              </a:spcAft>
            </a:pPr>
            <a:r>
              <a:rPr lang="en-US" sz="2000" dirty="0">
                <a:solidFill>
                  <a:srgbClr val="505050"/>
                </a:solidFill>
              </a:rPr>
              <a:t>	</a:t>
            </a:r>
            <a:r>
              <a:rPr lang="en-US" sz="2000" dirty="0" err="1" smtClean="0">
                <a:solidFill>
                  <a:srgbClr val="505050"/>
                </a:solidFill>
              </a:rPr>
              <a:t>QoS</a:t>
            </a:r>
            <a:r>
              <a:rPr lang="en-US" sz="2000" dirty="0" smtClean="0">
                <a:solidFill>
                  <a:srgbClr val="505050"/>
                </a:solidFill>
              </a:rPr>
              <a:t> &amp; CAC</a:t>
            </a:r>
            <a:endParaRPr lang="en-US" sz="2000" dirty="0">
              <a:solidFill>
                <a:srgbClr val="505050"/>
              </a:solidFill>
            </a:endParaRPr>
          </a:p>
          <a:p>
            <a:pPr>
              <a:lnSpc>
                <a:spcPct val="90000"/>
              </a:lnSpc>
              <a:spcAft>
                <a:spcPts val="600"/>
              </a:spcAft>
            </a:pPr>
            <a:endParaRPr lang="en-US" sz="2000" dirty="0" smtClean="0">
              <a:solidFill>
                <a:srgbClr val="505050"/>
              </a:solidFill>
            </a:endParaRPr>
          </a:p>
          <a:p>
            <a:pPr>
              <a:lnSpc>
                <a:spcPct val="90000"/>
              </a:lnSpc>
              <a:spcAft>
                <a:spcPts val="600"/>
              </a:spcAft>
            </a:pPr>
            <a:endParaRPr lang="en-US" sz="2000" dirty="0" smtClean="0">
              <a:solidFill>
                <a:srgbClr val="505050"/>
              </a:solidFill>
            </a:endParaRPr>
          </a:p>
        </p:txBody>
      </p:sp>
      <p:sp>
        <p:nvSpPr>
          <p:cNvPr id="15" name="Rectangle 1"/>
          <p:cNvSpPr/>
          <p:nvPr/>
        </p:nvSpPr>
        <p:spPr bwMode="auto">
          <a:xfrm>
            <a:off x="2877339" y="2103144"/>
            <a:ext cx="6769898" cy="458649"/>
          </a:xfrm>
          <a:prstGeom prst="rect">
            <a:avLst/>
          </a:prstGeom>
          <a:noFill/>
          <a:ln w="571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FF0000"/>
              </a:solidFill>
            </a:endParaRPr>
          </a:p>
        </p:txBody>
      </p:sp>
    </p:spTree>
    <p:extLst>
      <p:ext uri="{BB962C8B-B14F-4D97-AF65-F5344CB8AC3E}">
        <p14:creationId xmlns:p14="http://schemas.microsoft.com/office/powerpoint/2010/main" val="19555120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p:bldP spid="22" grpId="0"/>
      <p:bldP spid="23" grpId="0"/>
      <p:bldP spid="24" grpId="0"/>
      <p:bldP spid="50" grpId="0"/>
      <p:bldP spid="51" grpId="0"/>
      <p:bldP spid="12" grpId="0"/>
      <p:bldP spid="13" grpId="0"/>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14148" y="295274"/>
            <a:ext cx="11889564" cy="917575"/>
          </a:xfrm>
        </p:spPr>
        <p:txBody>
          <a:bodyPr/>
          <a:lstStyle/>
          <a:p>
            <a:r>
              <a:rPr lang="en-US" dirty="0"/>
              <a:t>Disk Performance Due to Anti-Virus Scan or Undersized Configuration</a:t>
            </a:r>
          </a:p>
        </p:txBody>
      </p:sp>
      <p:pic>
        <p:nvPicPr>
          <p:cNvPr id="2" name="Picture 1"/>
          <p:cNvPicPr>
            <a:picLocks noChangeAspect="1"/>
          </p:cNvPicPr>
          <p:nvPr/>
        </p:nvPicPr>
        <p:blipFill>
          <a:blip r:embed="rId3"/>
          <a:stretch>
            <a:fillRect/>
          </a:stretch>
        </p:blipFill>
        <p:spPr>
          <a:xfrm>
            <a:off x="640458" y="2217116"/>
            <a:ext cx="4806261" cy="3238209"/>
          </a:xfrm>
          <a:prstGeom prst="rect">
            <a:avLst/>
          </a:prstGeom>
        </p:spPr>
      </p:pic>
      <p:pic>
        <p:nvPicPr>
          <p:cNvPr id="3" name="Picture 2"/>
          <p:cNvPicPr>
            <a:picLocks noChangeAspect="1"/>
          </p:cNvPicPr>
          <p:nvPr/>
        </p:nvPicPr>
        <p:blipFill>
          <a:blip r:embed="rId4"/>
          <a:stretch>
            <a:fillRect/>
          </a:stretch>
        </p:blipFill>
        <p:spPr>
          <a:xfrm>
            <a:off x="7132627" y="2226879"/>
            <a:ext cx="4663389" cy="3270529"/>
          </a:xfrm>
          <a:prstGeom prst="rect">
            <a:avLst/>
          </a:prstGeom>
        </p:spPr>
      </p:pic>
      <p:sp>
        <p:nvSpPr>
          <p:cNvPr id="4" name="TextBox 3"/>
          <p:cNvSpPr txBox="1"/>
          <p:nvPr/>
        </p:nvSpPr>
        <p:spPr>
          <a:xfrm>
            <a:off x="1717722" y="5415710"/>
            <a:ext cx="2651731" cy="544765"/>
          </a:xfrm>
          <a:prstGeom prst="rect">
            <a:avLst/>
          </a:prstGeom>
          <a:noFill/>
        </p:spPr>
        <p:txBody>
          <a:bodyPr wrap="square" lIns="182880" tIns="146304" rIns="182880" bIns="146304" rtlCol="0">
            <a:spAutoFit/>
          </a:bodyPr>
          <a:lstStyle/>
          <a:p>
            <a:pPr>
              <a:lnSpc>
                <a:spcPct val="90000"/>
              </a:lnSpc>
              <a:spcAft>
                <a:spcPts val="600"/>
              </a:spcAft>
            </a:pPr>
            <a:r>
              <a:rPr lang="en-US" dirty="0"/>
              <a:t>No Exclusions</a:t>
            </a:r>
          </a:p>
        </p:txBody>
      </p:sp>
      <p:sp>
        <p:nvSpPr>
          <p:cNvPr id="6" name="TextBox 5"/>
          <p:cNvSpPr txBox="1"/>
          <p:nvPr/>
        </p:nvSpPr>
        <p:spPr>
          <a:xfrm>
            <a:off x="8412773" y="5497408"/>
            <a:ext cx="2651731" cy="544765"/>
          </a:xfrm>
          <a:prstGeom prst="rect">
            <a:avLst/>
          </a:prstGeom>
          <a:noFill/>
        </p:spPr>
        <p:txBody>
          <a:bodyPr wrap="square" lIns="182880" tIns="146304" rIns="182880" bIns="146304" rtlCol="0">
            <a:spAutoFit/>
          </a:bodyPr>
          <a:lstStyle/>
          <a:p>
            <a:pPr>
              <a:lnSpc>
                <a:spcPct val="90000"/>
              </a:lnSpc>
              <a:spcAft>
                <a:spcPts val="600"/>
              </a:spcAft>
            </a:pPr>
            <a:r>
              <a:rPr lang="en-US" dirty="0"/>
              <a:t>With Exclusions</a:t>
            </a:r>
          </a:p>
        </p:txBody>
      </p:sp>
      <p:sp>
        <p:nvSpPr>
          <p:cNvPr id="5" name="Rectangle 4"/>
          <p:cNvSpPr/>
          <p:nvPr/>
        </p:nvSpPr>
        <p:spPr bwMode="auto">
          <a:xfrm>
            <a:off x="7315505" y="2513986"/>
            <a:ext cx="343199" cy="274317"/>
          </a:xfrm>
          <a:prstGeom prst="rect">
            <a:avLst/>
          </a:prstGeom>
          <a:noFill/>
          <a:ln w="34925">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dirty="0"/>
          </a:p>
        </p:txBody>
      </p:sp>
      <p:sp>
        <p:nvSpPr>
          <p:cNvPr id="8" name="Rectangle 7"/>
          <p:cNvSpPr/>
          <p:nvPr/>
        </p:nvSpPr>
        <p:spPr bwMode="auto">
          <a:xfrm>
            <a:off x="880859" y="2582872"/>
            <a:ext cx="251760" cy="220672"/>
          </a:xfrm>
          <a:prstGeom prst="rect">
            <a:avLst/>
          </a:prstGeom>
          <a:noFill/>
          <a:ln w="34925">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dirty="0"/>
          </a:p>
        </p:txBody>
      </p:sp>
    </p:spTree>
    <p:extLst>
      <p:ext uri="{BB962C8B-B14F-4D97-AF65-F5344CB8AC3E}">
        <p14:creationId xmlns:p14="http://schemas.microsoft.com/office/powerpoint/2010/main" val="51034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14148" y="295274"/>
            <a:ext cx="11889564" cy="917575"/>
          </a:xfrm>
        </p:spPr>
        <p:txBody>
          <a:bodyPr/>
          <a:lstStyle/>
          <a:p>
            <a:r>
              <a:rPr lang="en-US" dirty="0" smtClean="0"/>
              <a:t>Customer example</a:t>
            </a:r>
            <a:endParaRPr lang="en-US" dirty="0"/>
          </a:p>
        </p:txBody>
      </p:sp>
      <p:sp>
        <p:nvSpPr>
          <p:cNvPr id="2" name="Text Placeholder 1"/>
          <p:cNvSpPr>
            <a:spLocks noGrp="1"/>
          </p:cNvSpPr>
          <p:nvPr>
            <p:ph type="body" sz="quarter" idx="4294967295"/>
          </p:nvPr>
        </p:nvSpPr>
        <p:spPr>
          <a:xfrm>
            <a:off x="157273" y="1316568"/>
            <a:ext cx="4451889" cy="4739759"/>
          </a:xfrm>
          <a:prstGeom prst="rect">
            <a:avLst/>
          </a:prstGeom>
        </p:spPr>
        <p:txBody>
          <a:bodyPr/>
          <a:lstStyle/>
          <a:p>
            <a:pPr marL="0" indent="0">
              <a:buNone/>
            </a:pPr>
            <a:r>
              <a:rPr lang="en-US" spc="-70" dirty="0"/>
              <a:t>S</a:t>
            </a:r>
            <a:r>
              <a:rPr lang="en-US" spc="-70" dirty="0" smtClean="0"/>
              <a:t>pikes </a:t>
            </a:r>
            <a:r>
              <a:rPr lang="en-US" spc="-70" dirty="0"/>
              <a:t>occur at </a:t>
            </a:r>
            <a:r>
              <a:rPr lang="en-US" spc="-70" dirty="0" smtClean="0"/>
              <a:t>00:42 past the hour on Edge Servers were contributing to audio quality issues</a:t>
            </a:r>
          </a:p>
          <a:p>
            <a:pPr marL="0" indent="0">
              <a:buNone/>
            </a:pPr>
            <a:r>
              <a:rPr lang="en-US" spc="-70" dirty="0" smtClean="0"/>
              <a:t>Root Cause: Job applying security policy updates </a:t>
            </a:r>
            <a:endParaRPr lang="en-US" spc="-70" dirty="0"/>
          </a:p>
        </p:txBody>
      </p:sp>
      <p:sp>
        <p:nvSpPr>
          <p:cNvPr id="5" name="TextBox 4"/>
          <p:cNvSpPr txBox="1"/>
          <p:nvPr/>
        </p:nvSpPr>
        <p:spPr>
          <a:xfrm>
            <a:off x="7944894" y="5784156"/>
            <a:ext cx="423947" cy="215444"/>
          </a:xfrm>
          <a:prstGeom prst="rect">
            <a:avLst/>
          </a:prstGeom>
          <a:noFill/>
        </p:spPr>
        <p:txBody>
          <a:bodyPr wrap="square" lIns="0" tIns="0" rIns="0" bIns="0" rtlCol="0">
            <a:spAutoFit/>
          </a:bodyPr>
          <a:lstStyle/>
          <a:p>
            <a:r>
              <a:rPr lang="en-US" sz="1400" spc="-70" dirty="0" smtClean="0">
                <a:solidFill>
                  <a:srgbClr val="FFFFFF"/>
                </a:solidFill>
              </a:rPr>
              <a:t>06/27</a:t>
            </a:r>
          </a:p>
        </p:txBody>
      </p:sp>
      <p:sp>
        <p:nvSpPr>
          <p:cNvPr id="6" name="TextBox 5"/>
          <p:cNvSpPr txBox="1"/>
          <p:nvPr/>
        </p:nvSpPr>
        <p:spPr>
          <a:xfrm>
            <a:off x="11052761" y="5784156"/>
            <a:ext cx="441836" cy="215444"/>
          </a:xfrm>
          <a:prstGeom prst="rect">
            <a:avLst/>
          </a:prstGeom>
          <a:noFill/>
        </p:spPr>
        <p:txBody>
          <a:bodyPr wrap="square" lIns="0" tIns="0" rIns="0" bIns="0" rtlCol="0">
            <a:spAutoFit/>
          </a:bodyPr>
          <a:lstStyle/>
          <a:p>
            <a:r>
              <a:rPr lang="en-US" sz="1400" spc="-70" dirty="0" smtClean="0">
                <a:solidFill>
                  <a:srgbClr val="FFFFFF"/>
                </a:solidFill>
              </a:rPr>
              <a:t>06/28</a:t>
            </a:r>
          </a:p>
        </p:txBody>
      </p:sp>
      <p:sp>
        <p:nvSpPr>
          <p:cNvPr id="7" name="TextBox 6"/>
          <p:cNvSpPr txBox="1"/>
          <p:nvPr/>
        </p:nvSpPr>
        <p:spPr>
          <a:xfrm rot="16200000">
            <a:off x="3967917" y="3563482"/>
            <a:ext cx="1620197" cy="276999"/>
          </a:xfrm>
          <a:prstGeom prst="rect">
            <a:avLst/>
          </a:prstGeom>
          <a:noFill/>
        </p:spPr>
        <p:txBody>
          <a:bodyPr wrap="square" lIns="0" tIns="0" rIns="0" bIns="0" rtlCol="0">
            <a:spAutoFit/>
          </a:bodyPr>
          <a:lstStyle/>
          <a:p>
            <a:r>
              <a:rPr lang="en-US" spc="-70" dirty="0" smtClean="0">
                <a:solidFill>
                  <a:srgbClr val="FFFFFF"/>
                </a:solidFill>
              </a:rPr>
              <a:t>Percent CPU</a:t>
            </a:r>
          </a:p>
        </p:txBody>
      </p:sp>
      <p:sp>
        <p:nvSpPr>
          <p:cNvPr id="8" name="TextBox 7"/>
          <p:cNvSpPr txBox="1"/>
          <p:nvPr/>
        </p:nvSpPr>
        <p:spPr>
          <a:xfrm>
            <a:off x="4966157" y="5784156"/>
            <a:ext cx="463542" cy="215444"/>
          </a:xfrm>
          <a:prstGeom prst="rect">
            <a:avLst/>
          </a:prstGeom>
          <a:noFill/>
        </p:spPr>
        <p:txBody>
          <a:bodyPr wrap="square" lIns="0" tIns="0" rIns="0" bIns="0" rtlCol="0">
            <a:spAutoFit/>
          </a:bodyPr>
          <a:lstStyle/>
          <a:p>
            <a:r>
              <a:rPr lang="en-US" sz="1400" spc="-70" dirty="0" smtClean="0">
                <a:solidFill>
                  <a:srgbClr val="FFFFFF"/>
                </a:solidFill>
              </a:rPr>
              <a:t>06/26</a:t>
            </a:r>
          </a:p>
        </p:txBody>
      </p:sp>
      <p:pic>
        <p:nvPicPr>
          <p:cNvPr id="9" name="Picture 8"/>
          <p:cNvPicPr>
            <a:picLocks noChangeAspect="1"/>
          </p:cNvPicPr>
          <p:nvPr/>
        </p:nvPicPr>
        <p:blipFill>
          <a:blip r:embed="rId3"/>
          <a:stretch>
            <a:fillRect/>
          </a:stretch>
        </p:blipFill>
        <p:spPr>
          <a:xfrm>
            <a:off x="4916515" y="1942799"/>
            <a:ext cx="7122950" cy="3841357"/>
          </a:xfrm>
          <a:prstGeom prst="rect">
            <a:avLst/>
          </a:prstGeom>
        </p:spPr>
      </p:pic>
    </p:spTree>
    <p:extLst>
      <p:ext uri="{BB962C8B-B14F-4D97-AF65-F5344CB8AC3E}">
        <p14:creationId xmlns:p14="http://schemas.microsoft.com/office/powerpoint/2010/main" val="61216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14148" y="295274"/>
            <a:ext cx="11889564" cy="917575"/>
          </a:xfrm>
        </p:spPr>
        <p:txBody>
          <a:bodyPr/>
          <a:lstStyle/>
          <a:p>
            <a:r>
              <a:rPr lang="en-US" dirty="0" smtClean="0"/>
              <a:t>Customer example</a:t>
            </a:r>
            <a:endParaRPr lang="en-US" dirty="0"/>
          </a:p>
        </p:txBody>
      </p:sp>
      <p:sp>
        <p:nvSpPr>
          <p:cNvPr id="6" name="Text Placeholder 5"/>
          <p:cNvSpPr>
            <a:spLocks noGrp="1"/>
          </p:cNvSpPr>
          <p:nvPr>
            <p:ph type="body" sz="quarter" idx="4294967295"/>
          </p:nvPr>
        </p:nvSpPr>
        <p:spPr>
          <a:xfrm>
            <a:off x="274639" y="1212849"/>
            <a:ext cx="11889564" cy="5552289"/>
          </a:xfrm>
          <a:prstGeom prst="rect">
            <a:avLst/>
          </a:prstGeom>
        </p:spPr>
        <p:txBody>
          <a:bodyPr/>
          <a:lstStyle/>
          <a:p>
            <a:pPr marL="0" indent="0">
              <a:buNone/>
            </a:pPr>
            <a:r>
              <a:rPr lang="en-US" dirty="0" smtClean="0"/>
              <a:t>Lync Server 2010 Deployment</a:t>
            </a:r>
          </a:p>
          <a:p>
            <a:pPr marL="0" lvl="1" indent="0">
              <a:buNone/>
            </a:pPr>
            <a:r>
              <a:rPr lang="en-US" dirty="0" smtClean="0">
                <a:solidFill>
                  <a:schemeClr val="tx1"/>
                </a:solidFill>
              </a:rPr>
              <a:t>KHI Counters quickly identified one pools disk array was having IO issues</a:t>
            </a:r>
          </a:p>
          <a:p>
            <a:pPr marL="0" lvl="1" indent="0">
              <a:buNone/>
            </a:pPr>
            <a:r>
              <a:rPr lang="en-US" dirty="0">
                <a:solidFill>
                  <a:schemeClr val="tx1"/>
                </a:solidFill>
              </a:rPr>
              <a:t>	</a:t>
            </a:r>
            <a:r>
              <a:rPr lang="en-US" dirty="0" smtClean="0">
                <a:solidFill>
                  <a:schemeClr val="tx1"/>
                </a:solidFill>
              </a:rPr>
              <a:t>SQL Disk Array deployed on RAID 5, not RAID 10</a:t>
            </a:r>
          </a:p>
          <a:p>
            <a:pPr marL="0" lvl="1"/>
            <a:endParaRPr lang="en-US" dirty="0"/>
          </a:p>
          <a:p>
            <a:pPr marL="0" lvl="1"/>
            <a:endParaRPr lang="en-US" dirty="0" smtClean="0"/>
          </a:p>
          <a:p>
            <a:pPr marL="0" lvl="1"/>
            <a:endParaRPr lang="en-US" dirty="0" smtClean="0"/>
          </a:p>
          <a:p>
            <a:pPr marL="0" lvl="1"/>
            <a:endParaRPr lang="en-US" dirty="0" smtClean="0"/>
          </a:p>
          <a:p>
            <a:pPr marL="0" lvl="1" indent="0">
              <a:buNone/>
            </a:pPr>
            <a:r>
              <a:rPr lang="en-US" dirty="0" smtClean="0"/>
              <a:t>Rebuilt Disk Array RAID 10 during maintenance window </a:t>
            </a:r>
            <a:endParaRPr lang="en-US" dirty="0"/>
          </a:p>
          <a:p>
            <a:pPr marL="0" indent="0">
              <a:buNone/>
            </a:pPr>
            <a:r>
              <a:rPr lang="en-US" dirty="0" smtClean="0"/>
              <a:t/>
            </a:r>
            <a:br>
              <a:rPr lang="en-US" dirty="0" smtClean="0"/>
            </a:br>
            <a:endParaRPr lang="en-US" dirty="0" smtClean="0"/>
          </a:p>
          <a:p>
            <a:pPr marL="0" lvl="1" indent="0">
              <a:buNone/>
            </a:pPr>
            <a:r>
              <a:rPr lang="en-US" dirty="0" smtClean="0"/>
              <a:t>Much better, and we tracked the maximum 11 value to disk being used to store backups and spiked when backups were being run from SQL</a:t>
            </a:r>
            <a:endParaRPr lang="en-US" dirty="0"/>
          </a:p>
        </p:txBody>
      </p:sp>
      <p:pic>
        <p:nvPicPr>
          <p:cNvPr id="4" name="Picture 3"/>
          <p:cNvPicPr>
            <a:picLocks noChangeAspect="1"/>
          </p:cNvPicPr>
          <p:nvPr/>
        </p:nvPicPr>
        <p:blipFill>
          <a:blip r:embed="rId3"/>
          <a:stretch>
            <a:fillRect/>
          </a:stretch>
        </p:blipFill>
        <p:spPr>
          <a:xfrm>
            <a:off x="960437" y="4747791"/>
            <a:ext cx="9182100" cy="990600"/>
          </a:xfrm>
          <a:prstGeom prst="rect">
            <a:avLst/>
          </a:prstGeom>
        </p:spPr>
      </p:pic>
      <p:pic>
        <p:nvPicPr>
          <p:cNvPr id="5" name="Picture 4"/>
          <p:cNvPicPr>
            <a:picLocks noChangeAspect="1"/>
          </p:cNvPicPr>
          <p:nvPr/>
        </p:nvPicPr>
        <p:blipFill>
          <a:blip r:embed="rId4"/>
          <a:stretch>
            <a:fillRect/>
          </a:stretch>
        </p:blipFill>
        <p:spPr>
          <a:xfrm>
            <a:off x="1006214" y="2735262"/>
            <a:ext cx="9201150" cy="1047750"/>
          </a:xfrm>
          <a:prstGeom prst="rect">
            <a:avLst/>
          </a:prstGeom>
        </p:spPr>
      </p:pic>
    </p:spTree>
    <p:extLst>
      <p:ext uri="{BB962C8B-B14F-4D97-AF65-F5344CB8AC3E}">
        <p14:creationId xmlns:p14="http://schemas.microsoft.com/office/powerpoint/2010/main" val="287520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Customer</a:t>
            </a:r>
            <a:endParaRPr lang="en-US" sz="4800" dirty="0"/>
          </a:p>
        </p:txBody>
      </p:sp>
      <p:sp>
        <p:nvSpPr>
          <p:cNvPr id="6" name="Text Placeholder 5"/>
          <p:cNvSpPr>
            <a:spLocks noGrp="1"/>
          </p:cNvSpPr>
          <p:nvPr>
            <p:ph type="body" sz="quarter" idx="4294967295"/>
          </p:nvPr>
        </p:nvSpPr>
        <p:spPr>
          <a:xfrm>
            <a:off x="274639" y="1212849"/>
            <a:ext cx="11889564" cy="1144929"/>
          </a:xfrm>
          <a:prstGeom prst="rect">
            <a:avLst/>
          </a:prstGeom>
        </p:spPr>
        <p:txBody>
          <a:bodyPr/>
          <a:lstStyle/>
          <a:p>
            <a:pPr marL="0" indent="0">
              <a:buNone/>
            </a:pPr>
            <a:r>
              <a:rPr lang="en-US" dirty="0" smtClean="0"/>
              <a:t>Lync Server 2013 Deployment</a:t>
            </a:r>
          </a:p>
          <a:p>
            <a:pPr marL="342900" lvl="1" indent="0">
              <a:buNone/>
            </a:pPr>
            <a:r>
              <a:rPr lang="en-US" dirty="0" smtClean="0"/>
              <a:t>Performance Issues were monumental on the Front Ends</a:t>
            </a:r>
            <a:r>
              <a:rPr lang="en-US" dirty="0"/>
              <a:t> </a:t>
            </a:r>
            <a:r>
              <a:rPr lang="en-US" dirty="0" smtClean="0"/>
              <a:t>and was our First Focus</a:t>
            </a:r>
          </a:p>
        </p:txBody>
      </p:sp>
      <p:pic>
        <p:nvPicPr>
          <p:cNvPr id="3" name="Grafik 2"/>
          <p:cNvPicPr>
            <a:picLocks noChangeAspect="1"/>
          </p:cNvPicPr>
          <p:nvPr/>
        </p:nvPicPr>
        <p:blipFill>
          <a:blip r:embed="rId3"/>
          <a:stretch>
            <a:fillRect/>
          </a:stretch>
        </p:blipFill>
        <p:spPr>
          <a:xfrm>
            <a:off x="274639" y="2357778"/>
            <a:ext cx="11877675" cy="4048125"/>
          </a:xfrm>
          <a:prstGeom prst="rect">
            <a:avLst/>
          </a:prstGeom>
        </p:spPr>
      </p:pic>
    </p:spTree>
    <p:extLst>
      <p:ext uri="{BB962C8B-B14F-4D97-AF65-F5344CB8AC3E}">
        <p14:creationId xmlns:p14="http://schemas.microsoft.com/office/powerpoint/2010/main" val="226714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Customer</a:t>
            </a:r>
            <a:endParaRPr lang="en-US" sz="4800" dirty="0"/>
          </a:p>
        </p:txBody>
      </p:sp>
      <p:sp>
        <p:nvSpPr>
          <p:cNvPr id="6" name="Text Placeholder 5"/>
          <p:cNvSpPr>
            <a:spLocks noGrp="1"/>
          </p:cNvSpPr>
          <p:nvPr>
            <p:ph type="body" sz="quarter" idx="4294967295"/>
          </p:nvPr>
        </p:nvSpPr>
        <p:spPr>
          <a:xfrm>
            <a:off x="274639" y="1212849"/>
            <a:ext cx="11889564" cy="1551194"/>
          </a:xfrm>
          <a:prstGeom prst="rect">
            <a:avLst/>
          </a:prstGeom>
        </p:spPr>
        <p:txBody>
          <a:bodyPr/>
          <a:lstStyle/>
          <a:p>
            <a:pPr marL="0" indent="0">
              <a:buNone/>
            </a:pPr>
            <a:r>
              <a:rPr lang="en-US" dirty="0" smtClean="0"/>
              <a:t>Lync Server 2013 Deployment</a:t>
            </a:r>
          </a:p>
          <a:p>
            <a:pPr marL="342900" lvl="1" indent="0">
              <a:buNone/>
            </a:pPr>
            <a:r>
              <a:rPr lang="en-US" dirty="0" smtClean="0"/>
              <a:t>Performance Issues were monumental on the Front Ends</a:t>
            </a:r>
            <a:r>
              <a:rPr lang="en-US" dirty="0"/>
              <a:t> </a:t>
            </a:r>
            <a:r>
              <a:rPr lang="en-US" dirty="0" smtClean="0"/>
              <a:t>and was our First Focus</a:t>
            </a:r>
          </a:p>
          <a:p>
            <a:pPr marL="342900" lvl="1" indent="0">
              <a:buNone/>
            </a:pPr>
            <a:r>
              <a:rPr lang="en-US" dirty="0" smtClean="0"/>
              <a:t>		Best Practices Analyzer saved our bacon!</a:t>
            </a:r>
          </a:p>
        </p:txBody>
      </p:sp>
      <p:pic>
        <p:nvPicPr>
          <p:cNvPr id="1026" name="Picture 3" descr="SNAGHTML27461b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9" y="2948628"/>
            <a:ext cx="11795694" cy="16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77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Customer</a:t>
            </a:r>
            <a:endParaRPr lang="en-US" sz="4800" dirty="0"/>
          </a:p>
        </p:txBody>
      </p:sp>
      <p:sp>
        <p:nvSpPr>
          <p:cNvPr id="6" name="Text Placeholder 5"/>
          <p:cNvSpPr>
            <a:spLocks noGrp="1"/>
          </p:cNvSpPr>
          <p:nvPr>
            <p:ph type="body" sz="quarter" idx="4294967295"/>
          </p:nvPr>
        </p:nvSpPr>
        <p:spPr>
          <a:xfrm>
            <a:off x="274639" y="1212849"/>
            <a:ext cx="11889564" cy="1144929"/>
          </a:xfrm>
          <a:prstGeom prst="rect">
            <a:avLst/>
          </a:prstGeom>
        </p:spPr>
        <p:txBody>
          <a:bodyPr/>
          <a:lstStyle/>
          <a:p>
            <a:pPr marL="0" indent="0">
              <a:buNone/>
            </a:pPr>
            <a:r>
              <a:rPr lang="en-US" dirty="0" smtClean="0"/>
              <a:t>Lync Server 2013 Deployment</a:t>
            </a:r>
          </a:p>
          <a:p>
            <a:pPr marL="342900" lvl="1" indent="0">
              <a:buNone/>
            </a:pPr>
            <a:r>
              <a:rPr lang="en-US" dirty="0" smtClean="0"/>
              <a:t>Performance Issues were monumental on the Front Ends</a:t>
            </a:r>
            <a:r>
              <a:rPr lang="en-US" dirty="0"/>
              <a:t> </a:t>
            </a:r>
            <a:r>
              <a:rPr lang="en-US" dirty="0" smtClean="0"/>
              <a:t>and was our First Focus</a:t>
            </a:r>
          </a:p>
        </p:txBody>
      </p:sp>
      <p:pic>
        <p:nvPicPr>
          <p:cNvPr id="3" name="Grafik 2"/>
          <p:cNvPicPr>
            <a:picLocks noChangeAspect="1"/>
          </p:cNvPicPr>
          <p:nvPr/>
        </p:nvPicPr>
        <p:blipFill>
          <a:blip r:embed="rId3"/>
          <a:stretch>
            <a:fillRect/>
          </a:stretch>
        </p:blipFill>
        <p:spPr>
          <a:xfrm>
            <a:off x="274639" y="2357778"/>
            <a:ext cx="11839575" cy="4086225"/>
          </a:xfrm>
          <a:prstGeom prst="rect">
            <a:avLst/>
          </a:prstGeom>
        </p:spPr>
      </p:pic>
    </p:spTree>
    <p:extLst>
      <p:ext uri="{BB962C8B-B14F-4D97-AF65-F5344CB8AC3E}">
        <p14:creationId xmlns:p14="http://schemas.microsoft.com/office/powerpoint/2010/main" val="53911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Customer</a:t>
            </a:r>
            <a:endParaRPr lang="en-US" sz="4800" dirty="0"/>
          </a:p>
        </p:txBody>
      </p:sp>
      <p:sp>
        <p:nvSpPr>
          <p:cNvPr id="6" name="Text Placeholder 5"/>
          <p:cNvSpPr>
            <a:spLocks noGrp="1"/>
          </p:cNvSpPr>
          <p:nvPr>
            <p:ph type="body" sz="quarter" idx="4294967295"/>
          </p:nvPr>
        </p:nvSpPr>
        <p:spPr>
          <a:xfrm>
            <a:off x="274639" y="1212849"/>
            <a:ext cx="11889564" cy="1551194"/>
          </a:xfrm>
          <a:prstGeom prst="rect">
            <a:avLst/>
          </a:prstGeom>
        </p:spPr>
        <p:txBody>
          <a:bodyPr/>
          <a:lstStyle/>
          <a:p>
            <a:pPr marL="0" indent="0">
              <a:buNone/>
            </a:pPr>
            <a:r>
              <a:rPr lang="en-US" dirty="0" smtClean="0"/>
              <a:t>Lync Server 2013 Deployment</a:t>
            </a:r>
          </a:p>
          <a:p>
            <a:pPr marL="342900" lvl="1" indent="0">
              <a:buNone/>
            </a:pPr>
            <a:r>
              <a:rPr lang="en-US" dirty="0" smtClean="0"/>
              <a:t>Dropped Calls was our Second Area of Focus for KHI</a:t>
            </a:r>
          </a:p>
          <a:p>
            <a:pPr marL="342900" lvl="1" indent="0">
              <a:buNone/>
            </a:pPr>
            <a:r>
              <a:rPr lang="en-US" dirty="0" smtClean="0"/>
              <a:t>Using Basic Gateway – Cisco ISR</a:t>
            </a:r>
          </a:p>
        </p:txBody>
      </p:sp>
      <p:sp>
        <p:nvSpPr>
          <p:cNvPr id="4" name="Rectangle 3"/>
          <p:cNvSpPr/>
          <p:nvPr/>
        </p:nvSpPr>
        <p:spPr>
          <a:xfrm>
            <a:off x="-257117" y="5188854"/>
            <a:ext cx="6530121" cy="646331"/>
          </a:xfrm>
          <a:prstGeom prst="rect">
            <a:avLst/>
          </a:prstGeom>
        </p:spPr>
        <p:txBody>
          <a:bodyPr wrap="none">
            <a:spAutoFit/>
          </a:bodyPr>
          <a:lstStyle/>
          <a:p>
            <a:pPr lvl="1"/>
            <a:r>
              <a:rPr lang="en-US" dirty="0"/>
              <a:t>Got access to ISR Configuration and compared to OIP Site</a:t>
            </a:r>
          </a:p>
          <a:p>
            <a:pPr lvl="1"/>
            <a:r>
              <a:rPr lang="en-US" dirty="0"/>
              <a:t>Found customer on untested IOS Version</a:t>
            </a:r>
          </a:p>
        </p:txBody>
      </p:sp>
      <p:pic>
        <p:nvPicPr>
          <p:cNvPr id="2" name="Grafik 1"/>
          <p:cNvPicPr>
            <a:picLocks noChangeAspect="1"/>
          </p:cNvPicPr>
          <p:nvPr/>
        </p:nvPicPr>
        <p:blipFill>
          <a:blip r:embed="rId3"/>
          <a:stretch>
            <a:fillRect/>
          </a:stretch>
        </p:blipFill>
        <p:spPr>
          <a:xfrm>
            <a:off x="274639" y="2764043"/>
            <a:ext cx="11934825" cy="2276475"/>
          </a:xfrm>
          <a:prstGeom prst="rect">
            <a:avLst/>
          </a:prstGeom>
        </p:spPr>
      </p:pic>
    </p:spTree>
    <p:extLst>
      <p:ext uri="{BB962C8B-B14F-4D97-AF65-F5344CB8AC3E}">
        <p14:creationId xmlns:p14="http://schemas.microsoft.com/office/powerpoint/2010/main" val="157020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Customer</a:t>
            </a:r>
            <a:endParaRPr lang="en-US" sz="4800" dirty="0"/>
          </a:p>
        </p:txBody>
      </p:sp>
      <p:sp>
        <p:nvSpPr>
          <p:cNvPr id="6" name="Text Placeholder 5"/>
          <p:cNvSpPr>
            <a:spLocks noGrp="1"/>
          </p:cNvSpPr>
          <p:nvPr>
            <p:ph type="body" sz="quarter" idx="4294967295"/>
          </p:nvPr>
        </p:nvSpPr>
        <p:spPr>
          <a:xfrm>
            <a:off x="274639" y="1212849"/>
            <a:ext cx="11889564" cy="1551194"/>
          </a:xfrm>
          <a:prstGeom prst="rect">
            <a:avLst/>
          </a:prstGeom>
        </p:spPr>
        <p:txBody>
          <a:bodyPr/>
          <a:lstStyle/>
          <a:p>
            <a:pPr marL="0" indent="0">
              <a:buNone/>
            </a:pPr>
            <a:r>
              <a:rPr lang="en-US" dirty="0" smtClean="0"/>
              <a:t>Lync Server 2013 Deployment </a:t>
            </a:r>
          </a:p>
          <a:p>
            <a:pPr marL="342900" lvl="1" indent="0">
              <a:buNone/>
            </a:pPr>
            <a:r>
              <a:rPr lang="en-US" dirty="0" smtClean="0"/>
              <a:t>Dropped Calls was our Second Focus for KHI</a:t>
            </a:r>
          </a:p>
          <a:p>
            <a:pPr marL="342900" lvl="1" indent="0">
              <a:buNone/>
            </a:pPr>
            <a:r>
              <a:rPr lang="en-US" dirty="0" smtClean="0"/>
              <a:t>Using Basic Gateway – Cisco ISR</a:t>
            </a:r>
          </a:p>
        </p:txBody>
      </p:sp>
      <p:pic>
        <p:nvPicPr>
          <p:cNvPr id="3" name="Grafik 2"/>
          <p:cNvPicPr>
            <a:picLocks noChangeAspect="1"/>
          </p:cNvPicPr>
          <p:nvPr/>
        </p:nvPicPr>
        <p:blipFill>
          <a:blip r:embed="rId3"/>
          <a:stretch>
            <a:fillRect/>
          </a:stretch>
        </p:blipFill>
        <p:spPr>
          <a:xfrm>
            <a:off x="274639" y="2764043"/>
            <a:ext cx="11972925" cy="2247900"/>
          </a:xfrm>
          <a:prstGeom prst="rect">
            <a:avLst/>
          </a:prstGeom>
        </p:spPr>
      </p:pic>
    </p:spTree>
    <p:extLst>
      <p:ext uri="{BB962C8B-B14F-4D97-AF65-F5344CB8AC3E}">
        <p14:creationId xmlns:p14="http://schemas.microsoft.com/office/powerpoint/2010/main" val="122824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Customer</a:t>
            </a:r>
            <a:endParaRPr lang="en-US" sz="4800" dirty="0"/>
          </a:p>
        </p:txBody>
      </p:sp>
      <p:sp>
        <p:nvSpPr>
          <p:cNvPr id="6" name="Text Placeholder 5"/>
          <p:cNvSpPr>
            <a:spLocks noGrp="1"/>
          </p:cNvSpPr>
          <p:nvPr>
            <p:ph type="body" sz="quarter" idx="4294967295"/>
          </p:nvPr>
        </p:nvSpPr>
        <p:spPr>
          <a:xfrm>
            <a:off x="274639" y="1212849"/>
            <a:ext cx="8000998" cy="3582519"/>
          </a:xfrm>
          <a:prstGeom prst="rect">
            <a:avLst/>
          </a:prstGeom>
        </p:spPr>
        <p:txBody>
          <a:bodyPr/>
          <a:lstStyle/>
          <a:p>
            <a:pPr marL="0" indent="0">
              <a:buNone/>
            </a:pPr>
            <a:r>
              <a:rPr lang="en-US" dirty="0" smtClean="0"/>
              <a:t>Takeaways from our KHI Madness </a:t>
            </a:r>
          </a:p>
          <a:p>
            <a:pPr marL="342900" lvl="1" indent="0">
              <a:buNone/>
            </a:pPr>
            <a:endParaRPr lang="en-US" dirty="0" smtClean="0"/>
          </a:p>
          <a:p>
            <a:pPr marL="342900" lvl="1" indent="0">
              <a:buNone/>
            </a:pPr>
            <a:r>
              <a:rPr lang="en-US" dirty="0" smtClean="0"/>
              <a:t>Lync is the canary in the coal mine</a:t>
            </a:r>
          </a:p>
          <a:p>
            <a:pPr marL="342900" lvl="1" indent="0">
              <a:buNone/>
            </a:pPr>
            <a:r>
              <a:rPr lang="en-US" dirty="0" smtClean="0"/>
              <a:t>KHI helped find what was killing </a:t>
            </a:r>
          </a:p>
          <a:p>
            <a:pPr marL="342900" lvl="1" indent="0">
              <a:buNone/>
            </a:pPr>
            <a:r>
              <a:rPr lang="en-US" dirty="0" smtClean="0"/>
              <a:t>the canary</a:t>
            </a:r>
          </a:p>
          <a:p>
            <a:pPr marL="342900" lvl="1" indent="0">
              <a:buNone/>
            </a:pPr>
            <a:endParaRPr lang="en-US" dirty="0" smtClean="0"/>
          </a:p>
          <a:p>
            <a:pPr marL="342900" lvl="1" indent="0">
              <a:buNone/>
            </a:pPr>
            <a:r>
              <a:rPr lang="en-US" dirty="0" smtClean="0"/>
              <a:t>KHI is time consuming, </a:t>
            </a:r>
          </a:p>
          <a:p>
            <a:pPr marL="342900" lvl="1" indent="0">
              <a:buNone/>
            </a:pPr>
            <a:r>
              <a:rPr lang="en-US" dirty="0" smtClean="0"/>
              <a:t>but highly rewarding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164" y="1876345"/>
            <a:ext cx="6286500" cy="46939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5797" y="4685969"/>
            <a:ext cx="1573696" cy="804689"/>
          </a:xfrm>
          <a:prstGeom prst="rect">
            <a:avLst/>
          </a:prstGeom>
        </p:spPr>
      </p:pic>
    </p:spTree>
    <p:extLst>
      <p:ext uri="{BB962C8B-B14F-4D97-AF65-F5344CB8AC3E}">
        <p14:creationId xmlns:p14="http://schemas.microsoft.com/office/powerpoint/2010/main" val="15608445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14148" y="295274"/>
            <a:ext cx="11889564" cy="917575"/>
          </a:xfrm>
        </p:spPr>
        <p:txBody>
          <a:bodyPr/>
          <a:lstStyle/>
          <a:p>
            <a:r>
              <a:rPr lang="en-US" dirty="0" smtClean="0"/>
              <a:t>Other KHI Findings</a:t>
            </a:r>
            <a:endParaRPr lang="en-US" dirty="0"/>
          </a:p>
        </p:txBody>
      </p:sp>
      <p:sp>
        <p:nvSpPr>
          <p:cNvPr id="6" name="Text Placeholder 5"/>
          <p:cNvSpPr>
            <a:spLocks noGrp="1"/>
          </p:cNvSpPr>
          <p:nvPr>
            <p:ph type="body" sz="quarter" idx="4294967295"/>
          </p:nvPr>
        </p:nvSpPr>
        <p:spPr>
          <a:xfrm>
            <a:off x="274639" y="1212849"/>
            <a:ext cx="11889564" cy="5029069"/>
          </a:xfrm>
          <a:prstGeom prst="rect">
            <a:avLst/>
          </a:prstGeom>
        </p:spPr>
        <p:txBody>
          <a:bodyPr/>
          <a:lstStyle/>
          <a:p>
            <a:pPr marL="0" indent="0">
              <a:buNone/>
            </a:pPr>
            <a:r>
              <a:rPr lang="en-US" sz="3600" dirty="0"/>
              <a:t>NUMA Scheduling in </a:t>
            </a:r>
            <a:r>
              <a:rPr lang="en-US" sz="3600" dirty="0" smtClean="0"/>
              <a:t>virtualization Layer</a:t>
            </a:r>
          </a:p>
          <a:p>
            <a:pPr marL="0" indent="0">
              <a:buNone/>
            </a:pPr>
            <a:r>
              <a:rPr lang="en-US" sz="3600" dirty="0" smtClean="0"/>
              <a:t>Single core CPU vs. multi Core CPU in virtualization Layer</a:t>
            </a:r>
          </a:p>
          <a:p>
            <a:pPr marL="0" indent="0">
              <a:buNone/>
            </a:pPr>
            <a:endParaRPr lang="en-US" sz="3600" dirty="0" smtClean="0"/>
          </a:p>
          <a:p>
            <a:pPr marL="0" indent="0">
              <a:buNone/>
            </a:pPr>
            <a:r>
              <a:rPr lang="en-US" sz="3600" dirty="0" smtClean="0"/>
              <a:t>Disk Performance </a:t>
            </a:r>
          </a:p>
          <a:p>
            <a:pPr marL="0" indent="0">
              <a:buNone/>
            </a:pPr>
            <a:endParaRPr lang="en-US" sz="3600" dirty="0" smtClean="0"/>
          </a:p>
          <a:p>
            <a:pPr marL="0" indent="0">
              <a:buNone/>
            </a:pPr>
            <a:r>
              <a:rPr lang="en-US" sz="3600" dirty="0" smtClean="0"/>
              <a:t>If you’re troubleshooting SQL, make sure you are at this patch level before drawing conclusions:</a:t>
            </a:r>
          </a:p>
          <a:p>
            <a:pPr marL="0" indent="0">
              <a:buNone/>
            </a:pPr>
            <a:r>
              <a:rPr lang="en-US" sz="3600" dirty="0" smtClean="0"/>
              <a:t>	SQL 2012 either apply CU4, CU10 of SP1 or SP2.</a:t>
            </a:r>
          </a:p>
        </p:txBody>
      </p:sp>
    </p:spTree>
    <p:extLst>
      <p:ext uri="{BB962C8B-B14F-4D97-AF65-F5344CB8AC3E}">
        <p14:creationId xmlns:p14="http://schemas.microsoft.com/office/powerpoint/2010/main" val="31135447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Call Quality </a:t>
            </a:r>
            <a:r>
              <a:rPr lang="de-DE" dirty="0" err="1" smtClean="0"/>
              <a:t>Methodology</a:t>
            </a:r>
            <a:endParaRPr lang="de-DE" dirty="0"/>
          </a:p>
        </p:txBody>
      </p:sp>
    </p:spTree>
    <p:extLst>
      <p:ext uri="{BB962C8B-B14F-4D97-AF65-F5344CB8AC3E}">
        <p14:creationId xmlns:p14="http://schemas.microsoft.com/office/powerpoint/2010/main" val="2364120648"/>
      </p:ext>
    </p:extLst>
  </p:cSld>
  <p:clrMapOvr>
    <a:masterClrMapping/>
  </p:clrMapOvr>
  <p:transition spd="med">
    <p:pull/>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2700" y="4605138"/>
            <a:ext cx="12461875" cy="2439335"/>
          </a:xfrm>
          <a:custGeom>
            <a:avLst/>
            <a:gdLst>
              <a:gd name="connsiteX0" fmla="*/ 0 w 12436475"/>
              <a:gd name="connsiteY0" fmla="*/ 0 h 1385235"/>
              <a:gd name="connsiteX1" fmla="*/ 12436475 w 12436475"/>
              <a:gd name="connsiteY1" fmla="*/ 0 h 1385235"/>
              <a:gd name="connsiteX2" fmla="*/ 12436475 w 12436475"/>
              <a:gd name="connsiteY2" fmla="*/ 1385235 h 1385235"/>
              <a:gd name="connsiteX3" fmla="*/ 0 w 12436475"/>
              <a:gd name="connsiteY3" fmla="*/ 1385235 h 1385235"/>
              <a:gd name="connsiteX4" fmla="*/ 0 w 12436475"/>
              <a:gd name="connsiteY4" fmla="*/ 0 h 1385235"/>
              <a:gd name="connsiteX0" fmla="*/ 0 w 12449175"/>
              <a:gd name="connsiteY0" fmla="*/ 787400 h 2172635"/>
              <a:gd name="connsiteX1" fmla="*/ 12449175 w 12449175"/>
              <a:gd name="connsiteY1" fmla="*/ 0 h 2172635"/>
              <a:gd name="connsiteX2" fmla="*/ 12436475 w 12449175"/>
              <a:gd name="connsiteY2" fmla="*/ 2172635 h 2172635"/>
              <a:gd name="connsiteX3" fmla="*/ 0 w 12449175"/>
              <a:gd name="connsiteY3" fmla="*/ 2172635 h 2172635"/>
              <a:gd name="connsiteX4" fmla="*/ 0 w 12449175"/>
              <a:gd name="connsiteY4" fmla="*/ 787400 h 2172635"/>
              <a:gd name="connsiteX0" fmla="*/ 0 w 12449175"/>
              <a:gd name="connsiteY0" fmla="*/ 1828800 h 2172635"/>
              <a:gd name="connsiteX1" fmla="*/ 12449175 w 12449175"/>
              <a:gd name="connsiteY1" fmla="*/ 0 h 2172635"/>
              <a:gd name="connsiteX2" fmla="*/ 12436475 w 12449175"/>
              <a:gd name="connsiteY2" fmla="*/ 2172635 h 2172635"/>
              <a:gd name="connsiteX3" fmla="*/ 0 w 12449175"/>
              <a:gd name="connsiteY3" fmla="*/ 2172635 h 2172635"/>
              <a:gd name="connsiteX4" fmla="*/ 0 w 12449175"/>
              <a:gd name="connsiteY4" fmla="*/ 1828800 h 2172635"/>
              <a:gd name="connsiteX0" fmla="*/ 0 w 12449175"/>
              <a:gd name="connsiteY0" fmla="*/ 1828800 h 2452035"/>
              <a:gd name="connsiteX1" fmla="*/ 12449175 w 12449175"/>
              <a:gd name="connsiteY1" fmla="*/ 0 h 2452035"/>
              <a:gd name="connsiteX2" fmla="*/ 12423775 w 12449175"/>
              <a:gd name="connsiteY2" fmla="*/ 2452035 h 2452035"/>
              <a:gd name="connsiteX3" fmla="*/ 0 w 12449175"/>
              <a:gd name="connsiteY3" fmla="*/ 2172635 h 2452035"/>
              <a:gd name="connsiteX4" fmla="*/ 0 w 12449175"/>
              <a:gd name="connsiteY4" fmla="*/ 1828800 h 2452035"/>
              <a:gd name="connsiteX0" fmla="*/ 0 w 12449175"/>
              <a:gd name="connsiteY0" fmla="*/ 1828800 h 2452035"/>
              <a:gd name="connsiteX1" fmla="*/ 12449175 w 12449175"/>
              <a:gd name="connsiteY1" fmla="*/ 0 h 2452035"/>
              <a:gd name="connsiteX2" fmla="*/ 12423775 w 12449175"/>
              <a:gd name="connsiteY2" fmla="*/ 2452035 h 2452035"/>
              <a:gd name="connsiteX3" fmla="*/ 63500 w 12449175"/>
              <a:gd name="connsiteY3" fmla="*/ 2413935 h 2452035"/>
              <a:gd name="connsiteX4" fmla="*/ 0 w 12449175"/>
              <a:gd name="connsiteY4" fmla="*/ 1828800 h 2452035"/>
              <a:gd name="connsiteX0" fmla="*/ 12700 w 12461875"/>
              <a:gd name="connsiteY0" fmla="*/ 1828800 h 2452035"/>
              <a:gd name="connsiteX1" fmla="*/ 12461875 w 12461875"/>
              <a:gd name="connsiteY1" fmla="*/ 0 h 2452035"/>
              <a:gd name="connsiteX2" fmla="*/ 12436475 w 12461875"/>
              <a:gd name="connsiteY2" fmla="*/ 2452035 h 2452035"/>
              <a:gd name="connsiteX3" fmla="*/ 0 w 12461875"/>
              <a:gd name="connsiteY3" fmla="*/ 2413935 h 2452035"/>
              <a:gd name="connsiteX4" fmla="*/ 12700 w 12461875"/>
              <a:gd name="connsiteY4" fmla="*/ 1828800 h 2452035"/>
              <a:gd name="connsiteX0" fmla="*/ 12700 w 12461875"/>
              <a:gd name="connsiteY0" fmla="*/ 1879600 h 2452035"/>
              <a:gd name="connsiteX1" fmla="*/ 12461875 w 12461875"/>
              <a:gd name="connsiteY1" fmla="*/ 0 h 2452035"/>
              <a:gd name="connsiteX2" fmla="*/ 12436475 w 12461875"/>
              <a:gd name="connsiteY2" fmla="*/ 2452035 h 2452035"/>
              <a:gd name="connsiteX3" fmla="*/ 0 w 12461875"/>
              <a:gd name="connsiteY3" fmla="*/ 2413935 h 2452035"/>
              <a:gd name="connsiteX4" fmla="*/ 12700 w 12461875"/>
              <a:gd name="connsiteY4" fmla="*/ 1879600 h 2452035"/>
              <a:gd name="connsiteX0" fmla="*/ 12700 w 12461875"/>
              <a:gd name="connsiteY0" fmla="*/ 1866900 h 2439335"/>
              <a:gd name="connsiteX1" fmla="*/ 12461875 w 12461875"/>
              <a:gd name="connsiteY1" fmla="*/ 0 h 2439335"/>
              <a:gd name="connsiteX2" fmla="*/ 12436475 w 12461875"/>
              <a:gd name="connsiteY2" fmla="*/ 2439335 h 2439335"/>
              <a:gd name="connsiteX3" fmla="*/ 0 w 12461875"/>
              <a:gd name="connsiteY3" fmla="*/ 2401235 h 2439335"/>
              <a:gd name="connsiteX4" fmla="*/ 12700 w 12461875"/>
              <a:gd name="connsiteY4" fmla="*/ 1866900 h 2439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1875" h="2439335">
                <a:moveTo>
                  <a:pt x="12700" y="1866900"/>
                </a:moveTo>
                <a:lnTo>
                  <a:pt x="12461875" y="0"/>
                </a:lnTo>
                <a:cubicBezTo>
                  <a:pt x="12457642" y="724212"/>
                  <a:pt x="12440708" y="1715123"/>
                  <a:pt x="12436475" y="2439335"/>
                </a:cubicBezTo>
                <a:lnTo>
                  <a:pt x="0" y="2401235"/>
                </a:lnTo>
                <a:lnTo>
                  <a:pt x="12700" y="1866900"/>
                </a:lnTo>
                <a:close/>
              </a:path>
            </a:pathLst>
          </a:cu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82" name="Group 181"/>
          <p:cNvGrpSpPr/>
          <p:nvPr/>
        </p:nvGrpSpPr>
        <p:grpSpPr>
          <a:xfrm>
            <a:off x="274637" y="2590145"/>
            <a:ext cx="15546897" cy="8420553"/>
            <a:chOff x="1920444" y="-2164377"/>
            <a:chExt cx="7998340" cy="3985777"/>
          </a:xfrm>
          <a:scene3d>
            <a:camera prst="isometricOffAxis1Top"/>
            <a:lightRig rig="threePt" dir="t"/>
          </a:scene3d>
        </p:grpSpPr>
        <p:sp>
          <p:nvSpPr>
            <p:cNvPr id="183" name="Rectangle 182"/>
            <p:cNvSpPr/>
            <p:nvPr/>
          </p:nvSpPr>
          <p:spPr bwMode="auto">
            <a:xfrm>
              <a:off x="1920444" y="-2158491"/>
              <a:ext cx="1915194" cy="914400"/>
            </a:xfrm>
            <a:prstGeom prst="rect">
              <a:avLst/>
            </a:prstGeom>
            <a:solidFill>
              <a:srgbClr val="00879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1920444" y="-1147765"/>
              <a:ext cx="914400" cy="914400"/>
            </a:xfrm>
            <a:prstGeom prst="rect">
              <a:avLst/>
            </a:prstGeom>
            <a:solidFill>
              <a:srgbClr val="2674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2932435" y="-1147765"/>
              <a:ext cx="914400" cy="914400"/>
            </a:xfrm>
            <a:prstGeom prst="rect">
              <a:avLst/>
            </a:prstGeom>
            <a:solidFill>
              <a:srgbClr val="5F3BB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3944426" y="-1147765"/>
              <a:ext cx="914400" cy="914400"/>
            </a:xfrm>
            <a:prstGeom prst="rect">
              <a:avLst/>
            </a:prstGeom>
            <a:solidFill>
              <a:srgbClr val="8E009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4956418" y="-1147765"/>
              <a:ext cx="914400" cy="914400"/>
            </a:xfrm>
            <a:prstGeom prst="rect">
              <a:avLst/>
            </a:prstGeom>
            <a:solidFill>
              <a:srgbClr val="094C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3944426" y="-2164377"/>
              <a:ext cx="914400" cy="914400"/>
            </a:xfrm>
            <a:prstGeom prst="rect">
              <a:avLst/>
            </a:prstGeom>
            <a:solidFill>
              <a:srgbClr val="2674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4956418" y="-2164377"/>
              <a:ext cx="914400" cy="914400"/>
            </a:xfrm>
            <a:prstGeom prst="rect">
              <a:avLst/>
            </a:prstGeom>
            <a:solidFill>
              <a:srgbClr val="008E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5968410" y="-2164377"/>
              <a:ext cx="914400" cy="1931012"/>
            </a:xfrm>
            <a:prstGeom prst="rect">
              <a:avLst/>
            </a:prstGeom>
            <a:solidFill>
              <a:srgbClr val="3D17B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6980401" y="-1147765"/>
              <a:ext cx="914400" cy="914400"/>
            </a:xfrm>
            <a:prstGeom prst="rect">
              <a:avLst/>
            </a:prstGeom>
            <a:solidFill>
              <a:srgbClr val="9200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Rectangle 191"/>
            <p:cNvSpPr/>
            <p:nvPr/>
          </p:nvSpPr>
          <p:spPr bwMode="auto">
            <a:xfrm>
              <a:off x="6980401" y="-2164377"/>
              <a:ext cx="914400" cy="914400"/>
            </a:xfrm>
            <a:prstGeom prst="rect">
              <a:avLst/>
            </a:prstGeom>
            <a:solidFill>
              <a:srgbClr val="008E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192"/>
            <p:cNvSpPr/>
            <p:nvPr/>
          </p:nvSpPr>
          <p:spPr bwMode="auto">
            <a:xfrm>
              <a:off x="7992392" y="-1147765"/>
              <a:ext cx="1915194" cy="914400"/>
            </a:xfrm>
            <a:prstGeom prst="rect">
              <a:avLst/>
            </a:prstGeom>
            <a:solidFill>
              <a:srgbClr val="008E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7992392" y="-2164377"/>
              <a:ext cx="914400" cy="914400"/>
            </a:xfrm>
            <a:prstGeom prst="rect">
              <a:avLst/>
            </a:prstGeom>
            <a:solidFill>
              <a:srgbClr val="AD19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9004384" y="-2164377"/>
              <a:ext cx="914400" cy="914400"/>
            </a:xfrm>
            <a:prstGeom prst="rect">
              <a:avLst/>
            </a:prstGeom>
            <a:solidFill>
              <a:srgbClr val="00879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1920444" y="-103726"/>
              <a:ext cx="1915194" cy="914400"/>
            </a:xfrm>
            <a:prstGeom prst="rect">
              <a:avLst/>
            </a:prstGeom>
            <a:solidFill>
              <a:srgbClr val="DB552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1920444" y="907000"/>
              <a:ext cx="914400" cy="914400"/>
            </a:xfrm>
            <a:prstGeom prst="rect">
              <a:avLst/>
            </a:prstGeom>
            <a:solidFill>
              <a:srgbClr val="9200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2932435" y="907000"/>
              <a:ext cx="914400" cy="914400"/>
            </a:xfrm>
            <a:prstGeom prst="rect">
              <a:avLst/>
            </a:prstGeom>
            <a:solidFill>
              <a:srgbClr val="0098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Rectangle 198"/>
            <p:cNvSpPr/>
            <p:nvPr/>
          </p:nvSpPr>
          <p:spPr bwMode="auto">
            <a:xfrm>
              <a:off x="3944426" y="907000"/>
              <a:ext cx="914400" cy="914400"/>
            </a:xfrm>
            <a:prstGeom prst="rect">
              <a:avLst/>
            </a:prstGeom>
            <a:solidFill>
              <a:srgbClr val="5F3BB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4956418" y="907000"/>
              <a:ext cx="914400" cy="914400"/>
            </a:xfrm>
            <a:prstGeom prst="rect">
              <a:avLst/>
            </a:prstGeom>
            <a:solidFill>
              <a:srgbClr val="DB552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3944426" y="-109612"/>
              <a:ext cx="914400" cy="914400"/>
            </a:xfrm>
            <a:prstGeom prst="rect">
              <a:avLst/>
            </a:prstGeom>
            <a:solidFill>
              <a:srgbClr val="AD19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4956418" y="-109612"/>
              <a:ext cx="914400" cy="914400"/>
            </a:xfrm>
            <a:prstGeom prst="rect">
              <a:avLst/>
            </a:prstGeom>
            <a:solidFill>
              <a:srgbClr val="00879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5968410" y="-109612"/>
              <a:ext cx="914400" cy="1931012"/>
            </a:xfrm>
            <a:prstGeom prst="rect">
              <a:avLst/>
            </a:prstGeom>
            <a:solidFill>
              <a:srgbClr val="DB552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6980401" y="907000"/>
              <a:ext cx="914400" cy="914400"/>
            </a:xfrm>
            <a:prstGeom prst="rect">
              <a:avLst/>
            </a:prstGeom>
            <a:solidFill>
              <a:srgbClr val="AD19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6980401" y="-109612"/>
              <a:ext cx="914400" cy="914400"/>
            </a:xfrm>
            <a:prstGeom prst="rect">
              <a:avLst/>
            </a:prstGeom>
            <a:solidFill>
              <a:srgbClr val="00879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7992392" y="907000"/>
              <a:ext cx="1915194" cy="914400"/>
            </a:xfrm>
            <a:prstGeom prst="rect">
              <a:avLst/>
            </a:prstGeom>
            <a:solidFill>
              <a:srgbClr val="3D17B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7992392" y="-109612"/>
              <a:ext cx="914400" cy="914400"/>
            </a:xfrm>
            <a:prstGeom prst="rect">
              <a:avLst/>
            </a:prstGeom>
            <a:solidFill>
              <a:srgbClr val="DB552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9004384" y="-109612"/>
              <a:ext cx="914400" cy="914400"/>
            </a:xfrm>
            <a:prstGeom prst="rect">
              <a:avLst/>
            </a:prstGeom>
            <a:solidFill>
              <a:srgbClr val="9200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53" name="TextBox 252"/>
          <p:cNvSpPr txBox="1"/>
          <p:nvPr/>
        </p:nvSpPr>
        <p:spPr>
          <a:xfrm>
            <a:off x="479073" y="478579"/>
            <a:ext cx="5879314" cy="2034403"/>
          </a:xfrm>
          <a:prstGeom prst="rect">
            <a:avLst/>
          </a:prstGeom>
          <a:noFill/>
        </p:spPr>
        <p:txBody>
          <a:bodyPr wrap="square" lIns="182880" tIns="146304" rIns="182880" bIns="146304" rtlCol="0">
            <a:spAutoFit/>
          </a:bodyPr>
          <a:lstStyle/>
          <a:p>
            <a:pPr>
              <a:lnSpc>
                <a:spcPct val="90000"/>
              </a:lnSpc>
              <a:spcAft>
                <a:spcPts val="600"/>
              </a:spcAft>
            </a:pPr>
            <a:r>
              <a:rPr lang="en-US" sz="6000" dirty="0" smtClean="0">
                <a:gradFill>
                  <a:gsLst>
                    <a:gs pos="2917">
                      <a:srgbClr val="FFFFFF"/>
                    </a:gs>
                    <a:gs pos="100000">
                      <a:srgbClr val="FFFFFF"/>
                    </a:gs>
                  </a:gsLst>
                  <a:lin ang="5400000" scaled="0"/>
                </a:gradFill>
                <a:latin typeface="Segoe UI Light"/>
              </a:rPr>
              <a:t>CQM and KHIs</a:t>
            </a:r>
          </a:p>
          <a:p>
            <a:pPr>
              <a:lnSpc>
                <a:spcPct val="90000"/>
              </a:lnSpc>
              <a:spcAft>
                <a:spcPts val="600"/>
              </a:spcAft>
            </a:pPr>
            <a:r>
              <a:rPr lang="en-US" sz="6000" dirty="0" smtClean="0">
                <a:gradFill>
                  <a:gsLst>
                    <a:gs pos="2917">
                      <a:srgbClr val="FFFFFF"/>
                    </a:gs>
                    <a:gs pos="100000">
                      <a:srgbClr val="FFFFFF"/>
                    </a:gs>
                  </a:gsLst>
                  <a:lin ang="5400000" scaled="0"/>
                </a:gradFill>
                <a:latin typeface="Segoe UI Light"/>
              </a:rPr>
              <a:t>Better Together.</a:t>
            </a:r>
          </a:p>
        </p:txBody>
      </p:sp>
      <p:grpSp>
        <p:nvGrpSpPr>
          <p:cNvPr id="238" name="Group 237"/>
          <p:cNvGrpSpPr/>
          <p:nvPr/>
        </p:nvGrpSpPr>
        <p:grpSpPr>
          <a:xfrm>
            <a:off x="9464383" y="3768942"/>
            <a:ext cx="1892410" cy="1944735"/>
            <a:chOff x="8402892" y="3509746"/>
            <a:chExt cx="2495054" cy="2564041"/>
          </a:xfrm>
        </p:grpSpPr>
        <p:sp>
          <p:nvSpPr>
            <p:cNvPr id="239" name="Freeform 94"/>
            <p:cNvSpPr>
              <a:spLocks/>
            </p:cNvSpPr>
            <p:nvPr/>
          </p:nvSpPr>
          <p:spPr bwMode="auto">
            <a:xfrm>
              <a:off x="8402892" y="3797195"/>
              <a:ext cx="873844" cy="454169"/>
            </a:xfrm>
            <a:custGeom>
              <a:avLst/>
              <a:gdLst>
                <a:gd name="T0" fmla="*/ 304 w 304"/>
                <a:gd name="T1" fmla="*/ 106 h 158"/>
                <a:gd name="T2" fmla="*/ 152 w 304"/>
                <a:gd name="T3" fmla="*/ 50 h 158"/>
                <a:gd name="T4" fmla="*/ 126 w 304"/>
                <a:gd name="T5" fmla="*/ 0 h 158"/>
                <a:gd name="T6" fmla="*/ 102 w 304"/>
                <a:gd name="T7" fmla="*/ 4 h 158"/>
                <a:gd name="T8" fmla="*/ 114 w 304"/>
                <a:gd name="T9" fmla="*/ 48 h 158"/>
                <a:gd name="T10" fmla="*/ 22 w 304"/>
                <a:gd name="T11" fmla="*/ 40 h 158"/>
                <a:gd name="T12" fmla="*/ 18 w 304"/>
                <a:gd name="T13" fmla="*/ 46 h 158"/>
                <a:gd name="T14" fmla="*/ 64 w 304"/>
                <a:gd name="T15" fmla="*/ 64 h 158"/>
                <a:gd name="T16" fmla="*/ 0 w 304"/>
                <a:gd name="T17" fmla="*/ 72 h 158"/>
                <a:gd name="T18" fmla="*/ 0 w 304"/>
                <a:gd name="T19" fmla="*/ 82 h 158"/>
                <a:gd name="T20" fmla="*/ 64 w 304"/>
                <a:gd name="T21" fmla="*/ 92 h 158"/>
                <a:gd name="T22" fmla="*/ 12 w 304"/>
                <a:gd name="T23" fmla="*/ 116 h 158"/>
                <a:gd name="T24" fmla="*/ 12 w 304"/>
                <a:gd name="T25" fmla="*/ 122 h 158"/>
                <a:gd name="T26" fmla="*/ 82 w 304"/>
                <a:gd name="T27" fmla="*/ 106 h 158"/>
                <a:gd name="T28" fmla="*/ 50 w 304"/>
                <a:gd name="T29" fmla="*/ 150 h 158"/>
                <a:gd name="T30" fmla="*/ 56 w 304"/>
                <a:gd name="T31" fmla="*/ 158 h 158"/>
                <a:gd name="T32" fmla="*/ 150 w 304"/>
                <a:gd name="T33" fmla="*/ 96 h 158"/>
                <a:gd name="T34" fmla="*/ 292 w 304"/>
                <a:gd name="T35" fmla="*/ 130 h 158"/>
                <a:gd name="T36" fmla="*/ 304 w 304"/>
                <a:gd name="T37" fmla="*/ 10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58">
                  <a:moveTo>
                    <a:pt x="304" y="106"/>
                  </a:moveTo>
                  <a:lnTo>
                    <a:pt x="152" y="50"/>
                  </a:lnTo>
                  <a:lnTo>
                    <a:pt x="126" y="0"/>
                  </a:lnTo>
                  <a:lnTo>
                    <a:pt x="102" y="4"/>
                  </a:lnTo>
                  <a:lnTo>
                    <a:pt x="114" y="48"/>
                  </a:lnTo>
                  <a:lnTo>
                    <a:pt x="22" y="40"/>
                  </a:lnTo>
                  <a:lnTo>
                    <a:pt x="18" y="46"/>
                  </a:lnTo>
                  <a:lnTo>
                    <a:pt x="64" y="64"/>
                  </a:lnTo>
                  <a:lnTo>
                    <a:pt x="0" y="72"/>
                  </a:lnTo>
                  <a:lnTo>
                    <a:pt x="0" y="82"/>
                  </a:lnTo>
                  <a:lnTo>
                    <a:pt x="64" y="92"/>
                  </a:lnTo>
                  <a:lnTo>
                    <a:pt x="12" y="116"/>
                  </a:lnTo>
                  <a:lnTo>
                    <a:pt x="12" y="122"/>
                  </a:lnTo>
                  <a:lnTo>
                    <a:pt x="82" y="106"/>
                  </a:lnTo>
                  <a:lnTo>
                    <a:pt x="50" y="150"/>
                  </a:lnTo>
                  <a:lnTo>
                    <a:pt x="56" y="158"/>
                  </a:lnTo>
                  <a:lnTo>
                    <a:pt x="150" y="96"/>
                  </a:lnTo>
                  <a:lnTo>
                    <a:pt x="292" y="130"/>
                  </a:lnTo>
                  <a:lnTo>
                    <a:pt x="304" y="106"/>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0" name="Freeform 95"/>
            <p:cNvSpPr>
              <a:spLocks/>
            </p:cNvSpPr>
            <p:nvPr/>
          </p:nvSpPr>
          <p:spPr bwMode="auto">
            <a:xfrm>
              <a:off x="9753901" y="5033223"/>
              <a:ext cx="1075058" cy="816354"/>
            </a:xfrm>
            <a:custGeom>
              <a:avLst/>
              <a:gdLst>
                <a:gd name="T0" fmla="*/ 0 w 374"/>
                <a:gd name="T1" fmla="*/ 38 h 284"/>
                <a:gd name="T2" fmla="*/ 126 w 374"/>
                <a:gd name="T3" fmla="*/ 284 h 284"/>
                <a:gd name="T4" fmla="*/ 294 w 374"/>
                <a:gd name="T5" fmla="*/ 116 h 284"/>
                <a:gd name="T6" fmla="*/ 374 w 374"/>
                <a:gd name="T7" fmla="*/ 228 h 284"/>
                <a:gd name="T8" fmla="*/ 332 w 374"/>
                <a:gd name="T9" fmla="*/ 16 h 284"/>
                <a:gd name="T10" fmla="*/ 150 w 374"/>
                <a:gd name="T11" fmla="*/ 190 h 284"/>
                <a:gd name="T12" fmla="*/ 78 w 374"/>
                <a:gd name="T13" fmla="*/ 0 h 284"/>
                <a:gd name="T14" fmla="*/ 0 w 374"/>
                <a:gd name="T15" fmla="*/ 38 h 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284">
                  <a:moveTo>
                    <a:pt x="0" y="38"/>
                  </a:moveTo>
                  <a:lnTo>
                    <a:pt x="126" y="284"/>
                  </a:lnTo>
                  <a:lnTo>
                    <a:pt x="294" y="116"/>
                  </a:lnTo>
                  <a:lnTo>
                    <a:pt x="374" y="228"/>
                  </a:lnTo>
                  <a:lnTo>
                    <a:pt x="332" y="16"/>
                  </a:lnTo>
                  <a:lnTo>
                    <a:pt x="150" y="190"/>
                  </a:lnTo>
                  <a:lnTo>
                    <a:pt x="78" y="0"/>
                  </a:lnTo>
                  <a:lnTo>
                    <a:pt x="0" y="38"/>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1" name="Freeform 96"/>
            <p:cNvSpPr>
              <a:spLocks/>
            </p:cNvSpPr>
            <p:nvPr/>
          </p:nvSpPr>
          <p:spPr bwMode="auto">
            <a:xfrm>
              <a:off x="8586860" y="5142454"/>
              <a:ext cx="1305017" cy="931333"/>
            </a:xfrm>
            <a:custGeom>
              <a:avLst/>
              <a:gdLst>
                <a:gd name="T0" fmla="*/ 372 w 454"/>
                <a:gd name="T1" fmla="*/ 0 h 324"/>
                <a:gd name="T2" fmla="*/ 128 w 454"/>
                <a:gd name="T3" fmla="*/ 246 h 324"/>
                <a:gd name="T4" fmla="*/ 0 w 454"/>
                <a:gd name="T5" fmla="*/ 164 h 324"/>
                <a:gd name="T6" fmla="*/ 114 w 454"/>
                <a:gd name="T7" fmla="*/ 324 h 324"/>
                <a:gd name="T8" fmla="*/ 454 w 454"/>
                <a:gd name="T9" fmla="*/ 0 h 324"/>
                <a:gd name="T10" fmla="*/ 372 w 454"/>
                <a:gd name="T11" fmla="*/ 0 h 324"/>
              </a:gdLst>
              <a:ahLst/>
              <a:cxnLst>
                <a:cxn ang="0">
                  <a:pos x="T0" y="T1"/>
                </a:cxn>
                <a:cxn ang="0">
                  <a:pos x="T2" y="T3"/>
                </a:cxn>
                <a:cxn ang="0">
                  <a:pos x="T4" y="T5"/>
                </a:cxn>
                <a:cxn ang="0">
                  <a:pos x="T6" y="T7"/>
                </a:cxn>
                <a:cxn ang="0">
                  <a:pos x="T8" y="T9"/>
                </a:cxn>
                <a:cxn ang="0">
                  <a:pos x="T10" y="T11"/>
                </a:cxn>
              </a:cxnLst>
              <a:rect l="0" t="0" r="r" b="b"/>
              <a:pathLst>
                <a:path w="454" h="324">
                  <a:moveTo>
                    <a:pt x="372" y="0"/>
                  </a:moveTo>
                  <a:lnTo>
                    <a:pt x="128" y="246"/>
                  </a:lnTo>
                  <a:lnTo>
                    <a:pt x="0" y="164"/>
                  </a:lnTo>
                  <a:lnTo>
                    <a:pt x="114" y="324"/>
                  </a:lnTo>
                  <a:lnTo>
                    <a:pt x="454" y="0"/>
                  </a:lnTo>
                  <a:lnTo>
                    <a:pt x="372"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2" name="Freeform 97"/>
            <p:cNvSpPr>
              <a:spLocks/>
            </p:cNvSpPr>
            <p:nvPr/>
          </p:nvSpPr>
          <p:spPr bwMode="auto">
            <a:xfrm>
              <a:off x="8983539" y="3509746"/>
              <a:ext cx="1914407" cy="1799428"/>
            </a:xfrm>
            <a:custGeom>
              <a:avLst/>
              <a:gdLst>
                <a:gd name="T0" fmla="*/ 352 w 666"/>
                <a:gd name="T1" fmla="*/ 0 h 626"/>
                <a:gd name="T2" fmla="*/ 328 w 666"/>
                <a:gd name="T3" fmla="*/ 0 h 626"/>
                <a:gd name="T4" fmla="*/ 286 w 666"/>
                <a:gd name="T5" fmla="*/ 4 h 626"/>
                <a:gd name="T6" fmla="*/ 248 w 666"/>
                <a:gd name="T7" fmla="*/ 12 h 626"/>
                <a:gd name="T8" fmla="*/ 212 w 666"/>
                <a:gd name="T9" fmla="*/ 24 h 626"/>
                <a:gd name="T10" fmla="*/ 164 w 666"/>
                <a:gd name="T11" fmla="*/ 50 h 626"/>
                <a:gd name="T12" fmla="*/ 112 w 666"/>
                <a:gd name="T13" fmla="*/ 94 h 626"/>
                <a:gd name="T14" fmla="*/ 70 w 666"/>
                <a:gd name="T15" fmla="*/ 148 h 626"/>
                <a:gd name="T16" fmla="*/ 40 w 666"/>
                <a:gd name="T17" fmla="*/ 206 h 626"/>
                <a:gd name="T18" fmla="*/ 18 w 666"/>
                <a:gd name="T19" fmla="*/ 264 h 626"/>
                <a:gd name="T20" fmla="*/ 6 w 666"/>
                <a:gd name="T21" fmla="*/ 318 h 626"/>
                <a:gd name="T22" fmla="*/ 2 w 666"/>
                <a:gd name="T23" fmla="*/ 342 h 626"/>
                <a:gd name="T24" fmla="*/ 0 w 666"/>
                <a:gd name="T25" fmla="*/ 408 h 626"/>
                <a:gd name="T26" fmla="*/ 10 w 666"/>
                <a:gd name="T27" fmla="*/ 464 h 626"/>
                <a:gd name="T28" fmla="*/ 28 w 666"/>
                <a:gd name="T29" fmla="*/ 510 h 626"/>
                <a:gd name="T30" fmla="*/ 54 w 666"/>
                <a:gd name="T31" fmla="*/ 548 h 626"/>
                <a:gd name="T32" fmla="*/ 86 w 666"/>
                <a:gd name="T33" fmla="*/ 576 h 626"/>
                <a:gd name="T34" fmla="*/ 120 w 666"/>
                <a:gd name="T35" fmla="*/ 596 h 626"/>
                <a:gd name="T36" fmla="*/ 156 w 666"/>
                <a:gd name="T37" fmla="*/ 608 h 626"/>
                <a:gd name="T38" fmla="*/ 192 w 666"/>
                <a:gd name="T39" fmla="*/ 614 h 626"/>
                <a:gd name="T40" fmla="*/ 216 w 666"/>
                <a:gd name="T41" fmla="*/ 620 h 626"/>
                <a:gd name="T42" fmla="*/ 254 w 666"/>
                <a:gd name="T43" fmla="*/ 624 h 626"/>
                <a:gd name="T44" fmla="*/ 332 w 666"/>
                <a:gd name="T45" fmla="*/ 624 h 626"/>
                <a:gd name="T46" fmla="*/ 408 w 666"/>
                <a:gd name="T47" fmla="*/ 610 h 626"/>
                <a:gd name="T48" fmla="*/ 478 w 666"/>
                <a:gd name="T49" fmla="*/ 580 h 626"/>
                <a:gd name="T50" fmla="*/ 542 w 666"/>
                <a:gd name="T51" fmla="*/ 536 h 626"/>
                <a:gd name="T52" fmla="*/ 594 w 666"/>
                <a:gd name="T53" fmla="*/ 478 h 626"/>
                <a:gd name="T54" fmla="*/ 616 w 666"/>
                <a:gd name="T55" fmla="*/ 444 h 626"/>
                <a:gd name="T56" fmla="*/ 634 w 666"/>
                <a:gd name="T57" fmla="*/ 404 h 626"/>
                <a:gd name="T58" fmla="*/ 650 w 666"/>
                <a:gd name="T59" fmla="*/ 362 h 626"/>
                <a:gd name="T60" fmla="*/ 660 w 666"/>
                <a:gd name="T61" fmla="*/ 316 h 626"/>
                <a:gd name="T62" fmla="*/ 666 w 666"/>
                <a:gd name="T63" fmla="*/ 266 h 626"/>
                <a:gd name="T64" fmla="*/ 666 w 666"/>
                <a:gd name="T65" fmla="*/ 240 h 626"/>
                <a:gd name="T66" fmla="*/ 662 w 666"/>
                <a:gd name="T67" fmla="*/ 196 h 626"/>
                <a:gd name="T68" fmla="*/ 652 w 666"/>
                <a:gd name="T69" fmla="*/ 156 h 626"/>
                <a:gd name="T70" fmla="*/ 634 w 666"/>
                <a:gd name="T71" fmla="*/ 122 h 626"/>
                <a:gd name="T72" fmla="*/ 614 w 666"/>
                <a:gd name="T73" fmla="*/ 94 h 626"/>
                <a:gd name="T74" fmla="*/ 588 w 666"/>
                <a:gd name="T75" fmla="*/ 70 h 626"/>
                <a:gd name="T76" fmla="*/ 546 w 666"/>
                <a:gd name="T77" fmla="*/ 44 h 626"/>
                <a:gd name="T78" fmla="*/ 486 w 666"/>
                <a:gd name="T79" fmla="*/ 20 h 626"/>
                <a:gd name="T80" fmla="*/ 428 w 666"/>
                <a:gd name="T81" fmla="*/ 6 h 626"/>
                <a:gd name="T82" fmla="*/ 366 w 666"/>
                <a:gd name="T83" fmla="*/ 0 h 626"/>
                <a:gd name="T84" fmla="*/ 352 w 666"/>
                <a:gd name="T85"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6" h="626">
                  <a:moveTo>
                    <a:pt x="352" y="0"/>
                  </a:moveTo>
                  <a:lnTo>
                    <a:pt x="352" y="0"/>
                  </a:lnTo>
                  <a:lnTo>
                    <a:pt x="352" y="0"/>
                  </a:lnTo>
                  <a:lnTo>
                    <a:pt x="328" y="0"/>
                  </a:lnTo>
                  <a:lnTo>
                    <a:pt x="306" y="0"/>
                  </a:lnTo>
                  <a:lnTo>
                    <a:pt x="286" y="4"/>
                  </a:lnTo>
                  <a:lnTo>
                    <a:pt x="266" y="6"/>
                  </a:lnTo>
                  <a:lnTo>
                    <a:pt x="248" y="12"/>
                  </a:lnTo>
                  <a:lnTo>
                    <a:pt x="228" y="16"/>
                  </a:lnTo>
                  <a:lnTo>
                    <a:pt x="212" y="24"/>
                  </a:lnTo>
                  <a:lnTo>
                    <a:pt x="194" y="32"/>
                  </a:lnTo>
                  <a:lnTo>
                    <a:pt x="164" y="50"/>
                  </a:lnTo>
                  <a:lnTo>
                    <a:pt x="136" y="70"/>
                  </a:lnTo>
                  <a:lnTo>
                    <a:pt x="112" y="94"/>
                  </a:lnTo>
                  <a:lnTo>
                    <a:pt x="90" y="122"/>
                  </a:lnTo>
                  <a:lnTo>
                    <a:pt x="70" y="148"/>
                  </a:lnTo>
                  <a:lnTo>
                    <a:pt x="54" y="178"/>
                  </a:lnTo>
                  <a:lnTo>
                    <a:pt x="40" y="206"/>
                  </a:lnTo>
                  <a:lnTo>
                    <a:pt x="28" y="236"/>
                  </a:lnTo>
                  <a:lnTo>
                    <a:pt x="18" y="264"/>
                  </a:lnTo>
                  <a:lnTo>
                    <a:pt x="10" y="292"/>
                  </a:lnTo>
                  <a:lnTo>
                    <a:pt x="6" y="318"/>
                  </a:lnTo>
                  <a:lnTo>
                    <a:pt x="2" y="342"/>
                  </a:lnTo>
                  <a:lnTo>
                    <a:pt x="2" y="342"/>
                  </a:lnTo>
                  <a:lnTo>
                    <a:pt x="0" y="376"/>
                  </a:lnTo>
                  <a:lnTo>
                    <a:pt x="0" y="408"/>
                  </a:lnTo>
                  <a:lnTo>
                    <a:pt x="4" y="438"/>
                  </a:lnTo>
                  <a:lnTo>
                    <a:pt x="10" y="464"/>
                  </a:lnTo>
                  <a:lnTo>
                    <a:pt x="18" y="488"/>
                  </a:lnTo>
                  <a:lnTo>
                    <a:pt x="28" y="510"/>
                  </a:lnTo>
                  <a:lnTo>
                    <a:pt x="40" y="530"/>
                  </a:lnTo>
                  <a:lnTo>
                    <a:pt x="54" y="548"/>
                  </a:lnTo>
                  <a:lnTo>
                    <a:pt x="70" y="562"/>
                  </a:lnTo>
                  <a:lnTo>
                    <a:pt x="86" y="576"/>
                  </a:lnTo>
                  <a:lnTo>
                    <a:pt x="102" y="586"/>
                  </a:lnTo>
                  <a:lnTo>
                    <a:pt x="120" y="596"/>
                  </a:lnTo>
                  <a:lnTo>
                    <a:pt x="138" y="604"/>
                  </a:lnTo>
                  <a:lnTo>
                    <a:pt x="156" y="608"/>
                  </a:lnTo>
                  <a:lnTo>
                    <a:pt x="174" y="612"/>
                  </a:lnTo>
                  <a:lnTo>
                    <a:pt x="192" y="614"/>
                  </a:lnTo>
                  <a:lnTo>
                    <a:pt x="192" y="614"/>
                  </a:lnTo>
                  <a:lnTo>
                    <a:pt x="216" y="620"/>
                  </a:lnTo>
                  <a:lnTo>
                    <a:pt x="216" y="620"/>
                  </a:lnTo>
                  <a:lnTo>
                    <a:pt x="254" y="624"/>
                  </a:lnTo>
                  <a:lnTo>
                    <a:pt x="294" y="626"/>
                  </a:lnTo>
                  <a:lnTo>
                    <a:pt x="332" y="624"/>
                  </a:lnTo>
                  <a:lnTo>
                    <a:pt x="370" y="618"/>
                  </a:lnTo>
                  <a:lnTo>
                    <a:pt x="408" y="610"/>
                  </a:lnTo>
                  <a:lnTo>
                    <a:pt x="444" y="596"/>
                  </a:lnTo>
                  <a:lnTo>
                    <a:pt x="478" y="580"/>
                  </a:lnTo>
                  <a:lnTo>
                    <a:pt x="510" y="560"/>
                  </a:lnTo>
                  <a:lnTo>
                    <a:pt x="542" y="536"/>
                  </a:lnTo>
                  <a:lnTo>
                    <a:pt x="570" y="510"/>
                  </a:lnTo>
                  <a:lnTo>
                    <a:pt x="594" y="478"/>
                  </a:lnTo>
                  <a:lnTo>
                    <a:pt x="606" y="462"/>
                  </a:lnTo>
                  <a:lnTo>
                    <a:pt x="616" y="444"/>
                  </a:lnTo>
                  <a:lnTo>
                    <a:pt x="626" y="424"/>
                  </a:lnTo>
                  <a:lnTo>
                    <a:pt x="634" y="404"/>
                  </a:lnTo>
                  <a:lnTo>
                    <a:pt x="642" y="384"/>
                  </a:lnTo>
                  <a:lnTo>
                    <a:pt x="650" y="362"/>
                  </a:lnTo>
                  <a:lnTo>
                    <a:pt x="654" y="340"/>
                  </a:lnTo>
                  <a:lnTo>
                    <a:pt x="660" y="316"/>
                  </a:lnTo>
                  <a:lnTo>
                    <a:pt x="664" y="292"/>
                  </a:lnTo>
                  <a:lnTo>
                    <a:pt x="666" y="266"/>
                  </a:lnTo>
                  <a:lnTo>
                    <a:pt x="666" y="266"/>
                  </a:lnTo>
                  <a:lnTo>
                    <a:pt x="666" y="240"/>
                  </a:lnTo>
                  <a:lnTo>
                    <a:pt x="666" y="218"/>
                  </a:lnTo>
                  <a:lnTo>
                    <a:pt x="662" y="196"/>
                  </a:lnTo>
                  <a:lnTo>
                    <a:pt x="658" y="176"/>
                  </a:lnTo>
                  <a:lnTo>
                    <a:pt x="652" y="156"/>
                  </a:lnTo>
                  <a:lnTo>
                    <a:pt x="644" y="138"/>
                  </a:lnTo>
                  <a:lnTo>
                    <a:pt x="634" y="122"/>
                  </a:lnTo>
                  <a:lnTo>
                    <a:pt x="624" y="108"/>
                  </a:lnTo>
                  <a:lnTo>
                    <a:pt x="614" y="94"/>
                  </a:lnTo>
                  <a:lnTo>
                    <a:pt x="602" y="82"/>
                  </a:lnTo>
                  <a:lnTo>
                    <a:pt x="588" y="70"/>
                  </a:lnTo>
                  <a:lnTo>
                    <a:pt x="574" y="60"/>
                  </a:lnTo>
                  <a:lnTo>
                    <a:pt x="546" y="44"/>
                  </a:lnTo>
                  <a:lnTo>
                    <a:pt x="516" y="30"/>
                  </a:lnTo>
                  <a:lnTo>
                    <a:pt x="486" y="20"/>
                  </a:lnTo>
                  <a:lnTo>
                    <a:pt x="456" y="12"/>
                  </a:lnTo>
                  <a:lnTo>
                    <a:pt x="428" y="6"/>
                  </a:lnTo>
                  <a:lnTo>
                    <a:pt x="404" y="4"/>
                  </a:lnTo>
                  <a:lnTo>
                    <a:pt x="366" y="0"/>
                  </a:lnTo>
                  <a:lnTo>
                    <a:pt x="352" y="0"/>
                  </a:lnTo>
                  <a:lnTo>
                    <a:pt x="352" y="0"/>
                  </a:lnTo>
                  <a:close/>
                </a:path>
              </a:pathLst>
            </a:custGeom>
            <a:solidFill>
              <a:srgbClr val="E2B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3" name="Freeform 98"/>
            <p:cNvSpPr>
              <a:spLocks/>
            </p:cNvSpPr>
            <p:nvPr/>
          </p:nvSpPr>
          <p:spPr bwMode="auto">
            <a:xfrm>
              <a:off x="9529691" y="4067396"/>
              <a:ext cx="327691" cy="511658"/>
            </a:xfrm>
            <a:custGeom>
              <a:avLst/>
              <a:gdLst>
                <a:gd name="T0" fmla="*/ 100 w 114"/>
                <a:gd name="T1" fmla="*/ 108 h 178"/>
                <a:gd name="T2" fmla="*/ 100 w 114"/>
                <a:gd name="T3" fmla="*/ 108 h 178"/>
                <a:gd name="T4" fmla="*/ 92 w 114"/>
                <a:gd name="T5" fmla="*/ 124 h 178"/>
                <a:gd name="T6" fmla="*/ 84 w 114"/>
                <a:gd name="T7" fmla="*/ 140 h 178"/>
                <a:gd name="T8" fmla="*/ 74 w 114"/>
                <a:gd name="T9" fmla="*/ 152 h 178"/>
                <a:gd name="T10" fmla="*/ 62 w 114"/>
                <a:gd name="T11" fmla="*/ 164 h 178"/>
                <a:gd name="T12" fmla="*/ 52 w 114"/>
                <a:gd name="T13" fmla="*/ 172 h 178"/>
                <a:gd name="T14" fmla="*/ 40 w 114"/>
                <a:gd name="T15" fmla="*/ 176 h 178"/>
                <a:gd name="T16" fmla="*/ 30 w 114"/>
                <a:gd name="T17" fmla="*/ 178 h 178"/>
                <a:gd name="T18" fmla="*/ 20 w 114"/>
                <a:gd name="T19" fmla="*/ 176 h 178"/>
                <a:gd name="T20" fmla="*/ 20 w 114"/>
                <a:gd name="T21" fmla="*/ 176 h 178"/>
                <a:gd name="T22" fmla="*/ 12 w 114"/>
                <a:gd name="T23" fmla="*/ 170 h 178"/>
                <a:gd name="T24" fmla="*/ 6 w 114"/>
                <a:gd name="T25" fmla="*/ 162 h 178"/>
                <a:gd name="T26" fmla="*/ 2 w 114"/>
                <a:gd name="T27" fmla="*/ 152 h 178"/>
                <a:gd name="T28" fmla="*/ 0 w 114"/>
                <a:gd name="T29" fmla="*/ 138 h 178"/>
                <a:gd name="T30" fmla="*/ 0 w 114"/>
                <a:gd name="T31" fmla="*/ 122 h 178"/>
                <a:gd name="T32" fmla="*/ 2 w 114"/>
                <a:gd name="T33" fmla="*/ 106 h 178"/>
                <a:gd name="T34" fmla="*/ 6 w 114"/>
                <a:gd name="T35" fmla="*/ 88 h 178"/>
                <a:gd name="T36" fmla="*/ 12 w 114"/>
                <a:gd name="T37" fmla="*/ 70 h 178"/>
                <a:gd name="T38" fmla="*/ 12 w 114"/>
                <a:gd name="T39" fmla="*/ 70 h 178"/>
                <a:gd name="T40" fmla="*/ 20 w 114"/>
                <a:gd name="T41" fmla="*/ 54 h 178"/>
                <a:gd name="T42" fmla="*/ 30 w 114"/>
                <a:gd name="T43" fmla="*/ 38 h 178"/>
                <a:gd name="T44" fmla="*/ 40 w 114"/>
                <a:gd name="T45" fmla="*/ 24 h 178"/>
                <a:gd name="T46" fmla="*/ 52 w 114"/>
                <a:gd name="T47" fmla="*/ 14 h 178"/>
                <a:gd name="T48" fmla="*/ 62 w 114"/>
                <a:gd name="T49" fmla="*/ 6 h 178"/>
                <a:gd name="T50" fmla="*/ 72 w 114"/>
                <a:gd name="T51" fmla="*/ 2 h 178"/>
                <a:gd name="T52" fmla="*/ 84 w 114"/>
                <a:gd name="T53" fmla="*/ 0 h 178"/>
                <a:gd name="T54" fmla="*/ 92 w 114"/>
                <a:gd name="T55" fmla="*/ 2 h 178"/>
                <a:gd name="T56" fmla="*/ 92 w 114"/>
                <a:gd name="T57" fmla="*/ 2 h 178"/>
                <a:gd name="T58" fmla="*/ 100 w 114"/>
                <a:gd name="T59" fmla="*/ 6 h 178"/>
                <a:gd name="T60" fmla="*/ 108 w 114"/>
                <a:gd name="T61" fmla="*/ 16 h 178"/>
                <a:gd name="T62" fmla="*/ 112 w 114"/>
                <a:gd name="T63" fmla="*/ 26 h 178"/>
                <a:gd name="T64" fmla="*/ 114 w 114"/>
                <a:gd name="T65" fmla="*/ 40 h 178"/>
                <a:gd name="T66" fmla="*/ 114 w 114"/>
                <a:gd name="T67" fmla="*/ 56 h 178"/>
                <a:gd name="T68" fmla="*/ 112 w 114"/>
                <a:gd name="T69" fmla="*/ 72 h 178"/>
                <a:gd name="T70" fmla="*/ 108 w 114"/>
                <a:gd name="T71" fmla="*/ 90 h 178"/>
                <a:gd name="T72" fmla="*/ 100 w 114"/>
                <a:gd name="T73" fmla="*/ 108 h 178"/>
                <a:gd name="T74" fmla="*/ 100 w 114"/>
                <a:gd name="T75" fmla="*/ 10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78">
                  <a:moveTo>
                    <a:pt x="100" y="108"/>
                  </a:moveTo>
                  <a:lnTo>
                    <a:pt x="100" y="108"/>
                  </a:lnTo>
                  <a:lnTo>
                    <a:pt x="92" y="124"/>
                  </a:lnTo>
                  <a:lnTo>
                    <a:pt x="84" y="140"/>
                  </a:lnTo>
                  <a:lnTo>
                    <a:pt x="74" y="152"/>
                  </a:lnTo>
                  <a:lnTo>
                    <a:pt x="62" y="164"/>
                  </a:lnTo>
                  <a:lnTo>
                    <a:pt x="52" y="172"/>
                  </a:lnTo>
                  <a:lnTo>
                    <a:pt x="40" y="176"/>
                  </a:lnTo>
                  <a:lnTo>
                    <a:pt x="30" y="178"/>
                  </a:lnTo>
                  <a:lnTo>
                    <a:pt x="20" y="176"/>
                  </a:lnTo>
                  <a:lnTo>
                    <a:pt x="20" y="176"/>
                  </a:lnTo>
                  <a:lnTo>
                    <a:pt x="12" y="170"/>
                  </a:lnTo>
                  <a:lnTo>
                    <a:pt x="6" y="162"/>
                  </a:lnTo>
                  <a:lnTo>
                    <a:pt x="2" y="152"/>
                  </a:lnTo>
                  <a:lnTo>
                    <a:pt x="0" y="138"/>
                  </a:lnTo>
                  <a:lnTo>
                    <a:pt x="0" y="122"/>
                  </a:lnTo>
                  <a:lnTo>
                    <a:pt x="2" y="106"/>
                  </a:lnTo>
                  <a:lnTo>
                    <a:pt x="6" y="88"/>
                  </a:lnTo>
                  <a:lnTo>
                    <a:pt x="12" y="70"/>
                  </a:lnTo>
                  <a:lnTo>
                    <a:pt x="12" y="70"/>
                  </a:lnTo>
                  <a:lnTo>
                    <a:pt x="20" y="54"/>
                  </a:lnTo>
                  <a:lnTo>
                    <a:pt x="30" y="38"/>
                  </a:lnTo>
                  <a:lnTo>
                    <a:pt x="40" y="24"/>
                  </a:lnTo>
                  <a:lnTo>
                    <a:pt x="52" y="14"/>
                  </a:lnTo>
                  <a:lnTo>
                    <a:pt x="62" y="6"/>
                  </a:lnTo>
                  <a:lnTo>
                    <a:pt x="72" y="2"/>
                  </a:lnTo>
                  <a:lnTo>
                    <a:pt x="84" y="0"/>
                  </a:lnTo>
                  <a:lnTo>
                    <a:pt x="92" y="2"/>
                  </a:lnTo>
                  <a:lnTo>
                    <a:pt x="92" y="2"/>
                  </a:lnTo>
                  <a:lnTo>
                    <a:pt x="100" y="6"/>
                  </a:lnTo>
                  <a:lnTo>
                    <a:pt x="108" y="16"/>
                  </a:lnTo>
                  <a:lnTo>
                    <a:pt x="112" y="26"/>
                  </a:lnTo>
                  <a:lnTo>
                    <a:pt x="114" y="40"/>
                  </a:lnTo>
                  <a:lnTo>
                    <a:pt x="114" y="56"/>
                  </a:lnTo>
                  <a:lnTo>
                    <a:pt x="112" y="72"/>
                  </a:lnTo>
                  <a:lnTo>
                    <a:pt x="108" y="90"/>
                  </a:lnTo>
                  <a:lnTo>
                    <a:pt x="100" y="108"/>
                  </a:lnTo>
                  <a:lnTo>
                    <a:pt x="100" y="108"/>
                  </a:lnTo>
                  <a:close/>
                </a:path>
              </a:pathLst>
            </a:custGeom>
            <a:solidFill>
              <a:srgbClr val="BF8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4" name="Freeform 105"/>
            <p:cNvSpPr>
              <a:spLocks noEditPoints="1"/>
            </p:cNvSpPr>
            <p:nvPr/>
          </p:nvSpPr>
          <p:spPr bwMode="auto">
            <a:xfrm>
              <a:off x="9018032" y="3544240"/>
              <a:ext cx="1661453" cy="1730440"/>
            </a:xfrm>
            <a:custGeom>
              <a:avLst/>
              <a:gdLst>
                <a:gd name="T0" fmla="*/ 564 w 578"/>
                <a:gd name="T1" fmla="*/ 236 h 602"/>
                <a:gd name="T2" fmla="*/ 568 w 578"/>
                <a:gd name="T3" fmla="*/ 200 h 602"/>
                <a:gd name="T4" fmla="*/ 536 w 578"/>
                <a:gd name="T5" fmla="*/ 166 h 602"/>
                <a:gd name="T6" fmla="*/ 546 w 578"/>
                <a:gd name="T7" fmla="*/ 146 h 602"/>
                <a:gd name="T8" fmla="*/ 520 w 578"/>
                <a:gd name="T9" fmla="*/ 108 h 602"/>
                <a:gd name="T10" fmla="*/ 492 w 578"/>
                <a:gd name="T11" fmla="*/ 76 h 602"/>
                <a:gd name="T12" fmla="*/ 476 w 578"/>
                <a:gd name="T13" fmla="*/ 54 h 602"/>
                <a:gd name="T14" fmla="*/ 442 w 578"/>
                <a:gd name="T15" fmla="*/ 42 h 602"/>
                <a:gd name="T16" fmla="*/ 418 w 578"/>
                <a:gd name="T17" fmla="*/ 18 h 602"/>
                <a:gd name="T18" fmla="*/ 368 w 578"/>
                <a:gd name="T19" fmla="*/ 14 h 602"/>
                <a:gd name="T20" fmla="*/ 350 w 578"/>
                <a:gd name="T21" fmla="*/ 0 h 602"/>
                <a:gd name="T22" fmla="*/ 318 w 578"/>
                <a:gd name="T23" fmla="*/ 6 h 602"/>
                <a:gd name="T24" fmla="*/ 274 w 578"/>
                <a:gd name="T25" fmla="*/ 0 h 602"/>
                <a:gd name="T26" fmla="*/ 254 w 578"/>
                <a:gd name="T27" fmla="*/ 12 h 602"/>
                <a:gd name="T28" fmla="*/ 204 w 578"/>
                <a:gd name="T29" fmla="*/ 22 h 602"/>
                <a:gd name="T30" fmla="*/ 156 w 578"/>
                <a:gd name="T31" fmla="*/ 44 h 602"/>
                <a:gd name="T32" fmla="*/ 112 w 578"/>
                <a:gd name="T33" fmla="*/ 84 h 602"/>
                <a:gd name="T34" fmla="*/ 82 w 578"/>
                <a:gd name="T35" fmla="*/ 126 h 602"/>
                <a:gd name="T36" fmla="*/ 56 w 578"/>
                <a:gd name="T37" fmla="*/ 168 h 602"/>
                <a:gd name="T38" fmla="*/ 46 w 578"/>
                <a:gd name="T39" fmla="*/ 196 h 602"/>
                <a:gd name="T40" fmla="*/ 30 w 578"/>
                <a:gd name="T41" fmla="*/ 234 h 602"/>
                <a:gd name="T42" fmla="*/ 10 w 578"/>
                <a:gd name="T43" fmla="*/ 264 h 602"/>
                <a:gd name="T44" fmla="*/ 2 w 578"/>
                <a:gd name="T45" fmla="*/ 308 h 602"/>
                <a:gd name="T46" fmla="*/ 10 w 578"/>
                <a:gd name="T47" fmla="*/ 366 h 602"/>
                <a:gd name="T48" fmla="*/ 0 w 578"/>
                <a:gd name="T49" fmla="*/ 400 h 602"/>
                <a:gd name="T50" fmla="*/ 10 w 578"/>
                <a:gd name="T51" fmla="*/ 462 h 602"/>
                <a:gd name="T52" fmla="*/ 34 w 578"/>
                <a:gd name="T53" fmla="*/ 498 h 602"/>
                <a:gd name="T54" fmla="*/ 68 w 578"/>
                <a:gd name="T55" fmla="*/ 538 h 602"/>
                <a:gd name="T56" fmla="*/ 94 w 578"/>
                <a:gd name="T57" fmla="*/ 562 h 602"/>
                <a:gd name="T58" fmla="*/ 132 w 578"/>
                <a:gd name="T59" fmla="*/ 582 h 602"/>
                <a:gd name="T60" fmla="*/ 198 w 578"/>
                <a:gd name="T61" fmla="*/ 600 h 602"/>
                <a:gd name="T62" fmla="*/ 234 w 578"/>
                <a:gd name="T63" fmla="*/ 596 h 602"/>
                <a:gd name="T64" fmla="*/ 288 w 578"/>
                <a:gd name="T65" fmla="*/ 598 h 602"/>
                <a:gd name="T66" fmla="*/ 316 w 578"/>
                <a:gd name="T67" fmla="*/ 590 h 602"/>
                <a:gd name="T68" fmla="*/ 376 w 578"/>
                <a:gd name="T69" fmla="*/ 574 h 602"/>
                <a:gd name="T70" fmla="*/ 412 w 578"/>
                <a:gd name="T71" fmla="*/ 558 h 602"/>
                <a:gd name="T72" fmla="*/ 418 w 578"/>
                <a:gd name="T73" fmla="*/ 520 h 602"/>
                <a:gd name="T74" fmla="*/ 452 w 578"/>
                <a:gd name="T75" fmla="*/ 514 h 602"/>
                <a:gd name="T76" fmla="*/ 470 w 578"/>
                <a:gd name="T77" fmla="*/ 480 h 602"/>
                <a:gd name="T78" fmla="*/ 498 w 578"/>
                <a:gd name="T79" fmla="*/ 462 h 602"/>
                <a:gd name="T80" fmla="*/ 500 w 578"/>
                <a:gd name="T81" fmla="*/ 418 h 602"/>
                <a:gd name="T82" fmla="*/ 526 w 578"/>
                <a:gd name="T83" fmla="*/ 396 h 602"/>
                <a:gd name="T84" fmla="*/ 528 w 578"/>
                <a:gd name="T85" fmla="*/ 360 h 602"/>
                <a:gd name="T86" fmla="*/ 546 w 578"/>
                <a:gd name="T87" fmla="*/ 318 h 602"/>
                <a:gd name="T88" fmla="*/ 552 w 578"/>
                <a:gd name="T89" fmla="*/ 284 h 602"/>
                <a:gd name="T90" fmla="*/ 576 w 578"/>
                <a:gd name="T91" fmla="*/ 254 h 602"/>
                <a:gd name="T92" fmla="*/ 294 w 578"/>
                <a:gd name="T93" fmla="*/ 292 h 602"/>
                <a:gd name="T94" fmla="*/ 264 w 578"/>
                <a:gd name="T95" fmla="*/ 330 h 602"/>
                <a:gd name="T96" fmla="*/ 248 w 578"/>
                <a:gd name="T97" fmla="*/ 358 h 602"/>
                <a:gd name="T98" fmla="*/ 190 w 578"/>
                <a:gd name="T99" fmla="*/ 362 h 602"/>
                <a:gd name="T100" fmla="*/ 166 w 578"/>
                <a:gd name="T101" fmla="*/ 286 h 602"/>
                <a:gd name="T102" fmla="*/ 174 w 578"/>
                <a:gd name="T103" fmla="*/ 248 h 602"/>
                <a:gd name="T104" fmla="*/ 186 w 578"/>
                <a:gd name="T105" fmla="*/ 232 h 602"/>
                <a:gd name="T106" fmla="*/ 198 w 578"/>
                <a:gd name="T107" fmla="*/ 212 h 602"/>
                <a:gd name="T108" fmla="*/ 216 w 578"/>
                <a:gd name="T109" fmla="*/ 188 h 602"/>
                <a:gd name="T110" fmla="*/ 244 w 578"/>
                <a:gd name="T111" fmla="*/ 172 h 602"/>
                <a:gd name="T112" fmla="*/ 268 w 578"/>
                <a:gd name="T113" fmla="*/ 174 h 602"/>
                <a:gd name="T114" fmla="*/ 296 w 578"/>
                <a:gd name="T115" fmla="*/ 178 h 602"/>
                <a:gd name="T116" fmla="*/ 312 w 578"/>
                <a:gd name="T117" fmla="*/ 208 h 602"/>
                <a:gd name="T118" fmla="*/ 304 w 578"/>
                <a:gd name="T119" fmla="*/ 23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8" h="602">
                  <a:moveTo>
                    <a:pt x="576" y="254"/>
                  </a:moveTo>
                  <a:lnTo>
                    <a:pt x="576" y="254"/>
                  </a:lnTo>
                  <a:lnTo>
                    <a:pt x="572" y="250"/>
                  </a:lnTo>
                  <a:lnTo>
                    <a:pt x="568" y="246"/>
                  </a:lnTo>
                  <a:lnTo>
                    <a:pt x="566" y="242"/>
                  </a:lnTo>
                  <a:lnTo>
                    <a:pt x="564" y="236"/>
                  </a:lnTo>
                  <a:lnTo>
                    <a:pt x="564" y="236"/>
                  </a:lnTo>
                  <a:lnTo>
                    <a:pt x="564" y="234"/>
                  </a:lnTo>
                  <a:lnTo>
                    <a:pt x="566" y="230"/>
                  </a:lnTo>
                  <a:lnTo>
                    <a:pt x="570" y="224"/>
                  </a:lnTo>
                  <a:lnTo>
                    <a:pt x="570" y="224"/>
                  </a:lnTo>
                  <a:lnTo>
                    <a:pt x="572" y="216"/>
                  </a:lnTo>
                  <a:lnTo>
                    <a:pt x="572" y="208"/>
                  </a:lnTo>
                  <a:lnTo>
                    <a:pt x="568" y="200"/>
                  </a:lnTo>
                  <a:lnTo>
                    <a:pt x="560" y="192"/>
                  </a:lnTo>
                  <a:lnTo>
                    <a:pt x="560" y="192"/>
                  </a:lnTo>
                  <a:lnTo>
                    <a:pt x="552" y="188"/>
                  </a:lnTo>
                  <a:lnTo>
                    <a:pt x="544" y="182"/>
                  </a:lnTo>
                  <a:lnTo>
                    <a:pt x="538" y="176"/>
                  </a:lnTo>
                  <a:lnTo>
                    <a:pt x="536" y="170"/>
                  </a:lnTo>
                  <a:lnTo>
                    <a:pt x="536" y="166"/>
                  </a:lnTo>
                  <a:lnTo>
                    <a:pt x="536" y="166"/>
                  </a:lnTo>
                  <a:lnTo>
                    <a:pt x="538" y="162"/>
                  </a:lnTo>
                  <a:lnTo>
                    <a:pt x="542" y="158"/>
                  </a:lnTo>
                  <a:lnTo>
                    <a:pt x="544" y="154"/>
                  </a:lnTo>
                  <a:lnTo>
                    <a:pt x="546" y="150"/>
                  </a:lnTo>
                  <a:lnTo>
                    <a:pt x="546" y="150"/>
                  </a:lnTo>
                  <a:lnTo>
                    <a:pt x="546" y="146"/>
                  </a:lnTo>
                  <a:lnTo>
                    <a:pt x="542" y="142"/>
                  </a:lnTo>
                  <a:lnTo>
                    <a:pt x="536" y="136"/>
                  </a:lnTo>
                  <a:lnTo>
                    <a:pt x="536" y="136"/>
                  </a:lnTo>
                  <a:lnTo>
                    <a:pt x="524" y="124"/>
                  </a:lnTo>
                  <a:lnTo>
                    <a:pt x="520" y="118"/>
                  </a:lnTo>
                  <a:lnTo>
                    <a:pt x="520" y="108"/>
                  </a:lnTo>
                  <a:lnTo>
                    <a:pt x="520" y="108"/>
                  </a:lnTo>
                  <a:lnTo>
                    <a:pt x="522" y="100"/>
                  </a:lnTo>
                  <a:lnTo>
                    <a:pt x="522" y="92"/>
                  </a:lnTo>
                  <a:lnTo>
                    <a:pt x="520" y="84"/>
                  </a:lnTo>
                  <a:lnTo>
                    <a:pt x="512" y="78"/>
                  </a:lnTo>
                  <a:lnTo>
                    <a:pt x="512" y="78"/>
                  </a:lnTo>
                  <a:lnTo>
                    <a:pt x="502" y="76"/>
                  </a:lnTo>
                  <a:lnTo>
                    <a:pt x="492" y="76"/>
                  </a:lnTo>
                  <a:lnTo>
                    <a:pt x="482" y="72"/>
                  </a:lnTo>
                  <a:lnTo>
                    <a:pt x="478" y="70"/>
                  </a:lnTo>
                  <a:lnTo>
                    <a:pt x="476" y="66"/>
                  </a:lnTo>
                  <a:lnTo>
                    <a:pt x="476" y="66"/>
                  </a:lnTo>
                  <a:lnTo>
                    <a:pt x="476" y="62"/>
                  </a:lnTo>
                  <a:lnTo>
                    <a:pt x="476" y="58"/>
                  </a:lnTo>
                  <a:lnTo>
                    <a:pt x="476" y="54"/>
                  </a:lnTo>
                  <a:lnTo>
                    <a:pt x="474" y="50"/>
                  </a:lnTo>
                  <a:lnTo>
                    <a:pt x="474" y="50"/>
                  </a:lnTo>
                  <a:lnTo>
                    <a:pt x="470" y="46"/>
                  </a:lnTo>
                  <a:lnTo>
                    <a:pt x="468" y="44"/>
                  </a:lnTo>
                  <a:lnTo>
                    <a:pt x="458" y="42"/>
                  </a:lnTo>
                  <a:lnTo>
                    <a:pt x="458" y="42"/>
                  </a:lnTo>
                  <a:lnTo>
                    <a:pt x="442" y="42"/>
                  </a:lnTo>
                  <a:lnTo>
                    <a:pt x="434" y="40"/>
                  </a:lnTo>
                  <a:lnTo>
                    <a:pt x="428" y="34"/>
                  </a:lnTo>
                  <a:lnTo>
                    <a:pt x="428" y="34"/>
                  </a:lnTo>
                  <a:lnTo>
                    <a:pt x="426" y="30"/>
                  </a:lnTo>
                  <a:lnTo>
                    <a:pt x="424" y="26"/>
                  </a:lnTo>
                  <a:lnTo>
                    <a:pt x="422" y="22"/>
                  </a:lnTo>
                  <a:lnTo>
                    <a:pt x="418" y="18"/>
                  </a:lnTo>
                  <a:lnTo>
                    <a:pt x="418" y="18"/>
                  </a:lnTo>
                  <a:lnTo>
                    <a:pt x="412" y="16"/>
                  </a:lnTo>
                  <a:lnTo>
                    <a:pt x="404" y="16"/>
                  </a:lnTo>
                  <a:lnTo>
                    <a:pt x="404" y="16"/>
                  </a:lnTo>
                  <a:lnTo>
                    <a:pt x="386" y="18"/>
                  </a:lnTo>
                  <a:lnTo>
                    <a:pt x="376" y="18"/>
                  </a:lnTo>
                  <a:lnTo>
                    <a:pt x="368" y="14"/>
                  </a:lnTo>
                  <a:lnTo>
                    <a:pt x="368" y="14"/>
                  </a:lnTo>
                  <a:lnTo>
                    <a:pt x="366" y="12"/>
                  </a:lnTo>
                  <a:lnTo>
                    <a:pt x="364" y="8"/>
                  </a:lnTo>
                  <a:lnTo>
                    <a:pt x="362" y="4"/>
                  </a:lnTo>
                  <a:lnTo>
                    <a:pt x="358" y="0"/>
                  </a:lnTo>
                  <a:lnTo>
                    <a:pt x="358" y="0"/>
                  </a:lnTo>
                  <a:lnTo>
                    <a:pt x="350" y="0"/>
                  </a:lnTo>
                  <a:lnTo>
                    <a:pt x="342" y="2"/>
                  </a:lnTo>
                  <a:lnTo>
                    <a:pt x="342" y="2"/>
                  </a:lnTo>
                  <a:lnTo>
                    <a:pt x="332" y="6"/>
                  </a:lnTo>
                  <a:lnTo>
                    <a:pt x="328" y="6"/>
                  </a:lnTo>
                  <a:lnTo>
                    <a:pt x="322" y="8"/>
                  </a:lnTo>
                  <a:lnTo>
                    <a:pt x="322" y="8"/>
                  </a:lnTo>
                  <a:lnTo>
                    <a:pt x="318" y="6"/>
                  </a:lnTo>
                  <a:lnTo>
                    <a:pt x="316" y="4"/>
                  </a:lnTo>
                  <a:lnTo>
                    <a:pt x="310" y="0"/>
                  </a:lnTo>
                  <a:lnTo>
                    <a:pt x="310" y="0"/>
                  </a:lnTo>
                  <a:lnTo>
                    <a:pt x="302" y="0"/>
                  </a:lnTo>
                  <a:lnTo>
                    <a:pt x="292" y="0"/>
                  </a:lnTo>
                  <a:lnTo>
                    <a:pt x="284" y="0"/>
                  </a:lnTo>
                  <a:lnTo>
                    <a:pt x="274" y="0"/>
                  </a:lnTo>
                  <a:lnTo>
                    <a:pt x="274" y="2"/>
                  </a:lnTo>
                  <a:lnTo>
                    <a:pt x="274" y="2"/>
                  </a:lnTo>
                  <a:lnTo>
                    <a:pt x="266" y="8"/>
                  </a:lnTo>
                  <a:lnTo>
                    <a:pt x="258" y="12"/>
                  </a:lnTo>
                  <a:lnTo>
                    <a:pt x="258" y="12"/>
                  </a:lnTo>
                  <a:lnTo>
                    <a:pt x="254" y="12"/>
                  </a:lnTo>
                  <a:lnTo>
                    <a:pt x="254" y="12"/>
                  </a:lnTo>
                  <a:lnTo>
                    <a:pt x="240" y="10"/>
                  </a:lnTo>
                  <a:lnTo>
                    <a:pt x="232" y="12"/>
                  </a:lnTo>
                  <a:lnTo>
                    <a:pt x="226" y="14"/>
                  </a:lnTo>
                  <a:lnTo>
                    <a:pt x="226" y="14"/>
                  </a:lnTo>
                  <a:lnTo>
                    <a:pt x="214" y="18"/>
                  </a:lnTo>
                  <a:lnTo>
                    <a:pt x="204" y="22"/>
                  </a:lnTo>
                  <a:lnTo>
                    <a:pt x="204" y="22"/>
                  </a:lnTo>
                  <a:lnTo>
                    <a:pt x="194" y="24"/>
                  </a:lnTo>
                  <a:lnTo>
                    <a:pt x="184" y="30"/>
                  </a:lnTo>
                  <a:lnTo>
                    <a:pt x="184" y="30"/>
                  </a:lnTo>
                  <a:lnTo>
                    <a:pt x="174" y="38"/>
                  </a:lnTo>
                  <a:lnTo>
                    <a:pt x="162" y="42"/>
                  </a:lnTo>
                  <a:lnTo>
                    <a:pt x="162" y="42"/>
                  </a:lnTo>
                  <a:lnTo>
                    <a:pt x="156" y="44"/>
                  </a:lnTo>
                  <a:lnTo>
                    <a:pt x="152" y="48"/>
                  </a:lnTo>
                  <a:lnTo>
                    <a:pt x="144" y="58"/>
                  </a:lnTo>
                  <a:lnTo>
                    <a:pt x="144" y="58"/>
                  </a:lnTo>
                  <a:lnTo>
                    <a:pt x="136" y="66"/>
                  </a:lnTo>
                  <a:lnTo>
                    <a:pt x="126" y="72"/>
                  </a:lnTo>
                  <a:lnTo>
                    <a:pt x="116" y="80"/>
                  </a:lnTo>
                  <a:lnTo>
                    <a:pt x="112" y="84"/>
                  </a:lnTo>
                  <a:lnTo>
                    <a:pt x="108" y="88"/>
                  </a:lnTo>
                  <a:lnTo>
                    <a:pt x="108" y="88"/>
                  </a:lnTo>
                  <a:lnTo>
                    <a:pt x="100" y="108"/>
                  </a:lnTo>
                  <a:lnTo>
                    <a:pt x="100" y="108"/>
                  </a:lnTo>
                  <a:lnTo>
                    <a:pt x="92" y="120"/>
                  </a:lnTo>
                  <a:lnTo>
                    <a:pt x="82" y="126"/>
                  </a:lnTo>
                  <a:lnTo>
                    <a:pt x="82" y="126"/>
                  </a:lnTo>
                  <a:lnTo>
                    <a:pt x="78" y="130"/>
                  </a:lnTo>
                  <a:lnTo>
                    <a:pt x="74" y="134"/>
                  </a:lnTo>
                  <a:lnTo>
                    <a:pt x="72" y="144"/>
                  </a:lnTo>
                  <a:lnTo>
                    <a:pt x="72" y="144"/>
                  </a:lnTo>
                  <a:lnTo>
                    <a:pt x="68" y="152"/>
                  </a:lnTo>
                  <a:lnTo>
                    <a:pt x="62" y="160"/>
                  </a:lnTo>
                  <a:lnTo>
                    <a:pt x="56" y="168"/>
                  </a:lnTo>
                  <a:lnTo>
                    <a:pt x="54" y="178"/>
                  </a:lnTo>
                  <a:lnTo>
                    <a:pt x="54" y="178"/>
                  </a:lnTo>
                  <a:lnTo>
                    <a:pt x="54" y="184"/>
                  </a:lnTo>
                  <a:lnTo>
                    <a:pt x="52" y="190"/>
                  </a:lnTo>
                  <a:lnTo>
                    <a:pt x="52" y="190"/>
                  </a:lnTo>
                  <a:lnTo>
                    <a:pt x="48" y="192"/>
                  </a:lnTo>
                  <a:lnTo>
                    <a:pt x="46" y="196"/>
                  </a:lnTo>
                  <a:lnTo>
                    <a:pt x="46" y="196"/>
                  </a:lnTo>
                  <a:lnTo>
                    <a:pt x="42" y="198"/>
                  </a:lnTo>
                  <a:lnTo>
                    <a:pt x="38" y="202"/>
                  </a:lnTo>
                  <a:lnTo>
                    <a:pt x="34" y="210"/>
                  </a:lnTo>
                  <a:lnTo>
                    <a:pt x="32" y="230"/>
                  </a:lnTo>
                  <a:lnTo>
                    <a:pt x="32" y="230"/>
                  </a:lnTo>
                  <a:lnTo>
                    <a:pt x="30" y="234"/>
                  </a:lnTo>
                  <a:lnTo>
                    <a:pt x="26" y="236"/>
                  </a:lnTo>
                  <a:lnTo>
                    <a:pt x="18" y="242"/>
                  </a:lnTo>
                  <a:lnTo>
                    <a:pt x="12" y="248"/>
                  </a:lnTo>
                  <a:lnTo>
                    <a:pt x="10" y="252"/>
                  </a:lnTo>
                  <a:lnTo>
                    <a:pt x="10" y="258"/>
                  </a:lnTo>
                  <a:lnTo>
                    <a:pt x="10" y="258"/>
                  </a:lnTo>
                  <a:lnTo>
                    <a:pt x="10" y="264"/>
                  </a:lnTo>
                  <a:lnTo>
                    <a:pt x="12" y="270"/>
                  </a:lnTo>
                  <a:lnTo>
                    <a:pt x="14" y="278"/>
                  </a:lnTo>
                  <a:lnTo>
                    <a:pt x="14" y="286"/>
                  </a:lnTo>
                  <a:lnTo>
                    <a:pt x="14" y="286"/>
                  </a:lnTo>
                  <a:lnTo>
                    <a:pt x="12" y="292"/>
                  </a:lnTo>
                  <a:lnTo>
                    <a:pt x="10" y="296"/>
                  </a:lnTo>
                  <a:lnTo>
                    <a:pt x="2" y="308"/>
                  </a:lnTo>
                  <a:lnTo>
                    <a:pt x="2" y="308"/>
                  </a:lnTo>
                  <a:lnTo>
                    <a:pt x="0" y="314"/>
                  </a:lnTo>
                  <a:lnTo>
                    <a:pt x="0" y="322"/>
                  </a:lnTo>
                  <a:lnTo>
                    <a:pt x="4" y="336"/>
                  </a:lnTo>
                  <a:lnTo>
                    <a:pt x="8" y="352"/>
                  </a:lnTo>
                  <a:lnTo>
                    <a:pt x="10" y="366"/>
                  </a:lnTo>
                  <a:lnTo>
                    <a:pt x="10" y="366"/>
                  </a:lnTo>
                  <a:lnTo>
                    <a:pt x="10" y="374"/>
                  </a:lnTo>
                  <a:lnTo>
                    <a:pt x="6" y="378"/>
                  </a:lnTo>
                  <a:lnTo>
                    <a:pt x="4" y="382"/>
                  </a:lnTo>
                  <a:lnTo>
                    <a:pt x="0" y="388"/>
                  </a:lnTo>
                  <a:lnTo>
                    <a:pt x="0" y="388"/>
                  </a:lnTo>
                  <a:lnTo>
                    <a:pt x="0" y="394"/>
                  </a:lnTo>
                  <a:lnTo>
                    <a:pt x="0" y="400"/>
                  </a:lnTo>
                  <a:lnTo>
                    <a:pt x="4" y="412"/>
                  </a:lnTo>
                  <a:lnTo>
                    <a:pt x="4" y="412"/>
                  </a:lnTo>
                  <a:lnTo>
                    <a:pt x="8" y="430"/>
                  </a:lnTo>
                  <a:lnTo>
                    <a:pt x="8" y="448"/>
                  </a:lnTo>
                  <a:lnTo>
                    <a:pt x="8" y="448"/>
                  </a:lnTo>
                  <a:lnTo>
                    <a:pt x="8" y="456"/>
                  </a:lnTo>
                  <a:lnTo>
                    <a:pt x="10" y="462"/>
                  </a:lnTo>
                  <a:lnTo>
                    <a:pt x="12" y="468"/>
                  </a:lnTo>
                  <a:lnTo>
                    <a:pt x="18" y="474"/>
                  </a:lnTo>
                  <a:lnTo>
                    <a:pt x="18" y="474"/>
                  </a:lnTo>
                  <a:lnTo>
                    <a:pt x="28" y="484"/>
                  </a:lnTo>
                  <a:lnTo>
                    <a:pt x="32" y="490"/>
                  </a:lnTo>
                  <a:lnTo>
                    <a:pt x="34" y="498"/>
                  </a:lnTo>
                  <a:lnTo>
                    <a:pt x="34" y="498"/>
                  </a:lnTo>
                  <a:lnTo>
                    <a:pt x="38" y="510"/>
                  </a:lnTo>
                  <a:lnTo>
                    <a:pt x="38" y="516"/>
                  </a:lnTo>
                  <a:lnTo>
                    <a:pt x="44" y="520"/>
                  </a:lnTo>
                  <a:lnTo>
                    <a:pt x="44" y="520"/>
                  </a:lnTo>
                  <a:lnTo>
                    <a:pt x="56" y="528"/>
                  </a:lnTo>
                  <a:lnTo>
                    <a:pt x="62" y="532"/>
                  </a:lnTo>
                  <a:lnTo>
                    <a:pt x="68" y="538"/>
                  </a:lnTo>
                  <a:lnTo>
                    <a:pt x="68" y="538"/>
                  </a:lnTo>
                  <a:lnTo>
                    <a:pt x="74" y="548"/>
                  </a:lnTo>
                  <a:lnTo>
                    <a:pt x="76" y="554"/>
                  </a:lnTo>
                  <a:lnTo>
                    <a:pt x="80" y="558"/>
                  </a:lnTo>
                  <a:lnTo>
                    <a:pt x="80" y="558"/>
                  </a:lnTo>
                  <a:lnTo>
                    <a:pt x="88" y="560"/>
                  </a:lnTo>
                  <a:lnTo>
                    <a:pt x="94" y="562"/>
                  </a:lnTo>
                  <a:lnTo>
                    <a:pt x="108" y="564"/>
                  </a:lnTo>
                  <a:lnTo>
                    <a:pt x="108" y="564"/>
                  </a:lnTo>
                  <a:lnTo>
                    <a:pt x="114" y="566"/>
                  </a:lnTo>
                  <a:lnTo>
                    <a:pt x="118" y="570"/>
                  </a:lnTo>
                  <a:lnTo>
                    <a:pt x="126" y="578"/>
                  </a:lnTo>
                  <a:lnTo>
                    <a:pt x="126" y="578"/>
                  </a:lnTo>
                  <a:lnTo>
                    <a:pt x="132" y="582"/>
                  </a:lnTo>
                  <a:lnTo>
                    <a:pt x="138" y="586"/>
                  </a:lnTo>
                  <a:lnTo>
                    <a:pt x="150" y="590"/>
                  </a:lnTo>
                  <a:lnTo>
                    <a:pt x="164" y="592"/>
                  </a:lnTo>
                  <a:lnTo>
                    <a:pt x="178" y="594"/>
                  </a:lnTo>
                  <a:lnTo>
                    <a:pt x="178" y="594"/>
                  </a:lnTo>
                  <a:lnTo>
                    <a:pt x="192" y="598"/>
                  </a:lnTo>
                  <a:lnTo>
                    <a:pt x="198" y="600"/>
                  </a:lnTo>
                  <a:lnTo>
                    <a:pt x="204" y="598"/>
                  </a:lnTo>
                  <a:lnTo>
                    <a:pt x="204" y="598"/>
                  </a:lnTo>
                  <a:lnTo>
                    <a:pt x="216" y="594"/>
                  </a:lnTo>
                  <a:lnTo>
                    <a:pt x="222" y="594"/>
                  </a:lnTo>
                  <a:lnTo>
                    <a:pt x="228" y="594"/>
                  </a:lnTo>
                  <a:lnTo>
                    <a:pt x="228" y="594"/>
                  </a:lnTo>
                  <a:lnTo>
                    <a:pt x="234" y="596"/>
                  </a:lnTo>
                  <a:lnTo>
                    <a:pt x="240" y="600"/>
                  </a:lnTo>
                  <a:lnTo>
                    <a:pt x="248" y="602"/>
                  </a:lnTo>
                  <a:lnTo>
                    <a:pt x="256" y="600"/>
                  </a:lnTo>
                  <a:lnTo>
                    <a:pt x="256" y="600"/>
                  </a:lnTo>
                  <a:lnTo>
                    <a:pt x="272" y="594"/>
                  </a:lnTo>
                  <a:lnTo>
                    <a:pt x="280" y="594"/>
                  </a:lnTo>
                  <a:lnTo>
                    <a:pt x="288" y="598"/>
                  </a:lnTo>
                  <a:lnTo>
                    <a:pt x="288" y="598"/>
                  </a:lnTo>
                  <a:lnTo>
                    <a:pt x="296" y="602"/>
                  </a:lnTo>
                  <a:lnTo>
                    <a:pt x="300" y="602"/>
                  </a:lnTo>
                  <a:lnTo>
                    <a:pt x="306" y="600"/>
                  </a:lnTo>
                  <a:lnTo>
                    <a:pt x="306" y="600"/>
                  </a:lnTo>
                  <a:lnTo>
                    <a:pt x="316" y="590"/>
                  </a:lnTo>
                  <a:lnTo>
                    <a:pt x="316" y="590"/>
                  </a:lnTo>
                  <a:lnTo>
                    <a:pt x="324" y="586"/>
                  </a:lnTo>
                  <a:lnTo>
                    <a:pt x="332" y="586"/>
                  </a:lnTo>
                  <a:lnTo>
                    <a:pt x="350" y="586"/>
                  </a:lnTo>
                  <a:lnTo>
                    <a:pt x="350" y="586"/>
                  </a:lnTo>
                  <a:lnTo>
                    <a:pt x="360" y="584"/>
                  </a:lnTo>
                  <a:lnTo>
                    <a:pt x="366" y="582"/>
                  </a:lnTo>
                  <a:lnTo>
                    <a:pt x="376" y="574"/>
                  </a:lnTo>
                  <a:lnTo>
                    <a:pt x="376" y="574"/>
                  </a:lnTo>
                  <a:lnTo>
                    <a:pt x="378" y="572"/>
                  </a:lnTo>
                  <a:lnTo>
                    <a:pt x="382" y="568"/>
                  </a:lnTo>
                  <a:lnTo>
                    <a:pt x="392" y="564"/>
                  </a:lnTo>
                  <a:lnTo>
                    <a:pt x="402" y="562"/>
                  </a:lnTo>
                  <a:lnTo>
                    <a:pt x="412" y="558"/>
                  </a:lnTo>
                  <a:lnTo>
                    <a:pt x="412" y="558"/>
                  </a:lnTo>
                  <a:lnTo>
                    <a:pt x="420" y="550"/>
                  </a:lnTo>
                  <a:lnTo>
                    <a:pt x="422" y="546"/>
                  </a:lnTo>
                  <a:lnTo>
                    <a:pt x="422" y="540"/>
                  </a:lnTo>
                  <a:lnTo>
                    <a:pt x="422" y="540"/>
                  </a:lnTo>
                  <a:lnTo>
                    <a:pt x="420" y="530"/>
                  </a:lnTo>
                  <a:lnTo>
                    <a:pt x="418" y="520"/>
                  </a:lnTo>
                  <a:lnTo>
                    <a:pt x="418" y="520"/>
                  </a:lnTo>
                  <a:lnTo>
                    <a:pt x="422" y="516"/>
                  </a:lnTo>
                  <a:lnTo>
                    <a:pt x="428" y="512"/>
                  </a:lnTo>
                  <a:lnTo>
                    <a:pt x="428" y="512"/>
                  </a:lnTo>
                  <a:lnTo>
                    <a:pt x="434" y="512"/>
                  </a:lnTo>
                  <a:lnTo>
                    <a:pt x="438" y="512"/>
                  </a:lnTo>
                  <a:lnTo>
                    <a:pt x="448" y="512"/>
                  </a:lnTo>
                  <a:lnTo>
                    <a:pt x="452" y="514"/>
                  </a:lnTo>
                  <a:lnTo>
                    <a:pt x="456" y="512"/>
                  </a:lnTo>
                  <a:lnTo>
                    <a:pt x="460" y="510"/>
                  </a:lnTo>
                  <a:lnTo>
                    <a:pt x="464" y="506"/>
                  </a:lnTo>
                  <a:lnTo>
                    <a:pt x="464" y="506"/>
                  </a:lnTo>
                  <a:lnTo>
                    <a:pt x="466" y="496"/>
                  </a:lnTo>
                  <a:lnTo>
                    <a:pt x="468" y="488"/>
                  </a:lnTo>
                  <a:lnTo>
                    <a:pt x="470" y="480"/>
                  </a:lnTo>
                  <a:lnTo>
                    <a:pt x="474" y="472"/>
                  </a:lnTo>
                  <a:lnTo>
                    <a:pt x="474" y="472"/>
                  </a:lnTo>
                  <a:lnTo>
                    <a:pt x="480" y="468"/>
                  </a:lnTo>
                  <a:lnTo>
                    <a:pt x="484" y="466"/>
                  </a:lnTo>
                  <a:lnTo>
                    <a:pt x="492" y="466"/>
                  </a:lnTo>
                  <a:lnTo>
                    <a:pt x="494" y="464"/>
                  </a:lnTo>
                  <a:lnTo>
                    <a:pt x="498" y="462"/>
                  </a:lnTo>
                  <a:lnTo>
                    <a:pt x="500" y="458"/>
                  </a:lnTo>
                  <a:lnTo>
                    <a:pt x="502" y="452"/>
                  </a:lnTo>
                  <a:lnTo>
                    <a:pt x="502" y="452"/>
                  </a:lnTo>
                  <a:lnTo>
                    <a:pt x="502" y="444"/>
                  </a:lnTo>
                  <a:lnTo>
                    <a:pt x="500" y="434"/>
                  </a:lnTo>
                  <a:lnTo>
                    <a:pt x="498" y="426"/>
                  </a:lnTo>
                  <a:lnTo>
                    <a:pt x="500" y="418"/>
                  </a:lnTo>
                  <a:lnTo>
                    <a:pt x="500" y="418"/>
                  </a:lnTo>
                  <a:lnTo>
                    <a:pt x="502" y="414"/>
                  </a:lnTo>
                  <a:lnTo>
                    <a:pt x="506" y="412"/>
                  </a:lnTo>
                  <a:lnTo>
                    <a:pt x="516" y="408"/>
                  </a:lnTo>
                  <a:lnTo>
                    <a:pt x="522" y="404"/>
                  </a:lnTo>
                  <a:lnTo>
                    <a:pt x="526" y="402"/>
                  </a:lnTo>
                  <a:lnTo>
                    <a:pt x="526" y="396"/>
                  </a:lnTo>
                  <a:lnTo>
                    <a:pt x="526" y="396"/>
                  </a:lnTo>
                  <a:lnTo>
                    <a:pt x="524" y="388"/>
                  </a:lnTo>
                  <a:lnTo>
                    <a:pt x="522" y="378"/>
                  </a:lnTo>
                  <a:lnTo>
                    <a:pt x="522" y="378"/>
                  </a:lnTo>
                  <a:lnTo>
                    <a:pt x="524" y="368"/>
                  </a:lnTo>
                  <a:lnTo>
                    <a:pt x="528" y="360"/>
                  </a:lnTo>
                  <a:lnTo>
                    <a:pt x="528" y="360"/>
                  </a:lnTo>
                  <a:lnTo>
                    <a:pt x="542" y="348"/>
                  </a:lnTo>
                  <a:lnTo>
                    <a:pt x="548" y="342"/>
                  </a:lnTo>
                  <a:lnTo>
                    <a:pt x="552" y="332"/>
                  </a:lnTo>
                  <a:lnTo>
                    <a:pt x="552" y="332"/>
                  </a:lnTo>
                  <a:lnTo>
                    <a:pt x="550" y="328"/>
                  </a:lnTo>
                  <a:lnTo>
                    <a:pt x="550" y="324"/>
                  </a:lnTo>
                  <a:lnTo>
                    <a:pt x="546" y="318"/>
                  </a:lnTo>
                  <a:lnTo>
                    <a:pt x="540" y="310"/>
                  </a:lnTo>
                  <a:lnTo>
                    <a:pt x="538" y="302"/>
                  </a:lnTo>
                  <a:lnTo>
                    <a:pt x="538" y="302"/>
                  </a:lnTo>
                  <a:lnTo>
                    <a:pt x="538" y="298"/>
                  </a:lnTo>
                  <a:lnTo>
                    <a:pt x="540" y="294"/>
                  </a:lnTo>
                  <a:lnTo>
                    <a:pt x="546" y="288"/>
                  </a:lnTo>
                  <a:lnTo>
                    <a:pt x="552" y="284"/>
                  </a:lnTo>
                  <a:lnTo>
                    <a:pt x="562" y="280"/>
                  </a:lnTo>
                  <a:lnTo>
                    <a:pt x="570" y="276"/>
                  </a:lnTo>
                  <a:lnTo>
                    <a:pt x="576" y="270"/>
                  </a:lnTo>
                  <a:lnTo>
                    <a:pt x="576" y="268"/>
                  </a:lnTo>
                  <a:lnTo>
                    <a:pt x="578" y="264"/>
                  </a:lnTo>
                  <a:lnTo>
                    <a:pt x="578" y="258"/>
                  </a:lnTo>
                  <a:lnTo>
                    <a:pt x="576" y="254"/>
                  </a:lnTo>
                  <a:lnTo>
                    <a:pt x="576" y="254"/>
                  </a:lnTo>
                  <a:close/>
                  <a:moveTo>
                    <a:pt x="308" y="266"/>
                  </a:moveTo>
                  <a:lnTo>
                    <a:pt x="308" y="266"/>
                  </a:lnTo>
                  <a:lnTo>
                    <a:pt x="304" y="272"/>
                  </a:lnTo>
                  <a:lnTo>
                    <a:pt x="300" y="278"/>
                  </a:lnTo>
                  <a:lnTo>
                    <a:pt x="296" y="284"/>
                  </a:lnTo>
                  <a:lnTo>
                    <a:pt x="294" y="292"/>
                  </a:lnTo>
                  <a:lnTo>
                    <a:pt x="294" y="292"/>
                  </a:lnTo>
                  <a:lnTo>
                    <a:pt x="292" y="308"/>
                  </a:lnTo>
                  <a:lnTo>
                    <a:pt x="288" y="314"/>
                  </a:lnTo>
                  <a:lnTo>
                    <a:pt x="280" y="320"/>
                  </a:lnTo>
                  <a:lnTo>
                    <a:pt x="280" y="320"/>
                  </a:lnTo>
                  <a:lnTo>
                    <a:pt x="270" y="326"/>
                  </a:lnTo>
                  <a:lnTo>
                    <a:pt x="264" y="330"/>
                  </a:lnTo>
                  <a:lnTo>
                    <a:pt x="262" y="336"/>
                  </a:lnTo>
                  <a:lnTo>
                    <a:pt x="262" y="336"/>
                  </a:lnTo>
                  <a:lnTo>
                    <a:pt x="260" y="346"/>
                  </a:lnTo>
                  <a:lnTo>
                    <a:pt x="260" y="350"/>
                  </a:lnTo>
                  <a:lnTo>
                    <a:pt x="256" y="354"/>
                  </a:lnTo>
                  <a:lnTo>
                    <a:pt x="248" y="358"/>
                  </a:lnTo>
                  <a:lnTo>
                    <a:pt x="248" y="358"/>
                  </a:lnTo>
                  <a:lnTo>
                    <a:pt x="230" y="364"/>
                  </a:lnTo>
                  <a:lnTo>
                    <a:pt x="210" y="370"/>
                  </a:lnTo>
                  <a:lnTo>
                    <a:pt x="210" y="370"/>
                  </a:lnTo>
                  <a:lnTo>
                    <a:pt x="204" y="370"/>
                  </a:lnTo>
                  <a:lnTo>
                    <a:pt x="198" y="370"/>
                  </a:lnTo>
                  <a:lnTo>
                    <a:pt x="190" y="362"/>
                  </a:lnTo>
                  <a:lnTo>
                    <a:pt x="190" y="362"/>
                  </a:lnTo>
                  <a:lnTo>
                    <a:pt x="178" y="356"/>
                  </a:lnTo>
                  <a:lnTo>
                    <a:pt x="166" y="350"/>
                  </a:lnTo>
                  <a:lnTo>
                    <a:pt x="166" y="350"/>
                  </a:lnTo>
                  <a:lnTo>
                    <a:pt x="166" y="308"/>
                  </a:lnTo>
                  <a:lnTo>
                    <a:pt x="166" y="308"/>
                  </a:lnTo>
                  <a:lnTo>
                    <a:pt x="166" y="292"/>
                  </a:lnTo>
                  <a:lnTo>
                    <a:pt x="166" y="286"/>
                  </a:lnTo>
                  <a:lnTo>
                    <a:pt x="172" y="278"/>
                  </a:lnTo>
                  <a:lnTo>
                    <a:pt x="172" y="278"/>
                  </a:lnTo>
                  <a:lnTo>
                    <a:pt x="176" y="272"/>
                  </a:lnTo>
                  <a:lnTo>
                    <a:pt x="178" y="264"/>
                  </a:lnTo>
                  <a:lnTo>
                    <a:pt x="178" y="264"/>
                  </a:lnTo>
                  <a:lnTo>
                    <a:pt x="176" y="254"/>
                  </a:lnTo>
                  <a:lnTo>
                    <a:pt x="174" y="248"/>
                  </a:lnTo>
                  <a:lnTo>
                    <a:pt x="174" y="244"/>
                  </a:lnTo>
                  <a:lnTo>
                    <a:pt x="174" y="244"/>
                  </a:lnTo>
                  <a:lnTo>
                    <a:pt x="176" y="240"/>
                  </a:lnTo>
                  <a:lnTo>
                    <a:pt x="180" y="238"/>
                  </a:lnTo>
                  <a:lnTo>
                    <a:pt x="184" y="236"/>
                  </a:lnTo>
                  <a:lnTo>
                    <a:pt x="186" y="232"/>
                  </a:lnTo>
                  <a:lnTo>
                    <a:pt x="186" y="232"/>
                  </a:lnTo>
                  <a:lnTo>
                    <a:pt x="188" y="228"/>
                  </a:lnTo>
                  <a:lnTo>
                    <a:pt x="188" y="222"/>
                  </a:lnTo>
                  <a:lnTo>
                    <a:pt x="190" y="218"/>
                  </a:lnTo>
                  <a:lnTo>
                    <a:pt x="196" y="218"/>
                  </a:lnTo>
                  <a:lnTo>
                    <a:pt x="196" y="216"/>
                  </a:lnTo>
                  <a:lnTo>
                    <a:pt x="196" y="216"/>
                  </a:lnTo>
                  <a:lnTo>
                    <a:pt x="198" y="212"/>
                  </a:lnTo>
                  <a:lnTo>
                    <a:pt x="200" y="210"/>
                  </a:lnTo>
                  <a:lnTo>
                    <a:pt x="200" y="202"/>
                  </a:lnTo>
                  <a:lnTo>
                    <a:pt x="200" y="194"/>
                  </a:lnTo>
                  <a:lnTo>
                    <a:pt x="202" y="192"/>
                  </a:lnTo>
                  <a:lnTo>
                    <a:pt x="208" y="190"/>
                  </a:lnTo>
                  <a:lnTo>
                    <a:pt x="208" y="190"/>
                  </a:lnTo>
                  <a:lnTo>
                    <a:pt x="216" y="188"/>
                  </a:lnTo>
                  <a:lnTo>
                    <a:pt x="222" y="188"/>
                  </a:lnTo>
                  <a:lnTo>
                    <a:pt x="226" y="186"/>
                  </a:lnTo>
                  <a:lnTo>
                    <a:pt x="234" y="182"/>
                  </a:lnTo>
                  <a:lnTo>
                    <a:pt x="234" y="182"/>
                  </a:lnTo>
                  <a:lnTo>
                    <a:pt x="238" y="176"/>
                  </a:lnTo>
                  <a:lnTo>
                    <a:pt x="240" y="174"/>
                  </a:lnTo>
                  <a:lnTo>
                    <a:pt x="244" y="172"/>
                  </a:lnTo>
                  <a:lnTo>
                    <a:pt x="244" y="172"/>
                  </a:lnTo>
                  <a:lnTo>
                    <a:pt x="248" y="172"/>
                  </a:lnTo>
                  <a:lnTo>
                    <a:pt x="252" y="174"/>
                  </a:lnTo>
                  <a:lnTo>
                    <a:pt x="256" y="176"/>
                  </a:lnTo>
                  <a:lnTo>
                    <a:pt x="260" y="176"/>
                  </a:lnTo>
                  <a:lnTo>
                    <a:pt x="260" y="176"/>
                  </a:lnTo>
                  <a:lnTo>
                    <a:pt x="268" y="174"/>
                  </a:lnTo>
                  <a:lnTo>
                    <a:pt x="274" y="170"/>
                  </a:lnTo>
                  <a:lnTo>
                    <a:pt x="274" y="170"/>
                  </a:lnTo>
                  <a:lnTo>
                    <a:pt x="284" y="170"/>
                  </a:lnTo>
                  <a:lnTo>
                    <a:pt x="292" y="172"/>
                  </a:lnTo>
                  <a:lnTo>
                    <a:pt x="292" y="172"/>
                  </a:lnTo>
                  <a:lnTo>
                    <a:pt x="294" y="174"/>
                  </a:lnTo>
                  <a:lnTo>
                    <a:pt x="296" y="178"/>
                  </a:lnTo>
                  <a:lnTo>
                    <a:pt x="296" y="186"/>
                  </a:lnTo>
                  <a:lnTo>
                    <a:pt x="296" y="194"/>
                  </a:lnTo>
                  <a:lnTo>
                    <a:pt x="298" y="198"/>
                  </a:lnTo>
                  <a:lnTo>
                    <a:pt x="300" y="200"/>
                  </a:lnTo>
                  <a:lnTo>
                    <a:pt x="300" y="200"/>
                  </a:lnTo>
                  <a:lnTo>
                    <a:pt x="308" y="204"/>
                  </a:lnTo>
                  <a:lnTo>
                    <a:pt x="312" y="208"/>
                  </a:lnTo>
                  <a:lnTo>
                    <a:pt x="312" y="212"/>
                  </a:lnTo>
                  <a:lnTo>
                    <a:pt x="312" y="212"/>
                  </a:lnTo>
                  <a:lnTo>
                    <a:pt x="312" y="218"/>
                  </a:lnTo>
                  <a:lnTo>
                    <a:pt x="310" y="220"/>
                  </a:lnTo>
                  <a:lnTo>
                    <a:pt x="306" y="228"/>
                  </a:lnTo>
                  <a:lnTo>
                    <a:pt x="306" y="228"/>
                  </a:lnTo>
                  <a:lnTo>
                    <a:pt x="304" y="238"/>
                  </a:lnTo>
                  <a:lnTo>
                    <a:pt x="306" y="248"/>
                  </a:lnTo>
                  <a:lnTo>
                    <a:pt x="308" y="256"/>
                  </a:lnTo>
                  <a:lnTo>
                    <a:pt x="308" y="266"/>
                  </a:lnTo>
                  <a:lnTo>
                    <a:pt x="308" y="2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5" name="Freeform 106"/>
            <p:cNvSpPr>
              <a:spLocks/>
            </p:cNvSpPr>
            <p:nvPr/>
          </p:nvSpPr>
          <p:spPr bwMode="auto">
            <a:xfrm>
              <a:off x="9328477" y="4418083"/>
              <a:ext cx="1345259" cy="741617"/>
            </a:xfrm>
            <a:custGeom>
              <a:avLst/>
              <a:gdLst>
                <a:gd name="T0" fmla="*/ 468 w 468"/>
                <a:gd name="T1" fmla="*/ 0 h 258"/>
                <a:gd name="T2" fmla="*/ 134 w 468"/>
                <a:gd name="T3" fmla="*/ 112 h 258"/>
                <a:gd name="T4" fmla="*/ 68 w 468"/>
                <a:gd name="T5" fmla="*/ 90 h 258"/>
                <a:gd name="T6" fmla="*/ 52 w 468"/>
                <a:gd name="T7" fmla="*/ 106 h 258"/>
                <a:gd name="T8" fmla="*/ 86 w 468"/>
                <a:gd name="T9" fmla="*/ 136 h 258"/>
                <a:gd name="T10" fmla="*/ 0 w 468"/>
                <a:gd name="T11" fmla="*/ 184 h 258"/>
                <a:gd name="T12" fmla="*/ 0 w 468"/>
                <a:gd name="T13" fmla="*/ 190 h 258"/>
                <a:gd name="T14" fmla="*/ 46 w 468"/>
                <a:gd name="T15" fmla="*/ 182 h 258"/>
                <a:gd name="T16" fmla="*/ 16 w 468"/>
                <a:gd name="T17" fmla="*/ 214 h 258"/>
                <a:gd name="T18" fmla="*/ 22 w 468"/>
                <a:gd name="T19" fmla="*/ 222 h 258"/>
                <a:gd name="T20" fmla="*/ 64 w 468"/>
                <a:gd name="T21" fmla="*/ 192 h 258"/>
                <a:gd name="T22" fmla="*/ 44 w 468"/>
                <a:gd name="T23" fmla="*/ 232 h 258"/>
                <a:gd name="T24" fmla="*/ 50 w 468"/>
                <a:gd name="T25" fmla="*/ 240 h 258"/>
                <a:gd name="T26" fmla="*/ 88 w 468"/>
                <a:gd name="T27" fmla="*/ 210 h 258"/>
                <a:gd name="T28" fmla="*/ 78 w 468"/>
                <a:gd name="T29" fmla="*/ 250 h 258"/>
                <a:gd name="T30" fmla="*/ 84 w 468"/>
                <a:gd name="T31" fmla="*/ 258 h 258"/>
                <a:gd name="T32" fmla="*/ 154 w 468"/>
                <a:gd name="T33" fmla="*/ 152 h 258"/>
                <a:gd name="T34" fmla="*/ 466 w 468"/>
                <a:gd name="T35" fmla="*/ 20 h 258"/>
                <a:gd name="T36" fmla="*/ 468 w 468"/>
                <a:gd name="T3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8" h="258">
                  <a:moveTo>
                    <a:pt x="468" y="0"/>
                  </a:moveTo>
                  <a:lnTo>
                    <a:pt x="134" y="112"/>
                  </a:lnTo>
                  <a:lnTo>
                    <a:pt x="68" y="90"/>
                  </a:lnTo>
                  <a:lnTo>
                    <a:pt x="52" y="106"/>
                  </a:lnTo>
                  <a:lnTo>
                    <a:pt x="86" y="136"/>
                  </a:lnTo>
                  <a:lnTo>
                    <a:pt x="0" y="184"/>
                  </a:lnTo>
                  <a:lnTo>
                    <a:pt x="0" y="190"/>
                  </a:lnTo>
                  <a:lnTo>
                    <a:pt x="46" y="182"/>
                  </a:lnTo>
                  <a:lnTo>
                    <a:pt x="16" y="214"/>
                  </a:lnTo>
                  <a:lnTo>
                    <a:pt x="22" y="222"/>
                  </a:lnTo>
                  <a:lnTo>
                    <a:pt x="64" y="192"/>
                  </a:lnTo>
                  <a:lnTo>
                    <a:pt x="44" y="232"/>
                  </a:lnTo>
                  <a:lnTo>
                    <a:pt x="50" y="240"/>
                  </a:lnTo>
                  <a:lnTo>
                    <a:pt x="88" y="210"/>
                  </a:lnTo>
                  <a:lnTo>
                    <a:pt x="78" y="250"/>
                  </a:lnTo>
                  <a:lnTo>
                    <a:pt x="84" y="258"/>
                  </a:lnTo>
                  <a:lnTo>
                    <a:pt x="154" y="152"/>
                  </a:lnTo>
                  <a:lnTo>
                    <a:pt x="466" y="20"/>
                  </a:lnTo>
                  <a:lnTo>
                    <a:pt x="468"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6" name="Freeform 107"/>
            <p:cNvSpPr>
              <a:spLocks/>
            </p:cNvSpPr>
            <p:nvPr/>
          </p:nvSpPr>
          <p:spPr bwMode="auto">
            <a:xfrm>
              <a:off x="9690662" y="4159380"/>
              <a:ext cx="166720" cy="390930"/>
            </a:xfrm>
            <a:custGeom>
              <a:avLst/>
              <a:gdLst>
                <a:gd name="T0" fmla="*/ 56 w 58"/>
                <a:gd name="T1" fmla="*/ 0 h 136"/>
                <a:gd name="T2" fmla="*/ 56 w 58"/>
                <a:gd name="T3" fmla="*/ 0 h 136"/>
                <a:gd name="T4" fmla="*/ 48 w 58"/>
                <a:gd name="T5" fmla="*/ 8 h 136"/>
                <a:gd name="T6" fmla="*/ 40 w 58"/>
                <a:gd name="T7" fmla="*/ 20 h 136"/>
                <a:gd name="T8" fmla="*/ 32 w 58"/>
                <a:gd name="T9" fmla="*/ 34 h 136"/>
                <a:gd name="T10" fmla="*/ 22 w 58"/>
                <a:gd name="T11" fmla="*/ 54 h 136"/>
                <a:gd name="T12" fmla="*/ 12 w 58"/>
                <a:gd name="T13" fmla="*/ 78 h 136"/>
                <a:gd name="T14" fmla="*/ 6 w 58"/>
                <a:gd name="T15" fmla="*/ 104 h 136"/>
                <a:gd name="T16" fmla="*/ 0 w 58"/>
                <a:gd name="T17" fmla="*/ 136 h 136"/>
                <a:gd name="T18" fmla="*/ 0 w 58"/>
                <a:gd name="T19" fmla="*/ 136 h 136"/>
                <a:gd name="T20" fmla="*/ 4 w 58"/>
                <a:gd name="T21" fmla="*/ 134 h 136"/>
                <a:gd name="T22" fmla="*/ 14 w 58"/>
                <a:gd name="T23" fmla="*/ 126 h 136"/>
                <a:gd name="T24" fmla="*/ 28 w 58"/>
                <a:gd name="T25" fmla="*/ 106 h 136"/>
                <a:gd name="T26" fmla="*/ 36 w 58"/>
                <a:gd name="T27" fmla="*/ 92 h 136"/>
                <a:gd name="T28" fmla="*/ 44 w 58"/>
                <a:gd name="T29" fmla="*/ 76 h 136"/>
                <a:gd name="T30" fmla="*/ 44 w 58"/>
                <a:gd name="T31" fmla="*/ 76 h 136"/>
                <a:gd name="T32" fmla="*/ 48 w 58"/>
                <a:gd name="T33" fmla="*/ 68 h 136"/>
                <a:gd name="T34" fmla="*/ 52 w 58"/>
                <a:gd name="T35" fmla="*/ 52 h 136"/>
                <a:gd name="T36" fmla="*/ 56 w 58"/>
                <a:gd name="T37" fmla="*/ 28 h 136"/>
                <a:gd name="T38" fmla="*/ 58 w 58"/>
                <a:gd name="T39" fmla="*/ 14 h 136"/>
                <a:gd name="T40" fmla="*/ 56 w 58"/>
                <a:gd name="T41" fmla="*/ 0 h 136"/>
                <a:gd name="T42" fmla="*/ 56 w 58"/>
                <a:gd name="T4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136">
                  <a:moveTo>
                    <a:pt x="56" y="0"/>
                  </a:moveTo>
                  <a:lnTo>
                    <a:pt x="56" y="0"/>
                  </a:lnTo>
                  <a:lnTo>
                    <a:pt x="48" y="8"/>
                  </a:lnTo>
                  <a:lnTo>
                    <a:pt x="40" y="20"/>
                  </a:lnTo>
                  <a:lnTo>
                    <a:pt x="32" y="34"/>
                  </a:lnTo>
                  <a:lnTo>
                    <a:pt x="22" y="54"/>
                  </a:lnTo>
                  <a:lnTo>
                    <a:pt x="12" y="78"/>
                  </a:lnTo>
                  <a:lnTo>
                    <a:pt x="6" y="104"/>
                  </a:lnTo>
                  <a:lnTo>
                    <a:pt x="0" y="136"/>
                  </a:lnTo>
                  <a:lnTo>
                    <a:pt x="0" y="136"/>
                  </a:lnTo>
                  <a:lnTo>
                    <a:pt x="4" y="134"/>
                  </a:lnTo>
                  <a:lnTo>
                    <a:pt x="14" y="126"/>
                  </a:lnTo>
                  <a:lnTo>
                    <a:pt x="28" y="106"/>
                  </a:lnTo>
                  <a:lnTo>
                    <a:pt x="36" y="92"/>
                  </a:lnTo>
                  <a:lnTo>
                    <a:pt x="44" y="76"/>
                  </a:lnTo>
                  <a:lnTo>
                    <a:pt x="44" y="76"/>
                  </a:lnTo>
                  <a:lnTo>
                    <a:pt x="48" y="68"/>
                  </a:lnTo>
                  <a:lnTo>
                    <a:pt x="52" y="52"/>
                  </a:lnTo>
                  <a:lnTo>
                    <a:pt x="56" y="28"/>
                  </a:lnTo>
                  <a:lnTo>
                    <a:pt x="58" y="14"/>
                  </a:lnTo>
                  <a:lnTo>
                    <a:pt x="56" y="0"/>
                  </a:lnTo>
                  <a:lnTo>
                    <a:pt x="56"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7" name="Freeform 108"/>
            <p:cNvSpPr>
              <a:spLocks/>
            </p:cNvSpPr>
            <p:nvPr/>
          </p:nvSpPr>
          <p:spPr bwMode="auto">
            <a:xfrm>
              <a:off x="9891876" y="3693713"/>
              <a:ext cx="109230" cy="63239"/>
            </a:xfrm>
            <a:custGeom>
              <a:avLst/>
              <a:gdLst>
                <a:gd name="T0" fmla="*/ 38 w 38"/>
                <a:gd name="T1" fmla="*/ 6 h 22"/>
                <a:gd name="T2" fmla="*/ 4 w 38"/>
                <a:gd name="T3" fmla="*/ 22 h 22"/>
                <a:gd name="T4" fmla="*/ 0 w 38"/>
                <a:gd name="T5" fmla="*/ 18 h 22"/>
                <a:gd name="T6" fmla="*/ 34 w 38"/>
                <a:gd name="T7" fmla="*/ 0 h 22"/>
                <a:gd name="T8" fmla="*/ 38 w 38"/>
                <a:gd name="T9" fmla="*/ 6 h 22"/>
              </a:gdLst>
              <a:ahLst/>
              <a:cxnLst>
                <a:cxn ang="0">
                  <a:pos x="T0" y="T1"/>
                </a:cxn>
                <a:cxn ang="0">
                  <a:pos x="T2" y="T3"/>
                </a:cxn>
                <a:cxn ang="0">
                  <a:pos x="T4" y="T5"/>
                </a:cxn>
                <a:cxn ang="0">
                  <a:pos x="T6" y="T7"/>
                </a:cxn>
                <a:cxn ang="0">
                  <a:pos x="T8" y="T9"/>
                </a:cxn>
              </a:cxnLst>
              <a:rect l="0" t="0" r="r" b="b"/>
              <a:pathLst>
                <a:path w="38" h="22">
                  <a:moveTo>
                    <a:pt x="38" y="6"/>
                  </a:moveTo>
                  <a:lnTo>
                    <a:pt x="4" y="22"/>
                  </a:lnTo>
                  <a:lnTo>
                    <a:pt x="0" y="18"/>
                  </a:lnTo>
                  <a:lnTo>
                    <a:pt x="34" y="0"/>
                  </a:lnTo>
                  <a:lnTo>
                    <a:pt x="38" y="6"/>
                  </a:lnTo>
                  <a:close/>
                </a:path>
              </a:pathLst>
            </a:custGeom>
            <a:solidFill>
              <a:srgbClr val="FB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8" name="Freeform 109"/>
            <p:cNvSpPr>
              <a:spLocks/>
            </p:cNvSpPr>
            <p:nvPr/>
          </p:nvSpPr>
          <p:spPr bwMode="auto">
            <a:xfrm>
              <a:off x="9322728" y="4009906"/>
              <a:ext cx="109230" cy="51741"/>
            </a:xfrm>
            <a:custGeom>
              <a:avLst/>
              <a:gdLst>
                <a:gd name="T0" fmla="*/ 0 w 38"/>
                <a:gd name="T1" fmla="*/ 12 h 18"/>
                <a:gd name="T2" fmla="*/ 36 w 38"/>
                <a:gd name="T3" fmla="*/ 0 h 18"/>
                <a:gd name="T4" fmla="*/ 38 w 38"/>
                <a:gd name="T5" fmla="*/ 8 h 18"/>
                <a:gd name="T6" fmla="*/ 2 w 38"/>
                <a:gd name="T7" fmla="*/ 18 h 18"/>
                <a:gd name="T8" fmla="*/ 0 w 38"/>
                <a:gd name="T9" fmla="*/ 12 h 18"/>
              </a:gdLst>
              <a:ahLst/>
              <a:cxnLst>
                <a:cxn ang="0">
                  <a:pos x="T0" y="T1"/>
                </a:cxn>
                <a:cxn ang="0">
                  <a:pos x="T2" y="T3"/>
                </a:cxn>
                <a:cxn ang="0">
                  <a:pos x="T4" y="T5"/>
                </a:cxn>
                <a:cxn ang="0">
                  <a:pos x="T6" y="T7"/>
                </a:cxn>
                <a:cxn ang="0">
                  <a:pos x="T8" y="T9"/>
                </a:cxn>
              </a:cxnLst>
              <a:rect l="0" t="0" r="r" b="b"/>
              <a:pathLst>
                <a:path w="38" h="18">
                  <a:moveTo>
                    <a:pt x="0" y="12"/>
                  </a:moveTo>
                  <a:lnTo>
                    <a:pt x="36" y="0"/>
                  </a:lnTo>
                  <a:lnTo>
                    <a:pt x="38" y="8"/>
                  </a:lnTo>
                  <a:lnTo>
                    <a:pt x="2" y="18"/>
                  </a:lnTo>
                  <a:lnTo>
                    <a:pt x="0" y="12"/>
                  </a:lnTo>
                  <a:close/>
                </a:path>
              </a:pathLst>
            </a:custGeom>
            <a:solidFill>
              <a:srgbClr val="FB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9" name="Freeform 110"/>
            <p:cNvSpPr>
              <a:spLocks/>
            </p:cNvSpPr>
            <p:nvPr/>
          </p:nvSpPr>
          <p:spPr bwMode="auto">
            <a:xfrm>
              <a:off x="9581432" y="3762701"/>
              <a:ext cx="109230" cy="86235"/>
            </a:xfrm>
            <a:custGeom>
              <a:avLst/>
              <a:gdLst>
                <a:gd name="T0" fmla="*/ 34 w 38"/>
                <a:gd name="T1" fmla="*/ 30 h 30"/>
                <a:gd name="T2" fmla="*/ 0 w 38"/>
                <a:gd name="T3" fmla="*/ 8 h 30"/>
                <a:gd name="T4" fmla="*/ 4 w 38"/>
                <a:gd name="T5" fmla="*/ 0 h 30"/>
                <a:gd name="T6" fmla="*/ 38 w 38"/>
                <a:gd name="T7" fmla="*/ 22 h 30"/>
                <a:gd name="T8" fmla="*/ 34 w 38"/>
                <a:gd name="T9" fmla="*/ 30 h 30"/>
              </a:gdLst>
              <a:ahLst/>
              <a:cxnLst>
                <a:cxn ang="0">
                  <a:pos x="T0" y="T1"/>
                </a:cxn>
                <a:cxn ang="0">
                  <a:pos x="T2" y="T3"/>
                </a:cxn>
                <a:cxn ang="0">
                  <a:pos x="T4" y="T5"/>
                </a:cxn>
                <a:cxn ang="0">
                  <a:pos x="T6" y="T7"/>
                </a:cxn>
                <a:cxn ang="0">
                  <a:pos x="T8" y="T9"/>
                </a:cxn>
              </a:cxnLst>
              <a:rect l="0" t="0" r="r" b="b"/>
              <a:pathLst>
                <a:path w="38" h="30">
                  <a:moveTo>
                    <a:pt x="34" y="30"/>
                  </a:moveTo>
                  <a:lnTo>
                    <a:pt x="0" y="8"/>
                  </a:lnTo>
                  <a:lnTo>
                    <a:pt x="4" y="0"/>
                  </a:lnTo>
                  <a:lnTo>
                    <a:pt x="38" y="22"/>
                  </a:lnTo>
                  <a:lnTo>
                    <a:pt x="34" y="3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50" name="Freeform 111"/>
            <p:cNvSpPr>
              <a:spLocks/>
            </p:cNvSpPr>
            <p:nvPr/>
          </p:nvSpPr>
          <p:spPr bwMode="auto">
            <a:xfrm>
              <a:off x="10139082" y="3877680"/>
              <a:ext cx="86235" cy="189716"/>
            </a:xfrm>
            <a:custGeom>
              <a:avLst/>
              <a:gdLst>
                <a:gd name="T0" fmla="*/ 10 w 30"/>
                <a:gd name="T1" fmla="*/ 66 h 66"/>
                <a:gd name="T2" fmla="*/ 0 w 30"/>
                <a:gd name="T3" fmla="*/ 62 h 66"/>
                <a:gd name="T4" fmla="*/ 20 w 30"/>
                <a:gd name="T5" fmla="*/ 0 h 66"/>
                <a:gd name="T6" fmla="*/ 30 w 30"/>
                <a:gd name="T7" fmla="*/ 4 h 66"/>
                <a:gd name="T8" fmla="*/ 10 w 30"/>
                <a:gd name="T9" fmla="*/ 66 h 66"/>
              </a:gdLst>
              <a:ahLst/>
              <a:cxnLst>
                <a:cxn ang="0">
                  <a:pos x="T0" y="T1"/>
                </a:cxn>
                <a:cxn ang="0">
                  <a:pos x="T2" y="T3"/>
                </a:cxn>
                <a:cxn ang="0">
                  <a:pos x="T4" y="T5"/>
                </a:cxn>
                <a:cxn ang="0">
                  <a:pos x="T6" y="T7"/>
                </a:cxn>
                <a:cxn ang="0">
                  <a:pos x="T8" y="T9"/>
                </a:cxn>
              </a:cxnLst>
              <a:rect l="0" t="0" r="r" b="b"/>
              <a:pathLst>
                <a:path w="30" h="66">
                  <a:moveTo>
                    <a:pt x="10" y="66"/>
                  </a:moveTo>
                  <a:lnTo>
                    <a:pt x="0" y="62"/>
                  </a:lnTo>
                  <a:lnTo>
                    <a:pt x="20" y="0"/>
                  </a:lnTo>
                  <a:lnTo>
                    <a:pt x="30" y="4"/>
                  </a:lnTo>
                  <a:lnTo>
                    <a:pt x="10" y="66"/>
                  </a:lnTo>
                  <a:close/>
                </a:path>
              </a:pathLst>
            </a:custGeom>
            <a:solidFill>
              <a:srgbClr val="1E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51" name="Rectangle 112"/>
            <p:cNvSpPr>
              <a:spLocks noChangeArrowheads="1"/>
            </p:cNvSpPr>
            <p:nvPr/>
          </p:nvSpPr>
          <p:spPr bwMode="auto">
            <a:xfrm>
              <a:off x="10438028" y="4216869"/>
              <a:ext cx="22996" cy="160971"/>
            </a:xfrm>
            <a:prstGeom prst="rect">
              <a:avLst/>
            </a:prstGeom>
            <a:solidFill>
              <a:srgbClr val="EA0B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54" name="Freeform 113"/>
            <p:cNvSpPr>
              <a:spLocks/>
            </p:cNvSpPr>
            <p:nvPr/>
          </p:nvSpPr>
          <p:spPr bwMode="auto">
            <a:xfrm>
              <a:off x="9196251" y="4544561"/>
              <a:ext cx="183967" cy="97733"/>
            </a:xfrm>
            <a:custGeom>
              <a:avLst/>
              <a:gdLst>
                <a:gd name="T0" fmla="*/ 64 w 64"/>
                <a:gd name="T1" fmla="*/ 10 h 34"/>
                <a:gd name="T2" fmla="*/ 4 w 64"/>
                <a:gd name="T3" fmla="*/ 34 h 34"/>
                <a:gd name="T4" fmla="*/ 0 w 64"/>
                <a:gd name="T5" fmla="*/ 24 h 34"/>
                <a:gd name="T6" fmla="*/ 60 w 64"/>
                <a:gd name="T7" fmla="*/ 0 h 34"/>
                <a:gd name="T8" fmla="*/ 64 w 64"/>
                <a:gd name="T9" fmla="*/ 10 h 34"/>
              </a:gdLst>
              <a:ahLst/>
              <a:cxnLst>
                <a:cxn ang="0">
                  <a:pos x="T0" y="T1"/>
                </a:cxn>
                <a:cxn ang="0">
                  <a:pos x="T2" y="T3"/>
                </a:cxn>
                <a:cxn ang="0">
                  <a:pos x="T4" y="T5"/>
                </a:cxn>
                <a:cxn ang="0">
                  <a:pos x="T6" y="T7"/>
                </a:cxn>
                <a:cxn ang="0">
                  <a:pos x="T8" y="T9"/>
                </a:cxn>
              </a:cxnLst>
              <a:rect l="0" t="0" r="r" b="b"/>
              <a:pathLst>
                <a:path w="64" h="34">
                  <a:moveTo>
                    <a:pt x="64" y="10"/>
                  </a:moveTo>
                  <a:lnTo>
                    <a:pt x="4" y="34"/>
                  </a:lnTo>
                  <a:lnTo>
                    <a:pt x="0" y="24"/>
                  </a:lnTo>
                  <a:lnTo>
                    <a:pt x="60" y="0"/>
                  </a:lnTo>
                  <a:lnTo>
                    <a:pt x="64" y="10"/>
                  </a:lnTo>
                  <a:close/>
                </a:path>
              </a:pathLst>
            </a:custGeom>
            <a:solidFill>
              <a:srgbClr val="1E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55" name="Freeform 114"/>
            <p:cNvSpPr>
              <a:spLocks/>
            </p:cNvSpPr>
            <p:nvPr/>
          </p:nvSpPr>
          <p:spPr bwMode="auto">
            <a:xfrm>
              <a:off x="9190502" y="4320351"/>
              <a:ext cx="97733" cy="68988"/>
            </a:xfrm>
            <a:custGeom>
              <a:avLst/>
              <a:gdLst>
                <a:gd name="T0" fmla="*/ 30 w 34"/>
                <a:gd name="T1" fmla="*/ 24 h 24"/>
                <a:gd name="T2" fmla="*/ 0 w 34"/>
                <a:gd name="T3" fmla="*/ 8 h 24"/>
                <a:gd name="T4" fmla="*/ 4 w 34"/>
                <a:gd name="T5" fmla="*/ 0 h 24"/>
                <a:gd name="T6" fmla="*/ 34 w 34"/>
                <a:gd name="T7" fmla="*/ 16 h 24"/>
                <a:gd name="T8" fmla="*/ 30 w 34"/>
                <a:gd name="T9" fmla="*/ 24 h 24"/>
              </a:gdLst>
              <a:ahLst/>
              <a:cxnLst>
                <a:cxn ang="0">
                  <a:pos x="T0" y="T1"/>
                </a:cxn>
                <a:cxn ang="0">
                  <a:pos x="T2" y="T3"/>
                </a:cxn>
                <a:cxn ang="0">
                  <a:pos x="T4" y="T5"/>
                </a:cxn>
                <a:cxn ang="0">
                  <a:pos x="T6" y="T7"/>
                </a:cxn>
                <a:cxn ang="0">
                  <a:pos x="T8" y="T9"/>
                </a:cxn>
              </a:cxnLst>
              <a:rect l="0" t="0" r="r" b="b"/>
              <a:pathLst>
                <a:path w="34" h="24">
                  <a:moveTo>
                    <a:pt x="30" y="24"/>
                  </a:moveTo>
                  <a:lnTo>
                    <a:pt x="0" y="8"/>
                  </a:lnTo>
                  <a:lnTo>
                    <a:pt x="4" y="0"/>
                  </a:lnTo>
                  <a:lnTo>
                    <a:pt x="34" y="16"/>
                  </a:lnTo>
                  <a:lnTo>
                    <a:pt x="30" y="24"/>
                  </a:lnTo>
                  <a:close/>
                </a:path>
              </a:pathLst>
            </a:custGeom>
            <a:solidFill>
              <a:srgbClr val="EA0B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56" name="Freeform 115"/>
            <p:cNvSpPr>
              <a:spLocks/>
            </p:cNvSpPr>
            <p:nvPr/>
          </p:nvSpPr>
          <p:spPr bwMode="auto">
            <a:xfrm>
              <a:off x="9690662" y="5090713"/>
              <a:ext cx="97733" cy="68988"/>
            </a:xfrm>
            <a:custGeom>
              <a:avLst/>
              <a:gdLst>
                <a:gd name="T0" fmla="*/ 30 w 34"/>
                <a:gd name="T1" fmla="*/ 24 h 24"/>
                <a:gd name="T2" fmla="*/ 0 w 34"/>
                <a:gd name="T3" fmla="*/ 8 h 24"/>
                <a:gd name="T4" fmla="*/ 4 w 34"/>
                <a:gd name="T5" fmla="*/ 0 h 24"/>
                <a:gd name="T6" fmla="*/ 34 w 34"/>
                <a:gd name="T7" fmla="*/ 16 h 24"/>
                <a:gd name="T8" fmla="*/ 30 w 34"/>
                <a:gd name="T9" fmla="*/ 24 h 24"/>
              </a:gdLst>
              <a:ahLst/>
              <a:cxnLst>
                <a:cxn ang="0">
                  <a:pos x="T0" y="T1"/>
                </a:cxn>
                <a:cxn ang="0">
                  <a:pos x="T2" y="T3"/>
                </a:cxn>
                <a:cxn ang="0">
                  <a:pos x="T4" y="T5"/>
                </a:cxn>
                <a:cxn ang="0">
                  <a:pos x="T6" y="T7"/>
                </a:cxn>
                <a:cxn ang="0">
                  <a:pos x="T8" y="T9"/>
                </a:cxn>
              </a:cxnLst>
              <a:rect l="0" t="0" r="r" b="b"/>
              <a:pathLst>
                <a:path w="34" h="24">
                  <a:moveTo>
                    <a:pt x="30" y="24"/>
                  </a:moveTo>
                  <a:lnTo>
                    <a:pt x="0" y="8"/>
                  </a:lnTo>
                  <a:lnTo>
                    <a:pt x="4" y="0"/>
                  </a:lnTo>
                  <a:lnTo>
                    <a:pt x="34" y="16"/>
                  </a:lnTo>
                  <a:lnTo>
                    <a:pt x="30" y="24"/>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57" name="Freeform 116"/>
            <p:cNvSpPr>
              <a:spLocks/>
            </p:cNvSpPr>
            <p:nvPr/>
          </p:nvSpPr>
          <p:spPr bwMode="auto">
            <a:xfrm>
              <a:off x="9949366" y="4900997"/>
              <a:ext cx="86235" cy="126477"/>
            </a:xfrm>
            <a:custGeom>
              <a:avLst/>
              <a:gdLst>
                <a:gd name="T0" fmla="*/ 30 w 30"/>
                <a:gd name="T1" fmla="*/ 40 h 44"/>
                <a:gd name="T2" fmla="*/ 24 w 30"/>
                <a:gd name="T3" fmla="*/ 44 h 44"/>
                <a:gd name="T4" fmla="*/ 0 w 30"/>
                <a:gd name="T5" fmla="*/ 2 h 44"/>
                <a:gd name="T6" fmla="*/ 6 w 30"/>
                <a:gd name="T7" fmla="*/ 0 h 44"/>
                <a:gd name="T8" fmla="*/ 30 w 30"/>
                <a:gd name="T9" fmla="*/ 40 h 44"/>
              </a:gdLst>
              <a:ahLst/>
              <a:cxnLst>
                <a:cxn ang="0">
                  <a:pos x="T0" y="T1"/>
                </a:cxn>
                <a:cxn ang="0">
                  <a:pos x="T2" y="T3"/>
                </a:cxn>
                <a:cxn ang="0">
                  <a:pos x="T4" y="T5"/>
                </a:cxn>
                <a:cxn ang="0">
                  <a:pos x="T6" y="T7"/>
                </a:cxn>
                <a:cxn ang="0">
                  <a:pos x="T8" y="T9"/>
                </a:cxn>
              </a:cxnLst>
              <a:rect l="0" t="0" r="r" b="b"/>
              <a:pathLst>
                <a:path w="30" h="44">
                  <a:moveTo>
                    <a:pt x="30" y="40"/>
                  </a:moveTo>
                  <a:lnTo>
                    <a:pt x="24" y="44"/>
                  </a:lnTo>
                  <a:lnTo>
                    <a:pt x="0" y="2"/>
                  </a:lnTo>
                  <a:lnTo>
                    <a:pt x="6" y="0"/>
                  </a:lnTo>
                  <a:lnTo>
                    <a:pt x="30" y="40"/>
                  </a:lnTo>
                  <a:close/>
                </a:path>
              </a:pathLst>
            </a:custGeom>
            <a:solidFill>
              <a:srgbClr val="FB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58" name="Freeform 117"/>
            <p:cNvSpPr>
              <a:spLocks/>
            </p:cNvSpPr>
            <p:nvPr/>
          </p:nvSpPr>
          <p:spPr bwMode="auto">
            <a:xfrm>
              <a:off x="9920621" y="4492820"/>
              <a:ext cx="172469" cy="91984"/>
            </a:xfrm>
            <a:custGeom>
              <a:avLst/>
              <a:gdLst>
                <a:gd name="T0" fmla="*/ 60 w 60"/>
                <a:gd name="T1" fmla="*/ 8 h 32"/>
                <a:gd name="T2" fmla="*/ 4 w 60"/>
                <a:gd name="T3" fmla="*/ 32 h 32"/>
                <a:gd name="T4" fmla="*/ 0 w 60"/>
                <a:gd name="T5" fmla="*/ 24 h 32"/>
                <a:gd name="T6" fmla="*/ 56 w 60"/>
                <a:gd name="T7" fmla="*/ 0 h 32"/>
                <a:gd name="T8" fmla="*/ 60 w 60"/>
                <a:gd name="T9" fmla="*/ 8 h 32"/>
              </a:gdLst>
              <a:ahLst/>
              <a:cxnLst>
                <a:cxn ang="0">
                  <a:pos x="T0" y="T1"/>
                </a:cxn>
                <a:cxn ang="0">
                  <a:pos x="T2" y="T3"/>
                </a:cxn>
                <a:cxn ang="0">
                  <a:pos x="T4" y="T5"/>
                </a:cxn>
                <a:cxn ang="0">
                  <a:pos x="T6" y="T7"/>
                </a:cxn>
                <a:cxn ang="0">
                  <a:pos x="T8" y="T9"/>
                </a:cxn>
              </a:cxnLst>
              <a:rect l="0" t="0" r="r" b="b"/>
              <a:pathLst>
                <a:path w="60" h="32">
                  <a:moveTo>
                    <a:pt x="60" y="8"/>
                  </a:moveTo>
                  <a:lnTo>
                    <a:pt x="4" y="32"/>
                  </a:lnTo>
                  <a:lnTo>
                    <a:pt x="0" y="24"/>
                  </a:lnTo>
                  <a:lnTo>
                    <a:pt x="56" y="0"/>
                  </a:lnTo>
                  <a:lnTo>
                    <a:pt x="60" y="8"/>
                  </a:lnTo>
                  <a:close/>
                </a:path>
              </a:pathLst>
            </a:custGeom>
            <a:solidFill>
              <a:srgbClr val="FB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59" name="Rectangle 118"/>
            <p:cNvSpPr>
              <a:spLocks noChangeArrowheads="1"/>
            </p:cNvSpPr>
            <p:nvPr/>
          </p:nvSpPr>
          <p:spPr bwMode="auto">
            <a:xfrm>
              <a:off x="9196251" y="4855005"/>
              <a:ext cx="22996" cy="132226"/>
            </a:xfrm>
            <a:prstGeom prst="rect">
              <a:avLst/>
            </a:prstGeom>
            <a:solidFill>
              <a:srgbClr val="FBD1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60" name="Rectangle 119"/>
            <p:cNvSpPr>
              <a:spLocks noChangeArrowheads="1"/>
            </p:cNvSpPr>
            <p:nvPr/>
          </p:nvSpPr>
          <p:spPr bwMode="auto">
            <a:xfrm>
              <a:off x="10282806" y="4751524"/>
              <a:ext cx="17247" cy="132226"/>
            </a:xfrm>
            <a:prstGeom prst="rect">
              <a:avLst/>
            </a:prstGeom>
            <a:solidFill>
              <a:srgbClr val="E71E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261" name="Group 260"/>
          <p:cNvGrpSpPr/>
          <p:nvPr/>
        </p:nvGrpSpPr>
        <p:grpSpPr>
          <a:xfrm>
            <a:off x="5975242" y="3422369"/>
            <a:ext cx="2528996" cy="2661282"/>
            <a:chOff x="7057645" y="4207216"/>
            <a:chExt cx="1962565" cy="2065222"/>
          </a:xfrm>
        </p:grpSpPr>
        <p:sp>
          <p:nvSpPr>
            <p:cNvPr id="262" name="Freeform 5"/>
            <p:cNvSpPr>
              <a:spLocks/>
            </p:cNvSpPr>
            <p:nvPr/>
          </p:nvSpPr>
          <p:spPr bwMode="auto">
            <a:xfrm>
              <a:off x="8110385" y="4269615"/>
              <a:ext cx="901773" cy="497183"/>
            </a:xfrm>
            <a:custGeom>
              <a:avLst/>
              <a:gdLst>
                <a:gd name="T0" fmla="*/ 0 w 448"/>
                <a:gd name="T1" fmla="*/ 221 h 247"/>
                <a:gd name="T2" fmla="*/ 268 w 448"/>
                <a:gd name="T3" fmla="*/ 95 h 247"/>
                <a:gd name="T4" fmla="*/ 289 w 448"/>
                <a:gd name="T5" fmla="*/ 0 h 247"/>
                <a:gd name="T6" fmla="*/ 315 w 448"/>
                <a:gd name="T7" fmla="*/ 0 h 247"/>
                <a:gd name="T8" fmla="*/ 306 w 448"/>
                <a:gd name="T9" fmla="*/ 50 h 247"/>
                <a:gd name="T10" fmla="*/ 417 w 448"/>
                <a:gd name="T11" fmla="*/ 9 h 247"/>
                <a:gd name="T12" fmla="*/ 426 w 448"/>
                <a:gd name="T13" fmla="*/ 19 h 247"/>
                <a:gd name="T14" fmla="*/ 381 w 448"/>
                <a:gd name="T15" fmla="*/ 45 h 247"/>
                <a:gd name="T16" fmla="*/ 445 w 448"/>
                <a:gd name="T17" fmla="*/ 45 h 247"/>
                <a:gd name="T18" fmla="*/ 448 w 448"/>
                <a:gd name="T19" fmla="*/ 57 h 247"/>
                <a:gd name="T20" fmla="*/ 393 w 448"/>
                <a:gd name="T21" fmla="*/ 76 h 247"/>
                <a:gd name="T22" fmla="*/ 445 w 448"/>
                <a:gd name="T23" fmla="*/ 97 h 247"/>
                <a:gd name="T24" fmla="*/ 445 w 448"/>
                <a:gd name="T25" fmla="*/ 107 h 247"/>
                <a:gd name="T26" fmla="*/ 381 w 448"/>
                <a:gd name="T27" fmla="*/ 112 h 247"/>
                <a:gd name="T28" fmla="*/ 426 w 448"/>
                <a:gd name="T29" fmla="*/ 138 h 247"/>
                <a:gd name="T30" fmla="*/ 424 w 448"/>
                <a:gd name="T31" fmla="*/ 147 h 247"/>
                <a:gd name="T32" fmla="*/ 287 w 448"/>
                <a:gd name="T33" fmla="*/ 135 h 247"/>
                <a:gd name="T34" fmla="*/ 7 w 448"/>
                <a:gd name="T35" fmla="*/ 247 h 247"/>
                <a:gd name="T36" fmla="*/ 0 w 448"/>
                <a:gd name="T37" fmla="*/ 22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8" h="247">
                  <a:moveTo>
                    <a:pt x="0" y="221"/>
                  </a:moveTo>
                  <a:lnTo>
                    <a:pt x="268" y="95"/>
                  </a:lnTo>
                  <a:lnTo>
                    <a:pt x="289" y="0"/>
                  </a:lnTo>
                  <a:lnTo>
                    <a:pt x="315" y="0"/>
                  </a:lnTo>
                  <a:lnTo>
                    <a:pt x="306" y="50"/>
                  </a:lnTo>
                  <a:lnTo>
                    <a:pt x="417" y="9"/>
                  </a:lnTo>
                  <a:lnTo>
                    <a:pt x="426" y="19"/>
                  </a:lnTo>
                  <a:lnTo>
                    <a:pt x="381" y="45"/>
                  </a:lnTo>
                  <a:lnTo>
                    <a:pt x="445" y="45"/>
                  </a:lnTo>
                  <a:lnTo>
                    <a:pt x="448" y="57"/>
                  </a:lnTo>
                  <a:lnTo>
                    <a:pt x="393" y="76"/>
                  </a:lnTo>
                  <a:lnTo>
                    <a:pt x="445" y="97"/>
                  </a:lnTo>
                  <a:lnTo>
                    <a:pt x="445" y="107"/>
                  </a:lnTo>
                  <a:lnTo>
                    <a:pt x="381" y="112"/>
                  </a:lnTo>
                  <a:lnTo>
                    <a:pt x="426" y="138"/>
                  </a:lnTo>
                  <a:lnTo>
                    <a:pt x="424" y="147"/>
                  </a:lnTo>
                  <a:lnTo>
                    <a:pt x="287" y="135"/>
                  </a:lnTo>
                  <a:lnTo>
                    <a:pt x="7" y="247"/>
                  </a:lnTo>
                  <a:lnTo>
                    <a:pt x="0" y="221"/>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63" name="Freeform 6"/>
            <p:cNvSpPr>
              <a:spLocks/>
            </p:cNvSpPr>
            <p:nvPr/>
          </p:nvSpPr>
          <p:spPr bwMode="auto">
            <a:xfrm>
              <a:off x="8062076" y="5545786"/>
              <a:ext cx="905799" cy="726652"/>
            </a:xfrm>
            <a:custGeom>
              <a:avLst/>
              <a:gdLst>
                <a:gd name="T0" fmla="*/ 71 w 450"/>
                <a:gd name="T1" fmla="*/ 0 h 361"/>
                <a:gd name="T2" fmla="*/ 320 w 450"/>
                <a:gd name="T3" fmla="*/ 269 h 361"/>
                <a:gd name="T4" fmla="*/ 450 w 450"/>
                <a:gd name="T5" fmla="*/ 148 h 361"/>
                <a:gd name="T6" fmla="*/ 344 w 450"/>
                <a:gd name="T7" fmla="*/ 361 h 361"/>
                <a:gd name="T8" fmla="*/ 0 w 450"/>
                <a:gd name="T9" fmla="*/ 76 h 361"/>
                <a:gd name="T10" fmla="*/ 71 w 450"/>
                <a:gd name="T11" fmla="*/ 0 h 361"/>
              </a:gdLst>
              <a:ahLst/>
              <a:cxnLst>
                <a:cxn ang="0">
                  <a:pos x="T0" y="T1"/>
                </a:cxn>
                <a:cxn ang="0">
                  <a:pos x="T2" y="T3"/>
                </a:cxn>
                <a:cxn ang="0">
                  <a:pos x="T4" y="T5"/>
                </a:cxn>
                <a:cxn ang="0">
                  <a:pos x="T6" y="T7"/>
                </a:cxn>
                <a:cxn ang="0">
                  <a:pos x="T8" y="T9"/>
                </a:cxn>
                <a:cxn ang="0">
                  <a:pos x="T10" y="T11"/>
                </a:cxn>
              </a:cxnLst>
              <a:rect l="0" t="0" r="r" b="b"/>
              <a:pathLst>
                <a:path w="450" h="361">
                  <a:moveTo>
                    <a:pt x="71" y="0"/>
                  </a:moveTo>
                  <a:lnTo>
                    <a:pt x="320" y="269"/>
                  </a:lnTo>
                  <a:lnTo>
                    <a:pt x="450" y="148"/>
                  </a:lnTo>
                  <a:lnTo>
                    <a:pt x="344" y="361"/>
                  </a:lnTo>
                  <a:lnTo>
                    <a:pt x="0" y="76"/>
                  </a:lnTo>
                  <a:lnTo>
                    <a:pt x="71"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64" name="Freeform 7"/>
            <p:cNvSpPr>
              <a:spLocks/>
            </p:cNvSpPr>
            <p:nvPr/>
          </p:nvSpPr>
          <p:spPr bwMode="auto">
            <a:xfrm>
              <a:off x="7057645" y="5545786"/>
              <a:ext cx="1153384" cy="670292"/>
            </a:xfrm>
            <a:custGeom>
              <a:avLst/>
              <a:gdLst>
                <a:gd name="T0" fmla="*/ 435 w 573"/>
                <a:gd name="T1" fmla="*/ 43 h 333"/>
                <a:gd name="T2" fmla="*/ 364 w 573"/>
                <a:gd name="T3" fmla="*/ 205 h 333"/>
                <a:gd name="T4" fmla="*/ 92 w 573"/>
                <a:gd name="T5" fmla="*/ 138 h 333"/>
                <a:gd name="T6" fmla="*/ 0 w 573"/>
                <a:gd name="T7" fmla="*/ 333 h 333"/>
                <a:gd name="T8" fmla="*/ 172 w 573"/>
                <a:gd name="T9" fmla="*/ 209 h 333"/>
                <a:gd name="T10" fmla="*/ 364 w 573"/>
                <a:gd name="T11" fmla="*/ 321 h 333"/>
                <a:gd name="T12" fmla="*/ 573 w 573"/>
                <a:gd name="T13" fmla="*/ 0 h 333"/>
                <a:gd name="T14" fmla="*/ 435 w 573"/>
                <a:gd name="T15" fmla="*/ 4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333">
                  <a:moveTo>
                    <a:pt x="435" y="43"/>
                  </a:moveTo>
                  <a:lnTo>
                    <a:pt x="364" y="205"/>
                  </a:lnTo>
                  <a:lnTo>
                    <a:pt x="92" y="138"/>
                  </a:lnTo>
                  <a:lnTo>
                    <a:pt x="0" y="333"/>
                  </a:lnTo>
                  <a:lnTo>
                    <a:pt x="172" y="209"/>
                  </a:lnTo>
                  <a:lnTo>
                    <a:pt x="364" y="321"/>
                  </a:lnTo>
                  <a:lnTo>
                    <a:pt x="573" y="0"/>
                  </a:lnTo>
                  <a:lnTo>
                    <a:pt x="435" y="43"/>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65" name="Freeform 8"/>
            <p:cNvSpPr>
              <a:spLocks/>
            </p:cNvSpPr>
            <p:nvPr/>
          </p:nvSpPr>
          <p:spPr bwMode="auto">
            <a:xfrm>
              <a:off x="7057645" y="5545786"/>
              <a:ext cx="1153384" cy="670292"/>
            </a:xfrm>
            <a:custGeom>
              <a:avLst/>
              <a:gdLst>
                <a:gd name="T0" fmla="*/ 435 w 573"/>
                <a:gd name="T1" fmla="*/ 43 h 333"/>
                <a:gd name="T2" fmla="*/ 364 w 573"/>
                <a:gd name="T3" fmla="*/ 205 h 333"/>
                <a:gd name="T4" fmla="*/ 92 w 573"/>
                <a:gd name="T5" fmla="*/ 138 h 333"/>
                <a:gd name="T6" fmla="*/ 0 w 573"/>
                <a:gd name="T7" fmla="*/ 333 h 333"/>
                <a:gd name="T8" fmla="*/ 172 w 573"/>
                <a:gd name="T9" fmla="*/ 209 h 333"/>
                <a:gd name="T10" fmla="*/ 364 w 573"/>
                <a:gd name="T11" fmla="*/ 321 h 333"/>
                <a:gd name="T12" fmla="*/ 573 w 573"/>
                <a:gd name="T13" fmla="*/ 0 h 333"/>
                <a:gd name="T14" fmla="*/ 435 w 573"/>
                <a:gd name="T15" fmla="*/ 4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333">
                  <a:moveTo>
                    <a:pt x="435" y="43"/>
                  </a:moveTo>
                  <a:lnTo>
                    <a:pt x="364" y="205"/>
                  </a:lnTo>
                  <a:lnTo>
                    <a:pt x="92" y="138"/>
                  </a:lnTo>
                  <a:lnTo>
                    <a:pt x="0" y="333"/>
                  </a:lnTo>
                  <a:lnTo>
                    <a:pt x="172" y="209"/>
                  </a:lnTo>
                  <a:lnTo>
                    <a:pt x="364" y="321"/>
                  </a:lnTo>
                  <a:lnTo>
                    <a:pt x="573" y="0"/>
                  </a:lnTo>
                  <a:lnTo>
                    <a:pt x="435" y="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66" name="Freeform 9"/>
            <p:cNvSpPr>
              <a:spLocks/>
            </p:cNvSpPr>
            <p:nvPr/>
          </p:nvSpPr>
          <p:spPr bwMode="auto">
            <a:xfrm>
              <a:off x="7260947" y="4307860"/>
              <a:ext cx="1054753" cy="1411034"/>
            </a:xfrm>
            <a:custGeom>
              <a:avLst/>
              <a:gdLst>
                <a:gd name="T0" fmla="*/ 0 w 524"/>
                <a:gd name="T1" fmla="*/ 145 h 701"/>
                <a:gd name="T2" fmla="*/ 268 w 524"/>
                <a:gd name="T3" fmla="*/ 701 h 701"/>
                <a:gd name="T4" fmla="*/ 524 w 524"/>
                <a:gd name="T5" fmla="*/ 613 h 701"/>
                <a:gd name="T6" fmla="*/ 420 w 524"/>
                <a:gd name="T7" fmla="*/ 0 h 701"/>
                <a:gd name="T8" fmla="*/ 0 w 524"/>
                <a:gd name="T9" fmla="*/ 145 h 701"/>
              </a:gdLst>
              <a:ahLst/>
              <a:cxnLst>
                <a:cxn ang="0">
                  <a:pos x="T0" y="T1"/>
                </a:cxn>
                <a:cxn ang="0">
                  <a:pos x="T2" y="T3"/>
                </a:cxn>
                <a:cxn ang="0">
                  <a:pos x="T4" y="T5"/>
                </a:cxn>
                <a:cxn ang="0">
                  <a:pos x="T6" y="T7"/>
                </a:cxn>
                <a:cxn ang="0">
                  <a:pos x="T8" y="T9"/>
                </a:cxn>
              </a:cxnLst>
              <a:rect l="0" t="0" r="r" b="b"/>
              <a:pathLst>
                <a:path w="524" h="701">
                  <a:moveTo>
                    <a:pt x="0" y="145"/>
                  </a:moveTo>
                  <a:lnTo>
                    <a:pt x="268" y="701"/>
                  </a:lnTo>
                  <a:lnTo>
                    <a:pt x="524" y="613"/>
                  </a:lnTo>
                  <a:lnTo>
                    <a:pt x="420" y="0"/>
                  </a:lnTo>
                  <a:lnTo>
                    <a:pt x="0" y="145"/>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67" name="Freeform 10"/>
            <p:cNvSpPr>
              <a:spLocks/>
            </p:cNvSpPr>
            <p:nvPr/>
          </p:nvSpPr>
          <p:spPr bwMode="auto">
            <a:xfrm>
              <a:off x="7260947" y="4307860"/>
              <a:ext cx="1054753" cy="1411034"/>
            </a:xfrm>
            <a:custGeom>
              <a:avLst/>
              <a:gdLst>
                <a:gd name="T0" fmla="*/ 0 w 524"/>
                <a:gd name="T1" fmla="*/ 145 h 701"/>
                <a:gd name="T2" fmla="*/ 268 w 524"/>
                <a:gd name="T3" fmla="*/ 701 h 701"/>
                <a:gd name="T4" fmla="*/ 524 w 524"/>
                <a:gd name="T5" fmla="*/ 613 h 701"/>
                <a:gd name="T6" fmla="*/ 420 w 524"/>
                <a:gd name="T7" fmla="*/ 0 h 701"/>
                <a:gd name="T8" fmla="*/ 0 w 524"/>
                <a:gd name="T9" fmla="*/ 145 h 701"/>
              </a:gdLst>
              <a:ahLst/>
              <a:cxnLst>
                <a:cxn ang="0">
                  <a:pos x="T0" y="T1"/>
                </a:cxn>
                <a:cxn ang="0">
                  <a:pos x="T2" y="T3"/>
                </a:cxn>
                <a:cxn ang="0">
                  <a:pos x="T4" y="T5"/>
                </a:cxn>
                <a:cxn ang="0">
                  <a:pos x="T6" y="T7"/>
                </a:cxn>
                <a:cxn ang="0">
                  <a:pos x="T8" y="T9"/>
                </a:cxn>
              </a:cxnLst>
              <a:rect l="0" t="0" r="r" b="b"/>
              <a:pathLst>
                <a:path w="524" h="701">
                  <a:moveTo>
                    <a:pt x="0" y="145"/>
                  </a:moveTo>
                  <a:lnTo>
                    <a:pt x="268" y="701"/>
                  </a:lnTo>
                  <a:lnTo>
                    <a:pt x="524" y="613"/>
                  </a:lnTo>
                  <a:lnTo>
                    <a:pt x="420" y="0"/>
                  </a:lnTo>
                  <a:lnTo>
                    <a:pt x="0" y="1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68" name="Freeform 11"/>
            <p:cNvSpPr>
              <a:spLocks/>
            </p:cNvSpPr>
            <p:nvPr/>
          </p:nvSpPr>
          <p:spPr bwMode="auto">
            <a:xfrm>
              <a:off x="7152251" y="4217280"/>
              <a:ext cx="1058778" cy="448874"/>
            </a:xfrm>
            <a:custGeom>
              <a:avLst/>
              <a:gdLst>
                <a:gd name="T0" fmla="*/ 0 w 526"/>
                <a:gd name="T1" fmla="*/ 173 h 223"/>
                <a:gd name="T2" fmla="*/ 17 w 526"/>
                <a:gd name="T3" fmla="*/ 223 h 223"/>
                <a:gd name="T4" fmla="*/ 526 w 526"/>
                <a:gd name="T5" fmla="*/ 57 h 223"/>
                <a:gd name="T6" fmla="*/ 507 w 526"/>
                <a:gd name="T7" fmla="*/ 0 h 223"/>
                <a:gd name="T8" fmla="*/ 0 w 526"/>
                <a:gd name="T9" fmla="*/ 173 h 223"/>
              </a:gdLst>
              <a:ahLst/>
              <a:cxnLst>
                <a:cxn ang="0">
                  <a:pos x="T0" y="T1"/>
                </a:cxn>
                <a:cxn ang="0">
                  <a:pos x="T2" y="T3"/>
                </a:cxn>
                <a:cxn ang="0">
                  <a:pos x="T4" y="T5"/>
                </a:cxn>
                <a:cxn ang="0">
                  <a:pos x="T6" y="T7"/>
                </a:cxn>
                <a:cxn ang="0">
                  <a:pos x="T8" y="T9"/>
                </a:cxn>
              </a:cxnLst>
              <a:rect l="0" t="0" r="r" b="b"/>
              <a:pathLst>
                <a:path w="526" h="223">
                  <a:moveTo>
                    <a:pt x="0" y="173"/>
                  </a:moveTo>
                  <a:lnTo>
                    <a:pt x="17" y="223"/>
                  </a:lnTo>
                  <a:lnTo>
                    <a:pt x="526" y="57"/>
                  </a:lnTo>
                  <a:lnTo>
                    <a:pt x="507" y="0"/>
                  </a:lnTo>
                  <a:lnTo>
                    <a:pt x="0" y="173"/>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69" name="Freeform 12"/>
            <p:cNvSpPr>
              <a:spLocks/>
            </p:cNvSpPr>
            <p:nvPr/>
          </p:nvSpPr>
          <p:spPr bwMode="auto">
            <a:xfrm>
              <a:off x="7152251" y="4217280"/>
              <a:ext cx="1058778" cy="448874"/>
            </a:xfrm>
            <a:custGeom>
              <a:avLst/>
              <a:gdLst>
                <a:gd name="T0" fmla="*/ 0 w 526"/>
                <a:gd name="T1" fmla="*/ 173 h 223"/>
                <a:gd name="T2" fmla="*/ 17 w 526"/>
                <a:gd name="T3" fmla="*/ 223 h 223"/>
                <a:gd name="T4" fmla="*/ 526 w 526"/>
                <a:gd name="T5" fmla="*/ 57 h 223"/>
                <a:gd name="T6" fmla="*/ 507 w 526"/>
                <a:gd name="T7" fmla="*/ 0 h 223"/>
                <a:gd name="T8" fmla="*/ 0 w 526"/>
                <a:gd name="T9" fmla="*/ 173 h 223"/>
              </a:gdLst>
              <a:ahLst/>
              <a:cxnLst>
                <a:cxn ang="0">
                  <a:pos x="T0" y="T1"/>
                </a:cxn>
                <a:cxn ang="0">
                  <a:pos x="T2" y="T3"/>
                </a:cxn>
                <a:cxn ang="0">
                  <a:pos x="T4" y="T5"/>
                </a:cxn>
                <a:cxn ang="0">
                  <a:pos x="T6" y="T7"/>
                </a:cxn>
                <a:cxn ang="0">
                  <a:pos x="T8" y="T9"/>
                </a:cxn>
              </a:cxnLst>
              <a:rect l="0" t="0" r="r" b="b"/>
              <a:pathLst>
                <a:path w="526" h="223">
                  <a:moveTo>
                    <a:pt x="0" y="173"/>
                  </a:moveTo>
                  <a:lnTo>
                    <a:pt x="17" y="223"/>
                  </a:lnTo>
                  <a:lnTo>
                    <a:pt x="526" y="57"/>
                  </a:lnTo>
                  <a:lnTo>
                    <a:pt x="507" y="0"/>
                  </a:lnTo>
                  <a:lnTo>
                    <a:pt x="0" y="1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70" name="Freeform 13"/>
            <p:cNvSpPr>
              <a:spLocks/>
            </p:cNvSpPr>
            <p:nvPr/>
          </p:nvSpPr>
          <p:spPr bwMode="auto">
            <a:xfrm>
              <a:off x="7281075" y="4537329"/>
              <a:ext cx="400564" cy="362320"/>
            </a:xfrm>
            <a:custGeom>
              <a:avLst/>
              <a:gdLst>
                <a:gd name="T0" fmla="*/ 151 w 199"/>
                <a:gd name="T1" fmla="*/ 0 h 180"/>
                <a:gd name="T2" fmla="*/ 114 w 199"/>
                <a:gd name="T3" fmla="*/ 12 h 180"/>
                <a:gd name="T4" fmla="*/ 0 w 199"/>
                <a:gd name="T5" fmla="*/ 50 h 180"/>
                <a:gd name="T6" fmla="*/ 64 w 199"/>
                <a:gd name="T7" fmla="*/ 180 h 180"/>
                <a:gd name="T8" fmla="*/ 199 w 199"/>
                <a:gd name="T9" fmla="*/ 133 h 180"/>
                <a:gd name="T10" fmla="*/ 151 w 199"/>
                <a:gd name="T11" fmla="*/ 0 h 180"/>
              </a:gdLst>
              <a:ahLst/>
              <a:cxnLst>
                <a:cxn ang="0">
                  <a:pos x="T0" y="T1"/>
                </a:cxn>
                <a:cxn ang="0">
                  <a:pos x="T2" y="T3"/>
                </a:cxn>
                <a:cxn ang="0">
                  <a:pos x="T4" y="T5"/>
                </a:cxn>
                <a:cxn ang="0">
                  <a:pos x="T6" y="T7"/>
                </a:cxn>
                <a:cxn ang="0">
                  <a:pos x="T8" y="T9"/>
                </a:cxn>
                <a:cxn ang="0">
                  <a:pos x="T10" y="T11"/>
                </a:cxn>
              </a:cxnLst>
              <a:rect l="0" t="0" r="r" b="b"/>
              <a:pathLst>
                <a:path w="199" h="180">
                  <a:moveTo>
                    <a:pt x="151" y="0"/>
                  </a:moveTo>
                  <a:lnTo>
                    <a:pt x="114" y="12"/>
                  </a:lnTo>
                  <a:lnTo>
                    <a:pt x="0" y="50"/>
                  </a:lnTo>
                  <a:lnTo>
                    <a:pt x="64" y="180"/>
                  </a:lnTo>
                  <a:lnTo>
                    <a:pt x="199" y="133"/>
                  </a:lnTo>
                  <a:lnTo>
                    <a:pt x="151" y="0"/>
                  </a:lnTo>
                  <a:close/>
                </a:path>
              </a:pathLst>
            </a:custGeom>
            <a:solidFill>
              <a:srgbClr val="C3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71" name="Freeform 14"/>
            <p:cNvSpPr>
              <a:spLocks/>
            </p:cNvSpPr>
            <p:nvPr/>
          </p:nvSpPr>
          <p:spPr bwMode="auto">
            <a:xfrm>
              <a:off x="7281075" y="4537329"/>
              <a:ext cx="400564" cy="362320"/>
            </a:xfrm>
            <a:custGeom>
              <a:avLst/>
              <a:gdLst>
                <a:gd name="T0" fmla="*/ 151 w 199"/>
                <a:gd name="T1" fmla="*/ 0 h 180"/>
                <a:gd name="T2" fmla="*/ 114 w 199"/>
                <a:gd name="T3" fmla="*/ 12 h 180"/>
                <a:gd name="T4" fmla="*/ 0 w 199"/>
                <a:gd name="T5" fmla="*/ 50 h 180"/>
                <a:gd name="T6" fmla="*/ 64 w 199"/>
                <a:gd name="T7" fmla="*/ 180 h 180"/>
                <a:gd name="T8" fmla="*/ 199 w 199"/>
                <a:gd name="T9" fmla="*/ 133 h 180"/>
                <a:gd name="T10" fmla="*/ 151 w 199"/>
                <a:gd name="T11" fmla="*/ 0 h 180"/>
              </a:gdLst>
              <a:ahLst/>
              <a:cxnLst>
                <a:cxn ang="0">
                  <a:pos x="T0" y="T1"/>
                </a:cxn>
                <a:cxn ang="0">
                  <a:pos x="T2" y="T3"/>
                </a:cxn>
                <a:cxn ang="0">
                  <a:pos x="T4" y="T5"/>
                </a:cxn>
                <a:cxn ang="0">
                  <a:pos x="T6" y="T7"/>
                </a:cxn>
                <a:cxn ang="0">
                  <a:pos x="T8" y="T9"/>
                </a:cxn>
                <a:cxn ang="0">
                  <a:pos x="T10" y="T11"/>
                </a:cxn>
              </a:cxnLst>
              <a:rect l="0" t="0" r="r" b="b"/>
              <a:pathLst>
                <a:path w="199" h="180">
                  <a:moveTo>
                    <a:pt x="151" y="0"/>
                  </a:moveTo>
                  <a:lnTo>
                    <a:pt x="114" y="12"/>
                  </a:lnTo>
                  <a:lnTo>
                    <a:pt x="0" y="50"/>
                  </a:lnTo>
                  <a:lnTo>
                    <a:pt x="64" y="180"/>
                  </a:lnTo>
                  <a:lnTo>
                    <a:pt x="199" y="133"/>
                  </a:lnTo>
                  <a:lnTo>
                    <a:pt x="1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72" name="Freeform 15"/>
            <p:cNvSpPr>
              <a:spLocks/>
            </p:cNvSpPr>
            <p:nvPr/>
          </p:nvSpPr>
          <p:spPr bwMode="auto">
            <a:xfrm>
              <a:off x="7510545" y="4537329"/>
              <a:ext cx="74477" cy="24155"/>
            </a:xfrm>
            <a:custGeom>
              <a:avLst/>
              <a:gdLst>
                <a:gd name="T0" fmla="*/ 37 w 37"/>
                <a:gd name="T1" fmla="*/ 0 h 12"/>
                <a:gd name="T2" fmla="*/ 0 w 37"/>
                <a:gd name="T3" fmla="*/ 12 h 12"/>
                <a:gd name="T4" fmla="*/ 37 w 37"/>
                <a:gd name="T5" fmla="*/ 0 h 12"/>
                <a:gd name="T6" fmla="*/ 37 w 37"/>
                <a:gd name="T7" fmla="*/ 0 h 12"/>
              </a:gdLst>
              <a:ahLst/>
              <a:cxnLst>
                <a:cxn ang="0">
                  <a:pos x="T0" y="T1"/>
                </a:cxn>
                <a:cxn ang="0">
                  <a:pos x="T2" y="T3"/>
                </a:cxn>
                <a:cxn ang="0">
                  <a:pos x="T4" y="T5"/>
                </a:cxn>
                <a:cxn ang="0">
                  <a:pos x="T6" y="T7"/>
                </a:cxn>
              </a:cxnLst>
              <a:rect l="0" t="0" r="r" b="b"/>
              <a:pathLst>
                <a:path w="37" h="12">
                  <a:moveTo>
                    <a:pt x="37" y="0"/>
                  </a:moveTo>
                  <a:lnTo>
                    <a:pt x="0" y="12"/>
                  </a:lnTo>
                  <a:lnTo>
                    <a:pt x="37" y="0"/>
                  </a:lnTo>
                  <a:lnTo>
                    <a:pt x="37" y="0"/>
                  </a:lnTo>
                  <a:close/>
                </a:path>
              </a:pathLst>
            </a:custGeom>
            <a:solidFill>
              <a:srgbClr val="909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73" name="Freeform 16"/>
            <p:cNvSpPr>
              <a:spLocks/>
            </p:cNvSpPr>
            <p:nvPr/>
          </p:nvSpPr>
          <p:spPr bwMode="auto">
            <a:xfrm>
              <a:off x="7510545" y="4537329"/>
              <a:ext cx="74477" cy="24155"/>
            </a:xfrm>
            <a:custGeom>
              <a:avLst/>
              <a:gdLst>
                <a:gd name="T0" fmla="*/ 37 w 37"/>
                <a:gd name="T1" fmla="*/ 0 h 12"/>
                <a:gd name="T2" fmla="*/ 0 w 37"/>
                <a:gd name="T3" fmla="*/ 12 h 12"/>
                <a:gd name="T4" fmla="*/ 37 w 37"/>
                <a:gd name="T5" fmla="*/ 0 h 12"/>
                <a:gd name="T6" fmla="*/ 37 w 37"/>
                <a:gd name="T7" fmla="*/ 0 h 12"/>
              </a:gdLst>
              <a:ahLst/>
              <a:cxnLst>
                <a:cxn ang="0">
                  <a:pos x="T0" y="T1"/>
                </a:cxn>
                <a:cxn ang="0">
                  <a:pos x="T2" y="T3"/>
                </a:cxn>
                <a:cxn ang="0">
                  <a:pos x="T4" y="T5"/>
                </a:cxn>
                <a:cxn ang="0">
                  <a:pos x="T6" y="T7"/>
                </a:cxn>
              </a:cxnLst>
              <a:rect l="0" t="0" r="r" b="b"/>
              <a:pathLst>
                <a:path w="37" h="12">
                  <a:moveTo>
                    <a:pt x="37" y="0"/>
                  </a:moveTo>
                  <a:lnTo>
                    <a:pt x="0" y="12"/>
                  </a:lnTo>
                  <a:lnTo>
                    <a:pt x="37" y="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74" name="Freeform 17"/>
            <p:cNvSpPr>
              <a:spLocks/>
            </p:cNvSpPr>
            <p:nvPr/>
          </p:nvSpPr>
          <p:spPr bwMode="auto">
            <a:xfrm>
              <a:off x="7800400" y="5680649"/>
              <a:ext cx="114735" cy="38245"/>
            </a:xfrm>
            <a:custGeom>
              <a:avLst/>
              <a:gdLst>
                <a:gd name="T0" fmla="*/ 57 w 57"/>
                <a:gd name="T1" fmla="*/ 0 h 19"/>
                <a:gd name="T2" fmla="*/ 0 w 57"/>
                <a:gd name="T3" fmla="*/ 19 h 19"/>
                <a:gd name="T4" fmla="*/ 0 w 57"/>
                <a:gd name="T5" fmla="*/ 19 h 19"/>
                <a:gd name="T6" fmla="*/ 57 w 57"/>
                <a:gd name="T7" fmla="*/ 0 h 19"/>
                <a:gd name="T8" fmla="*/ 57 w 57"/>
                <a:gd name="T9" fmla="*/ 0 h 19"/>
              </a:gdLst>
              <a:ahLst/>
              <a:cxnLst>
                <a:cxn ang="0">
                  <a:pos x="T0" y="T1"/>
                </a:cxn>
                <a:cxn ang="0">
                  <a:pos x="T2" y="T3"/>
                </a:cxn>
                <a:cxn ang="0">
                  <a:pos x="T4" y="T5"/>
                </a:cxn>
                <a:cxn ang="0">
                  <a:pos x="T6" y="T7"/>
                </a:cxn>
                <a:cxn ang="0">
                  <a:pos x="T8" y="T9"/>
                </a:cxn>
              </a:cxnLst>
              <a:rect l="0" t="0" r="r" b="b"/>
              <a:pathLst>
                <a:path w="57" h="19">
                  <a:moveTo>
                    <a:pt x="57" y="0"/>
                  </a:moveTo>
                  <a:lnTo>
                    <a:pt x="0" y="19"/>
                  </a:lnTo>
                  <a:lnTo>
                    <a:pt x="0" y="19"/>
                  </a:lnTo>
                  <a:lnTo>
                    <a:pt x="57" y="0"/>
                  </a:lnTo>
                  <a:lnTo>
                    <a:pt x="57" y="0"/>
                  </a:lnTo>
                  <a:close/>
                </a:path>
              </a:pathLst>
            </a:custGeom>
            <a:solidFill>
              <a:srgbClr val="D4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75" name="Freeform 18"/>
            <p:cNvSpPr>
              <a:spLocks/>
            </p:cNvSpPr>
            <p:nvPr/>
          </p:nvSpPr>
          <p:spPr bwMode="auto">
            <a:xfrm>
              <a:off x="7800400" y="5680649"/>
              <a:ext cx="114735" cy="38245"/>
            </a:xfrm>
            <a:custGeom>
              <a:avLst/>
              <a:gdLst>
                <a:gd name="T0" fmla="*/ 57 w 57"/>
                <a:gd name="T1" fmla="*/ 0 h 19"/>
                <a:gd name="T2" fmla="*/ 0 w 57"/>
                <a:gd name="T3" fmla="*/ 19 h 19"/>
                <a:gd name="T4" fmla="*/ 0 w 57"/>
                <a:gd name="T5" fmla="*/ 19 h 19"/>
                <a:gd name="T6" fmla="*/ 57 w 57"/>
                <a:gd name="T7" fmla="*/ 0 h 19"/>
                <a:gd name="T8" fmla="*/ 57 w 57"/>
                <a:gd name="T9" fmla="*/ 0 h 19"/>
              </a:gdLst>
              <a:ahLst/>
              <a:cxnLst>
                <a:cxn ang="0">
                  <a:pos x="T0" y="T1"/>
                </a:cxn>
                <a:cxn ang="0">
                  <a:pos x="T2" y="T3"/>
                </a:cxn>
                <a:cxn ang="0">
                  <a:pos x="T4" y="T5"/>
                </a:cxn>
                <a:cxn ang="0">
                  <a:pos x="T6" y="T7"/>
                </a:cxn>
                <a:cxn ang="0">
                  <a:pos x="T8" y="T9"/>
                </a:cxn>
              </a:cxnLst>
              <a:rect l="0" t="0" r="r" b="b"/>
              <a:pathLst>
                <a:path w="57" h="19">
                  <a:moveTo>
                    <a:pt x="57" y="0"/>
                  </a:moveTo>
                  <a:lnTo>
                    <a:pt x="0" y="19"/>
                  </a:lnTo>
                  <a:lnTo>
                    <a:pt x="0" y="19"/>
                  </a:lnTo>
                  <a:lnTo>
                    <a:pt x="57" y="0"/>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76" name="Freeform 19"/>
            <p:cNvSpPr>
              <a:spLocks/>
            </p:cNvSpPr>
            <p:nvPr/>
          </p:nvSpPr>
          <p:spPr bwMode="auto">
            <a:xfrm>
              <a:off x="7915135" y="5670585"/>
              <a:ext cx="32206" cy="10064"/>
            </a:xfrm>
            <a:custGeom>
              <a:avLst/>
              <a:gdLst>
                <a:gd name="T0" fmla="*/ 16 w 16"/>
                <a:gd name="T1" fmla="*/ 0 h 5"/>
                <a:gd name="T2" fmla="*/ 0 w 16"/>
                <a:gd name="T3" fmla="*/ 5 h 5"/>
                <a:gd name="T4" fmla="*/ 0 w 16"/>
                <a:gd name="T5" fmla="*/ 5 h 5"/>
                <a:gd name="T6" fmla="*/ 16 w 16"/>
                <a:gd name="T7" fmla="*/ 0 h 5"/>
              </a:gdLst>
              <a:ahLst/>
              <a:cxnLst>
                <a:cxn ang="0">
                  <a:pos x="T0" y="T1"/>
                </a:cxn>
                <a:cxn ang="0">
                  <a:pos x="T2" y="T3"/>
                </a:cxn>
                <a:cxn ang="0">
                  <a:pos x="T4" y="T5"/>
                </a:cxn>
                <a:cxn ang="0">
                  <a:pos x="T6" y="T7"/>
                </a:cxn>
              </a:cxnLst>
              <a:rect l="0" t="0" r="r" b="b"/>
              <a:pathLst>
                <a:path w="16" h="5">
                  <a:moveTo>
                    <a:pt x="16" y="0"/>
                  </a:moveTo>
                  <a:lnTo>
                    <a:pt x="0" y="5"/>
                  </a:lnTo>
                  <a:lnTo>
                    <a:pt x="0" y="5"/>
                  </a:lnTo>
                  <a:lnTo>
                    <a:pt x="16" y="0"/>
                  </a:lnTo>
                  <a:close/>
                </a:path>
              </a:pathLst>
            </a:custGeom>
            <a:solidFill>
              <a:srgbClr val="5F2B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77" name="Freeform 20"/>
            <p:cNvSpPr>
              <a:spLocks/>
            </p:cNvSpPr>
            <p:nvPr/>
          </p:nvSpPr>
          <p:spPr bwMode="auto">
            <a:xfrm>
              <a:off x="7915135" y="5670585"/>
              <a:ext cx="32206" cy="10064"/>
            </a:xfrm>
            <a:custGeom>
              <a:avLst/>
              <a:gdLst>
                <a:gd name="T0" fmla="*/ 16 w 16"/>
                <a:gd name="T1" fmla="*/ 0 h 5"/>
                <a:gd name="T2" fmla="*/ 0 w 16"/>
                <a:gd name="T3" fmla="*/ 5 h 5"/>
                <a:gd name="T4" fmla="*/ 0 w 16"/>
                <a:gd name="T5" fmla="*/ 5 h 5"/>
                <a:gd name="T6" fmla="*/ 16 w 16"/>
                <a:gd name="T7" fmla="*/ 0 h 5"/>
              </a:gdLst>
              <a:ahLst/>
              <a:cxnLst>
                <a:cxn ang="0">
                  <a:pos x="T0" y="T1"/>
                </a:cxn>
                <a:cxn ang="0">
                  <a:pos x="T2" y="T3"/>
                </a:cxn>
                <a:cxn ang="0">
                  <a:pos x="T4" y="T5"/>
                </a:cxn>
                <a:cxn ang="0">
                  <a:pos x="T6" y="T7"/>
                </a:cxn>
              </a:cxnLst>
              <a:rect l="0" t="0" r="r" b="b"/>
              <a:pathLst>
                <a:path w="16" h="5">
                  <a:moveTo>
                    <a:pt x="16" y="0"/>
                  </a:moveTo>
                  <a:lnTo>
                    <a:pt x="0" y="5"/>
                  </a:lnTo>
                  <a:lnTo>
                    <a:pt x="0" y="5"/>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78" name="Freeform 21"/>
            <p:cNvSpPr>
              <a:spLocks/>
            </p:cNvSpPr>
            <p:nvPr/>
          </p:nvSpPr>
          <p:spPr bwMode="auto">
            <a:xfrm>
              <a:off x="7653460" y="5344497"/>
              <a:ext cx="328101" cy="374397"/>
            </a:xfrm>
            <a:custGeom>
              <a:avLst/>
              <a:gdLst>
                <a:gd name="T0" fmla="*/ 109 w 163"/>
                <a:gd name="T1" fmla="*/ 0 h 186"/>
                <a:gd name="T2" fmla="*/ 0 w 163"/>
                <a:gd name="T3" fmla="*/ 34 h 186"/>
                <a:gd name="T4" fmla="*/ 73 w 163"/>
                <a:gd name="T5" fmla="*/ 186 h 186"/>
                <a:gd name="T6" fmla="*/ 130 w 163"/>
                <a:gd name="T7" fmla="*/ 167 h 186"/>
                <a:gd name="T8" fmla="*/ 146 w 163"/>
                <a:gd name="T9" fmla="*/ 162 h 186"/>
                <a:gd name="T10" fmla="*/ 163 w 163"/>
                <a:gd name="T11" fmla="*/ 157 h 186"/>
                <a:gd name="T12" fmla="*/ 109 w 163"/>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163" h="186">
                  <a:moveTo>
                    <a:pt x="109" y="0"/>
                  </a:moveTo>
                  <a:lnTo>
                    <a:pt x="0" y="34"/>
                  </a:lnTo>
                  <a:lnTo>
                    <a:pt x="73" y="186"/>
                  </a:lnTo>
                  <a:lnTo>
                    <a:pt x="130" y="167"/>
                  </a:lnTo>
                  <a:lnTo>
                    <a:pt x="146" y="162"/>
                  </a:lnTo>
                  <a:lnTo>
                    <a:pt x="163" y="157"/>
                  </a:lnTo>
                  <a:lnTo>
                    <a:pt x="109" y="0"/>
                  </a:lnTo>
                  <a:close/>
                </a:path>
              </a:pathLst>
            </a:custGeom>
            <a:solidFill>
              <a:srgbClr val="C3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79" name="Freeform 22"/>
            <p:cNvSpPr>
              <a:spLocks/>
            </p:cNvSpPr>
            <p:nvPr/>
          </p:nvSpPr>
          <p:spPr bwMode="auto">
            <a:xfrm>
              <a:off x="7653460" y="5344497"/>
              <a:ext cx="328101" cy="374397"/>
            </a:xfrm>
            <a:custGeom>
              <a:avLst/>
              <a:gdLst>
                <a:gd name="T0" fmla="*/ 109 w 163"/>
                <a:gd name="T1" fmla="*/ 0 h 186"/>
                <a:gd name="T2" fmla="*/ 0 w 163"/>
                <a:gd name="T3" fmla="*/ 34 h 186"/>
                <a:gd name="T4" fmla="*/ 73 w 163"/>
                <a:gd name="T5" fmla="*/ 186 h 186"/>
                <a:gd name="T6" fmla="*/ 130 w 163"/>
                <a:gd name="T7" fmla="*/ 167 h 186"/>
                <a:gd name="T8" fmla="*/ 146 w 163"/>
                <a:gd name="T9" fmla="*/ 162 h 186"/>
                <a:gd name="T10" fmla="*/ 163 w 163"/>
                <a:gd name="T11" fmla="*/ 157 h 186"/>
                <a:gd name="T12" fmla="*/ 109 w 163"/>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163" h="186">
                  <a:moveTo>
                    <a:pt x="109" y="0"/>
                  </a:moveTo>
                  <a:lnTo>
                    <a:pt x="0" y="34"/>
                  </a:lnTo>
                  <a:lnTo>
                    <a:pt x="73" y="186"/>
                  </a:lnTo>
                  <a:lnTo>
                    <a:pt x="130" y="167"/>
                  </a:lnTo>
                  <a:lnTo>
                    <a:pt x="146" y="162"/>
                  </a:lnTo>
                  <a:lnTo>
                    <a:pt x="163" y="157"/>
                  </a:lnTo>
                  <a:lnTo>
                    <a:pt x="1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80" name="Freeform 23"/>
            <p:cNvSpPr>
              <a:spLocks/>
            </p:cNvSpPr>
            <p:nvPr/>
          </p:nvSpPr>
          <p:spPr bwMode="auto">
            <a:xfrm>
              <a:off x="7367630" y="4627909"/>
              <a:ext cx="913851" cy="789052"/>
            </a:xfrm>
            <a:custGeom>
              <a:avLst/>
              <a:gdLst>
                <a:gd name="T0" fmla="*/ 0 w 454"/>
                <a:gd name="T1" fmla="*/ 143 h 392"/>
                <a:gd name="T2" fmla="*/ 409 w 454"/>
                <a:gd name="T3" fmla="*/ 0 h 392"/>
                <a:gd name="T4" fmla="*/ 454 w 454"/>
                <a:gd name="T5" fmla="*/ 297 h 392"/>
                <a:gd name="T6" fmla="*/ 130 w 454"/>
                <a:gd name="T7" fmla="*/ 392 h 392"/>
                <a:gd name="T8" fmla="*/ 0 w 454"/>
                <a:gd name="T9" fmla="*/ 143 h 392"/>
              </a:gdLst>
              <a:ahLst/>
              <a:cxnLst>
                <a:cxn ang="0">
                  <a:pos x="T0" y="T1"/>
                </a:cxn>
                <a:cxn ang="0">
                  <a:pos x="T2" y="T3"/>
                </a:cxn>
                <a:cxn ang="0">
                  <a:pos x="T4" y="T5"/>
                </a:cxn>
                <a:cxn ang="0">
                  <a:pos x="T6" y="T7"/>
                </a:cxn>
                <a:cxn ang="0">
                  <a:pos x="T8" y="T9"/>
                </a:cxn>
              </a:cxnLst>
              <a:rect l="0" t="0" r="r" b="b"/>
              <a:pathLst>
                <a:path w="454" h="392">
                  <a:moveTo>
                    <a:pt x="0" y="143"/>
                  </a:moveTo>
                  <a:lnTo>
                    <a:pt x="409" y="0"/>
                  </a:lnTo>
                  <a:lnTo>
                    <a:pt x="454" y="297"/>
                  </a:lnTo>
                  <a:lnTo>
                    <a:pt x="130" y="392"/>
                  </a:lnTo>
                  <a:lnTo>
                    <a:pt x="0" y="143"/>
                  </a:lnTo>
                  <a:close/>
                </a:path>
              </a:pathLst>
            </a:custGeom>
            <a:solidFill>
              <a:srgbClr val="1E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81" name="Freeform 24"/>
            <p:cNvSpPr>
              <a:spLocks/>
            </p:cNvSpPr>
            <p:nvPr/>
          </p:nvSpPr>
          <p:spPr bwMode="auto">
            <a:xfrm>
              <a:off x="7367630" y="4627909"/>
              <a:ext cx="913851" cy="789052"/>
            </a:xfrm>
            <a:custGeom>
              <a:avLst/>
              <a:gdLst>
                <a:gd name="T0" fmla="*/ 0 w 454"/>
                <a:gd name="T1" fmla="*/ 143 h 392"/>
                <a:gd name="T2" fmla="*/ 409 w 454"/>
                <a:gd name="T3" fmla="*/ 0 h 392"/>
                <a:gd name="T4" fmla="*/ 454 w 454"/>
                <a:gd name="T5" fmla="*/ 297 h 392"/>
                <a:gd name="T6" fmla="*/ 130 w 454"/>
                <a:gd name="T7" fmla="*/ 392 h 392"/>
                <a:gd name="T8" fmla="*/ 0 w 454"/>
                <a:gd name="T9" fmla="*/ 143 h 392"/>
              </a:gdLst>
              <a:ahLst/>
              <a:cxnLst>
                <a:cxn ang="0">
                  <a:pos x="T0" y="T1"/>
                </a:cxn>
                <a:cxn ang="0">
                  <a:pos x="T2" y="T3"/>
                </a:cxn>
                <a:cxn ang="0">
                  <a:pos x="T4" y="T5"/>
                </a:cxn>
                <a:cxn ang="0">
                  <a:pos x="T6" y="T7"/>
                </a:cxn>
                <a:cxn ang="0">
                  <a:pos x="T8" y="T9"/>
                </a:cxn>
              </a:cxnLst>
              <a:rect l="0" t="0" r="r" b="b"/>
              <a:pathLst>
                <a:path w="454" h="392">
                  <a:moveTo>
                    <a:pt x="0" y="143"/>
                  </a:moveTo>
                  <a:lnTo>
                    <a:pt x="409" y="0"/>
                  </a:lnTo>
                  <a:lnTo>
                    <a:pt x="454" y="297"/>
                  </a:lnTo>
                  <a:lnTo>
                    <a:pt x="130" y="392"/>
                  </a:lnTo>
                  <a:lnTo>
                    <a:pt x="0" y="1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82" name="Freeform 25"/>
            <p:cNvSpPr>
              <a:spLocks/>
            </p:cNvSpPr>
            <p:nvPr/>
          </p:nvSpPr>
          <p:spPr bwMode="auto">
            <a:xfrm>
              <a:off x="7862800" y="4996268"/>
              <a:ext cx="1157410" cy="354268"/>
            </a:xfrm>
            <a:custGeom>
              <a:avLst/>
              <a:gdLst>
                <a:gd name="T0" fmla="*/ 0 w 575"/>
                <a:gd name="T1" fmla="*/ 0 h 176"/>
                <a:gd name="T2" fmla="*/ 410 w 575"/>
                <a:gd name="T3" fmla="*/ 52 h 176"/>
                <a:gd name="T4" fmla="*/ 511 w 575"/>
                <a:gd name="T5" fmla="*/ 0 h 176"/>
                <a:gd name="T6" fmla="*/ 530 w 575"/>
                <a:gd name="T7" fmla="*/ 14 h 176"/>
                <a:gd name="T8" fmla="*/ 492 w 575"/>
                <a:gd name="T9" fmla="*/ 43 h 176"/>
                <a:gd name="T10" fmla="*/ 575 w 575"/>
                <a:gd name="T11" fmla="*/ 74 h 176"/>
                <a:gd name="T12" fmla="*/ 575 w 575"/>
                <a:gd name="T13" fmla="*/ 83 h 176"/>
                <a:gd name="T14" fmla="*/ 516 w 575"/>
                <a:gd name="T15" fmla="*/ 81 h 176"/>
                <a:gd name="T16" fmla="*/ 559 w 575"/>
                <a:gd name="T17" fmla="*/ 112 h 176"/>
                <a:gd name="T18" fmla="*/ 554 w 575"/>
                <a:gd name="T19" fmla="*/ 124 h 176"/>
                <a:gd name="T20" fmla="*/ 504 w 575"/>
                <a:gd name="T21" fmla="*/ 112 h 176"/>
                <a:gd name="T22" fmla="*/ 530 w 575"/>
                <a:gd name="T23" fmla="*/ 145 h 176"/>
                <a:gd name="T24" fmla="*/ 528 w 575"/>
                <a:gd name="T25" fmla="*/ 154 h 176"/>
                <a:gd name="T26" fmla="*/ 488 w 575"/>
                <a:gd name="T27" fmla="*/ 128 h 176"/>
                <a:gd name="T28" fmla="*/ 507 w 575"/>
                <a:gd name="T29" fmla="*/ 166 h 176"/>
                <a:gd name="T30" fmla="*/ 502 w 575"/>
                <a:gd name="T31" fmla="*/ 176 h 176"/>
                <a:gd name="T32" fmla="*/ 402 w 575"/>
                <a:gd name="T33" fmla="*/ 105 h 176"/>
                <a:gd name="T34" fmla="*/ 0 w 575"/>
                <a:gd name="T35" fmla="*/ 21 h 176"/>
                <a:gd name="T36" fmla="*/ 0 w 575"/>
                <a:gd name="T3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5" h="176">
                  <a:moveTo>
                    <a:pt x="0" y="0"/>
                  </a:moveTo>
                  <a:lnTo>
                    <a:pt x="410" y="52"/>
                  </a:lnTo>
                  <a:lnTo>
                    <a:pt x="511" y="0"/>
                  </a:lnTo>
                  <a:lnTo>
                    <a:pt x="530" y="14"/>
                  </a:lnTo>
                  <a:lnTo>
                    <a:pt x="492" y="43"/>
                  </a:lnTo>
                  <a:lnTo>
                    <a:pt x="575" y="74"/>
                  </a:lnTo>
                  <a:lnTo>
                    <a:pt x="575" y="83"/>
                  </a:lnTo>
                  <a:lnTo>
                    <a:pt x="516" y="81"/>
                  </a:lnTo>
                  <a:lnTo>
                    <a:pt x="559" y="112"/>
                  </a:lnTo>
                  <a:lnTo>
                    <a:pt x="554" y="124"/>
                  </a:lnTo>
                  <a:lnTo>
                    <a:pt x="504" y="112"/>
                  </a:lnTo>
                  <a:lnTo>
                    <a:pt x="530" y="145"/>
                  </a:lnTo>
                  <a:lnTo>
                    <a:pt x="528" y="154"/>
                  </a:lnTo>
                  <a:lnTo>
                    <a:pt x="488" y="128"/>
                  </a:lnTo>
                  <a:lnTo>
                    <a:pt x="507" y="166"/>
                  </a:lnTo>
                  <a:lnTo>
                    <a:pt x="502" y="176"/>
                  </a:lnTo>
                  <a:lnTo>
                    <a:pt x="402" y="105"/>
                  </a:lnTo>
                  <a:lnTo>
                    <a:pt x="0" y="21"/>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83" name="Freeform 26"/>
            <p:cNvSpPr>
              <a:spLocks/>
            </p:cNvSpPr>
            <p:nvPr/>
          </p:nvSpPr>
          <p:spPr bwMode="auto">
            <a:xfrm>
              <a:off x="7152251" y="4432659"/>
              <a:ext cx="432771" cy="233495"/>
            </a:xfrm>
            <a:custGeom>
              <a:avLst/>
              <a:gdLst>
                <a:gd name="T0" fmla="*/ 197 w 215"/>
                <a:gd name="T1" fmla="*/ 0 h 116"/>
                <a:gd name="T2" fmla="*/ 0 w 215"/>
                <a:gd name="T3" fmla="*/ 66 h 116"/>
                <a:gd name="T4" fmla="*/ 17 w 215"/>
                <a:gd name="T5" fmla="*/ 116 h 116"/>
                <a:gd name="T6" fmla="*/ 215 w 215"/>
                <a:gd name="T7" fmla="*/ 52 h 116"/>
                <a:gd name="T8" fmla="*/ 197 w 215"/>
                <a:gd name="T9" fmla="*/ 0 h 116"/>
              </a:gdLst>
              <a:ahLst/>
              <a:cxnLst>
                <a:cxn ang="0">
                  <a:pos x="T0" y="T1"/>
                </a:cxn>
                <a:cxn ang="0">
                  <a:pos x="T2" y="T3"/>
                </a:cxn>
                <a:cxn ang="0">
                  <a:pos x="T4" y="T5"/>
                </a:cxn>
                <a:cxn ang="0">
                  <a:pos x="T6" y="T7"/>
                </a:cxn>
                <a:cxn ang="0">
                  <a:pos x="T8" y="T9"/>
                </a:cxn>
              </a:cxnLst>
              <a:rect l="0" t="0" r="r" b="b"/>
              <a:pathLst>
                <a:path w="215" h="116">
                  <a:moveTo>
                    <a:pt x="197" y="0"/>
                  </a:moveTo>
                  <a:lnTo>
                    <a:pt x="0" y="66"/>
                  </a:lnTo>
                  <a:lnTo>
                    <a:pt x="17" y="116"/>
                  </a:lnTo>
                  <a:lnTo>
                    <a:pt x="215" y="52"/>
                  </a:lnTo>
                  <a:lnTo>
                    <a:pt x="197" y="0"/>
                  </a:lnTo>
                  <a:close/>
                </a:path>
              </a:pathLst>
            </a:custGeom>
            <a:solidFill>
              <a:srgbClr val="909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84" name="Freeform 27"/>
            <p:cNvSpPr>
              <a:spLocks/>
            </p:cNvSpPr>
            <p:nvPr/>
          </p:nvSpPr>
          <p:spPr bwMode="auto">
            <a:xfrm>
              <a:off x="7152251" y="4432659"/>
              <a:ext cx="432771" cy="233495"/>
            </a:xfrm>
            <a:custGeom>
              <a:avLst/>
              <a:gdLst>
                <a:gd name="T0" fmla="*/ 197 w 215"/>
                <a:gd name="T1" fmla="*/ 0 h 116"/>
                <a:gd name="T2" fmla="*/ 0 w 215"/>
                <a:gd name="T3" fmla="*/ 66 h 116"/>
                <a:gd name="T4" fmla="*/ 17 w 215"/>
                <a:gd name="T5" fmla="*/ 116 h 116"/>
                <a:gd name="T6" fmla="*/ 215 w 215"/>
                <a:gd name="T7" fmla="*/ 52 h 116"/>
                <a:gd name="T8" fmla="*/ 197 w 215"/>
                <a:gd name="T9" fmla="*/ 0 h 116"/>
              </a:gdLst>
              <a:ahLst/>
              <a:cxnLst>
                <a:cxn ang="0">
                  <a:pos x="T0" y="T1"/>
                </a:cxn>
                <a:cxn ang="0">
                  <a:pos x="T2" y="T3"/>
                </a:cxn>
                <a:cxn ang="0">
                  <a:pos x="T4" y="T5"/>
                </a:cxn>
                <a:cxn ang="0">
                  <a:pos x="T6" y="T7"/>
                </a:cxn>
                <a:cxn ang="0">
                  <a:pos x="T8" y="T9"/>
                </a:cxn>
              </a:cxnLst>
              <a:rect l="0" t="0" r="r" b="b"/>
              <a:pathLst>
                <a:path w="215" h="116">
                  <a:moveTo>
                    <a:pt x="197" y="0"/>
                  </a:moveTo>
                  <a:lnTo>
                    <a:pt x="0" y="66"/>
                  </a:lnTo>
                  <a:lnTo>
                    <a:pt x="17" y="116"/>
                  </a:lnTo>
                  <a:lnTo>
                    <a:pt x="215" y="52"/>
                  </a:lnTo>
                  <a:lnTo>
                    <a:pt x="1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85" name="Freeform 28"/>
            <p:cNvSpPr>
              <a:spLocks/>
            </p:cNvSpPr>
            <p:nvPr/>
          </p:nvSpPr>
          <p:spPr bwMode="auto">
            <a:xfrm>
              <a:off x="7367630" y="4809069"/>
              <a:ext cx="495170" cy="607892"/>
            </a:xfrm>
            <a:custGeom>
              <a:avLst/>
              <a:gdLst>
                <a:gd name="T0" fmla="*/ 156 w 246"/>
                <a:gd name="T1" fmla="*/ 0 h 302"/>
                <a:gd name="T2" fmla="*/ 0 w 246"/>
                <a:gd name="T3" fmla="*/ 53 h 302"/>
                <a:gd name="T4" fmla="*/ 130 w 246"/>
                <a:gd name="T5" fmla="*/ 302 h 302"/>
                <a:gd name="T6" fmla="*/ 246 w 246"/>
                <a:gd name="T7" fmla="*/ 269 h 302"/>
                <a:gd name="T8" fmla="*/ 156 w 246"/>
                <a:gd name="T9" fmla="*/ 0 h 302"/>
              </a:gdLst>
              <a:ahLst/>
              <a:cxnLst>
                <a:cxn ang="0">
                  <a:pos x="T0" y="T1"/>
                </a:cxn>
                <a:cxn ang="0">
                  <a:pos x="T2" y="T3"/>
                </a:cxn>
                <a:cxn ang="0">
                  <a:pos x="T4" y="T5"/>
                </a:cxn>
                <a:cxn ang="0">
                  <a:pos x="T6" y="T7"/>
                </a:cxn>
                <a:cxn ang="0">
                  <a:pos x="T8" y="T9"/>
                </a:cxn>
              </a:cxnLst>
              <a:rect l="0" t="0" r="r" b="b"/>
              <a:pathLst>
                <a:path w="246" h="302">
                  <a:moveTo>
                    <a:pt x="156" y="0"/>
                  </a:moveTo>
                  <a:lnTo>
                    <a:pt x="0" y="53"/>
                  </a:lnTo>
                  <a:lnTo>
                    <a:pt x="130" y="302"/>
                  </a:lnTo>
                  <a:lnTo>
                    <a:pt x="246" y="269"/>
                  </a:lnTo>
                  <a:lnTo>
                    <a:pt x="156" y="0"/>
                  </a:lnTo>
                  <a:close/>
                </a:path>
              </a:pathLst>
            </a:custGeom>
            <a:solidFill>
              <a:srgbClr val="33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86" name="Freeform 29"/>
            <p:cNvSpPr>
              <a:spLocks/>
            </p:cNvSpPr>
            <p:nvPr/>
          </p:nvSpPr>
          <p:spPr bwMode="auto">
            <a:xfrm>
              <a:off x="7367630" y="4809069"/>
              <a:ext cx="495170" cy="607892"/>
            </a:xfrm>
            <a:custGeom>
              <a:avLst/>
              <a:gdLst>
                <a:gd name="T0" fmla="*/ 156 w 246"/>
                <a:gd name="T1" fmla="*/ 0 h 302"/>
                <a:gd name="T2" fmla="*/ 0 w 246"/>
                <a:gd name="T3" fmla="*/ 53 h 302"/>
                <a:gd name="T4" fmla="*/ 130 w 246"/>
                <a:gd name="T5" fmla="*/ 302 h 302"/>
                <a:gd name="T6" fmla="*/ 246 w 246"/>
                <a:gd name="T7" fmla="*/ 269 h 302"/>
                <a:gd name="T8" fmla="*/ 156 w 246"/>
                <a:gd name="T9" fmla="*/ 0 h 302"/>
              </a:gdLst>
              <a:ahLst/>
              <a:cxnLst>
                <a:cxn ang="0">
                  <a:pos x="T0" y="T1"/>
                </a:cxn>
                <a:cxn ang="0">
                  <a:pos x="T2" y="T3"/>
                </a:cxn>
                <a:cxn ang="0">
                  <a:pos x="T4" y="T5"/>
                </a:cxn>
                <a:cxn ang="0">
                  <a:pos x="T6" y="T7"/>
                </a:cxn>
                <a:cxn ang="0">
                  <a:pos x="T8" y="T9"/>
                </a:cxn>
              </a:cxnLst>
              <a:rect l="0" t="0" r="r" b="b"/>
              <a:pathLst>
                <a:path w="246" h="302">
                  <a:moveTo>
                    <a:pt x="156" y="0"/>
                  </a:moveTo>
                  <a:lnTo>
                    <a:pt x="0" y="53"/>
                  </a:lnTo>
                  <a:lnTo>
                    <a:pt x="130" y="302"/>
                  </a:lnTo>
                  <a:lnTo>
                    <a:pt x="246" y="269"/>
                  </a:lnTo>
                  <a:lnTo>
                    <a:pt x="1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87" name="Freeform 30"/>
            <p:cNvSpPr>
              <a:spLocks/>
            </p:cNvSpPr>
            <p:nvPr/>
          </p:nvSpPr>
          <p:spPr bwMode="auto">
            <a:xfrm>
              <a:off x="7295166" y="4207216"/>
              <a:ext cx="724639" cy="309985"/>
            </a:xfrm>
            <a:custGeom>
              <a:avLst/>
              <a:gdLst>
                <a:gd name="T0" fmla="*/ 0 w 360"/>
                <a:gd name="T1" fmla="*/ 154 h 154"/>
                <a:gd name="T2" fmla="*/ 0 w 360"/>
                <a:gd name="T3" fmla="*/ 116 h 154"/>
                <a:gd name="T4" fmla="*/ 339 w 360"/>
                <a:gd name="T5" fmla="*/ 0 h 154"/>
                <a:gd name="T6" fmla="*/ 360 w 360"/>
                <a:gd name="T7" fmla="*/ 31 h 154"/>
                <a:gd name="T8" fmla="*/ 0 w 360"/>
                <a:gd name="T9" fmla="*/ 154 h 154"/>
              </a:gdLst>
              <a:ahLst/>
              <a:cxnLst>
                <a:cxn ang="0">
                  <a:pos x="T0" y="T1"/>
                </a:cxn>
                <a:cxn ang="0">
                  <a:pos x="T2" y="T3"/>
                </a:cxn>
                <a:cxn ang="0">
                  <a:pos x="T4" y="T5"/>
                </a:cxn>
                <a:cxn ang="0">
                  <a:pos x="T6" y="T7"/>
                </a:cxn>
                <a:cxn ang="0">
                  <a:pos x="T8" y="T9"/>
                </a:cxn>
              </a:cxnLst>
              <a:rect l="0" t="0" r="r" b="b"/>
              <a:pathLst>
                <a:path w="360" h="154">
                  <a:moveTo>
                    <a:pt x="0" y="154"/>
                  </a:moveTo>
                  <a:lnTo>
                    <a:pt x="0" y="116"/>
                  </a:lnTo>
                  <a:lnTo>
                    <a:pt x="339" y="0"/>
                  </a:lnTo>
                  <a:lnTo>
                    <a:pt x="360" y="31"/>
                  </a:lnTo>
                  <a:lnTo>
                    <a:pt x="0" y="154"/>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88" name="Freeform 31"/>
            <p:cNvSpPr>
              <a:spLocks/>
            </p:cNvSpPr>
            <p:nvPr/>
          </p:nvSpPr>
          <p:spPr bwMode="auto">
            <a:xfrm>
              <a:off x="7295166" y="4207216"/>
              <a:ext cx="724639" cy="309985"/>
            </a:xfrm>
            <a:custGeom>
              <a:avLst/>
              <a:gdLst>
                <a:gd name="T0" fmla="*/ 0 w 360"/>
                <a:gd name="T1" fmla="*/ 154 h 154"/>
                <a:gd name="T2" fmla="*/ 0 w 360"/>
                <a:gd name="T3" fmla="*/ 116 h 154"/>
                <a:gd name="T4" fmla="*/ 339 w 360"/>
                <a:gd name="T5" fmla="*/ 0 h 154"/>
                <a:gd name="T6" fmla="*/ 360 w 360"/>
                <a:gd name="T7" fmla="*/ 31 h 154"/>
                <a:gd name="T8" fmla="*/ 0 w 360"/>
                <a:gd name="T9" fmla="*/ 154 h 154"/>
              </a:gdLst>
              <a:ahLst/>
              <a:cxnLst>
                <a:cxn ang="0">
                  <a:pos x="T0" y="T1"/>
                </a:cxn>
                <a:cxn ang="0">
                  <a:pos x="T2" y="T3"/>
                </a:cxn>
                <a:cxn ang="0">
                  <a:pos x="T4" y="T5"/>
                </a:cxn>
                <a:cxn ang="0">
                  <a:pos x="T6" y="T7"/>
                </a:cxn>
                <a:cxn ang="0">
                  <a:pos x="T8" y="T9"/>
                </a:cxn>
              </a:cxnLst>
              <a:rect l="0" t="0" r="r" b="b"/>
              <a:pathLst>
                <a:path w="360" h="154">
                  <a:moveTo>
                    <a:pt x="0" y="154"/>
                  </a:moveTo>
                  <a:lnTo>
                    <a:pt x="0" y="116"/>
                  </a:lnTo>
                  <a:lnTo>
                    <a:pt x="339" y="0"/>
                  </a:lnTo>
                  <a:lnTo>
                    <a:pt x="360" y="31"/>
                  </a:lnTo>
                  <a:lnTo>
                    <a:pt x="0" y="1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89" name="Freeform 32"/>
            <p:cNvSpPr>
              <a:spLocks/>
            </p:cNvSpPr>
            <p:nvPr/>
          </p:nvSpPr>
          <p:spPr bwMode="auto">
            <a:xfrm>
              <a:off x="7295166" y="4364221"/>
              <a:ext cx="247585" cy="152979"/>
            </a:xfrm>
            <a:custGeom>
              <a:avLst/>
              <a:gdLst>
                <a:gd name="T0" fmla="*/ 111 w 123"/>
                <a:gd name="T1" fmla="*/ 0 h 76"/>
                <a:gd name="T2" fmla="*/ 0 w 123"/>
                <a:gd name="T3" fmla="*/ 38 h 76"/>
                <a:gd name="T4" fmla="*/ 0 w 123"/>
                <a:gd name="T5" fmla="*/ 76 h 76"/>
                <a:gd name="T6" fmla="*/ 95 w 123"/>
                <a:gd name="T7" fmla="*/ 43 h 76"/>
                <a:gd name="T8" fmla="*/ 123 w 123"/>
                <a:gd name="T9" fmla="*/ 34 h 76"/>
                <a:gd name="T10" fmla="*/ 111 w 123"/>
                <a:gd name="T11" fmla="*/ 0 h 76"/>
              </a:gdLst>
              <a:ahLst/>
              <a:cxnLst>
                <a:cxn ang="0">
                  <a:pos x="T0" y="T1"/>
                </a:cxn>
                <a:cxn ang="0">
                  <a:pos x="T2" y="T3"/>
                </a:cxn>
                <a:cxn ang="0">
                  <a:pos x="T4" y="T5"/>
                </a:cxn>
                <a:cxn ang="0">
                  <a:pos x="T6" y="T7"/>
                </a:cxn>
                <a:cxn ang="0">
                  <a:pos x="T8" y="T9"/>
                </a:cxn>
                <a:cxn ang="0">
                  <a:pos x="T10" y="T11"/>
                </a:cxn>
              </a:cxnLst>
              <a:rect l="0" t="0" r="r" b="b"/>
              <a:pathLst>
                <a:path w="123" h="76">
                  <a:moveTo>
                    <a:pt x="111" y="0"/>
                  </a:moveTo>
                  <a:lnTo>
                    <a:pt x="0" y="38"/>
                  </a:lnTo>
                  <a:lnTo>
                    <a:pt x="0" y="76"/>
                  </a:lnTo>
                  <a:lnTo>
                    <a:pt x="95" y="43"/>
                  </a:lnTo>
                  <a:lnTo>
                    <a:pt x="123" y="34"/>
                  </a:lnTo>
                  <a:lnTo>
                    <a:pt x="111" y="0"/>
                  </a:lnTo>
                  <a:close/>
                </a:path>
              </a:pathLst>
            </a:custGeom>
            <a:solidFill>
              <a:srgbClr val="C3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90" name="Freeform 33"/>
            <p:cNvSpPr>
              <a:spLocks/>
            </p:cNvSpPr>
            <p:nvPr/>
          </p:nvSpPr>
          <p:spPr bwMode="auto">
            <a:xfrm>
              <a:off x="7295166" y="4364221"/>
              <a:ext cx="247585" cy="152979"/>
            </a:xfrm>
            <a:custGeom>
              <a:avLst/>
              <a:gdLst>
                <a:gd name="T0" fmla="*/ 111 w 123"/>
                <a:gd name="T1" fmla="*/ 0 h 76"/>
                <a:gd name="T2" fmla="*/ 0 w 123"/>
                <a:gd name="T3" fmla="*/ 38 h 76"/>
                <a:gd name="T4" fmla="*/ 0 w 123"/>
                <a:gd name="T5" fmla="*/ 76 h 76"/>
                <a:gd name="T6" fmla="*/ 95 w 123"/>
                <a:gd name="T7" fmla="*/ 43 h 76"/>
                <a:gd name="T8" fmla="*/ 123 w 123"/>
                <a:gd name="T9" fmla="*/ 34 h 76"/>
                <a:gd name="T10" fmla="*/ 111 w 123"/>
                <a:gd name="T11" fmla="*/ 0 h 76"/>
              </a:gdLst>
              <a:ahLst/>
              <a:cxnLst>
                <a:cxn ang="0">
                  <a:pos x="T0" y="T1"/>
                </a:cxn>
                <a:cxn ang="0">
                  <a:pos x="T2" y="T3"/>
                </a:cxn>
                <a:cxn ang="0">
                  <a:pos x="T4" y="T5"/>
                </a:cxn>
                <a:cxn ang="0">
                  <a:pos x="T6" y="T7"/>
                </a:cxn>
                <a:cxn ang="0">
                  <a:pos x="T8" y="T9"/>
                </a:cxn>
                <a:cxn ang="0">
                  <a:pos x="T10" y="T11"/>
                </a:cxn>
              </a:cxnLst>
              <a:rect l="0" t="0" r="r" b="b"/>
              <a:pathLst>
                <a:path w="123" h="76">
                  <a:moveTo>
                    <a:pt x="111" y="0"/>
                  </a:moveTo>
                  <a:lnTo>
                    <a:pt x="0" y="38"/>
                  </a:lnTo>
                  <a:lnTo>
                    <a:pt x="0" y="76"/>
                  </a:lnTo>
                  <a:lnTo>
                    <a:pt x="95" y="43"/>
                  </a:lnTo>
                  <a:lnTo>
                    <a:pt x="123" y="34"/>
                  </a:lnTo>
                  <a:lnTo>
                    <a:pt x="1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Tree>
    <p:extLst>
      <p:ext uri="{BB962C8B-B14F-4D97-AF65-F5344CB8AC3E}">
        <p14:creationId xmlns:p14="http://schemas.microsoft.com/office/powerpoint/2010/main" val="2896798616"/>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Takeaways</a:t>
            </a:r>
            <a:endParaRPr lang="en-US" sz="4800" dirty="0"/>
          </a:p>
        </p:txBody>
      </p:sp>
      <p:sp>
        <p:nvSpPr>
          <p:cNvPr id="6" name="Text Placeholder 5"/>
          <p:cNvSpPr>
            <a:spLocks noGrp="1"/>
          </p:cNvSpPr>
          <p:nvPr>
            <p:ph type="body" sz="quarter" idx="10"/>
          </p:nvPr>
        </p:nvSpPr>
        <p:spPr>
          <a:xfrm>
            <a:off x="274638" y="1212850"/>
            <a:ext cx="11887200" cy="5663089"/>
          </a:xfrm>
          <a:prstGeom prst="rect">
            <a:avLst/>
          </a:prstGeom>
        </p:spPr>
        <p:txBody>
          <a:bodyPr/>
          <a:lstStyle/>
          <a:p>
            <a:pPr indent="-241300"/>
            <a:r>
              <a:rPr lang="en-US" dirty="0" smtClean="0"/>
              <a:t>Health </a:t>
            </a:r>
            <a:r>
              <a:rPr lang="en-US" dirty="0"/>
              <a:t>is not a status to achieve, it is a rhythm you get into. </a:t>
            </a:r>
            <a:endParaRPr lang="en-US" dirty="0" smtClean="0"/>
          </a:p>
          <a:p>
            <a:pPr indent="-241300"/>
            <a:endParaRPr lang="en-US" dirty="0"/>
          </a:p>
          <a:p>
            <a:pPr indent="-241300"/>
            <a:r>
              <a:rPr lang="en-US" dirty="0" smtClean="0"/>
              <a:t>Training and implementing procedures based in CQM drives Lync deployment health.</a:t>
            </a:r>
          </a:p>
          <a:p>
            <a:pPr indent="-241300"/>
            <a:endParaRPr lang="en-US" dirty="0"/>
          </a:p>
          <a:p>
            <a:pPr indent="-241300"/>
            <a:r>
              <a:rPr lang="en-US" dirty="0" smtClean="0"/>
              <a:t>CQM helps earning and increasing trust with your customers an leads into additional service opportunities.</a:t>
            </a:r>
            <a:endParaRPr lang="en-US" dirty="0"/>
          </a:p>
        </p:txBody>
      </p:sp>
    </p:spTree>
    <p:extLst>
      <p:ext uri="{BB962C8B-B14F-4D97-AF65-F5344CB8AC3E}">
        <p14:creationId xmlns:p14="http://schemas.microsoft.com/office/powerpoint/2010/main" val="121465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639" y="295273"/>
            <a:ext cx="11889564" cy="917575"/>
          </a:xfrm>
        </p:spPr>
        <p:txBody>
          <a:bodyPr/>
          <a:lstStyle/>
          <a:p>
            <a:r>
              <a:rPr lang="en-US" dirty="0" smtClean="0"/>
              <a:t>Resources</a:t>
            </a:r>
            <a:endParaRPr lang="en-US" dirty="0"/>
          </a:p>
        </p:txBody>
      </p:sp>
      <p:sp>
        <p:nvSpPr>
          <p:cNvPr id="6" name="Text Placeholder 5"/>
          <p:cNvSpPr>
            <a:spLocks noGrp="1"/>
          </p:cNvSpPr>
          <p:nvPr>
            <p:ph type="body" sz="quarter" idx="4294967295"/>
          </p:nvPr>
        </p:nvSpPr>
        <p:spPr>
          <a:xfrm>
            <a:off x="274639" y="1212848"/>
            <a:ext cx="7023718" cy="4407360"/>
          </a:xfrm>
          <a:prstGeom prst="rect">
            <a:avLst/>
          </a:prstGeom>
        </p:spPr>
        <p:txBody>
          <a:bodyPr/>
          <a:lstStyle/>
          <a:p>
            <a:pPr marL="28575" lvl="1" indent="0">
              <a:buNone/>
            </a:pPr>
            <a:r>
              <a:rPr lang="de-DE" sz="2800" dirty="0">
                <a:hlinkClick r:id="rId3"/>
              </a:rPr>
              <a:t>http://www.microsoft.com/en-us/download/details.aspx?id=39084</a:t>
            </a:r>
            <a:r>
              <a:rPr lang="en-US" sz="2800" dirty="0" smtClean="0"/>
              <a:t> networking guide</a:t>
            </a:r>
          </a:p>
          <a:p>
            <a:pPr marL="28575" lvl="1" indent="0">
              <a:buNone/>
            </a:pPr>
            <a:endParaRPr lang="en-US" sz="2800" dirty="0" smtClean="0"/>
          </a:p>
          <a:p>
            <a:pPr marL="28575" lvl="1" indent="0">
              <a:buNone/>
            </a:pPr>
            <a:r>
              <a:rPr lang="en-US" sz="2800" dirty="0" smtClean="0"/>
              <a:t>Scorecard post</a:t>
            </a:r>
            <a:r>
              <a:rPr lang="en-US" sz="2800" dirty="0"/>
              <a:t>: </a:t>
            </a:r>
            <a:r>
              <a:rPr lang="en-US" sz="2800" dirty="0">
                <a:hlinkClick r:id="rId4"/>
              </a:rPr>
              <a:t>http://blogs.office.com/2014/07/01/call-quality-methodology-scorecard-for-lync-server</a:t>
            </a:r>
            <a:r>
              <a:rPr lang="en-US" sz="2800" dirty="0" smtClean="0">
                <a:hlinkClick r:id="rId4"/>
              </a:rPr>
              <a:t>/</a:t>
            </a:r>
            <a:endParaRPr lang="en-US" sz="2800" dirty="0" smtClean="0"/>
          </a:p>
          <a:p>
            <a:pPr marL="28575" lvl="1" indent="0">
              <a:buNone/>
            </a:pPr>
            <a:endParaRPr lang="en-US" sz="2800" dirty="0" smtClean="0"/>
          </a:p>
          <a:p>
            <a:pPr marL="28575" lvl="1" indent="0">
              <a:buNone/>
            </a:pPr>
            <a:r>
              <a:rPr lang="en-US" sz="2800" dirty="0" smtClean="0"/>
              <a:t>Premier Workshop</a:t>
            </a:r>
            <a:endParaRPr lang="en-US" sz="2800" dirty="0"/>
          </a:p>
        </p:txBody>
      </p:sp>
      <p:pic>
        <p:nvPicPr>
          <p:cNvPr id="1026" name="Grafik 2"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2373" y="564517"/>
            <a:ext cx="4449763"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20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353624606"/>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53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14149" y="3497262"/>
            <a:ext cx="6361284" cy="3108926"/>
          </a:xfrm>
          <a:prstGeom prst="round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9" name="Rounded Rectangle 28"/>
          <p:cNvSpPr/>
          <p:nvPr/>
        </p:nvSpPr>
        <p:spPr bwMode="auto">
          <a:xfrm>
            <a:off x="3932262" y="3680140"/>
            <a:ext cx="2533597" cy="2743170"/>
          </a:xfrm>
          <a:prstGeom prst="roundRect">
            <a:avLst/>
          </a:prstGeom>
          <a:solidFill>
            <a:schemeClr val="accent5"/>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8" name="Rounded Rectangle 27"/>
          <p:cNvSpPr/>
          <p:nvPr/>
        </p:nvSpPr>
        <p:spPr bwMode="auto">
          <a:xfrm>
            <a:off x="1097653" y="3680140"/>
            <a:ext cx="2560292" cy="2743170"/>
          </a:xfrm>
          <a:prstGeom prst="roundRect">
            <a:avLst/>
          </a:prstGeom>
          <a:solidFill>
            <a:schemeClr val="accent5"/>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Title 16"/>
          <p:cNvSpPr>
            <a:spLocks noGrp="1"/>
          </p:cNvSpPr>
          <p:nvPr>
            <p:ph type="title"/>
          </p:nvPr>
        </p:nvSpPr>
        <p:spPr>
          <a:xfrm>
            <a:off x="314148" y="295274"/>
            <a:ext cx="11889564" cy="917575"/>
          </a:xfrm>
        </p:spPr>
        <p:txBody>
          <a:bodyPr/>
          <a:lstStyle/>
          <a:p>
            <a:r>
              <a:rPr lang="en-US" dirty="0" smtClean="0"/>
              <a:t>NUMA Scheduling Causing CPU Performance </a:t>
            </a:r>
            <a:r>
              <a:rPr lang="en-US" dirty="0"/>
              <a:t>I</a:t>
            </a:r>
            <a:r>
              <a:rPr lang="en-US" dirty="0" smtClean="0"/>
              <a:t>ssues</a:t>
            </a:r>
            <a:endParaRPr lang="en-US" dirty="0"/>
          </a:p>
        </p:txBody>
      </p:sp>
      <p:sp>
        <p:nvSpPr>
          <p:cNvPr id="7" name="Rectangle 6"/>
          <p:cNvSpPr/>
          <p:nvPr/>
        </p:nvSpPr>
        <p:spPr bwMode="auto">
          <a:xfrm>
            <a:off x="4115140" y="4868847"/>
            <a:ext cx="2146684" cy="1020732"/>
          </a:xfrm>
          <a:prstGeom prst="rect">
            <a:avLst/>
          </a:prstGeom>
          <a:solidFill>
            <a:schemeClr val="tx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8" name="Straight Connector 7"/>
          <p:cNvCxnSpPr>
            <a:stCxn id="7" idx="0"/>
            <a:endCxn id="7" idx="2"/>
          </p:cNvCxnSpPr>
          <p:nvPr/>
        </p:nvCxnSpPr>
        <p:spPr>
          <a:xfrm>
            <a:off x="5188482" y="4868847"/>
            <a:ext cx="0" cy="1020732"/>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15140" y="5417481"/>
            <a:ext cx="2150949" cy="0"/>
          </a:xfrm>
          <a:prstGeom prst="line">
            <a:avLst/>
          </a:prstGeom>
          <a:ln w="2222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39698" y="4898482"/>
            <a:ext cx="824226"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505050"/>
                </a:solidFill>
              </a:rPr>
              <a:t>Core</a:t>
            </a:r>
          </a:p>
        </p:txBody>
      </p:sp>
      <p:sp>
        <p:nvSpPr>
          <p:cNvPr id="14" name="TextBox 13"/>
          <p:cNvSpPr txBox="1"/>
          <p:nvPr/>
        </p:nvSpPr>
        <p:spPr>
          <a:xfrm>
            <a:off x="5313040" y="4898482"/>
            <a:ext cx="824226"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505050"/>
                </a:solidFill>
              </a:rPr>
              <a:t>Core</a:t>
            </a:r>
          </a:p>
        </p:txBody>
      </p:sp>
      <p:sp>
        <p:nvSpPr>
          <p:cNvPr id="15" name="TextBox 14"/>
          <p:cNvSpPr txBox="1"/>
          <p:nvPr/>
        </p:nvSpPr>
        <p:spPr>
          <a:xfrm>
            <a:off x="4239698" y="5400214"/>
            <a:ext cx="824226"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505050"/>
                </a:solidFill>
              </a:rPr>
              <a:t>Core</a:t>
            </a:r>
          </a:p>
        </p:txBody>
      </p:sp>
      <p:sp>
        <p:nvSpPr>
          <p:cNvPr id="16" name="TextBox 15"/>
          <p:cNvSpPr txBox="1"/>
          <p:nvPr/>
        </p:nvSpPr>
        <p:spPr>
          <a:xfrm>
            <a:off x="5313040" y="5400214"/>
            <a:ext cx="824226"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505050"/>
                </a:solidFill>
              </a:rPr>
              <a:t>Core</a:t>
            </a:r>
          </a:p>
        </p:txBody>
      </p:sp>
      <p:sp>
        <p:nvSpPr>
          <p:cNvPr id="18" name="Rectangle 17"/>
          <p:cNvSpPr/>
          <p:nvPr/>
        </p:nvSpPr>
        <p:spPr bwMode="auto">
          <a:xfrm>
            <a:off x="1307227" y="4868847"/>
            <a:ext cx="2146684" cy="1020732"/>
          </a:xfrm>
          <a:prstGeom prst="rect">
            <a:avLst/>
          </a:prstGeom>
          <a:solidFill>
            <a:schemeClr val="tx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19" name="Straight Connector 18"/>
          <p:cNvCxnSpPr>
            <a:stCxn id="18" idx="0"/>
            <a:endCxn id="18" idx="2"/>
          </p:cNvCxnSpPr>
          <p:nvPr/>
        </p:nvCxnSpPr>
        <p:spPr>
          <a:xfrm>
            <a:off x="2380569" y="4868847"/>
            <a:ext cx="0" cy="1020732"/>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07227" y="5417481"/>
            <a:ext cx="2150949" cy="0"/>
          </a:xfrm>
          <a:prstGeom prst="line">
            <a:avLst/>
          </a:prstGeom>
          <a:ln w="2222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31785" y="4898482"/>
            <a:ext cx="824226"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505050"/>
                </a:solidFill>
              </a:rPr>
              <a:t>Core</a:t>
            </a:r>
          </a:p>
        </p:txBody>
      </p:sp>
      <p:sp>
        <p:nvSpPr>
          <p:cNvPr id="22" name="TextBox 21"/>
          <p:cNvSpPr txBox="1"/>
          <p:nvPr/>
        </p:nvSpPr>
        <p:spPr>
          <a:xfrm>
            <a:off x="2505127" y="4898482"/>
            <a:ext cx="824226"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505050"/>
                </a:solidFill>
              </a:rPr>
              <a:t>Core</a:t>
            </a:r>
          </a:p>
        </p:txBody>
      </p:sp>
      <p:sp>
        <p:nvSpPr>
          <p:cNvPr id="23" name="TextBox 22"/>
          <p:cNvSpPr txBox="1"/>
          <p:nvPr/>
        </p:nvSpPr>
        <p:spPr>
          <a:xfrm>
            <a:off x="1431785" y="5400214"/>
            <a:ext cx="824226"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505050"/>
                </a:solidFill>
              </a:rPr>
              <a:t>Core</a:t>
            </a:r>
          </a:p>
        </p:txBody>
      </p:sp>
      <p:sp>
        <p:nvSpPr>
          <p:cNvPr id="24" name="TextBox 23"/>
          <p:cNvSpPr txBox="1"/>
          <p:nvPr/>
        </p:nvSpPr>
        <p:spPr>
          <a:xfrm>
            <a:off x="2505127" y="5400214"/>
            <a:ext cx="824226"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505050"/>
                </a:solidFill>
              </a:rPr>
              <a:t>Core</a:t>
            </a:r>
          </a:p>
        </p:txBody>
      </p:sp>
      <p:sp>
        <p:nvSpPr>
          <p:cNvPr id="13" name="Rounded Rectangle 12"/>
          <p:cNvSpPr/>
          <p:nvPr/>
        </p:nvSpPr>
        <p:spPr bwMode="auto">
          <a:xfrm>
            <a:off x="1307226" y="3846532"/>
            <a:ext cx="2146685" cy="365756"/>
          </a:xfrm>
          <a:prstGeom prst="round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505050"/>
                </a:solidFill>
              </a:rPr>
              <a:t>Memory</a:t>
            </a:r>
            <a:endParaRPr lang="en-US" sz="2000" dirty="0">
              <a:solidFill>
                <a:srgbClr val="505050"/>
              </a:solidFill>
            </a:endParaRPr>
          </a:p>
        </p:txBody>
      </p:sp>
      <p:sp>
        <p:nvSpPr>
          <p:cNvPr id="25" name="Rounded Rectangle 24"/>
          <p:cNvSpPr/>
          <p:nvPr/>
        </p:nvSpPr>
        <p:spPr bwMode="auto">
          <a:xfrm>
            <a:off x="1311493" y="4456189"/>
            <a:ext cx="2146684" cy="244598"/>
          </a:xfrm>
          <a:prstGeom prst="roundRect">
            <a:avLst/>
          </a:prstGeom>
          <a:solidFill>
            <a:srgbClr val="FFC0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505050"/>
                </a:solidFill>
              </a:rPr>
              <a:t>Bus</a:t>
            </a:r>
            <a:endParaRPr lang="en-US" sz="2000" dirty="0">
              <a:solidFill>
                <a:srgbClr val="505050"/>
              </a:solidFill>
            </a:endParaRPr>
          </a:p>
        </p:txBody>
      </p:sp>
      <p:sp>
        <p:nvSpPr>
          <p:cNvPr id="26" name="Rounded Rectangle 25"/>
          <p:cNvSpPr/>
          <p:nvPr/>
        </p:nvSpPr>
        <p:spPr bwMode="auto">
          <a:xfrm>
            <a:off x="4107393" y="3834814"/>
            <a:ext cx="2146685" cy="365756"/>
          </a:xfrm>
          <a:prstGeom prst="round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505050"/>
                </a:solidFill>
              </a:rPr>
              <a:t>Memory</a:t>
            </a:r>
            <a:endParaRPr lang="en-US" sz="2000" dirty="0">
              <a:solidFill>
                <a:srgbClr val="505050"/>
              </a:solidFill>
            </a:endParaRPr>
          </a:p>
        </p:txBody>
      </p:sp>
      <p:sp>
        <p:nvSpPr>
          <p:cNvPr id="27" name="Rounded Rectangle 26"/>
          <p:cNvSpPr/>
          <p:nvPr/>
        </p:nvSpPr>
        <p:spPr bwMode="auto">
          <a:xfrm>
            <a:off x="4111660" y="4444471"/>
            <a:ext cx="2146684" cy="244598"/>
          </a:xfrm>
          <a:prstGeom prst="roundRect">
            <a:avLst/>
          </a:prstGeom>
          <a:solidFill>
            <a:srgbClr val="FFC0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505050"/>
                </a:solidFill>
              </a:rPr>
              <a:t>Bus</a:t>
            </a:r>
            <a:endParaRPr lang="en-US" sz="2000" dirty="0">
              <a:solidFill>
                <a:srgbClr val="505050"/>
              </a:solidFill>
            </a:endParaRPr>
          </a:p>
        </p:txBody>
      </p:sp>
      <p:sp>
        <p:nvSpPr>
          <p:cNvPr id="30" name="TextBox 29"/>
          <p:cNvSpPr txBox="1"/>
          <p:nvPr/>
        </p:nvSpPr>
        <p:spPr>
          <a:xfrm>
            <a:off x="1290264" y="5940517"/>
            <a:ext cx="2233625" cy="489365"/>
          </a:xfrm>
          <a:prstGeom prst="rect">
            <a:avLst/>
          </a:prstGeom>
          <a:noFill/>
        </p:spPr>
        <p:txBody>
          <a:bodyPr wrap="none" lIns="182880" tIns="146304" rIns="182880" bIns="146304" rtlCol="0">
            <a:spAutoFit/>
          </a:bodyPr>
          <a:lstStyle/>
          <a:p>
            <a:pPr>
              <a:lnSpc>
                <a:spcPct val="90000"/>
              </a:lnSpc>
              <a:spcAft>
                <a:spcPts val="600"/>
              </a:spcAft>
            </a:pPr>
            <a:r>
              <a:rPr lang="en-US" sz="1400" dirty="0" err="1" smtClean="0">
                <a:gradFill>
                  <a:gsLst>
                    <a:gs pos="2917">
                      <a:srgbClr val="FFFFFF"/>
                    </a:gs>
                    <a:gs pos="30000">
                      <a:srgbClr val="FFFFFF"/>
                    </a:gs>
                  </a:gsLst>
                  <a:lin ang="5400000" scaled="0"/>
                </a:gradFill>
              </a:rPr>
              <a:t>Numa</a:t>
            </a:r>
            <a:r>
              <a:rPr lang="en-US" sz="1400" dirty="0" smtClean="0">
                <a:gradFill>
                  <a:gsLst>
                    <a:gs pos="2917">
                      <a:srgbClr val="FFFFFF"/>
                    </a:gs>
                    <a:gs pos="30000">
                      <a:srgbClr val="FFFFFF"/>
                    </a:gs>
                  </a:gsLst>
                  <a:lin ang="5400000" scaled="0"/>
                </a:gradFill>
              </a:rPr>
              <a:t> Node #1</a:t>
            </a:r>
            <a:r>
              <a:rPr lang="en-US" sz="1400" dirty="0">
                <a:gradFill>
                  <a:gsLst>
                    <a:gs pos="2917">
                      <a:srgbClr val="FFFFFF"/>
                    </a:gs>
                    <a:gs pos="30000">
                      <a:srgbClr val="FFFFFF"/>
                    </a:gs>
                  </a:gsLst>
                  <a:lin ang="5400000" scaled="0"/>
                </a:gradFill>
              </a:rPr>
              <a:t> </a:t>
            </a:r>
            <a:r>
              <a:rPr lang="en-US" sz="1400" dirty="0" smtClean="0">
                <a:gradFill>
                  <a:gsLst>
                    <a:gs pos="2917">
                      <a:srgbClr val="FFFFFF"/>
                    </a:gs>
                    <a:gs pos="30000">
                      <a:srgbClr val="FFFFFF"/>
                    </a:gs>
                  </a:gsLst>
                  <a:lin ang="5400000" scaled="0"/>
                </a:gradFill>
              </a:rPr>
              <a:t>(Home)</a:t>
            </a:r>
          </a:p>
        </p:txBody>
      </p:sp>
      <p:sp>
        <p:nvSpPr>
          <p:cNvPr id="31" name="TextBox 30"/>
          <p:cNvSpPr txBox="1"/>
          <p:nvPr/>
        </p:nvSpPr>
        <p:spPr>
          <a:xfrm>
            <a:off x="4023701" y="5940128"/>
            <a:ext cx="2361865" cy="489365"/>
          </a:xfrm>
          <a:prstGeom prst="rect">
            <a:avLst/>
          </a:prstGeom>
          <a:noFill/>
        </p:spPr>
        <p:txBody>
          <a:bodyPr wrap="none" lIns="182880" tIns="146304" rIns="182880" bIns="146304" rtlCol="0">
            <a:spAutoFit/>
          </a:bodyPr>
          <a:lstStyle/>
          <a:p>
            <a:pPr>
              <a:lnSpc>
                <a:spcPct val="90000"/>
              </a:lnSpc>
              <a:spcAft>
                <a:spcPts val="600"/>
              </a:spcAft>
            </a:pPr>
            <a:r>
              <a:rPr lang="en-US" sz="1400" dirty="0" err="1" smtClean="0">
                <a:gradFill>
                  <a:gsLst>
                    <a:gs pos="2917">
                      <a:srgbClr val="FFFFFF"/>
                    </a:gs>
                    <a:gs pos="30000">
                      <a:srgbClr val="FFFFFF"/>
                    </a:gs>
                  </a:gsLst>
                  <a:lin ang="5400000" scaled="0"/>
                </a:gradFill>
              </a:rPr>
              <a:t>Numa</a:t>
            </a:r>
            <a:r>
              <a:rPr lang="en-US" sz="1400" dirty="0" smtClean="0">
                <a:gradFill>
                  <a:gsLst>
                    <a:gs pos="2917">
                      <a:srgbClr val="FFFFFF"/>
                    </a:gs>
                    <a:gs pos="30000">
                      <a:srgbClr val="FFFFFF"/>
                    </a:gs>
                  </a:gsLst>
                  <a:lin ang="5400000" scaled="0"/>
                </a:gradFill>
              </a:rPr>
              <a:t> Node #2 (Remote)</a:t>
            </a:r>
          </a:p>
        </p:txBody>
      </p:sp>
      <p:sp>
        <p:nvSpPr>
          <p:cNvPr id="32" name="TextBox 31"/>
          <p:cNvSpPr txBox="1"/>
          <p:nvPr/>
        </p:nvSpPr>
        <p:spPr>
          <a:xfrm rot="16200000">
            <a:off x="-430842" y="4781249"/>
            <a:ext cx="1863459"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Virtual Host Server</a:t>
            </a:r>
          </a:p>
        </p:txBody>
      </p:sp>
      <p:sp>
        <p:nvSpPr>
          <p:cNvPr id="33" name="Rounded Rectangle 32"/>
          <p:cNvSpPr/>
          <p:nvPr/>
        </p:nvSpPr>
        <p:spPr bwMode="auto">
          <a:xfrm>
            <a:off x="314149" y="2429760"/>
            <a:ext cx="6361284" cy="951833"/>
          </a:xfrm>
          <a:prstGeom prst="round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4" name="Rectangle 33"/>
          <p:cNvSpPr/>
          <p:nvPr/>
        </p:nvSpPr>
        <p:spPr bwMode="auto">
          <a:xfrm>
            <a:off x="1677763" y="2524130"/>
            <a:ext cx="583303" cy="417082"/>
          </a:xfrm>
          <a:prstGeom prst="rect">
            <a:avLst/>
          </a:prstGeom>
          <a:solidFill>
            <a:schemeClr val="tx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err="1" smtClean="0">
                <a:solidFill>
                  <a:srgbClr val="505050"/>
                </a:solidFill>
              </a:rPr>
              <a:t>vCPU</a:t>
            </a:r>
            <a:endParaRPr lang="en-US" sz="1200" dirty="0">
              <a:solidFill>
                <a:srgbClr val="505050"/>
              </a:solidFill>
            </a:endParaRPr>
          </a:p>
        </p:txBody>
      </p:sp>
      <p:sp>
        <p:nvSpPr>
          <p:cNvPr id="35" name="Rectangle 34"/>
          <p:cNvSpPr/>
          <p:nvPr/>
        </p:nvSpPr>
        <p:spPr bwMode="auto">
          <a:xfrm>
            <a:off x="2337653" y="2865456"/>
            <a:ext cx="583303" cy="417082"/>
          </a:xfrm>
          <a:prstGeom prst="rect">
            <a:avLst/>
          </a:prstGeom>
          <a:solidFill>
            <a:schemeClr val="tx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err="1" smtClean="0">
                <a:solidFill>
                  <a:srgbClr val="505050"/>
                </a:solidFill>
              </a:rPr>
              <a:t>vCPU</a:t>
            </a:r>
            <a:endParaRPr lang="en-US" sz="1200" dirty="0">
              <a:solidFill>
                <a:srgbClr val="505050"/>
              </a:solidFill>
            </a:endParaRPr>
          </a:p>
        </p:txBody>
      </p:sp>
      <p:sp>
        <p:nvSpPr>
          <p:cNvPr id="36" name="Rectangle 35"/>
          <p:cNvSpPr/>
          <p:nvPr/>
        </p:nvSpPr>
        <p:spPr bwMode="auto">
          <a:xfrm>
            <a:off x="2981593" y="2498746"/>
            <a:ext cx="583303" cy="417082"/>
          </a:xfrm>
          <a:prstGeom prst="rect">
            <a:avLst/>
          </a:prstGeom>
          <a:solidFill>
            <a:schemeClr val="tx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err="1" smtClean="0">
                <a:solidFill>
                  <a:srgbClr val="505050"/>
                </a:solidFill>
              </a:rPr>
              <a:t>vCPU</a:t>
            </a:r>
            <a:endParaRPr lang="en-US" sz="1200" dirty="0">
              <a:solidFill>
                <a:srgbClr val="505050"/>
              </a:solidFill>
            </a:endParaRPr>
          </a:p>
        </p:txBody>
      </p:sp>
      <p:sp>
        <p:nvSpPr>
          <p:cNvPr id="37" name="Rectangle 36"/>
          <p:cNvSpPr/>
          <p:nvPr/>
        </p:nvSpPr>
        <p:spPr bwMode="auto">
          <a:xfrm>
            <a:off x="3718070" y="2866733"/>
            <a:ext cx="583303" cy="417082"/>
          </a:xfrm>
          <a:prstGeom prst="rect">
            <a:avLst/>
          </a:prstGeom>
          <a:solidFill>
            <a:schemeClr val="tx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err="1" smtClean="0">
                <a:solidFill>
                  <a:srgbClr val="505050"/>
                </a:solidFill>
              </a:rPr>
              <a:t>vCPU</a:t>
            </a:r>
            <a:endParaRPr lang="en-US" sz="1200" dirty="0">
              <a:solidFill>
                <a:srgbClr val="505050"/>
              </a:solidFill>
            </a:endParaRPr>
          </a:p>
        </p:txBody>
      </p:sp>
      <p:sp>
        <p:nvSpPr>
          <p:cNvPr id="38" name="Rectangle 37"/>
          <p:cNvSpPr/>
          <p:nvPr/>
        </p:nvSpPr>
        <p:spPr bwMode="auto">
          <a:xfrm>
            <a:off x="4454547" y="2498746"/>
            <a:ext cx="583303" cy="417082"/>
          </a:xfrm>
          <a:prstGeom prst="rect">
            <a:avLst/>
          </a:prstGeom>
          <a:solidFill>
            <a:schemeClr val="tx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err="1" smtClean="0">
                <a:solidFill>
                  <a:srgbClr val="505050"/>
                </a:solidFill>
              </a:rPr>
              <a:t>vCPU</a:t>
            </a:r>
            <a:endParaRPr lang="en-US" sz="1200" dirty="0">
              <a:solidFill>
                <a:srgbClr val="505050"/>
              </a:solidFill>
            </a:endParaRPr>
          </a:p>
        </p:txBody>
      </p:sp>
      <p:sp>
        <p:nvSpPr>
          <p:cNvPr id="39" name="Rectangle 38"/>
          <p:cNvSpPr/>
          <p:nvPr/>
        </p:nvSpPr>
        <p:spPr bwMode="auto">
          <a:xfrm>
            <a:off x="5141850" y="2866733"/>
            <a:ext cx="583303" cy="417082"/>
          </a:xfrm>
          <a:prstGeom prst="rect">
            <a:avLst/>
          </a:prstGeom>
          <a:solidFill>
            <a:schemeClr val="tx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err="1" smtClean="0">
                <a:solidFill>
                  <a:srgbClr val="505050"/>
                </a:solidFill>
              </a:rPr>
              <a:t>vCPU</a:t>
            </a:r>
            <a:endParaRPr lang="en-US" sz="1200" dirty="0">
              <a:solidFill>
                <a:srgbClr val="505050"/>
              </a:solidFill>
            </a:endParaRPr>
          </a:p>
        </p:txBody>
      </p:sp>
      <p:sp>
        <p:nvSpPr>
          <p:cNvPr id="40" name="Rectangle 39"/>
          <p:cNvSpPr/>
          <p:nvPr/>
        </p:nvSpPr>
        <p:spPr bwMode="auto">
          <a:xfrm>
            <a:off x="5829153" y="2498746"/>
            <a:ext cx="583303" cy="417082"/>
          </a:xfrm>
          <a:prstGeom prst="rect">
            <a:avLst/>
          </a:prstGeom>
          <a:solidFill>
            <a:schemeClr val="tx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err="1" smtClean="0">
                <a:solidFill>
                  <a:srgbClr val="505050"/>
                </a:solidFill>
              </a:rPr>
              <a:t>vCPU</a:t>
            </a:r>
            <a:endParaRPr lang="en-US" sz="1200" dirty="0">
              <a:solidFill>
                <a:srgbClr val="505050"/>
              </a:solidFill>
            </a:endParaRPr>
          </a:p>
        </p:txBody>
      </p:sp>
      <p:sp>
        <p:nvSpPr>
          <p:cNvPr id="41" name="Rectangle 40"/>
          <p:cNvSpPr/>
          <p:nvPr/>
        </p:nvSpPr>
        <p:spPr bwMode="auto">
          <a:xfrm>
            <a:off x="1006214" y="2892630"/>
            <a:ext cx="583303" cy="417082"/>
          </a:xfrm>
          <a:prstGeom prst="rect">
            <a:avLst/>
          </a:prstGeom>
          <a:solidFill>
            <a:schemeClr val="tx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err="1" smtClean="0">
                <a:solidFill>
                  <a:srgbClr val="505050"/>
                </a:solidFill>
              </a:rPr>
              <a:t>vCPU</a:t>
            </a:r>
            <a:endParaRPr lang="en-US" sz="1200" dirty="0">
              <a:solidFill>
                <a:srgbClr val="505050"/>
              </a:solidFill>
            </a:endParaRPr>
          </a:p>
        </p:txBody>
      </p:sp>
      <p:sp>
        <p:nvSpPr>
          <p:cNvPr id="42" name="TextBox 41"/>
          <p:cNvSpPr txBox="1"/>
          <p:nvPr/>
        </p:nvSpPr>
        <p:spPr>
          <a:xfrm rot="16200000">
            <a:off x="65512" y="2522784"/>
            <a:ext cx="1133268" cy="704808"/>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Lync Server</a:t>
            </a:r>
          </a:p>
          <a:p>
            <a:pPr>
              <a:lnSpc>
                <a:spcPct val="90000"/>
              </a:lnSpc>
              <a:spcAft>
                <a:spcPts val="600"/>
              </a:spcAft>
            </a:pPr>
            <a:r>
              <a:rPr lang="en-US" sz="1200" dirty="0" smtClean="0">
                <a:gradFill>
                  <a:gsLst>
                    <a:gs pos="2917">
                      <a:srgbClr val="FFFFFF"/>
                    </a:gs>
                    <a:gs pos="30000">
                      <a:srgbClr val="FFFFFF"/>
                    </a:gs>
                  </a:gsLst>
                  <a:lin ang="5400000" scaled="0"/>
                </a:gradFill>
              </a:rPr>
              <a:t>     Guest</a:t>
            </a:r>
          </a:p>
        </p:txBody>
      </p:sp>
      <p:cxnSp>
        <p:nvCxnSpPr>
          <p:cNvPr id="44" name="Straight Arrow Connector 43"/>
          <p:cNvCxnSpPr>
            <a:stCxn id="41" idx="2"/>
            <a:endCxn id="21" idx="0"/>
          </p:cNvCxnSpPr>
          <p:nvPr/>
        </p:nvCxnSpPr>
        <p:spPr>
          <a:xfrm>
            <a:off x="1297866" y="3309712"/>
            <a:ext cx="546032" cy="1588770"/>
          </a:xfrm>
          <a:prstGeom prst="straightConnector1">
            <a:avLst/>
          </a:prstGeom>
          <a:ln w="22225">
            <a:solidFill>
              <a:schemeClr val="tx1"/>
            </a:solidFill>
            <a:prstDash val="dash"/>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943685" y="2941351"/>
            <a:ext cx="892139" cy="2591800"/>
          </a:xfrm>
          <a:prstGeom prst="straightConnector1">
            <a:avLst/>
          </a:prstGeom>
          <a:ln w="22225">
            <a:solidFill>
              <a:schemeClr val="tx1"/>
            </a:solidFill>
            <a:prstDash val="dash"/>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627402" y="3270005"/>
            <a:ext cx="1948288" cy="1628477"/>
          </a:xfrm>
          <a:prstGeom prst="straightConnector1">
            <a:avLst/>
          </a:prstGeom>
          <a:ln w="22225">
            <a:solidFill>
              <a:schemeClr val="tx1"/>
            </a:solidFill>
            <a:prstDash val="dash"/>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1878305" y="2928195"/>
            <a:ext cx="1387249" cy="2642530"/>
          </a:xfrm>
          <a:prstGeom prst="straightConnector1">
            <a:avLst/>
          </a:prstGeom>
          <a:ln w="22225">
            <a:solidFill>
              <a:schemeClr val="tx1"/>
            </a:solidFill>
            <a:prstDash val="dash"/>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979259" y="3296182"/>
            <a:ext cx="1784309" cy="1536926"/>
          </a:xfrm>
          <a:prstGeom prst="straightConnector1">
            <a:avLst/>
          </a:prstGeom>
          <a:ln w="22225">
            <a:solidFill>
              <a:schemeClr val="tx1"/>
            </a:solidFill>
            <a:prstDash val="dash"/>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2942016" y="2939127"/>
            <a:ext cx="1836660" cy="1895690"/>
          </a:xfrm>
          <a:prstGeom prst="straightConnector1">
            <a:avLst/>
          </a:prstGeom>
          <a:ln w="22225">
            <a:solidFill>
              <a:schemeClr val="tx1"/>
            </a:solidFill>
            <a:prstDash val="dash"/>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4622687" y="3283815"/>
            <a:ext cx="827231" cy="2286910"/>
          </a:xfrm>
          <a:prstGeom prst="straightConnector1">
            <a:avLst/>
          </a:prstGeom>
          <a:ln w="22225">
            <a:solidFill>
              <a:schemeClr val="tx1"/>
            </a:solidFill>
            <a:prstDash val="dash"/>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5677197" y="2928195"/>
            <a:ext cx="485000" cy="2642530"/>
          </a:xfrm>
          <a:prstGeom prst="straightConnector1">
            <a:avLst/>
          </a:prstGeom>
          <a:ln w="22225">
            <a:solidFill>
              <a:schemeClr val="tx1"/>
            </a:solidFill>
            <a:prstDash val="dash"/>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bwMode="auto">
          <a:xfrm>
            <a:off x="7513064" y="2531345"/>
            <a:ext cx="1789535" cy="1514551"/>
          </a:xfrm>
          <a:prstGeom prst="round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7" name="Rectangle 46"/>
          <p:cNvSpPr/>
          <p:nvPr/>
        </p:nvSpPr>
        <p:spPr bwMode="auto">
          <a:xfrm>
            <a:off x="8336016" y="3222945"/>
            <a:ext cx="751566" cy="610307"/>
          </a:xfrm>
          <a:prstGeom prst="rect">
            <a:avLst/>
          </a:prstGeom>
          <a:solidFill>
            <a:schemeClr val="tx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err="1" smtClean="0">
                <a:solidFill>
                  <a:srgbClr val="505050"/>
                </a:solidFill>
              </a:rPr>
              <a:t>vCPU</a:t>
            </a:r>
            <a:endParaRPr lang="en-US" sz="1200" dirty="0">
              <a:solidFill>
                <a:srgbClr val="505050"/>
              </a:solidFill>
            </a:endParaRPr>
          </a:p>
        </p:txBody>
      </p:sp>
      <p:sp>
        <p:nvSpPr>
          <p:cNvPr id="48" name="Rounded Rectangle 47"/>
          <p:cNvSpPr/>
          <p:nvPr/>
        </p:nvSpPr>
        <p:spPr bwMode="auto">
          <a:xfrm>
            <a:off x="7878821" y="2670675"/>
            <a:ext cx="1280146" cy="365756"/>
          </a:xfrm>
          <a:prstGeom prst="round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solidFill>
                  <a:srgbClr val="505050"/>
                </a:solidFill>
              </a:rPr>
              <a:t>AVMCU Process Thread</a:t>
            </a:r>
            <a:endParaRPr lang="en-US" sz="1200" dirty="0">
              <a:solidFill>
                <a:srgbClr val="505050"/>
              </a:solidFill>
            </a:endParaRPr>
          </a:p>
        </p:txBody>
      </p:sp>
      <p:sp>
        <p:nvSpPr>
          <p:cNvPr id="50" name="TextBox 49"/>
          <p:cNvSpPr txBox="1"/>
          <p:nvPr/>
        </p:nvSpPr>
        <p:spPr>
          <a:xfrm rot="16200000">
            <a:off x="7284153" y="3126858"/>
            <a:ext cx="1133268" cy="704808"/>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Lync Server</a:t>
            </a:r>
          </a:p>
          <a:p>
            <a:pPr>
              <a:lnSpc>
                <a:spcPct val="90000"/>
              </a:lnSpc>
              <a:spcAft>
                <a:spcPts val="600"/>
              </a:spcAft>
            </a:pPr>
            <a:r>
              <a:rPr lang="en-US" sz="1200" dirty="0" smtClean="0">
                <a:gradFill>
                  <a:gsLst>
                    <a:gs pos="2917">
                      <a:srgbClr val="FFFFFF"/>
                    </a:gs>
                    <a:gs pos="30000">
                      <a:srgbClr val="FFFFFF"/>
                    </a:gs>
                  </a:gsLst>
                  <a:lin ang="5400000" scaled="0"/>
                </a:gradFill>
              </a:rPr>
              <a:t>     Guest</a:t>
            </a:r>
          </a:p>
        </p:txBody>
      </p:sp>
      <p:sp>
        <p:nvSpPr>
          <p:cNvPr id="52" name="Rounded Rectangle 51"/>
          <p:cNvSpPr/>
          <p:nvPr/>
        </p:nvSpPr>
        <p:spPr bwMode="auto">
          <a:xfrm>
            <a:off x="7551791" y="4427269"/>
            <a:ext cx="4701420" cy="2064505"/>
          </a:xfrm>
          <a:prstGeom prst="round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5" name="TextBox 54"/>
          <p:cNvSpPr txBox="1"/>
          <p:nvPr/>
        </p:nvSpPr>
        <p:spPr>
          <a:xfrm rot="16200000">
            <a:off x="6811336" y="5246898"/>
            <a:ext cx="1863459"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Virtual Host Server</a:t>
            </a:r>
          </a:p>
        </p:txBody>
      </p:sp>
      <p:sp>
        <p:nvSpPr>
          <p:cNvPr id="57" name="Rounded Rectangle 56"/>
          <p:cNvSpPr/>
          <p:nvPr/>
        </p:nvSpPr>
        <p:spPr bwMode="auto">
          <a:xfrm>
            <a:off x="7955578" y="4604949"/>
            <a:ext cx="2042144" cy="1645902"/>
          </a:xfrm>
          <a:prstGeom prst="roundRect">
            <a:avLst/>
          </a:prstGeom>
          <a:solidFill>
            <a:schemeClr val="accent5"/>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9" name="Rounded Rectangle 58"/>
          <p:cNvSpPr/>
          <p:nvPr/>
        </p:nvSpPr>
        <p:spPr bwMode="auto">
          <a:xfrm>
            <a:off x="8143475" y="5417481"/>
            <a:ext cx="1737341" cy="365756"/>
          </a:xfrm>
          <a:prstGeom prst="round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505050"/>
                </a:solidFill>
              </a:rPr>
              <a:t>Memory</a:t>
            </a:r>
            <a:endParaRPr lang="en-US" sz="2000" dirty="0">
              <a:solidFill>
                <a:srgbClr val="505050"/>
              </a:solidFill>
            </a:endParaRPr>
          </a:p>
        </p:txBody>
      </p:sp>
      <p:sp>
        <p:nvSpPr>
          <p:cNvPr id="60" name="TextBox 59"/>
          <p:cNvSpPr txBox="1"/>
          <p:nvPr/>
        </p:nvSpPr>
        <p:spPr>
          <a:xfrm>
            <a:off x="7864139" y="5746505"/>
            <a:ext cx="2233625" cy="489365"/>
          </a:xfrm>
          <a:prstGeom prst="rect">
            <a:avLst/>
          </a:prstGeom>
          <a:noFill/>
        </p:spPr>
        <p:txBody>
          <a:bodyPr wrap="none" lIns="182880" tIns="146304" rIns="182880" bIns="146304" rtlCol="0">
            <a:spAutoFit/>
          </a:bodyPr>
          <a:lstStyle/>
          <a:p>
            <a:pPr>
              <a:lnSpc>
                <a:spcPct val="90000"/>
              </a:lnSpc>
              <a:spcAft>
                <a:spcPts val="600"/>
              </a:spcAft>
            </a:pPr>
            <a:r>
              <a:rPr lang="en-US" sz="1400" dirty="0" err="1" smtClean="0">
                <a:gradFill>
                  <a:gsLst>
                    <a:gs pos="2917">
                      <a:srgbClr val="FFFFFF"/>
                    </a:gs>
                    <a:gs pos="30000">
                      <a:srgbClr val="FFFFFF"/>
                    </a:gs>
                  </a:gsLst>
                  <a:lin ang="5400000" scaled="0"/>
                </a:gradFill>
              </a:rPr>
              <a:t>Numa</a:t>
            </a:r>
            <a:r>
              <a:rPr lang="en-US" sz="1400" dirty="0" smtClean="0">
                <a:gradFill>
                  <a:gsLst>
                    <a:gs pos="2917">
                      <a:srgbClr val="FFFFFF"/>
                    </a:gs>
                    <a:gs pos="30000">
                      <a:srgbClr val="FFFFFF"/>
                    </a:gs>
                  </a:gsLst>
                  <a:lin ang="5400000" scaled="0"/>
                </a:gradFill>
              </a:rPr>
              <a:t> Node #1</a:t>
            </a:r>
            <a:r>
              <a:rPr lang="en-US" sz="1400" dirty="0">
                <a:gradFill>
                  <a:gsLst>
                    <a:gs pos="2917">
                      <a:srgbClr val="FFFFFF"/>
                    </a:gs>
                    <a:gs pos="30000">
                      <a:srgbClr val="FFFFFF"/>
                    </a:gs>
                  </a:gsLst>
                  <a:lin ang="5400000" scaled="0"/>
                </a:gradFill>
              </a:rPr>
              <a:t> </a:t>
            </a:r>
            <a:r>
              <a:rPr lang="en-US" sz="1400" dirty="0" smtClean="0">
                <a:gradFill>
                  <a:gsLst>
                    <a:gs pos="2917">
                      <a:srgbClr val="FFFFFF"/>
                    </a:gs>
                    <a:gs pos="30000">
                      <a:srgbClr val="FFFFFF"/>
                    </a:gs>
                  </a:gsLst>
                  <a:lin ang="5400000" scaled="0"/>
                </a:gradFill>
              </a:rPr>
              <a:t>(Home)</a:t>
            </a:r>
          </a:p>
        </p:txBody>
      </p:sp>
      <p:sp>
        <p:nvSpPr>
          <p:cNvPr id="61" name="Rounded Rectangle 60"/>
          <p:cNvSpPr/>
          <p:nvPr/>
        </p:nvSpPr>
        <p:spPr bwMode="auto">
          <a:xfrm>
            <a:off x="8143475" y="5078567"/>
            <a:ext cx="1752948" cy="244598"/>
          </a:xfrm>
          <a:prstGeom prst="roundRect">
            <a:avLst/>
          </a:prstGeom>
          <a:solidFill>
            <a:srgbClr val="FFC0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505050"/>
                </a:solidFill>
              </a:rPr>
              <a:t>Bus </a:t>
            </a:r>
            <a:endParaRPr lang="en-US" sz="2000" dirty="0">
              <a:solidFill>
                <a:srgbClr val="505050"/>
              </a:solidFill>
            </a:endParaRPr>
          </a:p>
        </p:txBody>
      </p:sp>
      <p:sp>
        <p:nvSpPr>
          <p:cNvPr id="62" name="Rounded Rectangle 61"/>
          <p:cNvSpPr/>
          <p:nvPr/>
        </p:nvSpPr>
        <p:spPr bwMode="auto">
          <a:xfrm>
            <a:off x="8111752" y="4699815"/>
            <a:ext cx="1752948" cy="244598"/>
          </a:xfrm>
          <a:prstGeom prst="roundRect">
            <a:avLst/>
          </a:prstGeom>
          <a:solidFill>
            <a:schemeClr val="tx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505050"/>
                </a:solidFill>
              </a:rPr>
              <a:t>Core</a:t>
            </a:r>
            <a:endParaRPr lang="en-US" sz="2000" dirty="0">
              <a:solidFill>
                <a:srgbClr val="505050"/>
              </a:solidFill>
            </a:endParaRPr>
          </a:p>
        </p:txBody>
      </p:sp>
      <p:sp>
        <p:nvSpPr>
          <p:cNvPr id="63" name="Rounded Rectangle 62"/>
          <p:cNvSpPr/>
          <p:nvPr/>
        </p:nvSpPr>
        <p:spPr bwMode="auto">
          <a:xfrm>
            <a:off x="10059353" y="4617652"/>
            <a:ext cx="2042144" cy="1645902"/>
          </a:xfrm>
          <a:prstGeom prst="roundRect">
            <a:avLst/>
          </a:prstGeom>
          <a:solidFill>
            <a:schemeClr val="accent5"/>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4" name="Rounded Rectangle 63"/>
          <p:cNvSpPr/>
          <p:nvPr/>
        </p:nvSpPr>
        <p:spPr bwMode="auto">
          <a:xfrm>
            <a:off x="10247250" y="5430184"/>
            <a:ext cx="1737341" cy="365756"/>
          </a:xfrm>
          <a:prstGeom prst="round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505050"/>
                </a:solidFill>
              </a:rPr>
              <a:t>Memory</a:t>
            </a:r>
            <a:endParaRPr lang="en-US" sz="2000" dirty="0">
              <a:solidFill>
                <a:srgbClr val="505050"/>
              </a:solidFill>
            </a:endParaRPr>
          </a:p>
        </p:txBody>
      </p:sp>
      <p:sp>
        <p:nvSpPr>
          <p:cNvPr id="65" name="Rounded Rectangle 64"/>
          <p:cNvSpPr/>
          <p:nvPr/>
        </p:nvSpPr>
        <p:spPr bwMode="auto">
          <a:xfrm>
            <a:off x="10247250" y="5091270"/>
            <a:ext cx="1752948" cy="244598"/>
          </a:xfrm>
          <a:prstGeom prst="roundRect">
            <a:avLst/>
          </a:prstGeom>
          <a:solidFill>
            <a:srgbClr val="FFC0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505050"/>
                </a:solidFill>
              </a:rPr>
              <a:t>Bus </a:t>
            </a:r>
            <a:endParaRPr lang="en-US" sz="2000" dirty="0">
              <a:solidFill>
                <a:srgbClr val="505050"/>
              </a:solidFill>
            </a:endParaRPr>
          </a:p>
        </p:txBody>
      </p:sp>
      <p:sp>
        <p:nvSpPr>
          <p:cNvPr id="66" name="Rounded Rectangle 65"/>
          <p:cNvSpPr/>
          <p:nvPr/>
        </p:nvSpPr>
        <p:spPr bwMode="auto">
          <a:xfrm>
            <a:off x="10215527" y="4712518"/>
            <a:ext cx="1752948" cy="244598"/>
          </a:xfrm>
          <a:prstGeom prst="roundRect">
            <a:avLst/>
          </a:prstGeom>
          <a:solidFill>
            <a:schemeClr val="tx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505050"/>
                </a:solidFill>
              </a:rPr>
              <a:t>Core</a:t>
            </a:r>
            <a:endParaRPr lang="en-US" sz="2000" dirty="0">
              <a:solidFill>
                <a:srgbClr val="505050"/>
              </a:solidFill>
            </a:endParaRPr>
          </a:p>
        </p:txBody>
      </p:sp>
      <p:sp>
        <p:nvSpPr>
          <p:cNvPr id="67" name="TextBox 66"/>
          <p:cNvSpPr txBox="1"/>
          <p:nvPr/>
        </p:nvSpPr>
        <p:spPr>
          <a:xfrm>
            <a:off x="9891346" y="5751843"/>
            <a:ext cx="2361865" cy="489365"/>
          </a:xfrm>
          <a:prstGeom prst="rect">
            <a:avLst/>
          </a:prstGeom>
          <a:noFill/>
        </p:spPr>
        <p:txBody>
          <a:bodyPr wrap="none" lIns="182880" tIns="146304" rIns="182880" bIns="146304" rtlCol="0">
            <a:spAutoFit/>
          </a:bodyPr>
          <a:lstStyle/>
          <a:p>
            <a:pPr>
              <a:lnSpc>
                <a:spcPct val="90000"/>
              </a:lnSpc>
              <a:spcAft>
                <a:spcPts val="600"/>
              </a:spcAft>
            </a:pPr>
            <a:r>
              <a:rPr lang="en-US" sz="1400" dirty="0" err="1" smtClean="0">
                <a:gradFill>
                  <a:gsLst>
                    <a:gs pos="2917">
                      <a:srgbClr val="FFFFFF"/>
                    </a:gs>
                    <a:gs pos="30000">
                      <a:srgbClr val="FFFFFF"/>
                    </a:gs>
                  </a:gsLst>
                  <a:lin ang="5400000" scaled="0"/>
                </a:gradFill>
              </a:rPr>
              <a:t>Numa</a:t>
            </a:r>
            <a:r>
              <a:rPr lang="en-US" sz="1400" dirty="0" smtClean="0">
                <a:gradFill>
                  <a:gsLst>
                    <a:gs pos="2917">
                      <a:srgbClr val="FFFFFF"/>
                    </a:gs>
                    <a:gs pos="30000">
                      <a:srgbClr val="FFFFFF"/>
                    </a:gs>
                  </a:gsLst>
                  <a:lin ang="5400000" scaled="0"/>
                </a:gradFill>
              </a:rPr>
              <a:t> Node #2 (Remote)</a:t>
            </a:r>
          </a:p>
        </p:txBody>
      </p:sp>
      <p:pic>
        <p:nvPicPr>
          <p:cNvPr id="5" name="Picture 4"/>
          <p:cNvPicPr>
            <a:picLocks noChangeAspect="1"/>
          </p:cNvPicPr>
          <p:nvPr/>
        </p:nvPicPr>
        <p:blipFill>
          <a:blip r:embed="rId3"/>
          <a:stretch>
            <a:fillRect/>
          </a:stretch>
        </p:blipFill>
        <p:spPr>
          <a:xfrm>
            <a:off x="9630974" y="1879748"/>
            <a:ext cx="733495" cy="609168"/>
          </a:xfrm>
          <a:prstGeom prst="rect">
            <a:avLst/>
          </a:prstGeom>
        </p:spPr>
      </p:pic>
      <p:sp>
        <p:nvSpPr>
          <p:cNvPr id="68" name="Freeform 67"/>
          <p:cNvSpPr/>
          <p:nvPr/>
        </p:nvSpPr>
        <p:spPr bwMode="auto">
          <a:xfrm>
            <a:off x="8648700" y="2170489"/>
            <a:ext cx="3568700" cy="3747711"/>
          </a:xfrm>
          <a:custGeom>
            <a:avLst/>
            <a:gdLst>
              <a:gd name="connsiteX0" fmla="*/ 1003300 w 3568700"/>
              <a:gd name="connsiteY0" fmla="*/ 13911 h 3747711"/>
              <a:gd name="connsiteX1" fmla="*/ 571500 w 3568700"/>
              <a:gd name="connsiteY1" fmla="*/ 13911 h 3747711"/>
              <a:gd name="connsiteX2" fmla="*/ 495300 w 3568700"/>
              <a:gd name="connsiteY2" fmla="*/ 52011 h 3747711"/>
              <a:gd name="connsiteX3" fmla="*/ 457200 w 3568700"/>
              <a:gd name="connsiteY3" fmla="*/ 64711 h 3747711"/>
              <a:gd name="connsiteX4" fmla="*/ 381000 w 3568700"/>
              <a:gd name="connsiteY4" fmla="*/ 102811 h 3747711"/>
              <a:gd name="connsiteX5" fmla="*/ 304800 w 3568700"/>
              <a:gd name="connsiteY5" fmla="*/ 166311 h 3747711"/>
              <a:gd name="connsiteX6" fmla="*/ 228600 w 3568700"/>
              <a:gd name="connsiteY6" fmla="*/ 229811 h 3747711"/>
              <a:gd name="connsiteX7" fmla="*/ 203200 w 3568700"/>
              <a:gd name="connsiteY7" fmla="*/ 267911 h 3747711"/>
              <a:gd name="connsiteX8" fmla="*/ 190500 w 3568700"/>
              <a:gd name="connsiteY8" fmla="*/ 306011 h 3747711"/>
              <a:gd name="connsiteX9" fmla="*/ 152400 w 3568700"/>
              <a:gd name="connsiteY9" fmla="*/ 331411 h 3747711"/>
              <a:gd name="connsiteX10" fmla="*/ 127000 w 3568700"/>
              <a:gd name="connsiteY10" fmla="*/ 407611 h 3747711"/>
              <a:gd name="connsiteX11" fmla="*/ 101600 w 3568700"/>
              <a:gd name="connsiteY11" fmla="*/ 445711 h 3747711"/>
              <a:gd name="connsiteX12" fmla="*/ 76200 w 3568700"/>
              <a:gd name="connsiteY12" fmla="*/ 547311 h 3747711"/>
              <a:gd name="connsiteX13" fmla="*/ 63500 w 3568700"/>
              <a:gd name="connsiteY13" fmla="*/ 699711 h 3747711"/>
              <a:gd name="connsiteX14" fmla="*/ 50800 w 3568700"/>
              <a:gd name="connsiteY14" fmla="*/ 737811 h 3747711"/>
              <a:gd name="connsiteX15" fmla="*/ 38100 w 3568700"/>
              <a:gd name="connsiteY15" fmla="*/ 852111 h 3747711"/>
              <a:gd name="connsiteX16" fmla="*/ 25400 w 3568700"/>
              <a:gd name="connsiteY16" fmla="*/ 941011 h 3747711"/>
              <a:gd name="connsiteX17" fmla="*/ 12700 w 3568700"/>
              <a:gd name="connsiteY17" fmla="*/ 1144211 h 3747711"/>
              <a:gd name="connsiteX18" fmla="*/ 0 w 3568700"/>
              <a:gd name="connsiteY18" fmla="*/ 1283911 h 3747711"/>
              <a:gd name="connsiteX19" fmla="*/ 12700 w 3568700"/>
              <a:gd name="connsiteY19" fmla="*/ 1576011 h 3747711"/>
              <a:gd name="connsiteX20" fmla="*/ 38100 w 3568700"/>
              <a:gd name="connsiteY20" fmla="*/ 1677611 h 3747711"/>
              <a:gd name="connsiteX21" fmla="*/ 50800 w 3568700"/>
              <a:gd name="connsiteY21" fmla="*/ 1728411 h 3747711"/>
              <a:gd name="connsiteX22" fmla="*/ 63500 w 3568700"/>
              <a:gd name="connsiteY22" fmla="*/ 1779211 h 3747711"/>
              <a:gd name="connsiteX23" fmla="*/ 76200 w 3568700"/>
              <a:gd name="connsiteY23" fmla="*/ 1817311 h 3747711"/>
              <a:gd name="connsiteX24" fmla="*/ 114300 w 3568700"/>
              <a:gd name="connsiteY24" fmla="*/ 1855411 h 3747711"/>
              <a:gd name="connsiteX25" fmla="*/ 177800 w 3568700"/>
              <a:gd name="connsiteY25" fmla="*/ 1918911 h 3747711"/>
              <a:gd name="connsiteX26" fmla="*/ 203200 w 3568700"/>
              <a:gd name="connsiteY26" fmla="*/ 1957011 h 3747711"/>
              <a:gd name="connsiteX27" fmla="*/ 292100 w 3568700"/>
              <a:gd name="connsiteY27" fmla="*/ 1995111 h 3747711"/>
              <a:gd name="connsiteX28" fmla="*/ 355600 w 3568700"/>
              <a:gd name="connsiteY28" fmla="*/ 2007811 h 3747711"/>
              <a:gd name="connsiteX29" fmla="*/ 431800 w 3568700"/>
              <a:gd name="connsiteY29" fmla="*/ 2033211 h 3747711"/>
              <a:gd name="connsiteX30" fmla="*/ 482600 w 3568700"/>
              <a:gd name="connsiteY30" fmla="*/ 2045911 h 3747711"/>
              <a:gd name="connsiteX31" fmla="*/ 546100 w 3568700"/>
              <a:gd name="connsiteY31" fmla="*/ 2058611 h 3747711"/>
              <a:gd name="connsiteX32" fmla="*/ 584200 w 3568700"/>
              <a:gd name="connsiteY32" fmla="*/ 2071311 h 3747711"/>
              <a:gd name="connsiteX33" fmla="*/ 800100 w 3568700"/>
              <a:gd name="connsiteY33" fmla="*/ 2084011 h 3747711"/>
              <a:gd name="connsiteX34" fmla="*/ 939800 w 3568700"/>
              <a:gd name="connsiteY34" fmla="*/ 2096711 h 3747711"/>
              <a:gd name="connsiteX35" fmla="*/ 1066800 w 3568700"/>
              <a:gd name="connsiteY35" fmla="*/ 2109411 h 3747711"/>
              <a:gd name="connsiteX36" fmla="*/ 1257300 w 3568700"/>
              <a:gd name="connsiteY36" fmla="*/ 2134811 h 3747711"/>
              <a:gd name="connsiteX37" fmla="*/ 2540000 w 3568700"/>
              <a:gd name="connsiteY37" fmla="*/ 2147511 h 3747711"/>
              <a:gd name="connsiteX38" fmla="*/ 2717800 w 3568700"/>
              <a:gd name="connsiteY38" fmla="*/ 2185611 h 3747711"/>
              <a:gd name="connsiteX39" fmla="*/ 2781300 w 3568700"/>
              <a:gd name="connsiteY39" fmla="*/ 2198311 h 3747711"/>
              <a:gd name="connsiteX40" fmla="*/ 2832100 w 3568700"/>
              <a:gd name="connsiteY40" fmla="*/ 2211011 h 3747711"/>
              <a:gd name="connsiteX41" fmla="*/ 2908300 w 3568700"/>
              <a:gd name="connsiteY41" fmla="*/ 2236411 h 3747711"/>
              <a:gd name="connsiteX42" fmla="*/ 2997200 w 3568700"/>
              <a:gd name="connsiteY42" fmla="*/ 2249111 h 3747711"/>
              <a:gd name="connsiteX43" fmla="*/ 3073400 w 3568700"/>
              <a:gd name="connsiteY43" fmla="*/ 2274511 h 3747711"/>
              <a:gd name="connsiteX44" fmla="*/ 3111500 w 3568700"/>
              <a:gd name="connsiteY44" fmla="*/ 2287211 h 3747711"/>
              <a:gd name="connsiteX45" fmla="*/ 3187700 w 3568700"/>
              <a:gd name="connsiteY45" fmla="*/ 2325311 h 3747711"/>
              <a:gd name="connsiteX46" fmla="*/ 3302000 w 3568700"/>
              <a:gd name="connsiteY46" fmla="*/ 2414211 h 3747711"/>
              <a:gd name="connsiteX47" fmla="*/ 3340100 w 3568700"/>
              <a:gd name="connsiteY47" fmla="*/ 2439611 h 3747711"/>
              <a:gd name="connsiteX48" fmla="*/ 3403600 w 3568700"/>
              <a:gd name="connsiteY48" fmla="*/ 2515811 h 3747711"/>
              <a:gd name="connsiteX49" fmla="*/ 3454400 w 3568700"/>
              <a:gd name="connsiteY49" fmla="*/ 2592011 h 3747711"/>
              <a:gd name="connsiteX50" fmla="*/ 3479800 w 3568700"/>
              <a:gd name="connsiteY50" fmla="*/ 2630111 h 3747711"/>
              <a:gd name="connsiteX51" fmla="*/ 3492500 w 3568700"/>
              <a:gd name="connsiteY51" fmla="*/ 2680911 h 3747711"/>
              <a:gd name="connsiteX52" fmla="*/ 3517900 w 3568700"/>
              <a:gd name="connsiteY52" fmla="*/ 2807911 h 3747711"/>
              <a:gd name="connsiteX53" fmla="*/ 3543300 w 3568700"/>
              <a:gd name="connsiteY53" fmla="*/ 2884111 h 3747711"/>
              <a:gd name="connsiteX54" fmla="*/ 3568700 w 3568700"/>
              <a:gd name="connsiteY54" fmla="*/ 2973011 h 3747711"/>
              <a:gd name="connsiteX55" fmla="*/ 3556000 w 3568700"/>
              <a:gd name="connsiteY55" fmla="*/ 3188911 h 3747711"/>
              <a:gd name="connsiteX56" fmla="*/ 3517900 w 3568700"/>
              <a:gd name="connsiteY56" fmla="*/ 3366711 h 3747711"/>
              <a:gd name="connsiteX57" fmla="*/ 3454400 w 3568700"/>
              <a:gd name="connsiteY57" fmla="*/ 3455611 h 3747711"/>
              <a:gd name="connsiteX58" fmla="*/ 3416300 w 3568700"/>
              <a:gd name="connsiteY58" fmla="*/ 3531811 h 3747711"/>
              <a:gd name="connsiteX59" fmla="*/ 3390900 w 3568700"/>
              <a:gd name="connsiteY59" fmla="*/ 3608011 h 3747711"/>
              <a:gd name="connsiteX60" fmla="*/ 3302000 w 3568700"/>
              <a:gd name="connsiteY60" fmla="*/ 3709611 h 3747711"/>
              <a:gd name="connsiteX61" fmla="*/ 3263900 w 3568700"/>
              <a:gd name="connsiteY61" fmla="*/ 3722311 h 3747711"/>
              <a:gd name="connsiteX62" fmla="*/ 3162300 w 3568700"/>
              <a:gd name="connsiteY62" fmla="*/ 3735011 h 3747711"/>
              <a:gd name="connsiteX63" fmla="*/ 2768600 w 3568700"/>
              <a:gd name="connsiteY63" fmla="*/ 3747711 h 3747711"/>
              <a:gd name="connsiteX64" fmla="*/ 1663700 w 3568700"/>
              <a:gd name="connsiteY64" fmla="*/ 3735011 h 3747711"/>
              <a:gd name="connsiteX65" fmla="*/ 1625600 w 3568700"/>
              <a:gd name="connsiteY65" fmla="*/ 3722311 h 3747711"/>
              <a:gd name="connsiteX66" fmla="*/ 1562100 w 3568700"/>
              <a:gd name="connsiteY66" fmla="*/ 3658811 h 3747711"/>
              <a:gd name="connsiteX67" fmla="*/ 1485900 w 3568700"/>
              <a:gd name="connsiteY67" fmla="*/ 3506411 h 3747711"/>
              <a:gd name="connsiteX68" fmla="*/ 1473200 w 3568700"/>
              <a:gd name="connsiteY68" fmla="*/ 3468311 h 3747711"/>
              <a:gd name="connsiteX69" fmla="*/ 1460500 w 3568700"/>
              <a:gd name="connsiteY69" fmla="*/ 3354011 h 3747711"/>
              <a:gd name="connsiteX70" fmla="*/ 1435100 w 3568700"/>
              <a:gd name="connsiteY70" fmla="*/ 2909511 h 3747711"/>
              <a:gd name="connsiteX71" fmla="*/ 1422400 w 3568700"/>
              <a:gd name="connsiteY71" fmla="*/ 2820611 h 3747711"/>
              <a:gd name="connsiteX72" fmla="*/ 1397000 w 3568700"/>
              <a:gd name="connsiteY72" fmla="*/ 2592011 h 3747711"/>
              <a:gd name="connsiteX73" fmla="*/ 1358900 w 3568700"/>
              <a:gd name="connsiteY73" fmla="*/ 2452311 h 3747711"/>
              <a:gd name="connsiteX74" fmla="*/ 1206500 w 3568700"/>
              <a:gd name="connsiteY74" fmla="*/ 2376111 h 3747711"/>
              <a:gd name="connsiteX75" fmla="*/ 1079500 w 3568700"/>
              <a:gd name="connsiteY75" fmla="*/ 2338011 h 3747711"/>
              <a:gd name="connsiteX76" fmla="*/ 1041400 w 3568700"/>
              <a:gd name="connsiteY76" fmla="*/ 2325311 h 3747711"/>
              <a:gd name="connsiteX77" fmla="*/ 1003300 w 3568700"/>
              <a:gd name="connsiteY77" fmla="*/ 2299911 h 3747711"/>
              <a:gd name="connsiteX78" fmla="*/ 927100 w 3568700"/>
              <a:gd name="connsiteY78" fmla="*/ 2274511 h 3747711"/>
              <a:gd name="connsiteX79" fmla="*/ 889000 w 3568700"/>
              <a:gd name="connsiteY79" fmla="*/ 2249111 h 3747711"/>
              <a:gd name="connsiteX80" fmla="*/ 812800 w 3568700"/>
              <a:gd name="connsiteY80" fmla="*/ 2223711 h 3747711"/>
              <a:gd name="connsiteX81" fmla="*/ 774700 w 3568700"/>
              <a:gd name="connsiteY81" fmla="*/ 2198311 h 3747711"/>
              <a:gd name="connsiteX82" fmla="*/ 736600 w 3568700"/>
              <a:gd name="connsiteY82" fmla="*/ 2185611 h 3747711"/>
              <a:gd name="connsiteX83" fmla="*/ 660400 w 3568700"/>
              <a:gd name="connsiteY83" fmla="*/ 2134811 h 3747711"/>
              <a:gd name="connsiteX84" fmla="*/ 584200 w 3568700"/>
              <a:gd name="connsiteY84" fmla="*/ 2096711 h 3747711"/>
              <a:gd name="connsiteX85" fmla="*/ 495300 w 3568700"/>
              <a:gd name="connsiteY85" fmla="*/ 2071311 h 3747711"/>
              <a:gd name="connsiteX86" fmla="*/ 444500 w 3568700"/>
              <a:gd name="connsiteY86" fmla="*/ 1995111 h 3747711"/>
              <a:gd name="connsiteX87" fmla="*/ 393700 w 3568700"/>
              <a:gd name="connsiteY87" fmla="*/ 1842711 h 3747711"/>
              <a:gd name="connsiteX88" fmla="*/ 381000 w 3568700"/>
              <a:gd name="connsiteY88" fmla="*/ 1804611 h 3747711"/>
              <a:gd name="connsiteX89" fmla="*/ 368300 w 3568700"/>
              <a:gd name="connsiteY89" fmla="*/ 1766511 h 3747711"/>
              <a:gd name="connsiteX90" fmla="*/ 342900 w 3568700"/>
              <a:gd name="connsiteY90" fmla="*/ 1664911 h 3747711"/>
              <a:gd name="connsiteX91" fmla="*/ 304800 w 3568700"/>
              <a:gd name="connsiteY91" fmla="*/ 1525211 h 3747711"/>
              <a:gd name="connsiteX92" fmla="*/ 279400 w 3568700"/>
              <a:gd name="connsiteY92" fmla="*/ 1436311 h 3747711"/>
              <a:gd name="connsiteX93" fmla="*/ 254000 w 3568700"/>
              <a:gd name="connsiteY93" fmla="*/ 1309311 h 3747711"/>
              <a:gd name="connsiteX94" fmla="*/ 266700 w 3568700"/>
              <a:gd name="connsiteY94" fmla="*/ 725111 h 3747711"/>
              <a:gd name="connsiteX95" fmla="*/ 292100 w 3568700"/>
              <a:gd name="connsiteY95" fmla="*/ 648911 h 3747711"/>
              <a:gd name="connsiteX96" fmla="*/ 304800 w 3568700"/>
              <a:gd name="connsiteY96" fmla="*/ 610811 h 3747711"/>
              <a:gd name="connsiteX97" fmla="*/ 317500 w 3568700"/>
              <a:gd name="connsiteY97" fmla="*/ 572711 h 3747711"/>
              <a:gd name="connsiteX98" fmla="*/ 342900 w 3568700"/>
              <a:gd name="connsiteY98" fmla="*/ 534611 h 3747711"/>
              <a:gd name="connsiteX99" fmla="*/ 368300 w 3568700"/>
              <a:gd name="connsiteY99" fmla="*/ 458411 h 3747711"/>
              <a:gd name="connsiteX100" fmla="*/ 419100 w 3568700"/>
              <a:gd name="connsiteY100" fmla="*/ 382211 h 3747711"/>
              <a:gd name="connsiteX101" fmla="*/ 444500 w 3568700"/>
              <a:gd name="connsiteY101" fmla="*/ 344111 h 3747711"/>
              <a:gd name="connsiteX102" fmla="*/ 482600 w 3568700"/>
              <a:gd name="connsiteY102" fmla="*/ 318711 h 3747711"/>
              <a:gd name="connsiteX103" fmla="*/ 533400 w 3568700"/>
              <a:gd name="connsiteY103" fmla="*/ 255211 h 3747711"/>
              <a:gd name="connsiteX104" fmla="*/ 558800 w 3568700"/>
              <a:gd name="connsiteY104" fmla="*/ 217111 h 3747711"/>
              <a:gd name="connsiteX105" fmla="*/ 635000 w 3568700"/>
              <a:gd name="connsiteY105" fmla="*/ 179011 h 3747711"/>
              <a:gd name="connsiteX106" fmla="*/ 736600 w 3568700"/>
              <a:gd name="connsiteY106" fmla="*/ 115511 h 3747711"/>
              <a:gd name="connsiteX107" fmla="*/ 774700 w 3568700"/>
              <a:gd name="connsiteY107" fmla="*/ 102811 h 3747711"/>
              <a:gd name="connsiteX108" fmla="*/ 812800 w 3568700"/>
              <a:gd name="connsiteY108" fmla="*/ 90111 h 3747711"/>
              <a:gd name="connsiteX109" fmla="*/ 990600 w 3568700"/>
              <a:gd name="connsiteY109" fmla="*/ 102811 h 374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68700" h="3747711">
                <a:moveTo>
                  <a:pt x="1003300" y="13911"/>
                </a:moveTo>
                <a:cubicBezTo>
                  <a:pt x="793942" y="-2193"/>
                  <a:pt x="821611" y="-6932"/>
                  <a:pt x="571500" y="13911"/>
                </a:cubicBezTo>
                <a:cubicBezTo>
                  <a:pt x="533194" y="17103"/>
                  <a:pt x="528264" y="35529"/>
                  <a:pt x="495300" y="52011"/>
                </a:cubicBezTo>
                <a:cubicBezTo>
                  <a:pt x="483326" y="57998"/>
                  <a:pt x="469174" y="58724"/>
                  <a:pt x="457200" y="64711"/>
                </a:cubicBezTo>
                <a:cubicBezTo>
                  <a:pt x="358723" y="113950"/>
                  <a:pt x="476765" y="70889"/>
                  <a:pt x="381000" y="102811"/>
                </a:cubicBezTo>
                <a:cubicBezTo>
                  <a:pt x="269690" y="214121"/>
                  <a:pt x="410888" y="77904"/>
                  <a:pt x="304800" y="166311"/>
                </a:cubicBezTo>
                <a:cubicBezTo>
                  <a:pt x="207014" y="247799"/>
                  <a:pt x="323195" y="166748"/>
                  <a:pt x="228600" y="229811"/>
                </a:cubicBezTo>
                <a:cubicBezTo>
                  <a:pt x="220133" y="242511"/>
                  <a:pt x="210026" y="254259"/>
                  <a:pt x="203200" y="267911"/>
                </a:cubicBezTo>
                <a:cubicBezTo>
                  <a:pt x="197213" y="279885"/>
                  <a:pt x="198863" y="295558"/>
                  <a:pt x="190500" y="306011"/>
                </a:cubicBezTo>
                <a:cubicBezTo>
                  <a:pt x="180965" y="317930"/>
                  <a:pt x="165100" y="322944"/>
                  <a:pt x="152400" y="331411"/>
                </a:cubicBezTo>
                <a:cubicBezTo>
                  <a:pt x="143933" y="356811"/>
                  <a:pt x="141852" y="385334"/>
                  <a:pt x="127000" y="407611"/>
                </a:cubicBezTo>
                <a:cubicBezTo>
                  <a:pt x="118533" y="420311"/>
                  <a:pt x="108426" y="432059"/>
                  <a:pt x="101600" y="445711"/>
                </a:cubicBezTo>
                <a:cubicBezTo>
                  <a:pt x="88583" y="471746"/>
                  <a:pt x="81030" y="523159"/>
                  <a:pt x="76200" y="547311"/>
                </a:cubicBezTo>
                <a:cubicBezTo>
                  <a:pt x="71967" y="598111"/>
                  <a:pt x="70237" y="649182"/>
                  <a:pt x="63500" y="699711"/>
                </a:cubicBezTo>
                <a:cubicBezTo>
                  <a:pt x="61731" y="712981"/>
                  <a:pt x="53001" y="724606"/>
                  <a:pt x="50800" y="737811"/>
                </a:cubicBezTo>
                <a:cubicBezTo>
                  <a:pt x="44498" y="775624"/>
                  <a:pt x="42855" y="814073"/>
                  <a:pt x="38100" y="852111"/>
                </a:cubicBezTo>
                <a:cubicBezTo>
                  <a:pt x="34387" y="881814"/>
                  <a:pt x="29633" y="911378"/>
                  <a:pt x="25400" y="941011"/>
                </a:cubicBezTo>
                <a:cubicBezTo>
                  <a:pt x="21167" y="1008744"/>
                  <a:pt x="17713" y="1076531"/>
                  <a:pt x="12700" y="1144211"/>
                </a:cubicBezTo>
                <a:cubicBezTo>
                  <a:pt x="9246" y="1190842"/>
                  <a:pt x="0" y="1237152"/>
                  <a:pt x="0" y="1283911"/>
                </a:cubicBezTo>
                <a:cubicBezTo>
                  <a:pt x="0" y="1381370"/>
                  <a:pt x="3312" y="1479006"/>
                  <a:pt x="12700" y="1576011"/>
                </a:cubicBezTo>
                <a:cubicBezTo>
                  <a:pt x="16063" y="1610758"/>
                  <a:pt x="29633" y="1643744"/>
                  <a:pt x="38100" y="1677611"/>
                </a:cubicBezTo>
                <a:lnTo>
                  <a:pt x="50800" y="1728411"/>
                </a:lnTo>
                <a:cubicBezTo>
                  <a:pt x="55033" y="1745344"/>
                  <a:pt x="57980" y="1762652"/>
                  <a:pt x="63500" y="1779211"/>
                </a:cubicBezTo>
                <a:cubicBezTo>
                  <a:pt x="67733" y="1791911"/>
                  <a:pt x="68774" y="1806172"/>
                  <a:pt x="76200" y="1817311"/>
                </a:cubicBezTo>
                <a:cubicBezTo>
                  <a:pt x="86163" y="1832255"/>
                  <a:pt x="102802" y="1841613"/>
                  <a:pt x="114300" y="1855411"/>
                </a:cubicBezTo>
                <a:cubicBezTo>
                  <a:pt x="167217" y="1918911"/>
                  <a:pt x="107950" y="1872344"/>
                  <a:pt x="177800" y="1918911"/>
                </a:cubicBezTo>
                <a:cubicBezTo>
                  <a:pt x="186267" y="1931611"/>
                  <a:pt x="192407" y="1946218"/>
                  <a:pt x="203200" y="1957011"/>
                </a:cubicBezTo>
                <a:cubicBezTo>
                  <a:pt x="231221" y="1985032"/>
                  <a:pt x="254625" y="1986783"/>
                  <a:pt x="292100" y="1995111"/>
                </a:cubicBezTo>
                <a:cubicBezTo>
                  <a:pt x="313172" y="1999794"/>
                  <a:pt x="334775" y="2002131"/>
                  <a:pt x="355600" y="2007811"/>
                </a:cubicBezTo>
                <a:cubicBezTo>
                  <a:pt x="381431" y="2014856"/>
                  <a:pt x="405825" y="2026717"/>
                  <a:pt x="431800" y="2033211"/>
                </a:cubicBezTo>
                <a:cubicBezTo>
                  <a:pt x="448733" y="2037444"/>
                  <a:pt x="465561" y="2042125"/>
                  <a:pt x="482600" y="2045911"/>
                </a:cubicBezTo>
                <a:cubicBezTo>
                  <a:pt x="503672" y="2050594"/>
                  <a:pt x="525159" y="2053376"/>
                  <a:pt x="546100" y="2058611"/>
                </a:cubicBezTo>
                <a:cubicBezTo>
                  <a:pt x="559087" y="2061858"/>
                  <a:pt x="570879" y="2069979"/>
                  <a:pt x="584200" y="2071311"/>
                </a:cubicBezTo>
                <a:cubicBezTo>
                  <a:pt x="655933" y="2078484"/>
                  <a:pt x="728192" y="2078875"/>
                  <a:pt x="800100" y="2084011"/>
                </a:cubicBezTo>
                <a:cubicBezTo>
                  <a:pt x="846740" y="2087342"/>
                  <a:pt x="893252" y="2092278"/>
                  <a:pt x="939800" y="2096711"/>
                </a:cubicBezTo>
                <a:cubicBezTo>
                  <a:pt x="982153" y="2100745"/>
                  <a:pt x="1024629" y="2103788"/>
                  <a:pt x="1066800" y="2109411"/>
                </a:cubicBezTo>
                <a:cubicBezTo>
                  <a:pt x="1179290" y="2124410"/>
                  <a:pt x="1094489" y="2131877"/>
                  <a:pt x="1257300" y="2134811"/>
                </a:cubicBezTo>
                <a:lnTo>
                  <a:pt x="2540000" y="2147511"/>
                </a:lnTo>
                <a:cubicBezTo>
                  <a:pt x="2632683" y="2170682"/>
                  <a:pt x="2573684" y="2156788"/>
                  <a:pt x="2717800" y="2185611"/>
                </a:cubicBezTo>
                <a:cubicBezTo>
                  <a:pt x="2738967" y="2189844"/>
                  <a:pt x="2760359" y="2193076"/>
                  <a:pt x="2781300" y="2198311"/>
                </a:cubicBezTo>
                <a:cubicBezTo>
                  <a:pt x="2798233" y="2202544"/>
                  <a:pt x="2815382" y="2205995"/>
                  <a:pt x="2832100" y="2211011"/>
                </a:cubicBezTo>
                <a:cubicBezTo>
                  <a:pt x="2857745" y="2218704"/>
                  <a:pt x="2881795" y="2232625"/>
                  <a:pt x="2908300" y="2236411"/>
                </a:cubicBezTo>
                <a:lnTo>
                  <a:pt x="2997200" y="2249111"/>
                </a:lnTo>
                <a:lnTo>
                  <a:pt x="3073400" y="2274511"/>
                </a:lnTo>
                <a:cubicBezTo>
                  <a:pt x="3086100" y="2278744"/>
                  <a:pt x="3100361" y="2279785"/>
                  <a:pt x="3111500" y="2287211"/>
                </a:cubicBezTo>
                <a:cubicBezTo>
                  <a:pt x="3160739" y="2320037"/>
                  <a:pt x="3135120" y="2307784"/>
                  <a:pt x="3187700" y="2325311"/>
                </a:cubicBezTo>
                <a:cubicBezTo>
                  <a:pt x="3247386" y="2384997"/>
                  <a:pt x="3210856" y="2353448"/>
                  <a:pt x="3302000" y="2414211"/>
                </a:cubicBezTo>
                <a:lnTo>
                  <a:pt x="3340100" y="2439611"/>
                </a:lnTo>
                <a:cubicBezTo>
                  <a:pt x="3430864" y="2575757"/>
                  <a:pt x="3289517" y="2369132"/>
                  <a:pt x="3403600" y="2515811"/>
                </a:cubicBezTo>
                <a:cubicBezTo>
                  <a:pt x="3422342" y="2539908"/>
                  <a:pt x="3437467" y="2566611"/>
                  <a:pt x="3454400" y="2592011"/>
                </a:cubicBezTo>
                <a:lnTo>
                  <a:pt x="3479800" y="2630111"/>
                </a:lnTo>
                <a:cubicBezTo>
                  <a:pt x="3484033" y="2647044"/>
                  <a:pt x="3488843" y="2663844"/>
                  <a:pt x="3492500" y="2680911"/>
                </a:cubicBezTo>
                <a:cubicBezTo>
                  <a:pt x="3501546" y="2723124"/>
                  <a:pt x="3504248" y="2766955"/>
                  <a:pt x="3517900" y="2807911"/>
                </a:cubicBezTo>
                <a:cubicBezTo>
                  <a:pt x="3526367" y="2833311"/>
                  <a:pt x="3536806" y="2858136"/>
                  <a:pt x="3543300" y="2884111"/>
                </a:cubicBezTo>
                <a:cubicBezTo>
                  <a:pt x="3559247" y="2947898"/>
                  <a:pt x="3550480" y="2918352"/>
                  <a:pt x="3568700" y="2973011"/>
                </a:cubicBezTo>
                <a:cubicBezTo>
                  <a:pt x="3564467" y="3044978"/>
                  <a:pt x="3562245" y="3117091"/>
                  <a:pt x="3556000" y="3188911"/>
                </a:cubicBezTo>
                <a:cubicBezTo>
                  <a:pt x="3552238" y="3232170"/>
                  <a:pt x="3529648" y="3331468"/>
                  <a:pt x="3517900" y="3366711"/>
                </a:cubicBezTo>
                <a:cubicBezTo>
                  <a:pt x="3488267" y="3455611"/>
                  <a:pt x="3517900" y="3434444"/>
                  <a:pt x="3454400" y="3455611"/>
                </a:cubicBezTo>
                <a:cubicBezTo>
                  <a:pt x="3408083" y="3594562"/>
                  <a:pt x="3481952" y="3384095"/>
                  <a:pt x="3416300" y="3531811"/>
                </a:cubicBezTo>
                <a:cubicBezTo>
                  <a:pt x="3405426" y="3556277"/>
                  <a:pt x="3405752" y="3585734"/>
                  <a:pt x="3390900" y="3608011"/>
                </a:cubicBezTo>
                <a:cubicBezTo>
                  <a:pt x="3352800" y="3665161"/>
                  <a:pt x="3354917" y="3683153"/>
                  <a:pt x="3302000" y="3709611"/>
                </a:cubicBezTo>
                <a:cubicBezTo>
                  <a:pt x="3290026" y="3715598"/>
                  <a:pt x="3277071" y="3719916"/>
                  <a:pt x="3263900" y="3722311"/>
                </a:cubicBezTo>
                <a:cubicBezTo>
                  <a:pt x="3230320" y="3728416"/>
                  <a:pt x="3196385" y="3733263"/>
                  <a:pt x="3162300" y="3735011"/>
                </a:cubicBezTo>
                <a:cubicBezTo>
                  <a:pt x="3031171" y="3741736"/>
                  <a:pt x="2899833" y="3743478"/>
                  <a:pt x="2768600" y="3747711"/>
                </a:cubicBezTo>
                <a:lnTo>
                  <a:pt x="1663700" y="3735011"/>
                </a:lnTo>
                <a:cubicBezTo>
                  <a:pt x="1650316" y="3734714"/>
                  <a:pt x="1636053" y="3730674"/>
                  <a:pt x="1625600" y="3722311"/>
                </a:cubicBezTo>
                <a:cubicBezTo>
                  <a:pt x="1413933" y="3552978"/>
                  <a:pt x="1790700" y="3811211"/>
                  <a:pt x="1562100" y="3658811"/>
                </a:cubicBezTo>
                <a:cubicBezTo>
                  <a:pt x="1496448" y="3560334"/>
                  <a:pt x="1520953" y="3611571"/>
                  <a:pt x="1485900" y="3506411"/>
                </a:cubicBezTo>
                <a:lnTo>
                  <a:pt x="1473200" y="3468311"/>
                </a:lnTo>
                <a:cubicBezTo>
                  <a:pt x="1468967" y="3430211"/>
                  <a:pt x="1463108" y="3392257"/>
                  <a:pt x="1460500" y="3354011"/>
                </a:cubicBezTo>
                <a:cubicBezTo>
                  <a:pt x="1450405" y="3205946"/>
                  <a:pt x="1456088" y="3056428"/>
                  <a:pt x="1435100" y="2909511"/>
                </a:cubicBezTo>
                <a:cubicBezTo>
                  <a:pt x="1430867" y="2879878"/>
                  <a:pt x="1425706" y="2850362"/>
                  <a:pt x="1422400" y="2820611"/>
                </a:cubicBezTo>
                <a:cubicBezTo>
                  <a:pt x="1406772" y="2679961"/>
                  <a:pt x="1416452" y="2708723"/>
                  <a:pt x="1397000" y="2592011"/>
                </a:cubicBezTo>
                <a:cubicBezTo>
                  <a:pt x="1393782" y="2572702"/>
                  <a:pt x="1372852" y="2461613"/>
                  <a:pt x="1358900" y="2452311"/>
                </a:cubicBezTo>
                <a:cubicBezTo>
                  <a:pt x="1284403" y="2402646"/>
                  <a:pt x="1290628" y="2397143"/>
                  <a:pt x="1206500" y="2376111"/>
                </a:cubicBezTo>
                <a:cubicBezTo>
                  <a:pt x="1129725" y="2356917"/>
                  <a:pt x="1172259" y="2368931"/>
                  <a:pt x="1079500" y="2338011"/>
                </a:cubicBezTo>
                <a:cubicBezTo>
                  <a:pt x="1066800" y="2333778"/>
                  <a:pt x="1052539" y="2332737"/>
                  <a:pt x="1041400" y="2325311"/>
                </a:cubicBezTo>
                <a:cubicBezTo>
                  <a:pt x="1028700" y="2316844"/>
                  <a:pt x="1017248" y="2306110"/>
                  <a:pt x="1003300" y="2299911"/>
                </a:cubicBezTo>
                <a:cubicBezTo>
                  <a:pt x="978834" y="2289037"/>
                  <a:pt x="949377" y="2289363"/>
                  <a:pt x="927100" y="2274511"/>
                </a:cubicBezTo>
                <a:cubicBezTo>
                  <a:pt x="914400" y="2266044"/>
                  <a:pt x="902948" y="2255310"/>
                  <a:pt x="889000" y="2249111"/>
                </a:cubicBezTo>
                <a:cubicBezTo>
                  <a:pt x="864534" y="2238237"/>
                  <a:pt x="835077" y="2238563"/>
                  <a:pt x="812800" y="2223711"/>
                </a:cubicBezTo>
                <a:cubicBezTo>
                  <a:pt x="800100" y="2215244"/>
                  <a:pt x="788352" y="2205137"/>
                  <a:pt x="774700" y="2198311"/>
                </a:cubicBezTo>
                <a:cubicBezTo>
                  <a:pt x="762726" y="2192324"/>
                  <a:pt x="748302" y="2192112"/>
                  <a:pt x="736600" y="2185611"/>
                </a:cubicBezTo>
                <a:cubicBezTo>
                  <a:pt x="709915" y="2170786"/>
                  <a:pt x="689360" y="2144464"/>
                  <a:pt x="660400" y="2134811"/>
                </a:cubicBezTo>
                <a:cubicBezTo>
                  <a:pt x="564635" y="2102889"/>
                  <a:pt x="682677" y="2145950"/>
                  <a:pt x="584200" y="2096711"/>
                </a:cubicBezTo>
                <a:cubicBezTo>
                  <a:pt x="565980" y="2087601"/>
                  <a:pt x="511576" y="2075380"/>
                  <a:pt x="495300" y="2071311"/>
                </a:cubicBezTo>
                <a:cubicBezTo>
                  <a:pt x="478367" y="2045911"/>
                  <a:pt x="454153" y="2024071"/>
                  <a:pt x="444500" y="1995111"/>
                </a:cubicBezTo>
                <a:lnTo>
                  <a:pt x="393700" y="1842711"/>
                </a:lnTo>
                <a:lnTo>
                  <a:pt x="381000" y="1804611"/>
                </a:lnTo>
                <a:cubicBezTo>
                  <a:pt x="376767" y="1791911"/>
                  <a:pt x="371547" y="1779498"/>
                  <a:pt x="368300" y="1766511"/>
                </a:cubicBezTo>
                <a:cubicBezTo>
                  <a:pt x="359833" y="1732644"/>
                  <a:pt x="353939" y="1698029"/>
                  <a:pt x="342900" y="1664911"/>
                </a:cubicBezTo>
                <a:cubicBezTo>
                  <a:pt x="288409" y="1501437"/>
                  <a:pt x="340702" y="1668817"/>
                  <a:pt x="304800" y="1525211"/>
                </a:cubicBezTo>
                <a:cubicBezTo>
                  <a:pt x="280591" y="1428377"/>
                  <a:pt x="303155" y="1555088"/>
                  <a:pt x="279400" y="1436311"/>
                </a:cubicBezTo>
                <a:cubicBezTo>
                  <a:pt x="248261" y="1280616"/>
                  <a:pt x="283499" y="1427307"/>
                  <a:pt x="254000" y="1309311"/>
                </a:cubicBezTo>
                <a:cubicBezTo>
                  <a:pt x="258233" y="1114578"/>
                  <a:pt x="255481" y="919567"/>
                  <a:pt x="266700" y="725111"/>
                </a:cubicBezTo>
                <a:cubicBezTo>
                  <a:pt x="268242" y="698381"/>
                  <a:pt x="283633" y="674311"/>
                  <a:pt x="292100" y="648911"/>
                </a:cubicBezTo>
                <a:lnTo>
                  <a:pt x="304800" y="610811"/>
                </a:lnTo>
                <a:cubicBezTo>
                  <a:pt x="309033" y="598111"/>
                  <a:pt x="310074" y="583850"/>
                  <a:pt x="317500" y="572711"/>
                </a:cubicBezTo>
                <a:cubicBezTo>
                  <a:pt x="325967" y="560011"/>
                  <a:pt x="336701" y="548559"/>
                  <a:pt x="342900" y="534611"/>
                </a:cubicBezTo>
                <a:cubicBezTo>
                  <a:pt x="353774" y="510145"/>
                  <a:pt x="353448" y="480688"/>
                  <a:pt x="368300" y="458411"/>
                </a:cubicBezTo>
                <a:lnTo>
                  <a:pt x="419100" y="382211"/>
                </a:lnTo>
                <a:cubicBezTo>
                  <a:pt x="427567" y="369511"/>
                  <a:pt x="431800" y="352578"/>
                  <a:pt x="444500" y="344111"/>
                </a:cubicBezTo>
                <a:lnTo>
                  <a:pt x="482600" y="318711"/>
                </a:lnTo>
                <a:cubicBezTo>
                  <a:pt x="507324" y="244538"/>
                  <a:pt x="475955" y="312656"/>
                  <a:pt x="533400" y="255211"/>
                </a:cubicBezTo>
                <a:cubicBezTo>
                  <a:pt x="544193" y="244418"/>
                  <a:pt x="548007" y="227904"/>
                  <a:pt x="558800" y="217111"/>
                </a:cubicBezTo>
                <a:cubicBezTo>
                  <a:pt x="583419" y="192492"/>
                  <a:pt x="604012" y="189340"/>
                  <a:pt x="635000" y="179011"/>
                </a:cubicBezTo>
                <a:cubicBezTo>
                  <a:pt x="675252" y="118634"/>
                  <a:pt x="645920" y="145738"/>
                  <a:pt x="736600" y="115511"/>
                </a:cubicBezTo>
                <a:lnTo>
                  <a:pt x="774700" y="102811"/>
                </a:lnTo>
                <a:lnTo>
                  <a:pt x="812800" y="90111"/>
                </a:lnTo>
                <a:cubicBezTo>
                  <a:pt x="948137" y="105148"/>
                  <a:pt x="888766" y="102811"/>
                  <a:pt x="990600" y="102811"/>
                </a:cubicBezTo>
              </a:path>
            </a:pathLst>
          </a:custGeom>
          <a:ln w="28575">
            <a:solidFill>
              <a:schemeClr val="tx1"/>
            </a:solidFill>
            <a:prstDash val="dashDot"/>
            <a:headEnd type="arrow" w="med" len="med"/>
            <a:tailEnd type="arrow"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solidFill>
                <a:srgbClr val="FFFFFF"/>
              </a:solidFill>
            </a:endParaRPr>
          </a:p>
        </p:txBody>
      </p:sp>
      <p:sp>
        <p:nvSpPr>
          <p:cNvPr id="72" name="TextBox 71"/>
          <p:cNvSpPr txBox="1"/>
          <p:nvPr/>
        </p:nvSpPr>
        <p:spPr>
          <a:xfrm>
            <a:off x="9397982" y="2956073"/>
            <a:ext cx="2567541" cy="794064"/>
          </a:xfrm>
          <a:prstGeom prst="rect">
            <a:avLst/>
          </a:prstGeom>
          <a:solidFill>
            <a:schemeClr val="bg2">
              <a:lumMod val="60000"/>
              <a:lumOff val="40000"/>
            </a:schemeClr>
          </a:solidFill>
        </p:spPr>
        <p:txBody>
          <a:bodyPr wrap="square" lIns="182880" tIns="146304" rIns="182880" bIns="146304" rtlCol="0">
            <a:spAutoFit/>
          </a:bodyPr>
          <a:lstStyle/>
          <a:p>
            <a:pPr>
              <a:lnSpc>
                <a:spcPct val="90000"/>
              </a:lnSpc>
              <a:spcAft>
                <a:spcPts val="600"/>
              </a:spcAft>
            </a:pPr>
            <a:r>
              <a:rPr lang="en-US" sz="1200" dirty="0" smtClean="0"/>
              <a:t>A\V Traffic to Remote NUMA node can lead to performance issues noticed by End Users</a:t>
            </a:r>
          </a:p>
        </p:txBody>
      </p:sp>
    </p:spTree>
    <p:extLst>
      <p:ext uri="{BB962C8B-B14F-4D97-AF65-F5344CB8AC3E}">
        <p14:creationId xmlns:p14="http://schemas.microsoft.com/office/powerpoint/2010/main" val="349724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0" presetClass="entr" presetSubtype="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50" grpId="0"/>
      <p:bldP spid="52" grpId="0" animBg="1"/>
      <p:bldP spid="55" grpId="0"/>
      <p:bldP spid="57" grpId="0" animBg="1"/>
      <p:bldP spid="59" grpId="0" animBg="1"/>
      <p:bldP spid="60" grpId="0"/>
      <p:bldP spid="61" grpId="0" animBg="1"/>
      <p:bldP spid="62" grpId="0" animBg="1"/>
      <p:bldP spid="63" grpId="0" animBg="1"/>
      <p:bldP spid="64" grpId="0" animBg="1"/>
      <p:bldP spid="65" grpId="0" animBg="1"/>
      <p:bldP spid="66" grpId="0" animBg="1"/>
      <p:bldP spid="67" grpId="0"/>
      <p:bldP spid="68" grpId="0" animBg="1"/>
      <p:bldP spid="7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14148" y="295274"/>
            <a:ext cx="11889564" cy="917575"/>
          </a:xfrm>
        </p:spPr>
        <p:txBody>
          <a:bodyPr/>
          <a:lstStyle/>
          <a:p>
            <a:r>
              <a:rPr lang="en-US" dirty="0" smtClean="0"/>
              <a:t>NUMA Scheduling Causing CPU Performance </a:t>
            </a:r>
            <a:r>
              <a:rPr lang="en-US" dirty="0"/>
              <a:t>I</a:t>
            </a:r>
            <a:r>
              <a:rPr lang="en-US" dirty="0" smtClean="0"/>
              <a:t>ssues (cont.)</a:t>
            </a:r>
            <a:endParaRPr lang="en-US" dirty="0"/>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37" y="2217116"/>
            <a:ext cx="5562600" cy="3398243"/>
          </a:xfrm>
          <a:prstGeom prst="rect">
            <a:avLst/>
          </a:prstGeom>
        </p:spPr>
      </p:pic>
      <p:sp>
        <p:nvSpPr>
          <p:cNvPr id="27" name="Title 1"/>
          <p:cNvSpPr txBox="1">
            <a:spLocks/>
          </p:cNvSpPr>
          <p:nvPr/>
        </p:nvSpPr>
        <p:spPr>
          <a:xfrm>
            <a:off x="427039" y="5783237"/>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gradFill>
                  <a:gsLst>
                    <a:gs pos="1250">
                      <a:srgbClr val="FFFFFF"/>
                    </a:gs>
                    <a:gs pos="100000">
                      <a:srgbClr val="FFFFFF"/>
                    </a:gs>
                  </a:gsLst>
                  <a:lin ang="5400000" scaled="0"/>
                </a:gradFill>
              </a:rPr>
              <a:t>KHI Measures Individual Cores (not _Total)</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2220" y="1869631"/>
            <a:ext cx="2514600" cy="1536192"/>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2220" y="3515533"/>
            <a:ext cx="2514600" cy="1536192"/>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891" y="1869631"/>
            <a:ext cx="2514600" cy="1536192"/>
          </a:xfrm>
          <a:prstGeom prst="rect">
            <a:avLst/>
          </a:prstGeom>
        </p:spPr>
      </p:pic>
      <p:sp>
        <p:nvSpPr>
          <p:cNvPr id="31" name="Rounded Rectangle 30"/>
          <p:cNvSpPr/>
          <p:nvPr/>
        </p:nvSpPr>
        <p:spPr bwMode="auto">
          <a:xfrm>
            <a:off x="3400678" y="2765750"/>
            <a:ext cx="760159" cy="1576905"/>
          </a:xfrm>
          <a:prstGeom prst="roundRect">
            <a:avLst/>
          </a:prstGeom>
          <a:noFill/>
          <a:ln w="952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2" name="Picture 31"/>
          <p:cNvPicPr>
            <a:picLocks noChangeAspect="1"/>
          </p:cNvPicPr>
          <p:nvPr/>
        </p:nvPicPr>
        <p:blipFill>
          <a:blip r:embed="rId4"/>
          <a:stretch>
            <a:fillRect/>
          </a:stretch>
        </p:blipFill>
        <p:spPr>
          <a:xfrm>
            <a:off x="7080841" y="3771579"/>
            <a:ext cx="1628775" cy="1857375"/>
          </a:xfrm>
          <a:prstGeom prst="rect">
            <a:avLst/>
          </a:prstGeom>
        </p:spPr>
      </p:pic>
      <p:cxnSp>
        <p:nvCxnSpPr>
          <p:cNvPr id="33" name="Straight Arrow Connector 32"/>
          <p:cNvCxnSpPr/>
          <p:nvPr/>
        </p:nvCxnSpPr>
        <p:spPr>
          <a:xfrm>
            <a:off x="4160837" y="3931470"/>
            <a:ext cx="2920004" cy="898569"/>
          </a:xfrm>
          <a:prstGeom prst="straightConnector1">
            <a:avLst/>
          </a:prstGeom>
          <a:ln w="698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65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ppt_w</p:attrName>
                                        </p:attrNameLst>
                                      </p:cBhvr>
                                      <p:tavLst>
                                        <p:tav tm="0" fmla="#ppt_w*sin(2.5*pi*$)">
                                          <p:val>
                                            <p:fltVal val="0"/>
                                          </p:val>
                                        </p:tav>
                                        <p:tav tm="100000">
                                          <p:val>
                                            <p:fltVal val="1"/>
                                          </p:val>
                                        </p:tav>
                                      </p:tavLst>
                                    </p:anim>
                                    <p:anim calcmode="lin" valueType="num">
                                      <p:cBhvr>
                                        <p:cTn id="9"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KHI Reference – Generic System Health</a:t>
            </a:r>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2649642456"/>
              </p:ext>
            </p:extLst>
          </p:nvPr>
        </p:nvGraphicFramePr>
        <p:xfrm>
          <a:off x="198437" y="1256982"/>
          <a:ext cx="12039600" cy="313436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57150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457200">
                  <a:extLst>
                    <a:ext uri="{9D8B030D-6E8A-4147-A177-3AD203B41FA5}">
                      <a16:colId xmlns="" xmlns:a16="http://schemas.microsoft.com/office/drawing/2014/main" val="20003"/>
                    </a:ext>
                  </a:extLst>
                </a:gridCol>
              </a:tblGrid>
              <a:tr h="370840">
                <a:tc>
                  <a:txBody>
                    <a:bodyPr/>
                    <a:lstStyle/>
                    <a:p>
                      <a:pPr algn="l" fontAlgn="b"/>
                      <a:r>
                        <a:rPr lang="de-DE" sz="1400" dirty="0"/>
                        <a:t>Performance Counter</a:t>
                      </a:r>
                    </a:p>
                  </a:txBody>
                  <a:tcPr marL="0" marR="0" marT="0" marB="0" anchor="b"/>
                </a:tc>
                <a:tc>
                  <a:txBody>
                    <a:bodyPr/>
                    <a:lstStyle/>
                    <a:p>
                      <a:pPr algn="ctr" fontAlgn="ctr"/>
                      <a:r>
                        <a:rPr lang="de-DE" sz="1400" dirty="0"/>
                        <a:t>Description</a:t>
                      </a:r>
                    </a:p>
                  </a:txBody>
                  <a:tcPr marL="0" marR="0" marT="0" marB="0" anchor="ctr"/>
                </a:tc>
                <a:tc>
                  <a:txBody>
                    <a:bodyPr/>
                    <a:lstStyle/>
                    <a:p>
                      <a:pPr algn="ctr" fontAlgn="t"/>
                      <a:r>
                        <a:rPr lang="de-DE" sz="1400"/>
                        <a:t>Healthy Range</a:t>
                      </a:r>
                    </a:p>
                  </a:txBody>
                  <a:tcPr marL="0" marR="0" marT="0" marB="0"/>
                </a:tc>
                <a:tc>
                  <a:txBody>
                    <a:bodyPr/>
                    <a:lstStyle/>
                    <a:p>
                      <a:pPr algn="ctr" fontAlgn="t"/>
                      <a:r>
                        <a:rPr lang="de-DE" sz="1400" dirty="0"/>
                        <a:t>Ring</a:t>
                      </a:r>
                    </a:p>
                  </a:txBody>
                  <a:tcPr marL="0" marR="0" marT="0" marB="0"/>
                </a:tc>
                <a:extLst>
                  <a:ext uri="{0D108BD9-81ED-4DB2-BD59-A6C34878D82A}">
                    <a16:rowId xmlns="" xmlns:a16="http://schemas.microsoft.com/office/drawing/2014/main" val="10000"/>
                  </a:ext>
                </a:extLst>
              </a:tr>
              <a:tr h="370840">
                <a:tc>
                  <a:txBody>
                    <a:bodyPr/>
                    <a:lstStyle/>
                    <a:p>
                      <a:pPr algn="l" fontAlgn="t"/>
                      <a:r>
                        <a:rPr lang="de-DE" sz="1400"/>
                        <a:t>\Processor Information(*)\% Processor Time</a:t>
                      </a:r>
                    </a:p>
                  </a:txBody>
                  <a:tcPr marL="0" marR="0" marT="0" marB="0"/>
                </a:tc>
                <a:tc>
                  <a:txBody>
                    <a:bodyPr/>
                    <a:lstStyle/>
                    <a:p>
                      <a:pPr algn="l" fontAlgn="t"/>
                      <a:r>
                        <a:rPr lang="de-DE" sz="1400"/>
                        <a:t>CPU Utilization</a:t>
                      </a:r>
                    </a:p>
                  </a:txBody>
                  <a:tcPr marL="0" marR="0" marT="0" marB="0"/>
                </a:tc>
                <a:tc>
                  <a:txBody>
                    <a:bodyPr/>
                    <a:lstStyle/>
                    <a:p>
                      <a:pPr algn="ctr" fontAlgn="ctr"/>
                      <a:r>
                        <a:rPr lang="de-DE" sz="1400"/>
                        <a:t>Less than 80%</a:t>
                      </a:r>
                    </a:p>
                  </a:txBody>
                  <a:tcPr marL="0" marR="0" marT="0" marB="0" anchor="ctr"/>
                </a:tc>
                <a:tc>
                  <a:txBody>
                    <a:bodyPr/>
                    <a:lstStyle/>
                    <a:p>
                      <a:pPr algn="ctr" fontAlgn="ctr"/>
                      <a:r>
                        <a:rPr lang="de-DE" sz="1400"/>
                        <a:t>0</a:t>
                      </a:r>
                    </a:p>
                  </a:txBody>
                  <a:tcPr marL="0" marR="0" marT="0" marB="0" anchor="ctr"/>
                </a:tc>
                <a:extLst>
                  <a:ext uri="{0D108BD9-81ED-4DB2-BD59-A6C34878D82A}">
                    <a16:rowId xmlns="" xmlns:a16="http://schemas.microsoft.com/office/drawing/2014/main" val="10001"/>
                  </a:ext>
                </a:extLst>
              </a:tr>
              <a:tr h="370840">
                <a:tc>
                  <a:txBody>
                    <a:bodyPr/>
                    <a:lstStyle/>
                    <a:p>
                      <a:pPr algn="l" fontAlgn="t"/>
                      <a:r>
                        <a:rPr lang="de-DE" sz="1400" dirty="0"/>
                        <a:t>\Memory\</a:t>
                      </a:r>
                      <a:r>
                        <a:rPr lang="de-DE" sz="1400" dirty="0" err="1"/>
                        <a:t>Available</a:t>
                      </a:r>
                      <a:r>
                        <a:rPr lang="de-DE" sz="1400" dirty="0"/>
                        <a:t> Mbytes</a:t>
                      </a:r>
                    </a:p>
                  </a:txBody>
                  <a:tcPr marL="0" marR="0" marT="0" marB="0"/>
                </a:tc>
                <a:tc>
                  <a:txBody>
                    <a:bodyPr/>
                    <a:lstStyle/>
                    <a:p>
                      <a:pPr algn="l" fontAlgn="t"/>
                      <a:r>
                        <a:rPr lang="en-US" sz="1400" dirty="0"/>
                        <a:t>Displays the bytes of physical memory available to processes running on the computer.</a:t>
                      </a:r>
                    </a:p>
                  </a:txBody>
                  <a:tcPr marL="0" marR="0" marT="0" marB="0"/>
                </a:tc>
                <a:tc>
                  <a:txBody>
                    <a:bodyPr/>
                    <a:lstStyle/>
                    <a:p>
                      <a:pPr algn="ctr" fontAlgn="ctr"/>
                      <a:r>
                        <a:rPr lang="de-DE" sz="1400"/>
                        <a:t>More than 2.5GB</a:t>
                      </a:r>
                    </a:p>
                  </a:txBody>
                  <a:tcPr marL="0" marR="0" marT="0" marB="0" anchor="ctr"/>
                </a:tc>
                <a:tc>
                  <a:txBody>
                    <a:bodyPr/>
                    <a:lstStyle/>
                    <a:p>
                      <a:pPr algn="ctr" fontAlgn="ctr"/>
                      <a:r>
                        <a:rPr lang="de-DE" sz="1400"/>
                        <a:t>0</a:t>
                      </a:r>
                    </a:p>
                  </a:txBody>
                  <a:tcPr marL="0" marR="0" marT="0" marB="0" anchor="ctr"/>
                </a:tc>
                <a:extLst>
                  <a:ext uri="{0D108BD9-81ED-4DB2-BD59-A6C34878D82A}">
                    <a16:rowId xmlns="" xmlns:a16="http://schemas.microsoft.com/office/drawing/2014/main" val="10002"/>
                  </a:ext>
                </a:extLst>
              </a:tr>
              <a:tr h="370840">
                <a:tc>
                  <a:txBody>
                    <a:bodyPr/>
                    <a:lstStyle/>
                    <a:p>
                      <a:pPr algn="l" fontAlgn="t"/>
                      <a:r>
                        <a:rPr lang="en-US" sz="1400" dirty="0"/>
                        <a:t>\Network Interface(*)\Output Queue Length</a:t>
                      </a:r>
                    </a:p>
                  </a:txBody>
                  <a:tcPr marL="0" marR="0" marT="0" marB="0"/>
                </a:tc>
                <a:tc>
                  <a:txBody>
                    <a:bodyPr/>
                    <a:lstStyle/>
                    <a:p>
                      <a:pPr algn="l" fontAlgn="t"/>
                      <a:r>
                        <a:rPr lang="en-US" sz="1400"/>
                        <a:t>Indiciator of how busy a network interface is.</a:t>
                      </a:r>
                    </a:p>
                  </a:txBody>
                  <a:tcPr marL="0" marR="0" marT="0" marB="0"/>
                </a:tc>
                <a:tc>
                  <a:txBody>
                    <a:bodyPr/>
                    <a:lstStyle/>
                    <a:p>
                      <a:pPr algn="ctr" fontAlgn="ctr"/>
                      <a:r>
                        <a:rPr lang="de-DE" sz="1400"/>
                        <a:t>0</a:t>
                      </a:r>
                    </a:p>
                  </a:txBody>
                  <a:tcPr marL="0" marR="0" marT="0" marB="0" anchor="ctr"/>
                </a:tc>
                <a:tc>
                  <a:txBody>
                    <a:bodyPr/>
                    <a:lstStyle/>
                    <a:p>
                      <a:pPr algn="ctr" fontAlgn="ctr"/>
                      <a:r>
                        <a:rPr lang="de-DE" sz="1400"/>
                        <a:t>0</a:t>
                      </a:r>
                    </a:p>
                  </a:txBody>
                  <a:tcPr marL="0" marR="0" marT="0" marB="0" anchor="ctr"/>
                </a:tc>
                <a:extLst>
                  <a:ext uri="{0D108BD9-81ED-4DB2-BD59-A6C34878D82A}">
                    <a16:rowId xmlns="" xmlns:a16="http://schemas.microsoft.com/office/drawing/2014/main" val="10003"/>
                  </a:ext>
                </a:extLst>
              </a:tr>
              <a:tr h="370840">
                <a:tc>
                  <a:txBody>
                    <a:bodyPr/>
                    <a:lstStyle/>
                    <a:p>
                      <a:pPr algn="l" fontAlgn="t"/>
                      <a:r>
                        <a:rPr lang="en-US" sz="1400" dirty="0"/>
                        <a:t>\Network Interface(*)\Packets Outbound Discarded</a:t>
                      </a:r>
                    </a:p>
                  </a:txBody>
                  <a:tcPr marL="0" marR="0" marT="0" marB="0"/>
                </a:tc>
                <a:tc>
                  <a:txBody>
                    <a:bodyPr/>
                    <a:lstStyle/>
                    <a:p>
                      <a:pPr algn="l" fontAlgn="t"/>
                      <a:r>
                        <a:rPr lang="de-DE" sz="1400"/>
                        <a:t>Packet loss indicator</a:t>
                      </a:r>
                    </a:p>
                  </a:txBody>
                  <a:tcPr marL="0" marR="0" marT="0" marB="0"/>
                </a:tc>
                <a:tc>
                  <a:txBody>
                    <a:bodyPr/>
                    <a:lstStyle/>
                    <a:p>
                      <a:pPr algn="ctr" fontAlgn="ctr"/>
                      <a:r>
                        <a:rPr lang="de-DE" sz="1400"/>
                        <a:t>0</a:t>
                      </a:r>
                    </a:p>
                  </a:txBody>
                  <a:tcPr marL="0" marR="0" marT="0" marB="0" anchor="ctr"/>
                </a:tc>
                <a:tc>
                  <a:txBody>
                    <a:bodyPr/>
                    <a:lstStyle/>
                    <a:p>
                      <a:pPr algn="ctr" fontAlgn="ctr"/>
                      <a:r>
                        <a:rPr lang="de-DE" sz="1400"/>
                        <a:t>0</a:t>
                      </a:r>
                    </a:p>
                  </a:txBody>
                  <a:tcPr marL="0" marR="0" marT="0" marB="0" anchor="ctr"/>
                </a:tc>
                <a:extLst>
                  <a:ext uri="{0D108BD9-81ED-4DB2-BD59-A6C34878D82A}">
                    <a16:rowId xmlns="" xmlns:a16="http://schemas.microsoft.com/office/drawing/2014/main" val="10004"/>
                  </a:ext>
                </a:extLst>
              </a:tr>
              <a:tr h="370840">
                <a:tc>
                  <a:txBody>
                    <a:bodyPr/>
                    <a:lstStyle/>
                    <a:p>
                      <a:pPr algn="l" fontAlgn="t"/>
                      <a:r>
                        <a:rPr lang="en-US" sz="1400"/>
                        <a:t>\Network Interface(*)\Packets Received Discarded</a:t>
                      </a:r>
                    </a:p>
                  </a:txBody>
                  <a:tcPr marL="0" marR="0" marT="0" marB="0"/>
                </a:tc>
                <a:tc>
                  <a:txBody>
                    <a:bodyPr/>
                    <a:lstStyle/>
                    <a:p>
                      <a:pPr algn="l" fontAlgn="t"/>
                      <a:r>
                        <a:rPr lang="de-DE" sz="1400"/>
                        <a:t>Packet loss indicator</a:t>
                      </a:r>
                    </a:p>
                  </a:txBody>
                  <a:tcPr marL="0" marR="0" marT="0" marB="0"/>
                </a:tc>
                <a:tc>
                  <a:txBody>
                    <a:bodyPr/>
                    <a:lstStyle/>
                    <a:p>
                      <a:pPr algn="ctr" fontAlgn="ctr"/>
                      <a:r>
                        <a:rPr lang="de-DE" sz="1400"/>
                        <a:t>0</a:t>
                      </a:r>
                    </a:p>
                  </a:txBody>
                  <a:tcPr marL="0" marR="0" marT="0" marB="0" anchor="ctr"/>
                </a:tc>
                <a:tc>
                  <a:txBody>
                    <a:bodyPr/>
                    <a:lstStyle/>
                    <a:p>
                      <a:pPr algn="ctr" fontAlgn="ctr"/>
                      <a:r>
                        <a:rPr lang="de-DE" sz="1400"/>
                        <a:t>0</a:t>
                      </a:r>
                    </a:p>
                  </a:txBody>
                  <a:tcPr marL="0" marR="0" marT="0" marB="0" anchor="ctr"/>
                </a:tc>
                <a:extLst>
                  <a:ext uri="{0D108BD9-81ED-4DB2-BD59-A6C34878D82A}">
                    <a16:rowId xmlns="" xmlns:a16="http://schemas.microsoft.com/office/drawing/2014/main" val="10005"/>
                  </a:ext>
                </a:extLst>
              </a:tr>
              <a:tr h="370840">
                <a:tc>
                  <a:txBody>
                    <a:bodyPr/>
                    <a:lstStyle/>
                    <a:p>
                      <a:pPr algn="l" fontAlgn="ctr"/>
                      <a:r>
                        <a:rPr lang="de-DE" sz="1400"/>
                        <a:t>\PhysicalDisk(*)\Avg. Disk sec/Read</a:t>
                      </a:r>
                    </a:p>
                  </a:txBody>
                  <a:tcPr marL="0" marR="0" marT="0" marB="0" anchor="ctr"/>
                </a:tc>
                <a:tc>
                  <a:txBody>
                    <a:bodyPr/>
                    <a:lstStyle/>
                    <a:p>
                      <a:pPr algn="l" fontAlgn="t"/>
                      <a:r>
                        <a:rPr lang="en-US" sz="1400"/>
                        <a:t>Represents the average time of disk read latency</a:t>
                      </a:r>
                    </a:p>
                  </a:txBody>
                  <a:tcPr marL="0" marR="0" marT="0" marB="0"/>
                </a:tc>
                <a:tc>
                  <a:txBody>
                    <a:bodyPr/>
                    <a:lstStyle/>
                    <a:p>
                      <a:pPr algn="ctr" fontAlgn="ctr"/>
                      <a:r>
                        <a:rPr lang="de-DE" sz="1400"/>
                        <a:t>Less than .025</a:t>
                      </a:r>
                      <a:br>
                        <a:rPr lang="de-DE" sz="1400"/>
                      </a:br>
                      <a:endParaRPr lang="de-DE" sz="1400"/>
                    </a:p>
                  </a:txBody>
                  <a:tcPr marL="0" marR="0" marT="0" marB="0" anchor="ctr"/>
                </a:tc>
                <a:tc>
                  <a:txBody>
                    <a:bodyPr/>
                    <a:lstStyle/>
                    <a:p>
                      <a:pPr algn="ctr" fontAlgn="ctr"/>
                      <a:r>
                        <a:rPr lang="de-DE" sz="1400"/>
                        <a:t>0</a:t>
                      </a:r>
                    </a:p>
                  </a:txBody>
                  <a:tcPr marL="0" marR="0" marT="0" marB="0" anchor="ctr"/>
                </a:tc>
                <a:extLst>
                  <a:ext uri="{0D108BD9-81ED-4DB2-BD59-A6C34878D82A}">
                    <a16:rowId xmlns="" xmlns:a16="http://schemas.microsoft.com/office/drawing/2014/main" val="10006"/>
                  </a:ext>
                </a:extLst>
              </a:tr>
              <a:tr h="370840">
                <a:tc>
                  <a:txBody>
                    <a:bodyPr/>
                    <a:lstStyle/>
                    <a:p>
                      <a:pPr algn="l" fontAlgn="ctr"/>
                      <a:r>
                        <a:rPr lang="de-DE" sz="1400"/>
                        <a:t>\PhysicalDisk(*)\Avg. Disk sec/Write</a:t>
                      </a:r>
                    </a:p>
                  </a:txBody>
                  <a:tcPr marL="0" marR="0" marT="0" marB="0" anchor="ctr"/>
                </a:tc>
                <a:tc>
                  <a:txBody>
                    <a:bodyPr/>
                    <a:lstStyle/>
                    <a:p>
                      <a:pPr algn="l" fontAlgn="t"/>
                      <a:r>
                        <a:rPr lang="en-US" sz="1400"/>
                        <a:t>Represents the average time of disk write latency</a:t>
                      </a:r>
                    </a:p>
                  </a:txBody>
                  <a:tcPr marL="0" marR="0" marT="0" marB="0"/>
                </a:tc>
                <a:tc>
                  <a:txBody>
                    <a:bodyPr/>
                    <a:lstStyle/>
                    <a:p>
                      <a:pPr algn="ctr" fontAlgn="ctr"/>
                      <a:r>
                        <a:rPr lang="de-DE" sz="1400"/>
                        <a:t>Less than .025</a:t>
                      </a:r>
                      <a:br>
                        <a:rPr lang="de-DE" sz="1400"/>
                      </a:br>
                      <a:endParaRPr lang="de-DE" sz="1400"/>
                    </a:p>
                  </a:txBody>
                  <a:tcPr marL="0" marR="0" marT="0" marB="0" anchor="ctr"/>
                </a:tc>
                <a:tc>
                  <a:txBody>
                    <a:bodyPr/>
                    <a:lstStyle/>
                    <a:p>
                      <a:pPr algn="ctr" fontAlgn="ctr"/>
                      <a:r>
                        <a:rPr lang="de-DE" sz="1400" dirty="0"/>
                        <a:t>0</a:t>
                      </a:r>
                    </a:p>
                  </a:txBody>
                  <a:tcPr marL="0" marR="0" marT="0" marB="0"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805956967"/>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KHI Reference – SQL &amp; FE Health</a:t>
            </a:r>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238391698"/>
              </p:ext>
            </p:extLst>
          </p:nvPr>
        </p:nvGraphicFramePr>
        <p:xfrm>
          <a:off x="198437" y="1256982"/>
          <a:ext cx="12039600" cy="463804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57150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457200">
                  <a:extLst>
                    <a:ext uri="{9D8B030D-6E8A-4147-A177-3AD203B41FA5}">
                      <a16:colId xmlns="" xmlns:a16="http://schemas.microsoft.com/office/drawing/2014/main" val="20003"/>
                    </a:ext>
                  </a:extLst>
                </a:gridCol>
              </a:tblGrid>
              <a:tr h="370840">
                <a:tc>
                  <a:txBody>
                    <a:bodyPr/>
                    <a:lstStyle/>
                    <a:p>
                      <a:pPr algn="l" fontAlgn="b"/>
                      <a:r>
                        <a:rPr lang="de-DE" sz="1400" dirty="0"/>
                        <a:t>Performance Counter</a:t>
                      </a:r>
                    </a:p>
                  </a:txBody>
                  <a:tcPr marL="0" marR="0" marT="0" marB="0" anchor="b"/>
                </a:tc>
                <a:tc>
                  <a:txBody>
                    <a:bodyPr/>
                    <a:lstStyle/>
                    <a:p>
                      <a:pPr algn="ctr" fontAlgn="ctr"/>
                      <a:r>
                        <a:rPr lang="de-DE" sz="1400" dirty="0"/>
                        <a:t>Description</a:t>
                      </a:r>
                    </a:p>
                  </a:txBody>
                  <a:tcPr marL="0" marR="0" marT="0" marB="0" anchor="ctr"/>
                </a:tc>
                <a:tc>
                  <a:txBody>
                    <a:bodyPr/>
                    <a:lstStyle/>
                    <a:p>
                      <a:pPr algn="ctr" fontAlgn="t"/>
                      <a:r>
                        <a:rPr lang="de-DE" sz="1400"/>
                        <a:t>Healthy Range</a:t>
                      </a:r>
                    </a:p>
                  </a:txBody>
                  <a:tcPr marL="0" marR="0" marT="0" marB="0"/>
                </a:tc>
                <a:tc>
                  <a:txBody>
                    <a:bodyPr/>
                    <a:lstStyle/>
                    <a:p>
                      <a:pPr algn="ctr" fontAlgn="t"/>
                      <a:r>
                        <a:rPr lang="de-DE" sz="1400" dirty="0"/>
                        <a:t>Ring</a:t>
                      </a:r>
                    </a:p>
                  </a:txBody>
                  <a:tcPr marL="0" marR="0" marT="0" marB="0"/>
                </a:tc>
                <a:extLst>
                  <a:ext uri="{0D108BD9-81ED-4DB2-BD59-A6C34878D82A}">
                    <a16:rowId xmlns="" xmlns:a16="http://schemas.microsoft.com/office/drawing/2014/main" val="10000"/>
                  </a:ext>
                </a:extLst>
              </a:tr>
              <a:tr h="370840">
                <a:tc>
                  <a:txBody>
                    <a:bodyPr/>
                    <a:lstStyle/>
                    <a:p>
                      <a:pPr algn="l" fontAlgn="ctr"/>
                      <a:r>
                        <a:rPr lang="de-DE" sz="1400" dirty="0"/>
                        <a:t>\</a:t>
                      </a:r>
                      <a:r>
                        <a:rPr lang="de-DE" sz="1400" dirty="0" err="1"/>
                        <a:t>MSSQL$INSTANCE:Buffer</a:t>
                      </a:r>
                      <a:r>
                        <a:rPr lang="de-DE" sz="1400" dirty="0"/>
                        <a:t> Manager\Page </a:t>
                      </a:r>
                      <a:r>
                        <a:rPr lang="de-DE" sz="1400" dirty="0" err="1"/>
                        <a:t>life</a:t>
                      </a:r>
                      <a:r>
                        <a:rPr lang="de-DE" sz="1400" dirty="0"/>
                        <a:t> </a:t>
                      </a:r>
                      <a:r>
                        <a:rPr lang="de-DE" sz="1400" dirty="0" err="1"/>
                        <a:t>expectancy</a:t>
                      </a:r>
                      <a:endParaRPr lang="de-DE" sz="1400" dirty="0"/>
                    </a:p>
                  </a:txBody>
                  <a:tcPr marL="0" marR="0" marT="0" marB="0" anchor="ctr"/>
                </a:tc>
                <a:tc>
                  <a:txBody>
                    <a:bodyPr/>
                    <a:lstStyle/>
                    <a:p>
                      <a:pPr algn="l" fontAlgn="t"/>
                      <a:r>
                        <a:rPr lang="en-US" sz="1400"/>
                        <a:t>How many seconds SQL Server expects a data page to stay in cache.</a:t>
                      </a:r>
                    </a:p>
                  </a:txBody>
                  <a:tcPr marL="0" marR="0" marT="0" marB="0"/>
                </a:tc>
                <a:tc>
                  <a:txBody>
                    <a:bodyPr/>
                    <a:lstStyle/>
                    <a:p>
                      <a:pPr algn="ctr" fontAlgn="ctr"/>
                      <a:r>
                        <a:rPr lang="de-DE" sz="1400"/>
                        <a:t>Greater than 300</a:t>
                      </a:r>
                    </a:p>
                  </a:txBody>
                  <a:tcPr marL="0" marR="0" marT="0" marB="0" anchor="ctr"/>
                </a:tc>
                <a:tc>
                  <a:txBody>
                    <a:bodyPr/>
                    <a:lstStyle/>
                    <a:p>
                      <a:pPr algn="ctr" fontAlgn="ctr"/>
                      <a:r>
                        <a:rPr lang="de-DE" sz="1400"/>
                        <a:t>0</a:t>
                      </a:r>
                    </a:p>
                  </a:txBody>
                  <a:tcPr marL="0" marR="0" marT="0" marB="0" anchor="ctr"/>
                </a:tc>
                <a:extLst>
                  <a:ext uri="{0D108BD9-81ED-4DB2-BD59-A6C34878D82A}">
                    <a16:rowId xmlns="" xmlns:a16="http://schemas.microsoft.com/office/drawing/2014/main" val="10001"/>
                  </a:ext>
                </a:extLst>
              </a:tr>
              <a:tr h="370840">
                <a:tc>
                  <a:txBody>
                    <a:bodyPr/>
                    <a:lstStyle/>
                    <a:p>
                      <a:pPr algn="l" fontAlgn="t"/>
                      <a:r>
                        <a:rPr lang="de-DE" sz="1400" dirty="0"/>
                        <a:t>\</a:t>
                      </a:r>
                      <a:r>
                        <a:rPr lang="de-DE" sz="1400" dirty="0" err="1"/>
                        <a:t>LS:Usrv</a:t>
                      </a:r>
                      <a:r>
                        <a:rPr lang="de-DE" sz="1400" dirty="0"/>
                        <a:t> - </a:t>
                      </a:r>
                      <a:r>
                        <a:rPr lang="de-DE" sz="1400" dirty="0" err="1"/>
                        <a:t>DBStore</a:t>
                      </a:r>
                      <a:r>
                        <a:rPr lang="de-DE" sz="1400" dirty="0"/>
                        <a:t>\</a:t>
                      </a:r>
                      <a:r>
                        <a:rPr lang="de-DE" sz="1400" dirty="0" err="1"/>
                        <a:t>Usrv</a:t>
                      </a:r>
                      <a:r>
                        <a:rPr lang="de-DE" sz="1400" dirty="0"/>
                        <a:t> - Queue </a:t>
                      </a:r>
                      <a:r>
                        <a:rPr lang="de-DE" sz="1400" dirty="0" err="1"/>
                        <a:t>Latency</a:t>
                      </a:r>
                      <a:r>
                        <a:rPr lang="de-DE" sz="1400" dirty="0"/>
                        <a:t> (</a:t>
                      </a:r>
                      <a:r>
                        <a:rPr lang="de-DE" sz="1400" dirty="0" err="1"/>
                        <a:t>msec</a:t>
                      </a:r>
                      <a:r>
                        <a:rPr lang="de-DE" sz="1400" dirty="0"/>
                        <a:t>)</a:t>
                      </a:r>
                    </a:p>
                  </a:txBody>
                  <a:tcPr marL="0" marR="0" marT="0" marB="0"/>
                </a:tc>
                <a:tc>
                  <a:txBody>
                    <a:bodyPr/>
                    <a:lstStyle/>
                    <a:p>
                      <a:pPr algn="l" fontAlgn="t"/>
                      <a:r>
                        <a:rPr lang="en-US" sz="1400"/>
                        <a:t>The average time a request is held in the request queue to RTCDyn database</a:t>
                      </a:r>
                    </a:p>
                  </a:txBody>
                  <a:tcPr marL="0" marR="0" marT="0" marB="0"/>
                </a:tc>
                <a:tc>
                  <a:txBody>
                    <a:bodyPr/>
                    <a:lstStyle/>
                    <a:p>
                      <a:pPr algn="ctr" fontAlgn="ctr"/>
                      <a:r>
                        <a:rPr lang="de-DE" sz="1400"/>
                        <a:t>Less than 100ms sustained</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2"/>
                  </a:ext>
                </a:extLst>
              </a:tr>
              <a:tr h="370840">
                <a:tc>
                  <a:txBody>
                    <a:bodyPr/>
                    <a:lstStyle/>
                    <a:p>
                      <a:pPr algn="l" fontAlgn="t"/>
                      <a:r>
                        <a:rPr lang="de-DE" sz="1400"/>
                        <a:t>\LS:Usrv - DBStore\Usrv - Sproc Latency (msec)</a:t>
                      </a:r>
                    </a:p>
                  </a:txBody>
                  <a:tcPr marL="0" marR="0" marT="0" marB="0"/>
                </a:tc>
                <a:tc>
                  <a:txBody>
                    <a:bodyPr/>
                    <a:lstStyle/>
                    <a:p>
                      <a:pPr algn="l" fontAlgn="t"/>
                      <a:r>
                        <a:rPr lang="en-US" sz="1400"/>
                        <a:t>The average time it takes to execute a sproc call against RTCDyn database.</a:t>
                      </a:r>
                    </a:p>
                  </a:txBody>
                  <a:tcPr marL="0" marR="0" marT="0" marB="0"/>
                </a:tc>
                <a:tc>
                  <a:txBody>
                    <a:bodyPr/>
                    <a:lstStyle/>
                    <a:p>
                      <a:pPr algn="ctr" fontAlgn="ctr"/>
                      <a:r>
                        <a:rPr lang="de-DE" sz="1400"/>
                        <a:t>Less than 100ms sustained</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3"/>
                  </a:ext>
                </a:extLst>
              </a:tr>
              <a:tr h="370840">
                <a:tc>
                  <a:txBody>
                    <a:bodyPr/>
                    <a:lstStyle/>
                    <a:p>
                      <a:pPr algn="l" fontAlgn="t"/>
                      <a:r>
                        <a:rPr lang="de-DE" sz="1400"/>
                        <a:t>\LS:Usrv - DBStore\Usrv - Throttled requests/sec</a:t>
                      </a:r>
                    </a:p>
                  </a:txBody>
                  <a:tcPr marL="0" marR="0" marT="0" marB="0"/>
                </a:tc>
                <a:tc>
                  <a:txBody>
                    <a:bodyPr/>
                    <a:lstStyle/>
                    <a:p>
                      <a:pPr algn="l" fontAlgn="t"/>
                      <a:r>
                        <a:rPr lang="en-US" sz="1400"/>
                        <a:t>The number of requests that were rejected with a retry since the database queue latency was high.</a:t>
                      </a:r>
                    </a:p>
                  </a:txBody>
                  <a:tcPr marL="0" marR="0" marT="0" marB="0"/>
                </a:tc>
                <a:tc>
                  <a:txBody>
                    <a:bodyPr/>
                    <a:lstStyle/>
                    <a:p>
                      <a:pPr algn="ctr" fontAlgn="ctr"/>
                      <a:r>
                        <a:rPr lang="de-DE" sz="1400"/>
                        <a:t>0</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4"/>
                  </a:ext>
                </a:extLst>
              </a:tr>
              <a:tr h="370840">
                <a:tc>
                  <a:txBody>
                    <a:bodyPr/>
                    <a:lstStyle/>
                    <a:p>
                      <a:pPr algn="l" fontAlgn="t"/>
                      <a:r>
                        <a:rPr lang="de-DE" sz="1400"/>
                        <a:t>\LS:Usrv - REGDBStore\Usrv - Queue Latency (msec)</a:t>
                      </a:r>
                    </a:p>
                  </a:txBody>
                  <a:tcPr marL="0" marR="0" marT="0" marB="0"/>
                </a:tc>
                <a:tc>
                  <a:txBody>
                    <a:bodyPr/>
                    <a:lstStyle/>
                    <a:p>
                      <a:pPr algn="l" fontAlgn="t"/>
                      <a:r>
                        <a:rPr lang="en-US" sz="1400"/>
                        <a:t>The average time a request is held in the request queue to RTC database</a:t>
                      </a:r>
                    </a:p>
                  </a:txBody>
                  <a:tcPr marL="0" marR="0" marT="0" marB="0"/>
                </a:tc>
                <a:tc>
                  <a:txBody>
                    <a:bodyPr/>
                    <a:lstStyle/>
                    <a:p>
                      <a:pPr algn="ctr" fontAlgn="ctr"/>
                      <a:r>
                        <a:rPr lang="de-DE" sz="1400"/>
                        <a:t>Less than 100ms sustained</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5"/>
                  </a:ext>
                </a:extLst>
              </a:tr>
              <a:tr h="370840">
                <a:tc>
                  <a:txBody>
                    <a:bodyPr/>
                    <a:lstStyle/>
                    <a:p>
                      <a:pPr algn="l" fontAlgn="t"/>
                      <a:r>
                        <a:rPr lang="de-DE" sz="1400"/>
                        <a:t>\LS:Usrv - REGDBStore\Usrv - Sproc Latency (msec)</a:t>
                      </a:r>
                    </a:p>
                  </a:txBody>
                  <a:tcPr marL="0" marR="0" marT="0" marB="0"/>
                </a:tc>
                <a:tc>
                  <a:txBody>
                    <a:bodyPr/>
                    <a:lstStyle/>
                    <a:p>
                      <a:pPr algn="l" fontAlgn="t"/>
                      <a:r>
                        <a:rPr lang="en-US" sz="1400"/>
                        <a:t>The average time it takes to execute a sproc call against RTC database.</a:t>
                      </a:r>
                    </a:p>
                  </a:txBody>
                  <a:tcPr marL="0" marR="0" marT="0" marB="0"/>
                </a:tc>
                <a:tc>
                  <a:txBody>
                    <a:bodyPr/>
                    <a:lstStyle/>
                    <a:p>
                      <a:pPr algn="ctr" fontAlgn="ctr"/>
                      <a:r>
                        <a:rPr lang="de-DE" sz="1400"/>
                        <a:t>Less than 100ms sustained</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6"/>
                  </a:ext>
                </a:extLst>
              </a:tr>
              <a:tr h="370840">
                <a:tc>
                  <a:txBody>
                    <a:bodyPr/>
                    <a:lstStyle/>
                    <a:p>
                      <a:pPr algn="l" fontAlgn="t"/>
                      <a:r>
                        <a:rPr lang="de-DE" sz="1400"/>
                        <a:t>\LS:Usrv - REGDBStore\Usrv - Throttled requests/sec</a:t>
                      </a:r>
                    </a:p>
                  </a:txBody>
                  <a:tcPr marL="0" marR="0" marT="0" marB="0"/>
                </a:tc>
                <a:tc>
                  <a:txBody>
                    <a:bodyPr/>
                    <a:lstStyle/>
                    <a:p>
                      <a:pPr algn="l" fontAlgn="t"/>
                      <a:r>
                        <a:rPr lang="en-US" sz="1400"/>
                        <a:t>The number of requests that were rejected with a retry since the database queue latency was high.</a:t>
                      </a:r>
                    </a:p>
                  </a:txBody>
                  <a:tcPr marL="0" marR="0" marT="0" marB="0"/>
                </a:tc>
                <a:tc>
                  <a:txBody>
                    <a:bodyPr/>
                    <a:lstStyle/>
                    <a:p>
                      <a:pPr algn="ctr" fontAlgn="ctr"/>
                      <a:r>
                        <a:rPr lang="de-DE" sz="1400"/>
                        <a:t>0</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7"/>
                  </a:ext>
                </a:extLst>
              </a:tr>
              <a:tr h="370840">
                <a:tc>
                  <a:txBody>
                    <a:bodyPr/>
                    <a:lstStyle/>
                    <a:p>
                      <a:pPr algn="l" fontAlgn="t"/>
                      <a:r>
                        <a:rPr lang="de-DE" sz="1400"/>
                        <a:t>\LS:Usrv - SharedDBStore\Usrv - Queue Latency (msec)</a:t>
                      </a:r>
                    </a:p>
                  </a:txBody>
                  <a:tcPr marL="0" marR="0" marT="0" marB="0"/>
                </a:tc>
                <a:tc>
                  <a:txBody>
                    <a:bodyPr/>
                    <a:lstStyle/>
                    <a:p>
                      <a:pPr algn="l" fontAlgn="t"/>
                      <a:r>
                        <a:rPr lang="en-US" sz="1400"/>
                        <a:t>The average time a request is held in the request queue to RTCShared database</a:t>
                      </a:r>
                    </a:p>
                  </a:txBody>
                  <a:tcPr marL="0" marR="0" marT="0" marB="0"/>
                </a:tc>
                <a:tc>
                  <a:txBody>
                    <a:bodyPr/>
                    <a:lstStyle/>
                    <a:p>
                      <a:pPr algn="ctr" fontAlgn="ctr"/>
                      <a:r>
                        <a:rPr lang="de-DE" sz="1400"/>
                        <a:t>Less than 100ms sustained</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8"/>
                  </a:ext>
                </a:extLst>
              </a:tr>
              <a:tr h="370840">
                <a:tc>
                  <a:txBody>
                    <a:bodyPr/>
                    <a:lstStyle/>
                    <a:p>
                      <a:pPr algn="l" fontAlgn="t"/>
                      <a:r>
                        <a:rPr lang="de-DE" sz="1400"/>
                        <a:t>\LS:Usrv - SharedDBStore\Usrv - Sproc Latency (msec)</a:t>
                      </a:r>
                    </a:p>
                  </a:txBody>
                  <a:tcPr marL="0" marR="0" marT="0" marB="0"/>
                </a:tc>
                <a:tc>
                  <a:txBody>
                    <a:bodyPr/>
                    <a:lstStyle/>
                    <a:p>
                      <a:pPr algn="l" fontAlgn="t"/>
                      <a:r>
                        <a:rPr lang="en-US" sz="1400"/>
                        <a:t>The average time it takes to execute a sproc call against RTCShared database.</a:t>
                      </a:r>
                    </a:p>
                  </a:txBody>
                  <a:tcPr marL="0" marR="0" marT="0" marB="0"/>
                </a:tc>
                <a:tc>
                  <a:txBody>
                    <a:bodyPr/>
                    <a:lstStyle/>
                    <a:p>
                      <a:pPr algn="ctr" fontAlgn="ctr"/>
                      <a:r>
                        <a:rPr lang="de-DE" sz="1400"/>
                        <a:t>Less than 100ms sustained</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9"/>
                  </a:ext>
                </a:extLst>
              </a:tr>
              <a:tr h="370840">
                <a:tc>
                  <a:txBody>
                    <a:bodyPr/>
                    <a:lstStyle/>
                    <a:p>
                      <a:pPr algn="l" fontAlgn="t"/>
                      <a:r>
                        <a:rPr lang="de-DE" sz="1400"/>
                        <a:t>\LS:Usrv - SharedDBStore\Usrv - Throttled requests/sec</a:t>
                      </a:r>
                    </a:p>
                  </a:txBody>
                  <a:tcPr marL="0" marR="0" marT="0" marB="0"/>
                </a:tc>
                <a:tc>
                  <a:txBody>
                    <a:bodyPr/>
                    <a:lstStyle/>
                    <a:p>
                      <a:pPr algn="l" fontAlgn="t"/>
                      <a:r>
                        <a:rPr lang="en-US" sz="1400"/>
                        <a:t>The number of requests that were rejected with a retry since the database queue latency was high.</a:t>
                      </a:r>
                    </a:p>
                  </a:txBody>
                  <a:tcPr marL="0" marR="0" marT="0" marB="0"/>
                </a:tc>
                <a:tc>
                  <a:txBody>
                    <a:bodyPr/>
                    <a:lstStyle/>
                    <a:p>
                      <a:pPr algn="ctr" fontAlgn="ctr"/>
                      <a:r>
                        <a:rPr lang="de-DE" sz="1400"/>
                        <a:t>0</a:t>
                      </a:r>
                    </a:p>
                  </a:txBody>
                  <a:tcPr marL="0" marR="0" marT="0" marB="0" anchor="ctr"/>
                </a:tc>
                <a:tc>
                  <a:txBody>
                    <a:bodyPr/>
                    <a:lstStyle/>
                    <a:p>
                      <a:pPr algn="ctr" fontAlgn="b"/>
                      <a:r>
                        <a:rPr lang="de-DE" sz="1400" dirty="0"/>
                        <a:t>1</a:t>
                      </a:r>
                    </a:p>
                  </a:txBody>
                  <a:tcPr marL="0" marR="0" marT="0" marB="0" anchor="b"/>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284087823"/>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KHI Reference – FE Health cont.</a:t>
            </a:r>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4063554612"/>
              </p:ext>
            </p:extLst>
          </p:nvPr>
        </p:nvGraphicFramePr>
        <p:xfrm>
          <a:off x="198437" y="1256982"/>
          <a:ext cx="12039600" cy="500888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57150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457200">
                  <a:extLst>
                    <a:ext uri="{9D8B030D-6E8A-4147-A177-3AD203B41FA5}">
                      <a16:colId xmlns="" xmlns:a16="http://schemas.microsoft.com/office/drawing/2014/main" val="20003"/>
                    </a:ext>
                  </a:extLst>
                </a:gridCol>
              </a:tblGrid>
              <a:tr h="370840">
                <a:tc>
                  <a:txBody>
                    <a:bodyPr/>
                    <a:lstStyle/>
                    <a:p>
                      <a:pPr algn="l" fontAlgn="b"/>
                      <a:r>
                        <a:rPr lang="de-DE" sz="1400" dirty="0"/>
                        <a:t>Performance Counter</a:t>
                      </a:r>
                    </a:p>
                  </a:txBody>
                  <a:tcPr marL="0" marR="0" marT="0" marB="0" anchor="b"/>
                </a:tc>
                <a:tc>
                  <a:txBody>
                    <a:bodyPr/>
                    <a:lstStyle/>
                    <a:p>
                      <a:pPr algn="ctr" fontAlgn="ctr"/>
                      <a:r>
                        <a:rPr lang="de-DE" sz="1400" dirty="0"/>
                        <a:t>Description</a:t>
                      </a:r>
                    </a:p>
                  </a:txBody>
                  <a:tcPr marL="0" marR="0" marT="0" marB="0" anchor="ctr"/>
                </a:tc>
                <a:tc>
                  <a:txBody>
                    <a:bodyPr/>
                    <a:lstStyle/>
                    <a:p>
                      <a:pPr algn="ctr" fontAlgn="t"/>
                      <a:r>
                        <a:rPr lang="de-DE" sz="1400"/>
                        <a:t>Healthy Range</a:t>
                      </a:r>
                    </a:p>
                  </a:txBody>
                  <a:tcPr marL="0" marR="0" marT="0" marB="0"/>
                </a:tc>
                <a:tc>
                  <a:txBody>
                    <a:bodyPr/>
                    <a:lstStyle/>
                    <a:p>
                      <a:pPr algn="ctr" fontAlgn="t"/>
                      <a:r>
                        <a:rPr lang="de-DE" sz="1400" dirty="0"/>
                        <a:t>Ring</a:t>
                      </a:r>
                    </a:p>
                  </a:txBody>
                  <a:tcPr marL="0" marR="0" marT="0" marB="0"/>
                </a:tc>
                <a:extLst>
                  <a:ext uri="{0D108BD9-81ED-4DB2-BD59-A6C34878D82A}">
                    <a16:rowId xmlns="" xmlns:a16="http://schemas.microsoft.com/office/drawing/2014/main" val="10000"/>
                  </a:ext>
                </a:extLst>
              </a:tr>
              <a:tr h="370840">
                <a:tc>
                  <a:txBody>
                    <a:bodyPr/>
                    <a:lstStyle/>
                    <a:p>
                      <a:pPr algn="l" fontAlgn="t"/>
                      <a:r>
                        <a:rPr lang="en-US" sz="1400" dirty="0"/>
                        <a:t>\LS:SIP - Authentication\SIP - Authentication System Errors/sec</a:t>
                      </a:r>
                    </a:p>
                  </a:txBody>
                  <a:tcPr marL="0" marR="0" marT="0" marB="0"/>
                </a:tc>
                <a:tc>
                  <a:txBody>
                    <a:bodyPr/>
                    <a:lstStyle/>
                    <a:p>
                      <a:pPr algn="l" fontAlgn="t"/>
                      <a:r>
                        <a:rPr lang="en-US" sz="1400"/>
                        <a:t>The per-second rate of authentication failures caused by system errors (due to low memory conditions or otherwise).</a:t>
                      </a:r>
                    </a:p>
                  </a:txBody>
                  <a:tcPr marL="0" marR="0" marT="0" marB="0"/>
                </a:tc>
                <a:tc>
                  <a:txBody>
                    <a:bodyPr/>
                    <a:lstStyle/>
                    <a:p>
                      <a:pPr algn="ctr" fontAlgn="ctr"/>
                      <a:r>
                        <a:rPr lang="de-DE" sz="1400"/>
                        <a:t>Less than 1</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1"/>
                  </a:ext>
                </a:extLst>
              </a:tr>
              <a:tr h="370840">
                <a:tc>
                  <a:txBody>
                    <a:bodyPr/>
                    <a:lstStyle/>
                    <a:p>
                      <a:pPr algn="l" fontAlgn="t"/>
                      <a:r>
                        <a:rPr lang="en-US" sz="1400"/>
                        <a:t>\LS:SIP - Load Management\SIP - Average Holding Time For Incoming Messages</a:t>
                      </a:r>
                    </a:p>
                  </a:txBody>
                  <a:tcPr marL="0" marR="0" marT="0" marB="0"/>
                </a:tc>
                <a:tc>
                  <a:txBody>
                    <a:bodyPr/>
                    <a:lstStyle/>
                    <a:p>
                      <a:pPr algn="l" fontAlgn="t"/>
                      <a:r>
                        <a:rPr lang="en-US" sz="1400"/>
                        <a:t>The average time that the server held the incoming messages currently being processed.</a:t>
                      </a:r>
                    </a:p>
                  </a:txBody>
                  <a:tcPr marL="0" marR="0" marT="0" marB="0"/>
                </a:tc>
                <a:tc>
                  <a:txBody>
                    <a:bodyPr/>
                    <a:lstStyle/>
                    <a:p>
                      <a:pPr algn="ctr" fontAlgn="ctr"/>
                      <a:r>
                        <a:rPr lang="de-DE" sz="1400"/>
                        <a:t>Less than 1</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2"/>
                  </a:ext>
                </a:extLst>
              </a:tr>
              <a:tr h="370840">
                <a:tc>
                  <a:txBody>
                    <a:bodyPr/>
                    <a:lstStyle/>
                    <a:p>
                      <a:pPr algn="l" fontAlgn="t"/>
                      <a:r>
                        <a:rPr lang="en-US" sz="1400"/>
                        <a:t>\LS:SIP - Load Management\SIP - Incoming Messages Timed out</a:t>
                      </a:r>
                    </a:p>
                  </a:txBody>
                  <a:tcPr marL="0" marR="0" marT="0" marB="0"/>
                </a:tc>
                <a:tc>
                  <a:txBody>
                    <a:bodyPr/>
                    <a:lstStyle/>
                    <a:p>
                      <a:pPr algn="l" fontAlgn="t"/>
                      <a:r>
                        <a:rPr lang="en-US" sz="1400"/>
                        <a:t>The number of incoming messages currently being held by the server for processing for more than the maximum tracking interval.</a:t>
                      </a:r>
                    </a:p>
                  </a:txBody>
                  <a:tcPr marL="0" marR="0" marT="0" marB="0"/>
                </a:tc>
                <a:tc>
                  <a:txBody>
                    <a:bodyPr/>
                    <a:lstStyle/>
                    <a:p>
                      <a:pPr algn="ctr" fontAlgn="ctr"/>
                      <a:r>
                        <a:rPr lang="de-DE" sz="1400"/>
                        <a:t>Less than 2</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3"/>
                  </a:ext>
                </a:extLst>
              </a:tr>
              <a:tr h="370840">
                <a:tc>
                  <a:txBody>
                    <a:bodyPr/>
                    <a:lstStyle/>
                    <a:p>
                      <a:pPr algn="l" fontAlgn="t"/>
                      <a:r>
                        <a:rPr lang="de-DE" sz="1400"/>
                        <a:t>\LS:SIP - Peers(*)\SIP - Average outgoing Queue Delay</a:t>
                      </a:r>
                    </a:p>
                  </a:txBody>
                  <a:tcPr marL="0" marR="0" marT="0" marB="0"/>
                </a:tc>
                <a:tc>
                  <a:txBody>
                    <a:bodyPr/>
                    <a:lstStyle/>
                    <a:p>
                      <a:pPr algn="l" fontAlgn="t"/>
                      <a:r>
                        <a:rPr lang="en-US" sz="1400"/>
                        <a:t>Average outgoing queue delay in seconds </a:t>
                      </a:r>
                    </a:p>
                  </a:txBody>
                  <a:tcPr marL="0" marR="0" marT="0" marB="0"/>
                </a:tc>
                <a:tc>
                  <a:txBody>
                    <a:bodyPr/>
                    <a:lstStyle/>
                    <a:p>
                      <a:pPr algn="ctr" fontAlgn="ctr"/>
                      <a:r>
                        <a:rPr lang="de-DE" sz="1400"/>
                        <a:t>Less than 2</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4"/>
                  </a:ext>
                </a:extLst>
              </a:tr>
              <a:tr h="370840">
                <a:tc>
                  <a:txBody>
                    <a:bodyPr/>
                    <a:lstStyle/>
                    <a:p>
                      <a:pPr algn="l" fontAlgn="t"/>
                      <a:r>
                        <a:rPr lang="en-US" sz="1400"/>
                        <a:t>\LS:SIP - Peers(*)\SIP - Flow-controlled Connections</a:t>
                      </a:r>
                    </a:p>
                  </a:txBody>
                  <a:tcPr marL="0" marR="0" marT="0" marB="0"/>
                </a:tc>
                <a:tc>
                  <a:txBody>
                    <a:bodyPr/>
                    <a:lstStyle/>
                    <a:p>
                      <a:pPr algn="l" fontAlgn="t"/>
                      <a:r>
                        <a:rPr lang="en-US" sz="1400"/>
                        <a:t>The number of connections that are currently being flow-controlled (no socket receives are posted)</a:t>
                      </a:r>
                    </a:p>
                  </a:txBody>
                  <a:tcPr marL="0" marR="0" marT="0" marB="0"/>
                </a:tc>
                <a:tc>
                  <a:txBody>
                    <a:bodyPr/>
                    <a:lstStyle/>
                    <a:p>
                      <a:pPr algn="ctr" fontAlgn="ctr"/>
                      <a:r>
                        <a:rPr lang="de-DE" sz="1400"/>
                        <a:t>Less than 2</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5"/>
                  </a:ext>
                </a:extLst>
              </a:tr>
              <a:tr h="370840">
                <a:tc>
                  <a:txBody>
                    <a:bodyPr/>
                    <a:lstStyle/>
                    <a:p>
                      <a:pPr algn="l" fontAlgn="t"/>
                      <a:r>
                        <a:rPr lang="en-US" sz="1400"/>
                        <a:t>\LS:SIP - Peers(*)\SIP - Sends Timed-Out/sec</a:t>
                      </a:r>
                    </a:p>
                  </a:txBody>
                  <a:tcPr marL="0" marR="0" marT="0" marB="0"/>
                </a:tc>
                <a:tc>
                  <a:txBody>
                    <a:bodyPr/>
                    <a:lstStyle/>
                    <a:p>
                      <a:pPr algn="l" fontAlgn="t"/>
                      <a:r>
                        <a:rPr lang="en-US" sz="1400"/>
                        <a:t>The total number of sends dropped because they stayed in the outgoing (send) queue for too long.</a:t>
                      </a:r>
                    </a:p>
                  </a:txBody>
                  <a:tcPr marL="0" marR="0" marT="0" marB="0"/>
                </a:tc>
                <a:tc>
                  <a:txBody>
                    <a:bodyPr/>
                    <a:lstStyle/>
                    <a:p>
                      <a:pPr algn="ctr" fontAlgn="ctr"/>
                      <a:r>
                        <a:rPr lang="de-DE" sz="1400"/>
                        <a:t>0</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6"/>
                  </a:ext>
                </a:extLst>
              </a:tr>
              <a:tr h="370840">
                <a:tc>
                  <a:txBody>
                    <a:bodyPr/>
                    <a:lstStyle/>
                    <a:p>
                      <a:pPr algn="l" fontAlgn="t"/>
                      <a:r>
                        <a:rPr lang="en-US" sz="1400"/>
                        <a:t>\LS:SIP - Protocol\SIP - Average Incoming Message Processing Time</a:t>
                      </a:r>
                    </a:p>
                  </a:txBody>
                  <a:tcPr marL="0" marR="0" marT="0" marB="0"/>
                </a:tc>
                <a:tc>
                  <a:txBody>
                    <a:bodyPr/>
                    <a:lstStyle/>
                    <a:p>
                      <a:pPr algn="l" fontAlgn="t"/>
                      <a:r>
                        <a:rPr lang="en-US" sz="1400"/>
                        <a:t>The average time (in seconds) it takes to process an incoming message.</a:t>
                      </a:r>
                    </a:p>
                  </a:txBody>
                  <a:tcPr marL="0" marR="0" marT="0" marB="0"/>
                </a:tc>
                <a:tc>
                  <a:txBody>
                    <a:bodyPr/>
                    <a:lstStyle/>
                    <a:p>
                      <a:pPr algn="ctr" fontAlgn="ctr"/>
                      <a:r>
                        <a:rPr lang="de-DE" sz="1400"/>
                        <a:t>Less than 1</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7"/>
                  </a:ext>
                </a:extLst>
              </a:tr>
              <a:tr h="370840">
                <a:tc>
                  <a:txBody>
                    <a:bodyPr/>
                    <a:lstStyle/>
                    <a:p>
                      <a:pPr algn="l" fontAlgn="t"/>
                      <a:r>
                        <a:rPr lang="en-US" sz="1400"/>
                        <a:t>\LS:SIP - Protocol\SIP - Incoming Requests Dropped/sec</a:t>
                      </a:r>
                    </a:p>
                  </a:txBody>
                  <a:tcPr marL="0" marR="0" marT="0" marB="0"/>
                </a:tc>
                <a:tc>
                  <a:txBody>
                    <a:bodyPr/>
                    <a:lstStyle/>
                    <a:p>
                      <a:pPr algn="l" fontAlgn="t"/>
                      <a:r>
                        <a:rPr lang="en-US" sz="1400"/>
                        <a:t>The per-second rate of incoming requests dropped because they could not be processed (due to bad headers, insufficient routing information, server resource allocation failure).</a:t>
                      </a:r>
                    </a:p>
                  </a:txBody>
                  <a:tcPr marL="0" marR="0" marT="0" marB="0"/>
                </a:tc>
                <a:tc>
                  <a:txBody>
                    <a:bodyPr/>
                    <a:lstStyle/>
                    <a:p>
                      <a:pPr algn="ctr" fontAlgn="ctr"/>
                      <a:r>
                        <a:rPr lang="de-DE" sz="1400"/>
                        <a:t>Less than 1</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8"/>
                  </a:ext>
                </a:extLst>
              </a:tr>
              <a:tr h="370840">
                <a:tc>
                  <a:txBody>
                    <a:bodyPr/>
                    <a:lstStyle/>
                    <a:p>
                      <a:pPr algn="l" fontAlgn="t"/>
                      <a:r>
                        <a:rPr lang="en-US" sz="1400"/>
                        <a:t>\LS:SIP - Protocol\SIP - Incoming Responses Dropped/sec</a:t>
                      </a:r>
                    </a:p>
                  </a:txBody>
                  <a:tcPr marL="0" marR="0" marT="0" marB="0"/>
                </a:tc>
                <a:tc>
                  <a:txBody>
                    <a:bodyPr/>
                    <a:lstStyle/>
                    <a:p>
                      <a:pPr algn="l" fontAlgn="t"/>
                      <a:r>
                        <a:rPr lang="en-US" sz="1400"/>
                        <a:t>The per-second rate of incoming responses dropped because they could not be processed (due to bad headers, insufficient routing information, server resource allocation failure).</a:t>
                      </a:r>
                    </a:p>
                  </a:txBody>
                  <a:tcPr marL="0" marR="0" marT="0" marB="0"/>
                </a:tc>
                <a:tc>
                  <a:txBody>
                    <a:bodyPr/>
                    <a:lstStyle/>
                    <a:p>
                      <a:pPr algn="ctr" fontAlgn="ctr"/>
                      <a:r>
                        <a:rPr lang="de-DE" sz="1400"/>
                        <a:t>Less than 1</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9"/>
                  </a:ext>
                </a:extLst>
              </a:tr>
              <a:tr h="370840">
                <a:tc>
                  <a:txBody>
                    <a:bodyPr/>
                    <a:lstStyle/>
                    <a:p>
                      <a:pPr algn="l" fontAlgn="t"/>
                      <a:r>
                        <a:rPr lang="de-DE" sz="1400"/>
                        <a:t>\LS:SIP - Responses\SIP - Local 503 Responses/sec</a:t>
                      </a:r>
                    </a:p>
                  </a:txBody>
                  <a:tcPr marL="0" marR="0" marT="0" marB="0"/>
                </a:tc>
                <a:tc>
                  <a:txBody>
                    <a:bodyPr/>
                    <a:lstStyle/>
                    <a:p>
                      <a:pPr algn="l" fontAlgn="t"/>
                      <a:r>
                        <a:rPr lang="en-US" sz="1400"/>
                        <a:t>The total number of 503 responses generated by the server per second</a:t>
                      </a:r>
                    </a:p>
                  </a:txBody>
                  <a:tcPr marL="0" marR="0" marT="0" marB="0"/>
                </a:tc>
                <a:tc>
                  <a:txBody>
                    <a:bodyPr/>
                    <a:lstStyle/>
                    <a:p>
                      <a:pPr algn="ctr" fontAlgn="ctr"/>
                      <a:r>
                        <a:rPr lang="de-DE" sz="1400"/>
                        <a:t>0</a:t>
                      </a:r>
                    </a:p>
                  </a:txBody>
                  <a:tcPr marL="0" marR="0" marT="0" marB="0" anchor="ctr"/>
                </a:tc>
                <a:tc>
                  <a:txBody>
                    <a:bodyPr/>
                    <a:lstStyle/>
                    <a:p>
                      <a:pPr algn="ctr" fontAlgn="b"/>
                      <a:r>
                        <a:rPr lang="de-DE" sz="1400" dirty="0"/>
                        <a:t>2</a:t>
                      </a:r>
                    </a:p>
                  </a:txBody>
                  <a:tcPr marL="0" marR="0" marT="0" marB="0" anchor="b"/>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4253312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22237" y="2049462"/>
            <a:ext cx="10058400" cy="4616648"/>
          </a:xfrm>
        </p:spPr>
        <p:txBody>
          <a:bodyPr/>
          <a:lstStyle/>
          <a:p>
            <a:pPr marL="0" indent="0">
              <a:buNone/>
            </a:pPr>
            <a:r>
              <a:rPr lang="en-US" sz="4800" b="1" dirty="0" smtClean="0"/>
              <a:t>Fundamentals</a:t>
            </a:r>
            <a:r>
              <a:rPr lang="en-US" sz="4800" dirty="0" smtClean="0"/>
              <a:t> – the </a:t>
            </a:r>
            <a:r>
              <a:rPr lang="en-US" sz="4800" i="1" dirty="0" smtClean="0"/>
              <a:t>Science</a:t>
            </a:r>
            <a:r>
              <a:rPr lang="en-US" sz="4800" dirty="0" smtClean="0"/>
              <a:t> of CQM</a:t>
            </a:r>
          </a:p>
          <a:p>
            <a:pPr marL="0" indent="0">
              <a:buNone/>
            </a:pPr>
            <a:r>
              <a:rPr lang="en-US" sz="4800" b="1" dirty="0" smtClean="0"/>
              <a:t>Application</a:t>
            </a:r>
            <a:r>
              <a:rPr lang="en-US" sz="4800" dirty="0" smtClean="0"/>
              <a:t> – the </a:t>
            </a:r>
            <a:r>
              <a:rPr lang="en-US" sz="4800" i="1" dirty="0" smtClean="0"/>
              <a:t>Art</a:t>
            </a:r>
            <a:r>
              <a:rPr lang="en-US" sz="4800" dirty="0" smtClean="0"/>
              <a:t> of CQM</a:t>
            </a:r>
          </a:p>
          <a:p>
            <a:pPr marL="0" indent="0">
              <a:buNone/>
            </a:pPr>
            <a:endParaRPr lang="en-US" sz="4800" dirty="0" smtClean="0"/>
          </a:p>
          <a:p>
            <a:pPr marL="0" indent="0">
              <a:buNone/>
            </a:pPr>
            <a:r>
              <a:rPr lang="en-US" sz="4800" dirty="0" smtClean="0"/>
              <a:t>Introducing the </a:t>
            </a:r>
            <a:r>
              <a:rPr lang="en-US" sz="4800" b="1" dirty="0" smtClean="0"/>
              <a:t>Microsoft Call Quality Methodology Scorecard for Lync Server</a:t>
            </a:r>
          </a:p>
        </p:txBody>
      </p:sp>
      <p:sp>
        <p:nvSpPr>
          <p:cNvPr id="2" name="Title 1"/>
          <p:cNvSpPr>
            <a:spLocks noGrp="1"/>
          </p:cNvSpPr>
          <p:nvPr>
            <p:ph type="title" idx="4294967295"/>
          </p:nvPr>
        </p:nvSpPr>
        <p:spPr>
          <a:xfrm>
            <a:off x="0" y="1209675"/>
            <a:ext cx="10056813" cy="1182688"/>
          </a:xfrm>
        </p:spPr>
        <p:txBody>
          <a:bodyPr/>
          <a:lstStyle/>
          <a:p>
            <a:r>
              <a:rPr lang="en-US" dirty="0" smtClean="0"/>
              <a:t>What you’re going to learn</a:t>
            </a:r>
            <a:endParaRPr lang="en-US" dirty="0"/>
          </a:p>
        </p:txBody>
      </p:sp>
    </p:spTree>
    <p:extLst>
      <p:ext uri="{BB962C8B-B14F-4D97-AF65-F5344CB8AC3E}">
        <p14:creationId xmlns:p14="http://schemas.microsoft.com/office/powerpoint/2010/main" val="1913211260"/>
      </p:ext>
    </p:extLst>
  </p:cSld>
  <p:clrMapOvr>
    <a:masterClrMapping/>
  </p:clrMapOvr>
  <p:transition spd="med">
    <p:pull/>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KHI Reference – FE Health cont.</a:t>
            </a:r>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202692746"/>
              </p:ext>
            </p:extLst>
          </p:nvPr>
        </p:nvGraphicFramePr>
        <p:xfrm>
          <a:off x="198437" y="1256982"/>
          <a:ext cx="12039600" cy="463804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57150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457200">
                  <a:extLst>
                    <a:ext uri="{9D8B030D-6E8A-4147-A177-3AD203B41FA5}">
                      <a16:colId xmlns="" xmlns:a16="http://schemas.microsoft.com/office/drawing/2014/main" val="20003"/>
                    </a:ext>
                  </a:extLst>
                </a:gridCol>
              </a:tblGrid>
              <a:tr h="370840">
                <a:tc>
                  <a:txBody>
                    <a:bodyPr/>
                    <a:lstStyle/>
                    <a:p>
                      <a:pPr algn="l" fontAlgn="b"/>
                      <a:r>
                        <a:rPr lang="de-DE" sz="1400" dirty="0"/>
                        <a:t>Performance Counter</a:t>
                      </a:r>
                    </a:p>
                  </a:txBody>
                  <a:tcPr marL="0" marR="0" marT="0" marB="0" anchor="b"/>
                </a:tc>
                <a:tc>
                  <a:txBody>
                    <a:bodyPr/>
                    <a:lstStyle/>
                    <a:p>
                      <a:pPr algn="ctr" fontAlgn="ctr"/>
                      <a:r>
                        <a:rPr lang="de-DE" sz="1400" dirty="0"/>
                        <a:t>Description</a:t>
                      </a:r>
                    </a:p>
                  </a:txBody>
                  <a:tcPr marL="0" marR="0" marT="0" marB="0" anchor="ctr"/>
                </a:tc>
                <a:tc>
                  <a:txBody>
                    <a:bodyPr/>
                    <a:lstStyle/>
                    <a:p>
                      <a:pPr algn="ctr" fontAlgn="t"/>
                      <a:r>
                        <a:rPr lang="de-DE" sz="1400"/>
                        <a:t>Healthy Range</a:t>
                      </a:r>
                    </a:p>
                  </a:txBody>
                  <a:tcPr marL="0" marR="0" marT="0" marB="0"/>
                </a:tc>
                <a:tc>
                  <a:txBody>
                    <a:bodyPr/>
                    <a:lstStyle/>
                    <a:p>
                      <a:pPr algn="ctr" fontAlgn="t"/>
                      <a:r>
                        <a:rPr lang="de-DE" sz="1400" dirty="0"/>
                        <a:t>Ring</a:t>
                      </a:r>
                    </a:p>
                  </a:txBody>
                  <a:tcPr marL="0" marR="0" marT="0" marB="0"/>
                </a:tc>
                <a:extLst>
                  <a:ext uri="{0D108BD9-81ED-4DB2-BD59-A6C34878D82A}">
                    <a16:rowId xmlns="" xmlns:a16="http://schemas.microsoft.com/office/drawing/2014/main" val="10000"/>
                  </a:ext>
                </a:extLst>
              </a:tr>
              <a:tr h="370840">
                <a:tc>
                  <a:txBody>
                    <a:bodyPr/>
                    <a:lstStyle/>
                    <a:p>
                      <a:pPr algn="l" fontAlgn="t"/>
                      <a:r>
                        <a:rPr lang="en-US" sz="1400" dirty="0"/>
                        <a:t>\</a:t>
                      </a:r>
                      <a:r>
                        <a:rPr lang="en-US" sz="1400" dirty="0" err="1"/>
                        <a:t>LS:RoutingApps</a:t>
                      </a:r>
                      <a:r>
                        <a:rPr lang="en-US" sz="1400" dirty="0"/>
                        <a:t> - Inter Cluster Routing\</a:t>
                      </a:r>
                      <a:r>
                        <a:rPr lang="en-US" sz="1400" dirty="0" err="1"/>
                        <a:t>RoutingApps</a:t>
                      </a:r>
                      <a:r>
                        <a:rPr lang="en-US" sz="1400" dirty="0"/>
                        <a:t> - Number of primary registrar timeouts</a:t>
                      </a:r>
                    </a:p>
                  </a:txBody>
                  <a:tcPr marL="0" marR="0" marT="0" marB="0"/>
                </a:tc>
                <a:tc>
                  <a:txBody>
                    <a:bodyPr/>
                    <a:lstStyle/>
                    <a:p>
                      <a:pPr algn="l" fontAlgn="t"/>
                      <a:r>
                        <a:rPr lang="en-US" sz="1400"/>
                        <a:t>Number of requests for which backup registrar timed out</a:t>
                      </a:r>
                    </a:p>
                  </a:txBody>
                  <a:tcPr marL="0" marR="0" marT="0" marB="0"/>
                </a:tc>
                <a:tc>
                  <a:txBody>
                    <a:bodyPr/>
                    <a:lstStyle/>
                    <a:p>
                      <a:pPr algn="ctr" fontAlgn="ctr"/>
                      <a:r>
                        <a:rPr lang="de-DE" sz="1400"/>
                        <a:t>0</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1"/>
                  </a:ext>
                </a:extLst>
              </a:tr>
              <a:tr h="370840">
                <a:tc>
                  <a:txBody>
                    <a:bodyPr/>
                    <a:lstStyle/>
                    <a:p>
                      <a:pPr algn="l" fontAlgn="t"/>
                      <a:r>
                        <a:rPr lang="en-US" sz="1400"/>
                        <a:t>\LS:RoutingApps - Inter Cluster Routing\RoutingApps - Number of backup registrar timeouts</a:t>
                      </a:r>
                    </a:p>
                  </a:txBody>
                  <a:tcPr marL="0" marR="0" marT="0" marB="0"/>
                </a:tc>
                <a:tc>
                  <a:txBody>
                    <a:bodyPr/>
                    <a:lstStyle/>
                    <a:p>
                      <a:pPr algn="l" fontAlgn="t"/>
                      <a:r>
                        <a:rPr lang="en-US" sz="1400"/>
                        <a:t>Number of requests for which backup registrar timed out</a:t>
                      </a:r>
                    </a:p>
                  </a:txBody>
                  <a:tcPr marL="0" marR="0" marT="0" marB="0"/>
                </a:tc>
                <a:tc>
                  <a:txBody>
                    <a:bodyPr/>
                    <a:lstStyle/>
                    <a:p>
                      <a:pPr algn="ctr" fontAlgn="ctr"/>
                      <a:r>
                        <a:rPr lang="de-DE" sz="1400"/>
                        <a:t>0</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2"/>
                  </a:ext>
                </a:extLst>
              </a:tr>
              <a:tr h="370840">
                <a:tc>
                  <a:txBody>
                    <a:bodyPr/>
                    <a:lstStyle/>
                    <a:p>
                      <a:pPr algn="l" fontAlgn="t"/>
                      <a:r>
                        <a:rPr lang="en-US" sz="1400"/>
                        <a:t>\LS:LYSS - Storage Service API\LYSS - Current percentage of space used by Storage Service DB.</a:t>
                      </a:r>
                    </a:p>
                  </a:txBody>
                  <a:tcPr marL="0" marR="0" marT="0" marB="0"/>
                </a:tc>
                <a:tc>
                  <a:txBody>
                    <a:bodyPr/>
                    <a:lstStyle/>
                    <a:p>
                      <a:pPr algn="l" fontAlgn="t"/>
                      <a:r>
                        <a:rPr lang="en-US" sz="1400"/>
                        <a:t>Current percentage of space used by Storage Service DB.</a:t>
                      </a:r>
                    </a:p>
                  </a:txBody>
                  <a:tcPr marL="0" marR="0" marT="0" marB="0"/>
                </a:tc>
                <a:tc>
                  <a:txBody>
                    <a:bodyPr/>
                    <a:lstStyle/>
                    <a:p>
                      <a:pPr algn="ctr" fontAlgn="ctr"/>
                      <a:r>
                        <a:rPr lang="de-DE" sz="1400"/>
                        <a:t>Less than 80</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3"/>
                  </a:ext>
                </a:extLst>
              </a:tr>
              <a:tr h="370840">
                <a:tc>
                  <a:txBody>
                    <a:bodyPr/>
                    <a:lstStyle/>
                    <a:p>
                      <a:pPr algn="l" fontAlgn="t"/>
                      <a:r>
                        <a:rPr lang="en-US" sz="1400"/>
                        <a:t>\LS:LYSS - Storage Service API\LYSS - Current number of Storage Service stale queue items</a:t>
                      </a:r>
                    </a:p>
                  </a:txBody>
                  <a:tcPr marL="0" marR="0" marT="0" marB="0"/>
                </a:tc>
                <a:tc>
                  <a:txBody>
                    <a:bodyPr/>
                    <a:lstStyle/>
                    <a:p>
                      <a:pPr algn="l" fontAlgn="t"/>
                      <a:r>
                        <a:rPr lang="en-US" sz="1400"/>
                        <a:t>Current number of Storage Service queue items which are not owned and last attempted a long time ago.</a:t>
                      </a:r>
                    </a:p>
                  </a:txBody>
                  <a:tcPr marL="0" marR="0" marT="0" marB="0"/>
                </a:tc>
                <a:tc>
                  <a:txBody>
                    <a:bodyPr/>
                    <a:lstStyle/>
                    <a:p>
                      <a:pPr algn="ctr" fontAlgn="ctr"/>
                      <a:r>
                        <a:rPr lang="de-DE" sz="1400"/>
                        <a:t>0</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4"/>
                  </a:ext>
                </a:extLst>
              </a:tr>
              <a:tr h="370840">
                <a:tc>
                  <a:txBody>
                    <a:bodyPr/>
                    <a:lstStyle/>
                    <a:p>
                      <a:pPr algn="l" fontAlgn="t"/>
                      <a:r>
                        <a:rPr lang="en-US" sz="1400"/>
                        <a:t>\LS:Usrv - Cluster Manager\Usrv - Number of data loss events with state change</a:t>
                      </a:r>
                    </a:p>
                  </a:txBody>
                  <a:tcPr marL="0" marR="0" marT="0" marB="0"/>
                </a:tc>
                <a:tc>
                  <a:txBody>
                    <a:bodyPr/>
                    <a:lstStyle/>
                    <a:p>
                      <a:pPr algn="l" fontAlgn="t"/>
                      <a:r>
                        <a:rPr lang="en-US" sz="1400"/>
                        <a:t>Total number of data loss events with state change</a:t>
                      </a:r>
                    </a:p>
                  </a:txBody>
                  <a:tcPr marL="0" marR="0" marT="0" marB="0"/>
                </a:tc>
                <a:tc>
                  <a:txBody>
                    <a:bodyPr/>
                    <a:lstStyle/>
                    <a:p>
                      <a:pPr algn="ctr" fontAlgn="ctr"/>
                      <a:r>
                        <a:rPr lang="de-DE" sz="1400"/>
                        <a:t>0</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5"/>
                  </a:ext>
                </a:extLst>
              </a:tr>
              <a:tr h="370840">
                <a:tc>
                  <a:txBody>
                    <a:bodyPr/>
                    <a:lstStyle/>
                    <a:p>
                      <a:pPr algn="l" fontAlgn="t"/>
                      <a:r>
                        <a:rPr lang="en-US" sz="1400"/>
                        <a:t>\LS:Usrv - Cluster Manager\Usrv - Number of data loss events without state change</a:t>
                      </a:r>
                    </a:p>
                  </a:txBody>
                  <a:tcPr marL="0" marR="0" marT="0" marB="0"/>
                </a:tc>
                <a:tc>
                  <a:txBody>
                    <a:bodyPr/>
                    <a:lstStyle/>
                    <a:p>
                      <a:pPr algn="l" fontAlgn="t"/>
                      <a:r>
                        <a:rPr lang="en-US" sz="1400"/>
                        <a:t>Total number of data loss events without state change</a:t>
                      </a:r>
                    </a:p>
                  </a:txBody>
                  <a:tcPr marL="0" marR="0" marT="0" marB="0"/>
                </a:tc>
                <a:tc>
                  <a:txBody>
                    <a:bodyPr/>
                    <a:lstStyle/>
                    <a:p>
                      <a:pPr algn="ctr" fontAlgn="ctr"/>
                      <a:r>
                        <a:rPr lang="de-DE" sz="1400"/>
                        <a:t>0</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6"/>
                  </a:ext>
                </a:extLst>
              </a:tr>
              <a:tr h="370840">
                <a:tc>
                  <a:txBody>
                    <a:bodyPr/>
                    <a:lstStyle/>
                    <a:p>
                      <a:pPr algn="l" fontAlgn="t"/>
                      <a:r>
                        <a:rPr lang="en-US" sz="1400"/>
                        <a:t>\LS:Usrv - Cluster Manager\Usrv - Number of failures of replication operations sent to other Replicas per second</a:t>
                      </a:r>
                    </a:p>
                  </a:txBody>
                  <a:tcPr marL="0" marR="0" marT="0" marB="0"/>
                </a:tc>
                <a:tc>
                  <a:txBody>
                    <a:bodyPr/>
                    <a:lstStyle/>
                    <a:p>
                      <a:pPr algn="l" fontAlgn="t"/>
                      <a:r>
                        <a:rPr lang="en-US" sz="1400"/>
                        <a:t>The per-second rate of replication operation failures</a:t>
                      </a:r>
                    </a:p>
                  </a:txBody>
                  <a:tcPr marL="0" marR="0" marT="0" marB="0"/>
                </a:tc>
                <a:tc>
                  <a:txBody>
                    <a:bodyPr/>
                    <a:lstStyle/>
                    <a:p>
                      <a:pPr algn="ctr" fontAlgn="ctr"/>
                      <a:r>
                        <a:rPr lang="de-DE" sz="1400"/>
                        <a:t>0</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7"/>
                  </a:ext>
                </a:extLst>
              </a:tr>
              <a:tr h="370840">
                <a:tc>
                  <a:txBody>
                    <a:bodyPr/>
                    <a:lstStyle/>
                    <a:p>
                      <a:pPr algn="l" fontAlgn="t"/>
                      <a:r>
                        <a:rPr lang="en-US" sz="1400"/>
                        <a:t>\LS:XMPPFederation - SIP Instant Messaging\XMPPFederation - Failure IMDNs sent/sec</a:t>
                      </a:r>
                    </a:p>
                  </a:txBody>
                  <a:tcPr marL="0" marR="0" marT="0" marB="0"/>
                </a:tc>
                <a:tc>
                  <a:txBody>
                    <a:bodyPr/>
                    <a:lstStyle/>
                    <a:p>
                      <a:pPr algn="l" fontAlgn="t"/>
                      <a:r>
                        <a:rPr lang="de-DE" sz="1400"/>
                        <a:t>Failure IMDNs sent/sec</a:t>
                      </a:r>
                    </a:p>
                  </a:txBody>
                  <a:tcPr marL="0" marR="0" marT="0" marB="0"/>
                </a:tc>
                <a:tc>
                  <a:txBody>
                    <a:bodyPr/>
                    <a:lstStyle/>
                    <a:p>
                      <a:pPr algn="ctr" fontAlgn="ctr"/>
                      <a:r>
                        <a:rPr lang="de-DE" sz="1400"/>
                        <a:t>0</a:t>
                      </a:r>
                    </a:p>
                  </a:txBody>
                  <a:tcPr marL="0" marR="0" marT="0" marB="0" anchor="ctr"/>
                </a:tc>
                <a:tc>
                  <a:txBody>
                    <a:bodyPr/>
                    <a:lstStyle/>
                    <a:p>
                      <a:pPr algn="ctr" fontAlgn="b"/>
                      <a:r>
                        <a:rPr lang="de-DE" sz="1400" dirty="0"/>
                        <a:t>2</a:t>
                      </a:r>
                    </a:p>
                  </a:txBody>
                  <a:tcPr marL="0" marR="0" marT="0" marB="0" anchor="b"/>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904836766"/>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KHI Reference – FE Health cont.</a:t>
            </a:r>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1936054251"/>
              </p:ext>
            </p:extLst>
          </p:nvPr>
        </p:nvGraphicFramePr>
        <p:xfrm>
          <a:off x="198437" y="1256982"/>
          <a:ext cx="12039600" cy="500888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57150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457200">
                  <a:extLst>
                    <a:ext uri="{9D8B030D-6E8A-4147-A177-3AD203B41FA5}">
                      <a16:colId xmlns="" xmlns:a16="http://schemas.microsoft.com/office/drawing/2014/main" val="20003"/>
                    </a:ext>
                  </a:extLst>
                </a:gridCol>
              </a:tblGrid>
              <a:tr h="370840">
                <a:tc>
                  <a:txBody>
                    <a:bodyPr/>
                    <a:lstStyle/>
                    <a:p>
                      <a:pPr algn="l" fontAlgn="b"/>
                      <a:r>
                        <a:rPr lang="de-DE" sz="1400" dirty="0"/>
                        <a:t>Performance Counter</a:t>
                      </a:r>
                    </a:p>
                  </a:txBody>
                  <a:tcPr marL="0" marR="0" marT="0" marB="0" anchor="b"/>
                </a:tc>
                <a:tc>
                  <a:txBody>
                    <a:bodyPr/>
                    <a:lstStyle/>
                    <a:p>
                      <a:pPr algn="ctr" fontAlgn="ctr"/>
                      <a:r>
                        <a:rPr lang="de-DE" sz="1400" dirty="0"/>
                        <a:t>Description</a:t>
                      </a:r>
                    </a:p>
                  </a:txBody>
                  <a:tcPr marL="0" marR="0" marT="0" marB="0" anchor="ctr"/>
                </a:tc>
                <a:tc>
                  <a:txBody>
                    <a:bodyPr/>
                    <a:lstStyle/>
                    <a:p>
                      <a:pPr algn="ctr" fontAlgn="t"/>
                      <a:r>
                        <a:rPr lang="de-DE" sz="1400"/>
                        <a:t>Healthy Range</a:t>
                      </a:r>
                    </a:p>
                  </a:txBody>
                  <a:tcPr marL="0" marR="0" marT="0" marB="0"/>
                </a:tc>
                <a:tc>
                  <a:txBody>
                    <a:bodyPr/>
                    <a:lstStyle/>
                    <a:p>
                      <a:pPr algn="ctr" fontAlgn="t"/>
                      <a:r>
                        <a:rPr lang="de-DE" sz="1400" dirty="0"/>
                        <a:t>Ring</a:t>
                      </a:r>
                    </a:p>
                  </a:txBody>
                  <a:tcPr marL="0" marR="0" marT="0" marB="0"/>
                </a:tc>
                <a:extLst>
                  <a:ext uri="{0D108BD9-81ED-4DB2-BD59-A6C34878D82A}">
                    <a16:rowId xmlns="" xmlns:a16="http://schemas.microsoft.com/office/drawing/2014/main" val="10000"/>
                  </a:ext>
                </a:extLst>
              </a:tr>
              <a:tr h="370840">
                <a:tc>
                  <a:txBody>
                    <a:bodyPr/>
                    <a:lstStyle/>
                    <a:p>
                      <a:pPr algn="l" fontAlgn="t"/>
                      <a:r>
                        <a:rPr lang="en-US" sz="1400" dirty="0"/>
                        <a:t>\</a:t>
                      </a:r>
                      <a:r>
                        <a:rPr lang="en-US" sz="1400" dirty="0" err="1"/>
                        <a:t>LS:RoutingApps</a:t>
                      </a:r>
                      <a:r>
                        <a:rPr lang="en-US" sz="1400" dirty="0"/>
                        <a:t> - Emergency Call Routing\</a:t>
                      </a:r>
                      <a:r>
                        <a:rPr lang="en-US" sz="1400" dirty="0" err="1"/>
                        <a:t>RoutingApps</a:t>
                      </a:r>
                      <a:r>
                        <a:rPr lang="en-US" sz="1400" dirty="0"/>
                        <a:t> - Number of incoming failure responses</a:t>
                      </a:r>
                    </a:p>
                  </a:txBody>
                  <a:tcPr marL="0" marR="0" marT="0" marB="0"/>
                </a:tc>
                <a:tc>
                  <a:txBody>
                    <a:bodyPr/>
                    <a:lstStyle/>
                    <a:p>
                      <a:pPr algn="l" fontAlgn="t"/>
                      <a:r>
                        <a:rPr lang="en-US" sz="1400"/>
                        <a:t>Number of times an Emergency Call failure response was received from Gateway.</a:t>
                      </a:r>
                    </a:p>
                  </a:txBody>
                  <a:tcPr marL="0" marR="0" marT="0" marB="0"/>
                </a:tc>
                <a:tc>
                  <a:txBody>
                    <a:bodyPr/>
                    <a:lstStyle/>
                    <a:p>
                      <a:pPr algn="ctr" fontAlgn="ctr"/>
                      <a:r>
                        <a:rPr lang="de-DE" sz="1400"/>
                        <a:t>0</a:t>
                      </a:r>
                    </a:p>
                  </a:txBody>
                  <a:tcPr marL="0" marR="0" marT="0" marB="0" anchor="ctr"/>
                </a:tc>
                <a:tc>
                  <a:txBody>
                    <a:bodyPr/>
                    <a:lstStyle/>
                    <a:p>
                      <a:pPr algn="ctr" fontAlgn="b"/>
                      <a:r>
                        <a:rPr lang="de-DE" sz="1400"/>
                        <a:t>0</a:t>
                      </a:r>
                    </a:p>
                  </a:txBody>
                  <a:tcPr marL="0" marR="0" marT="0" marB="0" anchor="b"/>
                </a:tc>
                <a:extLst>
                  <a:ext uri="{0D108BD9-81ED-4DB2-BD59-A6C34878D82A}">
                    <a16:rowId xmlns="" xmlns:a16="http://schemas.microsoft.com/office/drawing/2014/main" val="10001"/>
                  </a:ext>
                </a:extLst>
              </a:tr>
              <a:tr h="370840">
                <a:tc>
                  <a:txBody>
                    <a:bodyPr/>
                    <a:lstStyle/>
                    <a:p>
                      <a:pPr algn="l" fontAlgn="t"/>
                      <a:r>
                        <a:rPr lang="en-US" sz="1400"/>
                        <a:t>\LS:CAA - Operations\CAA - Incomplete calls per sec</a:t>
                      </a:r>
                    </a:p>
                  </a:txBody>
                  <a:tcPr marL="0" marR="0" marT="0" marB="0"/>
                </a:tc>
                <a:tc>
                  <a:txBody>
                    <a:bodyPr/>
                    <a:lstStyle/>
                    <a:p>
                      <a:pPr algn="l" fontAlgn="t"/>
                      <a:r>
                        <a:rPr lang="en-US" sz="1400"/>
                        <a:t>The per second rate of incomplete calls to Conferencing Attendant. This includes calls disconnected by the user and by the system due to invalid conference id, passcode, etc.</a:t>
                      </a:r>
                    </a:p>
                  </a:txBody>
                  <a:tcPr marL="0" marR="0" marT="0" marB="0"/>
                </a:tc>
                <a:tc>
                  <a:txBody>
                    <a:bodyPr/>
                    <a:lstStyle/>
                    <a:p>
                      <a:pPr algn="ctr" fontAlgn="ctr"/>
                      <a:r>
                        <a:rPr lang="de-DE" sz="1400"/>
                        <a:t>Less than 20</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2"/>
                  </a:ext>
                </a:extLst>
              </a:tr>
              <a:tr h="370840">
                <a:tc>
                  <a:txBody>
                    <a:bodyPr/>
                    <a:lstStyle/>
                    <a:p>
                      <a:pPr algn="l" fontAlgn="t"/>
                      <a:r>
                        <a:rPr lang="de-DE" sz="1400"/>
                        <a:t>\LS:USrv - Conference Mcu Allocator\USrv - Create Conference Latency (msec)</a:t>
                      </a:r>
                    </a:p>
                  </a:txBody>
                  <a:tcPr marL="0" marR="0" marT="0" marB="0"/>
                </a:tc>
                <a:tc>
                  <a:txBody>
                    <a:bodyPr/>
                    <a:lstStyle/>
                    <a:p>
                      <a:pPr algn="l" fontAlgn="t"/>
                      <a:r>
                        <a:rPr lang="en-US" sz="1400"/>
                        <a:t>The average time (in milliseconds) taken to complete a create conference call.</a:t>
                      </a:r>
                    </a:p>
                  </a:txBody>
                  <a:tcPr marL="0" marR="0" marT="0" marB="0"/>
                </a:tc>
                <a:tc>
                  <a:txBody>
                    <a:bodyPr/>
                    <a:lstStyle/>
                    <a:p>
                      <a:pPr algn="ctr" fontAlgn="ctr"/>
                      <a:r>
                        <a:rPr lang="de-DE" sz="1400"/>
                        <a:t>Less than 5000</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3"/>
                  </a:ext>
                </a:extLst>
              </a:tr>
              <a:tr h="370840">
                <a:tc>
                  <a:txBody>
                    <a:bodyPr/>
                    <a:lstStyle/>
                    <a:p>
                      <a:pPr algn="l" fontAlgn="t"/>
                      <a:r>
                        <a:rPr lang="en-US" sz="1400"/>
                        <a:t>\ASP.NET Apps v4.0.30319(*)\Requests Rejected</a:t>
                      </a:r>
                    </a:p>
                  </a:txBody>
                  <a:tcPr marL="0" marR="0" marT="0" marB="0"/>
                </a:tc>
                <a:tc>
                  <a:txBody>
                    <a:bodyPr/>
                    <a:lstStyle/>
                    <a:p>
                      <a:pPr algn="l" fontAlgn="t"/>
                      <a:r>
                        <a:rPr lang="en-US" sz="1400"/>
                        <a:t>The number of requests rejected because the request queue was full.</a:t>
                      </a:r>
                    </a:p>
                  </a:txBody>
                  <a:tcPr marL="0" marR="0" marT="0" marB="0"/>
                </a:tc>
                <a:tc>
                  <a:txBody>
                    <a:bodyPr/>
                    <a:lstStyle/>
                    <a:p>
                      <a:pPr algn="ctr" fontAlgn="ctr"/>
                      <a:r>
                        <a:rPr lang="de-DE" sz="1400"/>
                        <a:t>Less than 80</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4"/>
                  </a:ext>
                </a:extLst>
              </a:tr>
              <a:tr h="370840">
                <a:tc>
                  <a:txBody>
                    <a:bodyPr/>
                    <a:lstStyle/>
                    <a:p>
                      <a:pPr algn="l" fontAlgn="t"/>
                      <a:r>
                        <a:rPr lang="de-DE" sz="1400"/>
                        <a:t>\LS:JoinLauncher - Join Launcher Service Failures\JOINLAUNCHER - Join Failures</a:t>
                      </a:r>
                    </a:p>
                  </a:txBody>
                  <a:tcPr marL="0" marR="0" marT="0" marB="0"/>
                </a:tc>
                <a:tc>
                  <a:txBody>
                    <a:bodyPr/>
                    <a:lstStyle/>
                    <a:p>
                      <a:pPr algn="l" fontAlgn="t"/>
                      <a:r>
                        <a:rPr lang="en-US" sz="1400"/>
                        <a:t>The number of join failures</a:t>
                      </a:r>
                    </a:p>
                  </a:txBody>
                  <a:tcPr marL="0" marR="0" marT="0" marB="0"/>
                </a:tc>
                <a:tc>
                  <a:txBody>
                    <a:bodyPr/>
                    <a:lstStyle/>
                    <a:p>
                      <a:pPr algn="ctr" fontAlgn="ctr"/>
                      <a:r>
                        <a:rPr lang="de-DE" sz="1400"/>
                        <a:t>0</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5"/>
                  </a:ext>
                </a:extLst>
              </a:tr>
              <a:tr h="370840">
                <a:tc>
                  <a:txBody>
                    <a:bodyPr/>
                    <a:lstStyle/>
                    <a:p>
                      <a:pPr algn="l" fontAlgn="t"/>
                      <a:r>
                        <a:rPr lang="en-US" sz="1400"/>
                        <a:t>\LS:WEB - Address Book File Download\WEB - Failed File Requests/Second</a:t>
                      </a:r>
                    </a:p>
                  </a:txBody>
                  <a:tcPr marL="0" marR="0" marT="0" marB="0"/>
                </a:tc>
                <a:tc>
                  <a:txBody>
                    <a:bodyPr/>
                    <a:lstStyle/>
                    <a:p>
                      <a:pPr algn="l" fontAlgn="t"/>
                      <a:r>
                        <a:rPr lang="en-US" sz="1400"/>
                        <a:t>The per-second rate of failed Address Book file requests</a:t>
                      </a:r>
                    </a:p>
                  </a:txBody>
                  <a:tcPr marL="0" marR="0" marT="0" marB="0"/>
                </a:tc>
                <a:tc>
                  <a:txBody>
                    <a:bodyPr/>
                    <a:lstStyle/>
                    <a:p>
                      <a:pPr algn="ctr" fontAlgn="ctr"/>
                      <a:r>
                        <a:rPr lang="de-DE" sz="1400"/>
                        <a:t>Less than 5</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6"/>
                  </a:ext>
                </a:extLst>
              </a:tr>
              <a:tr h="370840">
                <a:tc>
                  <a:txBody>
                    <a:bodyPr/>
                    <a:lstStyle/>
                    <a:p>
                      <a:pPr algn="l" fontAlgn="t"/>
                      <a:r>
                        <a:rPr lang="en-US" sz="1400" dirty="0"/>
                        <a:t>\LS:WEB - Address Book Web Query\WEB - Failed search requests/sec</a:t>
                      </a:r>
                    </a:p>
                  </a:txBody>
                  <a:tcPr marL="0" marR="0" marT="0" marB="0"/>
                </a:tc>
                <a:tc>
                  <a:txBody>
                    <a:bodyPr/>
                    <a:lstStyle/>
                    <a:p>
                      <a:pPr algn="l" fontAlgn="t"/>
                      <a:r>
                        <a:rPr lang="en-US" sz="1400"/>
                        <a:t>The per-second rate of failed address book search requests</a:t>
                      </a:r>
                    </a:p>
                  </a:txBody>
                  <a:tcPr marL="0" marR="0" marT="0" marB="0"/>
                </a:tc>
                <a:tc>
                  <a:txBody>
                    <a:bodyPr/>
                    <a:lstStyle/>
                    <a:p>
                      <a:pPr algn="ctr" fontAlgn="ctr"/>
                      <a:r>
                        <a:rPr lang="de-DE" sz="1400"/>
                        <a:t>0</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7"/>
                  </a:ext>
                </a:extLst>
              </a:tr>
              <a:tr h="370840">
                <a:tc>
                  <a:txBody>
                    <a:bodyPr/>
                    <a:lstStyle/>
                    <a:p>
                      <a:pPr algn="l" fontAlgn="t"/>
                      <a:r>
                        <a:rPr lang="en-US" sz="1400"/>
                        <a:t>\LS:WEB - Auth Provider related calls\WEB - Failed validate cert calls to the cert auth provider</a:t>
                      </a:r>
                    </a:p>
                  </a:txBody>
                  <a:tcPr marL="0" marR="0" marT="0" marB="0"/>
                </a:tc>
                <a:tc>
                  <a:txBody>
                    <a:bodyPr/>
                    <a:lstStyle/>
                    <a:p>
                      <a:pPr algn="l" fontAlgn="t"/>
                      <a:r>
                        <a:rPr lang="en-US" sz="1400"/>
                        <a:t>Number of failed validate cert calls to the cert auth provider</a:t>
                      </a:r>
                    </a:p>
                  </a:txBody>
                  <a:tcPr marL="0" marR="0" marT="0" marB="0"/>
                </a:tc>
                <a:tc>
                  <a:txBody>
                    <a:bodyPr/>
                    <a:lstStyle/>
                    <a:p>
                      <a:pPr algn="ctr" fontAlgn="ctr"/>
                      <a:r>
                        <a:rPr lang="de-DE" sz="1400"/>
                        <a:t>0</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8"/>
                  </a:ext>
                </a:extLst>
              </a:tr>
              <a:tr h="370840">
                <a:tc>
                  <a:txBody>
                    <a:bodyPr/>
                    <a:lstStyle/>
                    <a:p>
                      <a:pPr algn="l" fontAlgn="t"/>
                      <a:r>
                        <a:rPr lang="en-US" sz="1400"/>
                        <a:t>\LS:WEB - Distribution List Expansion\WEB - Timed out Active Directory Requests/sec</a:t>
                      </a:r>
                    </a:p>
                  </a:txBody>
                  <a:tcPr marL="0" marR="0" marT="0" marB="0"/>
                </a:tc>
                <a:tc>
                  <a:txBody>
                    <a:bodyPr/>
                    <a:lstStyle/>
                    <a:p>
                      <a:pPr algn="l" fontAlgn="t"/>
                      <a:r>
                        <a:rPr lang="en-US" sz="1400"/>
                        <a:t>The per-second rate of timed out Active Directory requests</a:t>
                      </a:r>
                    </a:p>
                  </a:txBody>
                  <a:tcPr marL="0" marR="0" marT="0" marB="0"/>
                </a:tc>
                <a:tc>
                  <a:txBody>
                    <a:bodyPr/>
                    <a:lstStyle/>
                    <a:p>
                      <a:pPr algn="ctr" fontAlgn="ctr"/>
                      <a:r>
                        <a:rPr lang="de-DE" sz="1400"/>
                        <a:t>Less than 5</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9"/>
                  </a:ext>
                </a:extLst>
              </a:tr>
              <a:tr h="370840">
                <a:tc>
                  <a:txBody>
                    <a:bodyPr/>
                    <a:lstStyle/>
                    <a:p>
                      <a:pPr algn="l" fontAlgn="t"/>
                      <a:r>
                        <a:rPr lang="de-DE" sz="1400"/>
                        <a:t>\LS:WEB  - UCWA\UCWA - HTTP 5xx Responses/Second</a:t>
                      </a:r>
                    </a:p>
                  </a:txBody>
                  <a:tcPr marL="0" marR="0" marT="0" marB="0"/>
                </a:tc>
                <a:tc>
                  <a:txBody>
                    <a:bodyPr/>
                    <a:lstStyle/>
                    <a:p>
                      <a:pPr algn="l" fontAlgn="t"/>
                      <a:r>
                        <a:rPr lang="en-US" sz="1400"/>
                        <a:t>The per second rate of responses with HTTP 5xx code</a:t>
                      </a:r>
                    </a:p>
                  </a:txBody>
                  <a:tcPr marL="0" marR="0" marT="0" marB="0"/>
                </a:tc>
                <a:tc>
                  <a:txBody>
                    <a:bodyPr/>
                    <a:lstStyle/>
                    <a:p>
                      <a:pPr algn="ctr" fontAlgn="ctr"/>
                      <a:r>
                        <a:rPr lang="de-DE" sz="1400"/>
                        <a:t>0</a:t>
                      </a:r>
                    </a:p>
                  </a:txBody>
                  <a:tcPr marL="0" marR="0" marT="0" marB="0" anchor="ctr"/>
                </a:tc>
                <a:tc>
                  <a:txBody>
                    <a:bodyPr/>
                    <a:lstStyle/>
                    <a:p>
                      <a:pPr algn="ctr" fontAlgn="b"/>
                      <a:r>
                        <a:rPr lang="de-DE" sz="1400" dirty="0"/>
                        <a:t>2</a:t>
                      </a:r>
                    </a:p>
                  </a:txBody>
                  <a:tcPr marL="0" marR="0" marT="0" marB="0" anchor="b"/>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500627016"/>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KHI Reference – FE Health cont.</a:t>
            </a:r>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442916204"/>
              </p:ext>
            </p:extLst>
          </p:nvPr>
        </p:nvGraphicFramePr>
        <p:xfrm>
          <a:off x="198437" y="1256982"/>
          <a:ext cx="12039600" cy="250444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57150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457200">
                  <a:extLst>
                    <a:ext uri="{9D8B030D-6E8A-4147-A177-3AD203B41FA5}">
                      <a16:colId xmlns="" xmlns:a16="http://schemas.microsoft.com/office/drawing/2014/main" val="20003"/>
                    </a:ext>
                  </a:extLst>
                </a:gridCol>
              </a:tblGrid>
              <a:tr h="370840">
                <a:tc>
                  <a:txBody>
                    <a:bodyPr/>
                    <a:lstStyle/>
                    <a:p>
                      <a:pPr algn="l" fontAlgn="b"/>
                      <a:r>
                        <a:rPr lang="de-DE" sz="1400" dirty="0"/>
                        <a:t>Performance Counter</a:t>
                      </a:r>
                    </a:p>
                  </a:txBody>
                  <a:tcPr marL="0" marR="0" marT="0" marB="0" anchor="b"/>
                </a:tc>
                <a:tc>
                  <a:txBody>
                    <a:bodyPr/>
                    <a:lstStyle/>
                    <a:p>
                      <a:pPr algn="ctr" fontAlgn="ctr"/>
                      <a:r>
                        <a:rPr lang="de-DE" sz="1400" dirty="0"/>
                        <a:t>Description</a:t>
                      </a:r>
                    </a:p>
                  </a:txBody>
                  <a:tcPr marL="0" marR="0" marT="0" marB="0" anchor="ctr"/>
                </a:tc>
                <a:tc>
                  <a:txBody>
                    <a:bodyPr/>
                    <a:lstStyle/>
                    <a:p>
                      <a:pPr algn="ctr" fontAlgn="t"/>
                      <a:r>
                        <a:rPr lang="de-DE" sz="1400"/>
                        <a:t>Healthy Range</a:t>
                      </a:r>
                    </a:p>
                  </a:txBody>
                  <a:tcPr marL="0" marR="0" marT="0" marB="0"/>
                </a:tc>
                <a:tc>
                  <a:txBody>
                    <a:bodyPr/>
                    <a:lstStyle/>
                    <a:p>
                      <a:pPr algn="ctr" fontAlgn="t"/>
                      <a:r>
                        <a:rPr lang="de-DE" sz="1400" dirty="0"/>
                        <a:t>Ring</a:t>
                      </a:r>
                    </a:p>
                  </a:txBody>
                  <a:tcPr marL="0" marR="0" marT="0" marB="0"/>
                </a:tc>
                <a:extLst>
                  <a:ext uri="{0D108BD9-81ED-4DB2-BD59-A6C34878D82A}">
                    <a16:rowId xmlns="" xmlns:a16="http://schemas.microsoft.com/office/drawing/2014/main" val="10000"/>
                  </a:ext>
                </a:extLst>
              </a:tr>
              <a:tr h="370840">
                <a:tc>
                  <a:txBody>
                    <a:bodyPr/>
                    <a:lstStyle/>
                    <a:p>
                      <a:pPr algn="l" fontAlgn="t"/>
                      <a:r>
                        <a:rPr lang="en-US" sz="1400" dirty="0"/>
                        <a:t>\LS:ASMCU - MCU Health And Performance\ASMCU - MCU Health State</a:t>
                      </a:r>
                    </a:p>
                  </a:txBody>
                  <a:tcPr marL="0" marR="0" marT="0" marB="0"/>
                </a:tc>
                <a:tc>
                  <a:txBody>
                    <a:bodyPr/>
                    <a:lstStyle/>
                    <a:p>
                      <a:pPr algn="l" fontAlgn="t"/>
                      <a:r>
                        <a:rPr lang="en-US" sz="1400"/>
                        <a:t>The current health of the MCU.</a:t>
                      </a:r>
                    </a:p>
                  </a:txBody>
                  <a:tcPr marL="0" marR="0" marT="0" marB="0"/>
                </a:tc>
                <a:tc>
                  <a:txBody>
                    <a:bodyPr/>
                    <a:lstStyle/>
                    <a:p>
                      <a:pPr algn="ctr" fontAlgn="ctr"/>
                      <a:r>
                        <a:rPr lang="de-DE" sz="1400"/>
                        <a:t>Less than 2</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1"/>
                  </a:ext>
                </a:extLst>
              </a:tr>
              <a:tr h="370840">
                <a:tc>
                  <a:txBody>
                    <a:bodyPr/>
                    <a:lstStyle/>
                    <a:p>
                      <a:pPr algn="l" fontAlgn="t"/>
                      <a:r>
                        <a:rPr lang="en-US" sz="1400"/>
                        <a:t>\LS:AVMCU - MCU Health And Performance\AVMCU - MCU Health State</a:t>
                      </a:r>
                    </a:p>
                  </a:txBody>
                  <a:tcPr marL="0" marR="0" marT="0" marB="0"/>
                </a:tc>
                <a:tc>
                  <a:txBody>
                    <a:bodyPr/>
                    <a:lstStyle/>
                    <a:p>
                      <a:pPr algn="l" fontAlgn="t"/>
                      <a:r>
                        <a:rPr lang="en-US" sz="1400"/>
                        <a:t>The current health of the MCU. </a:t>
                      </a:r>
                    </a:p>
                  </a:txBody>
                  <a:tcPr marL="0" marR="0" marT="0" marB="0"/>
                </a:tc>
                <a:tc>
                  <a:txBody>
                    <a:bodyPr/>
                    <a:lstStyle/>
                    <a:p>
                      <a:pPr algn="ctr" fontAlgn="ctr"/>
                      <a:r>
                        <a:rPr lang="de-DE" sz="1400"/>
                        <a:t>Less than 2</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2"/>
                  </a:ext>
                </a:extLst>
              </a:tr>
              <a:tr h="370840">
                <a:tc>
                  <a:txBody>
                    <a:bodyPr/>
                    <a:lstStyle/>
                    <a:p>
                      <a:pPr algn="l" fontAlgn="t"/>
                      <a:r>
                        <a:rPr lang="en-US" sz="1400"/>
                        <a:t>\LS:DATAMCU - MCU Health And Performance\DATAMCU - MCU Health State</a:t>
                      </a:r>
                    </a:p>
                  </a:txBody>
                  <a:tcPr marL="0" marR="0" marT="0" marB="0"/>
                </a:tc>
                <a:tc>
                  <a:txBody>
                    <a:bodyPr/>
                    <a:lstStyle/>
                    <a:p>
                      <a:pPr algn="l" fontAlgn="t"/>
                      <a:r>
                        <a:rPr lang="en-US" sz="1400"/>
                        <a:t>The current health of the MCU. </a:t>
                      </a:r>
                    </a:p>
                  </a:txBody>
                  <a:tcPr marL="0" marR="0" marT="0" marB="0"/>
                </a:tc>
                <a:tc>
                  <a:txBody>
                    <a:bodyPr/>
                    <a:lstStyle/>
                    <a:p>
                      <a:pPr algn="ctr" fontAlgn="ctr"/>
                      <a:r>
                        <a:rPr lang="de-DE" sz="1400"/>
                        <a:t>Less than 2</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3"/>
                  </a:ext>
                </a:extLst>
              </a:tr>
              <a:tr h="370840">
                <a:tc>
                  <a:txBody>
                    <a:bodyPr/>
                    <a:lstStyle/>
                    <a:p>
                      <a:pPr algn="l" fontAlgn="t"/>
                      <a:r>
                        <a:rPr lang="en-US" sz="1400"/>
                        <a:t>\LS:IMMCU - MCU Health And Performance\IMMCU - MCU Health State</a:t>
                      </a:r>
                    </a:p>
                  </a:txBody>
                  <a:tcPr marL="0" marR="0" marT="0" marB="0"/>
                </a:tc>
                <a:tc>
                  <a:txBody>
                    <a:bodyPr/>
                    <a:lstStyle/>
                    <a:p>
                      <a:pPr algn="l" fontAlgn="t"/>
                      <a:r>
                        <a:rPr lang="en-US" sz="1400"/>
                        <a:t>The current health of the MCU. </a:t>
                      </a:r>
                    </a:p>
                  </a:txBody>
                  <a:tcPr marL="0" marR="0" marT="0" marB="0"/>
                </a:tc>
                <a:tc>
                  <a:txBody>
                    <a:bodyPr/>
                    <a:lstStyle/>
                    <a:p>
                      <a:pPr algn="ctr" fontAlgn="ctr"/>
                      <a:r>
                        <a:rPr lang="de-DE" sz="1400"/>
                        <a:t>Less than 2</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4"/>
                  </a:ext>
                </a:extLst>
              </a:tr>
              <a:tr h="370840">
                <a:tc>
                  <a:txBody>
                    <a:bodyPr/>
                    <a:lstStyle/>
                    <a:p>
                      <a:pPr algn="l" fontAlgn="t"/>
                      <a:r>
                        <a:rPr lang="en-US" sz="1400" dirty="0"/>
                        <a:t>\LS:IMMCU - </a:t>
                      </a:r>
                      <a:r>
                        <a:rPr lang="en-US" sz="1400" dirty="0" err="1"/>
                        <a:t>IMMcu</a:t>
                      </a:r>
                      <a:r>
                        <a:rPr lang="en-US" sz="1400" dirty="0"/>
                        <a:t> Conferences\IMMCU - Throttled Sip Connections</a:t>
                      </a:r>
                    </a:p>
                  </a:txBody>
                  <a:tcPr marL="0" marR="0" marT="0" marB="0"/>
                </a:tc>
                <a:tc>
                  <a:txBody>
                    <a:bodyPr/>
                    <a:lstStyle/>
                    <a:p>
                      <a:pPr algn="l" fontAlgn="t"/>
                      <a:r>
                        <a:rPr lang="en-US" sz="1400"/>
                        <a:t>The number of throttled Sip connections</a:t>
                      </a:r>
                    </a:p>
                  </a:txBody>
                  <a:tcPr marL="0" marR="0" marT="0" marB="0"/>
                </a:tc>
                <a:tc>
                  <a:txBody>
                    <a:bodyPr/>
                    <a:lstStyle/>
                    <a:p>
                      <a:pPr algn="ctr" fontAlgn="ctr"/>
                      <a:r>
                        <a:rPr lang="de-DE" sz="1400"/>
                        <a:t>0</a:t>
                      </a:r>
                    </a:p>
                  </a:txBody>
                  <a:tcPr marL="0" marR="0" marT="0" marB="0" anchor="ctr"/>
                </a:tc>
                <a:tc>
                  <a:txBody>
                    <a:bodyPr/>
                    <a:lstStyle/>
                    <a:p>
                      <a:pPr algn="ctr" fontAlgn="b"/>
                      <a:r>
                        <a:rPr lang="de-DE" sz="1400" dirty="0"/>
                        <a:t>1</a:t>
                      </a:r>
                    </a:p>
                  </a:txBody>
                  <a:tcPr marL="0" marR="0" marT="0" marB="0" anchor="b"/>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566767075"/>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KHI Reference – Mediation Server Health</a:t>
            </a:r>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4095990656"/>
              </p:ext>
            </p:extLst>
          </p:nvPr>
        </p:nvGraphicFramePr>
        <p:xfrm>
          <a:off x="198437" y="1256982"/>
          <a:ext cx="12039600" cy="293116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57150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457200">
                  <a:extLst>
                    <a:ext uri="{9D8B030D-6E8A-4147-A177-3AD203B41FA5}">
                      <a16:colId xmlns="" xmlns:a16="http://schemas.microsoft.com/office/drawing/2014/main" val="20003"/>
                    </a:ext>
                  </a:extLst>
                </a:gridCol>
              </a:tblGrid>
              <a:tr h="370840">
                <a:tc>
                  <a:txBody>
                    <a:bodyPr/>
                    <a:lstStyle/>
                    <a:p>
                      <a:pPr algn="l" fontAlgn="b"/>
                      <a:r>
                        <a:rPr lang="de-DE" sz="1400" dirty="0"/>
                        <a:t>Performance Counter</a:t>
                      </a:r>
                    </a:p>
                  </a:txBody>
                  <a:tcPr marL="0" marR="0" marT="0" marB="0" anchor="b"/>
                </a:tc>
                <a:tc>
                  <a:txBody>
                    <a:bodyPr/>
                    <a:lstStyle/>
                    <a:p>
                      <a:pPr algn="ctr" fontAlgn="ctr"/>
                      <a:r>
                        <a:rPr lang="de-DE" sz="1400" dirty="0"/>
                        <a:t>Description</a:t>
                      </a:r>
                    </a:p>
                  </a:txBody>
                  <a:tcPr marL="0" marR="0" marT="0" marB="0" anchor="ctr"/>
                </a:tc>
                <a:tc>
                  <a:txBody>
                    <a:bodyPr/>
                    <a:lstStyle/>
                    <a:p>
                      <a:pPr algn="ctr" fontAlgn="t"/>
                      <a:r>
                        <a:rPr lang="de-DE" sz="1400"/>
                        <a:t>Healthy Range</a:t>
                      </a:r>
                    </a:p>
                  </a:txBody>
                  <a:tcPr marL="0" marR="0" marT="0" marB="0"/>
                </a:tc>
                <a:tc>
                  <a:txBody>
                    <a:bodyPr/>
                    <a:lstStyle/>
                    <a:p>
                      <a:pPr algn="ctr" fontAlgn="t"/>
                      <a:r>
                        <a:rPr lang="de-DE" sz="1400" dirty="0"/>
                        <a:t>Ring</a:t>
                      </a:r>
                    </a:p>
                  </a:txBody>
                  <a:tcPr marL="0" marR="0" marT="0" marB="0"/>
                </a:tc>
                <a:extLst>
                  <a:ext uri="{0D108BD9-81ED-4DB2-BD59-A6C34878D82A}">
                    <a16:rowId xmlns="" xmlns:a16="http://schemas.microsoft.com/office/drawing/2014/main" val="10000"/>
                  </a:ext>
                </a:extLst>
              </a:tr>
              <a:tr h="370840">
                <a:tc>
                  <a:txBody>
                    <a:bodyPr/>
                    <a:lstStyle/>
                    <a:p>
                      <a:pPr algn="l" fontAlgn="ctr"/>
                      <a:r>
                        <a:rPr lang="en-US" sz="1400" dirty="0"/>
                        <a:t>\</a:t>
                      </a:r>
                      <a:r>
                        <a:rPr lang="en-US" sz="1400" dirty="0" err="1"/>
                        <a:t>LS:MediationServer</a:t>
                      </a:r>
                      <a:r>
                        <a:rPr lang="en-US" sz="1400" dirty="0"/>
                        <a:t> - Global Counters\- Total failed calls caused by unexpected interaction from the Proxy</a:t>
                      </a:r>
                    </a:p>
                  </a:txBody>
                  <a:tcPr marL="0" marR="0" marT="0" marB="0" anchor="ctr"/>
                </a:tc>
                <a:tc>
                  <a:txBody>
                    <a:bodyPr/>
                    <a:lstStyle/>
                    <a:p>
                      <a:pPr algn="l" fontAlgn="t"/>
                      <a:r>
                        <a:rPr lang="en-US" sz="1400"/>
                        <a:t>The number of calls that failed because of unexpected interaction from the Proxy</a:t>
                      </a:r>
                    </a:p>
                  </a:txBody>
                  <a:tcPr marL="0" marR="0" marT="0" marB="0"/>
                </a:tc>
                <a:tc>
                  <a:txBody>
                    <a:bodyPr/>
                    <a:lstStyle/>
                    <a:p>
                      <a:pPr algn="ctr" fontAlgn="ctr"/>
                      <a:r>
                        <a:rPr lang="de-DE" sz="1400"/>
                        <a:t>Less than 10</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1"/>
                  </a:ext>
                </a:extLst>
              </a:tr>
              <a:tr h="370840">
                <a:tc>
                  <a:txBody>
                    <a:bodyPr/>
                    <a:lstStyle/>
                    <a:p>
                      <a:pPr algn="l" fontAlgn="ctr"/>
                      <a:r>
                        <a:rPr lang="en-US" sz="1400"/>
                        <a:t>\LS:MediationServer - Global Per Gateway Counters(*)\- Total failed calls caused by unexpected interaction from a gateway</a:t>
                      </a:r>
                    </a:p>
                  </a:txBody>
                  <a:tcPr marL="0" marR="0" marT="0" marB="0" anchor="ctr"/>
                </a:tc>
                <a:tc>
                  <a:txBody>
                    <a:bodyPr/>
                    <a:lstStyle/>
                    <a:p>
                      <a:pPr algn="l" fontAlgn="t"/>
                      <a:r>
                        <a:rPr lang="en-US" sz="1400"/>
                        <a:t>The number of calls that failed because of unexpected interaction from the Gateway</a:t>
                      </a:r>
                    </a:p>
                  </a:txBody>
                  <a:tcPr marL="0" marR="0" marT="0" marB="0"/>
                </a:tc>
                <a:tc>
                  <a:txBody>
                    <a:bodyPr/>
                    <a:lstStyle/>
                    <a:p>
                      <a:pPr algn="ctr" fontAlgn="ctr"/>
                      <a:r>
                        <a:rPr lang="de-DE" sz="1400"/>
                        <a:t>Less than 10</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2"/>
                  </a:ext>
                </a:extLst>
              </a:tr>
              <a:tr h="370840">
                <a:tc>
                  <a:txBody>
                    <a:bodyPr/>
                    <a:lstStyle/>
                    <a:p>
                      <a:pPr algn="l" fontAlgn="ctr"/>
                      <a:r>
                        <a:rPr lang="en-US" sz="1400"/>
                        <a:t>\LS:MediationServer - Health Indices\- Load Call Failure Index</a:t>
                      </a:r>
                    </a:p>
                  </a:txBody>
                  <a:tcPr marL="0" marR="0" marT="0" marB="0" anchor="ctr"/>
                </a:tc>
                <a:tc>
                  <a:txBody>
                    <a:bodyPr/>
                    <a:lstStyle/>
                    <a:p>
                      <a:pPr algn="l" fontAlgn="t"/>
                      <a:r>
                        <a:rPr lang="en-US" sz="1400"/>
                        <a:t>Scaled index between zero and 100 that is related to all call failures due to heavy load</a:t>
                      </a:r>
                    </a:p>
                  </a:txBody>
                  <a:tcPr marL="0" marR="0" marT="0" marB="0"/>
                </a:tc>
                <a:tc>
                  <a:txBody>
                    <a:bodyPr/>
                    <a:lstStyle/>
                    <a:p>
                      <a:pPr algn="ctr" fontAlgn="ctr"/>
                      <a:r>
                        <a:rPr lang="de-DE" sz="1400"/>
                        <a:t>Less than 10</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3"/>
                  </a:ext>
                </a:extLst>
              </a:tr>
              <a:tr h="370840">
                <a:tc>
                  <a:txBody>
                    <a:bodyPr/>
                    <a:lstStyle/>
                    <a:p>
                      <a:pPr algn="l" fontAlgn="ctr"/>
                      <a:r>
                        <a:rPr lang="en-US" sz="1400"/>
                        <a:t>\LS:MediationServer - Media Relay\- Candidates Missing</a:t>
                      </a:r>
                    </a:p>
                  </a:txBody>
                  <a:tcPr marL="0" marR="0" marT="0" marB="0" anchor="ctr"/>
                </a:tc>
                <a:tc>
                  <a:txBody>
                    <a:bodyPr/>
                    <a:lstStyle/>
                    <a:p>
                      <a:pPr algn="l" fontAlgn="t"/>
                      <a:r>
                        <a:rPr lang="en-US" sz="1400"/>
                        <a:t>Number of times Media stack does not have Media relay candidates.</a:t>
                      </a:r>
                    </a:p>
                  </a:txBody>
                  <a:tcPr marL="0" marR="0" marT="0" marB="0"/>
                </a:tc>
                <a:tc>
                  <a:txBody>
                    <a:bodyPr/>
                    <a:lstStyle/>
                    <a:p>
                      <a:pPr algn="ctr" fontAlgn="ctr"/>
                      <a:r>
                        <a:rPr lang="de-DE" sz="1400"/>
                        <a:t>0</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4"/>
                  </a:ext>
                </a:extLst>
              </a:tr>
              <a:tr h="370840">
                <a:tc>
                  <a:txBody>
                    <a:bodyPr/>
                    <a:lstStyle/>
                    <a:p>
                      <a:pPr algn="l" fontAlgn="ctr"/>
                      <a:r>
                        <a:rPr lang="en-US" sz="1400"/>
                        <a:t>\LS:MediationServer - Media Relay\- Media Connectivity Check Failure</a:t>
                      </a:r>
                    </a:p>
                  </a:txBody>
                  <a:tcPr marL="0" marR="0" marT="0" marB="0" anchor="ctr"/>
                </a:tc>
                <a:tc>
                  <a:txBody>
                    <a:bodyPr/>
                    <a:lstStyle/>
                    <a:p>
                      <a:pPr algn="l" fontAlgn="t"/>
                      <a:r>
                        <a:rPr lang="en-US" sz="1400"/>
                        <a:t>Number of media connectivity check failures.</a:t>
                      </a:r>
                    </a:p>
                  </a:txBody>
                  <a:tcPr marL="0" marR="0" marT="0" marB="0"/>
                </a:tc>
                <a:tc>
                  <a:txBody>
                    <a:bodyPr/>
                    <a:lstStyle/>
                    <a:p>
                      <a:pPr algn="ctr" fontAlgn="ctr"/>
                      <a:r>
                        <a:rPr lang="de-DE" sz="1400"/>
                        <a:t>0</a:t>
                      </a:r>
                    </a:p>
                  </a:txBody>
                  <a:tcPr marL="0" marR="0" marT="0" marB="0" anchor="ctr"/>
                </a:tc>
                <a:tc>
                  <a:txBody>
                    <a:bodyPr/>
                    <a:lstStyle/>
                    <a:p>
                      <a:pPr algn="ctr" fontAlgn="b"/>
                      <a:r>
                        <a:rPr lang="de-DE" sz="1400" dirty="0"/>
                        <a:t>2</a:t>
                      </a:r>
                    </a:p>
                  </a:txBody>
                  <a:tcPr marL="0" marR="0" marT="0" marB="0" anchor="b"/>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563899417"/>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KHI Reference – Edge Server Health</a:t>
            </a:r>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531494149"/>
              </p:ext>
            </p:extLst>
          </p:nvPr>
        </p:nvGraphicFramePr>
        <p:xfrm>
          <a:off x="198437" y="1256982"/>
          <a:ext cx="12039600" cy="335788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57150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457200">
                  <a:extLst>
                    <a:ext uri="{9D8B030D-6E8A-4147-A177-3AD203B41FA5}">
                      <a16:colId xmlns="" xmlns:a16="http://schemas.microsoft.com/office/drawing/2014/main" val="20003"/>
                    </a:ext>
                  </a:extLst>
                </a:gridCol>
              </a:tblGrid>
              <a:tr h="370840">
                <a:tc>
                  <a:txBody>
                    <a:bodyPr/>
                    <a:lstStyle/>
                    <a:p>
                      <a:pPr algn="l" fontAlgn="b"/>
                      <a:r>
                        <a:rPr lang="de-DE" sz="1400" dirty="0"/>
                        <a:t>Performance Counter</a:t>
                      </a:r>
                    </a:p>
                  </a:txBody>
                  <a:tcPr marL="0" marR="0" marT="0" marB="0" anchor="b"/>
                </a:tc>
                <a:tc>
                  <a:txBody>
                    <a:bodyPr/>
                    <a:lstStyle/>
                    <a:p>
                      <a:pPr algn="ctr" fontAlgn="ctr"/>
                      <a:r>
                        <a:rPr lang="de-DE" sz="1400" dirty="0"/>
                        <a:t>Description</a:t>
                      </a:r>
                    </a:p>
                  </a:txBody>
                  <a:tcPr marL="0" marR="0" marT="0" marB="0" anchor="ctr"/>
                </a:tc>
                <a:tc>
                  <a:txBody>
                    <a:bodyPr/>
                    <a:lstStyle/>
                    <a:p>
                      <a:pPr algn="ctr" fontAlgn="t"/>
                      <a:r>
                        <a:rPr lang="de-DE" sz="1400"/>
                        <a:t>Healthy Range</a:t>
                      </a:r>
                    </a:p>
                  </a:txBody>
                  <a:tcPr marL="0" marR="0" marT="0" marB="0"/>
                </a:tc>
                <a:tc>
                  <a:txBody>
                    <a:bodyPr/>
                    <a:lstStyle/>
                    <a:p>
                      <a:pPr algn="ctr" fontAlgn="t"/>
                      <a:r>
                        <a:rPr lang="de-DE" sz="1400" dirty="0"/>
                        <a:t>Ring</a:t>
                      </a:r>
                    </a:p>
                  </a:txBody>
                  <a:tcPr marL="0" marR="0" marT="0" marB="0"/>
                </a:tc>
                <a:extLst>
                  <a:ext uri="{0D108BD9-81ED-4DB2-BD59-A6C34878D82A}">
                    <a16:rowId xmlns="" xmlns:a16="http://schemas.microsoft.com/office/drawing/2014/main" val="10000"/>
                  </a:ext>
                </a:extLst>
              </a:tr>
              <a:tr h="370840">
                <a:tc>
                  <a:txBody>
                    <a:bodyPr/>
                    <a:lstStyle/>
                    <a:p>
                      <a:pPr algn="l" fontAlgn="ctr"/>
                      <a:r>
                        <a:rPr lang="en-US" sz="1400" dirty="0"/>
                        <a:t>\LS:A/V Edge - UDP Counters(*)\A/V Edge - Authentication Failures/sec</a:t>
                      </a:r>
                    </a:p>
                  </a:txBody>
                  <a:tcPr marL="0" marR="0" marT="0" marB="0" anchor="ctr"/>
                </a:tc>
                <a:tc>
                  <a:txBody>
                    <a:bodyPr/>
                    <a:lstStyle/>
                    <a:p>
                      <a:pPr algn="l" fontAlgn="ctr"/>
                      <a:r>
                        <a:rPr lang="en-US" sz="1400" dirty="0"/>
                        <a:t>The per-second rate of failed attempts to authenticate with the relay over UDP.</a:t>
                      </a:r>
                    </a:p>
                  </a:txBody>
                  <a:tcPr marL="0" marR="0" marT="0" marB="0" anchor="ctr"/>
                </a:tc>
                <a:tc>
                  <a:txBody>
                    <a:bodyPr/>
                    <a:lstStyle/>
                    <a:p>
                      <a:pPr algn="ctr" fontAlgn="ctr"/>
                      <a:r>
                        <a:rPr lang="de-DE" sz="1400"/>
                        <a:t>Less than 20</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1"/>
                  </a:ext>
                </a:extLst>
              </a:tr>
              <a:tr h="370840">
                <a:tc>
                  <a:txBody>
                    <a:bodyPr/>
                    <a:lstStyle/>
                    <a:p>
                      <a:pPr algn="l" fontAlgn="ctr"/>
                      <a:r>
                        <a:rPr lang="en-US" sz="1400"/>
                        <a:t>\LS:A/V Edge - UDP Counters(*)\A/V Edge - Allocate Requests Exceeding Port Limit</a:t>
                      </a:r>
                    </a:p>
                  </a:txBody>
                  <a:tcPr marL="0" marR="0" marT="0" marB="0" anchor="ctr"/>
                </a:tc>
                <a:tc>
                  <a:txBody>
                    <a:bodyPr/>
                    <a:lstStyle/>
                    <a:p>
                      <a:pPr algn="l" fontAlgn="ctr"/>
                      <a:r>
                        <a:rPr lang="en-US" sz="1400" dirty="0"/>
                        <a:t>The per-second rate of allocate requests over UDP that exceeded the port limit.</a:t>
                      </a:r>
                    </a:p>
                  </a:txBody>
                  <a:tcPr marL="0" marR="0" marT="0" marB="0" anchor="ctr"/>
                </a:tc>
                <a:tc>
                  <a:txBody>
                    <a:bodyPr/>
                    <a:lstStyle/>
                    <a:p>
                      <a:pPr algn="ctr" fontAlgn="ctr"/>
                      <a:r>
                        <a:rPr lang="de-DE" sz="1400"/>
                        <a:t>Less than 20</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2"/>
                  </a:ext>
                </a:extLst>
              </a:tr>
              <a:tr h="370840">
                <a:tc>
                  <a:txBody>
                    <a:bodyPr/>
                    <a:lstStyle/>
                    <a:p>
                      <a:pPr algn="l" fontAlgn="ctr"/>
                      <a:r>
                        <a:rPr lang="en-US" sz="1400"/>
                        <a:t>\LS:A/V Edge - UDP Counters(*)\A/V Edge - Packets Dropped/sec</a:t>
                      </a:r>
                    </a:p>
                  </a:txBody>
                  <a:tcPr marL="0" marR="0" marT="0" marB="0" anchor="ctr"/>
                </a:tc>
                <a:tc>
                  <a:txBody>
                    <a:bodyPr/>
                    <a:lstStyle/>
                    <a:p>
                      <a:pPr algn="l" fontAlgn="ctr"/>
                      <a:r>
                        <a:rPr lang="en-US" sz="1400" dirty="0"/>
                        <a:t>The per-second rate of packets over UDP dropped by the relay.</a:t>
                      </a:r>
                    </a:p>
                  </a:txBody>
                  <a:tcPr marL="0" marR="0" marT="0" marB="0" anchor="ctr"/>
                </a:tc>
                <a:tc>
                  <a:txBody>
                    <a:bodyPr/>
                    <a:lstStyle/>
                    <a:p>
                      <a:pPr algn="ctr" fontAlgn="ctr"/>
                      <a:r>
                        <a:rPr lang="de-DE" sz="1400"/>
                        <a:t>Less than 300</a:t>
                      </a:r>
                    </a:p>
                  </a:txBody>
                  <a:tcPr marL="0" marR="0" marT="0" marB="0" anchor="ctr"/>
                </a:tc>
                <a:tc>
                  <a:txBody>
                    <a:bodyPr/>
                    <a:lstStyle/>
                    <a:p>
                      <a:pPr algn="ctr" fontAlgn="b"/>
                      <a:r>
                        <a:rPr lang="de-DE" sz="1400"/>
                        <a:t>0</a:t>
                      </a:r>
                    </a:p>
                  </a:txBody>
                  <a:tcPr marL="0" marR="0" marT="0" marB="0" anchor="b"/>
                </a:tc>
                <a:extLst>
                  <a:ext uri="{0D108BD9-81ED-4DB2-BD59-A6C34878D82A}">
                    <a16:rowId xmlns="" xmlns:a16="http://schemas.microsoft.com/office/drawing/2014/main" val="10003"/>
                  </a:ext>
                </a:extLst>
              </a:tr>
              <a:tr h="370840">
                <a:tc>
                  <a:txBody>
                    <a:bodyPr/>
                    <a:lstStyle/>
                    <a:p>
                      <a:pPr algn="l" fontAlgn="ctr"/>
                      <a:r>
                        <a:rPr lang="en-US" sz="1400"/>
                        <a:t>\LS:A/V Edge - TCP Counters(*)\A/V Edge - Authentication Failures/sec</a:t>
                      </a:r>
                    </a:p>
                  </a:txBody>
                  <a:tcPr marL="0" marR="0" marT="0" marB="0" anchor="ctr"/>
                </a:tc>
                <a:tc>
                  <a:txBody>
                    <a:bodyPr/>
                    <a:lstStyle/>
                    <a:p>
                      <a:pPr algn="l" fontAlgn="ctr"/>
                      <a:r>
                        <a:rPr lang="en-US" sz="1400" dirty="0"/>
                        <a:t>The per-second rate of failed attempts to authenticate with the relay over TCP.</a:t>
                      </a:r>
                    </a:p>
                  </a:txBody>
                  <a:tcPr marL="0" marR="0" marT="0" marB="0" anchor="ctr"/>
                </a:tc>
                <a:tc>
                  <a:txBody>
                    <a:bodyPr/>
                    <a:lstStyle/>
                    <a:p>
                      <a:pPr algn="ctr" fontAlgn="ctr"/>
                      <a:r>
                        <a:rPr lang="de-DE" sz="1400"/>
                        <a:t>Less than 20</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4"/>
                  </a:ext>
                </a:extLst>
              </a:tr>
              <a:tr h="370840">
                <a:tc>
                  <a:txBody>
                    <a:bodyPr/>
                    <a:lstStyle/>
                    <a:p>
                      <a:pPr algn="l" fontAlgn="ctr"/>
                      <a:r>
                        <a:rPr lang="en-US" sz="1400"/>
                        <a:t>\LS:A/V Edge - TCP Counters(*)\A/V Edge - Allocate Requests Exceeding Port Limit</a:t>
                      </a:r>
                    </a:p>
                  </a:txBody>
                  <a:tcPr marL="0" marR="0" marT="0" marB="0" anchor="ctr"/>
                </a:tc>
                <a:tc>
                  <a:txBody>
                    <a:bodyPr/>
                    <a:lstStyle/>
                    <a:p>
                      <a:pPr algn="l" fontAlgn="ctr"/>
                      <a:r>
                        <a:rPr lang="en-US" sz="1400" dirty="0"/>
                        <a:t>The per-second rate of allocate requests over TCP that exceeded the port limit.</a:t>
                      </a:r>
                    </a:p>
                  </a:txBody>
                  <a:tcPr marL="0" marR="0" marT="0" marB="0" anchor="ctr"/>
                </a:tc>
                <a:tc>
                  <a:txBody>
                    <a:bodyPr/>
                    <a:lstStyle/>
                    <a:p>
                      <a:pPr algn="ctr" fontAlgn="ctr"/>
                      <a:r>
                        <a:rPr lang="de-DE" sz="1400"/>
                        <a:t>Less than 20</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5"/>
                  </a:ext>
                </a:extLst>
              </a:tr>
              <a:tr h="370840">
                <a:tc>
                  <a:txBody>
                    <a:bodyPr/>
                    <a:lstStyle/>
                    <a:p>
                      <a:pPr algn="l" fontAlgn="ctr"/>
                      <a:r>
                        <a:rPr lang="en-US" sz="1400" dirty="0"/>
                        <a:t>\LS:A/V Edge - TCP Counters(*)\A/V Edge - Packets Dropped/sec</a:t>
                      </a:r>
                    </a:p>
                  </a:txBody>
                  <a:tcPr marL="0" marR="0" marT="0" marB="0" anchor="ctr"/>
                </a:tc>
                <a:tc>
                  <a:txBody>
                    <a:bodyPr/>
                    <a:lstStyle/>
                    <a:p>
                      <a:pPr algn="l" fontAlgn="ctr"/>
                      <a:r>
                        <a:rPr lang="en-US" sz="1400"/>
                        <a:t>The per-second rate of packets over TCP dropped by the relay.</a:t>
                      </a:r>
                    </a:p>
                  </a:txBody>
                  <a:tcPr marL="0" marR="0" marT="0" marB="0" anchor="ctr"/>
                </a:tc>
                <a:tc>
                  <a:txBody>
                    <a:bodyPr/>
                    <a:lstStyle/>
                    <a:p>
                      <a:pPr algn="ctr" fontAlgn="ctr"/>
                      <a:r>
                        <a:rPr lang="de-DE" sz="1400"/>
                        <a:t>Less than 300</a:t>
                      </a:r>
                    </a:p>
                  </a:txBody>
                  <a:tcPr marL="0" marR="0" marT="0" marB="0" anchor="ctr"/>
                </a:tc>
                <a:tc>
                  <a:txBody>
                    <a:bodyPr/>
                    <a:lstStyle/>
                    <a:p>
                      <a:pPr algn="ctr" fontAlgn="b"/>
                      <a:r>
                        <a:rPr lang="de-DE" sz="1400"/>
                        <a:t>0</a:t>
                      </a:r>
                    </a:p>
                  </a:txBody>
                  <a:tcPr marL="0" marR="0" marT="0" marB="0" anchor="b"/>
                </a:tc>
                <a:extLst>
                  <a:ext uri="{0D108BD9-81ED-4DB2-BD59-A6C34878D82A}">
                    <a16:rowId xmlns="" xmlns:a16="http://schemas.microsoft.com/office/drawing/2014/main" val="10006"/>
                  </a:ext>
                </a:extLst>
              </a:tr>
              <a:tr h="370840">
                <a:tc>
                  <a:txBody>
                    <a:bodyPr/>
                    <a:lstStyle/>
                    <a:p>
                      <a:pPr algn="l" fontAlgn="ctr"/>
                      <a:r>
                        <a:rPr lang="en-US" sz="1400"/>
                        <a:t>\LS:DATAPROXY - Server Connections(*)\DATAPROXY - System is throttling</a:t>
                      </a:r>
                    </a:p>
                  </a:txBody>
                  <a:tcPr marL="0" marR="0" marT="0" marB="0" anchor="ctr"/>
                </a:tc>
                <a:tc>
                  <a:txBody>
                    <a:bodyPr/>
                    <a:lstStyle/>
                    <a:p>
                      <a:pPr algn="l" fontAlgn="ctr"/>
                      <a:r>
                        <a:rPr lang="en-US" sz="1400"/>
                        <a:t>This value indicates that system wide throttling is on.</a:t>
                      </a:r>
                    </a:p>
                  </a:txBody>
                  <a:tcPr marL="0" marR="0" marT="0" marB="0" anchor="ctr"/>
                </a:tc>
                <a:tc>
                  <a:txBody>
                    <a:bodyPr/>
                    <a:lstStyle/>
                    <a:p>
                      <a:pPr algn="ctr" fontAlgn="ctr"/>
                      <a:r>
                        <a:rPr lang="de-DE" sz="1400"/>
                        <a:t>Less than 1</a:t>
                      </a:r>
                    </a:p>
                  </a:txBody>
                  <a:tcPr marL="0" marR="0" marT="0" marB="0" anchor="ctr"/>
                </a:tc>
                <a:tc>
                  <a:txBody>
                    <a:bodyPr/>
                    <a:lstStyle/>
                    <a:p>
                      <a:pPr algn="ctr" fontAlgn="b"/>
                      <a:r>
                        <a:rPr lang="de-DE" sz="1400" dirty="0"/>
                        <a:t>2</a:t>
                      </a:r>
                    </a:p>
                  </a:txBody>
                  <a:tcPr marL="0" marR="0" marT="0" marB="0" anchor="b"/>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186575178"/>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KHI Reference – Edge Server Health cont.</a:t>
            </a:r>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1800659216"/>
              </p:ext>
            </p:extLst>
          </p:nvPr>
        </p:nvGraphicFramePr>
        <p:xfrm>
          <a:off x="198437" y="1256982"/>
          <a:ext cx="12039600" cy="421132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57150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457200">
                  <a:extLst>
                    <a:ext uri="{9D8B030D-6E8A-4147-A177-3AD203B41FA5}">
                      <a16:colId xmlns="" xmlns:a16="http://schemas.microsoft.com/office/drawing/2014/main" val="20003"/>
                    </a:ext>
                  </a:extLst>
                </a:gridCol>
              </a:tblGrid>
              <a:tr h="370840">
                <a:tc>
                  <a:txBody>
                    <a:bodyPr/>
                    <a:lstStyle/>
                    <a:p>
                      <a:pPr algn="l" fontAlgn="b"/>
                      <a:r>
                        <a:rPr lang="de-DE" sz="1400" dirty="0"/>
                        <a:t>Performance Counter</a:t>
                      </a:r>
                    </a:p>
                  </a:txBody>
                  <a:tcPr marL="0" marR="0" marT="0" marB="0" anchor="b"/>
                </a:tc>
                <a:tc>
                  <a:txBody>
                    <a:bodyPr/>
                    <a:lstStyle/>
                    <a:p>
                      <a:pPr algn="ctr" fontAlgn="ctr"/>
                      <a:r>
                        <a:rPr lang="de-DE" sz="1400" dirty="0"/>
                        <a:t>Description</a:t>
                      </a:r>
                    </a:p>
                  </a:txBody>
                  <a:tcPr marL="0" marR="0" marT="0" marB="0" anchor="ctr"/>
                </a:tc>
                <a:tc>
                  <a:txBody>
                    <a:bodyPr/>
                    <a:lstStyle/>
                    <a:p>
                      <a:pPr algn="ctr" fontAlgn="t"/>
                      <a:r>
                        <a:rPr lang="de-DE" sz="1400"/>
                        <a:t>Healthy Range</a:t>
                      </a:r>
                    </a:p>
                  </a:txBody>
                  <a:tcPr marL="0" marR="0" marT="0" marB="0"/>
                </a:tc>
                <a:tc>
                  <a:txBody>
                    <a:bodyPr/>
                    <a:lstStyle/>
                    <a:p>
                      <a:pPr algn="ctr" fontAlgn="t"/>
                      <a:r>
                        <a:rPr lang="de-DE" sz="1400" dirty="0"/>
                        <a:t>Ring</a:t>
                      </a:r>
                    </a:p>
                  </a:txBody>
                  <a:tcPr marL="0" marR="0" marT="0" marB="0"/>
                </a:tc>
                <a:extLst>
                  <a:ext uri="{0D108BD9-81ED-4DB2-BD59-A6C34878D82A}">
                    <a16:rowId xmlns="" xmlns:a16="http://schemas.microsoft.com/office/drawing/2014/main" val="10000"/>
                  </a:ext>
                </a:extLst>
              </a:tr>
              <a:tr h="370840">
                <a:tc>
                  <a:txBody>
                    <a:bodyPr/>
                    <a:lstStyle/>
                    <a:p>
                      <a:pPr algn="l" fontAlgn="ctr"/>
                      <a:r>
                        <a:rPr lang="en-US" sz="1400" dirty="0"/>
                        <a:t>\LS:SIP - Peers(*)\SIP - Above Limit Connections Dropped (Access Proxies only)</a:t>
                      </a:r>
                    </a:p>
                  </a:txBody>
                  <a:tcPr marL="0" marR="0" marT="0" marB="0" anchor="ctr"/>
                </a:tc>
                <a:tc>
                  <a:txBody>
                    <a:bodyPr/>
                    <a:lstStyle/>
                    <a:p>
                      <a:pPr algn="l" fontAlgn="ctr"/>
                      <a:r>
                        <a:rPr lang="en-US" sz="1400"/>
                        <a:t>The total number of connections that were dropped because the limit on number of incoming connections from a federated partner or clearinghouse was exceeded.</a:t>
                      </a:r>
                    </a:p>
                  </a:txBody>
                  <a:tcPr marL="0" marR="0" marT="0" marB="0" anchor="ctr"/>
                </a:tc>
                <a:tc>
                  <a:txBody>
                    <a:bodyPr/>
                    <a:lstStyle/>
                    <a:p>
                      <a:pPr algn="ctr" fontAlgn="ctr"/>
                      <a:r>
                        <a:rPr lang="de-DE" sz="1400"/>
                        <a:t>Less than 1</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1"/>
                  </a:ext>
                </a:extLst>
              </a:tr>
              <a:tr h="370840">
                <a:tc>
                  <a:txBody>
                    <a:bodyPr/>
                    <a:lstStyle/>
                    <a:p>
                      <a:pPr algn="l" fontAlgn="ctr"/>
                      <a:r>
                        <a:rPr lang="en-US" sz="1400"/>
                        <a:t>\LS:SIP - Peers(*)\SIP - Sends Timed-Out/sec</a:t>
                      </a:r>
                    </a:p>
                  </a:txBody>
                  <a:tcPr marL="0" marR="0" marT="0" marB="0" anchor="ctr"/>
                </a:tc>
                <a:tc>
                  <a:txBody>
                    <a:bodyPr/>
                    <a:lstStyle/>
                    <a:p>
                      <a:pPr algn="l" fontAlgn="ctr"/>
                      <a:r>
                        <a:rPr lang="en-US" sz="1400"/>
                        <a:t>The number of sends dropped per second because they stayed in the outgoing (send) queue for too long. </a:t>
                      </a:r>
                    </a:p>
                  </a:txBody>
                  <a:tcPr marL="0" marR="0" marT="0" marB="0" anchor="ctr"/>
                </a:tc>
                <a:tc>
                  <a:txBody>
                    <a:bodyPr/>
                    <a:lstStyle/>
                    <a:p>
                      <a:pPr algn="ctr" fontAlgn="ctr"/>
                      <a:r>
                        <a:rPr lang="de-DE" sz="1400"/>
                        <a:t>Less than 10</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2"/>
                  </a:ext>
                </a:extLst>
              </a:tr>
              <a:tr h="370840">
                <a:tc>
                  <a:txBody>
                    <a:bodyPr/>
                    <a:lstStyle/>
                    <a:p>
                      <a:pPr algn="l" fontAlgn="ctr"/>
                      <a:r>
                        <a:rPr lang="en-US" sz="1400"/>
                        <a:t>\LS:SIP - Peers(*)\SIP - Flow-controlled Connections</a:t>
                      </a:r>
                    </a:p>
                  </a:txBody>
                  <a:tcPr marL="0" marR="0" marT="0" marB="0" anchor="ctr"/>
                </a:tc>
                <a:tc>
                  <a:txBody>
                    <a:bodyPr/>
                    <a:lstStyle/>
                    <a:p>
                      <a:pPr algn="l" fontAlgn="ctr"/>
                      <a:r>
                        <a:rPr lang="en-US" sz="1400"/>
                        <a:t>The number of connections that are currently being flow-controlled (no socket receives are posted).</a:t>
                      </a:r>
                    </a:p>
                  </a:txBody>
                  <a:tcPr marL="0" marR="0" marT="0" marB="0" anchor="ctr"/>
                </a:tc>
                <a:tc>
                  <a:txBody>
                    <a:bodyPr/>
                    <a:lstStyle/>
                    <a:p>
                      <a:pPr algn="ctr" fontAlgn="ctr"/>
                      <a:r>
                        <a:rPr lang="de-DE" sz="1400" dirty="0" err="1"/>
                        <a:t>Less</a:t>
                      </a:r>
                      <a:r>
                        <a:rPr lang="de-DE" sz="1400" dirty="0"/>
                        <a:t> </a:t>
                      </a:r>
                      <a:r>
                        <a:rPr lang="de-DE" sz="1400" dirty="0" err="1"/>
                        <a:t>than</a:t>
                      </a:r>
                      <a:r>
                        <a:rPr lang="de-DE" sz="1400" dirty="0"/>
                        <a:t> 100</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3"/>
                  </a:ext>
                </a:extLst>
              </a:tr>
              <a:tr h="370840">
                <a:tc>
                  <a:txBody>
                    <a:bodyPr/>
                    <a:lstStyle/>
                    <a:p>
                      <a:pPr algn="l" fontAlgn="ctr"/>
                      <a:r>
                        <a:rPr lang="en-US" sz="1400"/>
                        <a:t>\LS:SIP - Protocol\SIP - Incoming Requests Dropped/sec</a:t>
                      </a:r>
                    </a:p>
                  </a:txBody>
                  <a:tcPr marL="0" marR="0" marT="0" marB="0" anchor="ctr"/>
                </a:tc>
                <a:tc>
                  <a:txBody>
                    <a:bodyPr/>
                    <a:lstStyle/>
                    <a:p>
                      <a:pPr algn="l" fontAlgn="ctr"/>
                      <a:r>
                        <a:rPr lang="en-US" sz="1400" dirty="0"/>
                        <a:t>The per-second rate of incoming requests dropped because they could not be processed (due to bad headers, insufficient routing information, server resource allocation failure).</a:t>
                      </a:r>
                    </a:p>
                  </a:txBody>
                  <a:tcPr marL="0" marR="0" marT="0" marB="0" anchor="ctr"/>
                </a:tc>
                <a:tc>
                  <a:txBody>
                    <a:bodyPr/>
                    <a:lstStyle/>
                    <a:p>
                      <a:pPr algn="ctr" fontAlgn="ctr"/>
                      <a:r>
                        <a:rPr lang="de-DE" sz="1400"/>
                        <a:t>Less than 1</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4"/>
                  </a:ext>
                </a:extLst>
              </a:tr>
              <a:tr h="370840">
                <a:tc>
                  <a:txBody>
                    <a:bodyPr/>
                    <a:lstStyle/>
                    <a:p>
                      <a:pPr algn="l" fontAlgn="ctr"/>
                      <a:r>
                        <a:rPr lang="en-US" sz="1400"/>
                        <a:t>\LS:SIP - Protocol\SIP - Average Incoming Message Processing Time</a:t>
                      </a:r>
                    </a:p>
                  </a:txBody>
                  <a:tcPr marL="0" marR="0" marT="0" marB="0" anchor="ctr"/>
                </a:tc>
                <a:tc>
                  <a:txBody>
                    <a:bodyPr/>
                    <a:lstStyle/>
                    <a:p>
                      <a:pPr algn="l" fontAlgn="ctr"/>
                      <a:r>
                        <a:rPr lang="en-US" sz="1400"/>
                        <a:t>The average time (in seconds) it takes to process an incoming message.</a:t>
                      </a:r>
                    </a:p>
                  </a:txBody>
                  <a:tcPr marL="0" marR="0" marT="0" marB="0" anchor="ctr"/>
                </a:tc>
                <a:tc>
                  <a:txBody>
                    <a:bodyPr/>
                    <a:lstStyle/>
                    <a:p>
                      <a:pPr algn="ctr" fontAlgn="ctr"/>
                      <a:r>
                        <a:rPr lang="de-DE" sz="1400"/>
                        <a:t>Less than 3</a:t>
                      </a:r>
                    </a:p>
                  </a:txBody>
                  <a:tcPr marL="0" marR="0" marT="0" marB="0" anchor="ctr"/>
                </a:tc>
                <a:tc>
                  <a:txBody>
                    <a:bodyPr/>
                    <a:lstStyle/>
                    <a:p>
                      <a:pPr algn="ctr" fontAlgn="b"/>
                      <a:r>
                        <a:rPr lang="de-DE" sz="1400"/>
                        <a:t>1</a:t>
                      </a:r>
                    </a:p>
                  </a:txBody>
                  <a:tcPr marL="0" marR="0" marT="0" marB="0" anchor="b"/>
                </a:tc>
                <a:extLst>
                  <a:ext uri="{0D108BD9-81ED-4DB2-BD59-A6C34878D82A}">
                    <a16:rowId xmlns="" xmlns:a16="http://schemas.microsoft.com/office/drawing/2014/main" val="10005"/>
                  </a:ext>
                </a:extLst>
              </a:tr>
              <a:tr h="370840">
                <a:tc>
                  <a:txBody>
                    <a:bodyPr/>
                    <a:lstStyle/>
                    <a:p>
                      <a:pPr algn="l" fontAlgn="ctr"/>
                      <a:r>
                        <a:rPr lang="en-US" sz="1400"/>
                        <a:t>\LS:XmppFederationProxy - Streams\XmppFederationProxy - Failed inbound stream establishes/sec</a:t>
                      </a:r>
                    </a:p>
                  </a:txBody>
                  <a:tcPr marL="0" marR="0" marT="0" marB="0" anchor="ctr"/>
                </a:tc>
                <a:tc>
                  <a:txBody>
                    <a:bodyPr/>
                    <a:lstStyle/>
                    <a:p>
                      <a:pPr algn="l" fontAlgn="ctr"/>
                      <a:r>
                        <a:rPr lang="en-US" sz="1400"/>
                        <a:t>The per-second number of inbound stream establishment failures.</a:t>
                      </a:r>
                    </a:p>
                  </a:txBody>
                  <a:tcPr marL="0" marR="0" marT="0" marB="0" anchor="ctr"/>
                </a:tc>
                <a:tc>
                  <a:txBody>
                    <a:bodyPr/>
                    <a:lstStyle/>
                    <a:p>
                      <a:pPr algn="ctr" fontAlgn="ctr"/>
                      <a:r>
                        <a:rPr lang="de-DE" sz="1400"/>
                        <a:t>0</a:t>
                      </a:r>
                    </a:p>
                  </a:txBody>
                  <a:tcPr marL="0" marR="0" marT="0" marB="0" anchor="ctr"/>
                </a:tc>
                <a:tc>
                  <a:txBody>
                    <a:bodyPr/>
                    <a:lstStyle/>
                    <a:p>
                      <a:pPr algn="ctr" fontAlgn="b"/>
                      <a:r>
                        <a:rPr lang="de-DE" sz="1400"/>
                        <a:t>2</a:t>
                      </a:r>
                    </a:p>
                  </a:txBody>
                  <a:tcPr marL="0" marR="0" marT="0" marB="0" anchor="b"/>
                </a:tc>
                <a:extLst>
                  <a:ext uri="{0D108BD9-81ED-4DB2-BD59-A6C34878D82A}">
                    <a16:rowId xmlns="" xmlns:a16="http://schemas.microsoft.com/office/drawing/2014/main" val="10006"/>
                  </a:ext>
                </a:extLst>
              </a:tr>
              <a:tr h="370840">
                <a:tc>
                  <a:txBody>
                    <a:bodyPr/>
                    <a:lstStyle/>
                    <a:p>
                      <a:pPr algn="l" fontAlgn="ctr"/>
                      <a:r>
                        <a:rPr lang="en-US" sz="1400"/>
                        <a:t>\LS:XmppFederationProxy - Streams\XmppFederationProxy - Failed outbound stream establishes/sec</a:t>
                      </a:r>
                    </a:p>
                  </a:txBody>
                  <a:tcPr marL="0" marR="0" marT="0" marB="0" anchor="ctr"/>
                </a:tc>
                <a:tc>
                  <a:txBody>
                    <a:bodyPr/>
                    <a:lstStyle/>
                    <a:p>
                      <a:pPr algn="l" fontAlgn="ctr"/>
                      <a:r>
                        <a:rPr lang="en-US" sz="1400"/>
                        <a:t>The per-second number of outbound stream establishment failures.</a:t>
                      </a:r>
                    </a:p>
                  </a:txBody>
                  <a:tcPr marL="0" marR="0" marT="0" marB="0" anchor="ctr"/>
                </a:tc>
                <a:tc>
                  <a:txBody>
                    <a:bodyPr/>
                    <a:lstStyle/>
                    <a:p>
                      <a:pPr algn="ctr" fontAlgn="ctr"/>
                      <a:r>
                        <a:rPr lang="de-DE" sz="1400"/>
                        <a:t>0</a:t>
                      </a:r>
                    </a:p>
                  </a:txBody>
                  <a:tcPr marL="0" marR="0" marT="0" marB="0" anchor="ctr"/>
                </a:tc>
                <a:tc>
                  <a:txBody>
                    <a:bodyPr/>
                    <a:lstStyle/>
                    <a:p>
                      <a:pPr algn="ctr" fontAlgn="b"/>
                      <a:r>
                        <a:rPr lang="de-DE" sz="1400" dirty="0"/>
                        <a:t>2</a:t>
                      </a:r>
                    </a:p>
                  </a:txBody>
                  <a:tcPr marL="0" marR="0" marT="0" marB="0" anchor="b"/>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494732645"/>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sz="7200" dirty="0"/>
          </a:p>
        </p:txBody>
      </p:sp>
    </p:spTree>
    <p:extLst>
      <p:ext uri="{BB962C8B-B14F-4D97-AF65-F5344CB8AC3E}">
        <p14:creationId xmlns:p14="http://schemas.microsoft.com/office/powerpoint/2010/main" val="2739822108"/>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CHOOSING MICROSOFT</a:t>
            </a:r>
            <a:endParaRPr lang="en-US" dirty="0"/>
          </a:p>
        </p:txBody>
      </p:sp>
      <p:sp>
        <p:nvSpPr>
          <p:cNvPr id="3" name="Text Placeholder 2"/>
          <p:cNvSpPr>
            <a:spLocks noGrp="1"/>
          </p:cNvSpPr>
          <p:nvPr>
            <p:ph type="body" sz="quarter" idx="14"/>
          </p:nvPr>
        </p:nvSpPr>
        <p:spPr/>
        <p:txBody>
          <a:bodyPr/>
          <a:lstStyle/>
          <a:p>
            <a:r>
              <a:rPr lang="en-US" dirty="0" smtClean="0"/>
              <a:t>LAST </a:t>
            </a:r>
            <a:r>
              <a:rPr lang="en-US" dirty="0" smtClean="0"/>
              <a:t>MODIFIED</a:t>
            </a:r>
            <a:r>
              <a:rPr lang="en-US" dirty="0" smtClean="0"/>
              <a:t> </a:t>
            </a:r>
            <a:r>
              <a:rPr lang="en-US" dirty="0" smtClean="0"/>
              <a:t>BY</a:t>
            </a:r>
          </a:p>
          <a:p>
            <a:r>
              <a:rPr lang="en-US" dirty="0" smtClean="0"/>
              <a:t>OUN MEHDI</a:t>
            </a:r>
          </a:p>
          <a:p>
            <a:r>
              <a:rPr lang="en-US" dirty="0" smtClean="0"/>
              <a:t>INSTAGRAM:@</a:t>
            </a:r>
            <a:r>
              <a:rPr lang="en-US" dirty="0" err="1" smtClean="0"/>
              <a:t>o.u.n.a.l.y</a:t>
            </a:r>
            <a:endParaRPr lang="en-US" dirty="0"/>
          </a:p>
        </p:txBody>
      </p:sp>
    </p:spTree>
    <p:extLst>
      <p:ext uri="{BB962C8B-B14F-4D97-AF65-F5344CB8AC3E}">
        <p14:creationId xmlns:p14="http://schemas.microsoft.com/office/powerpoint/2010/main" val="285060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0.7|16.3|39.1|28.2|56.2|30.3|31.2|38.6|34.9|32.2"/>
</p:tagLst>
</file>

<file path=ppt/tags/tag2.xml><?xml version="1.0" encoding="utf-8"?>
<p:tagLst xmlns:a="http://schemas.openxmlformats.org/drawingml/2006/main" xmlns:r="http://schemas.openxmlformats.org/officeDocument/2006/relationships" xmlns:p="http://schemas.openxmlformats.org/presentationml/2006/main">
  <p:tag name="TIMING" val="|20.7|16.3|39.1|28.2|56.2|30.3|31.2|38.6|34.9|32.2"/>
</p:tagLst>
</file>

<file path=ppt/tags/tag3.xml><?xml version="1.0" encoding="utf-8"?>
<p:tagLst xmlns:a="http://schemas.openxmlformats.org/drawingml/2006/main" xmlns:r="http://schemas.openxmlformats.org/officeDocument/2006/relationships" xmlns:p="http://schemas.openxmlformats.org/presentationml/2006/main">
  <p:tag name="TIMING" val="|20.7|16.3|39.1|28.2|56.2|30.3|31.2|38.6|34.9|32.2"/>
</p:tagLst>
</file>

<file path=ppt/tags/tag4.xml><?xml version="1.0" encoding="utf-8"?>
<p:tagLst xmlns:a="http://schemas.openxmlformats.org/drawingml/2006/main" xmlns:r="http://schemas.openxmlformats.org/officeDocument/2006/relationships" xmlns:p="http://schemas.openxmlformats.org/presentationml/2006/main">
  <p:tag name="TIMING" val="|20.7|16.3|39.1|28.2|56.2|30.3|31.2|38.6|34.9|32.2"/>
</p:tagLst>
</file>

<file path=ppt/theme/theme1.xml><?xml version="1.0" encoding="utf-8"?>
<a:theme xmlns:a="http://schemas.openxmlformats.org/drawingml/2006/main" name="8-30538_Skype_For_Business_Template">
  <a:themeElements>
    <a:clrScheme name="S4B">
      <a:dk1>
        <a:srgbClr val="6E6E73"/>
      </a:dk1>
      <a:lt1>
        <a:srgbClr val="FFFFFF"/>
      </a:lt1>
      <a:dk2>
        <a:srgbClr val="00AFF0"/>
      </a:dk2>
      <a:lt2>
        <a:srgbClr val="EAEAEA"/>
      </a:lt2>
      <a:accent1>
        <a:srgbClr val="00AFF0"/>
      </a:accent1>
      <a:accent2>
        <a:srgbClr val="66CFF6"/>
      </a:accent2>
      <a:accent3>
        <a:srgbClr val="33353A"/>
      </a:accent3>
      <a:accent4>
        <a:srgbClr val="E6F7FE"/>
      </a:accent4>
      <a:accent5>
        <a:srgbClr val="6E6E73"/>
      </a:accent5>
      <a:accent6>
        <a:srgbClr val="93999D"/>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kype_for_Business_Template" id="{36EA4C99-F180-4FFE-A5A2-6F8C17C22F95}" vid="{53D00CE5-77D7-4308-8B3B-BE1FD36BC6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c1423e7-41ec-4ed8-8b51-ff0270a18486">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65DA0010563848A83EC118A4C571F9" ma:contentTypeVersion="4" ma:contentTypeDescription="Create a new document." ma:contentTypeScope="" ma:versionID="e53643dd49581d2b26b9cdbb2829de11">
  <xsd:schema xmlns:xsd="http://www.w3.org/2001/XMLSchema" xmlns:xs="http://www.w3.org/2001/XMLSchema" xmlns:p="http://schemas.microsoft.com/office/2006/metadata/properties" xmlns:ns2="fc1423e7-41ec-4ed8-8b51-ff0270a18486" targetNamespace="http://schemas.microsoft.com/office/2006/metadata/properties" ma:root="true" ma:fieldsID="ba03e7be855dc6ab07cf110b4de8785f" ns2:_="">
    <xsd:import namespace="fc1423e7-41ec-4ed8-8b51-ff0270a18486"/>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1423e7-41ec-4ed8-8b51-ff0270a184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c1423e7-41ec-4ed8-8b51-ff0270a18486"/>
    <ds:schemaRef ds:uri="http://www.w3.org/XML/1998/namespace"/>
    <ds:schemaRef ds:uri="http://purl.org/dc/terms/"/>
  </ds:schemaRefs>
</ds:datastoreItem>
</file>

<file path=customXml/itemProps3.xml><?xml version="1.0" encoding="utf-8"?>
<ds:datastoreItem xmlns:ds="http://schemas.openxmlformats.org/officeDocument/2006/customXml" ds:itemID="{A7E2B5EE-F1EB-4F60-973E-3F4AB09165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1423e7-41ec-4ed8-8b51-ff0270a184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Skype_for_Business_Template</Template>
  <TotalTime>100</TotalTime>
  <Words>12206</Words>
  <Application>Microsoft Office PowerPoint</Application>
  <PresentationFormat>Custom</PresentationFormat>
  <Paragraphs>1520</Paragraphs>
  <Slides>97</Slides>
  <Notes>72</Notes>
  <HiddenSlides>3</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97</vt:i4>
      </vt:variant>
    </vt:vector>
  </HeadingPairs>
  <TitlesOfParts>
    <vt:vector size="109" baseType="lpstr">
      <vt:lpstr>Arial</vt:lpstr>
      <vt:lpstr>Calibri</vt:lpstr>
      <vt:lpstr>Consolas</vt:lpstr>
      <vt:lpstr>Segoe Pro</vt:lpstr>
      <vt:lpstr>Segoe Pro Light</vt:lpstr>
      <vt:lpstr>Segoe Semibold</vt:lpstr>
      <vt:lpstr>Segoe UI</vt:lpstr>
      <vt:lpstr>Segoe UI Light</vt:lpstr>
      <vt:lpstr>Segoe UI Semibold</vt:lpstr>
      <vt:lpstr>Times New Roman</vt:lpstr>
      <vt:lpstr>Wingdings</vt:lpstr>
      <vt:lpstr>8-30538_Skype_For_Business_Template</vt:lpstr>
      <vt:lpstr>      Microsoft   Maintaining Health</vt:lpstr>
      <vt:lpstr>Objectives and Takeaways</vt:lpstr>
      <vt:lpstr>Questions?</vt:lpstr>
      <vt:lpstr>Where are we in the process</vt:lpstr>
      <vt:lpstr>What’s in for me?</vt:lpstr>
      <vt:lpstr>PowerPoint Presentation</vt:lpstr>
      <vt:lpstr>Key Areas of a Healthy Lync Deployment</vt:lpstr>
      <vt:lpstr>Call Quality Methodology</vt:lpstr>
      <vt:lpstr>What you’re going to learn</vt:lpstr>
      <vt:lpstr>Fundamentals - the Science of CQM</vt:lpstr>
      <vt:lpstr>The Quality Problem</vt:lpstr>
      <vt:lpstr>The Quality Problem</vt:lpstr>
      <vt:lpstr>The Quality Problem</vt:lpstr>
      <vt:lpstr>Why is Call Quality hard to achieve?</vt:lpstr>
      <vt:lpstr>What about our existing tools</vt:lpstr>
      <vt:lpstr>Ten CQM elements across three dimensions</vt:lpstr>
      <vt:lpstr>QoE Data collection</vt:lpstr>
      <vt:lpstr>Skype for Business QoE Changes</vt:lpstr>
      <vt:lpstr>Monitoring Database assignments</vt:lpstr>
      <vt:lpstr>QoE Schema Changes</vt:lpstr>
      <vt:lpstr>Rate My Call UI and resulting data</vt:lpstr>
      <vt:lpstr>Network Coverage</vt:lpstr>
      <vt:lpstr>Comparing CQM and Monitoring Reports</vt:lpstr>
      <vt:lpstr>CQM Amplifies Results to spot problems</vt:lpstr>
      <vt:lpstr>Server Plant</vt:lpstr>
      <vt:lpstr>Server Plant – four elements</vt:lpstr>
      <vt:lpstr>Endpoints</vt:lpstr>
      <vt:lpstr>Endpoints – four elements</vt:lpstr>
      <vt:lpstr>Last Mile</vt:lpstr>
      <vt:lpstr>Last Mile – two elements</vt:lpstr>
      <vt:lpstr>Application –  the Art of CQM</vt:lpstr>
      <vt:lpstr>CQM Process Overview</vt:lpstr>
      <vt:lpstr>Health Assertion Process Lync KHI’s</vt:lpstr>
      <vt:lpstr>Key Health Indicator</vt:lpstr>
      <vt:lpstr>KHI coverage</vt:lpstr>
      <vt:lpstr>Analysis Concept</vt:lpstr>
      <vt:lpstr>KHI Reference – Generic System Health</vt:lpstr>
      <vt:lpstr>KHI Reference – SQL &amp; FE Health</vt:lpstr>
      <vt:lpstr>KHI monitoring process</vt:lpstr>
      <vt:lpstr>Demo</vt:lpstr>
      <vt:lpstr>Server Plant 0: Health Achieved!</vt:lpstr>
      <vt:lpstr>The Microsoft Call Quality Methodology Scorecard</vt:lpstr>
      <vt:lpstr>PowerPoint Presentation</vt:lpstr>
      <vt:lpstr>The Scorecard</vt:lpstr>
      <vt:lpstr>CQM PowerShell Script</vt:lpstr>
      <vt:lpstr>CQM Scorecard</vt:lpstr>
      <vt:lpstr>CQM Scorecard</vt:lpstr>
      <vt:lpstr>CQM Scorecard</vt:lpstr>
      <vt:lpstr>Device sample data</vt:lpstr>
      <vt:lpstr>Sample Data - Plant_1_AVMCU_MS</vt:lpstr>
      <vt:lpstr>Sample Data - Plant_1_AVMCU_MS</vt:lpstr>
      <vt:lpstr>Wired Subnet sample data</vt:lpstr>
      <vt:lpstr>Demo: CQM Scorecard</vt:lpstr>
      <vt:lpstr>Call Quality Dashboard</vt:lpstr>
      <vt:lpstr>Journey to Call Quality Dashboard</vt:lpstr>
      <vt:lpstr>CQD features</vt:lpstr>
      <vt:lpstr>CQD Components</vt:lpstr>
      <vt:lpstr>Call Quality Dashboard (CQD)  </vt:lpstr>
      <vt:lpstr>Sparklines in Tables</vt:lpstr>
      <vt:lpstr>Measurement</vt:lpstr>
      <vt:lpstr>CQD Demo</vt:lpstr>
      <vt:lpstr>CQD Links</vt:lpstr>
      <vt:lpstr>Real-World Scenarios</vt:lpstr>
      <vt:lpstr>CPU</vt:lpstr>
      <vt:lpstr>Compute Capacity Limits of SQL Server</vt:lpstr>
      <vt:lpstr>CPU  - all good?</vt:lpstr>
      <vt:lpstr>Unbalanced CPU load - RSS</vt:lpstr>
      <vt:lpstr>Customer Case Study</vt:lpstr>
      <vt:lpstr>Disk Performance Due to Anti-Virus Scan or Undersized Configuration</vt:lpstr>
      <vt:lpstr>Disk Performance Due to Anti-Virus Scan or Undersized Configuration</vt:lpstr>
      <vt:lpstr>Customer example</vt:lpstr>
      <vt:lpstr>Customer example</vt:lpstr>
      <vt:lpstr>Customer</vt:lpstr>
      <vt:lpstr>Customer</vt:lpstr>
      <vt:lpstr>Customer</vt:lpstr>
      <vt:lpstr>Customer</vt:lpstr>
      <vt:lpstr>Customer</vt:lpstr>
      <vt:lpstr>Customer</vt:lpstr>
      <vt:lpstr>Other KHI Findings</vt:lpstr>
      <vt:lpstr>PowerPoint Presentation</vt:lpstr>
      <vt:lpstr>Takeaways</vt:lpstr>
      <vt:lpstr>Resources</vt:lpstr>
      <vt:lpstr>Questions?</vt:lpstr>
      <vt:lpstr>PowerPoint Presentation</vt:lpstr>
      <vt:lpstr>NUMA Scheduling Causing CPU Performance Issues</vt:lpstr>
      <vt:lpstr>NUMA Scheduling Causing CPU Performance Issues (cont.)</vt:lpstr>
      <vt:lpstr>KHI Reference – Generic System Health</vt:lpstr>
      <vt:lpstr>KHI Reference – SQL &amp; FE Health</vt:lpstr>
      <vt:lpstr>KHI Reference – FE Health cont.</vt:lpstr>
      <vt:lpstr>KHI Reference – FE Health cont.</vt:lpstr>
      <vt:lpstr>KHI Reference – FE Health cont.</vt:lpstr>
      <vt:lpstr>KHI Reference – FE Health cont.</vt:lpstr>
      <vt:lpstr>KHI Reference – Mediation Server Health</vt:lpstr>
      <vt:lpstr>KHI Reference – Edge Server Health</vt:lpstr>
      <vt:lpstr>KHI Reference – Edge Server Health cont.</vt:lpstr>
      <vt:lpstr>Questions?</vt:lpstr>
      <vt:lpstr>THANK YOU FOR CHOOSING MICROSOFT</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and monitoring</dc:title>
  <dc:subject>Skype for Business</dc:subject>
  <dc:creator>Doug Lawty</dc:creator>
  <cp:keywords>Skype for Business</cp:keywords>
  <dc:description>Template: Mitchell Derrey, Silver Fox Productions
Formatting: 
Audience Type:</dc:description>
  <cp:lastModifiedBy>OUN MEHDI</cp:lastModifiedBy>
  <cp:revision>97</cp:revision>
  <cp:lastPrinted>2015-10-02T00:52:30Z</cp:lastPrinted>
  <dcterms:created xsi:type="dcterms:W3CDTF">2015-01-19T08:44:31Z</dcterms:created>
  <dcterms:modified xsi:type="dcterms:W3CDTF">2017-08-25T12:52:48Z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0x010100AD65DA0010563848A83EC118A4C571F9</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