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7"/>
  </p:notesMasterIdLst>
  <p:sldIdLst>
    <p:sldId id="354" r:id="rId2"/>
    <p:sldId id="360" r:id="rId3"/>
    <p:sldId id="361" r:id="rId4"/>
    <p:sldId id="262" r:id="rId5"/>
    <p:sldId id="263" r:id="rId6"/>
    <p:sldId id="337" r:id="rId7"/>
    <p:sldId id="365" r:id="rId8"/>
    <p:sldId id="366" r:id="rId9"/>
    <p:sldId id="368" r:id="rId10"/>
    <p:sldId id="369" r:id="rId11"/>
    <p:sldId id="370" r:id="rId12"/>
    <p:sldId id="372" r:id="rId13"/>
    <p:sldId id="371" r:id="rId14"/>
    <p:sldId id="363" r:id="rId15"/>
    <p:sldId id="373" r:id="rId16"/>
    <p:sldId id="376" r:id="rId17"/>
    <p:sldId id="378" r:id="rId18"/>
    <p:sldId id="379" r:id="rId19"/>
    <p:sldId id="374" r:id="rId20"/>
    <p:sldId id="346" r:id="rId21"/>
    <p:sldId id="347" r:id="rId22"/>
    <p:sldId id="266" r:id="rId23"/>
    <p:sldId id="348" r:id="rId24"/>
    <p:sldId id="350" r:id="rId25"/>
    <p:sldId id="291" r:id="rId26"/>
    <p:sldId id="292" r:id="rId27"/>
    <p:sldId id="336" r:id="rId28"/>
    <p:sldId id="332" r:id="rId29"/>
    <p:sldId id="304" r:id="rId30"/>
    <p:sldId id="305" r:id="rId31"/>
    <p:sldId id="382" r:id="rId32"/>
    <p:sldId id="306" r:id="rId33"/>
    <p:sldId id="307" r:id="rId34"/>
    <p:sldId id="308" r:id="rId35"/>
    <p:sldId id="309" r:id="rId36"/>
    <p:sldId id="388" r:id="rId37"/>
    <p:sldId id="310" r:id="rId38"/>
    <p:sldId id="311" r:id="rId39"/>
    <p:sldId id="312" r:id="rId40"/>
    <p:sldId id="387" r:id="rId41"/>
    <p:sldId id="313" r:id="rId42"/>
    <p:sldId id="314" r:id="rId43"/>
    <p:sldId id="333" r:id="rId44"/>
    <p:sldId id="315" r:id="rId45"/>
    <p:sldId id="316" r:id="rId46"/>
    <p:sldId id="317" r:id="rId47"/>
    <p:sldId id="383" r:id="rId48"/>
    <p:sldId id="318" r:id="rId49"/>
    <p:sldId id="335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85" r:id="rId58"/>
    <p:sldId id="334" r:id="rId59"/>
    <p:sldId id="326" r:id="rId60"/>
    <p:sldId id="327" r:id="rId61"/>
    <p:sldId id="384" r:id="rId62"/>
    <p:sldId id="328" r:id="rId63"/>
    <p:sldId id="329" r:id="rId64"/>
    <p:sldId id="330" r:id="rId65"/>
    <p:sldId id="331" r:id="rId66"/>
    <p:sldId id="386" r:id="rId67"/>
    <p:sldId id="353" r:id="rId68"/>
    <p:sldId id="351" r:id="rId69"/>
    <p:sldId id="356" r:id="rId70"/>
    <p:sldId id="380" r:id="rId71"/>
    <p:sldId id="341" r:id="rId72"/>
    <p:sldId id="289" r:id="rId73"/>
    <p:sldId id="343" r:id="rId74"/>
    <p:sldId id="357" r:id="rId75"/>
    <p:sldId id="344" r:id="rId7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30" autoAdjust="0"/>
    <p:restoredTop sz="90214" autoAdjust="0"/>
  </p:normalViewPr>
  <p:slideViewPr>
    <p:cSldViewPr>
      <p:cViewPr>
        <p:scale>
          <a:sx n="80" d="100"/>
          <a:sy n="80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8D23A-D689-4C78-A82F-793F98E6828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AE"/>
        </a:p>
      </dgm:t>
    </dgm:pt>
    <dgm:pt modelId="{3C3ED0DA-738C-40C9-A11F-763DC60D228C}">
      <dgm:prSet phldrT="[نص]" custT="1"/>
      <dgm:spPr/>
      <dgm:t>
        <a:bodyPr/>
        <a:lstStyle/>
        <a:p>
          <a:pPr rtl="1"/>
          <a:r>
            <a:rPr lang="ar-AE" sz="1600" b="1" dirty="0" smtClean="0"/>
            <a:t>التخطيط</a:t>
          </a:r>
          <a:endParaRPr lang="ar-AE" sz="1600" b="1" dirty="0"/>
        </a:p>
      </dgm:t>
    </dgm:pt>
    <dgm:pt modelId="{2FFB583E-3032-4FC5-8238-C8D884F80DB3}" type="parTrans" cxnId="{E89E17B9-80D0-4996-8076-EE1560D211A3}">
      <dgm:prSet/>
      <dgm:spPr/>
      <dgm:t>
        <a:bodyPr/>
        <a:lstStyle/>
        <a:p>
          <a:pPr rtl="1"/>
          <a:endParaRPr lang="ar-AE"/>
        </a:p>
      </dgm:t>
    </dgm:pt>
    <dgm:pt modelId="{40B0EF39-F204-403F-B0CD-45E446AC483F}" type="sibTrans" cxnId="{E89E17B9-80D0-4996-8076-EE1560D211A3}">
      <dgm:prSet/>
      <dgm:spPr/>
      <dgm:t>
        <a:bodyPr/>
        <a:lstStyle/>
        <a:p>
          <a:pPr rtl="1"/>
          <a:endParaRPr lang="ar-AE"/>
        </a:p>
      </dgm:t>
    </dgm:pt>
    <dgm:pt modelId="{77FD0123-AD22-42CB-A1F2-CDD9020E3FE8}">
      <dgm:prSet phldrT="[نص]" custT="1"/>
      <dgm:spPr/>
      <dgm:t>
        <a:bodyPr/>
        <a:lstStyle/>
        <a:p>
          <a:pPr rtl="1"/>
          <a:r>
            <a:rPr lang="ar-AE" sz="1600" b="1" dirty="0" smtClean="0"/>
            <a:t>البيئة الصفية</a:t>
          </a:r>
          <a:endParaRPr lang="ar-AE" sz="1600" b="1" dirty="0"/>
        </a:p>
      </dgm:t>
    </dgm:pt>
    <dgm:pt modelId="{9A63AB8B-843D-4948-B118-AD81400BD23F}" type="parTrans" cxnId="{65633393-C4BF-45EF-B235-B5C3B10C0A01}">
      <dgm:prSet/>
      <dgm:spPr/>
      <dgm:t>
        <a:bodyPr/>
        <a:lstStyle/>
        <a:p>
          <a:pPr rtl="1"/>
          <a:endParaRPr lang="ar-AE"/>
        </a:p>
      </dgm:t>
    </dgm:pt>
    <dgm:pt modelId="{24BB0558-76E7-4E53-A5F8-6CCE60804C4B}" type="sibTrans" cxnId="{65633393-C4BF-45EF-B235-B5C3B10C0A01}">
      <dgm:prSet/>
      <dgm:spPr/>
      <dgm:t>
        <a:bodyPr/>
        <a:lstStyle/>
        <a:p>
          <a:pPr rtl="1"/>
          <a:endParaRPr lang="ar-AE"/>
        </a:p>
      </dgm:t>
    </dgm:pt>
    <dgm:pt modelId="{5B427626-3E6F-4239-9880-E886E4B25710}">
      <dgm:prSet phldrT="[نص]" custT="1"/>
      <dgm:spPr/>
      <dgm:t>
        <a:bodyPr/>
        <a:lstStyle/>
        <a:p>
          <a:pPr rtl="1"/>
          <a:r>
            <a:rPr lang="ar-AE" sz="1600" b="1" dirty="0" smtClean="0"/>
            <a:t>الأساليب التعليمية</a:t>
          </a:r>
          <a:endParaRPr lang="ar-AE" sz="1600" b="1" dirty="0"/>
        </a:p>
      </dgm:t>
    </dgm:pt>
    <dgm:pt modelId="{8D027AF1-6F69-444C-896A-B1AD45E18624}" type="parTrans" cxnId="{2F3B713B-5035-4EA8-A3DA-C491363CE166}">
      <dgm:prSet/>
      <dgm:spPr/>
      <dgm:t>
        <a:bodyPr/>
        <a:lstStyle/>
        <a:p>
          <a:pPr rtl="1"/>
          <a:endParaRPr lang="ar-AE"/>
        </a:p>
      </dgm:t>
    </dgm:pt>
    <dgm:pt modelId="{84F2861B-3D1F-48EE-81D6-E14622551BC3}" type="sibTrans" cxnId="{2F3B713B-5035-4EA8-A3DA-C491363CE166}">
      <dgm:prSet/>
      <dgm:spPr/>
      <dgm:t>
        <a:bodyPr/>
        <a:lstStyle/>
        <a:p>
          <a:pPr rtl="1"/>
          <a:endParaRPr lang="ar-AE"/>
        </a:p>
      </dgm:t>
    </dgm:pt>
    <dgm:pt modelId="{4A52CA82-A220-4DD8-97BC-BDBD24721511}">
      <dgm:prSet phldrT="[نص]" custT="1"/>
      <dgm:spPr/>
      <dgm:t>
        <a:bodyPr/>
        <a:lstStyle/>
        <a:p>
          <a:pPr rtl="1"/>
          <a:r>
            <a:rPr lang="ar-AE" sz="1600" b="1" dirty="0" smtClean="0"/>
            <a:t>التقنيات التربوية</a:t>
          </a:r>
          <a:endParaRPr lang="ar-AE" sz="1600" b="1" dirty="0"/>
        </a:p>
      </dgm:t>
    </dgm:pt>
    <dgm:pt modelId="{EA709737-FE8C-4984-8FFE-19683D0FC7FF}" type="parTrans" cxnId="{4D98F7DA-6D16-4FB8-A3BD-BEE175C784A8}">
      <dgm:prSet/>
      <dgm:spPr/>
      <dgm:t>
        <a:bodyPr/>
        <a:lstStyle/>
        <a:p>
          <a:pPr rtl="1"/>
          <a:endParaRPr lang="ar-AE"/>
        </a:p>
      </dgm:t>
    </dgm:pt>
    <dgm:pt modelId="{B3C8E41C-A0AF-4342-9392-16F4A3FB1588}" type="sibTrans" cxnId="{4D98F7DA-6D16-4FB8-A3BD-BEE175C784A8}">
      <dgm:prSet/>
      <dgm:spPr/>
      <dgm:t>
        <a:bodyPr/>
        <a:lstStyle/>
        <a:p>
          <a:pPr rtl="1"/>
          <a:endParaRPr lang="ar-AE"/>
        </a:p>
      </dgm:t>
    </dgm:pt>
    <dgm:pt modelId="{000CD543-96D4-465B-90B6-732F0418F8F8}">
      <dgm:prSet phldrT="[نص]" custT="1"/>
      <dgm:spPr/>
      <dgm:t>
        <a:bodyPr/>
        <a:lstStyle/>
        <a:p>
          <a:pPr rtl="1"/>
          <a:r>
            <a:rPr lang="ar-AE" sz="1600" b="1" dirty="0" smtClean="0"/>
            <a:t>إعداد وتحليل الاختبارات</a:t>
          </a:r>
          <a:endParaRPr lang="ar-AE" sz="1600" b="1" dirty="0"/>
        </a:p>
      </dgm:t>
    </dgm:pt>
    <dgm:pt modelId="{029B7108-E5C1-4AFA-BDD4-9A9807D285C5}" type="parTrans" cxnId="{93179DF2-D7E6-4B24-B55D-425165970675}">
      <dgm:prSet/>
      <dgm:spPr/>
      <dgm:t>
        <a:bodyPr/>
        <a:lstStyle/>
        <a:p>
          <a:pPr rtl="1"/>
          <a:endParaRPr lang="ar-AE"/>
        </a:p>
      </dgm:t>
    </dgm:pt>
    <dgm:pt modelId="{CAF60F7F-E266-435F-93EE-B813AB118CA9}" type="sibTrans" cxnId="{93179DF2-D7E6-4B24-B55D-425165970675}">
      <dgm:prSet/>
      <dgm:spPr/>
      <dgm:t>
        <a:bodyPr/>
        <a:lstStyle/>
        <a:p>
          <a:pPr rtl="1"/>
          <a:endParaRPr lang="ar-AE"/>
        </a:p>
      </dgm:t>
    </dgm:pt>
    <dgm:pt modelId="{3F9D58A7-D73B-428C-8001-47AB08702459}">
      <dgm:prSet phldrT="[نص]" custT="1"/>
      <dgm:spPr/>
      <dgm:t>
        <a:bodyPr/>
        <a:lstStyle/>
        <a:p>
          <a:pPr rtl="1"/>
          <a:r>
            <a:rPr lang="ar-AE" sz="1600" b="1" dirty="0" smtClean="0"/>
            <a:t>نقل الخبرات التربوية</a:t>
          </a:r>
          <a:endParaRPr lang="ar-AE" sz="1600" b="1" dirty="0"/>
        </a:p>
      </dgm:t>
    </dgm:pt>
    <dgm:pt modelId="{00C7070D-E6A4-41A9-8F74-0511E24BF1F9}" type="parTrans" cxnId="{A0B31363-FCED-4690-B039-57259905B6C2}">
      <dgm:prSet/>
      <dgm:spPr/>
      <dgm:t>
        <a:bodyPr/>
        <a:lstStyle/>
        <a:p>
          <a:pPr rtl="1"/>
          <a:endParaRPr lang="ar-AE"/>
        </a:p>
      </dgm:t>
    </dgm:pt>
    <dgm:pt modelId="{13F84FF6-D85D-433D-9804-882733D7185E}" type="sibTrans" cxnId="{A0B31363-FCED-4690-B039-57259905B6C2}">
      <dgm:prSet/>
      <dgm:spPr/>
      <dgm:t>
        <a:bodyPr/>
        <a:lstStyle/>
        <a:p>
          <a:pPr rtl="1"/>
          <a:endParaRPr lang="ar-AE"/>
        </a:p>
      </dgm:t>
    </dgm:pt>
    <dgm:pt modelId="{D6E9A9EC-062D-4270-8375-676D83C3EA52}">
      <dgm:prSet phldrT="[نص]" custT="1"/>
      <dgm:spPr/>
      <dgm:t>
        <a:bodyPr/>
        <a:lstStyle/>
        <a:p>
          <a:pPr rtl="1"/>
          <a:r>
            <a:rPr lang="ar-AE" sz="1600" b="1" dirty="0" smtClean="0"/>
            <a:t>تحسين مستوى الأداء</a:t>
          </a:r>
          <a:endParaRPr lang="ar-AE" sz="1600" b="1" dirty="0"/>
        </a:p>
      </dgm:t>
    </dgm:pt>
    <dgm:pt modelId="{CC1EE723-EBF2-4A86-B6FA-A6B157B4EE17}" type="parTrans" cxnId="{4CF6984D-EBDF-46A9-81DB-D1FE41CA2CB7}">
      <dgm:prSet/>
      <dgm:spPr/>
      <dgm:t>
        <a:bodyPr/>
        <a:lstStyle/>
        <a:p>
          <a:pPr rtl="1"/>
          <a:endParaRPr lang="ar-AE"/>
        </a:p>
      </dgm:t>
    </dgm:pt>
    <dgm:pt modelId="{4382681D-22AD-433E-AAA8-10F52B006250}" type="sibTrans" cxnId="{4CF6984D-EBDF-46A9-81DB-D1FE41CA2CB7}">
      <dgm:prSet/>
      <dgm:spPr/>
      <dgm:t>
        <a:bodyPr/>
        <a:lstStyle/>
        <a:p>
          <a:pPr rtl="1"/>
          <a:endParaRPr lang="ar-AE"/>
        </a:p>
      </dgm:t>
    </dgm:pt>
    <dgm:pt modelId="{022952E3-7226-487B-A01C-BE1BEBD7A8A6}" type="pres">
      <dgm:prSet presAssocID="{2928D23A-D689-4C78-A82F-793F98E682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AE"/>
        </a:p>
      </dgm:t>
    </dgm:pt>
    <dgm:pt modelId="{C2DD7CE3-5176-4E18-9943-CCDBB4010E61}" type="pres">
      <dgm:prSet presAssocID="{3C3ED0DA-738C-40C9-A11F-763DC60D228C}" presName="dummy" presStyleCnt="0"/>
      <dgm:spPr/>
    </dgm:pt>
    <dgm:pt modelId="{2A30CBC9-349E-4D03-8244-81856CE24490}" type="pres">
      <dgm:prSet presAssocID="{3C3ED0DA-738C-40C9-A11F-763DC60D228C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E4C338F0-091B-4AB2-A39D-5259798D83A2}" type="pres">
      <dgm:prSet presAssocID="{40B0EF39-F204-403F-B0CD-45E446AC483F}" presName="sibTrans" presStyleLbl="node1" presStyleIdx="0" presStyleCnt="7"/>
      <dgm:spPr/>
      <dgm:t>
        <a:bodyPr/>
        <a:lstStyle/>
        <a:p>
          <a:pPr rtl="1"/>
          <a:endParaRPr lang="ar-AE"/>
        </a:p>
      </dgm:t>
    </dgm:pt>
    <dgm:pt modelId="{66D9B757-BA89-4FA7-AF6B-2E2C6D7943E1}" type="pres">
      <dgm:prSet presAssocID="{77FD0123-AD22-42CB-A1F2-CDD9020E3FE8}" presName="dummy" presStyleCnt="0"/>
      <dgm:spPr/>
    </dgm:pt>
    <dgm:pt modelId="{3E8D48AC-857A-4CC6-9906-345852135365}" type="pres">
      <dgm:prSet presAssocID="{77FD0123-AD22-42CB-A1F2-CDD9020E3FE8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DBF2F275-1C60-4085-9D93-C44D0B295A17}" type="pres">
      <dgm:prSet presAssocID="{24BB0558-76E7-4E53-A5F8-6CCE60804C4B}" presName="sibTrans" presStyleLbl="node1" presStyleIdx="1" presStyleCnt="7"/>
      <dgm:spPr/>
      <dgm:t>
        <a:bodyPr/>
        <a:lstStyle/>
        <a:p>
          <a:pPr rtl="1"/>
          <a:endParaRPr lang="ar-AE"/>
        </a:p>
      </dgm:t>
    </dgm:pt>
    <dgm:pt modelId="{70E8ED9D-0AA4-4FB9-B807-400DF38DB60E}" type="pres">
      <dgm:prSet presAssocID="{5B427626-3E6F-4239-9880-E886E4B25710}" presName="dummy" presStyleCnt="0"/>
      <dgm:spPr/>
    </dgm:pt>
    <dgm:pt modelId="{489F7E3F-CB46-4A2A-AEA9-80E5E382A923}" type="pres">
      <dgm:prSet presAssocID="{5B427626-3E6F-4239-9880-E886E4B25710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0BA357EF-FE52-40AA-AE95-86C696EC93AF}" type="pres">
      <dgm:prSet presAssocID="{84F2861B-3D1F-48EE-81D6-E14622551BC3}" presName="sibTrans" presStyleLbl="node1" presStyleIdx="2" presStyleCnt="7"/>
      <dgm:spPr/>
      <dgm:t>
        <a:bodyPr/>
        <a:lstStyle/>
        <a:p>
          <a:pPr rtl="1"/>
          <a:endParaRPr lang="ar-AE"/>
        </a:p>
      </dgm:t>
    </dgm:pt>
    <dgm:pt modelId="{01F4E685-24CF-4BC4-B019-719B985AB4D7}" type="pres">
      <dgm:prSet presAssocID="{4A52CA82-A220-4DD8-97BC-BDBD24721511}" presName="dummy" presStyleCnt="0"/>
      <dgm:spPr/>
    </dgm:pt>
    <dgm:pt modelId="{D0B77995-0E87-433A-A46C-F4D57F3FCADA}" type="pres">
      <dgm:prSet presAssocID="{4A52CA82-A220-4DD8-97BC-BDBD24721511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CE0A0D39-F3B5-4D2A-B505-6C5399FFCBFF}" type="pres">
      <dgm:prSet presAssocID="{B3C8E41C-A0AF-4342-9392-16F4A3FB1588}" presName="sibTrans" presStyleLbl="node1" presStyleIdx="3" presStyleCnt="7"/>
      <dgm:spPr/>
      <dgm:t>
        <a:bodyPr/>
        <a:lstStyle/>
        <a:p>
          <a:pPr rtl="1"/>
          <a:endParaRPr lang="ar-AE"/>
        </a:p>
      </dgm:t>
    </dgm:pt>
    <dgm:pt modelId="{A32B143F-ACFB-463C-AE46-E3916DDD38C9}" type="pres">
      <dgm:prSet presAssocID="{000CD543-96D4-465B-90B6-732F0418F8F8}" presName="dummy" presStyleCnt="0"/>
      <dgm:spPr/>
    </dgm:pt>
    <dgm:pt modelId="{B54B1B58-FD15-4436-8E23-0DAE37358A0F}" type="pres">
      <dgm:prSet presAssocID="{000CD543-96D4-465B-90B6-732F0418F8F8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999CDC12-BBE1-450C-B205-6FAA99BBBC81}" type="pres">
      <dgm:prSet presAssocID="{CAF60F7F-E266-435F-93EE-B813AB118CA9}" presName="sibTrans" presStyleLbl="node1" presStyleIdx="4" presStyleCnt="7"/>
      <dgm:spPr/>
      <dgm:t>
        <a:bodyPr/>
        <a:lstStyle/>
        <a:p>
          <a:pPr rtl="1"/>
          <a:endParaRPr lang="ar-AE"/>
        </a:p>
      </dgm:t>
    </dgm:pt>
    <dgm:pt modelId="{8935923E-3A43-45DA-85F4-460EAC8C0AC9}" type="pres">
      <dgm:prSet presAssocID="{D6E9A9EC-062D-4270-8375-676D83C3EA52}" presName="dummy" presStyleCnt="0"/>
      <dgm:spPr/>
    </dgm:pt>
    <dgm:pt modelId="{A502FDB4-FB2B-412F-AE81-54EEAB8520A3}" type="pres">
      <dgm:prSet presAssocID="{D6E9A9EC-062D-4270-8375-676D83C3EA52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50F4FAC2-B68D-468A-BCAE-51A5FF0B9288}" type="pres">
      <dgm:prSet presAssocID="{4382681D-22AD-433E-AAA8-10F52B006250}" presName="sibTrans" presStyleLbl="node1" presStyleIdx="5" presStyleCnt="7"/>
      <dgm:spPr/>
      <dgm:t>
        <a:bodyPr/>
        <a:lstStyle/>
        <a:p>
          <a:pPr rtl="1"/>
          <a:endParaRPr lang="ar-AE"/>
        </a:p>
      </dgm:t>
    </dgm:pt>
    <dgm:pt modelId="{21730F16-1119-4F16-87D3-5EC66C3B3EC6}" type="pres">
      <dgm:prSet presAssocID="{3F9D58A7-D73B-428C-8001-47AB08702459}" presName="dummy" presStyleCnt="0"/>
      <dgm:spPr/>
    </dgm:pt>
    <dgm:pt modelId="{98ADB644-EB82-48C2-9451-0FEB9275A69C}" type="pres">
      <dgm:prSet presAssocID="{3F9D58A7-D73B-428C-8001-47AB08702459}" presName="node" presStyleLbl="revTx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A1067CAD-8A7B-4065-847D-4029EB9D1EEB}" type="pres">
      <dgm:prSet presAssocID="{13F84FF6-D85D-433D-9804-882733D7185E}" presName="sibTrans" presStyleLbl="node1" presStyleIdx="6" presStyleCnt="7"/>
      <dgm:spPr/>
      <dgm:t>
        <a:bodyPr/>
        <a:lstStyle/>
        <a:p>
          <a:pPr rtl="1"/>
          <a:endParaRPr lang="ar-AE"/>
        </a:p>
      </dgm:t>
    </dgm:pt>
  </dgm:ptLst>
  <dgm:cxnLst>
    <dgm:cxn modelId="{048F7347-FE16-45CA-B703-41E37FDC6743}" type="presOf" srcId="{B3C8E41C-A0AF-4342-9392-16F4A3FB1588}" destId="{CE0A0D39-F3B5-4D2A-B505-6C5399FFCBFF}" srcOrd="0" destOrd="0" presId="urn:microsoft.com/office/officeart/2005/8/layout/cycle1"/>
    <dgm:cxn modelId="{2F3B713B-5035-4EA8-A3DA-C491363CE166}" srcId="{2928D23A-D689-4C78-A82F-793F98E68282}" destId="{5B427626-3E6F-4239-9880-E886E4B25710}" srcOrd="2" destOrd="0" parTransId="{8D027AF1-6F69-444C-896A-B1AD45E18624}" sibTransId="{84F2861B-3D1F-48EE-81D6-E14622551BC3}"/>
    <dgm:cxn modelId="{08884278-A0D3-42A3-9ACC-FDC3D779612A}" type="presOf" srcId="{40B0EF39-F204-403F-B0CD-45E446AC483F}" destId="{E4C338F0-091B-4AB2-A39D-5259798D83A2}" srcOrd="0" destOrd="0" presId="urn:microsoft.com/office/officeart/2005/8/layout/cycle1"/>
    <dgm:cxn modelId="{D3095BBD-2852-4320-BAC1-3F1138143BE9}" type="presOf" srcId="{2928D23A-D689-4C78-A82F-793F98E68282}" destId="{022952E3-7226-487B-A01C-BE1BEBD7A8A6}" srcOrd="0" destOrd="0" presId="urn:microsoft.com/office/officeart/2005/8/layout/cycle1"/>
    <dgm:cxn modelId="{348E2FA4-EB2C-4759-93AF-DC81FC832ADC}" type="presOf" srcId="{CAF60F7F-E266-435F-93EE-B813AB118CA9}" destId="{999CDC12-BBE1-450C-B205-6FAA99BBBC81}" srcOrd="0" destOrd="0" presId="urn:microsoft.com/office/officeart/2005/8/layout/cycle1"/>
    <dgm:cxn modelId="{9A115E6C-E63F-4D46-944E-00B3E4AEBB6C}" type="presOf" srcId="{D6E9A9EC-062D-4270-8375-676D83C3EA52}" destId="{A502FDB4-FB2B-412F-AE81-54EEAB8520A3}" srcOrd="0" destOrd="0" presId="urn:microsoft.com/office/officeart/2005/8/layout/cycle1"/>
    <dgm:cxn modelId="{2991D865-DFD2-46D5-A815-D9179A6A6957}" type="presOf" srcId="{77FD0123-AD22-42CB-A1F2-CDD9020E3FE8}" destId="{3E8D48AC-857A-4CC6-9906-345852135365}" srcOrd="0" destOrd="0" presId="urn:microsoft.com/office/officeart/2005/8/layout/cycle1"/>
    <dgm:cxn modelId="{EEDC389B-A726-4480-94FD-68D91CAD4040}" type="presOf" srcId="{3F9D58A7-D73B-428C-8001-47AB08702459}" destId="{98ADB644-EB82-48C2-9451-0FEB9275A69C}" srcOrd="0" destOrd="0" presId="urn:microsoft.com/office/officeart/2005/8/layout/cycle1"/>
    <dgm:cxn modelId="{78C6DAAB-DBDC-4E67-9F5B-47C4E1709DD9}" type="presOf" srcId="{5B427626-3E6F-4239-9880-E886E4B25710}" destId="{489F7E3F-CB46-4A2A-AEA9-80E5E382A923}" srcOrd="0" destOrd="0" presId="urn:microsoft.com/office/officeart/2005/8/layout/cycle1"/>
    <dgm:cxn modelId="{A4139653-1AD7-44E9-B6B8-11A5F26DA1D8}" type="presOf" srcId="{4A52CA82-A220-4DD8-97BC-BDBD24721511}" destId="{D0B77995-0E87-433A-A46C-F4D57F3FCADA}" srcOrd="0" destOrd="0" presId="urn:microsoft.com/office/officeart/2005/8/layout/cycle1"/>
    <dgm:cxn modelId="{52206083-E9DE-4255-8686-13E4143796B9}" type="presOf" srcId="{84F2861B-3D1F-48EE-81D6-E14622551BC3}" destId="{0BA357EF-FE52-40AA-AE95-86C696EC93AF}" srcOrd="0" destOrd="0" presId="urn:microsoft.com/office/officeart/2005/8/layout/cycle1"/>
    <dgm:cxn modelId="{93179DF2-D7E6-4B24-B55D-425165970675}" srcId="{2928D23A-D689-4C78-A82F-793F98E68282}" destId="{000CD543-96D4-465B-90B6-732F0418F8F8}" srcOrd="4" destOrd="0" parTransId="{029B7108-E5C1-4AFA-BDD4-9A9807D285C5}" sibTransId="{CAF60F7F-E266-435F-93EE-B813AB118CA9}"/>
    <dgm:cxn modelId="{CDAFC477-9CD0-47DD-AC60-027F04142264}" type="presOf" srcId="{000CD543-96D4-465B-90B6-732F0418F8F8}" destId="{B54B1B58-FD15-4436-8E23-0DAE37358A0F}" srcOrd="0" destOrd="0" presId="urn:microsoft.com/office/officeart/2005/8/layout/cycle1"/>
    <dgm:cxn modelId="{F47EFC09-C222-4233-94C6-3642946231A1}" type="presOf" srcId="{24BB0558-76E7-4E53-A5F8-6CCE60804C4B}" destId="{DBF2F275-1C60-4085-9D93-C44D0B295A17}" srcOrd="0" destOrd="0" presId="urn:microsoft.com/office/officeart/2005/8/layout/cycle1"/>
    <dgm:cxn modelId="{A0B31363-FCED-4690-B039-57259905B6C2}" srcId="{2928D23A-D689-4C78-A82F-793F98E68282}" destId="{3F9D58A7-D73B-428C-8001-47AB08702459}" srcOrd="6" destOrd="0" parTransId="{00C7070D-E6A4-41A9-8F74-0511E24BF1F9}" sibTransId="{13F84FF6-D85D-433D-9804-882733D7185E}"/>
    <dgm:cxn modelId="{4D98F7DA-6D16-4FB8-A3BD-BEE175C784A8}" srcId="{2928D23A-D689-4C78-A82F-793F98E68282}" destId="{4A52CA82-A220-4DD8-97BC-BDBD24721511}" srcOrd="3" destOrd="0" parTransId="{EA709737-FE8C-4984-8FFE-19683D0FC7FF}" sibTransId="{B3C8E41C-A0AF-4342-9392-16F4A3FB1588}"/>
    <dgm:cxn modelId="{4CF6984D-EBDF-46A9-81DB-D1FE41CA2CB7}" srcId="{2928D23A-D689-4C78-A82F-793F98E68282}" destId="{D6E9A9EC-062D-4270-8375-676D83C3EA52}" srcOrd="5" destOrd="0" parTransId="{CC1EE723-EBF2-4A86-B6FA-A6B157B4EE17}" sibTransId="{4382681D-22AD-433E-AAA8-10F52B006250}"/>
    <dgm:cxn modelId="{E89E17B9-80D0-4996-8076-EE1560D211A3}" srcId="{2928D23A-D689-4C78-A82F-793F98E68282}" destId="{3C3ED0DA-738C-40C9-A11F-763DC60D228C}" srcOrd="0" destOrd="0" parTransId="{2FFB583E-3032-4FC5-8238-C8D884F80DB3}" sibTransId="{40B0EF39-F204-403F-B0CD-45E446AC483F}"/>
    <dgm:cxn modelId="{C2FADE5D-0FCE-4A10-9356-E1E892403F8F}" type="presOf" srcId="{4382681D-22AD-433E-AAA8-10F52B006250}" destId="{50F4FAC2-B68D-468A-BCAE-51A5FF0B9288}" srcOrd="0" destOrd="0" presId="urn:microsoft.com/office/officeart/2005/8/layout/cycle1"/>
    <dgm:cxn modelId="{2579E2AF-6533-48D8-B1E8-FED5649B641E}" type="presOf" srcId="{13F84FF6-D85D-433D-9804-882733D7185E}" destId="{A1067CAD-8A7B-4065-847D-4029EB9D1EEB}" srcOrd="0" destOrd="0" presId="urn:microsoft.com/office/officeart/2005/8/layout/cycle1"/>
    <dgm:cxn modelId="{65633393-C4BF-45EF-B235-B5C3B10C0A01}" srcId="{2928D23A-D689-4C78-A82F-793F98E68282}" destId="{77FD0123-AD22-42CB-A1F2-CDD9020E3FE8}" srcOrd="1" destOrd="0" parTransId="{9A63AB8B-843D-4948-B118-AD81400BD23F}" sibTransId="{24BB0558-76E7-4E53-A5F8-6CCE60804C4B}"/>
    <dgm:cxn modelId="{5F37D0F9-80BD-47C5-AF82-66CDE9348790}" type="presOf" srcId="{3C3ED0DA-738C-40C9-A11F-763DC60D228C}" destId="{2A30CBC9-349E-4D03-8244-81856CE24490}" srcOrd="0" destOrd="0" presId="urn:microsoft.com/office/officeart/2005/8/layout/cycle1"/>
    <dgm:cxn modelId="{ABF6F1BB-7200-4EBF-B17E-5E75485D8EE9}" type="presParOf" srcId="{022952E3-7226-487B-A01C-BE1BEBD7A8A6}" destId="{C2DD7CE3-5176-4E18-9943-CCDBB4010E61}" srcOrd="0" destOrd="0" presId="urn:microsoft.com/office/officeart/2005/8/layout/cycle1"/>
    <dgm:cxn modelId="{6181EF17-64B3-49FF-806D-5E021FE6F942}" type="presParOf" srcId="{022952E3-7226-487B-A01C-BE1BEBD7A8A6}" destId="{2A30CBC9-349E-4D03-8244-81856CE24490}" srcOrd="1" destOrd="0" presId="urn:microsoft.com/office/officeart/2005/8/layout/cycle1"/>
    <dgm:cxn modelId="{E6CE9AC7-8859-4E80-B274-07148E8ADC8A}" type="presParOf" srcId="{022952E3-7226-487B-A01C-BE1BEBD7A8A6}" destId="{E4C338F0-091B-4AB2-A39D-5259798D83A2}" srcOrd="2" destOrd="0" presId="urn:microsoft.com/office/officeart/2005/8/layout/cycle1"/>
    <dgm:cxn modelId="{E48748B9-87E5-4E23-818A-AD5758247857}" type="presParOf" srcId="{022952E3-7226-487B-A01C-BE1BEBD7A8A6}" destId="{66D9B757-BA89-4FA7-AF6B-2E2C6D7943E1}" srcOrd="3" destOrd="0" presId="urn:microsoft.com/office/officeart/2005/8/layout/cycle1"/>
    <dgm:cxn modelId="{C91D6627-DCEB-47B2-B9C0-D83D313EFC54}" type="presParOf" srcId="{022952E3-7226-487B-A01C-BE1BEBD7A8A6}" destId="{3E8D48AC-857A-4CC6-9906-345852135365}" srcOrd="4" destOrd="0" presId="urn:microsoft.com/office/officeart/2005/8/layout/cycle1"/>
    <dgm:cxn modelId="{291A0D6F-325C-4CEA-AEBD-444C0CEB5BC0}" type="presParOf" srcId="{022952E3-7226-487B-A01C-BE1BEBD7A8A6}" destId="{DBF2F275-1C60-4085-9D93-C44D0B295A17}" srcOrd="5" destOrd="0" presId="urn:microsoft.com/office/officeart/2005/8/layout/cycle1"/>
    <dgm:cxn modelId="{8409B2A6-E065-4D93-9767-2D927F878289}" type="presParOf" srcId="{022952E3-7226-487B-A01C-BE1BEBD7A8A6}" destId="{70E8ED9D-0AA4-4FB9-B807-400DF38DB60E}" srcOrd="6" destOrd="0" presId="urn:microsoft.com/office/officeart/2005/8/layout/cycle1"/>
    <dgm:cxn modelId="{C8BB817D-DA70-4B92-AA8C-7C0F6B5CB941}" type="presParOf" srcId="{022952E3-7226-487B-A01C-BE1BEBD7A8A6}" destId="{489F7E3F-CB46-4A2A-AEA9-80E5E382A923}" srcOrd="7" destOrd="0" presId="urn:microsoft.com/office/officeart/2005/8/layout/cycle1"/>
    <dgm:cxn modelId="{F3C34C0E-21D2-4B1F-8F0F-49407A83BA79}" type="presParOf" srcId="{022952E3-7226-487B-A01C-BE1BEBD7A8A6}" destId="{0BA357EF-FE52-40AA-AE95-86C696EC93AF}" srcOrd="8" destOrd="0" presId="urn:microsoft.com/office/officeart/2005/8/layout/cycle1"/>
    <dgm:cxn modelId="{2C49BA25-6E53-4E23-BF08-70DD5FC7541C}" type="presParOf" srcId="{022952E3-7226-487B-A01C-BE1BEBD7A8A6}" destId="{01F4E685-24CF-4BC4-B019-719B985AB4D7}" srcOrd="9" destOrd="0" presId="urn:microsoft.com/office/officeart/2005/8/layout/cycle1"/>
    <dgm:cxn modelId="{4E15D804-0EDF-4BE2-9885-3383B78471E8}" type="presParOf" srcId="{022952E3-7226-487B-A01C-BE1BEBD7A8A6}" destId="{D0B77995-0E87-433A-A46C-F4D57F3FCADA}" srcOrd="10" destOrd="0" presId="urn:microsoft.com/office/officeart/2005/8/layout/cycle1"/>
    <dgm:cxn modelId="{11AFF6F8-3EE8-4922-AC70-258D5CB6D75A}" type="presParOf" srcId="{022952E3-7226-487B-A01C-BE1BEBD7A8A6}" destId="{CE0A0D39-F3B5-4D2A-B505-6C5399FFCBFF}" srcOrd="11" destOrd="0" presId="urn:microsoft.com/office/officeart/2005/8/layout/cycle1"/>
    <dgm:cxn modelId="{9A2F5E87-B417-4234-9190-0FD81C85F513}" type="presParOf" srcId="{022952E3-7226-487B-A01C-BE1BEBD7A8A6}" destId="{A32B143F-ACFB-463C-AE46-E3916DDD38C9}" srcOrd="12" destOrd="0" presId="urn:microsoft.com/office/officeart/2005/8/layout/cycle1"/>
    <dgm:cxn modelId="{5FDDC2EF-D09B-4C1C-9A5F-C26A5146FAD6}" type="presParOf" srcId="{022952E3-7226-487B-A01C-BE1BEBD7A8A6}" destId="{B54B1B58-FD15-4436-8E23-0DAE37358A0F}" srcOrd="13" destOrd="0" presId="urn:microsoft.com/office/officeart/2005/8/layout/cycle1"/>
    <dgm:cxn modelId="{41A7DEB4-F9EB-4A21-A6C4-50B236DA3405}" type="presParOf" srcId="{022952E3-7226-487B-A01C-BE1BEBD7A8A6}" destId="{999CDC12-BBE1-450C-B205-6FAA99BBBC81}" srcOrd="14" destOrd="0" presId="urn:microsoft.com/office/officeart/2005/8/layout/cycle1"/>
    <dgm:cxn modelId="{82616D51-3190-45B3-93FF-37977457CD63}" type="presParOf" srcId="{022952E3-7226-487B-A01C-BE1BEBD7A8A6}" destId="{8935923E-3A43-45DA-85F4-460EAC8C0AC9}" srcOrd="15" destOrd="0" presId="urn:microsoft.com/office/officeart/2005/8/layout/cycle1"/>
    <dgm:cxn modelId="{A8A3ADBA-F6A0-47BA-9734-D217F0ECB765}" type="presParOf" srcId="{022952E3-7226-487B-A01C-BE1BEBD7A8A6}" destId="{A502FDB4-FB2B-412F-AE81-54EEAB8520A3}" srcOrd="16" destOrd="0" presId="urn:microsoft.com/office/officeart/2005/8/layout/cycle1"/>
    <dgm:cxn modelId="{1BACDAF0-9BFF-41DF-BFEA-4EE7BEEEFFCA}" type="presParOf" srcId="{022952E3-7226-487B-A01C-BE1BEBD7A8A6}" destId="{50F4FAC2-B68D-468A-BCAE-51A5FF0B9288}" srcOrd="17" destOrd="0" presId="urn:microsoft.com/office/officeart/2005/8/layout/cycle1"/>
    <dgm:cxn modelId="{70920A0C-0C39-48BD-8C56-3419B2327965}" type="presParOf" srcId="{022952E3-7226-487B-A01C-BE1BEBD7A8A6}" destId="{21730F16-1119-4F16-87D3-5EC66C3B3EC6}" srcOrd="18" destOrd="0" presId="urn:microsoft.com/office/officeart/2005/8/layout/cycle1"/>
    <dgm:cxn modelId="{A676D6B3-28A2-4844-BE75-45005AE8E720}" type="presParOf" srcId="{022952E3-7226-487B-A01C-BE1BEBD7A8A6}" destId="{98ADB644-EB82-48C2-9451-0FEB9275A69C}" srcOrd="19" destOrd="0" presId="urn:microsoft.com/office/officeart/2005/8/layout/cycle1"/>
    <dgm:cxn modelId="{CD2665C6-1250-4CF9-9A2A-A56016B16F8F}" type="presParOf" srcId="{022952E3-7226-487B-A01C-BE1BEBD7A8A6}" destId="{A1067CAD-8A7B-4065-847D-4029EB9D1EEB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C4E4DC-F086-4B67-A188-E12D163B129B}" type="doc">
      <dgm:prSet loTypeId="urn:microsoft.com/office/officeart/2009/layout/CircleArrow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AE"/>
        </a:p>
      </dgm:t>
    </dgm:pt>
    <dgm:pt modelId="{D448C23B-E238-49C6-9684-B49BAE24BC62}">
      <dgm:prSet phldrT="[نص]" custT="1"/>
      <dgm:spPr/>
      <dgm:t>
        <a:bodyPr/>
        <a:lstStyle/>
        <a:p>
          <a:pPr rtl="1"/>
          <a:r>
            <a:rPr lang="ar-AE" sz="2400" dirty="0" smtClean="0"/>
            <a:t>زيادة الدافعية</a:t>
          </a:r>
          <a:endParaRPr lang="ar-AE" sz="2400" dirty="0"/>
        </a:p>
      </dgm:t>
    </dgm:pt>
    <dgm:pt modelId="{C03B2FFB-5579-4852-9352-67FC7D9CEA93}" type="parTrans" cxnId="{1A29C838-B735-4265-8A0C-325CBE35A297}">
      <dgm:prSet/>
      <dgm:spPr/>
      <dgm:t>
        <a:bodyPr/>
        <a:lstStyle/>
        <a:p>
          <a:pPr rtl="1"/>
          <a:endParaRPr lang="ar-AE"/>
        </a:p>
      </dgm:t>
    </dgm:pt>
    <dgm:pt modelId="{E669EB20-B8E6-40EB-9D8D-9C1E7F350D0F}" type="sibTrans" cxnId="{1A29C838-B735-4265-8A0C-325CBE35A297}">
      <dgm:prSet/>
      <dgm:spPr/>
      <dgm:t>
        <a:bodyPr/>
        <a:lstStyle/>
        <a:p>
          <a:pPr rtl="1"/>
          <a:endParaRPr lang="ar-AE"/>
        </a:p>
      </dgm:t>
    </dgm:pt>
    <dgm:pt modelId="{E3DF54B6-02BB-4183-976F-F15D681A234E}">
      <dgm:prSet phldrT="[نص]" custT="1"/>
      <dgm:spPr/>
      <dgm:t>
        <a:bodyPr/>
        <a:lstStyle/>
        <a:p>
          <a:pPr rtl="1"/>
          <a:r>
            <a:rPr lang="ar-AE" sz="2400" dirty="0" smtClean="0"/>
            <a:t>رعاية فئات المتعلمين</a:t>
          </a:r>
          <a:endParaRPr lang="ar-AE" sz="2400" dirty="0"/>
        </a:p>
      </dgm:t>
    </dgm:pt>
    <dgm:pt modelId="{FF302D4F-0074-4DF5-A081-3041C8AA7934}" type="parTrans" cxnId="{084099CC-C006-4D77-AC6A-9EB5F0F3AF29}">
      <dgm:prSet/>
      <dgm:spPr/>
      <dgm:t>
        <a:bodyPr/>
        <a:lstStyle/>
        <a:p>
          <a:pPr rtl="1"/>
          <a:endParaRPr lang="ar-AE"/>
        </a:p>
      </dgm:t>
    </dgm:pt>
    <dgm:pt modelId="{C0E833D7-ECD0-41F2-A7A9-9A5CA9669908}" type="sibTrans" cxnId="{084099CC-C006-4D77-AC6A-9EB5F0F3AF29}">
      <dgm:prSet/>
      <dgm:spPr/>
      <dgm:t>
        <a:bodyPr/>
        <a:lstStyle/>
        <a:p>
          <a:pPr rtl="1"/>
          <a:endParaRPr lang="ar-AE"/>
        </a:p>
      </dgm:t>
    </dgm:pt>
    <dgm:pt modelId="{3E0ADC10-A873-4831-8A6A-519647DD68F9}">
      <dgm:prSet phldrT="[نص]" custT="1"/>
      <dgm:spPr/>
      <dgm:t>
        <a:bodyPr/>
        <a:lstStyle/>
        <a:p>
          <a:pPr rtl="1"/>
          <a:r>
            <a:rPr lang="ar-AE" sz="2400" dirty="0" smtClean="0"/>
            <a:t>المسابقات العلمية والتربوية</a:t>
          </a:r>
          <a:endParaRPr lang="ar-AE" sz="2400" dirty="0"/>
        </a:p>
      </dgm:t>
    </dgm:pt>
    <dgm:pt modelId="{C3A85168-1A62-44D5-810C-CF380E6F069D}" type="parTrans" cxnId="{4A815E56-F9A9-4899-9069-FC40D5E91BE9}">
      <dgm:prSet/>
      <dgm:spPr/>
      <dgm:t>
        <a:bodyPr/>
        <a:lstStyle/>
        <a:p>
          <a:pPr rtl="1"/>
          <a:endParaRPr lang="ar-AE"/>
        </a:p>
      </dgm:t>
    </dgm:pt>
    <dgm:pt modelId="{F3AB4C03-9E2A-43F4-91C7-3C562B7714C3}" type="sibTrans" cxnId="{4A815E56-F9A9-4899-9069-FC40D5E91BE9}">
      <dgm:prSet/>
      <dgm:spPr/>
      <dgm:t>
        <a:bodyPr/>
        <a:lstStyle/>
        <a:p>
          <a:pPr rtl="1"/>
          <a:endParaRPr lang="ar-AE"/>
        </a:p>
      </dgm:t>
    </dgm:pt>
    <dgm:pt modelId="{1B78EACB-F53B-4E05-9A80-EBB9702E75AF}" type="pres">
      <dgm:prSet presAssocID="{BAC4E4DC-F086-4B67-A188-E12D163B129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ar-AE"/>
        </a:p>
      </dgm:t>
    </dgm:pt>
    <dgm:pt modelId="{09672336-80D6-450E-BC61-188D63DF8607}" type="pres">
      <dgm:prSet presAssocID="{D448C23B-E238-49C6-9684-B49BAE24BC62}" presName="Accent1" presStyleCnt="0"/>
      <dgm:spPr/>
      <dgm:t>
        <a:bodyPr/>
        <a:lstStyle/>
        <a:p>
          <a:pPr rtl="1"/>
          <a:endParaRPr lang="ar-AE"/>
        </a:p>
      </dgm:t>
    </dgm:pt>
    <dgm:pt modelId="{8FB7F9EE-E751-47DF-BC62-927AC5FCDC4F}" type="pres">
      <dgm:prSet presAssocID="{D448C23B-E238-49C6-9684-B49BAE24BC62}" presName="Accent" presStyleLbl="node1" presStyleIdx="0" presStyleCnt="3"/>
      <dgm:spPr/>
      <dgm:t>
        <a:bodyPr/>
        <a:lstStyle/>
        <a:p>
          <a:pPr rtl="1"/>
          <a:endParaRPr lang="ar-AE"/>
        </a:p>
      </dgm:t>
    </dgm:pt>
    <dgm:pt modelId="{7962251E-F6A0-4AC8-90F3-0CD251B39802}" type="pres">
      <dgm:prSet presAssocID="{D448C23B-E238-49C6-9684-B49BAE24BC6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8C144694-8A96-462B-AAAC-343D975353F9}" type="pres">
      <dgm:prSet presAssocID="{E3DF54B6-02BB-4183-976F-F15D681A234E}" presName="Accent2" presStyleCnt="0"/>
      <dgm:spPr/>
      <dgm:t>
        <a:bodyPr/>
        <a:lstStyle/>
        <a:p>
          <a:pPr rtl="1"/>
          <a:endParaRPr lang="ar-AE"/>
        </a:p>
      </dgm:t>
    </dgm:pt>
    <dgm:pt modelId="{65431DCA-2D2D-4086-8EE2-A0BF2DCEBC5D}" type="pres">
      <dgm:prSet presAssocID="{E3DF54B6-02BB-4183-976F-F15D681A234E}" presName="Accent" presStyleLbl="node1" presStyleIdx="1" presStyleCnt="3"/>
      <dgm:spPr/>
      <dgm:t>
        <a:bodyPr/>
        <a:lstStyle/>
        <a:p>
          <a:pPr rtl="1"/>
          <a:endParaRPr lang="ar-AE"/>
        </a:p>
      </dgm:t>
    </dgm:pt>
    <dgm:pt modelId="{2D11C37C-4DC3-483B-A119-03E2DECB2A8F}" type="pres">
      <dgm:prSet presAssocID="{E3DF54B6-02BB-4183-976F-F15D681A234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C0D3BF1F-E8FA-43B5-A452-A5177EC881DB}" type="pres">
      <dgm:prSet presAssocID="{3E0ADC10-A873-4831-8A6A-519647DD68F9}" presName="Accent3" presStyleCnt="0"/>
      <dgm:spPr/>
      <dgm:t>
        <a:bodyPr/>
        <a:lstStyle/>
        <a:p>
          <a:pPr rtl="1"/>
          <a:endParaRPr lang="ar-AE"/>
        </a:p>
      </dgm:t>
    </dgm:pt>
    <dgm:pt modelId="{6C02452D-8E43-4F6F-BA9B-A87358648A37}" type="pres">
      <dgm:prSet presAssocID="{3E0ADC10-A873-4831-8A6A-519647DD68F9}" presName="Accent" presStyleLbl="node1" presStyleIdx="2" presStyleCnt="3"/>
      <dgm:spPr/>
      <dgm:t>
        <a:bodyPr/>
        <a:lstStyle/>
        <a:p>
          <a:pPr rtl="1"/>
          <a:endParaRPr lang="ar-AE"/>
        </a:p>
      </dgm:t>
    </dgm:pt>
    <dgm:pt modelId="{1A202C9D-9764-4EE3-BBE4-7D0614690CE2}" type="pres">
      <dgm:prSet presAssocID="{3E0ADC10-A873-4831-8A6A-519647DD68F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</dgm:ptLst>
  <dgm:cxnLst>
    <dgm:cxn modelId="{1A29C838-B735-4265-8A0C-325CBE35A297}" srcId="{BAC4E4DC-F086-4B67-A188-E12D163B129B}" destId="{D448C23B-E238-49C6-9684-B49BAE24BC62}" srcOrd="0" destOrd="0" parTransId="{C03B2FFB-5579-4852-9352-67FC7D9CEA93}" sibTransId="{E669EB20-B8E6-40EB-9D8D-9C1E7F350D0F}"/>
    <dgm:cxn modelId="{5286F6AB-0073-4C20-9A12-9036CAF4673F}" type="presOf" srcId="{BAC4E4DC-F086-4B67-A188-E12D163B129B}" destId="{1B78EACB-F53B-4E05-9A80-EBB9702E75AF}" srcOrd="0" destOrd="0" presId="urn:microsoft.com/office/officeart/2009/layout/CircleArrowProcess"/>
    <dgm:cxn modelId="{E7D77132-9C34-418C-BC4A-CDEED3C856A7}" type="presOf" srcId="{D448C23B-E238-49C6-9684-B49BAE24BC62}" destId="{7962251E-F6A0-4AC8-90F3-0CD251B39802}" srcOrd="0" destOrd="0" presId="urn:microsoft.com/office/officeart/2009/layout/CircleArrowProcess"/>
    <dgm:cxn modelId="{084099CC-C006-4D77-AC6A-9EB5F0F3AF29}" srcId="{BAC4E4DC-F086-4B67-A188-E12D163B129B}" destId="{E3DF54B6-02BB-4183-976F-F15D681A234E}" srcOrd="1" destOrd="0" parTransId="{FF302D4F-0074-4DF5-A081-3041C8AA7934}" sibTransId="{C0E833D7-ECD0-41F2-A7A9-9A5CA9669908}"/>
    <dgm:cxn modelId="{948F5CF3-E6FD-4F97-94D3-4A716FEFD49D}" type="presOf" srcId="{E3DF54B6-02BB-4183-976F-F15D681A234E}" destId="{2D11C37C-4DC3-483B-A119-03E2DECB2A8F}" srcOrd="0" destOrd="0" presId="urn:microsoft.com/office/officeart/2009/layout/CircleArrowProcess"/>
    <dgm:cxn modelId="{4A815E56-F9A9-4899-9069-FC40D5E91BE9}" srcId="{BAC4E4DC-F086-4B67-A188-E12D163B129B}" destId="{3E0ADC10-A873-4831-8A6A-519647DD68F9}" srcOrd="2" destOrd="0" parTransId="{C3A85168-1A62-44D5-810C-CF380E6F069D}" sibTransId="{F3AB4C03-9E2A-43F4-91C7-3C562B7714C3}"/>
    <dgm:cxn modelId="{70CC5770-50A4-4A91-B2C7-807AD64733B3}" type="presOf" srcId="{3E0ADC10-A873-4831-8A6A-519647DD68F9}" destId="{1A202C9D-9764-4EE3-BBE4-7D0614690CE2}" srcOrd="0" destOrd="0" presId="urn:microsoft.com/office/officeart/2009/layout/CircleArrowProcess"/>
    <dgm:cxn modelId="{8734D95D-3C1E-4908-90DB-9422DFF4B824}" type="presParOf" srcId="{1B78EACB-F53B-4E05-9A80-EBB9702E75AF}" destId="{09672336-80D6-450E-BC61-188D63DF8607}" srcOrd="0" destOrd="0" presId="urn:microsoft.com/office/officeart/2009/layout/CircleArrowProcess"/>
    <dgm:cxn modelId="{73B087EB-FD7F-4A68-B979-D75BD076AC3E}" type="presParOf" srcId="{09672336-80D6-450E-BC61-188D63DF8607}" destId="{8FB7F9EE-E751-47DF-BC62-927AC5FCDC4F}" srcOrd="0" destOrd="0" presId="urn:microsoft.com/office/officeart/2009/layout/CircleArrowProcess"/>
    <dgm:cxn modelId="{89FBF0D7-1C01-4FF6-8A89-261EA5B199BC}" type="presParOf" srcId="{1B78EACB-F53B-4E05-9A80-EBB9702E75AF}" destId="{7962251E-F6A0-4AC8-90F3-0CD251B39802}" srcOrd="1" destOrd="0" presId="urn:microsoft.com/office/officeart/2009/layout/CircleArrowProcess"/>
    <dgm:cxn modelId="{11E9E464-7A66-4770-9DA7-0C85BC0FAA0F}" type="presParOf" srcId="{1B78EACB-F53B-4E05-9A80-EBB9702E75AF}" destId="{8C144694-8A96-462B-AAAC-343D975353F9}" srcOrd="2" destOrd="0" presId="urn:microsoft.com/office/officeart/2009/layout/CircleArrowProcess"/>
    <dgm:cxn modelId="{8C9B7D3A-F372-4A53-B02D-F918C18066A5}" type="presParOf" srcId="{8C144694-8A96-462B-AAAC-343D975353F9}" destId="{65431DCA-2D2D-4086-8EE2-A0BF2DCEBC5D}" srcOrd="0" destOrd="0" presId="urn:microsoft.com/office/officeart/2009/layout/CircleArrowProcess"/>
    <dgm:cxn modelId="{DB9EB675-2CB7-43E4-8003-4EE23D0889BA}" type="presParOf" srcId="{1B78EACB-F53B-4E05-9A80-EBB9702E75AF}" destId="{2D11C37C-4DC3-483B-A119-03E2DECB2A8F}" srcOrd="3" destOrd="0" presId="urn:microsoft.com/office/officeart/2009/layout/CircleArrowProcess"/>
    <dgm:cxn modelId="{52A9A7D0-90A0-4F5A-861C-712F3D9B5EE2}" type="presParOf" srcId="{1B78EACB-F53B-4E05-9A80-EBB9702E75AF}" destId="{C0D3BF1F-E8FA-43B5-A452-A5177EC881DB}" srcOrd="4" destOrd="0" presId="urn:microsoft.com/office/officeart/2009/layout/CircleArrowProcess"/>
    <dgm:cxn modelId="{0EAC59A7-5B25-45E0-BA16-32B7D8CE30D5}" type="presParOf" srcId="{C0D3BF1F-E8FA-43B5-A452-A5177EC881DB}" destId="{6C02452D-8E43-4F6F-BA9B-A87358648A37}" srcOrd="0" destOrd="0" presId="urn:microsoft.com/office/officeart/2009/layout/CircleArrowProcess"/>
    <dgm:cxn modelId="{592F8976-2250-410A-8DF8-48D7467F2135}" type="presParOf" srcId="{1B78EACB-F53B-4E05-9A80-EBB9702E75AF}" destId="{1A202C9D-9764-4EE3-BBE4-7D0614690CE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DC1BA-A03E-440B-B91D-B5DCCE8321D6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pPr rtl="1"/>
          <a:endParaRPr lang="ar-AE"/>
        </a:p>
      </dgm:t>
    </dgm:pt>
    <dgm:pt modelId="{3DED3B23-C109-4E43-AB7A-D8270D5129D8}">
      <dgm:prSet phldrT="[نص]" custT="1"/>
      <dgm:spPr/>
      <dgm:t>
        <a:bodyPr/>
        <a:lstStyle/>
        <a:p>
          <a:pPr rtl="1"/>
          <a:r>
            <a:rPr lang="ar-AE" sz="2400" dirty="0" smtClean="0"/>
            <a:t>الجهود والمبادرات</a:t>
          </a:r>
          <a:endParaRPr lang="ar-AE" sz="2400" dirty="0"/>
        </a:p>
      </dgm:t>
    </dgm:pt>
    <dgm:pt modelId="{4F17C1AB-0BBF-4E13-B1EA-B5456DFA7141}" type="parTrans" cxnId="{FACC2B7A-D4EF-414D-ABE3-7F64A1DE214E}">
      <dgm:prSet/>
      <dgm:spPr/>
      <dgm:t>
        <a:bodyPr/>
        <a:lstStyle/>
        <a:p>
          <a:pPr rtl="1"/>
          <a:endParaRPr lang="ar-AE"/>
        </a:p>
      </dgm:t>
    </dgm:pt>
    <dgm:pt modelId="{CFE5C6BD-578B-4467-A403-56AD370B92CD}" type="sibTrans" cxnId="{FACC2B7A-D4EF-414D-ABE3-7F64A1DE214E}">
      <dgm:prSet/>
      <dgm:spPr/>
      <dgm:t>
        <a:bodyPr/>
        <a:lstStyle/>
        <a:p>
          <a:pPr rtl="1"/>
          <a:endParaRPr lang="ar-AE"/>
        </a:p>
      </dgm:t>
    </dgm:pt>
    <dgm:pt modelId="{625FC3ED-570E-4027-A61D-B3C681D0505C}">
      <dgm:prSet phldrT="[نص]" custT="1"/>
      <dgm:spPr/>
      <dgm:t>
        <a:bodyPr/>
        <a:lstStyle/>
        <a:p>
          <a:pPr rtl="1"/>
          <a:r>
            <a:rPr lang="ar-AE" sz="2400" dirty="0" smtClean="0"/>
            <a:t>الأنشطة والمسابقات</a:t>
          </a:r>
          <a:endParaRPr lang="ar-AE" sz="2400" dirty="0"/>
        </a:p>
      </dgm:t>
    </dgm:pt>
    <dgm:pt modelId="{27B00585-A18A-493D-ABB3-0139D6B9D098}" type="parTrans" cxnId="{7A7155EE-6EF8-425A-852B-5BD486FE6E60}">
      <dgm:prSet/>
      <dgm:spPr/>
      <dgm:t>
        <a:bodyPr/>
        <a:lstStyle/>
        <a:p>
          <a:pPr rtl="1"/>
          <a:endParaRPr lang="ar-AE"/>
        </a:p>
      </dgm:t>
    </dgm:pt>
    <dgm:pt modelId="{427C1BBA-CAD1-43AD-8EC5-DBD0B04FE9CC}" type="sibTrans" cxnId="{7A7155EE-6EF8-425A-852B-5BD486FE6E60}">
      <dgm:prSet/>
      <dgm:spPr/>
      <dgm:t>
        <a:bodyPr/>
        <a:lstStyle/>
        <a:p>
          <a:pPr rtl="1"/>
          <a:endParaRPr lang="ar-AE"/>
        </a:p>
      </dgm:t>
    </dgm:pt>
    <dgm:pt modelId="{5D8B07E3-4098-4EC4-B6B4-38C06A8536ED}">
      <dgm:prSet phldrT="[نص]" custT="1"/>
      <dgm:spPr/>
      <dgm:t>
        <a:bodyPr/>
        <a:lstStyle/>
        <a:p>
          <a:pPr rtl="1"/>
          <a:r>
            <a:rPr lang="ar-AE" sz="2400" dirty="0" smtClean="0"/>
            <a:t>المؤتمرات والندوات</a:t>
          </a:r>
          <a:endParaRPr lang="ar-AE" sz="2400" dirty="0"/>
        </a:p>
      </dgm:t>
    </dgm:pt>
    <dgm:pt modelId="{012B3CDB-BE1D-4354-9BE4-4C3405AFADBE}" type="parTrans" cxnId="{C266DB77-E635-4733-B97E-9E83D545C920}">
      <dgm:prSet/>
      <dgm:spPr/>
      <dgm:t>
        <a:bodyPr/>
        <a:lstStyle/>
        <a:p>
          <a:pPr rtl="1"/>
          <a:endParaRPr lang="ar-AE"/>
        </a:p>
      </dgm:t>
    </dgm:pt>
    <dgm:pt modelId="{B9DE6CCA-9032-4B12-B547-B409BCC1AD52}" type="sibTrans" cxnId="{C266DB77-E635-4733-B97E-9E83D545C920}">
      <dgm:prSet/>
      <dgm:spPr/>
      <dgm:t>
        <a:bodyPr/>
        <a:lstStyle/>
        <a:p>
          <a:pPr rtl="1"/>
          <a:endParaRPr lang="ar-AE"/>
        </a:p>
      </dgm:t>
    </dgm:pt>
    <dgm:pt modelId="{B84C32EC-0BB1-4A54-81BE-83054266EBD7}">
      <dgm:prSet phldrT="[نص]" custT="1"/>
      <dgm:spPr/>
      <dgm:t>
        <a:bodyPr/>
        <a:lstStyle/>
        <a:p>
          <a:pPr rtl="1"/>
          <a:r>
            <a:rPr lang="ar-AE" sz="2400" dirty="0" smtClean="0"/>
            <a:t>التقييم الذاتي</a:t>
          </a:r>
          <a:endParaRPr lang="ar-AE" sz="2400" dirty="0"/>
        </a:p>
      </dgm:t>
    </dgm:pt>
    <dgm:pt modelId="{CE8F9109-CEDD-4AA3-9D2D-6C8ACE6ABCE0}" type="parTrans" cxnId="{5967943C-542F-4E9B-B023-685F2E7F5A34}">
      <dgm:prSet/>
      <dgm:spPr/>
      <dgm:t>
        <a:bodyPr/>
        <a:lstStyle/>
        <a:p>
          <a:pPr rtl="1"/>
          <a:endParaRPr lang="ar-AE"/>
        </a:p>
      </dgm:t>
    </dgm:pt>
    <dgm:pt modelId="{00424D51-46A2-42DA-B72D-422819AB600F}" type="sibTrans" cxnId="{5967943C-542F-4E9B-B023-685F2E7F5A34}">
      <dgm:prSet/>
      <dgm:spPr/>
      <dgm:t>
        <a:bodyPr/>
        <a:lstStyle/>
        <a:p>
          <a:pPr rtl="1"/>
          <a:endParaRPr lang="ar-AE"/>
        </a:p>
      </dgm:t>
    </dgm:pt>
    <dgm:pt modelId="{6D27B6EF-E05F-4578-B1E9-608BD60E5C5E}">
      <dgm:prSet phldrT="[نص]" custT="1"/>
      <dgm:spPr/>
      <dgm:t>
        <a:bodyPr/>
        <a:lstStyle/>
        <a:p>
          <a:pPr rtl="1"/>
          <a:r>
            <a:rPr lang="ar-AE" sz="2400" dirty="0" smtClean="0"/>
            <a:t>العضوية والمشاركة في الهيئات المهنية</a:t>
          </a:r>
          <a:endParaRPr lang="ar-AE" sz="2400" dirty="0"/>
        </a:p>
      </dgm:t>
    </dgm:pt>
    <dgm:pt modelId="{A7D16AC2-CD91-4DB4-BEDB-F9BD96E85994}" type="parTrans" cxnId="{04EE0CEA-B53C-4F4B-9AB9-ACED3152F341}">
      <dgm:prSet/>
      <dgm:spPr/>
      <dgm:t>
        <a:bodyPr/>
        <a:lstStyle/>
        <a:p>
          <a:pPr rtl="1"/>
          <a:endParaRPr lang="ar-AE"/>
        </a:p>
      </dgm:t>
    </dgm:pt>
    <dgm:pt modelId="{CE5806FF-45CE-441A-9CCB-3F44D925F4EB}" type="sibTrans" cxnId="{04EE0CEA-B53C-4F4B-9AB9-ACED3152F341}">
      <dgm:prSet/>
      <dgm:spPr/>
      <dgm:t>
        <a:bodyPr/>
        <a:lstStyle/>
        <a:p>
          <a:pPr rtl="1"/>
          <a:endParaRPr lang="ar-AE"/>
        </a:p>
      </dgm:t>
    </dgm:pt>
    <dgm:pt modelId="{896ECB9E-D116-4DF4-87C1-828EE15B725D}" type="pres">
      <dgm:prSet presAssocID="{319DC1BA-A03E-440B-B91D-B5DCCE8321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AE"/>
        </a:p>
      </dgm:t>
    </dgm:pt>
    <dgm:pt modelId="{D4E69F42-B277-44C7-BFF9-BD372892D2A6}" type="pres">
      <dgm:prSet presAssocID="{3DED3B23-C109-4E43-AB7A-D8270D5129D8}" presName="composite" presStyleCnt="0"/>
      <dgm:spPr/>
      <dgm:t>
        <a:bodyPr/>
        <a:lstStyle/>
        <a:p>
          <a:pPr rtl="1"/>
          <a:endParaRPr lang="ar-AE"/>
        </a:p>
      </dgm:t>
    </dgm:pt>
    <dgm:pt modelId="{AE92BACC-203B-4983-9EB5-7814A385352B}" type="pres">
      <dgm:prSet presAssocID="{3DED3B23-C109-4E43-AB7A-D8270D5129D8}" presName="LShape" presStyleLbl="alignNode1" presStyleIdx="0" presStyleCnt="9"/>
      <dgm:spPr/>
      <dgm:t>
        <a:bodyPr/>
        <a:lstStyle/>
        <a:p>
          <a:pPr rtl="1"/>
          <a:endParaRPr lang="ar-AE"/>
        </a:p>
      </dgm:t>
    </dgm:pt>
    <dgm:pt modelId="{A3DDA155-7E73-4EA1-9EE0-9173AC8FE7C0}" type="pres">
      <dgm:prSet presAssocID="{3DED3B23-C109-4E43-AB7A-D8270D5129D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5D0FDABD-D9F6-48C2-B612-217BB4490841}" type="pres">
      <dgm:prSet presAssocID="{3DED3B23-C109-4E43-AB7A-D8270D5129D8}" presName="Triangle" presStyleLbl="alignNode1" presStyleIdx="1" presStyleCnt="9"/>
      <dgm:spPr/>
      <dgm:t>
        <a:bodyPr/>
        <a:lstStyle/>
        <a:p>
          <a:pPr rtl="1"/>
          <a:endParaRPr lang="ar-AE"/>
        </a:p>
      </dgm:t>
    </dgm:pt>
    <dgm:pt modelId="{2B9BB61E-934D-4F3D-8323-DE5EFEB6B9FF}" type="pres">
      <dgm:prSet presAssocID="{CFE5C6BD-578B-4467-A403-56AD370B92CD}" presName="sibTrans" presStyleCnt="0"/>
      <dgm:spPr/>
      <dgm:t>
        <a:bodyPr/>
        <a:lstStyle/>
        <a:p>
          <a:pPr rtl="1"/>
          <a:endParaRPr lang="ar-AE"/>
        </a:p>
      </dgm:t>
    </dgm:pt>
    <dgm:pt modelId="{CD084E0B-A71A-4277-A4CC-0F8F9B5AED7E}" type="pres">
      <dgm:prSet presAssocID="{CFE5C6BD-578B-4467-A403-56AD370B92CD}" presName="space" presStyleCnt="0"/>
      <dgm:spPr/>
      <dgm:t>
        <a:bodyPr/>
        <a:lstStyle/>
        <a:p>
          <a:pPr rtl="1"/>
          <a:endParaRPr lang="ar-AE"/>
        </a:p>
      </dgm:t>
    </dgm:pt>
    <dgm:pt modelId="{45E2B984-7370-4E8E-960D-298A98822307}" type="pres">
      <dgm:prSet presAssocID="{625FC3ED-570E-4027-A61D-B3C681D0505C}" presName="composite" presStyleCnt="0"/>
      <dgm:spPr/>
      <dgm:t>
        <a:bodyPr/>
        <a:lstStyle/>
        <a:p>
          <a:pPr rtl="1"/>
          <a:endParaRPr lang="ar-AE"/>
        </a:p>
      </dgm:t>
    </dgm:pt>
    <dgm:pt modelId="{E05DD794-D54A-40EF-A70F-82981A4820C2}" type="pres">
      <dgm:prSet presAssocID="{625FC3ED-570E-4027-A61D-B3C681D0505C}" presName="LShape" presStyleLbl="alignNode1" presStyleIdx="2" presStyleCnt="9"/>
      <dgm:spPr/>
      <dgm:t>
        <a:bodyPr/>
        <a:lstStyle/>
        <a:p>
          <a:pPr rtl="1"/>
          <a:endParaRPr lang="ar-AE"/>
        </a:p>
      </dgm:t>
    </dgm:pt>
    <dgm:pt modelId="{85811B56-F5EB-47B7-9155-778F254C1EC6}" type="pres">
      <dgm:prSet presAssocID="{625FC3ED-570E-4027-A61D-B3C681D0505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371419D0-97C8-418D-8088-52680958B933}" type="pres">
      <dgm:prSet presAssocID="{625FC3ED-570E-4027-A61D-B3C681D0505C}" presName="Triangle" presStyleLbl="alignNode1" presStyleIdx="3" presStyleCnt="9"/>
      <dgm:spPr/>
      <dgm:t>
        <a:bodyPr/>
        <a:lstStyle/>
        <a:p>
          <a:pPr rtl="1"/>
          <a:endParaRPr lang="ar-AE"/>
        </a:p>
      </dgm:t>
    </dgm:pt>
    <dgm:pt modelId="{0A0730FE-5B9B-41E0-9083-8AC103AD652B}" type="pres">
      <dgm:prSet presAssocID="{427C1BBA-CAD1-43AD-8EC5-DBD0B04FE9CC}" presName="sibTrans" presStyleCnt="0"/>
      <dgm:spPr/>
      <dgm:t>
        <a:bodyPr/>
        <a:lstStyle/>
        <a:p>
          <a:pPr rtl="1"/>
          <a:endParaRPr lang="ar-AE"/>
        </a:p>
      </dgm:t>
    </dgm:pt>
    <dgm:pt modelId="{968F7638-A393-4C95-875C-9E7F35C7191F}" type="pres">
      <dgm:prSet presAssocID="{427C1BBA-CAD1-43AD-8EC5-DBD0B04FE9CC}" presName="space" presStyleCnt="0"/>
      <dgm:spPr/>
      <dgm:t>
        <a:bodyPr/>
        <a:lstStyle/>
        <a:p>
          <a:pPr rtl="1"/>
          <a:endParaRPr lang="ar-AE"/>
        </a:p>
      </dgm:t>
    </dgm:pt>
    <dgm:pt modelId="{9F74FA96-EDB4-4108-8839-CF54B6F434BA}" type="pres">
      <dgm:prSet presAssocID="{5D8B07E3-4098-4EC4-B6B4-38C06A8536ED}" presName="composite" presStyleCnt="0"/>
      <dgm:spPr/>
      <dgm:t>
        <a:bodyPr/>
        <a:lstStyle/>
        <a:p>
          <a:pPr rtl="1"/>
          <a:endParaRPr lang="ar-AE"/>
        </a:p>
      </dgm:t>
    </dgm:pt>
    <dgm:pt modelId="{8029DDCA-E044-472C-A22D-2A7A4788C1F4}" type="pres">
      <dgm:prSet presAssocID="{5D8B07E3-4098-4EC4-B6B4-38C06A8536ED}" presName="LShape" presStyleLbl="alignNode1" presStyleIdx="4" presStyleCnt="9"/>
      <dgm:spPr/>
      <dgm:t>
        <a:bodyPr/>
        <a:lstStyle/>
        <a:p>
          <a:pPr rtl="1"/>
          <a:endParaRPr lang="ar-AE"/>
        </a:p>
      </dgm:t>
    </dgm:pt>
    <dgm:pt modelId="{A74FAB6B-CE4D-4966-9313-3D920A39569B}" type="pres">
      <dgm:prSet presAssocID="{5D8B07E3-4098-4EC4-B6B4-38C06A8536E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C234595E-8FA5-46C0-95AA-95F0FF52AFD4}" type="pres">
      <dgm:prSet presAssocID="{5D8B07E3-4098-4EC4-B6B4-38C06A8536ED}" presName="Triangle" presStyleLbl="alignNode1" presStyleIdx="5" presStyleCnt="9"/>
      <dgm:spPr/>
      <dgm:t>
        <a:bodyPr/>
        <a:lstStyle/>
        <a:p>
          <a:pPr rtl="1"/>
          <a:endParaRPr lang="ar-AE"/>
        </a:p>
      </dgm:t>
    </dgm:pt>
    <dgm:pt modelId="{7B9B877E-C1BD-4458-A1BC-D7DFFE6725C7}" type="pres">
      <dgm:prSet presAssocID="{B9DE6CCA-9032-4B12-B547-B409BCC1AD52}" presName="sibTrans" presStyleCnt="0"/>
      <dgm:spPr/>
      <dgm:t>
        <a:bodyPr/>
        <a:lstStyle/>
        <a:p>
          <a:pPr rtl="1"/>
          <a:endParaRPr lang="ar-AE"/>
        </a:p>
      </dgm:t>
    </dgm:pt>
    <dgm:pt modelId="{505DB82E-2D1F-42FD-8765-541100F0F0E0}" type="pres">
      <dgm:prSet presAssocID="{B9DE6CCA-9032-4B12-B547-B409BCC1AD52}" presName="space" presStyleCnt="0"/>
      <dgm:spPr/>
      <dgm:t>
        <a:bodyPr/>
        <a:lstStyle/>
        <a:p>
          <a:pPr rtl="1"/>
          <a:endParaRPr lang="ar-AE"/>
        </a:p>
      </dgm:t>
    </dgm:pt>
    <dgm:pt modelId="{D59B7AE1-FF86-44F1-91AD-C6353F91A83F}" type="pres">
      <dgm:prSet presAssocID="{6D27B6EF-E05F-4578-B1E9-608BD60E5C5E}" presName="composite" presStyleCnt="0"/>
      <dgm:spPr/>
      <dgm:t>
        <a:bodyPr/>
        <a:lstStyle/>
        <a:p>
          <a:pPr rtl="1"/>
          <a:endParaRPr lang="ar-AE"/>
        </a:p>
      </dgm:t>
    </dgm:pt>
    <dgm:pt modelId="{BABABAB9-2314-49C2-8CC2-DBC391E3A36A}" type="pres">
      <dgm:prSet presAssocID="{6D27B6EF-E05F-4578-B1E9-608BD60E5C5E}" presName="LShape" presStyleLbl="alignNode1" presStyleIdx="6" presStyleCnt="9"/>
      <dgm:spPr/>
      <dgm:t>
        <a:bodyPr/>
        <a:lstStyle/>
        <a:p>
          <a:pPr rtl="1"/>
          <a:endParaRPr lang="ar-AE"/>
        </a:p>
      </dgm:t>
    </dgm:pt>
    <dgm:pt modelId="{BC7BFBD9-3854-4A8B-BCE0-2D43225A10B5}" type="pres">
      <dgm:prSet presAssocID="{6D27B6EF-E05F-4578-B1E9-608BD60E5C5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1AA5C0AD-F3E0-41BF-9436-8003B19EC441}" type="pres">
      <dgm:prSet presAssocID="{6D27B6EF-E05F-4578-B1E9-608BD60E5C5E}" presName="Triangle" presStyleLbl="alignNode1" presStyleIdx="7" presStyleCnt="9"/>
      <dgm:spPr/>
      <dgm:t>
        <a:bodyPr/>
        <a:lstStyle/>
        <a:p>
          <a:pPr rtl="1"/>
          <a:endParaRPr lang="ar-AE"/>
        </a:p>
      </dgm:t>
    </dgm:pt>
    <dgm:pt modelId="{C331415E-2AF3-4454-9DB4-417307BC1A0F}" type="pres">
      <dgm:prSet presAssocID="{CE5806FF-45CE-441A-9CCB-3F44D925F4EB}" presName="sibTrans" presStyleCnt="0"/>
      <dgm:spPr/>
      <dgm:t>
        <a:bodyPr/>
        <a:lstStyle/>
        <a:p>
          <a:pPr rtl="1"/>
          <a:endParaRPr lang="ar-AE"/>
        </a:p>
      </dgm:t>
    </dgm:pt>
    <dgm:pt modelId="{FFAFDC61-65EC-4BCE-9A91-D20234FDBEC9}" type="pres">
      <dgm:prSet presAssocID="{CE5806FF-45CE-441A-9CCB-3F44D925F4EB}" presName="space" presStyleCnt="0"/>
      <dgm:spPr/>
      <dgm:t>
        <a:bodyPr/>
        <a:lstStyle/>
        <a:p>
          <a:pPr rtl="1"/>
          <a:endParaRPr lang="ar-AE"/>
        </a:p>
      </dgm:t>
    </dgm:pt>
    <dgm:pt modelId="{71EAC20D-FAE1-4015-92DF-D7034E398189}" type="pres">
      <dgm:prSet presAssocID="{B84C32EC-0BB1-4A54-81BE-83054266EBD7}" presName="composite" presStyleCnt="0"/>
      <dgm:spPr/>
      <dgm:t>
        <a:bodyPr/>
        <a:lstStyle/>
        <a:p>
          <a:pPr rtl="1"/>
          <a:endParaRPr lang="ar-AE"/>
        </a:p>
      </dgm:t>
    </dgm:pt>
    <dgm:pt modelId="{59CE0C9F-A103-4A05-AAB5-8D711BFA6C5E}" type="pres">
      <dgm:prSet presAssocID="{B84C32EC-0BB1-4A54-81BE-83054266EBD7}" presName="LShape" presStyleLbl="alignNode1" presStyleIdx="8" presStyleCnt="9"/>
      <dgm:spPr/>
      <dgm:t>
        <a:bodyPr/>
        <a:lstStyle/>
        <a:p>
          <a:pPr rtl="1"/>
          <a:endParaRPr lang="ar-AE"/>
        </a:p>
      </dgm:t>
    </dgm:pt>
    <dgm:pt modelId="{ABA54C6E-CB7D-4487-B26F-C87869B12BB7}" type="pres">
      <dgm:prSet presAssocID="{B84C32EC-0BB1-4A54-81BE-83054266EBD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</dgm:ptLst>
  <dgm:cxnLst>
    <dgm:cxn modelId="{3C5688CE-BD85-4608-BCC1-A32D43F1AC9D}" type="presOf" srcId="{319DC1BA-A03E-440B-B91D-B5DCCE8321D6}" destId="{896ECB9E-D116-4DF4-87C1-828EE15B725D}" srcOrd="0" destOrd="0" presId="urn:microsoft.com/office/officeart/2009/3/layout/StepUpProcess"/>
    <dgm:cxn modelId="{3DBB372B-4496-4ECA-86E9-70D96CD362EE}" type="presOf" srcId="{6D27B6EF-E05F-4578-B1E9-608BD60E5C5E}" destId="{BC7BFBD9-3854-4A8B-BCE0-2D43225A10B5}" srcOrd="0" destOrd="0" presId="urn:microsoft.com/office/officeart/2009/3/layout/StepUpProcess"/>
    <dgm:cxn modelId="{913C71CB-F7D3-45AF-B653-5C19BE22855B}" type="presOf" srcId="{B84C32EC-0BB1-4A54-81BE-83054266EBD7}" destId="{ABA54C6E-CB7D-4487-B26F-C87869B12BB7}" srcOrd="0" destOrd="0" presId="urn:microsoft.com/office/officeart/2009/3/layout/StepUpProcess"/>
    <dgm:cxn modelId="{F0845981-DFFB-47F0-B3D6-A8BD08E9543F}" type="presOf" srcId="{5D8B07E3-4098-4EC4-B6B4-38C06A8536ED}" destId="{A74FAB6B-CE4D-4966-9313-3D920A39569B}" srcOrd="0" destOrd="0" presId="urn:microsoft.com/office/officeart/2009/3/layout/StepUpProcess"/>
    <dgm:cxn modelId="{5967943C-542F-4E9B-B023-685F2E7F5A34}" srcId="{319DC1BA-A03E-440B-B91D-B5DCCE8321D6}" destId="{B84C32EC-0BB1-4A54-81BE-83054266EBD7}" srcOrd="4" destOrd="0" parTransId="{CE8F9109-CEDD-4AA3-9D2D-6C8ACE6ABCE0}" sibTransId="{00424D51-46A2-42DA-B72D-422819AB600F}"/>
    <dgm:cxn modelId="{FACC2B7A-D4EF-414D-ABE3-7F64A1DE214E}" srcId="{319DC1BA-A03E-440B-B91D-B5DCCE8321D6}" destId="{3DED3B23-C109-4E43-AB7A-D8270D5129D8}" srcOrd="0" destOrd="0" parTransId="{4F17C1AB-0BBF-4E13-B1EA-B5456DFA7141}" sibTransId="{CFE5C6BD-578B-4467-A403-56AD370B92CD}"/>
    <dgm:cxn modelId="{92DBBDDF-97D9-45EB-8455-AA94CCBCCE30}" type="presOf" srcId="{3DED3B23-C109-4E43-AB7A-D8270D5129D8}" destId="{A3DDA155-7E73-4EA1-9EE0-9173AC8FE7C0}" srcOrd="0" destOrd="0" presId="urn:microsoft.com/office/officeart/2009/3/layout/StepUpProcess"/>
    <dgm:cxn modelId="{04EE0CEA-B53C-4F4B-9AB9-ACED3152F341}" srcId="{319DC1BA-A03E-440B-B91D-B5DCCE8321D6}" destId="{6D27B6EF-E05F-4578-B1E9-608BD60E5C5E}" srcOrd="3" destOrd="0" parTransId="{A7D16AC2-CD91-4DB4-BEDB-F9BD96E85994}" sibTransId="{CE5806FF-45CE-441A-9CCB-3F44D925F4EB}"/>
    <dgm:cxn modelId="{7A7155EE-6EF8-425A-852B-5BD486FE6E60}" srcId="{319DC1BA-A03E-440B-B91D-B5DCCE8321D6}" destId="{625FC3ED-570E-4027-A61D-B3C681D0505C}" srcOrd="1" destOrd="0" parTransId="{27B00585-A18A-493D-ABB3-0139D6B9D098}" sibTransId="{427C1BBA-CAD1-43AD-8EC5-DBD0B04FE9CC}"/>
    <dgm:cxn modelId="{C266DB77-E635-4733-B97E-9E83D545C920}" srcId="{319DC1BA-A03E-440B-B91D-B5DCCE8321D6}" destId="{5D8B07E3-4098-4EC4-B6B4-38C06A8536ED}" srcOrd="2" destOrd="0" parTransId="{012B3CDB-BE1D-4354-9BE4-4C3405AFADBE}" sibTransId="{B9DE6CCA-9032-4B12-B547-B409BCC1AD52}"/>
    <dgm:cxn modelId="{1660ED38-E29D-4FA3-9E5E-F35543B46FC0}" type="presOf" srcId="{625FC3ED-570E-4027-A61D-B3C681D0505C}" destId="{85811B56-F5EB-47B7-9155-778F254C1EC6}" srcOrd="0" destOrd="0" presId="urn:microsoft.com/office/officeart/2009/3/layout/StepUpProcess"/>
    <dgm:cxn modelId="{75EAC7FF-1204-4948-B7F5-825BE0E3A315}" type="presParOf" srcId="{896ECB9E-D116-4DF4-87C1-828EE15B725D}" destId="{D4E69F42-B277-44C7-BFF9-BD372892D2A6}" srcOrd="0" destOrd="0" presId="urn:microsoft.com/office/officeart/2009/3/layout/StepUpProcess"/>
    <dgm:cxn modelId="{13DB7052-004F-45B4-A8D7-FC08CEE2F2CC}" type="presParOf" srcId="{D4E69F42-B277-44C7-BFF9-BD372892D2A6}" destId="{AE92BACC-203B-4983-9EB5-7814A385352B}" srcOrd="0" destOrd="0" presId="urn:microsoft.com/office/officeart/2009/3/layout/StepUpProcess"/>
    <dgm:cxn modelId="{DB8D56C2-5505-410D-B8DF-D1F1460CD33E}" type="presParOf" srcId="{D4E69F42-B277-44C7-BFF9-BD372892D2A6}" destId="{A3DDA155-7E73-4EA1-9EE0-9173AC8FE7C0}" srcOrd="1" destOrd="0" presId="urn:microsoft.com/office/officeart/2009/3/layout/StepUpProcess"/>
    <dgm:cxn modelId="{B4815364-D4DB-41D8-AF4B-E8C3BBD0CB42}" type="presParOf" srcId="{D4E69F42-B277-44C7-BFF9-BD372892D2A6}" destId="{5D0FDABD-D9F6-48C2-B612-217BB4490841}" srcOrd="2" destOrd="0" presId="urn:microsoft.com/office/officeart/2009/3/layout/StepUpProcess"/>
    <dgm:cxn modelId="{E86BF95A-8D57-49AF-9B01-8D31E49D3F32}" type="presParOf" srcId="{896ECB9E-D116-4DF4-87C1-828EE15B725D}" destId="{2B9BB61E-934D-4F3D-8323-DE5EFEB6B9FF}" srcOrd="1" destOrd="0" presId="urn:microsoft.com/office/officeart/2009/3/layout/StepUpProcess"/>
    <dgm:cxn modelId="{88AFE111-5625-4433-8466-7A685EE06329}" type="presParOf" srcId="{2B9BB61E-934D-4F3D-8323-DE5EFEB6B9FF}" destId="{CD084E0B-A71A-4277-A4CC-0F8F9B5AED7E}" srcOrd="0" destOrd="0" presId="urn:microsoft.com/office/officeart/2009/3/layout/StepUpProcess"/>
    <dgm:cxn modelId="{3B0666EB-BA06-4CA9-B4A5-34C15D96E7A3}" type="presParOf" srcId="{896ECB9E-D116-4DF4-87C1-828EE15B725D}" destId="{45E2B984-7370-4E8E-960D-298A98822307}" srcOrd="2" destOrd="0" presId="urn:microsoft.com/office/officeart/2009/3/layout/StepUpProcess"/>
    <dgm:cxn modelId="{400C8D25-AD78-41B6-B8F7-1A1B4F12B376}" type="presParOf" srcId="{45E2B984-7370-4E8E-960D-298A98822307}" destId="{E05DD794-D54A-40EF-A70F-82981A4820C2}" srcOrd="0" destOrd="0" presId="urn:microsoft.com/office/officeart/2009/3/layout/StepUpProcess"/>
    <dgm:cxn modelId="{3F2EDD6D-B485-455A-AF9E-3F3E3983F59E}" type="presParOf" srcId="{45E2B984-7370-4E8E-960D-298A98822307}" destId="{85811B56-F5EB-47B7-9155-778F254C1EC6}" srcOrd="1" destOrd="0" presId="urn:microsoft.com/office/officeart/2009/3/layout/StepUpProcess"/>
    <dgm:cxn modelId="{CE65E3DD-6286-46F0-B6D6-2E59D5A0E10B}" type="presParOf" srcId="{45E2B984-7370-4E8E-960D-298A98822307}" destId="{371419D0-97C8-418D-8088-52680958B933}" srcOrd="2" destOrd="0" presId="urn:microsoft.com/office/officeart/2009/3/layout/StepUpProcess"/>
    <dgm:cxn modelId="{200E33B8-4C82-44D5-A6B3-CAA5E00249EF}" type="presParOf" srcId="{896ECB9E-D116-4DF4-87C1-828EE15B725D}" destId="{0A0730FE-5B9B-41E0-9083-8AC103AD652B}" srcOrd="3" destOrd="0" presId="urn:microsoft.com/office/officeart/2009/3/layout/StepUpProcess"/>
    <dgm:cxn modelId="{52BE280F-5E89-4CE2-B3AA-66EA8C5D297E}" type="presParOf" srcId="{0A0730FE-5B9B-41E0-9083-8AC103AD652B}" destId="{968F7638-A393-4C95-875C-9E7F35C7191F}" srcOrd="0" destOrd="0" presId="urn:microsoft.com/office/officeart/2009/3/layout/StepUpProcess"/>
    <dgm:cxn modelId="{8BEE9641-98F3-41CB-8CF0-DA8181A941E0}" type="presParOf" srcId="{896ECB9E-D116-4DF4-87C1-828EE15B725D}" destId="{9F74FA96-EDB4-4108-8839-CF54B6F434BA}" srcOrd="4" destOrd="0" presId="urn:microsoft.com/office/officeart/2009/3/layout/StepUpProcess"/>
    <dgm:cxn modelId="{50611AA8-360B-484A-85B4-CB9674F7F53C}" type="presParOf" srcId="{9F74FA96-EDB4-4108-8839-CF54B6F434BA}" destId="{8029DDCA-E044-472C-A22D-2A7A4788C1F4}" srcOrd="0" destOrd="0" presId="urn:microsoft.com/office/officeart/2009/3/layout/StepUpProcess"/>
    <dgm:cxn modelId="{D1EDD189-A669-4222-B340-6EAACC089C42}" type="presParOf" srcId="{9F74FA96-EDB4-4108-8839-CF54B6F434BA}" destId="{A74FAB6B-CE4D-4966-9313-3D920A39569B}" srcOrd="1" destOrd="0" presId="urn:microsoft.com/office/officeart/2009/3/layout/StepUpProcess"/>
    <dgm:cxn modelId="{30EB1065-4C01-4575-A13A-E5BF548F2FBB}" type="presParOf" srcId="{9F74FA96-EDB4-4108-8839-CF54B6F434BA}" destId="{C234595E-8FA5-46C0-95AA-95F0FF52AFD4}" srcOrd="2" destOrd="0" presId="urn:microsoft.com/office/officeart/2009/3/layout/StepUpProcess"/>
    <dgm:cxn modelId="{DB95CE25-C29D-44FA-BE1C-8EDAEF6A7EDA}" type="presParOf" srcId="{896ECB9E-D116-4DF4-87C1-828EE15B725D}" destId="{7B9B877E-C1BD-4458-A1BC-D7DFFE6725C7}" srcOrd="5" destOrd="0" presId="urn:microsoft.com/office/officeart/2009/3/layout/StepUpProcess"/>
    <dgm:cxn modelId="{708A54E4-43F4-49C8-8C5E-1606AE7CB220}" type="presParOf" srcId="{7B9B877E-C1BD-4458-A1BC-D7DFFE6725C7}" destId="{505DB82E-2D1F-42FD-8765-541100F0F0E0}" srcOrd="0" destOrd="0" presId="urn:microsoft.com/office/officeart/2009/3/layout/StepUpProcess"/>
    <dgm:cxn modelId="{185EF0D9-58F7-4E18-9FF0-D4A15D036612}" type="presParOf" srcId="{896ECB9E-D116-4DF4-87C1-828EE15B725D}" destId="{D59B7AE1-FF86-44F1-91AD-C6353F91A83F}" srcOrd="6" destOrd="0" presId="urn:microsoft.com/office/officeart/2009/3/layout/StepUpProcess"/>
    <dgm:cxn modelId="{544B7546-D529-4821-8FB6-FCC542FE949D}" type="presParOf" srcId="{D59B7AE1-FF86-44F1-91AD-C6353F91A83F}" destId="{BABABAB9-2314-49C2-8CC2-DBC391E3A36A}" srcOrd="0" destOrd="0" presId="urn:microsoft.com/office/officeart/2009/3/layout/StepUpProcess"/>
    <dgm:cxn modelId="{5DB92D18-885D-4B01-8C11-E86574D591B5}" type="presParOf" srcId="{D59B7AE1-FF86-44F1-91AD-C6353F91A83F}" destId="{BC7BFBD9-3854-4A8B-BCE0-2D43225A10B5}" srcOrd="1" destOrd="0" presId="urn:microsoft.com/office/officeart/2009/3/layout/StepUpProcess"/>
    <dgm:cxn modelId="{30270623-8449-40FF-A41D-1BCF27A94F8A}" type="presParOf" srcId="{D59B7AE1-FF86-44F1-91AD-C6353F91A83F}" destId="{1AA5C0AD-F3E0-41BF-9436-8003B19EC441}" srcOrd="2" destOrd="0" presId="urn:microsoft.com/office/officeart/2009/3/layout/StepUpProcess"/>
    <dgm:cxn modelId="{9121ECDF-5B37-4069-8DA5-4075DA0473BE}" type="presParOf" srcId="{896ECB9E-D116-4DF4-87C1-828EE15B725D}" destId="{C331415E-2AF3-4454-9DB4-417307BC1A0F}" srcOrd="7" destOrd="0" presId="urn:microsoft.com/office/officeart/2009/3/layout/StepUpProcess"/>
    <dgm:cxn modelId="{5221153C-0A85-4AEA-943C-9432EF2D0475}" type="presParOf" srcId="{C331415E-2AF3-4454-9DB4-417307BC1A0F}" destId="{FFAFDC61-65EC-4BCE-9A91-D20234FDBEC9}" srcOrd="0" destOrd="0" presId="urn:microsoft.com/office/officeart/2009/3/layout/StepUpProcess"/>
    <dgm:cxn modelId="{04B3BE14-4828-4A0E-BA1B-431A4FB1D4B3}" type="presParOf" srcId="{896ECB9E-D116-4DF4-87C1-828EE15B725D}" destId="{71EAC20D-FAE1-4015-92DF-D7034E398189}" srcOrd="8" destOrd="0" presId="urn:microsoft.com/office/officeart/2009/3/layout/StepUpProcess"/>
    <dgm:cxn modelId="{C4C0446B-EE6A-4F5B-BA46-D66A32F21597}" type="presParOf" srcId="{71EAC20D-FAE1-4015-92DF-D7034E398189}" destId="{59CE0C9F-A103-4A05-AAB5-8D711BFA6C5E}" srcOrd="0" destOrd="0" presId="urn:microsoft.com/office/officeart/2009/3/layout/StepUpProcess"/>
    <dgm:cxn modelId="{139FB3CC-2521-477F-958E-8B8BF0774BDF}" type="presParOf" srcId="{71EAC20D-FAE1-4015-92DF-D7034E398189}" destId="{ABA54C6E-CB7D-4487-B26F-C87869B12BB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500630-2C2E-4981-B625-FBFDAAEFB7B1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</dgm:pt>
    <dgm:pt modelId="{07C9B39C-0675-410B-A0F9-5A1B285DD3E3}">
      <dgm:prSet phldrT="[نص]" custT="1"/>
      <dgm:spPr/>
      <dgm:t>
        <a:bodyPr/>
        <a:lstStyle/>
        <a:p>
          <a:pPr rtl="1"/>
          <a:r>
            <a:rPr lang="ar-AE" sz="2800" b="1" dirty="0" smtClean="0"/>
            <a:t>القيم السلوكية</a:t>
          </a:r>
          <a:endParaRPr lang="ar-AE" sz="2800" b="1" dirty="0"/>
        </a:p>
      </dgm:t>
    </dgm:pt>
    <dgm:pt modelId="{957D0350-D784-4CC0-B7E1-26B3B8A25BD6}" type="parTrans" cxnId="{AAB76999-FAD2-414C-B056-DB3E5E0B8CD6}">
      <dgm:prSet/>
      <dgm:spPr/>
      <dgm:t>
        <a:bodyPr/>
        <a:lstStyle/>
        <a:p>
          <a:pPr rtl="1"/>
          <a:endParaRPr lang="ar-AE"/>
        </a:p>
      </dgm:t>
    </dgm:pt>
    <dgm:pt modelId="{BF8C3956-4B60-47A5-8640-49824B4E611D}" type="sibTrans" cxnId="{AAB76999-FAD2-414C-B056-DB3E5E0B8CD6}">
      <dgm:prSet/>
      <dgm:spPr/>
      <dgm:t>
        <a:bodyPr/>
        <a:lstStyle/>
        <a:p>
          <a:pPr rtl="1"/>
          <a:endParaRPr lang="ar-AE"/>
        </a:p>
      </dgm:t>
    </dgm:pt>
    <dgm:pt modelId="{7BE01FD7-2CB2-47DF-A0DC-AD33BAE596AF}">
      <dgm:prSet phldrT="[نص]" custT="1"/>
      <dgm:spPr/>
      <dgm:t>
        <a:bodyPr/>
        <a:lstStyle/>
        <a:p>
          <a:pPr rtl="1"/>
          <a:r>
            <a:rPr lang="ar-AE" sz="2800" b="1" dirty="0" smtClean="0"/>
            <a:t>دعم القضايا المجتمعية</a:t>
          </a:r>
          <a:endParaRPr lang="ar-AE" sz="2800" b="1" dirty="0"/>
        </a:p>
      </dgm:t>
    </dgm:pt>
    <dgm:pt modelId="{FA2AD606-CD96-4F50-BFD5-07325C9FC2F8}" type="parTrans" cxnId="{77D5DF2F-34F6-42C2-8BD1-75CBDE841C8F}">
      <dgm:prSet/>
      <dgm:spPr/>
      <dgm:t>
        <a:bodyPr/>
        <a:lstStyle/>
        <a:p>
          <a:pPr rtl="1"/>
          <a:endParaRPr lang="ar-AE"/>
        </a:p>
      </dgm:t>
    </dgm:pt>
    <dgm:pt modelId="{638FC903-EC22-4E8D-A878-6F31E1BD680D}" type="sibTrans" cxnId="{77D5DF2F-34F6-42C2-8BD1-75CBDE841C8F}">
      <dgm:prSet/>
      <dgm:spPr/>
      <dgm:t>
        <a:bodyPr/>
        <a:lstStyle/>
        <a:p>
          <a:pPr rtl="1"/>
          <a:endParaRPr lang="ar-AE"/>
        </a:p>
      </dgm:t>
    </dgm:pt>
    <dgm:pt modelId="{430E772D-5794-4021-B5FB-25E7F732D077}">
      <dgm:prSet phldrT="[نص]" custT="1"/>
      <dgm:spPr/>
      <dgm:t>
        <a:bodyPr/>
        <a:lstStyle/>
        <a:p>
          <a:pPr rtl="1"/>
          <a:r>
            <a:rPr lang="ar-AE" sz="2800" b="1" dirty="0" smtClean="0"/>
            <a:t>المواقف المهنية</a:t>
          </a:r>
          <a:endParaRPr lang="ar-AE" sz="2800" b="1" dirty="0"/>
        </a:p>
      </dgm:t>
    </dgm:pt>
    <dgm:pt modelId="{F1A9EA53-BA82-4DE6-A561-04BC967781A1}" type="parTrans" cxnId="{E3489D8C-D1CE-46DD-8EBB-5CE3C172B3EB}">
      <dgm:prSet/>
      <dgm:spPr/>
      <dgm:t>
        <a:bodyPr/>
        <a:lstStyle/>
        <a:p>
          <a:pPr rtl="1"/>
          <a:endParaRPr lang="ar-AE"/>
        </a:p>
      </dgm:t>
    </dgm:pt>
    <dgm:pt modelId="{7B32DE42-814B-45E1-843A-D968572905C9}" type="sibTrans" cxnId="{E3489D8C-D1CE-46DD-8EBB-5CE3C172B3EB}">
      <dgm:prSet/>
      <dgm:spPr/>
      <dgm:t>
        <a:bodyPr/>
        <a:lstStyle/>
        <a:p>
          <a:pPr rtl="1"/>
          <a:endParaRPr lang="ar-AE"/>
        </a:p>
      </dgm:t>
    </dgm:pt>
    <dgm:pt modelId="{9069C6E4-0AA4-431D-8FE2-3A14A23B21C6}" type="pres">
      <dgm:prSet presAssocID="{F7500630-2C2E-4981-B625-FBFDAAEFB7B1}" presName="Name0" presStyleCnt="0">
        <dgm:presLayoutVars>
          <dgm:chMax val="7"/>
          <dgm:resizeHandles val="exact"/>
        </dgm:presLayoutVars>
      </dgm:prSet>
      <dgm:spPr/>
    </dgm:pt>
    <dgm:pt modelId="{B0662432-454E-487D-A0E9-CE892E9129CE}" type="pres">
      <dgm:prSet presAssocID="{F7500630-2C2E-4981-B625-FBFDAAEFB7B1}" presName="comp1" presStyleCnt="0"/>
      <dgm:spPr/>
    </dgm:pt>
    <dgm:pt modelId="{27929198-DC7D-451D-9E48-78C5F19BFDE4}" type="pres">
      <dgm:prSet presAssocID="{F7500630-2C2E-4981-B625-FBFDAAEFB7B1}" presName="circle1" presStyleLbl="node1" presStyleIdx="0" presStyleCnt="3"/>
      <dgm:spPr/>
      <dgm:t>
        <a:bodyPr/>
        <a:lstStyle/>
        <a:p>
          <a:pPr rtl="1"/>
          <a:endParaRPr lang="ar-AE"/>
        </a:p>
      </dgm:t>
    </dgm:pt>
    <dgm:pt modelId="{8A859A18-C8AC-4E41-BEF5-2D31F3DFF42F}" type="pres">
      <dgm:prSet presAssocID="{F7500630-2C2E-4981-B625-FBFDAAEFB7B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3915E42B-74B9-4E0F-B138-5B90BFD1B85C}" type="pres">
      <dgm:prSet presAssocID="{F7500630-2C2E-4981-B625-FBFDAAEFB7B1}" presName="comp2" presStyleCnt="0"/>
      <dgm:spPr/>
    </dgm:pt>
    <dgm:pt modelId="{BAC80846-DCEB-49A0-B869-19863ED45881}" type="pres">
      <dgm:prSet presAssocID="{F7500630-2C2E-4981-B625-FBFDAAEFB7B1}" presName="circle2" presStyleLbl="node1" presStyleIdx="1" presStyleCnt="3"/>
      <dgm:spPr/>
      <dgm:t>
        <a:bodyPr/>
        <a:lstStyle/>
        <a:p>
          <a:pPr rtl="1"/>
          <a:endParaRPr lang="ar-AE"/>
        </a:p>
      </dgm:t>
    </dgm:pt>
    <dgm:pt modelId="{94697A0C-F5C6-443E-850D-AFD9181D7130}" type="pres">
      <dgm:prSet presAssocID="{F7500630-2C2E-4981-B625-FBFDAAEFB7B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96C150A1-CAB9-452E-84A3-1F684E436845}" type="pres">
      <dgm:prSet presAssocID="{F7500630-2C2E-4981-B625-FBFDAAEFB7B1}" presName="comp3" presStyleCnt="0"/>
      <dgm:spPr/>
    </dgm:pt>
    <dgm:pt modelId="{1E9B3C71-DBB9-41D2-A408-033002A0B3CB}" type="pres">
      <dgm:prSet presAssocID="{F7500630-2C2E-4981-B625-FBFDAAEFB7B1}" presName="circle3" presStyleLbl="node1" presStyleIdx="2" presStyleCnt="3"/>
      <dgm:spPr/>
      <dgm:t>
        <a:bodyPr/>
        <a:lstStyle/>
        <a:p>
          <a:pPr rtl="1"/>
          <a:endParaRPr lang="ar-AE"/>
        </a:p>
      </dgm:t>
    </dgm:pt>
    <dgm:pt modelId="{6DEFD3FA-5050-485E-BF2C-AAFBEAA44850}" type="pres">
      <dgm:prSet presAssocID="{F7500630-2C2E-4981-B625-FBFDAAEFB7B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</dgm:ptLst>
  <dgm:cxnLst>
    <dgm:cxn modelId="{6841F455-B71D-4B75-B2B0-E5D53E1304D7}" type="presOf" srcId="{430E772D-5794-4021-B5FB-25E7F732D077}" destId="{8A859A18-C8AC-4E41-BEF5-2D31F3DFF42F}" srcOrd="1" destOrd="0" presId="urn:microsoft.com/office/officeart/2005/8/layout/venn2"/>
    <dgm:cxn modelId="{2E70E05E-5C70-46BE-B113-807617ED612D}" type="presOf" srcId="{7BE01FD7-2CB2-47DF-A0DC-AD33BAE596AF}" destId="{1E9B3C71-DBB9-41D2-A408-033002A0B3CB}" srcOrd="0" destOrd="0" presId="urn:microsoft.com/office/officeart/2005/8/layout/venn2"/>
    <dgm:cxn modelId="{77D5DF2F-34F6-42C2-8BD1-75CBDE841C8F}" srcId="{F7500630-2C2E-4981-B625-FBFDAAEFB7B1}" destId="{7BE01FD7-2CB2-47DF-A0DC-AD33BAE596AF}" srcOrd="2" destOrd="0" parTransId="{FA2AD606-CD96-4F50-BFD5-07325C9FC2F8}" sibTransId="{638FC903-EC22-4E8D-A878-6F31E1BD680D}"/>
    <dgm:cxn modelId="{E3489D8C-D1CE-46DD-8EBB-5CE3C172B3EB}" srcId="{F7500630-2C2E-4981-B625-FBFDAAEFB7B1}" destId="{430E772D-5794-4021-B5FB-25E7F732D077}" srcOrd="0" destOrd="0" parTransId="{F1A9EA53-BA82-4DE6-A561-04BC967781A1}" sibTransId="{7B32DE42-814B-45E1-843A-D968572905C9}"/>
    <dgm:cxn modelId="{453CD184-C33B-4942-BBBD-B0C9A69A4740}" type="presOf" srcId="{7BE01FD7-2CB2-47DF-A0DC-AD33BAE596AF}" destId="{6DEFD3FA-5050-485E-BF2C-AAFBEAA44850}" srcOrd="1" destOrd="0" presId="urn:microsoft.com/office/officeart/2005/8/layout/venn2"/>
    <dgm:cxn modelId="{F363DDDE-2BF6-49F5-BC5B-15277459482C}" type="presOf" srcId="{07C9B39C-0675-410B-A0F9-5A1B285DD3E3}" destId="{94697A0C-F5C6-443E-850D-AFD9181D7130}" srcOrd="1" destOrd="0" presId="urn:microsoft.com/office/officeart/2005/8/layout/venn2"/>
    <dgm:cxn modelId="{AAB76999-FAD2-414C-B056-DB3E5E0B8CD6}" srcId="{F7500630-2C2E-4981-B625-FBFDAAEFB7B1}" destId="{07C9B39C-0675-410B-A0F9-5A1B285DD3E3}" srcOrd="1" destOrd="0" parTransId="{957D0350-D784-4CC0-B7E1-26B3B8A25BD6}" sibTransId="{BF8C3956-4B60-47A5-8640-49824B4E611D}"/>
    <dgm:cxn modelId="{0607B86E-1CAD-43A5-8F0F-16D076E4357D}" type="presOf" srcId="{07C9B39C-0675-410B-A0F9-5A1B285DD3E3}" destId="{BAC80846-DCEB-49A0-B869-19863ED45881}" srcOrd="0" destOrd="0" presId="urn:microsoft.com/office/officeart/2005/8/layout/venn2"/>
    <dgm:cxn modelId="{F02772C9-47C3-4CB0-B551-A13E5CCA07E9}" type="presOf" srcId="{430E772D-5794-4021-B5FB-25E7F732D077}" destId="{27929198-DC7D-451D-9E48-78C5F19BFDE4}" srcOrd="0" destOrd="0" presId="urn:microsoft.com/office/officeart/2005/8/layout/venn2"/>
    <dgm:cxn modelId="{370DA36F-7163-4A43-A0A7-EAC5E4E86EDA}" type="presOf" srcId="{F7500630-2C2E-4981-B625-FBFDAAEFB7B1}" destId="{9069C6E4-0AA4-431D-8FE2-3A14A23B21C6}" srcOrd="0" destOrd="0" presId="urn:microsoft.com/office/officeart/2005/8/layout/venn2"/>
    <dgm:cxn modelId="{D978E750-031E-4F9E-AB8A-31B8C878514A}" type="presParOf" srcId="{9069C6E4-0AA4-431D-8FE2-3A14A23B21C6}" destId="{B0662432-454E-487D-A0E9-CE892E9129CE}" srcOrd="0" destOrd="0" presId="urn:microsoft.com/office/officeart/2005/8/layout/venn2"/>
    <dgm:cxn modelId="{A253A41C-FDA2-44F8-9F95-D1DA2F4D7266}" type="presParOf" srcId="{B0662432-454E-487D-A0E9-CE892E9129CE}" destId="{27929198-DC7D-451D-9E48-78C5F19BFDE4}" srcOrd="0" destOrd="0" presId="urn:microsoft.com/office/officeart/2005/8/layout/venn2"/>
    <dgm:cxn modelId="{E271748F-FA0D-40FB-ACFB-4830EF4000B9}" type="presParOf" srcId="{B0662432-454E-487D-A0E9-CE892E9129CE}" destId="{8A859A18-C8AC-4E41-BEF5-2D31F3DFF42F}" srcOrd="1" destOrd="0" presId="urn:microsoft.com/office/officeart/2005/8/layout/venn2"/>
    <dgm:cxn modelId="{4F2AA25F-8154-4BD6-A4B0-819257D787CE}" type="presParOf" srcId="{9069C6E4-0AA4-431D-8FE2-3A14A23B21C6}" destId="{3915E42B-74B9-4E0F-B138-5B90BFD1B85C}" srcOrd="1" destOrd="0" presId="urn:microsoft.com/office/officeart/2005/8/layout/venn2"/>
    <dgm:cxn modelId="{039E6ED4-D284-447F-9842-713AA2456714}" type="presParOf" srcId="{3915E42B-74B9-4E0F-B138-5B90BFD1B85C}" destId="{BAC80846-DCEB-49A0-B869-19863ED45881}" srcOrd="0" destOrd="0" presId="urn:microsoft.com/office/officeart/2005/8/layout/venn2"/>
    <dgm:cxn modelId="{577CC112-4903-4D17-A003-CBBAAA172B18}" type="presParOf" srcId="{3915E42B-74B9-4E0F-B138-5B90BFD1B85C}" destId="{94697A0C-F5C6-443E-850D-AFD9181D7130}" srcOrd="1" destOrd="0" presId="urn:microsoft.com/office/officeart/2005/8/layout/venn2"/>
    <dgm:cxn modelId="{CDEC88A0-B1F0-4A6F-A803-4635F9D165AE}" type="presParOf" srcId="{9069C6E4-0AA4-431D-8FE2-3A14A23B21C6}" destId="{96C150A1-CAB9-452E-84A3-1F684E436845}" srcOrd="2" destOrd="0" presId="urn:microsoft.com/office/officeart/2005/8/layout/venn2"/>
    <dgm:cxn modelId="{6D80DD37-A141-4CCC-9627-5861ED3A2CC3}" type="presParOf" srcId="{96C150A1-CAB9-452E-84A3-1F684E436845}" destId="{1E9B3C71-DBB9-41D2-A408-033002A0B3CB}" srcOrd="0" destOrd="0" presId="urn:microsoft.com/office/officeart/2005/8/layout/venn2"/>
    <dgm:cxn modelId="{9DE310A0-73FE-4885-ACFD-713260A41E5F}" type="presParOf" srcId="{96C150A1-CAB9-452E-84A3-1F684E436845}" destId="{6DEFD3FA-5050-485E-BF2C-AAFBEAA4485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A00C16-12FB-4148-8476-D4A0288B3341}" type="doc">
      <dgm:prSet loTypeId="urn:microsoft.com/office/officeart/2005/8/layout/process2" loCatId="process" qsTypeId="urn:microsoft.com/office/officeart/2005/8/quickstyle/simple1" qsCatId="simple" csTypeId="urn:microsoft.com/office/officeart/2005/8/colors/colorful1#2" csCatId="colorful" phldr="1"/>
      <dgm:spPr/>
    </dgm:pt>
    <dgm:pt modelId="{EA1B7029-6A93-4813-9E4D-7312EBA6DBAC}">
      <dgm:prSet phldrT="[نص]" custT="1"/>
      <dgm:spPr/>
      <dgm:t>
        <a:bodyPr/>
        <a:lstStyle/>
        <a:p>
          <a:pPr rtl="1"/>
          <a:r>
            <a:rPr lang="ar-AE" sz="3200" dirty="0" smtClean="0"/>
            <a:t>التخطيط</a:t>
          </a:r>
          <a:endParaRPr lang="ar-AE" sz="3200" dirty="0"/>
        </a:p>
      </dgm:t>
    </dgm:pt>
    <dgm:pt modelId="{1EAD4600-EF68-4F37-96C4-85B1039AAC06}" type="parTrans" cxnId="{BDBDD31C-20EA-492B-88D4-8C733AE1E5BF}">
      <dgm:prSet/>
      <dgm:spPr/>
      <dgm:t>
        <a:bodyPr/>
        <a:lstStyle/>
        <a:p>
          <a:pPr rtl="1"/>
          <a:endParaRPr lang="ar-AE"/>
        </a:p>
      </dgm:t>
    </dgm:pt>
    <dgm:pt modelId="{BA83B895-F370-4ADF-BBFE-AA04BD6E34F4}" type="sibTrans" cxnId="{BDBDD31C-20EA-492B-88D4-8C733AE1E5BF}">
      <dgm:prSet/>
      <dgm:spPr/>
      <dgm:t>
        <a:bodyPr/>
        <a:lstStyle/>
        <a:p>
          <a:pPr rtl="1"/>
          <a:endParaRPr lang="ar-AE"/>
        </a:p>
      </dgm:t>
    </dgm:pt>
    <dgm:pt modelId="{55D839F3-F3BB-4AE6-8880-9DA9A9A50052}">
      <dgm:prSet phldrT="[نص]"/>
      <dgm:spPr/>
      <dgm:t>
        <a:bodyPr/>
        <a:lstStyle/>
        <a:p>
          <a:pPr rtl="1"/>
          <a:r>
            <a:rPr lang="ar-AE" dirty="0" smtClean="0"/>
            <a:t>تحسين مستوى الأداء</a:t>
          </a:r>
          <a:endParaRPr lang="ar-AE" dirty="0"/>
        </a:p>
      </dgm:t>
    </dgm:pt>
    <dgm:pt modelId="{6917CBE8-6425-44A8-956B-D40E4AE8CC02}" type="parTrans" cxnId="{7A0F313A-7AB5-495D-B599-03DB00FF2BEB}">
      <dgm:prSet/>
      <dgm:spPr/>
      <dgm:t>
        <a:bodyPr/>
        <a:lstStyle/>
        <a:p>
          <a:pPr rtl="1"/>
          <a:endParaRPr lang="ar-AE"/>
        </a:p>
      </dgm:t>
    </dgm:pt>
    <dgm:pt modelId="{B4A30726-5322-496E-B748-46DF768CDF95}" type="sibTrans" cxnId="{7A0F313A-7AB5-495D-B599-03DB00FF2BEB}">
      <dgm:prSet/>
      <dgm:spPr/>
      <dgm:t>
        <a:bodyPr/>
        <a:lstStyle/>
        <a:p>
          <a:pPr rtl="1"/>
          <a:endParaRPr lang="ar-AE"/>
        </a:p>
      </dgm:t>
    </dgm:pt>
    <dgm:pt modelId="{CD694CBA-208B-470B-907D-C9FE70390E93}">
      <dgm:prSet phldrT="[نص]"/>
      <dgm:spPr/>
      <dgm:t>
        <a:bodyPr/>
        <a:lstStyle/>
        <a:p>
          <a:pPr rtl="1"/>
          <a:r>
            <a:rPr lang="ar-AE" dirty="0" smtClean="0"/>
            <a:t>نقل الخبرات التربوية</a:t>
          </a:r>
          <a:endParaRPr lang="ar-AE" dirty="0"/>
        </a:p>
      </dgm:t>
    </dgm:pt>
    <dgm:pt modelId="{21563E32-835D-4B3D-98A6-6A1A8F528323}" type="parTrans" cxnId="{3A82580D-70C2-41E3-8CCA-F13A802FC503}">
      <dgm:prSet/>
      <dgm:spPr/>
      <dgm:t>
        <a:bodyPr/>
        <a:lstStyle/>
        <a:p>
          <a:pPr rtl="1"/>
          <a:endParaRPr lang="ar-AE"/>
        </a:p>
      </dgm:t>
    </dgm:pt>
    <dgm:pt modelId="{253E764B-30E4-4618-A9CE-E133C7308A62}" type="sibTrans" cxnId="{3A82580D-70C2-41E3-8CCA-F13A802FC503}">
      <dgm:prSet/>
      <dgm:spPr/>
      <dgm:t>
        <a:bodyPr/>
        <a:lstStyle/>
        <a:p>
          <a:pPr rtl="1"/>
          <a:endParaRPr lang="ar-AE"/>
        </a:p>
      </dgm:t>
    </dgm:pt>
    <dgm:pt modelId="{BEB3EDD4-B12F-43AF-BDFF-7C0EF9FFE07E}">
      <dgm:prSet phldrT="[نص]" custT="1"/>
      <dgm:spPr/>
      <dgm:t>
        <a:bodyPr/>
        <a:lstStyle/>
        <a:p>
          <a:pPr rtl="1"/>
          <a:r>
            <a:rPr lang="ar-AE" sz="2000" dirty="0" smtClean="0"/>
            <a:t>إعداد وتحليل الاختبارات</a:t>
          </a:r>
          <a:endParaRPr lang="ar-AE" sz="2000" dirty="0"/>
        </a:p>
      </dgm:t>
    </dgm:pt>
    <dgm:pt modelId="{7056A55F-C5B1-4F8F-AF9D-A4103CBBEEFA}" type="parTrans" cxnId="{0CCFDEC4-6CAE-4B87-A050-E12A70F78FDA}">
      <dgm:prSet/>
      <dgm:spPr/>
      <dgm:t>
        <a:bodyPr/>
        <a:lstStyle/>
        <a:p>
          <a:pPr rtl="1"/>
          <a:endParaRPr lang="ar-AE"/>
        </a:p>
      </dgm:t>
    </dgm:pt>
    <dgm:pt modelId="{7ED64985-DE54-451E-9138-C8A2DEBB23DA}" type="sibTrans" cxnId="{0CCFDEC4-6CAE-4B87-A050-E12A70F78FDA}">
      <dgm:prSet/>
      <dgm:spPr/>
      <dgm:t>
        <a:bodyPr/>
        <a:lstStyle/>
        <a:p>
          <a:pPr rtl="1"/>
          <a:endParaRPr lang="ar-AE"/>
        </a:p>
      </dgm:t>
    </dgm:pt>
    <dgm:pt modelId="{8E72460D-67CD-4BE0-801C-BB0747C23C78}">
      <dgm:prSet phldrT="[نص]" custT="1"/>
      <dgm:spPr/>
      <dgm:t>
        <a:bodyPr/>
        <a:lstStyle/>
        <a:p>
          <a:pPr rtl="1"/>
          <a:r>
            <a:rPr lang="ar-AE" sz="3200" dirty="0" smtClean="0"/>
            <a:t>البيئة الصفية</a:t>
          </a:r>
          <a:endParaRPr lang="ar-AE" sz="3200" dirty="0"/>
        </a:p>
      </dgm:t>
    </dgm:pt>
    <dgm:pt modelId="{2BF51601-708D-42DD-BC3F-C8A7E71A7300}" type="parTrans" cxnId="{34D80619-F992-4586-BAF8-809F0AF30D4B}">
      <dgm:prSet/>
      <dgm:spPr/>
      <dgm:t>
        <a:bodyPr/>
        <a:lstStyle/>
        <a:p>
          <a:pPr rtl="1"/>
          <a:endParaRPr lang="ar-AE"/>
        </a:p>
      </dgm:t>
    </dgm:pt>
    <dgm:pt modelId="{EF58DD12-A985-4583-A92F-7159C3DA0149}" type="sibTrans" cxnId="{34D80619-F992-4586-BAF8-809F0AF30D4B}">
      <dgm:prSet/>
      <dgm:spPr/>
      <dgm:t>
        <a:bodyPr/>
        <a:lstStyle/>
        <a:p>
          <a:pPr rtl="1"/>
          <a:endParaRPr lang="ar-AE"/>
        </a:p>
      </dgm:t>
    </dgm:pt>
    <dgm:pt modelId="{0C2F7C9C-ED87-4728-81C7-E01302581161}">
      <dgm:prSet phldrT="[نص]" custT="1"/>
      <dgm:spPr/>
      <dgm:t>
        <a:bodyPr/>
        <a:lstStyle/>
        <a:p>
          <a:pPr rtl="1"/>
          <a:r>
            <a:rPr lang="ar-AE" sz="2400" dirty="0" smtClean="0"/>
            <a:t>الأساليب التعليمية</a:t>
          </a:r>
          <a:endParaRPr lang="ar-AE" sz="2400" dirty="0"/>
        </a:p>
      </dgm:t>
    </dgm:pt>
    <dgm:pt modelId="{4C993CED-0264-4ACA-BE9E-9302EB3AA343}" type="parTrans" cxnId="{004AACAA-1D2C-4DBF-AF69-1AD39F2D3EBC}">
      <dgm:prSet/>
      <dgm:spPr/>
      <dgm:t>
        <a:bodyPr/>
        <a:lstStyle/>
        <a:p>
          <a:pPr rtl="1"/>
          <a:endParaRPr lang="ar-AE"/>
        </a:p>
      </dgm:t>
    </dgm:pt>
    <dgm:pt modelId="{503A1A9C-548F-4315-BEA1-7A035C9EE5D6}" type="sibTrans" cxnId="{004AACAA-1D2C-4DBF-AF69-1AD39F2D3EBC}">
      <dgm:prSet/>
      <dgm:spPr/>
      <dgm:t>
        <a:bodyPr/>
        <a:lstStyle/>
        <a:p>
          <a:pPr rtl="1"/>
          <a:endParaRPr lang="ar-AE"/>
        </a:p>
      </dgm:t>
    </dgm:pt>
    <dgm:pt modelId="{F79D8516-555C-4499-852A-3788CD4AF5D7}">
      <dgm:prSet phldrT="[نص]" custT="1"/>
      <dgm:spPr/>
      <dgm:t>
        <a:bodyPr/>
        <a:lstStyle/>
        <a:p>
          <a:pPr rtl="1"/>
          <a:r>
            <a:rPr lang="ar-AE" sz="2400" dirty="0" smtClean="0"/>
            <a:t>التقنيات التربوية</a:t>
          </a:r>
          <a:endParaRPr lang="ar-AE" sz="2400" dirty="0"/>
        </a:p>
      </dgm:t>
    </dgm:pt>
    <dgm:pt modelId="{7A33BF5C-383C-4808-9836-F14CC3B1BB5B}" type="parTrans" cxnId="{39AEB9C4-D27D-428E-AC70-C08044A45073}">
      <dgm:prSet/>
      <dgm:spPr/>
      <dgm:t>
        <a:bodyPr/>
        <a:lstStyle/>
        <a:p>
          <a:pPr rtl="1"/>
          <a:endParaRPr lang="ar-AE"/>
        </a:p>
      </dgm:t>
    </dgm:pt>
    <dgm:pt modelId="{CCB5529F-5490-4BEC-8EC6-AEFC5E7BDD3D}" type="sibTrans" cxnId="{39AEB9C4-D27D-428E-AC70-C08044A45073}">
      <dgm:prSet/>
      <dgm:spPr/>
      <dgm:t>
        <a:bodyPr/>
        <a:lstStyle/>
        <a:p>
          <a:pPr rtl="1"/>
          <a:endParaRPr lang="ar-AE"/>
        </a:p>
      </dgm:t>
    </dgm:pt>
    <dgm:pt modelId="{0987E888-6351-4102-B439-CB8876ED0A37}">
      <dgm:prSet phldrT="[نص]" custT="1"/>
      <dgm:spPr/>
      <dgm:t>
        <a:bodyPr/>
        <a:lstStyle/>
        <a:p>
          <a:pPr rtl="1"/>
          <a:r>
            <a:rPr lang="ar-AE" sz="2800" b="1" dirty="0" smtClean="0"/>
            <a:t>الأداء التعليمي</a:t>
          </a:r>
          <a:endParaRPr lang="ar-AE" sz="2800" b="1" dirty="0"/>
        </a:p>
      </dgm:t>
    </dgm:pt>
    <dgm:pt modelId="{712FDDC3-D64A-485A-A89F-E555AFC92182}" type="parTrans" cxnId="{EE0D4E58-3CFE-43C5-93F2-BF297942035B}">
      <dgm:prSet/>
      <dgm:spPr/>
      <dgm:t>
        <a:bodyPr/>
        <a:lstStyle/>
        <a:p>
          <a:pPr rtl="1"/>
          <a:endParaRPr lang="ar-AE"/>
        </a:p>
      </dgm:t>
    </dgm:pt>
    <dgm:pt modelId="{D77E259C-ADF5-4BF1-A45F-0C3244721CD7}" type="sibTrans" cxnId="{EE0D4E58-3CFE-43C5-93F2-BF297942035B}">
      <dgm:prSet/>
      <dgm:spPr/>
      <dgm:t>
        <a:bodyPr/>
        <a:lstStyle/>
        <a:p>
          <a:pPr rtl="1"/>
          <a:endParaRPr lang="ar-AE"/>
        </a:p>
      </dgm:t>
    </dgm:pt>
    <dgm:pt modelId="{E1CA41C1-9152-4CA8-B849-07745220AD63}" type="pres">
      <dgm:prSet presAssocID="{3AA00C16-12FB-4148-8476-D4A0288B3341}" presName="linearFlow" presStyleCnt="0">
        <dgm:presLayoutVars>
          <dgm:resizeHandles val="exact"/>
        </dgm:presLayoutVars>
      </dgm:prSet>
      <dgm:spPr/>
    </dgm:pt>
    <dgm:pt modelId="{97F3C335-AABD-4DB6-9D35-169DC9FA640B}" type="pres">
      <dgm:prSet presAssocID="{0987E888-6351-4102-B439-CB8876ED0A3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CB627B09-C6CE-44E3-8757-39406BB58EAE}" type="pres">
      <dgm:prSet presAssocID="{D77E259C-ADF5-4BF1-A45F-0C3244721CD7}" presName="sibTrans" presStyleLbl="sibTrans2D1" presStyleIdx="0" presStyleCnt="7"/>
      <dgm:spPr/>
      <dgm:t>
        <a:bodyPr/>
        <a:lstStyle/>
        <a:p>
          <a:pPr rtl="1"/>
          <a:endParaRPr lang="ar-AE"/>
        </a:p>
      </dgm:t>
    </dgm:pt>
    <dgm:pt modelId="{4884E4F6-B82F-441E-97D7-3B5BC6F0E8A5}" type="pres">
      <dgm:prSet presAssocID="{D77E259C-ADF5-4BF1-A45F-0C3244721CD7}" presName="connectorText" presStyleLbl="sibTrans2D1" presStyleIdx="0" presStyleCnt="7"/>
      <dgm:spPr/>
      <dgm:t>
        <a:bodyPr/>
        <a:lstStyle/>
        <a:p>
          <a:pPr rtl="1"/>
          <a:endParaRPr lang="ar-AE"/>
        </a:p>
      </dgm:t>
    </dgm:pt>
    <dgm:pt modelId="{E62AD924-A2E8-439C-99F0-56D4B1CBEC8E}" type="pres">
      <dgm:prSet presAssocID="{EA1B7029-6A93-4813-9E4D-7312EBA6DBA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20FB23DA-46CD-4148-B91B-4889C2C8A122}" type="pres">
      <dgm:prSet presAssocID="{BA83B895-F370-4ADF-BBFE-AA04BD6E34F4}" presName="sibTrans" presStyleLbl="sibTrans2D1" presStyleIdx="1" presStyleCnt="7"/>
      <dgm:spPr/>
      <dgm:t>
        <a:bodyPr/>
        <a:lstStyle/>
        <a:p>
          <a:pPr rtl="1"/>
          <a:endParaRPr lang="ar-AE"/>
        </a:p>
      </dgm:t>
    </dgm:pt>
    <dgm:pt modelId="{6B602192-7444-481F-B43A-EF10847DBBA5}" type="pres">
      <dgm:prSet presAssocID="{BA83B895-F370-4ADF-BBFE-AA04BD6E34F4}" presName="connectorText" presStyleLbl="sibTrans2D1" presStyleIdx="1" presStyleCnt="7"/>
      <dgm:spPr/>
      <dgm:t>
        <a:bodyPr/>
        <a:lstStyle/>
        <a:p>
          <a:pPr rtl="1"/>
          <a:endParaRPr lang="ar-AE"/>
        </a:p>
      </dgm:t>
    </dgm:pt>
    <dgm:pt modelId="{90D710B9-3C6E-4FA1-98D7-1E2474AAE6F2}" type="pres">
      <dgm:prSet presAssocID="{8E72460D-67CD-4BE0-801C-BB0747C23C7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1DC09190-4463-43E2-AA7D-AD731444E82B}" type="pres">
      <dgm:prSet presAssocID="{EF58DD12-A985-4583-A92F-7159C3DA0149}" presName="sibTrans" presStyleLbl="sibTrans2D1" presStyleIdx="2" presStyleCnt="7"/>
      <dgm:spPr/>
      <dgm:t>
        <a:bodyPr/>
        <a:lstStyle/>
        <a:p>
          <a:pPr rtl="1"/>
          <a:endParaRPr lang="ar-AE"/>
        </a:p>
      </dgm:t>
    </dgm:pt>
    <dgm:pt modelId="{7DD94DA6-2956-4FF6-A2AB-78E52CB5415A}" type="pres">
      <dgm:prSet presAssocID="{EF58DD12-A985-4583-A92F-7159C3DA0149}" presName="connectorText" presStyleLbl="sibTrans2D1" presStyleIdx="2" presStyleCnt="7"/>
      <dgm:spPr/>
      <dgm:t>
        <a:bodyPr/>
        <a:lstStyle/>
        <a:p>
          <a:pPr rtl="1"/>
          <a:endParaRPr lang="ar-AE"/>
        </a:p>
      </dgm:t>
    </dgm:pt>
    <dgm:pt modelId="{8BC6E7D3-C10E-427C-A2EC-D6B1E5A08681}" type="pres">
      <dgm:prSet presAssocID="{0C2F7C9C-ED87-4728-81C7-E0130258116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DA1D75B2-320F-400D-800D-D922F8CBCA0D}" type="pres">
      <dgm:prSet presAssocID="{503A1A9C-548F-4315-BEA1-7A035C9EE5D6}" presName="sibTrans" presStyleLbl="sibTrans2D1" presStyleIdx="3" presStyleCnt="7"/>
      <dgm:spPr/>
      <dgm:t>
        <a:bodyPr/>
        <a:lstStyle/>
        <a:p>
          <a:pPr rtl="1"/>
          <a:endParaRPr lang="ar-AE"/>
        </a:p>
      </dgm:t>
    </dgm:pt>
    <dgm:pt modelId="{37F91B40-5739-49B2-BE7A-55D4F4DB6195}" type="pres">
      <dgm:prSet presAssocID="{503A1A9C-548F-4315-BEA1-7A035C9EE5D6}" presName="connectorText" presStyleLbl="sibTrans2D1" presStyleIdx="3" presStyleCnt="7"/>
      <dgm:spPr/>
      <dgm:t>
        <a:bodyPr/>
        <a:lstStyle/>
        <a:p>
          <a:pPr rtl="1"/>
          <a:endParaRPr lang="ar-AE"/>
        </a:p>
      </dgm:t>
    </dgm:pt>
    <dgm:pt modelId="{F7623972-B108-4501-A83C-88BC7970F723}" type="pres">
      <dgm:prSet presAssocID="{F79D8516-555C-4499-852A-3788CD4AF5D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3B0EAFA6-5A62-4B01-B557-B25E53151D8A}" type="pres">
      <dgm:prSet presAssocID="{CCB5529F-5490-4BEC-8EC6-AEFC5E7BDD3D}" presName="sibTrans" presStyleLbl="sibTrans2D1" presStyleIdx="4" presStyleCnt="7"/>
      <dgm:spPr/>
      <dgm:t>
        <a:bodyPr/>
        <a:lstStyle/>
        <a:p>
          <a:pPr rtl="1"/>
          <a:endParaRPr lang="ar-AE"/>
        </a:p>
      </dgm:t>
    </dgm:pt>
    <dgm:pt modelId="{DC591183-E41E-4440-A364-B1AAD09D13E8}" type="pres">
      <dgm:prSet presAssocID="{CCB5529F-5490-4BEC-8EC6-AEFC5E7BDD3D}" presName="connectorText" presStyleLbl="sibTrans2D1" presStyleIdx="4" presStyleCnt="7"/>
      <dgm:spPr/>
      <dgm:t>
        <a:bodyPr/>
        <a:lstStyle/>
        <a:p>
          <a:pPr rtl="1"/>
          <a:endParaRPr lang="ar-AE"/>
        </a:p>
      </dgm:t>
    </dgm:pt>
    <dgm:pt modelId="{EA9D0E17-A494-4D31-8EDC-DA992A965227}" type="pres">
      <dgm:prSet presAssocID="{BEB3EDD4-B12F-43AF-BDFF-7C0EF9FFE07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7BD1C341-FD69-4AD0-8867-34F1F77CC28A}" type="pres">
      <dgm:prSet presAssocID="{7ED64985-DE54-451E-9138-C8A2DEBB23DA}" presName="sibTrans" presStyleLbl="sibTrans2D1" presStyleIdx="5" presStyleCnt="7"/>
      <dgm:spPr/>
      <dgm:t>
        <a:bodyPr/>
        <a:lstStyle/>
        <a:p>
          <a:pPr rtl="1"/>
          <a:endParaRPr lang="ar-AE"/>
        </a:p>
      </dgm:t>
    </dgm:pt>
    <dgm:pt modelId="{F8BBA1D0-CCFA-44F2-87DD-E736A6BBF050}" type="pres">
      <dgm:prSet presAssocID="{7ED64985-DE54-451E-9138-C8A2DEBB23DA}" presName="connectorText" presStyleLbl="sibTrans2D1" presStyleIdx="5" presStyleCnt="7"/>
      <dgm:spPr/>
      <dgm:t>
        <a:bodyPr/>
        <a:lstStyle/>
        <a:p>
          <a:pPr rtl="1"/>
          <a:endParaRPr lang="ar-AE"/>
        </a:p>
      </dgm:t>
    </dgm:pt>
    <dgm:pt modelId="{740FFE06-2C58-4726-931A-F85FB32835F5}" type="pres">
      <dgm:prSet presAssocID="{55D839F3-F3BB-4AE6-8880-9DA9A9A5005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B31AE5CF-541B-4A3C-82BD-ECDAA4BD2F5A}" type="pres">
      <dgm:prSet presAssocID="{B4A30726-5322-496E-B748-46DF768CDF95}" presName="sibTrans" presStyleLbl="sibTrans2D1" presStyleIdx="6" presStyleCnt="7"/>
      <dgm:spPr/>
      <dgm:t>
        <a:bodyPr/>
        <a:lstStyle/>
        <a:p>
          <a:pPr rtl="1"/>
          <a:endParaRPr lang="ar-AE"/>
        </a:p>
      </dgm:t>
    </dgm:pt>
    <dgm:pt modelId="{75526ABC-AB2D-40F7-A22D-0EE276E5BC6B}" type="pres">
      <dgm:prSet presAssocID="{B4A30726-5322-496E-B748-46DF768CDF95}" presName="connectorText" presStyleLbl="sibTrans2D1" presStyleIdx="6" presStyleCnt="7"/>
      <dgm:spPr/>
      <dgm:t>
        <a:bodyPr/>
        <a:lstStyle/>
        <a:p>
          <a:pPr rtl="1"/>
          <a:endParaRPr lang="ar-AE"/>
        </a:p>
      </dgm:t>
    </dgm:pt>
    <dgm:pt modelId="{2778BBC1-2162-452A-88D1-A2965B9934D5}" type="pres">
      <dgm:prSet presAssocID="{CD694CBA-208B-470B-907D-C9FE70390E9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</dgm:ptLst>
  <dgm:cxnLst>
    <dgm:cxn modelId="{1E015899-26B6-4D75-A98D-5E76E552B24D}" type="presOf" srcId="{3AA00C16-12FB-4148-8476-D4A0288B3341}" destId="{E1CA41C1-9152-4CA8-B849-07745220AD63}" srcOrd="0" destOrd="0" presId="urn:microsoft.com/office/officeart/2005/8/layout/process2"/>
    <dgm:cxn modelId="{0CCFDEC4-6CAE-4B87-A050-E12A70F78FDA}" srcId="{3AA00C16-12FB-4148-8476-D4A0288B3341}" destId="{BEB3EDD4-B12F-43AF-BDFF-7C0EF9FFE07E}" srcOrd="5" destOrd="0" parTransId="{7056A55F-C5B1-4F8F-AF9D-A4103CBBEEFA}" sibTransId="{7ED64985-DE54-451E-9138-C8A2DEBB23DA}"/>
    <dgm:cxn modelId="{BA55A8D0-C063-4FE0-A144-3FC8C67CAF12}" type="presOf" srcId="{EA1B7029-6A93-4813-9E4D-7312EBA6DBAC}" destId="{E62AD924-A2E8-439C-99F0-56D4B1CBEC8E}" srcOrd="0" destOrd="0" presId="urn:microsoft.com/office/officeart/2005/8/layout/process2"/>
    <dgm:cxn modelId="{6FF720A9-59F3-413F-8E28-5A6207D0C5D0}" type="presOf" srcId="{D77E259C-ADF5-4BF1-A45F-0C3244721CD7}" destId="{4884E4F6-B82F-441E-97D7-3B5BC6F0E8A5}" srcOrd="1" destOrd="0" presId="urn:microsoft.com/office/officeart/2005/8/layout/process2"/>
    <dgm:cxn modelId="{A9CA0104-5FE6-4745-8EB5-7CE0E53597A7}" type="presOf" srcId="{BA83B895-F370-4ADF-BBFE-AA04BD6E34F4}" destId="{6B602192-7444-481F-B43A-EF10847DBBA5}" srcOrd="1" destOrd="0" presId="urn:microsoft.com/office/officeart/2005/8/layout/process2"/>
    <dgm:cxn modelId="{24861720-DD17-4C0F-9C2C-DC0ABCC5011E}" type="presOf" srcId="{BEB3EDD4-B12F-43AF-BDFF-7C0EF9FFE07E}" destId="{EA9D0E17-A494-4D31-8EDC-DA992A965227}" srcOrd="0" destOrd="0" presId="urn:microsoft.com/office/officeart/2005/8/layout/process2"/>
    <dgm:cxn modelId="{22BF26BE-5380-49BD-8DC3-B5F8419B516C}" type="presOf" srcId="{0C2F7C9C-ED87-4728-81C7-E01302581161}" destId="{8BC6E7D3-C10E-427C-A2EC-D6B1E5A08681}" srcOrd="0" destOrd="0" presId="urn:microsoft.com/office/officeart/2005/8/layout/process2"/>
    <dgm:cxn modelId="{AF010FCF-D2E9-4A8B-8E99-F8B75333736F}" type="presOf" srcId="{B4A30726-5322-496E-B748-46DF768CDF95}" destId="{75526ABC-AB2D-40F7-A22D-0EE276E5BC6B}" srcOrd="1" destOrd="0" presId="urn:microsoft.com/office/officeart/2005/8/layout/process2"/>
    <dgm:cxn modelId="{6C7A1A0C-2254-4BC9-8629-5F90256C4C95}" type="presOf" srcId="{8E72460D-67CD-4BE0-801C-BB0747C23C78}" destId="{90D710B9-3C6E-4FA1-98D7-1E2474AAE6F2}" srcOrd="0" destOrd="0" presId="urn:microsoft.com/office/officeart/2005/8/layout/process2"/>
    <dgm:cxn modelId="{DFB7AA60-9B01-4602-AB5D-0EBC7FE1EB2B}" type="presOf" srcId="{D77E259C-ADF5-4BF1-A45F-0C3244721CD7}" destId="{CB627B09-C6CE-44E3-8757-39406BB58EAE}" srcOrd="0" destOrd="0" presId="urn:microsoft.com/office/officeart/2005/8/layout/process2"/>
    <dgm:cxn modelId="{EE0D4E58-3CFE-43C5-93F2-BF297942035B}" srcId="{3AA00C16-12FB-4148-8476-D4A0288B3341}" destId="{0987E888-6351-4102-B439-CB8876ED0A37}" srcOrd="0" destOrd="0" parTransId="{712FDDC3-D64A-485A-A89F-E555AFC92182}" sibTransId="{D77E259C-ADF5-4BF1-A45F-0C3244721CD7}"/>
    <dgm:cxn modelId="{0777A0F3-7920-48EA-84D9-38841B9C29F3}" type="presOf" srcId="{503A1A9C-548F-4315-BEA1-7A035C9EE5D6}" destId="{DA1D75B2-320F-400D-800D-D922F8CBCA0D}" srcOrd="0" destOrd="0" presId="urn:microsoft.com/office/officeart/2005/8/layout/process2"/>
    <dgm:cxn modelId="{EB0E12EE-1E9B-4B54-989B-8B94D52B543C}" type="presOf" srcId="{CD694CBA-208B-470B-907D-C9FE70390E93}" destId="{2778BBC1-2162-452A-88D1-A2965B9934D5}" srcOrd="0" destOrd="0" presId="urn:microsoft.com/office/officeart/2005/8/layout/process2"/>
    <dgm:cxn modelId="{BDBDD31C-20EA-492B-88D4-8C733AE1E5BF}" srcId="{3AA00C16-12FB-4148-8476-D4A0288B3341}" destId="{EA1B7029-6A93-4813-9E4D-7312EBA6DBAC}" srcOrd="1" destOrd="0" parTransId="{1EAD4600-EF68-4F37-96C4-85B1039AAC06}" sibTransId="{BA83B895-F370-4ADF-BBFE-AA04BD6E34F4}"/>
    <dgm:cxn modelId="{4DDFFFCF-8DE4-4AF2-B0E4-AEB3BF51AA9E}" type="presOf" srcId="{F79D8516-555C-4499-852A-3788CD4AF5D7}" destId="{F7623972-B108-4501-A83C-88BC7970F723}" srcOrd="0" destOrd="0" presId="urn:microsoft.com/office/officeart/2005/8/layout/process2"/>
    <dgm:cxn modelId="{F0C65324-1F9B-4779-8AE0-D2F1D2FBD954}" type="presOf" srcId="{EF58DD12-A985-4583-A92F-7159C3DA0149}" destId="{1DC09190-4463-43E2-AA7D-AD731444E82B}" srcOrd="0" destOrd="0" presId="urn:microsoft.com/office/officeart/2005/8/layout/process2"/>
    <dgm:cxn modelId="{2298AABD-CFAE-49F6-8D78-A9A396FBBAB6}" type="presOf" srcId="{7ED64985-DE54-451E-9138-C8A2DEBB23DA}" destId="{F8BBA1D0-CCFA-44F2-87DD-E736A6BBF050}" srcOrd="1" destOrd="0" presId="urn:microsoft.com/office/officeart/2005/8/layout/process2"/>
    <dgm:cxn modelId="{39AEB9C4-D27D-428E-AC70-C08044A45073}" srcId="{3AA00C16-12FB-4148-8476-D4A0288B3341}" destId="{F79D8516-555C-4499-852A-3788CD4AF5D7}" srcOrd="4" destOrd="0" parTransId="{7A33BF5C-383C-4808-9836-F14CC3B1BB5B}" sibTransId="{CCB5529F-5490-4BEC-8EC6-AEFC5E7BDD3D}"/>
    <dgm:cxn modelId="{AFFAF5DC-7DEE-48A9-A0C9-B7BFB3A4776C}" type="presOf" srcId="{CCB5529F-5490-4BEC-8EC6-AEFC5E7BDD3D}" destId="{3B0EAFA6-5A62-4B01-B557-B25E53151D8A}" srcOrd="0" destOrd="0" presId="urn:microsoft.com/office/officeart/2005/8/layout/process2"/>
    <dgm:cxn modelId="{2BF76496-2A99-4047-B8D3-296B33B375F8}" type="presOf" srcId="{55D839F3-F3BB-4AE6-8880-9DA9A9A50052}" destId="{740FFE06-2C58-4726-931A-F85FB32835F5}" srcOrd="0" destOrd="0" presId="urn:microsoft.com/office/officeart/2005/8/layout/process2"/>
    <dgm:cxn modelId="{E6764EA2-7BE7-454F-9581-797150EE4508}" type="presOf" srcId="{CCB5529F-5490-4BEC-8EC6-AEFC5E7BDD3D}" destId="{DC591183-E41E-4440-A364-B1AAD09D13E8}" srcOrd="1" destOrd="0" presId="urn:microsoft.com/office/officeart/2005/8/layout/process2"/>
    <dgm:cxn modelId="{7A0F313A-7AB5-495D-B599-03DB00FF2BEB}" srcId="{3AA00C16-12FB-4148-8476-D4A0288B3341}" destId="{55D839F3-F3BB-4AE6-8880-9DA9A9A50052}" srcOrd="6" destOrd="0" parTransId="{6917CBE8-6425-44A8-956B-D40E4AE8CC02}" sibTransId="{B4A30726-5322-496E-B748-46DF768CDF95}"/>
    <dgm:cxn modelId="{D4F321FB-1755-4A7B-82FC-5A75D39E281C}" type="presOf" srcId="{B4A30726-5322-496E-B748-46DF768CDF95}" destId="{B31AE5CF-541B-4A3C-82BD-ECDAA4BD2F5A}" srcOrd="0" destOrd="0" presId="urn:microsoft.com/office/officeart/2005/8/layout/process2"/>
    <dgm:cxn modelId="{85A64200-FFD2-46C0-84CE-F28C8E62C388}" type="presOf" srcId="{EF58DD12-A985-4583-A92F-7159C3DA0149}" destId="{7DD94DA6-2956-4FF6-A2AB-78E52CB5415A}" srcOrd="1" destOrd="0" presId="urn:microsoft.com/office/officeart/2005/8/layout/process2"/>
    <dgm:cxn modelId="{34D80619-F992-4586-BAF8-809F0AF30D4B}" srcId="{3AA00C16-12FB-4148-8476-D4A0288B3341}" destId="{8E72460D-67CD-4BE0-801C-BB0747C23C78}" srcOrd="2" destOrd="0" parTransId="{2BF51601-708D-42DD-BC3F-C8A7E71A7300}" sibTransId="{EF58DD12-A985-4583-A92F-7159C3DA0149}"/>
    <dgm:cxn modelId="{3A82580D-70C2-41E3-8CCA-F13A802FC503}" srcId="{3AA00C16-12FB-4148-8476-D4A0288B3341}" destId="{CD694CBA-208B-470B-907D-C9FE70390E93}" srcOrd="7" destOrd="0" parTransId="{21563E32-835D-4B3D-98A6-6A1A8F528323}" sibTransId="{253E764B-30E4-4618-A9CE-E133C7308A62}"/>
    <dgm:cxn modelId="{004AACAA-1D2C-4DBF-AF69-1AD39F2D3EBC}" srcId="{3AA00C16-12FB-4148-8476-D4A0288B3341}" destId="{0C2F7C9C-ED87-4728-81C7-E01302581161}" srcOrd="3" destOrd="0" parTransId="{4C993CED-0264-4ACA-BE9E-9302EB3AA343}" sibTransId="{503A1A9C-548F-4315-BEA1-7A035C9EE5D6}"/>
    <dgm:cxn modelId="{6A6CA3D2-6E5F-4721-AC31-0E03A7747783}" type="presOf" srcId="{0987E888-6351-4102-B439-CB8876ED0A37}" destId="{97F3C335-AABD-4DB6-9D35-169DC9FA640B}" srcOrd="0" destOrd="0" presId="urn:microsoft.com/office/officeart/2005/8/layout/process2"/>
    <dgm:cxn modelId="{878F5135-AAD2-4B59-8F2D-D74BCF5BA3BD}" type="presOf" srcId="{503A1A9C-548F-4315-BEA1-7A035C9EE5D6}" destId="{37F91B40-5739-49B2-BE7A-55D4F4DB6195}" srcOrd="1" destOrd="0" presId="urn:microsoft.com/office/officeart/2005/8/layout/process2"/>
    <dgm:cxn modelId="{58B6BA6A-707B-46ED-8A4E-3EDE7B8A8910}" type="presOf" srcId="{BA83B895-F370-4ADF-BBFE-AA04BD6E34F4}" destId="{20FB23DA-46CD-4148-B91B-4889C2C8A122}" srcOrd="0" destOrd="0" presId="urn:microsoft.com/office/officeart/2005/8/layout/process2"/>
    <dgm:cxn modelId="{0B26D2D5-B16A-4A70-996D-44229A0BDD82}" type="presOf" srcId="{7ED64985-DE54-451E-9138-C8A2DEBB23DA}" destId="{7BD1C341-FD69-4AD0-8867-34F1F77CC28A}" srcOrd="0" destOrd="0" presId="urn:microsoft.com/office/officeart/2005/8/layout/process2"/>
    <dgm:cxn modelId="{8C106ADC-031B-4679-AC58-34DB2E9F6786}" type="presParOf" srcId="{E1CA41C1-9152-4CA8-B849-07745220AD63}" destId="{97F3C335-AABD-4DB6-9D35-169DC9FA640B}" srcOrd="0" destOrd="0" presId="urn:microsoft.com/office/officeart/2005/8/layout/process2"/>
    <dgm:cxn modelId="{0055133B-99A1-4337-A7FA-CF64391DC71F}" type="presParOf" srcId="{E1CA41C1-9152-4CA8-B849-07745220AD63}" destId="{CB627B09-C6CE-44E3-8757-39406BB58EAE}" srcOrd="1" destOrd="0" presId="urn:microsoft.com/office/officeart/2005/8/layout/process2"/>
    <dgm:cxn modelId="{040B2931-6391-4447-ACF0-F8182A3373BF}" type="presParOf" srcId="{CB627B09-C6CE-44E3-8757-39406BB58EAE}" destId="{4884E4F6-B82F-441E-97D7-3B5BC6F0E8A5}" srcOrd="0" destOrd="0" presId="urn:microsoft.com/office/officeart/2005/8/layout/process2"/>
    <dgm:cxn modelId="{B3A49794-10BC-4D7A-A963-41E70470488D}" type="presParOf" srcId="{E1CA41C1-9152-4CA8-B849-07745220AD63}" destId="{E62AD924-A2E8-439C-99F0-56D4B1CBEC8E}" srcOrd="2" destOrd="0" presId="urn:microsoft.com/office/officeart/2005/8/layout/process2"/>
    <dgm:cxn modelId="{05522B78-B968-4AA3-AE90-BCFBA3B2265E}" type="presParOf" srcId="{E1CA41C1-9152-4CA8-B849-07745220AD63}" destId="{20FB23DA-46CD-4148-B91B-4889C2C8A122}" srcOrd="3" destOrd="0" presId="urn:microsoft.com/office/officeart/2005/8/layout/process2"/>
    <dgm:cxn modelId="{005DE95D-E189-480E-B613-BF924944C1D8}" type="presParOf" srcId="{20FB23DA-46CD-4148-B91B-4889C2C8A122}" destId="{6B602192-7444-481F-B43A-EF10847DBBA5}" srcOrd="0" destOrd="0" presId="urn:microsoft.com/office/officeart/2005/8/layout/process2"/>
    <dgm:cxn modelId="{FDF8ED52-F833-47F9-BF4F-C394B4A37F04}" type="presParOf" srcId="{E1CA41C1-9152-4CA8-B849-07745220AD63}" destId="{90D710B9-3C6E-4FA1-98D7-1E2474AAE6F2}" srcOrd="4" destOrd="0" presId="urn:microsoft.com/office/officeart/2005/8/layout/process2"/>
    <dgm:cxn modelId="{22B7337A-EA89-4EEB-A3A9-59345C7E554E}" type="presParOf" srcId="{E1CA41C1-9152-4CA8-B849-07745220AD63}" destId="{1DC09190-4463-43E2-AA7D-AD731444E82B}" srcOrd="5" destOrd="0" presId="urn:microsoft.com/office/officeart/2005/8/layout/process2"/>
    <dgm:cxn modelId="{60D4C2F8-1AAE-42D7-8955-F2E6E14C9E7C}" type="presParOf" srcId="{1DC09190-4463-43E2-AA7D-AD731444E82B}" destId="{7DD94DA6-2956-4FF6-A2AB-78E52CB5415A}" srcOrd="0" destOrd="0" presId="urn:microsoft.com/office/officeart/2005/8/layout/process2"/>
    <dgm:cxn modelId="{A3203B35-C1E2-4459-8D1B-6EDABA1C2E7D}" type="presParOf" srcId="{E1CA41C1-9152-4CA8-B849-07745220AD63}" destId="{8BC6E7D3-C10E-427C-A2EC-D6B1E5A08681}" srcOrd="6" destOrd="0" presId="urn:microsoft.com/office/officeart/2005/8/layout/process2"/>
    <dgm:cxn modelId="{695D460F-BF81-4A55-BE9D-3D45229AE608}" type="presParOf" srcId="{E1CA41C1-9152-4CA8-B849-07745220AD63}" destId="{DA1D75B2-320F-400D-800D-D922F8CBCA0D}" srcOrd="7" destOrd="0" presId="urn:microsoft.com/office/officeart/2005/8/layout/process2"/>
    <dgm:cxn modelId="{A453FC92-3134-45E1-8EA3-D1AE95402602}" type="presParOf" srcId="{DA1D75B2-320F-400D-800D-D922F8CBCA0D}" destId="{37F91B40-5739-49B2-BE7A-55D4F4DB6195}" srcOrd="0" destOrd="0" presId="urn:microsoft.com/office/officeart/2005/8/layout/process2"/>
    <dgm:cxn modelId="{AD4C55A2-EF8E-4241-A5EA-FDDD61FF31A7}" type="presParOf" srcId="{E1CA41C1-9152-4CA8-B849-07745220AD63}" destId="{F7623972-B108-4501-A83C-88BC7970F723}" srcOrd="8" destOrd="0" presId="urn:microsoft.com/office/officeart/2005/8/layout/process2"/>
    <dgm:cxn modelId="{7AA486C1-180D-4D74-B1C4-629FB550929B}" type="presParOf" srcId="{E1CA41C1-9152-4CA8-B849-07745220AD63}" destId="{3B0EAFA6-5A62-4B01-B557-B25E53151D8A}" srcOrd="9" destOrd="0" presId="urn:microsoft.com/office/officeart/2005/8/layout/process2"/>
    <dgm:cxn modelId="{A6601C77-2EDC-450C-9C77-75948C6D59FA}" type="presParOf" srcId="{3B0EAFA6-5A62-4B01-B557-B25E53151D8A}" destId="{DC591183-E41E-4440-A364-B1AAD09D13E8}" srcOrd="0" destOrd="0" presId="urn:microsoft.com/office/officeart/2005/8/layout/process2"/>
    <dgm:cxn modelId="{491446C3-4615-446E-8675-0EBC78DB822C}" type="presParOf" srcId="{E1CA41C1-9152-4CA8-B849-07745220AD63}" destId="{EA9D0E17-A494-4D31-8EDC-DA992A965227}" srcOrd="10" destOrd="0" presId="urn:microsoft.com/office/officeart/2005/8/layout/process2"/>
    <dgm:cxn modelId="{7D74090D-3647-4CC4-BAC7-4CDC58685891}" type="presParOf" srcId="{E1CA41C1-9152-4CA8-B849-07745220AD63}" destId="{7BD1C341-FD69-4AD0-8867-34F1F77CC28A}" srcOrd="11" destOrd="0" presId="urn:microsoft.com/office/officeart/2005/8/layout/process2"/>
    <dgm:cxn modelId="{87200899-EF3D-4C22-BBCE-51AB09C9A581}" type="presParOf" srcId="{7BD1C341-FD69-4AD0-8867-34F1F77CC28A}" destId="{F8BBA1D0-CCFA-44F2-87DD-E736A6BBF050}" srcOrd="0" destOrd="0" presId="urn:microsoft.com/office/officeart/2005/8/layout/process2"/>
    <dgm:cxn modelId="{A89AE3C8-800C-4673-95E7-CC0A382DA64A}" type="presParOf" srcId="{E1CA41C1-9152-4CA8-B849-07745220AD63}" destId="{740FFE06-2C58-4726-931A-F85FB32835F5}" srcOrd="12" destOrd="0" presId="urn:microsoft.com/office/officeart/2005/8/layout/process2"/>
    <dgm:cxn modelId="{E9EE90F0-5EA8-42E3-B636-2DCDDD21921A}" type="presParOf" srcId="{E1CA41C1-9152-4CA8-B849-07745220AD63}" destId="{B31AE5CF-541B-4A3C-82BD-ECDAA4BD2F5A}" srcOrd="13" destOrd="0" presId="urn:microsoft.com/office/officeart/2005/8/layout/process2"/>
    <dgm:cxn modelId="{147719E0-56CD-45CD-B513-C0F11DE45A97}" type="presParOf" srcId="{B31AE5CF-541B-4A3C-82BD-ECDAA4BD2F5A}" destId="{75526ABC-AB2D-40F7-A22D-0EE276E5BC6B}" srcOrd="0" destOrd="0" presId="urn:microsoft.com/office/officeart/2005/8/layout/process2"/>
    <dgm:cxn modelId="{6DFE4C41-03BD-49FB-9AD0-41FE8229CCD3}" type="presParOf" srcId="{E1CA41C1-9152-4CA8-B849-07745220AD63}" destId="{2778BBC1-2162-452A-88D1-A2965B9934D5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A00C16-12FB-4148-8476-D4A0288B3341}" type="doc">
      <dgm:prSet loTypeId="urn:microsoft.com/office/officeart/2005/8/layout/process2" loCatId="process" qsTypeId="urn:microsoft.com/office/officeart/2005/8/quickstyle/simple1" qsCatId="simple" csTypeId="urn:microsoft.com/office/officeart/2005/8/colors/colorful1#3" csCatId="colorful" phldr="1"/>
      <dgm:spPr/>
    </dgm:pt>
    <dgm:pt modelId="{EA1B7029-6A93-4813-9E4D-7312EBA6DBAC}">
      <dgm:prSet phldrT="[نص]" custT="1"/>
      <dgm:spPr/>
      <dgm:t>
        <a:bodyPr/>
        <a:lstStyle/>
        <a:p>
          <a:pPr rtl="1"/>
          <a:r>
            <a:rPr lang="ar-AE" sz="2400" dirty="0" smtClean="0"/>
            <a:t>زيادة الدافعية</a:t>
          </a:r>
          <a:endParaRPr lang="ar-AE" sz="2400" dirty="0"/>
        </a:p>
      </dgm:t>
    </dgm:pt>
    <dgm:pt modelId="{1EAD4600-EF68-4F37-96C4-85B1039AAC06}" type="parTrans" cxnId="{BDBDD31C-20EA-492B-88D4-8C733AE1E5BF}">
      <dgm:prSet/>
      <dgm:spPr/>
      <dgm:t>
        <a:bodyPr/>
        <a:lstStyle/>
        <a:p>
          <a:pPr rtl="1"/>
          <a:endParaRPr lang="ar-AE"/>
        </a:p>
      </dgm:t>
    </dgm:pt>
    <dgm:pt modelId="{BA83B895-F370-4ADF-BBFE-AA04BD6E34F4}" type="sibTrans" cxnId="{BDBDD31C-20EA-492B-88D4-8C733AE1E5BF}">
      <dgm:prSet/>
      <dgm:spPr/>
      <dgm:t>
        <a:bodyPr/>
        <a:lstStyle/>
        <a:p>
          <a:pPr rtl="1"/>
          <a:endParaRPr lang="ar-AE"/>
        </a:p>
      </dgm:t>
    </dgm:pt>
    <dgm:pt modelId="{8E72460D-67CD-4BE0-801C-BB0747C23C78}">
      <dgm:prSet phldrT="[نص]" custT="1"/>
      <dgm:spPr/>
      <dgm:t>
        <a:bodyPr/>
        <a:lstStyle/>
        <a:p>
          <a:pPr rtl="1"/>
          <a:r>
            <a:rPr lang="ar-AE" sz="2400" dirty="0" smtClean="0"/>
            <a:t>رعاية فئات المتعلمين</a:t>
          </a:r>
          <a:endParaRPr lang="ar-AE" sz="2400" dirty="0"/>
        </a:p>
      </dgm:t>
    </dgm:pt>
    <dgm:pt modelId="{2BF51601-708D-42DD-BC3F-C8A7E71A7300}" type="parTrans" cxnId="{34D80619-F992-4586-BAF8-809F0AF30D4B}">
      <dgm:prSet/>
      <dgm:spPr/>
      <dgm:t>
        <a:bodyPr/>
        <a:lstStyle/>
        <a:p>
          <a:pPr rtl="1"/>
          <a:endParaRPr lang="ar-AE"/>
        </a:p>
      </dgm:t>
    </dgm:pt>
    <dgm:pt modelId="{EF58DD12-A985-4583-A92F-7159C3DA0149}" type="sibTrans" cxnId="{34D80619-F992-4586-BAF8-809F0AF30D4B}">
      <dgm:prSet/>
      <dgm:spPr/>
      <dgm:t>
        <a:bodyPr/>
        <a:lstStyle/>
        <a:p>
          <a:pPr rtl="1"/>
          <a:endParaRPr lang="ar-AE"/>
        </a:p>
      </dgm:t>
    </dgm:pt>
    <dgm:pt modelId="{0987E888-6351-4102-B439-CB8876ED0A37}">
      <dgm:prSet phldrT="[نص]" custT="1"/>
      <dgm:spPr/>
      <dgm:t>
        <a:bodyPr/>
        <a:lstStyle/>
        <a:p>
          <a:pPr rtl="1"/>
          <a:r>
            <a:rPr lang="ar-AE" sz="2800" b="1" dirty="0" smtClean="0"/>
            <a:t>التحفيز</a:t>
          </a:r>
          <a:endParaRPr lang="ar-AE" sz="2800" b="1" dirty="0"/>
        </a:p>
      </dgm:t>
    </dgm:pt>
    <dgm:pt modelId="{712FDDC3-D64A-485A-A89F-E555AFC92182}" type="parTrans" cxnId="{EE0D4E58-3CFE-43C5-93F2-BF297942035B}">
      <dgm:prSet/>
      <dgm:spPr/>
      <dgm:t>
        <a:bodyPr/>
        <a:lstStyle/>
        <a:p>
          <a:pPr rtl="1"/>
          <a:endParaRPr lang="ar-AE"/>
        </a:p>
      </dgm:t>
    </dgm:pt>
    <dgm:pt modelId="{D77E259C-ADF5-4BF1-A45F-0C3244721CD7}" type="sibTrans" cxnId="{EE0D4E58-3CFE-43C5-93F2-BF297942035B}">
      <dgm:prSet/>
      <dgm:spPr/>
      <dgm:t>
        <a:bodyPr/>
        <a:lstStyle/>
        <a:p>
          <a:pPr rtl="1"/>
          <a:endParaRPr lang="ar-AE"/>
        </a:p>
      </dgm:t>
    </dgm:pt>
    <dgm:pt modelId="{9EC32246-4AAF-45E1-A8BC-CFE14C69780B}">
      <dgm:prSet phldrT="[نص]" custT="1"/>
      <dgm:spPr/>
      <dgm:t>
        <a:bodyPr/>
        <a:lstStyle/>
        <a:p>
          <a:pPr rtl="1"/>
          <a:r>
            <a:rPr lang="ar-AE" sz="2400" dirty="0" smtClean="0"/>
            <a:t>المسابقات العلمية والتربوية</a:t>
          </a:r>
          <a:endParaRPr lang="ar-AE" sz="2400" dirty="0"/>
        </a:p>
      </dgm:t>
    </dgm:pt>
    <dgm:pt modelId="{990ABB79-43BC-46F2-A215-E91976D86D9A}" type="parTrans" cxnId="{2C79A751-448D-47B1-99DD-5A6F87C6B2C5}">
      <dgm:prSet/>
      <dgm:spPr/>
      <dgm:t>
        <a:bodyPr/>
        <a:lstStyle/>
        <a:p>
          <a:pPr rtl="1"/>
          <a:endParaRPr lang="ar-AE"/>
        </a:p>
      </dgm:t>
    </dgm:pt>
    <dgm:pt modelId="{DF79FEDF-9F3E-4A52-8C4D-F8ECF172F30F}" type="sibTrans" cxnId="{2C79A751-448D-47B1-99DD-5A6F87C6B2C5}">
      <dgm:prSet/>
      <dgm:spPr/>
      <dgm:t>
        <a:bodyPr/>
        <a:lstStyle/>
        <a:p>
          <a:pPr rtl="1"/>
          <a:endParaRPr lang="ar-AE"/>
        </a:p>
      </dgm:t>
    </dgm:pt>
    <dgm:pt modelId="{E1CA41C1-9152-4CA8-B849-07745220AD63}" type="pres">
      <dgm:prSet presAssocID="{3AA00C16-12FB-4148-8476-D4A0288B3341}" presName="linearFlow" presStyleCnt="0">
        <dgm:presLayoutVars>
          <dgm:resizeHandles val="exact"/>
        </dgm:presLayoutVars>
      </dgm:prSet>
      <dgm:spPr/>
    </dgm:pt>
    <dgm:pt modelId="{97F3C335-AABD-4DB6-9D35-169DC9FA640B}" type="pres">
      <dgm:prSet presAssocID="{0987E888-6351-4102-B439-CB8876ED0A37}" presName="node" presStyleLbl="node1" presStyleIdx="0" presStyleCnt="4" custScaleY="88985" custLinFactNeighborX="3030" custLinFactNeighborY="3455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CB627B09-C6CE-44E3-8757-39406BB58EAE}" type="pres">
      <dgm:prSet presAssocID="{D77E259C-ADF5-4BF1-A45F-0C3244721CD7}" presName="sibTrans" presStyleLbl="sibTrans2D1" presStyleIdx="0" presStyleCnt="3" custScaleX="101603" custScaleY="70683" custLinFactNeighborX="-1864" custLinFactNeighborY="-2826"/>
      <dgm:spPr/>
      <dgm:t>
        <a:bodyPr/>
        <a:lstStyle/>
        <a:p>
          <a:pPr rtl="1"/>
          <a:endParaRPr lang="ar-AE"/>
        </a:p>
      </dgm:t>
    </dgm:pt>
    <dgm:pt modelId="{4884E4F6-B82F-441E-97D7-3B5BC6F0E8A5}" type="pres">
      <dgm:prSet presAssocID="{D77E259C-ADF5-4BF1-A45F-0C3244721CD7}" presName="connectorText" presStyleLbl="sibTrans2D1" presStyleIdx="0" presStyleCnt="3"/>
      <dgm:spPr/>
      <dgm:t>
        <a:bodyPr/>
        <a:lstStyle/>
        <a:p>
          <a:pPr rtl="1"/>
          <a:endParaRPr lang="ar-AE"/>
        </a:p>
      </dgm:t>
    </dgm:pt>
    <dgm:pt modelId="{E62AD924-A2E8-439C-99F0-56D4B1CBEC8E}" type="pres">
      <dgm:prSet presAssocID="{EA1B7029-6A93-4813-9E4D-7312EBA6DBAC}" presName="node" presStyleLbl="node1" presStyleIdx="1" presStyleCnt="4" custScaleY="75223" custLinFactNeighborX="853" custLinFactNeighborY="9487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20FB23DA-46CD-4148-B91B-4889C2C8A122}" type="pres">
      <dgm:prSet presAssocID="{BA83B895-F370-4ADF-BBFE-AA04BD6E34F4}" presName="sibTrans" presStyleLbl="sibTrans2D1" presStyleIdx="1" presStyleCnt="3" custScaleY="80135"/>
      <dgm:spPr/>
      <dgm:t>
        <a:bodyPr/>
        <a:lstStyle/>
        <a:p>
          <a:pPr rtl="1"/>
          <a:endParaRPr lang="ar-AE"/>
        </a:p>
      </dgm:t>
    </dgm:pt>
    <dgm:pt modelId="{6B602192-7444-481F-B43A-EF10847DBBA5}" type="pres">
      <dgm:prSet presAssocID="{BA83B895-F370-4ADF-BBFE-AA04BD6E34F4}" presName="connectorText" presStyleLbl="sibTrans2D1" presStyleIdx="1" presStyleCnt="3"/>
      <dgm:spPr/>
      <dgm:t>
        <a:bodyPr/>
        <a:lstStyle/>
        <a:p>
          <a:pPr rtl="1"/>
          <a:endParaRPr lang="ar-AE"/>
        </a:p>
      </dgm:t>
    </dgm:pt>
    <dgm:pt modelId="{90D710B9-3C6E-4FA1-98D7-1E2474AAE6F2}" type="pres">
      <dgm:prSet presAssocID="{8E72460D-67CD-4BE0-801C-BB0747C23C78}" presName="node" presStyleLbl="node1" presStyleIdx="2" presStyleCnt="4" custScaleY="75211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1DC09190-4463-43E2-AA7D-AD731444E82B}" type="pres">
      <dgm:prSet presAssocID="{EF58DD12-A985-4583-A92F-7159C3DA0149}" presName="sibTrans" presStyleLbl="sibTrans2D1" presStyleIdx="2" presStyleCnt="3" custScaleY="103094"/>
      <dgm:spPr/>
      <dgm:t>
        <a:bodyPr/>
        <a:lstStyle/>
        <a:p>
          <a:pPr rtl="1"/>
          <a:endParaRPr lang="ar-AE"/>
        </a:p>
      </dgm:t>
    </dgm:pt>
    <dgm:pt modelId="{7DD94DA6-2956-4FF6-A2AB-78E52CB5415A}" type="pres">
      <dgm:prSet presAssocID="{EF58DD12-A985-4583-A92F-7159C3DA0149}" presName="connectorText" presStyleLbl="sibTrans2D1" presStyleIdx="2" presStyleCnt="3"/>
      <dgm:spPr/>
      <dgm:t>
        <a:bodyPr/>
        <a:lstStyle/>
        <a:p>
          <a:pPr rtl="1"/>
          <a:endParaRPr lang="ar-AE"/>
        </a:p>
      </dgm:t>
    </dgm:pt>
    <dgm:pt modelId="{54296DDD-A9CA-4053-BB39-C17C28613E04}" type="pres">
      <dgm:prSet presAssocID="{9EC32246-4AAF-45E1-A8BC-CFE14C69780B}" presName="node" presStyleLbl="node1" presStyleIdx="3" presStyleCnt="4" custLinFactNeighborX="6061" custLinFactNeighborY="42343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</dgm:ptLst>
  <dgm:cxnLst>
    <dgm:cxn modelId="{AA520E24-CD6B-44E3-B90A-38390EE9F811}" type="presOf" srcId="{EF58DD12-A985-4583-A92F-7159C3DA0149}" destId="{7DD94DA6-2956-4FF6-A2AB-78E52CB5415A}" srcOrd="1" destOrd="0" presId="urn:microsoft.com/office/officeart/2005/8/layout/process2"/>
    <dgm:cxn modelId="{62AF819D-2A42-4C22-8330-68E251F08687}" type="presOf" srcId="{BA83B895-F370-4ADF-BBFE-AA04BD6E34F4}" destId="{20FB23DA-46CD-4148-B91B-4889C2C8A122}" srcOrd="0" destOrd="0" presId="urn:microsoft.com/office/officeart/2005/8/layout/process2"/>
    <dgm:cxn modelId="{6BF3A712-BBD6-426C-AC66-BA20FFF68025}" type="presOf" srcId="{BA83B895-F370-4ADF-BBFE-AA04BD6E34F4}" destId="{6B602192-7444-481F-B43A-EF10847DBBA5}" srcOrd="1" destOrd="0" presId="urn:microsoft.com/office/officeart/2005/8/layout/process2"/>
    <dgm:cxn modelId="{2C79A751-448D-47B1-99DD-5A6F87C6B2C5}" srcId="{3AA00C16-12FB-4148-8476-D4A0288B3341}" destId="{9EC32246-4AAF-45E1-A8BC-CFE14C69780B}" srcOrd="3" destOrd="0" parTransId="{990ABB79-43BC-46F2-A215-E91976D86D9A}" sibTransId="{DF79FEDF-9F3E-4A52-8C4D-F8ECF172F30F}"/>
    <dgm:cxn modelId="{34D80619-F992-4586-BAF8-809F0AF30D4B}" srcId="{3AA00C16-12FB-4148-8476-D4A0288B3341}" destId="{8E72460D-67CD-4BE0-801C-BB0747C23C78}" srcOrd="2" destOrd="0" parTransId="{2BF51601-708D-42DD-BC3F-C8A7E71A7300}" sibTransId="{EF58DD12-A985-4583-A92F-7159C3DA0149}"/>
    <dgm:cxn modelId="{EE0D4E58-3CFE-43C5-93F2-BF297942035B}" srcId="{3AA00C16-12FB-4148-8476-D4A0288B3341}" destId="{0987E888-6351-4102-B439-CB8876ED0A37}" srcOrd="0" destOrd="0" parTransId="{712FDDC3-D64A-485A-A89F-E555AFC92182}" sibTransId="{D77E259C-ADF5-4BF1-A45F-0C3244721CD7}"/>
    <dgm:cxn modelId="{87DA6B57-C215-456B-9DDA-16506775AFCB}" type="presOf" srcId="{EF58DD12-A985-4583-A92F-7159C3DA0149}" destId="{1DC09190-4463-43E2-AA7D-AD731444E82B}" srcOrd="0" destOrd="0" presId="urn:microsoft.com/office/officeart/2005/8/layout/process2"/>
    <dgm:cxn modelId="{BDBDD31C-20EA-492B-88D4-8C733AE1E5BF}" srcId="{3AA00C16-12FB-4148-8476-D4A0288B3341}" destId="{EA1B7029-6A93-4813-9E4D-7312EBA6DBAC}" srcOrd="1" destOrd="0" parTransId="{1EAD4600-EF68-4F37-96C4-85B1039AAC06}" sibTransId="{BA83B895-F370-4ADF-BBFE-AA04BD6E34F4}"/>
    <dgm:cxn modelId="{DCB0ACFD-2D40-4BD6-9AC5-69EAA07A7108}" type="presOf" srcId="{8E72460D-67CD-4BE0-801C-BB0747C23C78}" destId="{90D710B9-3C6E-4FA1-98D7-1E2474AAE6F2}" srcOrd="0" destOrd="0" presId="urn:microsoft.com/office/officeart/2005/8/layout/process2"/>
    <dgm:cxn modelId="{7B217E2B-B700-4FF3-8531-7BF60E981A07}" type="presOf" srcId="{D77E259C-ADF5-4BF1-A45F-0C3244721CD7}" destId="{4884E4F6-B82F-441E-97D7-3B5BC6F0E8A5}" srcOrd="1" destOrd="0" presId="urn:microsoft.com/office/officeart/2005/8/layout/process2"/>
    <dgm:cxn modelId="{8ACA1724-9036-4BF8-9E8B-F4E8EE847B6D}" type="presOf" srcId="{9EC32246-4AAF-45E1-A8BC-CFE14C69780B}" destId="{54296DDD-A9CA-4053-BB39-C17C28613E04}" srcOrd="0" destOrd="0" presId="urn:microsoft.com/office/officeart/2005/8/layout/process2"/>
    <dgm:cxn modelId="{6E8A63F8-0E8C-406E-AD7B-65B5E3DFA75B}" type="presOf" srcId="{D77E259C-ADF5-4BF1-A45F-0C3244721CD7}" destId="{CB627B09-C6CE-44E3-8757-39406BB58EAE}" srcOrd="0" destOrd="0" presId="urn:microsoft.com/office/officeart/2005/8/layout/process2"/>
    <dgm:cxn modelId="{CDD6BF3B-79E2-4BC6-B421-B40FE835AF46}" type="presOf" srcId="{0987E888-6351-4102-B439-CB8876ED0A37}" destId="{97F3C335-AABD-4DB6-9D35-169DC9FA640B}" srcOrd="0" destOrd="0" presId="urn:microsoft.com/office/officeart/2005/8/layout/process2"/>
    <dgm:cxn modelId="{6ADE45C5-19AA-49F9-B9D1-0E3061CFE73E}" type="presOf" srcId="{3AA00C16-12FB-4148-8476-D4A0288B3341}" destId="{E1CA41C1-9152-4CA8-B849-07745220AD63}" srcOrd="0" destOrd="0" presId="urn:microsoft.com/office/officeart/2005/8/layout/process2"/>
    <dgm:cxn modelId="{5EE9AC00-3A9A-42C5-98E2-330CF0B51272}" type="presOf" srcId="{EA1B7029-6A93-4813-9E4D-7312EBA6DBAC}" destId="{E62AD924-A2E8-439C-99F0-56D4B1CBEC8E}" srcOrd="0" destOrd="0" presId="urn:microsoft.com/office/officeart/2005/8/layout/process2"/>
    <dgm:cxn modelId="{A802E8C4-3580-4954-B7C6-223363F6E672}" type="presParOf" srcId="{E1CA41C1-9152-4CA8-B849-07745220AD63}" destId="{97F3C335-AABD-4DB6-9D35-169DC9FA640B}" srcOrd="0" destOrd="0" presId="urn:microsoft.com/office/officeart/2005/8/layout/process2"/>
    <dgm:cxn modelId="{54AB9DC1-7AE0-4DFE-8CD8-4F4B6EBFFC91}" type="presParOf" srcId="{E1CA41C1-9152-4CA8-B849-07745220AD63}" destId="{CB627B09-C6CE-44E3-8757-39406BB58EAE}" srcOrd="1" destOrd="0" presId="urn:microsoft.com/office/officeart/2005/8/layout/process2"/>
    <dgm:cxn modelId="{F33C7E8B-74F7-4434-ADEC-13511944054D}" type="presParOf" srcId="{CB627B09-C6CE-44E3-8757-39406BB58EAE}" destId="{4884E4F6-B82F-441E-97D7-3B5BC6F0E8A5}" srcOrd="0" destOrd="0" presId="urn:microsoft.com/office/officeart/2005/8/layout/process2"/>
    <dgm:cxn modelId="{01F2DEFB-365B-4AAF-AC02-E7FD37B88D57}" type="presParOf" srcId="{E1CA41C1-9152-4CA8-B849-07745220AD63}" destId="{E62AD924-A2E8-439C-99F0-56D4B1CBEC8E}" srcOrd="2" destOrd="0" presId="urn:microsoft.com/office/officeart/2005/8/layout/process2"/>
    <dgm:cxn modelId="{91B089BA-17B1-4ABD-AC4E-9044412B4C4C}" type="presParOf" srcId="{E1CA41C1-9152-4CA8-B849-07745220AD63}" destId="{20FB23DA-46CD-4148-B91B-4889C2C8A122}" srcOrd="3" destOrd="0" presId="urn:microsoft.com/office/officeart/2005/8/layout/process2"/>
    <dgm:cxn modelId="{B21BD151-545C-4FC4-8B1C-78C2E1118258}" type="presParOf" srcId="{20FB23DA-46CD-4148-B91B-4889C2C8A122}" destId="{6B602192-7444-481F-B43A-EF10847DBBA5}" srcOrd="0" destOrd="0" presId="urn:microsoft.com/office/officeart/2005/8/layout/process2"/>
    <dgm:cxn modelId="{1415D8FD-E91C-4B56-8B45-8094C901CEF2}" type="presParOf" srcId="{E1CA41C1-9152-4CA8-B849-07745220AD63}" destId="{90D710B9-3C6E-4FA1-98D7-1E2474AAE6F2}" srcOrd="4" destOrd="0" presId="urn:microsoft.com/office/officeart/2005/8/layout/process2"/>
    <dgm:cxn modelId="{2CC60DF5-8896-489F-AA3A-9C1A505293F5}" type="presParOf" srcId="{E1CA41C1-9152-4CA8-B849-07745220AD63}" destId="{1DC09190-4463-43E2-AA7D-AD731444E82B}" srcOrd="5" destOrd="0" presId="urn:microsoft.com/office/officeart/2005/8/layout/process2"/>
    <dgm:cxn modelId="{DC10FE3D-F2D3-449F-96D5-00140BE6BE9D}" type="presParOf" srcId="{1DC09190-4463-43E2-AA7D-AD731444E82B}" destId="{7DD94DA6-2956-4FF6-A2AB-78E52CB5415A}" srcOrd="0" destOrd="0" presId="urn:microsoft.com/office/officeart/2005/8/layout/process2"/>
    <dgm:cxn modelId="{6BA735AB-3AE8-4FBE-B521-39E6EF4A2F55}" type="presParOf" srcId="{E1CA41C1-9152-4CA8-B849-07745220AD63}" destId="{54296DDD-A9CA-4053-BB39-C17C28613E0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A00C16-12FB-4148-8476-D4A0288B3341}" type="doc">
      <dgm:prSet loTypeId="urn:microsoft.com/office/officeart/2005/8/layout/process2" loCatId="process" qsTypeId="urn:microsoft.com/office/officeart/2005/8/quickstyle/simple1" qsCatId="simple" csTypeId="urn:microsoft.com/office/officeart/2005/8/colors/colorful1#4" csCatId="colorful" phldr="1"/>
      <dgm:spPr/>
    </dgm:pt>
    <dgm:pt modelId="{EA1B7029-6A93-4813-9E4D-7312EBA6DBAC}">
      <dgm:prSet phldrT="[نص]" custT="1"/>
      <dgm:spPr/>
      <dgm:t>
        <a:bodyPr/>
        <a:lstStyle/>
        <a:p>
          <a:pPr rtl="1"/>
          <a:r>
            <a:rPr lang="ar-AE" sz="2400" dirty="0" smtClean="0"/>
            <a:t>الجهود والمبادرات</a:t>
          </a:r>
          <a:endParaRPr lang="ar-AE" sz="2400" dirty="0"/>
        </a:p>
      </dgm:t>
    </dgm:pt>
    <dgm:pt modelId="{1EAD4600-EF68-4F37-96C4-85B1039AAC06}" type="parTrans" cxnId="{BDBDD31C-20EA-492B-88D4-8C733AE1E5BF}">
      <dgm:prSet/>
      <dgm:spPr/>
      <dgm:t>
        <a:bodyPr/>
        <a:lstStyle/>
        <a:p>
          <a:pPr rtl="1"/>
          <a:endParaRPr lang="ar-AE"/>
        </a:p>
      </dgm:t>
    </dgm:pt>
    <dgm:pt modelId="{BA83B895-F370-4ADF-BBFE-AA04BD6E34F4}" type="sibTrans" cxnId="{BDBDD31C-20EA-492B-88D4-8C733AE1E5BF}">
      <dgm:prSet/>
      <dgm:spPr/>
      <dgm:t>
        <a:bodyPr/>
        <a:lstStyle/>
        <a:p>
          <a:pPr rtl="1"/>
          <a:endParaRPr lang="ar-AE"/>
        </a:p>
      </dgm:t>
    </dgm:pt>
    <dgm:pt modelId="{BEB3EDD4-B12F-43AF-BDFF-7C0EF9FFE07E}">
      <dgm:prSet phldrT="[نص]" custT="1"/>
      <dgm:spPr/>
      <dgm:t>
        <a:bodyPr/>
        <a:lstStyle/>
        <a:p>
          <a:pPr rtl="1"/>
          <a:r>
            <a:rPr lang="ar-AE" sz="2000" dirty="0" smtClean="0"/>
            <a:t>التقييم الذاتي</a:t>
          </a:r>
          <a:endParaRPr lang="ar-AE" sz="2000" dirty="0"/>
        </a:p>
      </dgm:t>
    </dgm:pt>
    <dgm:pt modelId="{7056A55F-C5B1-4F8F-AF9D-A4103CBBEEFA}" type="parTrans" cxnId="{0CCFDEC4-6CAE-4B87-A050-E12A70F78FDA}">
      <dgm:prSet/>
      <dgm:spPr/>
      <dgm:t>
        <a:bodyPr/>
        <a:lstStyle/>
        <a:p>
          <a:pPr rtl="1"/>
          <a:endParaRPr lang="ar-AE"/>
        </a:p>
      </dgm:t>
    </dgm:pt>
    <dgm:pt modelId="{7ED64985-DE54-451E-9138-C8A2DEBB23DA}" type="sibTrans" cxnId="{0CCFDEC4-6CAE-4B87-A050-E12A70F78FDA}">
      <dgm:prSet/>
      <dgm:spPr/>
      <dgm:t>
        <a:bodyPr/>
        <a:lstStyle/>
        <a:p>
          <a:pPr rtl="1"/>
          <a:endParaRPr lang="ar-AE"/>
        </a:p>
      </dgm:t>
    </dgm:pt>
    <dgm:pt modelId="{8E72460D-67CD-4BE0-801C-BB0747C23C78}">
      <dgm:prSet phldrT="[نص]" custT="1"/>
      <dgm:spPr/>
      <dgm:t>
        <a:bodyPr/>
        <a:lstStyle/>
        <a:p>
          <a:pPr rtl="1"/>
          <a:r>
            <a:rPr lang="ar-AE" sz="2400" dirty="0" smtClean="0"/>
            <a:t>الأنشطة والمسابقات</a:t>
          </a:r>
          <a:endParaRPr lang="ar-AE" sz="2400" dirty="0"/>
        </a:p>
      </dgm:t>
    </dgm:pt>
    <dgm:pt modelId="{2BF51601-708D-42DD-BC3F-C8A7E71A7300}" type="parTrans" cxnId="{34D80619-F992-4586-BAF8-809F0AF30D4B}">
      <dgm:prSet/>
      <dgm:spPr/>
      <dgm:t>
        <a:bodyPr/>
        <a:lstStyle/>
        <a:p>
          <a:pPr rtl="1"/>
          <a:endParaRPr lang="ar-AE"/>
        </a:p>
      </dgm:t>
    </dgm:pt>
    <dgm:pt modelId="{EF58DD12-A985-4583-A92F-7159C3DA0149}" type="sibTrans" cxnId="{34D80619-F992-4586-BAF8-809F0AF30D4B}">
      <dgm:prSet/>
      <dgm:spPr/>
      <dgm:t>
        <a:bodyPr/>
        <a:lstStyle/>
        <a:p>
          <a:pPr rtl="1"/>
          <a:endParaRPr lang="ar-AE"/>
        </a:p>
      </dgm:t>
    </dgm:pt>
    <dgm:pt modelId="{0C2F7C9C-ED87-4728-81C7-E01302581161}">
      <dgm:prSet phldrT="[نص]" custT="1"/>
      <dgm:spPr/>
      <dgm:t>
        <a:bodyPr/>
        <a:lstStyle/>
        <a:p>
          <a:pPr rtl="1"/>
          <a:r>
            <a:rPr lang="ar-AE" sz="2400" dirty="0" smtClean="0"/>
            <a:t>المؤتمرات والندوات</a:t>
          </a:r>
          <a:endParaRPr lang="ar-AE" sz="2400" dirty="0"/>
        </a:p>
      </dgm:t>
    </dgm:pt>
    <dgm:pt modelId="{4C993CED-0264-4ACA-BE9E-9302EB3AA343}" type="parTrans" cxnId="{004AACAA-1D2C-4DBF-AF69-1AD39F2D3EBC}">
      <dgm:prSet/>
      <dgm:spPr/>
      <dgm:t>
        <a:bodyPr/>
        <a:lstStyle/>
        <a:p>
          <a:pPr rtl="1"/>
          <a:endParaRPr lang="ar-AE"/>
        </a:p>
      </dgm:t>
    </dgm:pt>
    <dgm:pt modelId="{503A1A9C-548F-4315-BEA1-7A035C9EE5D6}" type="sibTrans" cxnId="{004AACAA-1D2C-4DBF-AF69-1AD39F2D3EBC}">
      <dgm:prSet/>
      <dgm:spPr/>
      <dgm:t>
        <a:bodyPr/>
        <a:lstStyle/>
        <a:p>
          <a:pPr rtl="1"/>
          <a:endParaRPr lang="ar-AE"/>
        </a:p>
      </dgm:t>
    </dgm:pt>
    <dgm:pt modelId="{F79D8516-555C-4499-852A-3788CD4AF5D7}">
      <dgm:prSet phldrT="[نص]" custT="1"/>
      <dgm:spPr/>
      <dgm:t>
        <a:bodyPr/>
        <a:lstStyle/>
        <a:p>
          <a:pPr rtl="1"/>
          <a:r>
            <a:rPr lang="ar-AE" sz="2000" dirty="0" smtClean="0"/>
            <a:t>العضوية والمشاركة في الهيئات المهنية</a:t>
          </a:r>
          <a:endParaRPr lang="ar-AE" sz="2000" dirty="0"/>
        </a:p>
      </dgm:t>
    </dgm:pt>
    <dgm:pt modelId="{7A33BF5C-383C-4808-9836-F14CC3B1BB5B}" type="parTrans" cxnId="{39AEB9C4-D27D-428E-AC70-C08044A45073}">
      <dgm:prSet/>
      <dgm:spPr/>
      <dgm:t>
        <a:bodyPr/>
        <a:lstStyle/>
        <a:p>
          <a:pPr rtl="1"/>
          <a:endParaRPr lang="ar-AE"/>
        </a:p>
      </dgm:t>
    </dgm:pt>
    <dgm:pt modelId="{CCB5529F-5490-4BEC-8EC6-AEFC5E7BDD3D}" type="sibTrans" cxnId="{39AEB9C4-D27D-428E-AC70-C08044A45073}">
      <dgm:prSet/>
      <dgm:spPr/>
      <dgm:t>
        <a:bodyPr/>
        <a:lstStyle/>
        <a:p>
          <a:pPr rtl="1"/>
          <a:endParaRPr lang="ar-AE"/>
        </a:p>
      </dgm:t>
    </dgm:pt>
    <dgm:pt modelId="{0987E888-6351-4102-B439-CB8876ED0A37}">
      <dgm:prSet phldrT="[نص]" custT="1"/>
      <dgm:spPr/>
      <dgm:t>
        <a:bodyPr/>
        <a:lstStyle/>
        <a:p>
          <a:pPr rtl="1"/>
          <a:r>
            <a:rPr lang="ar-AE" sz="2800" b="1" dirty="0" smtClean="0"/>
            <a:t>التنمية المهنية</a:t>
          </a:r>
          <a:endParaRPr lang="ar-AE" sz="2800" b="1" dirty="0"/>
        </a:p>
      </dgm:t>
    </dgm:pt>
    <dgm:pt modelId="{712FDDC3-D64A-485A-A89F-E555AFC92182}" type="parTrans" cxnId="{EE0D4E58-3CFE-43C5-93F2-BF297942035B}">
      <dgm:prSet/>
      <dgm:spPr/>
      <dgm:t>
        <a:bodyPr/>
        <a:lstStyle/>
        <a:p>
          <a:pPr rtl="1"/>
          <a:endParaRPr lang="ar-AE"/>
        </a:p>
      </dgm:t>
    </dgm:pt>
    <dgm:pt modelId="{D77E259C-ADF5-4BF1-A45F-0C3244721CD7}" type="sibTrans" cxnId="{EE0D4E58-3CFE-43C5-93F2-BF297942035B}">
      <dgm:prSet/>
      <dgm:spPr/>
      <dgm:t>
        <a:bodyPr/>
        <a:lstStyle/>
        <a:p>
          <a:pPr rtl="1"/>
          <a:endParaRPr lang="ar-AE"/>
        </a:p>
      </dgm:t>
    </dgm:pt>
    <dgm:pt modelId="{E1CA41C1-9152-4CA8-B849-07745220AD63}" type="pres">
      <dgm:prSet presAssocID="{3AA00C16-12FB-4148-8476-D4A0288B3341}" presName="linearFlow" presStyleCnt="0">
        <dgm:presLayoutVars>
          <dgm:resizeHandles val="exact"/>
        </dgm:presLayoutVars>
      </dgm:prSet>
      <dgm:spPr/>
    </dgm:pt>
    <dgm:pt modelId="{97F3C335-AABD-4DB6-9D35-169DC9FA640B}" type="pres">
      <dgm:prSet presAssocID="{0987E888-6351-4102-B439-CB8876ED0A37}" presName="node" presStyleLbl="node1" presStyleIdx="0" presStyleCnt="6" custLinFactNeighborX="-1893" custLinFactNeighborY="57296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CB627B09-C6CE-44E3-8757-39406BB58EAE}" type="pres">
      <dgm:prSet presAssocID="{D77E259C-ADF5-4BF1-A45F-0C3244721CD7}" presName="sibTrans" presStyleLbl="sibTrans2D1" presStyleIdx="0" presStyleCnt="5"/>
      <dgm:spPr/>
      <dgm:t>
        <a:bodyPr/>
        <a:lstStyle/>
        <a:p>
          <a:pPr rtl="1"/>
          <a:endParaRPr lang="ar-AE"/>
        </a:p>
      </dgm:t>
    </dgm:pt>
    <dgm:pt modelId="{4884E4F6-B82F-441E-97D7-3B5BC6F0E8A5}" type="pres">
      <dgm:prSet presAssocID="{D77E259C-ADF5-4BF1-A45F-0C3244721CD7}" presName="connectorText" presStyleLbl="sibTrans2D1" presStyleIdx="0" presStyleCnt="5"/>
      <dgm:spPr/>
      <dgm:t>
        <a:bodyPr/>
        <a:lstStyle/>
        <a:p>
          <a:pPr rtl="1"/>
          <a:endParaRPr lang="ar-AE"/>
        </a:p>
      </dgm:t>
    </dgm:pt>
    <dgm:pt modelId="{E62AD924-A2E8-439C-99F0-56D4B1CBEC8E}" type="pres">
      <dgm:prSet presAssocID="{EA1B7029-6A93-4813-9E4D-7312EBA6DBA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20FB23DA-46CD-4148-B91B-4889C2C8A122}" type="pres">
      <dgm:prSet presAssocID="{BA83B895-F370-4ADF-BBFE-AA04BD6E34F4}" presName="sibTrans" presStyleLbl="sibTrans2D1" presStyleIdx="1" presStyleCnt="5"/>
      <dgm:spPr/>
      <dgm:t>
        <a:bodyPr/>
        <a:lstStyle/>
        <a:p>
          <a:pPr rtl="1"/>
          <a:endParaRPr lang="ar-AE"/>
        </a:p>
      </dgm:t>
    </dgm:pt>
    <dgm:pt modelId="{6B602192-7444-481F-B43A-EF10847DBBA5}" type="pres">
      <dgm:prSet presAssocID="{BA83B895-F370-4ADF-BBFE-AA04BD6E34F4}" presName="connectorText" presStyleLbl="sibTrans2D1" presStyleIdx="1" presStyleCnt="5"/>
      <dgm:spPr/>
      <dgm:t>
        <a:bodyPr/>
        <a:lstStyle/>
        <a:p>
          <a:pPr rtl="1"/>
          <a:endParaRPr lang="ar-AE"/>
        </a:p>
      </dgm:t>
    </dgm:pt>
    <dgm:pt modelId="{90D710B9-3C6E-4FA1-98D7-1E2474AAE6F2}" type="pres">
      <dgm:prSet presAssocID="{8E72460D-67CD-4BE0-801C-BB0747C23C7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1DC09190-4463-43E2-AA7D-AD731444E82B}" type="pres">
      <dgm:prSet presAssocID="{EF58DD12-A985-4583-A92F-7159C3DA0149}" presName="sibTrans" presStyleLbl="sibTrans2D1" presStyleIdx="2" presStyleCnt="5"/>
      <dgm:spPr/>
      <dgm:t>
        <a:bodyPr/>
        <a:lstStyle/>
        <a:p>
          <a:pPr rtl="1"/>
          <a:endParaRPr lang="ar-AE"/>
        </a:p>
      </dgm:t>
    </dgm:pt>
    <dgm:pt modelId="{7DD94DA6-2956-4FF6-A2AB-78E52CB5415A}" type="pres">
      <dgm:prSet presAssocID="{EF58DD12-A985-4583-A92F-7159C3DA0149}" presName="connectorText" presStyleLbl="sibTrans2D1" presStyleIdx="2" presStyleCnt="5"/>
      <dgm:spPr/>
      <dgm:t>
        <a:bodyPr/>
        <a:lstStyle/>
        <a:p>
          <a:pPr rtl="1"/>
          <a:endParaRPr lang="ar-AE"/>
        </a:p>
      </dgm:t>
    </dgm:pt>
    <dgm:pt modelId="{8BC6E7D3-C10E-427C-A2EC-D6B1E5A08681}" type="pres">
      <dgm:prSet presAssocID="{0C2F7C9C-ED87-4728-81C7-E0130258116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DA1D75B2-320F-400D-800D-D922F8CBCA0D}" type="pres">
      <dgm:prSet presAssocID="{503A1A9C-548F-4315-BEA1-7A035C9EE5D6}" presName="sibTrans" presStyleLbl="sibTrans2D1" presStyleIdx="3" presStyleCnt="5"/>
      <dgm:spPr/>
      <dgm:t>
        <a:bodyPr/>
        <a:lstStyle/>
        <a:p>
          <a:pPr rtl="1"/>
          <a:endParaRPr lang="ar-AE"/>
        </a:p>
      </dgm:t>
    </dgm:pt>
    <dgm:pt modelId="{37F91B40-5739-49B2-BE7A-55D4F4DB6195}" type="pres">
      <dgm:prSet presAssocID="{503A1A9C-548F-4315-BEA1-7A035C9EE5D6}" presName="connectorText" presStyleLbl="sibTrans2D1" presStyleIdx="3" presStyleCnt="5"/>
      <dgm:spPr/>
      <dgm:t>
        <a:bodyPr/>
        <a:lstStyle/>
        <a:p>
          <a:pPr rtl="1"/>
          <a:endParaRPr lang="ar-AE"/>
        </a:p>
      </dgm:t>
    </dgm:pt>
    <dgm:pt modelId="{F7623972-B108-4501-A83C-88BC7970F723}" type="pres">
      <dgm:prSet presAssocID="{F79D8516-555C-4499-852A-3788CD4AF5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3B0EAFA6-5A62-4B01-B557-B25E53151D8A}" type="pres">
      <dgm:prSet presAssocID="{CCB5529F-5490-4BEC-8EC6-AEFC5E7BDD3D}" presName="sibTrans" presStyleLbl="sibTrans2D1" presStyleIdx="4" presStyleCnt="5"/>
      <dgm:spPr/>
      <dgm:t>
        <a:bodyPr/>
        <a:lstStyle/>
        <a:p>
          <a:pPr rtl="1"/>
          <a:endParaRPr lang="ar-AE"/>
        </a:p>
      </dgm:t>
    </dgm:pt>
    <dgm:pt modelId="{DC591183-E41E-4440-A364-B1AAD09D13E8}" type="pres">
      <dgm:prSet presAssocID="{CCB5529F-5490-4BEC-8EC6-AEFC5E7BDD3D}" presName="connectorText" presStyleLbl="sibTrans2D1" presStyleIdx="4" presStyleCnt="5"/>
      <dgm:spPr/>
      <dgm:t>
        <a:bodyPr/>
        <a:lstStyle/>
        <a:p>
          <a:pPr rtl="1"/>
          <a:endParaRPr lang="ar-AE"/>
        </a:p>
      </dgm:t>
    </dgm:pt>
    <dgm:pt modelId="{EA9D0E17-A494-4D31-8EDC-DA992A965227}" type="pres">
      <dgm:prSet presAssocID="{BEB3EDD4-B12F-43AF-BDFF-7C0EF9FFE07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</dgm:ptLst>
  <dgm:cxnLst>
    <dgm:cxn modelId="{BE82648B-90E2-4977-9A9B-9A11DA151BCD}" type="presOf" srcId="{8E72460D-67CD-4BE0-801C-BB0747C23C78}" destId="{90D710B9-3C6E-4FA1-98D7-1E2474AAE6F2}" srcOrd="0" destOrd="0" presId="urn:microsoft.com/office/officeart/2005/8/layout/process2"/>
    <dgm:cxn modelId="{D9D82D68-4E09-4A49-B000-ABE09FA7EBD1}" type="presOf" srcId="{BA83B895-F370-4ADF-BBFE-AA04BD6E34F4}" destId="{6B602192-7444-481F-B43A-EF10847DBBA5}" srcOrd="1" destOrd="0" presId="urn:microsoft.com/office/officeart/2005/8/layout/process2"/>
    <dgm:cxn modelId="{D8976D24-CE01-401C-9431-203CC0A4397D}" type="presOf" srcId="{CCB5529F-5490-4BEC-8EC6-AEFC5E7BDD3D}" destId="{3B0EAFA6-5A62-4B01-B557-B25E53151D8A}" srcOrd="0" destOrd="0" presId="urn:microsoft.com/office/officeart/2005/8/layout/process2"/>
    <dgm:cxn modelId="{724248A9-9E99-45DF-A883-CEA6AE0FC105}" type="presOf" srcId="{EF58DD12-A985-4583-A92F-7159C3DA0149}" destId="{1DC09190-4463-43E2-AA7D-AD731444E82B}" srcOrd="0" destOrd="0" presId="urn:microsoft.com/office/officeart/2005/8/layout/process2"/>
    <dgm:cxn modelId="{34D80619-F992-4586-BAF8-809F0AF30D4B}" srcId="{3AA00C16-12FB-4148-8476-D4A0288B3341}" destId="{8E72460D-67CD-4BE0-801C-BB0747C23C78}" srcOrd="2" destOrd="0" parTransId="{2BF51601-708D-42DD-BC3F-C8A7E71A7300}" sibTransId="{EF58DD12-A985-4583-A92F-7159C3DA0149}"/>
    <dgm:cxn modelId="{66F40959-6192-4D67-B0B8-ADE3BF0BC4DC}" type="presOf" srcId="{0C2F7C9C-ED87-4728-81C7-E01302581161}" destId="{8BC6E7D3-C10E-427C-A2EC-D6B1E5A08681}" srcOrd="0" destOrd="0" presId="urn:microsoft.com/office/officeart/2005/8/layout/process2"/>
    <dgm:cxn modelId="{CB5FE516-4861-49CA-8FC7-AC287401F448}" type="presOf" srcId="{EF58DD12-A985-4583-A92F-7159C3DA0149}" destId="{7DD94DA6-2956-4FF6-A2AB-78E52CB5415A}" srcOrd="1" destOrd="0" presId="urn:microsoft.com/office/officeart/2005/8/layout/process2"/>
    <dgm:cxn modelId="{D7F927E5-7B8A-440A-9915-A177AA17BD02}" type="presOf" srcId="{0987E888-6351-4102-B439-CB8876ED0A37}" destId="{97F3C335-AABD-4DB6-9D35-169DC9FA640B}" srcOrd="0" destOrd="0" presId="urn:microsoft.com/office/officeart/2005/8/layout/process2"/>
    <dgm:cxn modelId="{BF98B483-62BC-4EF5-9E15-FF9CF592A012}" type="presOf" srcId="{D77E259C-ADF5-4BF1-A45F-0C3244721CD7}" destId="{CB627B09-C6CE-44E3-8757-39406BB58EAE}" srcOrd="0" destOrd="0" presId="urn:microsoft.com/office/officeart/2005/8/layout/process2"/>
    <dgm:cxn modelId="{A8F61450-7F83-4760-909C-A72753B3658C}" type="presOf" srcId="{503A1A9C-548F-4315-BEA1-7A035C9EE5D6}" destId="{DA1D75B2-320F-400D-800D-D922F8CBCA0D}" srcOrd="0" destOrd="0" presId="urn:microsoft.com/office/officeart/2005/8/layout/process2"/>
    <dgm:cxn modelId="{3FC3AC5D-BD64-42D2-A176-7BAC60A704BE}" type="presOf" srcId="{3AA00C16-12FB-4148-8476-D4A0288B3341}" destId="{E1CA41C1-9152-4CA8-B849-07745220AD63}" srcOrd="0" destOrd="0" presId="urn:microsoft.com/office/officeart/2005/8/layout/process2"/>
    <dgm:cxn modelId="{1C1D4C5C-D55E-460A-8C2C-905A0EDC5E5F}" type="presOf" srcId="{503A1A9C-548F-4315-BEA1-7A035C9EE5D6}" destId="{37F91B40-5739-49B2-BE7A-55D4F4DB6195}" srcOrd="1" destOrd="0" presId="urn:microsoft.com/office/officeart/2005/8/layout/process2"/>
    <dgm:cxn modelId="{02F292C6-8775-402A-9F15-0BFF4DF3D16E}" type="presOf" srcId="{BEB3EDD4-B12F-43AF-BDFF-7C0EF9FFE07E}" destId="{EA9D0E17-A494-4D31-8EDC-DA992A965227}" srcOrd="0" destOrd="0" presId="urn:microsoft.com/office/officeart/2005/8/layout/process2"/>
    <dgm:cxn modelId="{0CCFDEC4-6CAE-4B87-A050-E12A70F78FDA}" srcId="{3AA00C16-12FB-4148-8476-D4A0288B3341}" destId="{BEB3EDD4-B12F-43AF-BDFF-7C0EF9FFE07E}" srcOrd="5" destOrd="0" parTransId="{7056A55F-C5B1-4F8F-AF9D-A4103CBBEEFA}" sibTransId="{7ED64985-DE54-451E-9138-C8A2DEBB23DA}"/>
    <dgm:cxn modelId="{39AEB9C4-D27D-428E-AC70-C08044A45073}" srcId="{3AA00C16-12FB-4148-8476-D4A0288B3341}" destId="{F79D8516-555C-4499-852A-3788CD4AF5D7}" srcOrd="4" destOrd="0" parTransId="{7A33BF5C-383C-4808-9836-F14CC3B1BB5B}" sibTransId="{CCB5529F-5490-4BEC-8EC6-AEFC5E7BDD3D}"/>
    <dgm:cxn modelId="{DF05A2C7-FE1A-4AB2-BCB7-78169D46B4EA}" type="presOf" srcId="{CCB5529F-5490-4BEC-8EC6-AEFC5E7BDD3D}" destId="{DC591183-E41E-4440-A364-B1AAD09D13E8}" srcOrd="1" destOrd="0" presId="urn:microsoft.com/office/officeart/2005/8/layout/process2"/>
    <dgm:cxn modelId="{004AACAA-1D2C-4DBF-AF69-1AD39F2D3EBC}" srcId="{3AA00C16-12FB-4148-8476-D4A0288B3341}" destId="{0C2F7C9C-ED87-4728-81C7-E01302581161}" srcOrd="3" destOrd="0" parTransId="{4C993CED-0264-4ACA-BE9E-9302EB3AA343}" sibTransId="{503A1A9C-548F-4315-BEA1-7A035C9EE5D6}"/>
    <dgm:cxn modelId="{F42AEBC3-F850-4E1E-9379-3C1B3F2F979C}" type="presOf" srcId="{D77E259C-ADF5-4BF1-A45F-0C3244721CD7}" destId="{4884E4F6-B82F-441E-97D7-3B5BC6F0E8A5}" srcOrd="1" destOrd="0" presId="urn:microsoft.com/office/officeart/2005/8/layout/process2"/>
    <dgm:cxn modelId="{EE0D4E58-3CFE-43C5-93F2-BF297942035B}" srcId="{3AA00C16-12FB-4148-8476-D4A0288B3341}" destId="{0987E888-6351-4102-B439-CB8876ED0A37}" srcOrd="0" destOrd="0" parTransId="{712FDDC3-D64A-485A-A89F-E555AFC92182}" sibTransId="{D77E259C-ADF5-4BF1-A45F-0C3244721CD7}"/>
    <dgm:cxn modelId="{91C15D73-A460-4514-8C07-D32F8ECD3452}" type="presOf" srcId="{BA83B895-F370-4ADF-BBFE-AA04BD6E34F4}" destId="{20FB23DA-46CD-4148-B91B-4889C2C8A122}" srcOrd="0" destOrd="0" presId="urn:microsoft.com/office/officeart/2005/8/layout/process2"/>
    <dgm:cxn modelId="{BDBDD31C-20EA-492B-88D4-8C733AE1E5BF}" srcId="{3AA00C16-12FB-4148-8476-D4A0288B3341}" destId="{EA1B7029-6A93-4813-9E4D-7312EBA6DBAC}" srcOrd="1" destOrd="0" parTransId="{1EAD4600-EF68-4F37-96C4-85B1039AAC06}" sibTransId="{BA83B895-F370-4ADF-BBFE-AA04BD6E34F4}"/>
    <dgm:cxn modelId="{15853F79-1478-458B-9656-F2C66F51805D}" type="presOf" srcId="{EA1B7029-6A93-4813-9E4D-7312EBA6DBAC}" destId="{E62AD924-A2E8-439C-99F0-56D4B1CBEC8E}" srcOrd="0" destOrd="0" presId="urn:microsoft.com/office/officeart/2005/8/layout/process2"/>
    <dgm:cxn modelId="{C4E07B55-37F9-4A20-AE7A-39093159A014}" type="presOf" srcId="{F79D8516-555C-4499-852A-3788CD4AF5D7}" destId="{F7623972-B108-4501-A83C-88BC7970F723}" srcOrd="0" destOrd="0" presId="urn:microsoft.com/office/officeart/2005/8/layout/process2"/>
    <dgm:cxn modelId="{5655232B-B8D6-4C8A-8BA3-8B101021F02A}" type="presParOf" srcId="{E1CA41C1-9152-4CA8-B849-07745220AD63}" destId="{97F3C335-AABD-4DB6-9D35-169DC9FA640B}" srcOrd="0" destOrd="0" presId="urn:microsoft.com/office/officeart/2005/8/layout/process2"/>
    <dgm:cxn modelId="{81C90C07-4025-4EA0-A5AA-FCA1198999B0}" type="presParOf" srcId="{E1CA41C1-9152-4CA8-B849-07745220AD63}" destId="{CB627B09-C6CE-44E3-8757-39406BB58EAE}" srcOrd="1" destOrd="0" presId="urn:microsoft.com/office/officeart/2005/8/layout/process2"/>
    <dgm:cxn modelId="{757A998C-8BCB-4411-9EF5-3AFC84A1AA7A}" type="presParOf" srcId="{CB627B09-C6CE-44E3-8757-39406BB58EAE}" destId="{4884E4F6-B82F-441E-97D7-3B5BC6F0E8A5}" srcOrd="0" destOrd="0" presId="urn:microsoft.com/office/officeart/2005/8/layout/process2"/>
    <dgm:cxn modelId="{0F66FB28-DE5A-42D4-89A4-A039140416F3}" type="presParOf" srcId="{E1CA41C1-9152-4CA8-B849-07745220AD63}" destId="{E62AD924-A2E8-439C-99F0-56D4B1CBEC8E}" srcOrd="2" destOrd="0" presId="urn:microsoft.com/office/officeart/2005/8/layout/process2"/>
    <dgm:cxn modelId="{5B8AC7C8-5CF6-4441-942C-6509F6DC362B}" type="presParOf" srcId="{E1CA41C1-9152-4CA8-B849-07745220AD63}" destId="{20FB23DA-46CD-4148-B91B-4889C2C8A122}" srcOrd="3" destOrd="0" presId="urn:microsoft.com/office/officeart/2005/8/layout/process2"/>
    <dgm:cxn modelId="{C76A0D92-9CE3-48D0-9E9C-D06EF2F9B2AE}" type="presParOf" srcId="{20FB23DA-46CD-4148-B91B-4889C2C8A122}" destId="{6B602192-7444-481F-B43A-EF10847DBBA5}" srcOrd="0" destOrd="0" presId="urn:microsoft.com/office/officeart/2005/8/layout/process2"/>
    <dgm:cxn modelId="{E8CFBD39-5661-4A91-8FCD-AD3E8F67EBBC}" type="presParOf" srcId="{E1CA41C1-9152-4CA8-B849-07745220AD63}" destId="{90D710B9-3C6E-4FA1-98D7-1E2474AAE6F2}" srcOrd="4" destOrd="0" presId="urn:microsoft.com/office/officeart/2005/8/layout/process2"/>
    <dgm:cxn modelId="{D58D46C2-51BC-4B47-BDD9-014BD04A2941}" type="presParOf" srcId="{E1CA41C1-9152-4CA8-B849-07745220AD63}" destId="{1DC09190-4463-43E2-AA7D-AD731444E82B}" srcOrd="5" destOrd="0" presId="urn:microsoft.com/office/officeart/2005/8/layout/process2"/>
    <dgm:cxn modelId="{EAA92D78-E50D-4D0A-B3E1-8C0A10DDD331}" type="presParOf" srcId="{1DC09190-4463-43E2-AA7D-AD731444E82B}" destId="{7DD94DA6-2956-4FF6-A2AB-78E52CB5415A}" srcOrd="0" destOrd="0" presId="urn:microsoft.com/office/officeart/2005/8/layout/process2"/>
    <dgm:cxn modelId="{F507CF69-A582-480A-9717-DB41DA6E21C7}" type="presParOf" srcId="{E1CA41C1-9152-4CA8-B849-07745220AD63}" destId="{8BC6E7D3-C10E-427C-A2EC-D6B1E5A08681}" srcOrd="6" destOrd="0" presId="urn:microsoft.com/office/officeart/2005/8/layout/process2"/>
    <dgm:cxn modelId="{2028765D-2E5D-4D01-91AE-A2672198CA06}" type="presParOf" srcId="{E1CA41C1-9152-4CA8-B849-07745220AD63}" destId="{DA1D75B2-320F-400D-800D-D922F8CBCA0D}" srcOrd="7" destOrd="0" presId="urn:microsoft.com/office/officeart/2005/8/layout/process2"/>
    <dgm:cxn modelId="{579EDBC1-B4C0-4F48-A989-FCA45D18530D}" type="presParOf" srcId="{DA1D75B2-320F-400D-800D-D922F8CBCA0D}" destId="{37F91B40-5739-49B2-BE7A-55D4F4DB6195}" srcOrd="0" destOrd="0" presId="urn:microsoft.com/office/officeart/2005/8/layout/process2"/>
    <dgm:cxn modelId="{E79DD10D-1BB5-45CA-8D52-57E456F4FE7C}" type="presParOf" srcId="{E1CA41C1-9152-4CA8-B849-07745220AD63}" destId="{F7623972-B108-4501-A83C-88BC7970F723}" srcOrd="8" destOrd="0" presId="urn:microsoft.com/office/officeart/2005/8/layout/process2"/>
    <dgm:cxn modelId="{FB845707-72E7-4078-BD47-FADFA2B710A0}" type="presParOf" srcId="{E1CA41C1-9152-4CA8-B849-07745220AD63}" destId="{3B0EAFA6-5A62-4B01-B557-B25E53151D8A}" srcOrd="9" destOrd="0" presId="urn:microsoft.com/office/officeart/2005/8/layout/process2"/>
    <dgm:cxn modelId="{699A5D8E-B114-4479-A537-AEDCE59F18DD}" type="presParOf" srcId="{3B0EAFA6-5A62-4B01-B557-B25E53151D8A}" destId="{DC591183-E41E-4440-A364-B1AAD09D13E8}" srcOrd="0" destOrd="0" presId="urn:microsoft.com/office/officeart/2005/8/layout/process2"/>
    <dgm:cxn modelId="{F646EAB1-4985-4C87-B11A-0E497518C7A8}" type="presParOf" srcId="{E1CA41C1-9152-4CA8-B849-07745220AD63}" destId="{EA9D0E17-A494-4D31-8EDC-DA992A96522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A00C16-12FB-4148-8476-D4A0288B3341}" type="doc">
      <dgm:prSet loTypeId="urn:microsoft.com/office/officeart/2005/8/layout/process2" loCatId="process" qsTypeId="urn:microsoft.com/office/officeart/2005/8/quickstyle/simple1" qsCatId="simple" csTypeId="urn:microsoft.com/office/officeart/2005/8/colors/colorful1#5" csCatId="colorful" phldr="1"/>
      <dgm:spPr/>
    </dgm:pt>
    <dgm:pt modelId="{EA1B7029-6A93-4813-9E4D-7312EBA6DBAC}">
      <dgm:prSet phldrT="[نص]" custT="1"/>
      <dgm:spPr/>
      <dgm:t>
        <a:bodyPr/>
        <a:lstStyle/>
        <a:p>
          <a:pPr rtl="1"/>
          <a:r>
            <a:rPr lang="ar-AE" sz="2400" dirty="0" smtClean="0"/>
            <a:t>المواقف المهنية</a:t>
          </a:r>
          <a:endParaRPr lang="ar-AE" sz="2400" dirty="0"/>
        </a:p>
      </dgm:t>
    </dgm:pt>
    <dgm:pt modelId="{1EAD4600-EF68-4F37-96C4-85B1039AAC06}" type="parTrans" cxnId="{BDBDD31C-20EA-492B-88D4-8C733AE1E5BF}">
      <dgm:prSet/>
      <dgm:spPr/>
      <dgm:t>
        <a:bodyPr/>
        <a:lstStyle/>
        <a:p>
          <a:pPr rtl="1"/>
          <a:endParaRPr lang="ar-AE"/>
        </a:p>
      </dgm:t>
    </dgm:pt>
    <dgm:pt modelId="{BA83B895-F370-4ADF-BBFE-AA04BD6E34F4}" type="sibTrans" cxnId="{BDBDD31C-20EA-492B-88D4-8C733AE1E5BF}">
      <dgm:prSet/>
      <dgm:spPr/>
      <dgm:t>
        <a:bodyPr/>
        <a:lstStyle/>
        <a:p>
          <a:pPr rtl="1"/>
          <a:endParaRPr lang="ar-AE"/>
        </a:p>
      </dgm:t>
    </dgm:pt>
    <dgm:pt modelId="{8E72460D-67CD-4BE0-801C-BB0747C23C78}">
      <dgm:prSet phldrT="[نص]" custT="1"/>
      <dgm:spPr/>
      <dgm:t>
        <a:bodyPr/>
        <a:lstStyle/>
        <a:p>
          <a:pPr rtl="1"/>
          <a:r>
            <a:rPr lang="ar-AE" sz="2400" dirty="0" smtClean="0"/>
            <a:t>القيم السلوكية</a:t>
          </a:r>
          <a:endParaRPr lang="ar-AE" sz="2400" dirty="0"/>
        </a:p>
      </dgm:t>
    </dgm:pt>
    <dgm:pt modelId="{2BF51601-708D-42DD-BC3F-C8A7E71A7300}" type="parTrans" cxnId="{34D80619-F992-4586-BAF8-809F0AF30D4B}">
      <dgm:prSet/>
      <dgm:spPr/>
      <dgm:t>
        <a:bodyPr/>
        <a:lstStyle/>
        <a:p>
          <a:pPr rtl="1"/>
          <a:endParaRPr lang="ar-AE"/>
        </a:p>
      </dgm:t>
    </dgm:pt>
    <dgm:pt modelId="{EF58DD12-A985-4583-A92F-7159C3DA0149}" type="sibTrans" cxnId="{34D80619-F992-4586-BAF8-809F0AF30D4B}">
      <dgm:prSet/>
      <dgm:spPr/>
      <dgm:t>
        <a:bodyPr/>
        <a:lstStyle/>
        <a:p>
          <a:pPr rtl="1"/>
          <a:endParaRPr lang="ar-AE"/>
        </a:p>
      </dgm:t>
    </dgm:pt>
    <dgm:pt modelId="{0C2F7C9C-ED87-4728-81C7-E01302581161}">
      <dgm:prSet phldrT="[نص]" custT="1"/>
      <dgm:spPr/>
      <dgm:t>
        <a:bodyPr/>
        <a:lstStyle/>
        <a:p>
          <a:pPr rtl="1"/>
          <a:r>
            <a:rPr lang="ar-AE" sz="2400" dirty="0" smtClean="0"/>
            <a:t>دعم القضايا المجتمعية</a:t>
          </a:r>
          <a:endParaRPr lang="ar-AE" sz="2400" dirty="0"/>
        </a:p>
      </dgm:t>
    </dgm:pt>
    <dgm:pt modelId="{4C993CED-0264-4ACA-BE9E-9302EB3AA343}" type="parTrans" cxnId="{004AACAA-1D2C-4DBF-AF69-1AD39F2D3EBC}">
      <dgm:prSet/>
      <dgm:spPr/>
      <dgm:t>
        <a:bodyPr/>
        <a:lstStyle/>
        <a:p>
          <a:pPr rtl="1"/>
          <a:endParaRPr lang="ar-AE"/>
        </a:p>
      </dgm:t>
    </dgm:pt>
    <dgm:pt modelId="{503A1A9C-548F-4315-BEA1-7A035C9EE5D6}" type="sibTrans" cxnId="{004AACAA-1D2C-4DBF-AF69-1AD39F2D3EBC}">
      <dgm:prSet/>
      <dgm:spPr/>
      <dgm:t>
        <a:bodyPr/>
        <a:lstStyle/>
        <a:p>
          <a:pPr rtl="1"/>
          <a:endParaRPr lang="ar-AE"/>
        </a:p>
      </dgm:t>
    </dgm:pt>
    <dgm:pt modelId="{0987E888-6351-4102-B439-CB8876ED0A37}">
      <dgm:prSet phldrT="[نص]" custT="1"/>
      <dgm:spPr/>
      <dgm:t>
        <a:bodyPr/>
        <a:lstStyle/>
        <a:p>
          <a:pPr rtl="1"/>
          <a:r>
            <a:rPr lang="ar-AE" sz="2800" b="1" dirty="0" smtClean="0"/>
            <a:t>الالتزام المهني والأخلاقي</a:t>
          </a:r>
          <a:endParaRPr lang="ar-AE" sz="2800" b="1" dirty="0"/>
        </a:p>
      </dgm:t>
    </dgm:pt>
    <dgm:pt modelId="{712FDDC3-D64A-485A-A89F-E555AFC92182}" type="parTrans" cxnId="{EE0D4E58-3CFE-43C5-93F2-BF297942035B}">
      <dgm:prSet/>
      <dgm:spPr/>
      <dgm:t>
        <a:bodyPr/>
        <a:lstStyle/>
        <a:p>
          <a:pPr rtl="1"/>
          <a:endParaRPr lang="ar-AE"/>
        </a:p>
      </dgm:t>
    </dgm:pt>
    <dgm:pt modelId="{D77E259C-ADF5-4BF1-A45F-0C3244721CD7}" type="sibTrans" cxnId="{EE0D4E58-3CFE-43C5-93F2-BF297942035B}">
      <dgm:prSet/>
      <dgm:spPr/>
      <dgm:t>
        <a:bodyPr/>
        <a:lstStyle/>
        <a:p>
          <a:pPr rtl="1"/>
          <a:endParaRPr lang="ar-AE"/>
        </a:p>
      </dgm:t>
    </dgm:pt>
    <dgm:pt modelId="{E1CA41C1-9152-4CA8-B849-07745220AD63}" type="pres">
      <dgm:prSet presAssocID="{3AA00C16-12FB-4148-8476-D4A0288B3341}" presName="linearFlow" presStyleCnt="0">
        <dgm:presLayoutVars>
          <dgm:resizeHandles val="exact"/>
        </dgm:presLayoutVars>
      </dgm:prSet>
      <dgm:spPr/>
    </dgm:pt>
    <dgm:pt modelId="{97F3C335-AABD-4DB6-9D35-169DC9FA640B}" type="pres">
      <dgm:prSet presAssocID="{0987E888-6351-4102-B439-CB8876ED0A37}" presName="node" presStyleLbl="node1" presStyleIdx="0" presStyleCnt="4" custLinFactNeighborX="-1893" custLinFactNeighborY="57296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CB627B09-C6CE-44E3-8757-39406BB58EAE}" type="pres">
      <dgm:prSet presAssocID="{D77E259C-ADF5-4BF1-A45F-0C3244721CD7}" presName="sibTrans" presStyleLbl="sibTrans2D1" presStyleIdx="0" presStyleCnt="3"/>
      <dgm:spPr/>
      <dgm:t>
        <a:bodyPr/>
        <a:lstStyle/>
        <a:p>
          <a:pPr rtl="1"/>
          <a:endParaRPr lang="ar-AE"/>
        </a:p>
      </dgm:t>
    </dgm:pt>
    <dgm:pt modelId="{4884E4F6-B82F-441E-97D7-3B5BC6F0E8A5}" type="pres">
      <dgm:prSet presAssocID="{D77E259C-ADF5-4BF1-A45F-0C3244721CD7}" presName="connectorText" presStyleLbl="sibTrans2D1" presStyleIdx="0" presStyleCnt="3"/>
      <dgm:spPr/>
      <dgm:t>
        <a:bodyPr/>
        <a:lstStyle/>
        <a:p>
          <a:pPr rtl="1"/>
          <a:endParaRPr lang="ar-AE"/>
        </a:p>
      </dgm:t>
    </dgm:pt>
    <dgm:pt modelId="{E62AD924-A2E8-439C-99F0-56D4B1CBEC8E}" type="pres">
      <dgm:prSet presAssocID="{EA1B7029-6A93-4813-9E4D-7312EBA6DBA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20FB23DA-46CD-4148-B91B-4889C2C8A122}" type="pres">
      <dgm:prSet presAssocID="{BA83B895-F370-4ADF-BBFE-AA04BD6E34F4}" presName="sibTrans" presStyleLbl="sibTrans2D1" presStyleIdx="1" presStyleCnt="3"/>
      <dgm:spPr/>
      <dgm:t>
        <a:bodyPr/>
        <a:lstStyle/>
        <a:p>
          <a:pPr rtl="1"/>
          <a:endParaRPr lang="ar-AE"/>
        </a:p>
      </dgm:t>
    </dgm:pt>
    <dgm:pt modelId="{6B602192-7444-481F-B43A-EF10847DBBA5}" type="pres">
      <dgm:prSet presAssocID="{BA83B895-F370-4ADF-BBFE-AA04BD6E34F4}" presName="connectorText" presStyleLbl="sibTrans2D1" presStyleIdx="1" presStyleCnt="3"/>
      <dgm:spPr/>
      <dgm:t>
        <a:bodyPr/>
        <a:lstStyle/>
        <a:p>
          <a:pPr rtl="1"/>
          <a:endParaRPr lang="ar-AE"/>
        </a:p>
      </dgm:t>
    </dgm:pt>
    <dgm:pt modelId="{90D710B9-3C6E-4FA1-98D7-1E2474AAE6F2}" type="pres">
      <dgm:prSet presAssocID="{8E72460D-67CD-4BE0-801C-BB0747C23C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1DC09190-4463-43E2-AA7D-AD731444E82B}" type="pres">
      <dgm:prSet presAssocID="{EF58DD12-A985-4583-A92F-7159C3DA0149}" presName="sibTrans" presStyleLbl="sibTrans2D1" presStyleIdx="2" presStyleCnt="3"/>
      <dgm:spPr/>
      <dgm:t>
        <a:bodyPr/>
        <a:lstStyle/>
        <a:p>
          <a:pPr rtl="1"/>
          <a:endParaRPr lang="ar-AE"/>
        </a:p>
      </dgm:t>
    </dgm:pt>
    <dgm:pt modelId="{7DD94DA6-2956-4FF6-A2AB-78E52CB5415A}" type="pres">
      <dgm:prSet presAssocID="{EF58DD12-A985-4583-A92F-7159C3DA0149}" presName="connectorText" presStyleLbl="sibTrans2D1" presStyleIdx="2" presStyleCnt="3"/>
      <dgm:spPr/>
      <dgm:t>
        <a:bodyPr/>
        <a:lstStyle/>
        <a:p>
          <a:pPr rtl="1"/>
          <a:endParaRPr lang="ar-AE"/>
        </a:p>
      </dgm:t>
    </dgm:pt>
    <dgm:pt modelId="{8BC6E7D3-C10E-427C-A2EC-D6B1E5A08681}" type="pres">
      <dgm:prSet presAssocID="{0C2F7C9C-ED87-4728-81C7-E013025811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</dgm:ptLst>
  <dgm:cxnLst>
    <dgm:cxn modelId="{CBED2E6A-492A-4AC1-B341-79CC49F3AA73}" type="presOf" srcId="{D77E259C-ADF5-4BF1-A45F-0C3244721CD7}" destId="{4884E4F6-B82F-441E-97D7-3B5BC6F0E8A5}" srcOrd="1" destOrd="0" presId="urn:microsoft.com/office/officeart/2005/8/layout/process2"/>
    <dgm:cxn modelId="{34D80619-F992-4586-BAF8-809F0AF30D4B}" srcId="{3AA00C16-12FB-4148-8476-D4A0288B3341}" destId="{8E72460D-67CD-4BE0-801C-BB0747C23C78}" srcOrd="2" destOrd="0" parTransId="{2BF51601-708D-42DD-BC3F-C8A7E71A7300}" sibTransId="{EF58DD12-A985-4583-A92F-7159C3DA0149}"/>
    <dgm:cxn modelId="{4B14A0FC-77C0-497E-9522-7A469A0E7480}" type="presOf" srcId="{BA83B895-F370-4ADF-BBFE-AA04BD6E34F4}" destId="{6B602192-7444-481F-B43A-EF10847DBBA5}" srcOrd="1" destOrd="0" presId="urn:microsoft.com/office/officeart/2005/8/layout/process2"/>
    <dgm:cxn modelId="{885F12FC-D6DE-4F9A-8513-634C3E6EAE79}" type="presOf" srcId="{BA83B895-F370-4ADF-BBFE-AA04BD6E34F4}" destId="{20FB23DA-46CD-4148-B91B-4889C2C8A122}" srcOrd="0" destOrd="0" presId="urn:microsoft.com/office/officeart/2005/8/layout/process2"/>
    <dgm:cxn modelId="{41705153-A58A-46FE-916E-68131B5AED73}" type="presOf" srcId="{3AA00C16-12FB-4148-8476-D4A0288B3341}" destId="{E1CA41C1-9152-4CA8-B849-07745220AD63}" srcOrd="0" destOrd="0" presId="urn:microsoft.com/office/officeart/2005/8/layout/process2"/>
    <dgm:cxn modelId="{D273397F-8FF4-4156-8860-DED03DCB97E4}" type="presOf" srcId="{0C2F7C9C-ED87-4728-81C7-E01302581161}" destId="{8BC6E7D3-C10E-427C-A2EC-D6B1E5A08681}" srcOrd="0" destOrd="0" presId="urn:microsoft.com/office/officeart/2005/8/layout/process2"/>
    <dgm:cxn modelId="{2217CC8B-A61C-4A4F-AF81-78763EC040EA}" type="presOf" srcId="{0987E888-6351-4102-B439-CB8876ED0A37}" destId="{97F3C335-AABD-4DB6-9D35-169DC9FA640B}" srcOrd="0" destOrd="0" presId="urn:microsoft.com/office/officeart/2005/8/layout/process2"/>
    <dgm:cxn modelId="{2AF2E437-B294-4C6C-96F3-83E797ED1874}" type="presOf" srcId="{EA1B7029-6A93-4813-9E4D-7312EBA6DBAC}" destId="{E62AD924-A2E8-439C-99F0-56D4B1CBEC8E}" srcOrd="0" destOrd="0" presId="urn:microsoft.com/office/officeart/2005/8/layout/process2"/>
    <dgm:cxn modelId="{004AACAA-1D2C-4DBF-AF69-1AD39F2D3EBC}" srcId="{3AA00C16-12FB-4148-8476-D4A0288B3341}" destId="{0C2F7C9C-ED87-4728-81C7-E01302581161}" srcOrd="3" destOrd="0" parTransId="{4C993CED-0264-4ACA-BE9E-9302EB3AA343}" sibTransId="{503A1A9C-548F-4315-BEA1-7A035C9EE5D6}"/>
    <dgm:cxn modelId="{509C5DD9-224A-47D7-B560-FE36C3F028B4}" type="presOf" srcId="{8E72460D-67CD-4BE0-801C-BB0747C23C78}" destId="{90D710B9-3C6E-4FA1-98D7-1E2474AAE6F2}" srcOrd="0" destOrd="0" presId="urn:microsoft.com/office/officeart/2005/8/layout/process2"/>
    <dgm:cxn modelId="{D56A3FEA-77D7-4061-A4A5-16AEAB0473A7}" type="presOf" srcId="{EF58DD12-A985-4583-A92F-7159C3DA0149}" destId="{7DD94DA6-2956-4FF6-A2AB-78E52CB5415A}" srcOrd="1" destOrd="0" presId="urn:microsoft.com/office/officeart/2005/8/layout/process2"/>
    <dgm:cxn modelId="{EE0D4E58-3CFE-43C5-93F2-BF297942035B}" srcId="{3AA00C16-12FB-4148-8476-D4A0288B3341}" destId="{0987E888-6351-4102-B439-CB8876ED0A37}" srcOrd="0" destOrd="0" parTransId="{712FDDC3-D64A-485A-A89F-E555AFC92182}" sibTransId="{D77E259C-ADF5-4BF1-A45F-0C3244721CD7}"/>
    <dgm:cxn modelId="{E84D8500-AE24-4D55-989F-890363E9F7CF}" type="presOf" srcId="{EF58DD12-A985-4583-A92F-7159C3DA0149}" destId="{1DC09190-4463-43E2-AA7D-AD731444E82B}" srcOrd="0" destOrd="0" presId="urn:microsoft.com/office/officeart/2005/8/layout/process2"/>
    <dgm:cxn modelId="{BDBDD31C-20EA-492B-88D4-8C733AE1E5BF}" srcId="{3AA00C16-12FB-4148-8476-D4A0288B3341}" destId="{EA1B7029-6A93-4813-9E4D-7312EBA6DBAC}" srcOrd="1" destOrd="0" parTransId="{1EAD4600-EF68-4F37-96C4-85B1039AAC06}" sibTransId="{BA83B895-F370-4ADF-BBFE-AA04BD6E34F4}"/>
    <dgm:cxn modelId="{85A0762B-2401-4BC3-A98D-EDE29B8356A8}" type="presOf" srcId="{D77E259C-ADF5-4BF1-A45F-0C3244721CD7}" destId="{CB627B09-C6CE-44E3-8757-39406BB58EAE}" srcOrd="0" destOrd="0" presId="urn:microsoft.com/office/officeart/2005/8/layout/process2"/>
    <dgm:cxn modelId="{355031BE-E93D-4A4D-B573-81C4126330D1}" type="presParOf" srcId="{E1CA41C1-9152-4CA8-B849-07745220AD63}" destId="{97F3C335-AABD-4DB6-9D35-169DC9FA640B}" srcOrd="0" destOrd="0" presId="urn:microsoft.com/office/officeart/2005/8/layout/process2"/>
    <dgm:cxn modelId="{42C42629-EC13-4925-A216-204B46F28DD2}" type="presParOf" srcId="{E1CA41C1-9152-4CA8-B849-07745220AD63}" destId="{CB627B09-C6CE-44E3-8757-39406BB58EAE}" srcOrd="1" destOrd="0" presId="urn:microsoft.com/office/officeart/2005/8/layout/process2"/>
    <dgm:cxn modelId="{2BEBDDAA-8BAF-444D-9E3B-E4371986971E}" type="presParOf" srcId="{CB627B09-C6CE-44E3-8757-39406BB58EAE}" destId="{4884E4F6-B82F-441E-97D7-3B5BC6F0E8A5}" srcOrd="0" destOrd="0" presId="urn:microsoft.com/office/officeart/2005/8/layout/process2"/>
    <dgm:cxn modelId="{F40F6EF1-F408-42AD-8572-72A6D67DBCD0}" type="presParOf" srcId="{E1CA41C1-9152-4CA8-B849-07745220AD63}" destId="{E62AD924-A2E8-439C-99F0-56D4B1CBEC8E}" srcOrd="2" destOrd="0" presId="urn:microsoft.com/office/officeart/2005/8/layout/process2"/>
    <dgm:cxn modelId="{577EEC4F-1192-4372-A1D3-FDBF90EFAA31}" type="presParOf" srcId="{E1CA41C1-9152-4CA8-B849-07745220AD63}" destId="{20FB23DA-46CD-4148-B91B-4889C2C8A122}" srcOrd="3" destOrd="0" presId="urn:microsoft.com/office/officeart/2005/8/layout/process2"/>
    <dgm:cxn modelId="{46B45379-2A2B-4725-BB86-6ADF17E319F6}" type="presParOf" srcId="{20FB23DA-46CD-4148-B91B-4889C2C8A122}" destId="{6B602192-7444-481F-B43A-EF10847DBBA5}" srcOrd="0" destOrd="0" presId="urn:microsoft.com/office/officeart/2005/8/layout/process2"/>
    <dgm:cxn modelId="{FE1D5BA1-7943-4294-BB56-BC1C2D33A4E8}" type="presParOf" srcId="{E1CA41C1-9152-4CA8-B849-07745220AD63}" destId="{90D710B9-3C6E-4FA1-98D7-1E2474AAE6F2}" srcOrd="4" destOrd="0" presId="urn:microsoft.com/office/officeart/2005/8/layout/process2"/>
    <dgm:cxn modelId="{CA116248-3AEA-44F8-BA81-46AF310BBA0A}" type="presParOf" srcId="{E1CA41C1-9152-4CA8-B849-07745220AD63}" destId="{1DC09190-4463-43E2-AA7D-AD731444E82B}" srcOrd="5" destOrd="0" presId="urn:microsoft.com/office/officeart/2005/8/layout/process2"/>
    <dgm:cxn modelId="{DE16333A-A624-426C-90B3-3890085D76D5}" type="presParOf" srcId="{1DC09190-4463-43E2-AA7D-AD731444E82B}" destId="{7DD94DA6-2956-4FF6-A2AB-78E52CB5415A}" srcOrd="0" destOrd="0" presId="urn:microsoft.com/office/officeart/2005/8/layout/process2"/>
    <dgm:cxn modelId="{4D671C8B-38CC-49FB-AABB-B3987E79C45E}" type="presParOf" srcId="{E1CA41C1-9152-4CA8-B849-07745220AD63}" destId="{8BC6E7D3-C10E-427C-A2EC-D6B1E5A0868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BB02AE-5BAA-4251-BC59-59A945CEAC77}" type="datetimeFigureOut">
              <a:rPr lang="ar-AE" smtClean="0"/>
              <a:pPr/>
              <a:t>22/01/1439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F484241-3C52-440C-9C7D-EBC768381E0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359518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84241-3C52-440C-9C7D-EBC768381E05}" type="slidenum">
              <a:rPr lang="ar-AE" smtClean="0"/>
              <a:pPr/>
              <a:t>26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416021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84112-AFB2-4C96-8904-233140D3732D}" type="slidenum">
              <a:rPr lang="ar-AE" smtClean="0"/>
              <a:pPr/>
              <a:t>29</a:t>
            </a:fld>
            <a:endParaRPr lang="ar-A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PowerPoint1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/>
          <p:cNvSpPr txBox="1"/>
          <p:nvPr/>
        </p:nvSpPr>
        <p:spPr>
          <a:xfrm>
            <a:off x="755576" y="1916832"/>
            <a:ext cx="77048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dirty="0" smtClean="0">
                <a:solidFill>
                  <a:schemeClr val="tx2">
                    <a:lumMod val="50000"/>
                  </a:schemeClr>
                </a:solidFill>
                <a:cs typeface="PT Bold Heading" pitchFamily="2" charset="-78"/>
              </a:rPr>
              <a:t>محاضرة حول </a:t>
            </a:r>
          </a:p>
          <a:p>
            <a:pPr algn="ctr"/>
            <a:r>
              <a:rPr lang="ar-AE" sz="3600" dirty="0" smtClean="0">
                <a:solidFill>
                  <a:schemeClr val="tx2">
                    <a:lumMod val="50000"/>
                  </a:schemeClr>
                </a:solidFill>
                <a:cs typeface="PT Bold Heading" pitchFamily="2" charset="-78"/>
              </a:rPr>
              <a:t>معايير فئة المعلم المتميز</a:t>
            </a:r>
            <a:endParaRPr lang="ar-AE" sz="3600" dirty="0">
              <a:solidFill>
                <a:schemeClr val="tx2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47764" y="3933056"/>
            <a:ext cx="439248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إعداد وتقديم</a:t>
            </a:r>
          </a:p>
          <a:p>
            <a:pPr algn="ctr"/>
            <a:r>
              <a:rPr lang="ar-AE" sz="32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أ. محمود محمد </a:t>
            </a:r>
            <a:r>
              <a:rPr lang="ar-AE" sz="32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الحمادي</a:t>
            </a:r>
          </a:p>
          <a:p>
            <a:pPr algn="ctr"/>
            <a:r>
              <a:rPr lang="ar-AE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عضو لجنة التحكيم بالجائزة</a:t>
            </a:r>
            <a:endParaRPr lang="ar-AE" sz="24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1026" name="Picture 2" descr="C:\Users\hp pc\Pictures\خلفية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/>
          <p:nvPr/>
        </p:nvSpPr>
        <p:spPr>
          <a:xfrm>
            <a:off x="-76200" y="449771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AE" sz="2000" dirty="0" smtClean="0">
                <a:solidFill>
                  <a:srgbClr val="FF0000"/>
                </a:solidFill>
                <a:latin typeface="Dubai W23 Bold" charset="0"/>
                <a:ea typeface="Dubai W23 Bold" charset="0"/>
                <a:cs typeface="PT Bold Heading" pitchFamily="2" charset="-78"/>
              </a:rPr>
              <a:t>ورشة تدريبية </a:t>
            </a:r>
          </a:p>
          <a:p>
            <a:pPr marL="0" algn="ctr" defTabSz="914400" rtl="1" eaLnBrk="1" latinLnBrk="0" hangingPunct="1"/>
            <a:r>
              <a:rPr lang="ar-AE" sz="4000" dirty="0" smtClean="0">
                <a:solidFill>
                  <a:srgbClr val="FF0000"/>
                </a:solidFill>
                <a:latin typeface="Dubai W23 Bold" charset="0"/>
                <a:ea typeface="Dubai W23 Bold" charset="0"/>
                <a:cs typeface="PT Bold Heading" pitchFamily="2" charset="-78"/>
              </a:rPr>
              <a:t>شرح معايير فئة المعلم المتميز</a:t>
            </a:r>
            <a:endParaRPr lang="en-US" sz="4000" dirty="0">
              <a:solidFill>
                <a:srgbClr val="FF0000"/>
              </a:solidFill>
              <a:latin typeface="Dubai W23 Bold" charset="0"/>
              <a:ea typeface="Dubai W23 Bold" charset="0"/>
              <a:cs typeface="PT Bold Heading" pitchFamily="2" charset="-78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-9250" y="5715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AE" sz="2400" dirty="0" smtClean="0">
                <a:solidFill>
                  <a:srgbClr val="484848"/>
                </a:solidFill>
                <a:latin typeface="Dubai W23 Medium" charset="0"/>
                <a:ea typeface="Dubai W23 Medium" charset="0"/>
                <a:cs typeface="Dubai W23 Medium" charset="0"/>
              </a:rPr>
              <a:t>إعداد وتقديم : أ . محمود محمد الحمادي</a:t>
            </a:r>
          </a:p>
          <a:p>
            <a:pPr marL="0" algn="ctr" defTabSz="914400" rtl="1" eaLnBrk="1" latinLnBrk="0" hangingPunct="1"/>
            <a:r>
              <a:rPr lang="ar-AE" sz="2400" dirty="0" smtClean="0">
                <a:solidFill>
                  <a:srgbClr val="484848"/>
                </a:solidFill>
                <a:latin typeface="Dubai W23 Medium" charset="0"/>
                <a:ea typeface="Dubai W23 Medium" charset="0"/>
                <a:cs typeface="Dubai W23 Medium" charset="0"/>
              </a:rPr>
              <a:t>عضو لجنة التحكيم بالجائزة</a:t>
            </a:r>
            <a:endParaRPr lang="en-US" sz="2400" dirty="0">
              <a:solidFill>
                <a:srgbClr val="484848"/>
              </a:solidFill>
              <a:latin typeface="Dubai W23 Medium" charset="0"/>
              <a:ea typeface="Dubai W23 Medium" charset="0"/>
              <a:cs typeface="Dubai W23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1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905450" y="188640"/>
            <a:ext cx="51125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فئات الجائزة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871558" y="1340768"/>
            <a:ext cx="6122934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الطالب المتميز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المعلم المتميز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المدرسة والإدارة المدرسية المتميزة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أفضل ابتكار علمي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الأسرة المتميزة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الطالب الجامعي المتميز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التربوي المتميز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أفضل مشروع مطبق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أفضل بحث تربوي </a:t>
            </a:r>
            <a:r>
              <a:rPr lang="ar-AE" sz="2400" dirty="0" smtClean="0">
                <a:solidFill>
                  <a:srgbClr val="FF0000"/>
                </a:solidFill>
              </a:rPr>
              <a:t>على مستوى الوطن العربي</a:t>
            </a:r>
            <a:r>
              <a:rPr lang="ar-AE" sz="2400" dirty="0" smtClean="0"/>
              <a:t>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المعلم </a:t>
            </a:r>
            <a:r>
              <a:rPr lang="ar-AE" sz="2400" dirty="0" smtClean="0">
                <a:solidFill>
                  <a:srgbClr val="FF0000"/>
                </a:solidFill>
              </a:rPr>
              <a:t>الخليجي</a:t>
            </a:r>
            <a:r>
              <a:rPr lang="ar-AE" sz="2400" dirty="0" smtClean="0"/>
              <a:t> فائق التميز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الإدارة التعليمية المتميزة 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فئة المؤسسات الداعمة للتعليم 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ar-AE" sz="2400" dirty="0" smtClean="0"/>
              <a:t>جائزة </a:t>
            </a:r>
            <a:r>
              <a:rPr lang="ar-AE" sz="2400" dirty="0" smtClean="0">
                <a:solidFill>
                  <a:srgbClr val="FF0000"/>
                </a:solidFill>
              </a:rPr>
              <a:t>اليونسكو</a:t>
            </a:r>
            <a:r>
              <a:rPr lang="ar-AE" sz="2400" dirty="0" smtClean="0"/>
              <a:t> لمكافأة الممارسات والجهود المتميزة لتحسين أداء المعلمين .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xmlns="" val="25955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547664" y="332656"/>
            <a:ext cx="51125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الحوافز والمكافآت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67544" y="2564904"/>
            <a:ext cx="8373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ar-AE" sz="2400" dirty="0" smtClean="0"/>
              <a:t>تمنح </a:t>
            </a:r>
            <a:r>
              <a:rPr lang="ar-AE" sz="2400" dirty="0"/>
              <a:t>مكافئة </a:t>
            </a:r>
            <a:r>
              <a:rPr lang="ar-AE" sz="2400" dirty="0" err="1"/>
              <a:t>نقدیة</a:t>
            </a:r>
            <a:r>
              <a:rPr lang="ar-AE" sz="2400" dirty="0"/>
              <a:t> </a:t>
            </a:r>
            <a:r>
              <a:rPr lang="ar-AE" sz="2400" dirty="0" err="1"/>
              <a:t>قدرھا</a:t>
            </a:r>
            <a:r>
              <a:rPr lang="ar-AE" sz="2400" dirty="0"/>
              <a:t> </a:t>
            </a:r>
            <a:r>
              <a:rPr lang="en-US" sz="2400" dirty="0" smtClean="0"/>
              <a:t>40,000</a:t>
            </a:r>
            <a:r>
              <a:rPr lang="ar-AE" sz="2400" dirty="0" smtClean="0"/>
              <a:t> </a:t>
            </a:r>
            <a:r>
              <a:rPr lang="ar-AE" sz="2400" dirty="0" err="1"/>
              <a:t>درھم</a:t>
            </a:r>
            <a:r>
              <a:rPr lang="ar-AE" sz="2400" dirty="0"/>
              <a:t> إماراتي </a:t>
            </a:r>
            <a:r>
              <a:rPr lang="ar-AE" sz="2400" dirty="0" smtClean="0"/>
              <a:t>، </a:t>
            </a:r>
            <a:r>
              <a:rPr lang="ar-AE" sz="2400" dirty="0" err="1" smtClean="0"/>
              <a:t>وشھادة</a:t>
            </a:r>
            <a:r>
              <a:rPr lang="ar-AE" sz="2400" dirty="0" smtClean="0"/>
              <a:t> </a:t>
            </a:r>
            <a:r>
              <a:rPr lang="ar-AE" sz="2400" dirty="0" err="1"/>
              <a:t>تقدیر</a:t>
            </a:r>
            <a:r>
              <a:rPr lang="ar-AE" sz="2400" dirty="0"/>
              <a:t> </a:t>
            </a:r>
            <a:r>
              <a:rPr lang="ar-AE" sz="2400" dirty="0" smtClean="0"/>
              <a:t>، وكأس </a:t>
            </a:r>
            <a:r>
              <a:rPr lang="ar-AE" sz="2400" dirty="0" err="1"/>
              <a:t>التمیز</a:t>
            </a:r>
            <a:r>
              <a:rPr lang="ar-AE" sz="2400" dirty="0"/>
              <a:t> للمعلم </a:t>
            </a:r>
            <a:r>
              <a:rPr lang="ar-AE" sz="2400" dirty="0" err="1"/>
              <a:t>المتمیز</a:t>
            </a:r>
            <a:r>
              <a:rPr lang="ar-AE" sz="2400" dirty="0"/>
              <a:t> الفائز.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ar-AE" sz="2400" dirty="0" smtClean="0"/>
              <a:t> </a:t>
            </a:r>
            <a:r>
              <a:rPr lang="ar-AE" sz="2400" dirty="0"/>
              <a:t>تمنح شهادة تميز للحاصلين على ما لا يقل عن </a:t>
            </a:r>
            <a:r>
              <a:rPr lang="en-US" sz="2400" dirty="0" smtClean="0"/>
              <a:t>80</a:t>
            </a:r>
            <a:r>
              <a:rPr lang="ar-AE" sz="2400" dirty="0" smtClean="0"/>
              <a:t> </a:t>
            </a:r>
            <a:r>
              <a:rPr lang="ar-AE" sz="2400" dirty="0"/>
              <a:t>% من مجموع النقاط المخصصة.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ar-AE" sz="2400" dirty="0"/>
              <a:t>ت</a:t>
            </a:r>
            <a:r>
              <a:rPr lang="ar-AE" sz="2400" dirty="0" smtClean="0"/>
              <a:t>منح </a:t>
            </a:r>
            <a:r>
              <a:rPr lang="ar-AE" sz="2400" dirty="0"/>
              <a:t>شهادة مشاركة للحاصلين على ما لا يقل عن </a:t>
            </a:r>
            <a:r>
              <a:rPr lang="en-US" sz="2400" dirty="0" smtClean="0"/>
              <a:t>50</a:t>
            </a:r>
            <a:r>
              <a:rPr lang="ar-AE" sz="2400" dirty="0" smtClean="0"/>
              <a:t> </a:t>
            </a:r>
            <a:r>
              <a:rPr lang="ar-AE" sz="2400" dirty="0"/>
              <a:t>% من مجموع النقاط المخصصة.</a:t>
            </a:r>
          </a:p>
        </p:txBody>
      </p:sp>
    </p:spTree>
    <p:extLst>
      <p:ext uri="{BB962C8B-B14F-4D97-AF65-F5344CB8AC3E}">
        <p14:creationId xmlns:p14="http://schemas.microsoft.com/office/powerpoint/2010/main" xmlns="" val="25955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نتيجة بحث الصور عن محطا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669441" y="175399"/>
            <a:ext cx="49325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المحطة </a:t>
            </a:r>
            <a:r>
              <a:rPr lang="ar-AE" dirty="0" smtClean="0"/>
              <a:t>الثانية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xmlns="" val="19242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043608" y="332656"/>
            <a:ext cx="56166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تأشيرة الدخول</a:t>
            </a:r>
            <a:endParaRPr lang="ar-AE" dirty="0"/>
          </a:p>
        </p:txBody>
      </p:sp>
      <p:pic>
        <p:nvPicPr>
          <p:cNvPr id="4098" name="Picture 2" descr="نتيجة بحث الصور عن ختم الدخول معا أبد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نتيجة بحث الصور عن تأشيرة دخول خت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28"/>
          <a:stretch/>
        </p:blipFill>
        <p:spPr bwMode="auto">
          <a:xfrm>
            <a:off x="5436096" y="1556792"/>
            <a:ext cx="35283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55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1835696" y="188640"/>
            <a:ext cx="468052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5400" b="1" dirty="0" smtClean="0"/>
              <a:t>شروط الترشح</a:t>
            </a:r>
            <a:endParaRPr lang="ar-AE" sz="5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95536" y="1683380"/>
            <a:ext cx="8424936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ar-AE" sz="2000" dirty="0" smtClean="0"/>
              <a:t>أن </a:t>
            </a:r>
            <a:r>
              <a:rPr lang="ar-AE" sz="2000" dirty="0" err="1"/>
              <a:t>ﯾﻛون</a:t>
            </a:r>
            <a:r>
              <a:rPr lang="ar-AE" sz="2000" dirty="0"/>
              <a:t> </a:t>
            </a:r>
            <a:r>
              <a:rPr lang="ar-AE" sz="2000" dirty="0" err="1"/>
              <a:t>ﺣﺎﺻﻼً</a:t>
            </a:r>
            <a:r>
              <a:rPr lang="ar-AE" sz="2000" dirty="0"/>
              <a:t> </a:t>
            </a:r>
            <a:r>
              <a:rPr lang="ar-AE" sz="2000" dirty="0" err="1"/>
              <a:t>ﻋﻠﻰ</a:t>
            </a:r>
            <a:r>
              <a:rPr lang="ar-AE" sz="2000" dirty="0"/>
              <a:t> </a:t>
            </a:r>
            <a:r>
              <a:rPr lang="ar-AE" sz="2000" dirty="0" err="1"/>
              <a:t>ﺗﻘدﯾر</a:t>
            </a:r>
            <a:r>
              <a:rPr lang="ar-AE" sz="2000" dirty="0"/>
              <a:t> </a:t>
            </a:r>
            <a:r>
              <a:rPr lang="ar-AE" sz="2000" dirty="0" err="1"/>
              <a:t>اﻣﺗﯾﺎز</a:t>
            </a:r>
            <a:r>
              <a:rPr lang="ar-AE" sz="2000" dirty="0"/>
              <a:t> </a:t>
            </a:r>
            <a:r>
              <a:rPr lang="ar-AE" sz="2000" dirty="0" err="1"/>
              <a:t>ﻓﻲ</a:t>
            </a:r>
            <a:r>
              <a:rPr lang="ar-AE" sz="2000" dirty="0"/>
              <a:t> </a:t>
            </a:r>
            <a:r>
              <a:rPr lang="ar-AE" sz="2000" dirty="0" err="1"/>
              <a:t>آﺧر</a:t>
            </a:r>
            <a:r>
              <a:rPr lang="ar-AE" sz="2000" dirty="0"/>
              <a:t> </a:t>
            </a:r>
            <a:r>
              <a:rPr lang="ar-AE" sz="2000" dirty="0" err="1"/>
              <a:t>ﺳﻧﺗﯾن</a:t>
            </a:r>
            <a:r>
              <a:rPr lang="ar-AE" sz="2000" dirty="0"/>
              <a:t> </a:t>
            </a:r>
            <a:r>
              <a:rPr lang="ar-AE" sz="2000" dirty="0" err="1"/>
              <a:t>دراﺳﯾﺗﯾن</a:t>
            </a:r>
            <a:r>
              <a:rPr lang="ar-AE" sz="2000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AE" sz="2000" dirty="0" err="1"/>
              <a:t>أﻻ</a:t>
            </a:r>
            <a:r>
              <a:rPr lang="ar-AE" sz="2000" dirty="0"/>
              <a:t> </a:t>
            </a:r>
            <a:r>
              <a:rPr lang="ar-AE" sz="2000" dirty="0" err="1"/>
              <a:t>ﯾﻛون</a:t>
            </a:r>
            <a:r>
              <a:rPr lang="ar-AE" sz="2000" dirty="0"/>
              <a:t> </a:t>
            </a:r>
            <a:r>
              <a:rPr lang="ar-AE" sz="2000" dirty="0" err="1"/>
              <a:t>ﻗد</a:t>
            </a:r>
            <a:r>
              <a:rPr lang="ar-AE" sz="2000" dirty="0"/>
              <a:t> </a:t>
            </a:r>
            <a:r>
              <a:rPr lang="ar-AE" sz="2000" dirty="0" err="1"/>
              <a:t>ﻓﺎز</a:t>
            </a:r>
            <a:r>
              <a:rPr lang="ar-AE" sz="2000" dirty="0"/>
              <a:t> </a:t>
            </a:r>
            <a:r>
              <a:rPr lang="ar-AE" sz="2000" dirty="0" err="1"/>
              <a:t>ﺑﺎﻟﺟﺎﺋزة</a:t>
            </a:r>
            <a:r>
              <a:rPr lang="ar-AE" sz="2000" dirty="0"/>
              <a:t> </a:t>
            </a:r>
            <a:r>
              <a:rPr lang="ar-AE" sz="2000" dirty="0" err="1"/>
              <a:t>ﻓﻲ</a:t>
            </a:r>
            <a:r>
              <a:rPr lang="ar-AE" sz="2000" dirty="0"/>
              <a:t> </a:t>
            </a:r>
            <a:r>
              <a:rPr lang="ar-AE" sz="2000" dirty="0" err="1"/>
              <a:t>ﻓﺋﺔ</a:t>
            </a:r>
            <a:r>
              <a:rPr lang="ar-AE" sz="2000" dirty="0"/>
              <a:t> </a:t>
            </a:r>
            <a:r>
              <a:rPr lang="ar-AE" sz="2000" dirty="0" err="1"/>
              <a:t>اﻟﻣﻌﻠم</a:t>
            </a:r>
            <a:r>
              <a:rPr lang="ar-AE" sz="2000" dirty="0"/>
              <a:t> </a:t>
            </a:r>
            <a:r>
              <a:rPr lang="ar-AE" sz="2000" dirty="0" err="1"/>
              <a:t>اﻟﻣﺗﻣﯾز</a:t>
            </a:r>
            <a:r>
              <a:rPr lang="ar-AE" sz="2000" dirty="0"/>
              <a:t> </a:t>
            </a:r>
            <a:r>
              <a:rPr lang="ar-AE" sz="2000" dirty="0" err="1"/>
              <a:t>ﻣن</a:t>
            </a:r>
            <a:r>
              <a:rPr lang="ar-AE" sz="2000" dirty="0"/>
              <a:t> </a:t>
            </a:r>
            <a:r>
              <a:rPr lang="ar-AE" sz="2000" dirty="0" err="1"/>
              <a:t>ﻗﺑل</a:t>
            </a:r>
            <a:r>
              <a:rPr lang="ar-AE" sz="2000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AE" sz="2000" dirty="0"/>
              <a:t>أن </a:t>
            </a:r>
            <a:r>
              <a:rPr lang="ar-AE" sz="2000" dirty="0" err="1"/>
              <a:t>ﯾﻣﺎرس</a:t>
            </a:r>
            <a:r>
              <a:rPr lang="ar-AE" sz="2000" dirty="0"/>
              <a:t> </a:t>
            </a:r>
            <a:r>
              <a:rPr lang="ar-AE" sz="2000" dirty="0" err="1"/>
              <a:t>ﻣﮭﺎم</a:t>
            </a:r>
            <a:r>
              <a:rPr lang="ar-AE" sz="2000" dirty="0"/>
              <a:t> </a:t>
            </a:r>
            <a:r>
              <a:rPr lang="ar-AE" sz="2000" dirty="0" err="1"/>
              <a:t>ﻋﻣﻠﮫ</a:t>
            </a:r>
            <a:r>
              <a:rPr lang="ar-AE" sz="2000" dirty="0"/>
              <a:t> </a:t>
            </a:r>
            <a:r>
              <a:rPr lang="ar-AE" sz="2000" dirty="0" err="1"/>
              <a:t>ﻣدرﺳﺎً</a:t>
            </a:r>
            <a:r>
              <a:rPr lang="ar-AE" sz="2000" dirty="0"/>
              <a:t> </a:t>
            </a:r>
            <a:r>
              <a:rPr lang="ar-AE" sz="2000" dirty="0" err="1"/>
              <a:t>ﻣﯾداﻧﯾﺎً</a:t>
            </a:r>
            <a:r>
              <a:rPr lang="ar-AE" sz="2000" dirty="0"/>
              <a:t> </a:t>
            </a:r>
            <a:r>
              <a:rPr lang="ar-AE" sz="2000" dirty="0" err="1"/>
              <a:t>ﻓﻲ</a:t>
            </a:r>
            <a:r>
              <a:rPr lang="ar-AE" sz="2000" dirty="0"/>
              <a:t> </a:t>
            </a:r>
            <a:r>
              <a:rPr lang="ar-AE" sz="2000" dirty="0" err="1"/>
              <a:t>ﻣدارس</a:t>
            </a:r>
            <a:r>
              <a:rPr lang="ar-AE" sz="2000" dirty="0"/>
              <a:t> </a:t>
            </a:r>
            <a:r>
              <a:rPr lang="ar-AE" sz="2000" dirty="0" err="1"/>
              <a:t>اﻟﺗﻌﻠﯾم</a:t>
            </a:r>
            <a:r>
              <a:rPr lang="ar-AE" sz="2000" dirty="0"/>
              <a:t> </a:t>
            </a:r>
            <a:r>
              <a:rPr lang="ar-AE" sz="2000" dirty="0" err="1"/>
              <a:t>اﻟﻌﺎم</a:t>
            </a:r>
            <a:r>
              <a:rPr lang="ar-AE" sz="2000" dirty="0"/>
              <a:t> أو </a:t>
            </a:r>
            <a:r>
              <a:rPr lang="ar-AE" sz="2000" dirty="0" err="1"/>
              <a:t>اﻟﺧﺎص</a:t>
            </a:r>
            <a:r>
              <a:rPr lang="ar-AE" sz="2000" dirty="0"/>
              <a:t>، </a:t>
            </a:r>
            <a:r>
              <a:rPr lang="ar-AE" sz="2000" dirty="0" err="1"/>
              <a:t>واﻟﻌﺎﻣﻠﯾن</a:t>
            </a:r>
            <a:r>
              <a:rPr lang="ar-AE" sz="2000" dirty="0"/>
              <a:t> </a:t>
            </a:r>
            <a:r>
              <a:rPr lang="ar-AE" sz="2000" dirty="0" err="1"/>
              <a:t>ﻓﻲ</a:t>
            </a:r>
            <a:r>
              <a:rPr lang="ar-AE" sz="2000" dirty="0"/>
              <a:t> </a:t>
            </a:r>
            <a:r>
              <a:rPr lang="ar-AE" sz="2000" dirty="0" err="1"/>
              <a:t>رﯾﺎض</a:t>
            </a:r>
            <a:r>
              <a:rPr lang="ar-AE" sz="2000" dirty="0"/>
              <a:t> </a:t>
            </a:r>
            <a:r>
              <a:rPr lang="ar-AE" sz="2000" dirty="0" err="1"/>
              <a:t>اﻷطﻔﺎل</a:t>
            </a:r>
            <a:r>
              <a:rPr lang="ar-AE" sz="2000" dirty="0"/>
              <a:t> و </a:t>
            </a:r>
            <a:r>
              <a:rPr lang="ar-AE" sz="2000" dirty="0" err="1"/>
              <a:t>اﻟﻣﻌﺎھد</a:t>
            </a:r>
            <a:r>
              <a:rPr lang="ar-AE" sz="2000" dirty="0"/>
              <a:t> </a:t>
            </a:r>
            <a:r>
              <a:rPr lang="ar-AE" sz="2000" dirty="0" err="1"/>
              <a:t>اﻟﺗﻛﻧوﻟوﺟﯾﺔ</a:t>
            </a:r>
            <a:r>
              <a:rPr lang="ar-AE" sz="2000" dirty="0"/>
              <a:t> </a:t>
            </a:r>
            <a:r>
              <a:rPr lang="ar-AE" sz="2000" dirty="0" err="1"/>
              <a:t>اﻟﺗطﺑﯾﻘﯾﺔ</a:t>
            </a:r>
            <a:r>
              <a:rPr lang="ar-AE" sz="2000" dirty="0"/>
              <a:t> </a:t>
            </a:r>
            <a:r>
              <a:rPr lang="ar-AE" sz="2000" dirty="0" err="1"/>
              <a:t>واﻟﻔﻧﯾﺔ</a:t>
            </a:r>
            <a:r>
              <a:rPr lang="ar-AE" sz="2000" dirty="0"/>
              <a:t> </a:t>
            </a:r>
            <a:r>
              <a:rPr lang="ar-AE" sz="2000" dirty="0" err="1"/>
              <a:t>واﻟدﯾﻧﯾﺔ</a:t>
            </a:r>
            <a:r>
              <a:rPr lang="ar-AE" sz="2000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AE" sz="2000" dirty="0"/>
              <a:t>أن </a:t>
            </a:r>
            <a:r>
              <a:rPr lang="ar-AE" sz="2000" dirty="0" err="1"/>
              <a:t>ﯾﻣﺛل</a:t>
            </a:r>
            <a:r>
              <a:rPr lang="ar-AE" sz="2000" dirty="0"/>
              <a:t> </a:t>
            </a:r>
            <a:r>
              <a:rPr lang="ar-AE" sz="2000" dirty="0" err="1"/>
              <a:t>ﻣدرﺳﺔ</a:t>
            </a:r>
            <a:r>
              <a:rPr lang="ar-AE" sz="2000" dirty="0"/>
              <a:t> </a:t>
            </a:r>
            <a:r>
              <a:rPr lang="ar-AE" sz="2000" dirty="0" err="1"/>
              <a:t>واﺣدة</a:t>
            </a:r>
            <a:r>
              <a:rPr lang="ar-AE" sz="2000" dirty="0"/>
              <a:t>/ </a:t>
            </a:r>
            <a:r>
              <a:rPr lang="ar-AE" sz="2000" dirty="0" err="1"/>
              <a:t>ﻣﻌﮭداً</a:t>
            </a:r>
            <a:r>
              <a:rPr lang="ar-AE" sz="2000" dirty="0"/>
              <a:t> </a:t>
            </a:r>
            <a:r>
              <a:rPr lang="ar-AE" sz="2000" dirty="0" err="1"/>
              <a:t>واﺣداً</a:t>
            </a:r>
            <a:r>
              <a:rPr lang="ar-AE" sz="2000" dirty="0"/>
              <a:t> </a:t>
            </a:r>
            <a:r>
              <a:rPr lang="ar-AE" sz="2000" dirty="0" err="1"/>
              <a:t>وﻣرﺣﻠﺔ</a:t>
            </a:r>
            <a:r>
              <a:rPr lang="ar-AE" sz="2000" dirty="0"/>
              <a:t> </a:t>
            </a:r>
            <a:r>
              <a:rPr lang="ar-AE" sz="2000" dirty="0" err="1"/>
              <a:t>ﺗﻌﻠﯾﻣﯾﺔ</a:t>
            </a:r>
            <a:r>
              <a:rPr lang="ar-AE" sz="2000" dirty="0"/>
              <a:t> </a:t>
            </a:r>
            <a:r>
              <a:rPr lang="ar-AE" sz="2000" dirty="0" err="1"/>
              <a:t>واﺣدة</a:t>
            </a:r>
            <a:r>
              <a:rPr lang="ar-AE" sz="2000" dirty="0"/>
              <a:t> </a:t>
            </a:r>
            <a:r>
              <a:rPr lang="ar-AE" sz="2000" dirty="0" err="1"/>
              <a:t>وﻣﻧطﻘﺔ</a:t>
            </a:r>
            <a:r>
              <a:rPr lang="ar-AE" sz="2000" dirty="0"/>
              <a:t> </a:t>
            </a:r>
            <a:r>
              <a:rPr lang="ar-AE" sz="2000" dirty="0" err="1"/>
              <a:t>ﺗﻌﻠﯾﻣﯾﺔ</a:t>
            </a:r>
            <a:r>
              <a:rPr lang="ar-AE" sz="2000" dirty="0"/>
              <a:t> </a:t>
            </a:r>
            <a:r>
              <a:rPr lang="ar-AE" sz="2000" dirty="0" err="1"/>
              <a:t>واﺣدة</a:t>
            </a:r>
            <a:r>
              <a:rPr lang="ar-AE" sz="2000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AE" sz="2000" dirty="0"/>
              <a:t>أن </a:t>
            </a:r>
            <a:r>
              <a:rPr lang="ar-AE" sz="2000" dirty="0" err="1"/>
              <a:t>ﯾرﻓق</a:t>
            </a:r>
            <a:r>
              <a:rPr lang="ar-AE" sz="2000" dirty="0"/>
              <a:t> </a:t>
            </a:r>
            <a:r>
              <a:rPr lang="ar-AE" sz="2000" dirty="0" err="1"/>
              <a:t>اﻟﻣﻌﻠم</a:t>
            </a:r>
            <a:r>
              <a:rPr lang="ar-AE" sz="2000" dirty="0"/>
              <a:t> </a:t>
            </a:r>
            <a:r>
              <a:rPr lang="ar-AE" sz="2000" dirty="0" err="1"/>
              <a:t>اﻟذي</a:t>
            </a:r>
            <a:r>
              <a:rPr lang="ar-AE" sz="2000" dirty="0"/>
              <a:t> </a:t>
            </a:r>
            <a:r>
              <a:rPr lang="ar-AE" sz="2000" dirty="0" err="1"/>
              <a:t>ﯾﻌﻣل</a:t>
            </a:r>
            <a:r>
              <a:rPr lang="ar-AE" sz="2000" dirty="0"/>
              <a:t> </a:t>
            </a:r>
            <a:r>
              <a:rPr lang="ar-AE" sz="2000" dirty="0" err="1"/>
              <a:t>ﻓﻲ</a:t>
            </a:r>
            <a:r>
              <a:rPr lang="ar-AE" sz="2000" dirty="0"/>
              <a:t> </a:t>
            </a:r>
            <a:r>
              <a:rPr lang="ar-AE" sz="2000" dirty="0" err="1"/>
              <a:t>اﻟﻣدارس</a:t>
            </a:r>
            <a:r>
              <a:rPr lang="ar-AE" sz="2000" dirty="0"/>
              <a:t> </a:t>
            </a:r>
            <a:r>
              <a:rPr lang="ar-AE" sz="2000" dirty="0" err="1"/>
              <a:t>اﻟﺧﺎﺻﺔ</a:t>
            </a:r>
            <a:r>
              <a:rPr lang="ar-AE" sz="2000" dirty="0"/>
              <a:t> </a:t>
            </a:r>
            <a:r>
              <a:rPr lang="ar-AE" sz="2000" dirty="0" err="1"/>
              <a:t>ﻣواﻓﻘﺔ</a:t>
            </a:r>
            <a:r>
              <a:rPr lang="ar-AE" sz="2000" dirty="0"/>
              <a:t> وزارة </a:t>
            </a:r>
            <a:r>
              <a:rPr lang="ar-AE" sz="2000" dirty="0" err="1"/>
              <a:t>اﻟﺗرﺑﯾﺔ</a:t>
            </a:r>
            <a:r>
              <a:rPr lang="ar-AE" sz="2000" dirty="0"/>
              <a:t> </a:t>
            </a:r>
            <a:r>
              <a:rPr lang="ar-AE" sz="2000" dirty="0" err="1"/>
              <a:t>واﻟﺗﻌﻠﯾم</a:t>
            </a:r>
            <a:r>
              <a:rPr lang="ar-AE" sz="2000" dirty="0"/>
              <a:t> « إدارة </a:t>
            </a:r>
            <a:r>
              <a:rPr lang="ar-AE" sz="2000" dirty="0" err="1"/>
              <a:t>اﻟﺗﻌﻠﯾم</a:t>
            </a:r>
            <a:r>
              <a:rPr lang="ar-AE" sz="2000" dirty="0"/>
              <a:t> </a:t>
            </a:r>
            <a:r>
              <a:rPr lang="ar-AE" sz="2000" dirty="0" err="1"/>
              <a:t>اﻟﺧﺎص</a:t>
            </a:r>
            <a:r>
              <a:rPr lang="ar-AE" sz="2000" dirty="0"/>
              <a:t> </a:t>
            </a:r>
            <a:r>
              <a:rPr lang="ar-AE" sz="2000" dirty="0" smtClean="0"/>
              <a:t>» </a:t>
            </a:r>
            <a:r>
              <a:rPr lang="ar-AE" sz="2000" dirty="0" err="1" smtClean="0"/>
              <a:t>ﻋﻠﻰ</a:t>
            </a:r>
            <a:r>
              <a:rPr lang="ar-AE" sz="2000" dirty="0" smtClean="0"/>
              <a:t> </a:t>
            </a:r>
            <a:r>
              <a:rPr lang="ar-AE" sz="2000" dirty="0" err="1"/>
              <a:t>اﻟﻌﻣل</a:t>
            </a:r>
            <a:r>
              <a:rPr lang="ar-AE" sz="2000" dirty="0"/>
              <a:t> </a:t>
            </a:r>
            <a:r>
              <a:rPr lang="ar-AE" sz="2000" dirty="0" err="1"/>
              <a:t>ﻓﻲ</a:t>
            </a:r>
            <a:r>
              <a:rPr lang="ar-AE" sz="2000" dirty="0"/>
              <a:t> </a:t>
            </a:r>
            <a:r>
              <a:rPr lang="ar-AE" sz="2000" dirty="0" err="1"/>
              <a:t>اﻟﻣدارس</a:t>
            </a:r>
            <a:r>
              <a:rPr lang="ar-AE" sz="2000" dirty="0"/>
              <a:t> </a:t>
            </a:r>
            <a:r>
              <a:rPr lang="ar-AE" sz="2000" dirty="0" err="1"/>
              <a:t>ﺑوظﯾﻔﺔ</a:t>
            </a:r>
            <a:r>
              <a:rPr lang="ar-AE" sz="2000" dirty="0"/>
              <a:t> </a:t>
            </a:r>
            <a:r>
              <a:rPr lang="ar-AE" sz="2000" dirty="0" err="1"/>
              <a:t>ﻣﻌﻠم</a:t>
            </a:r>
            <a:r>
              <a:rPr lang="ar-AE" sz="2000" dirty="0"/>
              <a:t> </a:t>
            </a:r>
            <a:r>
              <a:rPr lang="ar-AE" sz="2000" dirty="0" smtClean="0"/>
              <a:t>، </a:t>
            </a:r>
            <a:r>
              <a:rPr lang="ar-AE" sz="2000" dirty="0" err="1" smtClean="0"/>
              <a:t>وﻋﻘد</a:t>
            </a:r>
            <a:r>
              <a:rPr lang="ar-AE" sz="2000" dirty="0" smtClean="0"/>
              <a:t> </a:t>
            </a:r>
            <a:r>
              <a:rPr lang="ar-AE" sz="2000" dirty="0" err="1"/>
              <a:t>اﻟﺗوظﯾف</a:t>
            </a:r>
            <a:r>
              <a:rPr lang="ar-AE" sz="2000" dirty="0"/>
              <a:t> </a:t>
            </a:r>
            <a:r>
              <a:rPr lang="ar-AE" sz="2000" dirty="0" err="1"/>
              <a:t>اﻟﺧﺎص</a:t>
            </a:r>
            <a:r>
              <a:rPr lang="ar-AE" sz="2000" dirty="0"/>
              <a:t> </a:t>
            </a:r>
            <a:r>
              <a:rPr lang="ar-AE" sz="2000" dirty="0" err="1"/>
              <a:t>ﺑﺎﻟﻣﻌﻠم</a:t>
            </a:r>
            <a:r>
              <a:rPr lang="ar-AE" sz="2000" dirty="0"/>
              <a:t> </a:t>
            </a:r>
            <a:r>
              <a:rPr lang="ar-AE" sz="2000" dirty="0" err="1"/>
              <a:t>ﻣن</a:t>
            </a:r>
            <a:r>
              <a:rPr lang="ar-AE" sz="2000" dirty="0"/>
              <a:t> </a:t>
            </a:r>
            <a:r>
              <a:rPr lang="ar-AE" sz="2000" dirty="0" err="1"/>
              <a:t>ﻗﺑل</a:t>
            </a:r>
            <a:r>
              <a:rPr lang="ar-AE" sz="2000" dirty="0"/>
              <a:t> </a:t>
            </a:r>
            <a:r>
              <a:rPr lang="ar-AE" sz="2000" dirty="0" err="1"/>
              <a:t>اﻟوزارة</a:t>
            </a:r>
            <a:r>
              <a:rPr lang="ar-AE" sz="2000" dirty="0"/>
              <a:t> </a:t>
            </a:r>
            <a:r>
              <a:rPr lang="ar-AE" sz="2000" dirty="0" err="1"/>
              <a:t>ﻵﺧر</a:t>
            </a:r>
            <a:r>
              <a:rPr lang="ar-AE" sz="2000" dirty="0"/>
              <a:t> </a:t>
            </a:r>
            <a:r>
              <a:rPr lang="ar-AE" sz="2000" dirty="0" err="1"/>
              <a:t>ﺛﻼث</a:t>
            </a:r>
            <a:r>
              <a:rPr lang="ar-AE" sz="2000" dirty="0"/>
              <a:t> </a:t>
            </a:r>
            <a:r>
              <a:rPr lang="ar-AE" sz="2000" dirty="0" err="1"/>
              <a:t>ﺳﻧوات</a:t>
            </a:r>
            <a:r>
              <a:rPr lang="ar-AE" sz="2000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AE" sz="2000" dirty="0"/>
              <a:t>أن </a:t>
            </a:r>
            <a:r>
              <a:rPr lang="ar-AE" sz="2000" dirty="0" err="1"/>
              <a:t>ﯾﻛون</a:t>
            </a:r>
            <a:r>
              <a:rPr lang="ar-AE" sz="2000" dirty="0"/>
              <a:t> </a:t>
            </a:r>
            <a:r>
              <a:rPr lang="ar-AE" sz="2000" dirty="0" err="1"/>
              <a:t>ﻣن</a:t>
            </a:r>
            <a:r>
              <a:rPr lang="ar-AE" sz="2000" dirty="0"/>
              <a:t> </a:t>
            </a:r>
            <a:r>
              <a:rPr lang="ar-AE" sz="2000" dirty="0" err="1"/>
              <a:t>ﻣواطﻧﻲ</a:t>
            </a:r>
            <a:r>
              <a:rPr lang="ar-AE" sz="2000" dirty="0"/>
              <a:t> </a:t>
            </a:r>
            <a:r>
              <a:rPr lang="ar-AE" sz="2000" dirty="0" err="1"/>
              <a:t>اﻟدوﻟﺔ</a:t>
            </a:r>
            <a:r>
              <a:rPr lang="ar-AE" sz="2000" dirty="0"/>
              <a:t> </a:t>
            </a:r>
            <a:r>
              <a:rPr lang="ar-AE" sz="2000" dirty="0" err="1"/>
              <a:t>اﻟﺗﻲ</a:t>
            </a:r>
            <a:r>
              <a:rPr lang="ar-AE" sz="2000" dirty="0"/>
              <a:t> </a:t>
            </a:r>
            <a:r>
              <a:rPr lang="ar-AE" sz="2000" dirty="0" err="1"/>
              <a:t>ﺗرﺷﺣﮫ</a:t>
            </a:r>
            <a:r>
              <a:rPr lang="ar-AE" sz="2000" dirty="0"/>
              <a:t> </a:t>
            </a:r>
            <a:r>
              <a:rPr lang="ar-AE" sz="2000" dirty="0" err="1"/>
              <a:t>ﻟﻠﺟﺎﺋزة</a:t>
            </a:r>
            <a:r>
              <a:rPr lang="ar-AE" sz="2000" dirty="0"/>
              <a:t>. (</a:t>
            </a:r>
            <a:r>
              <a:rPr lang="ar-AE" sz="2000" dirty="0" err="1"/>
              <a:t>ﺧﺎص</a:t>
            </a:r>
            <a:r>
              <a:rPr lang="ar-AE" sz="2000" dirty="0"/>
              <a:t> </a:t>
            </a:r>
            <a:r>
              <a:rPr lang="ar-AE" sz="2000" dirty="0" err="1"/>
              <a:t>ﻟدول</a:t>
            </a:r>
            <a:r>
              <a:rPr lang="ar-AE" sz="2000" dirty="0"/>
              <a:t> </a:t>
            </a:r>
            <a:r>
              <a:rPr lang="ar-AE" sz="2000" dirty="0" err="1"/>
              <a:t>ﻣﺟﻠس</a:t>
            </a:r>
            <a:r>
              <a:rPr lang="ar-AE" sz="2000" dirty="0"/>
              <a:t> </a:t>
            </a:r>
            <a:r>
              <a:rPr lang="ar-AE" sz="2000" dirty="0" err="1"/>
              <a:t>اﻟﺗﻌﺎون</a:t>
            </a:r>
            <a:r>
              <a:rPr lang="ar-AE" sz="2000" dirty="0"/>
              <a:t> </a:t>
            </a:r>
            <a:r>
              <a:rPr lang="ar-AE" sz="2000" dirty="0" err="1"/>
              <a:t>اﻟﺧﻠﯾﺟﻲ</a:t>
            </a:r>
            <a:r>
              <a:rPr lang="ar-AE" sz="2000" dirty="0"/>
              <a:t> </a:t>
            </a:r>
            <a:r>
              <a:rPr lang="ar-AE" sz="2000" dirty="0" err="1"/>
              <a:t>ﻣن</a:t>
            </a:r>
            <a:r>
              <a:rPr lang="ar-AE" sz="2000" dirty="0"/>
              <a:t> </a:t>
            </a:r>
            <a:r>
              <a:rPr lang="ar-AE" sz="2000" dirty="0" err="1"/>
              <a:t>ﻏﯾر</a:t>
            </a:r>
            <a:r>
              <a:rPr lang="ar-AE" sz="2000" dirty="0"/>
              <a:t> </a:t>
            </a:r>
            <a:r>
              <a:rPr lang="ar-AE" sz="2000" dirty="0" err="1"/>
              <a:t>اﻹﻣﺎرات</a:t>
            </a:r>
            <a:r>
              <a:rPr lang="ar-AE" sz="2000" dirty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AE" sz="2000" dirty="0" err="1"/>
              <a:t>أﻻ</a:t>
            </a:r>
            <a:r>
              <a:rPr lang="ar-AE" sz="2000" dirty="0"/>
              <a:t> </a:t>
            </a:r>
            <a:r>
              <a:rPr lang="ar-AE" sz="2000" dirty="0" err="1"/>
              <a:t>ﯾﻛون</a:t>
            </a:r>
            <a:r>
              <a:rPr lang="ar-AE" sz="2000" dirty="0"/>
              <a:t> </a:t>
            </a:r>
            <a:r>
              <a:rPr lang="ar-AE" sz="2000" dirty="0" err="1"/>
              <a:t>ﺣﺎﺻﻼً</a:t>
            </a:r>
            <a:r>
              <a:rPr lang="ar-AE" sz="2000" dirty="0"/>
              <a:t> </a:t>
            </a:r>
            <a:r>
              <a:rPr lang="ar-AE" sz="2000" dirty="0" err="1"/>
              <a:t>ﻋﻠﻰ</a:t>
            </a:r>
            <a:r>
              <a:rPr lang="ar-AE" sz="2000" dirty="0"/>
              <a:t> </a:t>
            </a:r>
            <a:r>
              <a:rPr lang="ar-AE" sz="2000" dirty="0" err="1"/>
              <a:t>اﻟﺟﺎﺋزة</a:t>
            </a:r>
            <a:r>
              <a:rPr lang="ar-AE" sz="2000" dirty="0"/>
              <a:t> </a:t>
            </a:r>
            <a:r>
              <a:rPr lang="ar-AE" sz="2000" dirty="0" err="1"/>
              <a:t>ﻟﻔﺋﺔ</a:t>
            </a:r>
            <a:r>
              <a:rPr lang="ar-AE" sz="2000" dirty="0"/>
              <a:t> </a:t>
            </a:r>
            <a:r>
              <a:rPr lang="ar-AE" sz="2000" dirty="0" err="1"/>
              <a:t>اﻟﻣﻌﻠم</a:t>
            </a:r>
            <a:r>
              <a:rPr lang="ar-AE" sz="2000" dirty="0"/>
              <a:t> </a:t>
            </a:r>
            <a:r>
              <a:rPr lang="ar-AE" sz="2000" dirty="0" err="1"/>
              <a:t>ﻓﺎﺋق</a:t>
            </a:r>
            <a:r>
              <a:rPr lang="ar-AE" sz="2000" dirty="0"/>
              <a:t> </a:t>
            </a:r>
            <a:r>
              <a:rPr lang="ar-AE" sz="2000" dirty="0" err="1"/>
              <a:t>اﻟﺗﻣﯾز</a:t>
            </a:r>
            <a:r>
              <a:rPr lang="ar-AE" sz="2000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AE" sz="2000" dirty="0" err="1"/>
              <a:t>ﺗﻌﺗﺑر</a:t>
            </a:r>
            <a:r>
              <a:rPr lang="ar-AE" sz="2000" dirty="0"/>
              <a:t> </a:t>
            </a:r>
            <a:r>
              <a:rPr lang="ar-AE" sz="2000" dirty="0" err="1"/>
              <a:t>رﺳﺎﺋل</a:t>
            </a:r>
            <a:r>
              <a:rPr lang="ar-AE" sz="2000" dirty="0"/>
              <a:t> </a:t>
            </a:r>
            <a:r>
              <a:rPr lang="ar-AE" sz="2000" dirty="0" err="1"/>
              <a:t>اﻟﺗزﻛﯾﺔ</a:t>
            </a:r>
            <a:r>
              <a:rPr lang="ar-AE" sz="2000" dirty="0"/>
              <a:t> </a:t>
            </a:r>
            <a:r>
              <a:rPr lang="ar-AE" sz="2000" dirty="0" err="1"/>
              <a:t>ﺷرطﺎً</a:t>
            </a:r>
            <a:r>
              <a:rPr lang="ar-AE" sz="2000" dirty="0"/>
              <a:t> </a:t>
            </a:r>
            <a:r>
              <a:rPr lang="ar-AE" sz="2000" dirty="0" err="1"/>
              <a:t>ﻟﻘﺑول</a:t>
            </a:r>
            <a:r>
              <a:rPr lang="ar-AE" sz="2000" dirty="0"/>
              <a:t> </a:t>
            </a:r>
            <a:r>
              <a:rPr lang="ar-AE" sz="2000" dirty="0" err="1"/>
              <a:t>طﻠب</a:t>
            </a:r>
            <a:r>
              <a:rPr lang="ar-AE" sz="2000" dirty="0"/>
              <a:t> </a:t>
            </a:r>
            <a:r>
              <a:rPr lang="ar-AE" sz="2000" dirty="0" err="1"/>
              <a:t>اﻟﺗرﺷﯾﺢ</a:t>
            </a:r>
            <a:r>
              <a:rPr lang="ar-AE" sz="2000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AE" sz="2000" dirty="0"/>
              <a:t> </a:t>
            </a:r>
            <a:r>
              <a:rPr lang="ar-AE" sz="2000" dirty="0" err="1"/>
              <a:t>ﺿرورة</a:t>
            </a:r>
            <a:r>
              <a:rPr lang="ar-AE" sz="2000" dirty="0"/>
              <a:t> </a:t>
            </a:r>
            <a:r>
              <a:rPr lang="ar-AE" sz="2000" dirty="0" err="1"/>
              <a:t>أﻻ</a:t>
            </a:r>
            <a:r>
              <a:rPr lang="ar-AE" sz="2000" dirty="0"/>
              <a:t> </a:t>
            </a:r>
            <a:r>
              <a:rPr lang="ar-AE" sz="2000" dirty="0" err="1"/>
              <a:t>ﯾزﯾد</a:t>
            </a:r>
            <a:r>
              <a:rPr lang="ar-AE" sz="2000" dirty="0"/>
              <a:t> </a:t>
            </a:r>
            <a:r>
              <a:rPr lang="ar-AE" sz="2000" dirty="0" err="1"/>
              <a:t>ﻋدد</a:t>
            </a:r>
            <a:r>
              <a:rPr lang="ar-AE" sz="2000" dirty="0"/>
              <a:t> </a:t>
            </a:r>
            <a:r>
              <a:rPr lang="ar-AE" sz="2000" dirty="0" err="1"/>
              <a:t>ﺻﻔﺣﺎت</a:t>
            </a:r>
            <a:r>
              <a:rPr lang="ar-AE" sz="2000" dirty="0"/>
              <a:t> </a:t>
            </a:r>
            <a:r>
              <a:rPr lang="ar-AE" sz="2000" dirty="0" err="1"/>
              <a:t>ﻛﺎﻓﺔ</a:t>
            </a:r>
            <a:r>
              <a:rPr lang="ar-AE" sz="2000" dirty="0"/>
              <a:t> </a:t>
            </a:r>
            <a:r>
              <a:rPr lang="ar-AE" sz="2000" dirty="0" err="1"/>
              <a:t>اﻟﻣرﻓﻘﺎت</a:t>
            </a:r>
            <a:r>
              <a:rPr lang="ar-AE" sz="2000" dirty="0"/>
              <a:t> </a:t>
            </a:r>
            <a:r>
              <a:rPr lang="ar-AE" sz="2000" dirty="0" err="1"/>
              <a:t>ﻋن</a:t>
            </a:r>
            <a:r>
              <a:rPr lang="ar-AE" sz="2000" dirty="0"/>
              <a:t> 250 </a:t>
            </a:r>
            <a:r>
              <a:rPr lang="ar-AE" sz="2000" dirty="0" err="1"/>
              <a:t>ﺻﻔﺣﺔ</a:t>
            </a:r>
            <a:r>
              <a:rPr lang="ar-AE" sz="2000" dirty="0"/>
              <a:t> </a:t>
            </a:r>
            <a:r>
              <a:rPr lang="ar-AE" sz="2000" dirty="0" err="1"/>
              <a:t>ﻓﻘط</a:t>
            </a:r>
            <a:r>
              <a:rPr lang="ar-AE" sz="2000" dirty="0"/>
              <a:t> ﻻ </a:t>
            </a:r>
            <a:r>
              <a:rPr lang="ar-AE" sz="2000" dirty="0" err="1"/>
              <a:t>ﻏﯾر</a:t>
            </a:r>
            <a:r>
              <a:rPr lang="ar-AE" sz="2000" dirty="0"/>
              <a:t> </a:t>
            </a:r>
            <a:r>
              <a:rPr lang="ar-AE" sz="2000" dirty="0" err="1"/>
              <a:t>ﺳواء</a:t>
            </a:r>
            <a:r>
              <a:rPr lang="ar-AE" sz="2000" dirty="0"/>
              <a:t> </a:t>
            </a:r>
            <a:endParaRPr lang="ar-AE" sz="2000" dirty="0" smtClean="0"/>
          </a:p>
          <a:p>
            <a:pPr algn="just"/>
            <a:r>
              <a:rPr lang="ar-AE" sz="2000" dirty="0" err="1" smtClean="0"/>
              <a:t>ﻛﺎن</a:t>
            </a:r>
            <a:r>
              <a:rPr lang="ar-AE" sz="2000" dirty="0" smtClean="0"/>
              <a:t> </a:t>
            </a:r>
            <a:r>
              <a:rPr lang="ar-AE" sz="2000" dirty="0" err="1"/>
              <a:t>اﻟﺗوﺛﯾق</a:t>
            </a:r>
            <a:r>
              <a:rPr lang="ar-AE" sz="2000" dirty="0"/>
              <a:t> </a:t>
            </a:r>
            <a:r>
              <a:rPr lang="ar-AE" sz="2000" dirty="0" err="1"/>
              <a:t>ورﻗﯾﺎً</a:t>
            </a:r>
            <a:r>
              <a:rPr lang="ar-AE" sz="2000" dirty="0"/>
              <a:t> أو </a:t>
            </a:r>
            <a:r>
              <a:rPr lang="ar-AE" sz="2000" dirty="0" err="1" smtClean="0"/>
              <a:t>اﻟﻛﺗروﻧﯾﺎً</a:t>
            </a:r>
            <a:r>
              <a:rPr lang="ar-AE" sz="2000" dirty="0"/>
              <a:t>، </a:t>
            </a:r>
            <a:r>
              <a:rPr lang="ar-AE" sz="2000" dirty="0" err="1"/>
              <a:t>ﻛﻣﺎ</a:t>
            </a:r>
            <a:r>
              <a:rPr lang="ar-AE" sz="2000" dirty="0"/>
              <a:t> </a:t>
            </a:r>
            <a:r>
              <a:rPr lang="ar-AE" sz="2000" dirty="0" err="1"/>
              <a:t>ﯾﺟب</a:t>
            </a:r>
            <a:r>
              <a:rPr lang="ar-AE" sz="2000" dirty="0"/>
              <a:t> </a:t>
            </a:r>
            <a:r>
              <a:rPr lang="ar-AE" sz="2000" dirty="0" err="1"/>
              <a:t>ﻋدم</a:t>
            </a:r>
            <a:r>
              <a:rPr lang="ar-AE" sz="2000" dirty="0"/>
              <a:t> </a:t>
            </a:r>
            <a:r>
              <a:rPr lang="ar-AE" sz="2000" dirty="0" err="1"/>
              <a:t>إرﻓﺎق</a:t>
            </a:r>
            <a:r>
              <a:rPr lang="ar-AE" sz="2000" dirty="0"/>
              <a:t> </a:t>
            </a:r>
            <a:r>
              <a:rPr lang="ar-AE" sz="2000" dirty="0" err="1"/>
              <a:t>أﻛﺛر</a:t>
            </a:r>
            <a:r>
              <a:rPr lang="ar-AE" sz="2000" dirty="0"/>
              <a:t> </a:t>
            </a:r>
            <a:r>
              <a:rPr lang="ar-AE" sz="2000" dirty="0" err="1"/>
              <a:t>ﻋن</a:t>
            </a:r>
            <a:r>
              <a:rPr lang="ar-AE" sz="2000" dirty="0"/>
              <a:t> </a:t>
            </a:r>
            <a:r>
              <a:rPr lang="ar-AE" sz="2000" dirty="0" err="1"/>
              <a:t>ﻣرﻓﻘﯾن</a:t>
            </a:r>
            <a:r>
              <a:rPr lang="ar-AE" sz="2000" dirty="0"/>
              <a:t> </a:t>
            </a:r>
            <a:r>
              <a:rPr lang="ar-AE" sz="2000" dirty="0" err="1"/>
              <a:t>ﻓﻲ</a:t>
            </a:r>
            <a:r>
              <a:rPr lang="ar-AE" sz="2000" dirty="0"/>
              <a:t> </a:t>
            </a:r>
            <a:r>
              <a:rPr lang="ar-AE" sz="2000" dirty="0" err="1"/>
              <a:t>اﻟﺻﻔﺣﺔ</a:t>
            </a:r>
            <a:r>
              <a:rPr lang="ar-AE" sz="2000" dirty="0"/>
              <a:t> </a:t>
            </a:r>
            <a:r>
              <a:rPr lang="ar-AE" sz="2000" dirty="0" err="1"/>
              <a:t>اﻟواﺣدة</a:t>
            </a:r>
            <a:r>
              <a:rPr lang="ar-AE" sz="2000" dirty="0"/>
              <a:t>، </a:t>
            </a:r>
            <a:endParaRPr lang="ar-AE" sz="2000" dirty="0" smtClean="0"/>
          </a:p>
          <a:p>
            <a:pPr algn="just"/>
            <a:r>
              <a:rPr lang="ar-AE" sz="2000" dirty="0" err="1" smtClean="0"/>
              <a:t>وﻓﻲ</a:t>
            </a:r>
            <a:r>
              <a:rPr lang="ar-AE" sz="2000" dirty="0" smtClean="0"/>
              <a:t> </a:t>
            </a:r>
            <a:r>
              <a:rPr lang="ar-AE" sz="2000" dirty="0" err="1"/>
              <a:t>ﺣﺎﻟﺔ</a:t>
            </a:r>
            <a:r>
              <a:rPr lang="ar-AE" sz="2000" dirty="0"/>
              <a:t> </a:t>
            </a:r>
            <a:r>
              <a:rPr lang="ar-AE" sz="2000" dirty="0" err="1"/>
              <a:t>ﻋدم</a:t>
            </a:r>
            <a:r>
              <a:rPr lang="ar-AE" sz="2000" dirty="0"/>
              <a:t> </a:t>
            </a:r>
            <a:r>
              <a:rPr lang="ar-AE" sz="2000" dirty="0" err="1"/>
              <a:t>وﺿوح</a:t>
            </a:r>
            <a:r>
              <a:rPr lang="ar-AE" sz="2000" dirty="0"/>
              <a:t> </a:t>
            </a:r>
            <a:r>
              <a:rPr lang="ar-AE" sz="2000" dirty="0" err="1"/>
              <a:t>اﻟﻣرﻓﻘﯾن</a:t>
            </a:r>
            <a:r>
              <a:rPr lang="ar-AE" sz="2000" dirty="0"/>
              <a:t> ﻻ </a:t>
            </a:r>
            <a:r>
              <a:rPr lang="ar-AE" sz="2000" dirty="0" err="1"/>
              <a:t>ﺗﺣﺗﺳب</a:t>
            </a:r>
            <a:r>
              <a:rPr lang="ar-AE" sz="2000" dirty="0"/>
              <a:t> </a:t>
            </a:r>
            <a:r>
              <a:rPr lang="ar-AE" sz="2000" dirty="0" err="1"/>
              <a:t>اﻟدرﺟﺔ</a:t>
            </a:r>
            <a:r>
              <a:rPr lang="ar-AE" sz="2000" dirty="0"/>
              <a:t>.</a:t>
            </a:r>
          </a:p>
          <a:p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xmlns="" val="20831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1501896" y="434148"/>
            <a:ext cx="51125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كيفية التقديم للجائزة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71599" y="2420888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ar-AE" sz="2800" dirty="0" smtClean="0"/>
              <a:t>تعبئة </a:t>
            </a:r>
            <a:r>
              <a:rPr lang="ar-AE" sz="2800" dirty="0"/>
              <a:t>طلب الترشيح من الموقع الرسمي للجائزة.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AE" sz="2800" dirty="0"/>
              <a:t>طباعة طلب الترشيح.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r-AE" sz="2800" dirty="0"/>
              <a:t>تسليم طلب الترشيح لمنسق الجائزة </a:t>
            </a:r>
            <a:r>
              <a:rPr lang="ar-AE" sz="2800" dirty="0" smtClean="0"/>
              <a:t>بالمنطقة التعليمية .</a:t>
            </a:r>
            <a:endParaRPr lang="ar-AE" sz="2800" dirty="0"/>
          </a:p>
        </p:txBody>
      </p:sp>
    </p:spTree>
    <p:extLst>
      <p:ext uri="{BB962C8B-B14F-4D97-AF65-F5344CB8AC3E}">
        <p14:creationId xmlns:p14="http://schemas.microsoft.com/office/powerpoint/2010/main" xmlns="" val="5326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نتيجة بحث الصور عن محطا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669441" y="175399"/>
            <a:ext cx="49325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المحطة </a:t>
            </a:r>
            <a:r>
              <a:rPr lang="ar-AE" dirty="0" smtClean="0"/>
              <a:t>الثالثة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xmlns="" val="6260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نتيجة بحث الصور عن اقلاع طائرة الامارا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569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827764" y="116632"/>
            <a:ext cx="51125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بدء الرحلة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xmlns="" val="38200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بحث الصور عن كلمات حول التميز الشيخ محمد بن راشد ليس للتميز خط نهاية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42"/>
          <a:stretch/>
        </p:blipFill>
        <p:spPr bwMode="auto">
          <a:xfrm>
            <a:off x="1570155" y="1184452"/>
            <a:ext cx="6341666" cy="477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5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827764" y="476672"/>
            <a:ext cx="51125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نقاش جماعي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637420" y="2678441"/>
            <a:ext cx="55091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 smtClean="0">
                <a:solidFill>
                  <a:srgbClr val="FF0000"/>
                </a:solidFill>
              </a:rPr>
              <a:t>من هو المعلم المتميز  ؟ </a:t>
            </a:r>
            <a:endParaRPr lang="ar-A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2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637672" y="1916832"/>
            <a:ext cx="586865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تمرين كسر الجليد</a:t>
            </a:r>
          </a:p>
        </p:txBody>
      </p:sp>
      <p:pic>
        <p:nvPicPr>
          <p:cNvPr id="4098" name="Picture 2" descr="نتيجة بحث الصور عن كسر الجليد في الدورات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0" t="6265" r="10415" b="6923"/>
          <a:stretch/>
        </p:blipFill>
        <p:spPr bwMode="auto">
          <a:xfrm>
            <a:off x="6156176" y="4029948"/>
            <a:ext cx="2871339" cy="28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5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007604" y="2598003"/>
            <a:ext cx="727280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/>
              <a:t>معايير فئة المعلم المتميز</a:t>
            </a:r>
            <a:endParaRPr lang="ar-AE" sz="4800" b="1" dirty="0"/>
          </a:p>
        </p:txBody>
      </p:sp>
    </p:spTree>
    <p:extLst>
      <p:ext uri="{BB962C8B-B14F-4D97-AF65-F5344CB8AC3E}">
        <p14:creationId xmlns:p14="http://schemas.microsoft.com/office/powerpoint/2010/main" xmlns="" val="42590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69"/>
            <a:ext cx="9144000" cy="68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59531" y="1217077"/>
            <a:ext cx="7848872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6600" dirty="0" smtClean="0">
              <a:latin typeface="Algerian" pitchFamily="82" charset="0"/>
            </a:endParaRPr>
          </a:p>
          <a:p>
            <a:pPr algn="ctr"/>
            <a:r>
              <a:rPr lang="en-US" sz="6600" dirty="0" smtClean="0">
                <a:latin typeface="Algerian" pitchFamily="82" charset="0"/>
              </a:rPr>
              <a:t>7       1</a:t>
            </a:r>
          </a:p>
          <a:p>
            <a:pPr algn="ctr"/>
            <a:r>
              <a:rPr lang="en-US" sz="6600" dirty="0" smtClean="0">
                <a:latin typeface="Algerian" pitchFamily="82" charset="0"/>
              </a:rPr>
              <a:t>3      2</a:t>
            </a:r>
          </a:p>
          <a:p>
            <a:pPr algn="ctr"/>
            <a:r>
              <a:rPr lang="en-US" sz="6600" dirty="0" smtClean="0">
                <a:latin typeface="Algerian" pitchFamily="82" charset="0"/>
              </a:rPr>
              <a:t>5      3</a:t>
            </a:r>
          </a:p>
          <a:p>
            <a:pPr algn="ctr"/>
            <a:r>
              <a:rPr lang="en-US" sz="6600" dirty="0" smtClean="0">
                <a:latin typeface="Algerian" pitchFamily="82" charset="0"/>
              </a:rPr>
              <a:t>3      4</a:t>
            </a:r>
            <a:endParaRPr lang="ar-AE" sz="6600" dirty="0">
              <a:latin typeface="Algerian" pitchFamily="82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056265" y="172313"/>
            <a:ext cx="453650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latin typeface="AR DARLING" pitchFamily="2" charset="0"/>
              </a:rPr>
              <a:t>18 + 4</a:t>
            </a:r>
            <a:r>
              <a:rPr lang="en-US" sz="5400" b="1" dirty="0" smtClean="0"/>
              <a:t> </a:t>
            </a:r>
            <a:endParaRPr lang="ar-AE" sz="5400" b="1" dirty="0"/>
          </a:p>
        </p:txBody>
      </p:sp>
      <p:sp>
        <p:nvSpPr>
          <p:cNvPr id="11" name="سهم إلى اليمين 10"/>
          <p:cNvSpPr/>
          <p:nvPr/>
        </p:nvSpPr>
        <p:spPr>
          <a:xfrm rot="10800000">
            <a:off x="4031939" y="2852936"/>
            <a:ext cx="720080" cy="309634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377027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lgDash"/>
          </a:ln>
          <a:extLst/>
        </p:spPr>
      </p:pic>
      <p:sp>
        <p:nvSpPr>
          <p:cNvPr id="3" name="مربع نص 2"/>
          <p:cNvSpPr txBox="1"/>
          <p:nvPr/>
        </p:nvSpPr>
        <p:spPr>
          <a:xfrm>
            <a:off x="1905450" y="476672"/>
            <a:ext cx="511256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/>
              <a:t>المعايير الرئيسة </a:t>
            </a:r>
            <a:endParaRPr lang="ar-AE" sz="4800" b="1" dirty="0"/>
          </a:p>
        </p:txBody>
      </p:sp>
      <p:sp>
        <p:nvSpPr>
          <p:cNvPr id="6" name="مستطيل 5"/>
          <p:cNvSpPr/>
          <p:nvPr/>
        </p:nvSpPr>
        <p:spPr>
          <a:xfrm>
            <a:off x="5580112" y="4365104"/>
            <a:ext cx="2304256" cy="1610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التنمية المهنية</a:t>
            </a:r>
            <a:endParaRPr lang="ar-AE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580112" y="1916832"/>
            <a:ext cx="2304256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الأداء التعليمي</a:t>
            </a:r>
            <a:endParaRPr lang="ar-AE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19672" y="1916832"/>
            <a:ext cx="2304256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التحفيز</a:t>
            </a:r>
            <a:endParaRPr lang="ar-AE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612527" y="4293096"/>
            <a:ext cx="2304256" cy="1584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الالتزام المهني والأخلاقي</a:t>
            </a:r>
            <a:endParaRPr lang="ar-AE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3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5" y="139122"/>
            <a:ext cx="9123725" cy="67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xmlns="" val="1356083405"/>
              </p:ext>
            </p:extLst>
          </p:nvPr>
        </p:nvGraphicFramePr>
        <p:xfrm>
          <a:off x="107504" y="1412776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مخطط انسيابي: رابط 5"/>
          <p:cNvSpPr/>
          <p:nvPr/>
        </p:nvSpPr>
        <p:spPr>
          <a:xfrm>
            <a:off x="3203848" y="2132856"/>
            <a:ext cx="2664296" cy="2448272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0275" y="155054"/>
            <a:ext cx="727280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.1</a:t>
            </a:r>
            <a:r>
              <a:rPr lang="ar-AE" sz="4800" b="1" dirty="0" smtClean="0"/>
              <a:t>المعايير الفرعية للأداء التعليمي</a:t>
            </a:r>
            <a:endParaRPr lang="ar-AE" sz="48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771204" y="2839842"/>
            <a:ext cx="17281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 smtClean="0"/>
              <a:t>الأداء التعليمي</a:t>
            </a:r>
            <a:endParaRPr lang="ar-AE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15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8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403648" y="188640"/>
            <a:ext cx="576064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/>
              <a:t>2</a:t>
            </a:r>
            <a:r>
              <a:rPr lang="ar-AE" sz="4000" b="1" dirty="0" smtClean="0"/>
              <a:t> . المعايير الفرعية للتحفيز</a:t>
            </a:r>
            <a:endParaRPr lang="ar-AE" sz="4000" b="1" dirty="0"/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xmlns="" val="2950610573"/>
              </p:ext>
            </p:extLst>
          </p:nvPr>
        </p:nvGraphicFramePr>
        <p:xfrm>
          <a:off x="179512" y="1556792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222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07504" y="175264"/>
            <a:ext cx="702547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/>
              <a:t>3</a:t>
            </a:r>
            <a:r>
              <a:rPr lang="ar-AE" sz="4400" b="1" dirty="0" smtClean="0"/>
              <a:t> . المعايير الفرعية للتنمية المهنية</a:t>
            </a:r>
            <a:endParaRPr lang="ar-AE" sz="4400" b="1" dirty="0"/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xmlns="" val="4199329920"/>
              </p:ext>
            </p:extLst>
          </p:nvPr>
        </p:nvGraphicFramePr>
        <p:xfrm>
          <a:off x="323528" y="1397000"/>
          <a:ext cx="8496944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4200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تيجة بحث الصور عن جائزة حمدان بن راشد آل مكتوم للأداء التعليمي المتميز"/>
          <p:cNvPicPr/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07504" y="172564"/>
            <a:ext cx="716700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/>
              <a:t>4</a:t>
            </a:r>
            <a:r>
              <a:rPr lang="ar-AE" sz="3600" b="1" dirty="0" smtClean="0"/>
              <a:t> . المعايير الفرعية للالتزام المهني والأخلاقي</a:t>
            </a:r>
            <a:endParaRPr lang="ar-AE" sz="3600" b="1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xmlns="" val="468207765"/>
              </p:ext>
            </p:extLst>
          </p:nvPr>
        </p:nvGraphicFramePr>
        <p:xfrm>
          <a:off x="179511" y="1412776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4200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زخرفة اسلامي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403648" y="2564904"/>
            <a:ext cx="6336704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8000" dirty="0" smtClean="0">
                <a:solidFill>
                  <a:schemeClr val="bg1"/>
                </a:solidFill>
                <a:cs typeface="PT Bold Heading" pitchFamily="2" charset="-78"/>
              </a:rPr>
              <a:t>شرح المعايير</a:t>
            </a:r>
            <a:endParaRPr lang="ar-AE" sz="8000" dirty="0">
              <a:solidFill>
                <a:schemeClr val="bg1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1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251520" y="2204864"/>
            <a:ext cx="7992888" cy="14465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8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1</a:t>
            </a:r>
            <a:r>
              <a:rPr lang="ar-AE" dirty="0"/>
              <a:t> .الأداء التعليمي</a:t>
            </a:r>
          </a:p>
        </p:txBody>
      </p:sp>
      <p:sp>
        <p:nvSpPr>
          <p:cNvPr id="2" name="مخطط انسيابي: رابط 1"/>
          <p:cNvSpPr/>
          <p:nvPr/>
        </p:nvSpPr>
        <p:spPr>
          <a:xfrm>
            <a:off x="7740352" y="5517232"/>
            <a:ext cx="1224136" cy="119675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395</a:t>
            </a:r>
            <a:endParaRPr lang="ar-AE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897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نتيجة بحث الصور عن جائزة حمدان بن راشد آل مكتوم للأداء التعليمي المتميز"/>
          <p:cNvPicPr/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720333" y="764704"/>
            <a:ext cx="7812107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938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1062" y="980728"/>
            <a:ext cx="9144000" cy="57527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>
            <a:normAutofit fontScale="25000" lnSpcReduction="2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ar-AE" sz="3500" b="1" dirty="0" smtClean="0">
              <a:solidFill>
                <a:srgbClr val="C00000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7600" dirty="0" smtClean="0"/>
              <a:t>1/1/1</a:t>
            </a:r>
            <a:r>
              <a:rPr lang="ar-AE" sz="9600" dirty="0" smtClean="0"/>
              <a:t> </a:t>
            </a:r>
            <a:r>
              <a:rPr kumimoji="0" lang="ar-AE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هل صممت أو شاركت في تصميم خطة عملك خلال العام الدراسي؟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AE" sz="7600" dirty="0"/>
              <a:t>تصميم خطة : تتضمن مجالات متنوعة كالأداء التدريسي والأنشطة التعليمية وفئات الطلبة والتنمية المهنية، </a:t>
            </a:r>
            <a:r>
              <a:rPr lang="ar-AE" sz="7600" dirty="0" smtClean="0"/>
              <a:t>ويقدم المعلم خطة عمله لعام دراسي </a:t>
            </a:r>
            <a:r>
              <a:rPr lang="ar-AE" sz="7600" dirty="0"/>
              <a:t>كامل بحيث تتضمن أفكاراً إبداعية وتطويرية وأدوات تقييمية </a:t>
            </a:r>
            <a:r>
              <a:rPr lang="en-US" sz="7600" dirty="0"/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>
              <a:spcBef>
                <a:spcPct val="20000"/>
              </a:spcBef>
              <a:defRPr/>
            </a:pPr>
            <a:r>
              <a:rPr lang="en-US" sz="7600" dirty="0"/>
              <a:t>2/1/1</a:t>
            </a:r>
            <a:r>
              <a:rPr lang="ar-AE" sz="9600" dirty="0"/>
              <a:t> </a:t>
            </a:r>
            <a:r>
              <a:rPr lang="ar-AE" sz="8000" b="1" dirty="0"/>
              <a:t>هل لديك رؤية ورسالة واضحة تنطلق منها في أداء عملك؟</a:t>
            </a:r>
            <a:endParaRPr lang="en-US" sz="8000" b="1" dirty="0"/>
          </a:p>
          <a:p>
            <a:pPr indent="-342900" algn="just">
              <a:spcBef>
                <a:spcPct val="20000"/>
              </a:spcBef>
              <a:defRPr/>
            </a:pPr>
            <a:r>
              <a:rPr lang="ar-AE" sz="7600" dirty="0"/>
              <a:t>أن تكون لدى المعلم المتميز رسالة واضحة </a:t>
            </a:r>
            <a:r>
              <a:rPr lang="ar-AE" sz="7600" dirty="0">
                <a:solidFill>
                  <a:srgbClr val="FF0000"/>
                </a:solidFill>
              </a:rPr>
              <a:t>موجهة نحو المتعلم بالدرجة الأولى </a:t>
            </a:r>
            <a:r>
              <a:rPr lang="ar-AE" sz="7600" dirty="0"/>
              <a:t>وتكون </a:t>
            </a:r>
            <a:r>
              <a:rPr lang="ar-AE" sz="7600" dirty="0" smtClean="0"/>
              <a:t>داعمة لرؤية </a:t>
            </a:r>
            <a:r>
              <a:rPr lang="ar-AE" sz="7600" dirty="0"/>
              <a:t>المدرسة وتوجيه المادة</a:t>
            </a:r>
            <a:r>
              <a:rPr lang="en-US" sz="7600" dirty="0"/>
              <a:t>.</a:t>
            </a:r>
          </a:p>
          <a:p>
            <a:pPr>
              <a:spcBef>
                <a:spcPct val="20000"/>
              </a:spcBef>
              <a:defRPr/>
            </a:pPr>
            <a:endParaRPr lang="en-US" sz="7600" dirty="0"/>
          </a:p>
          <a:p>
            <a:pPr>
              <a:spcBef>
                <a:spcPct val="20000"/>
              </a:spcBef>
              <a:defRPr/>
            </a:pPr>
            <a:r>
              <a:rPr lang="en-US" sz="7600" dirty="0" smtClean="0"/>
              <a:t>3/1/1</a:t>
            </a:r>
            <a:r>
              <a:rPr lang="ar-AE" sz="7600" dirty="0" smtClean="0"/>
              <a:t> </a:t>
            </a:r>
            <a:r>
              <a:rPr lang="ar-AE" sz="8000" b="1" dirty="0" smtClean="0"/>
              <a:t>هل </a:t>
            </a:r>
            <a:r>
              <a:rPr lang="ar-AE" sz="8000" b="1" dirty="0"/>
              <a:t>راعت خطتك السنوية رؤية المدرسة ورسالتها؟</a:t>
            </a:r>
            <a:endParaRPr lang="en-US" sz="8000" b="1" dirty="0"/>
          </a:p>
          <a:p>
            <a:pPr indent="-342900">
              <a:spcBef>
                <a:spcPct val="20000"/>
              </a:spcBef>
              <a:buNone/>
              <a:defRPr/>
            </a:pPr>
            <a:r>
              <a:rPr lang="ar-AE" sz="7600" dirty="0"/>
              <a:t>يجب أن ترتبط خطة المعلم بخطة المدرسة </a:t>
            </a:r>
            <a:r>
              <a:rPr lang="ar-AE" sz="7600" dirty="0" smtClean="0"/>
              <a:t>ورؤيتها ورسالتها وذلك من خلال الأهداف والبرامج والإجراءات الموضوعة </a:t>
            </a:r>
            <a:endParaRPr lang="en-US" sz="760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AE" sz="7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7600" dirty="0"/>
              <a:t>4/1/1</a:t>
            </a:r>
            <a:r>
              <a:rPr lang="en-US" sz="9600" b="1" dirty="0"/>
              <a:t> </a:t>
            </a:r>
            <a:r>
              <a:rPr lang="ar-AE" sz="9600" b="1" dirty="0"/>
              <a:t> </a:t>
            </a:r>
            <a:r>
              <a:rPr lang="ar-AE" sz="8000" b="1" dirty="0"/>
              <a:t>هل حددت </a:t>
            </a:r>
            <a:r>
              <a:rPr lang="ar-AE" sz="8000" b="1" dirty="0" smtClean="0"/>
              <a:t>أهدافاً </a:t>
            </a:r>
            <a:r>
              <a:rPr lang="ar-AE" sz="8000" b="1" dirty="0"/>
              <a:t>ملائمة وواقعية تلبي </a:t>
            </a:r>
            <a:r>
              <a:rPr lang="ar-AE" sz="8000" b="1" dirty="0" smtClean="0"/>
              <a:t>طموحاتك في خطتك السنوية ؟</a:t>
            </a:r>
            <a:endParaRPr lang="en-US" sz="9600" b="1" dirty="0"/>
          </a:p>
          <a:p>
            <a:pPr marR="0" lvl="0" indent="-342900" algn="just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AE" sz="7600" dirty="0"/>
              <a:t>إعداد خطة تشمل أهدافاً </a:t>
            </a:r>
            <a:r>
              <a:rPr lang="ar-AE" sz="7600" dirty="0" smtClean="0"/>
              <a:t>تعنى </a:t>
            </a:r>
            <a:r>
              <a:rPr lang="ar-AE" sz="7600" dirty="0"/>
              <a:t>بالموهوبين والمتفوقين </a:t>
            </a:r>
            <a:r>
              <a:rPr lang="ar-AE" sz="7600" dirty="0" err="1" smtClean="0"/>
              <a:t>وبطيئي</a:t>
            </a:r>
            <a:r>
              <a:rPr lang="ar-AE" sz="7600" dirty="0" smtClean="0"/>
              <a:t> </a:t>
            </a:r>
            <a:r>
              <a:rPr lang="ar-AE" sz="7600" dirty="0"/>
              <a:t>التعلم </a:t>
            </a:r>
            <a:r>
              <a:rPr lang="ar-AE" sz="7600" dirty="0" smtClean="0"/>
              <a:t>، وتعزز القيم الأخلاقية للمتعلم ، وإعداده للحياة المجتمعية ، وكذلك تعنى بالمنهج الدراسي </a:t>
            </a:r>
            <a:r>
              <a:rPr lang="ar-AE" sz="7600" dirty="0" smtClean="0">
                <a:solidFill>
                  <a:srgbClr val="FF0000"/>
                </a:solidFill>
              </a:rPr>
              <a:t>على أن تكون أهدافاً ذكية </a:t>
            </a:r>
            <a:r>
              <a:rPr lang="ar-AE" sz="7600" dirty="0" smtClean="0"/>
              <a:t>.</a:t>
            </a:r>
            <a:endParaRPr lang="en-US" sz="760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>
              <a:spcBef>
                <a:spcPct val="20000"/>
              </a:spcBef>
              <a:defRPr/>
            </a:pPr>
            <a:r>
              <a:rPr lang="en-US" sz="7600" dirty="0"/>
              <a:t>5/1/1</a:t>
            </a:r>
            <a:r>
              <a:rPr lang="en-US" sz="9600" b="1" dirty="0"/>
              <a:t> </a:t>
            </a:r>
            <a:r>
              <a:rPr lang="ar-AE" sz="9600" b="1" dirty="0" smtClean="0"/>
              <a:t> </a:t>
            </a:r>
            <a:r>
              <a:rPr lang="ar-AE" sz="8000" b="1" dirty="0" smtClean="0"/>
              <a:t>هل </a:t>
            </a:r>
            <a:r>
              <a:rPr lang="ar-AE" sz="8000" b="1" dirty="0"/>
              <a:t>تضمنت خطتك السنوية </a:t>
            </a:r>
            <a:r>
              <a:rPr lang="ar-AE" sz="8000" b="1" dirty="0" smtClean="0"/>
              <a:t>إجراءات </a:t>
            </a:r>
            <a:r>
              <a:rPr lang="ar-AE" sz="8000" b="1" dirty="0"/>
              <a:t>تنفيذية؟</a:t>
            </a:r>
            <a:endParaRPr lang="en-US" sz="8000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AE" sz="7600" dirty="0"/>
              <a:t>وضع المعلم الأساليب والوسائل والأنشطة (الصفية </a:t>
            </a:r>
            <a:r>
              <a:rPr lang="ar-AE" sz="7600" dirty="0" err="1"/>
              <a:t>واللاصفية</a:t>
            </a:r>
            <a:r>
              <a:rPr lang="ar-AE" sz="7600" dirty="0"/>
              <a:t>) كالرحلات والمعارض ووسائل </a:t>
            </a:r>
            <a:r>
              <a:rPr lang="ar-AE" sz="7600" dirty="0" err="1"/>
              <a:t>التمنية</a:t>
            </a:r>
            <a:r>
              <a:rPr lang="ar-AE" sz="7600" dirty="0"/>
              <a:t> </a:t>
            </a:r>
            <a:endParaRPr lang="ar-AE" sz="7600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AE" sz="7600" dirty="0" smtClean="0"/>
              <a:t>الذاتية </a:t>
            </a:r>
            <a:r>
              <a:rPr lang="ar-AE" sz="7600" dirty="0"/>
              <a:t>كالدورات التدريبية التي تحقق الأهداف</a:t>
            </a:r>
            <a:r>
              <a:rPr lang="en-US" sz="8000" dirty="0"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483769" y="121784"/>
            <a:ext cx="381642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/</a:t>
            </a:r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1 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الخطة</a:t>
            </a:r>
            <a:endParaRPr lang="en-US" sz="48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0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835696" y="332656"/>
            <a:ext cx="428447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الميثاق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954981" y="2468012"/>
            <a:ext cx="748883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AE" sz="2400" dirty="0" smtClean="0"/>
              <a:t>احترام جميع الآراء .</a:t>
            </a:r>
          </a:p>
          <a:p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951956" y="3197809"/>
            <a:ext cx="748883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AE" sz="2400" dirty="0" smtClean="0"/>
              <a:t>عدم المقاطعة .</a:t>
            </a:r>
          </a:p>
          <a:p>
            <a:endParaRPr lang="ar-AE" dirty="0"/>
          </a:p>
        </p:txBody>
      </p:sp>
      <p:sp>
        <p:nvSpPr>
          <p:cNvPr id="7" name="مربع نص 6"/>
          <p:cNvSpPr txBox="1"/>
          <p:nvPr/>
        </p:nvSpPr>
        <p:spPr>
          <a:xfrm>
            <a:off x="954981" y="3936473"/>
            <a:ext cx="748883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AE" sz="2400" dirty="0" smtClean="0"/>
              <a:t>الاستمتاع باللقاء .</a:t>
            </a:r>
          </a:p>
          <a:p>
            <a:endParaRPr lang="ar-AE" dirty="0"/>
          </a:p>
        </p:txBody>
      </p:sp>
      <p:sp>
        <p:nvSpPr>
          <p:cNvPr id="8" name="مربع نص 7"/>
          <p:cNvSpPr txBox="1"/>
          <p:nvPr/>
        </p:nvSpPr>
        <p:spPr>
          <a:xfrm>
            <a:off x="947328" y="4676458"/>
            <a:ext cx="748883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AE" sz="2400" dirty="0" smtClean="0"/>
              <a:t>التفاعل والنشاط .</a:t>
            </a:r>
          </a:p>
          <a:p>
            <a:endParaRPr lang="ar-AE" dirty="0"/>
          </a:p>
        </p:txBody>
      </p:sp>
      <p:sp>
        <p:nvSpPr>
          <p:cNvPr id="9" name="مربع نص 8"/>
          <p:cNvSpPr txBox="1"/>
          <p:nvPr/>
        </p:nvSpPr>
        <p:spPr>
          <a:xfrm>
            <a:off x="980374" y="5415122"/>
            <a:ext cx="748883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ar-AE" sz="2400" dirty="0" smtClean="0"/>
              <a:t>وضع الهواتف على الصامت .</a:t>
            </a:r>
          </a:p>
          <a:p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xmlns="" val="24643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568690"/>
            <a:ext cx="7992888" cy="552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13"/>
            <a:ext cx="9144000" cy="684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301595"/>
            <a:ext cx="9144000" cy="5544616"/>
          </a:xfrm>
        </p:spPr>
        <p:txBody>
          <a:bodyPr>
            <a:noAutofit/>
          </a:bodyPr>
          <a:lstStyle/>
          <a:p>
            <a:pPr marL="0" lvl="0" indent="0">
              <a:buNone/>
              <a:defRPr/>
            </a:pPr>
            <a:r>
              <a:rPr lang="en-US" sz="1900" dirty="0">
                <a:latin typeface="+mj-lt"/>
                <a:ea typeface="+mj-ea"/>
                <a:cs typeface="+mj-cs"/>
              </a:rPr>
              <a:t>6/1/1</a:t>
            </a:r>
            <a:r>
              <a:rPr lang="ar-AE" sz="2000" b="1" dirty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/>
              <a:t>هل تضمنت خطتك السنوية</a:t>
            </a:r>
            <a:r>
              <a:rPr lang="ar-AE" sz="2000" b="1" dirty="0" smtClean="0"/>
              <a:t> </a:t>
            </a:r>
            <a:r>
              <a:rPr lang="ar-AE" sz="2000" b="1" dirty="0"/>
              <a:t>برمجة زمنية للإجراءات والوسائل؟</a:t>
            </a:r>
            <a:endParaRPr lang="en-US" sz="2000" b="1" dirty="0"/>
          </a:p>
          <a:p>
            <a:pPr marL="0" lvl="0">
              <a:buNone/>
              <a:defRPr/>
            </a:pPr>
            <a:r>
              <a:rPr lang="ar-AE" sz="1900" dirty="0">
                <a:latin typeface="+mj-lt"/>
                <a:ea typeface="+mj-ea"/>
                <a:cs typeface="+mj-cs"/>
              </a:rPr>
              <a:t>تحديد الفترات الزمنية اللازمة لتنفيذ الأنشطة والوسائل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خلال </a:t>
            </a:r>
            <a:r>
              <a:rPr lang="ar-AE" sz="1900" dirty="0">
                <a:latin typeface="+mj-lt"/>
                <a:ea typeface="+mj-ea"/>
                <a:cs typeface="+mj-cs"/>
              </a:rPr>
              <a:t>العام الدراسي مستغلاً المناسبات من خلالها</a:t>
            </a:r>
            <a:r>
              <a:rPr lang="en-US" sz="1900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buNone/>
            </a:pPr>
            <a:endParaRPr lang="en-US" sz="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dirty="0">
                <a:latin typeface="+mj-lt"/>
                <a:ea typeface="+mj-ea"/>
                <a:cs typeface="+mj-cs"/>
              </a:rPr>
              <a:t>7/1/1</a:t>
            </a:r>
            <a:r>
              <a:rPr lang="ar-AE" sz="2000" b="1" dirty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/>
              <a:t>هل تضمنت </a:t>
            </a:r>
            <a:r>
              <a:rPr lang="ar-AE" sz="2000" b="1" dirty="0" smtClean="0"/>
              <a:t>خطتك السنوية </a:t>
            </a:r>
            <a:r>
              <a:rPr lang="ar-AE" sz="2000" b="1" dirty="0"/>
              <a:t>أدوات </a:t>
            </a:r>
            <a:r>
              <a:rPr lang="ar-AE" sz="2000" b="1" dirty="0" smtClean="0"/>
              <a:t>تقويم </a:t>
            </a:r>
            <a:r>
              <a:rPr lang="ar-AE" sz="2000" b="1" dirty="0"/>
              <a:t>مناسبة؟</a:t>
            </a:r>
            <a:endParaRPr lang="en-US" sz="2000" b="1" dirty="0"/>
          </a:p>
          <a:p>
            <a:pPr marL="0" algn="just">
              <a:buNone/>
            </a:pPr>
            <a:r>
              <a:rPr lang="ar-AE" sz="2400" b="1" dirty="0"/>
              <a:t> </a:t>
            </a:r>
            <a:r>
              <a:rPr lang="ar-AE" sz="1900" dirty="0">
                <a:latin typeface="+mj-lt"/>
                <a:ea typeface="+mj-ea"/>
                <a:cs typeface="+mj-cs"/>
              </a:rPr>
              <a:t>أن تتضمن خطة المعلم أساليب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تقويم </a:t>
            </a:r>
            <a:r>
              <a:rPr lang="ar-AE" sz="1900" dirty="0">
                <a:latin typeface="+mj-lt"/>
                <a:ea typeface="+mj-ea"/>
                <a:cs typeface="+mj-cs"/>
              </a:rPr>
              <a:t>متطورة تتناسب مع أهدافه وتتميز بالفاعلية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والابتكارية </a:t>
            </a:r>
            <a:r>
              <a:rPr lang="ar-AE" sz="1900" dirty="0">
                <a:latin typeface="+mj-lt"/>
                <a:ea typeface="+mj-ea"/>
                <a:cs typeface="+mj-cs"/>
              </a:rPr>
              <a:t>وتتضمن أدوات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تقويم </a:t>
            </a:r>
            <a:r>
              <a:rPr lang="ar-AE" sz="1900" dirty="0">
                <a:latin typeface="+mj-lt"/>
                <a:ea typeface="+mj-ea"/>
                <a:cs typeface="+mj-cs"/>
              </a:rPr>
              <a:t>متنوعة كالاستبانات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والمقابلات لقياس مدى تحقق الأهداف .</a:t>
            </a:r>
            <a:endParaRPr lang="en-US" sz="1900" dirty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3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8/1/1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>
                <a:latin typeface="+mj-lt"/>
                <a:ea typeface="+mj-ea"/>
                <a:cs typeface="+mj-cs"/>
              </a:rPr>
              <a:t>هل قمت بعملية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التقويم النهائي </a:t>
            </a:r>
            <a:r>
              <a:rPr lang="ar-AE" sz="2000" b="1" dirty="0">
                <a:latin typeface="+mj-lt"/>
                <a:ea typeface="+mj-ea"/>
                <a:cs typeface="+mj-cs"/>
              </a:rPr>
              <a:t>(الختامي) للخطة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السنوية المنفذة</a:t>
            </a:r>
            <a:r>
              <a:rPr lang="ar-AE" sz="2000" b="1" dirty="0">
                <a:latin typeface="+mj-lt"/>
                <a:ea typeface="+mj-ea"/>
                <a:cs typeface="+mj-cs"/>
              </a:rPr>
              <a:t>؟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يقدم المعلم تقويماً ختامياً لإحدى خططه التي نفذها خلال السنوات الثلاث وبيان ما تم تحقيقه من إجراءات تنفيذية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ونسبة تحقق الأهداف ، وتحديد الإيجابيات والسلبيات ، والصعوبات </a:t>
            </a:r>
            <a:r>
              <a:rPr lang="ar-AE" sz="1900" dirty="0">
                <a:latin typeface="+mj-lt"/>
                <a:ea typeface="+mj-ea"/>
                <a:cs typeface="+mj-cs"/>
              </a:rPr>
              <a:t>التي واجهت تنفيذ الخطة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والمقترحات </a:t>
            </a:r>
            <a:r>
              <a:rPr lang="ar-AE" sz="1900" dirty="0">
                <a:latin typeface="+mj-lt"/>
                <a:ea typeface="+mj-ea"/>
                <a:cs typeface="+mj-cs"/>
              </a:rPr>
              <a:t>التطويرية</a:t>
            </a:r>
            <a:r>
              <a:rPr lang="en-US" sz="1900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buNone/>
            </a:pPr>
            <a:endParaRPr lang="en-US" sz="6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9/1/1</a:t>
            </a:r>
            <a:r>
              <a:rPr lang="ar-AE" sz="20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</a:t>
            </a:r>
            <a:r>
              <a:rPr lang="ar-AE" sz="2000" b="1" dirty="0">
                <a:latin typeface="+mj-lt"/>
                <a:ea typeface="+mj-ea"/>
                <a:cs typeface="+mj-cs"/>
              </a:rPr>
              <a:t>حصرت جوانب التميز في تصميم الخطة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السنوية وبرامجها ؟</a:t>
            </a:r>
            <a:endParaRPr lang="ar-AE" sz="2000" b="1" dirty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كتحقيق نتائج متميزة ، أو الاحتواء على أفكار جديدة ، أو جودة </a:t>
            </a:r>
            <a:r>
              <a:rPr lang="ar-AE" sz="1900" dirty="0">
                <a:latin typeface="+mj-lt"/>
                <a:ea typeface="+mj-ea"/>
                <a:cs typeface="+mj-cs"/>
              </a:rPr>
              <a:t>التصميم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والإخراج</a:t>
            </a: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أو الإفادة من نماذج مطورة وحديثة.</a:t>
            </a:r>
            <a:endParaRPr lang="ar-AE" sz="1900" dirty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900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10/1/1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/>
              <a:t>هل </a:t>
            </a:r>
            <a:r>
              <a:rPr lang="ar-AE" sz="2000" b="1" dirty="0"/>
              <a:t>وظفت نتائج تقويم </a:t>
            </a:r>
            <a:r>
              <a:rPr lang="ar-AE" sz="2000" b="1" dirty="0" smtClean="0"/>
              <a:t>الخطة السنوية المنفذة</a:t>
            </a:r>
            <a:r>
              <a:rPr lang="ar-AE" sz="2000" b="1" dirty="0"/>
              <a:t>؟</a:t>
            </a:r>
            <a:endParaRPr lang="en-US" sz="2000" b="1" i="1" dirty="0"/>
          </a:p>
          <a:p>
            <a:pPr marL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يدرس المعلم نتائج تقويم الخطة السابقة ويحدد جوانب القوة فيها ويقوم بتعزيزها والاستفادة منها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للخطة 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الجديدة ، ويقوم </a:t>
            </a:r>
            <a:r>
              <a:rPr lang="ar-AE" sz="1900" dirty="0">
                <a:latin typeface="+mj-lt"/>
                <a:ea typeface="+mj-ea"/>
                <a:cs typeface="+mj-cs"/>
              </a:rPr>
              <a:t>بتحليل صعوبات الخطة السابقة ويعمل على معالجتها وبناء أهداف أكثر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واقعية</a:t>
            </a: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endParaRPr lang="ar-AE" sz="1900" dirty="0" smtClean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( كأن تحوي الخطة الجديدة هدفاً لم يكتمل تحقيقه في الخطة السابقة ) .</a:t>
            </a:r>
            <a:endParaRPr lang="ar-AE" sz="1900" dirty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1900" dirty="0">
              <a:latin typeface="+mj-lt"/>
              <a:ea typeface="+mj-ea"/>
              <a:cs typeface="+mj-cs"/>
            </a:endParaRPr>
          </a:p>
          <a:p>
            <a:endParaRPr lang="ar-AE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06301" y="153191"/>
            <a:ext cx="338437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/</a:t>
            </a:r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1 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الخطة</a:t>
            </a:r>
            <a:endParaRPr lang="en-US" sz="48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7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" y="-781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475656" y="548680"/>
            <a:ext cx="55547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نشاط تدريبي </a:t>
            </a:r>
            <a:r>
              <a:rPr lang="en-US" dirty="0" smtClean="0"/>
              <a:t> 20 </a:t>
            </a:r>
            <a:r>
              <a:rPr lang="ar-AE" dirty="0" smtClean="0"/>
              <a:t>د</a:t>
            </a:r>
            <a:endParaRPr lang="ar-AE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61764" y="2564903"/>
            <a:ext cx="8820472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/>
              <a:t>إعداد كل مجموعة نموذج خطة </a:t>
            </a:r>
          </a:p>
          <a:p>
            <a:pPr algn="ctr"/>
            <a:r>
              <a:rPr lang="ar-AE" sz="3600" b="1" dirty="0" smtClean="0"/>
              <a:t>ثم </a:t>
            </a:r>
          </a:p>
          <a:p>
            <a:pPr algn="ctr"/>
            <a:r>
              <a:rPr lang="ar-AE" sz="3600" b="1" dirty="0" smtClean="0"/>
              <a:t>تقويمها تقويماً ختامياً .</a:t>
            </a:r>
            <a:endParaRPr lang="ar-AE" sz="3600" b="1" dirty="0"/>
          </a:p>
        </p:txBody>
      </p:sp>
    </p:spTree>
    <p:extLst>
      <p:ext uri="{BB962C8B-B14F-4D97-AF65-F5344CB8AC3E}">
        <p14:creationId xmlns:p14="http://schemas.microsoft.com/office/powerpoint/2010/main" xmlns="" val="128700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نتيجة بحث الصور عن جائزة حمدان بن راشد آل مكتوم للأداء التعليمي المتميز"/>
          <p:cNvPicPr/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395536" y="1003497"/>
            <a:ext cx="8208912" cy="566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637"/>
            <a:ext cx="9144000" cy="68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11080" y="28637"/>
            <a:ext cx="460513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2/1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البيئة الصفية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1/2/1</a:t>
            </a:r>
            <a:r>
              <a:rPr lang="ar-AE" sz="2000" dirty="0" smtClean="0"/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</a:t>
            </a:r>
            <a:r>
              <a:rPr lang="ar-AE" sz="2000" b="1" dirty="0">
                <a:latin typeface="+mj-lt"/>
                <a:ea typeface="+mj-ea"/>
                <a:cs typeface="+mj-cs"/>
              </a:rPr>
              <a:t>تعكس البيئة الصفية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اهتماماً أصيلاً </a:t>
            </a:r>
            <a:r>
              <a:rPr lang="ar-AE" sz="2000" b="1" dirty="0">
                <a:latin typeface="+mj-lt"/>
                <a:ea typeface="+mj-ea"/>
                <a:cs typeface="+mj-cs"/>
              </a:rPr>
              <a:t>بالمتعلمين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واحتراماً لهم </a:t>
            </a:r>
            <a:r>
              <a:rPr lang="ar-AE" sz="2000" b="1" dirty="0">
                <a:latin typeface="+mj-lt"/>
                <a:ea typeface="+mj-ea"/>
                <a:cs typeface="+mj-cs"/>
              </a:rPr>
              <a:t>كأفراد؟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توفير بيئة صفية متميزة تشوق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المتعلم </a:t>
            </a:r>
            <a:r>
              <a:rPr lang="ar-AE" sz="1900" dirty="0">
                <a:latin typeface="+mj-lt"/>
                <a:ea typeface="+mj-ea"/>
                <a:cs typeface="+mj-cs"/>
              </a:rPr>
              <a:t>للحصة وتساعد على تحقيق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الأهداف </a:t>
            </a:r>
            <a:r>
              <a:rPr lang="ar-AE" sz="1900" dirty="0">
                <a:latin typeface="+mj-lt"/>
                <a:ea typeface="+mj-ea"/>
                <a:cs typeface="+mj-cs"/>
              </a:rPr>
              <a:t>التعليمية والتربوية وتغرس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فيه </a:t>
            </a:r>
            <a:r>
              <a:rPr lang="ar-AE" sz="1900" dirty="0">
                <a:latin typeface="+mj-lt"/>
                <a:ea typeface="+mj-ea"/>
                <a:cs typeface="+mj-cs"/>
              </a:rPr>
              <a:t>صفات حميدة كالنظام والنظافة والتعاون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ويوضح </a:t>
            </a:r>
            <a:r>
              <a:rPr lang="ar-AE" sz="1900" dirty="0">
                <a:latin typeface="+mj-lt"/>
                <a:ea typeface="+mj-ea"/>
                <a:cs typeface="+mj-cs"/>
              </a:rPr>
              <a:t>المعلم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أهم </a:t>
            </a:r>
            <a:r>
              <a:rPr lang="ar-AE" sz="1900" dirty="0">
                <a:latin typeface="+mj-lt"/>
                <a:ea typeface="+mj-ea"/>
                <a:cs typeface="+mj-cs"/>
              </a:rPr>
              <a:t>الممارسات التي قام بها لتطوير البيئة الصفية مثل احترامه لذات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المتعلم وأفكاره وإبداعاته ، وتوفير الجو النفسي المريح والآمن ، والأخذ </a:t>
            </a:r>
            <a:r>
              <a:rPr lang="ar-AE" sz="1900" dirty="0">
                <a:latin typeface="+mj-lt"/>
                <a:ea typeface="+mj-ea"/>
                <a:cs typeface="+mj-cs"/>
              </a:rPr>
              <a:t>بيد الانطوائيين وإشراكهم في النقاش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والأنشطة </a:t>
            </a:r>
            <a:r>
              <a:rPr lang="ar-AE" sz="1900" dirty="0">
                <a:latin typeface="+mj-lt"/>
                <a:ea typeface="+mj-ea"/>
                <a:cs typeface="+mj-cs"/>
              </a:rPr>
              <a:t>التعليمية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و ملاحظة الفروق الفردية ، وتخصيص </a:t>
            </a:r>
            <a:r>
              <a:rPr lang="ar-AE" sz="1900" dirty="0">
                <a:latin typeface="+mj-lt"/>
                <a:ea typeface="+mj-ea"/>
                <a:cs typeface="+mj-cs"/>
              </a:rPr>
              <a:t>ركن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لإبداعات المتعلمين.</a:t>
            </a:r>
            <a:endParaRPr lang="ar-AE" sz="1900" dirty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ar-AE" sz="19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يرفق المعلم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ما يثبت ذلك </a:t>
            </a:r>
            <a:r>
              <a:rPr lang="ar-AE" sz="19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من خلال شريط فيديو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، وصور ، وأوراق عمل.</a:t>
            </a:r>
            <a:endParaRPr lang="ar-AE" sz="19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en-US" sz="1900" dirty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2/2/1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تتسم البيئة الصفية بالمتعة والتشويق؟</a:t>
            </a:r>
          </a:p>
          <a:p>
            <a:pPr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من خلال التجديد في البيئة الصفية ، أو استخدام أساليب وطرائق مشوقة في إدارة البيئة الصفية مثل توظيف الألعاب التعليمية .</a:t>
            </a:r>
          </a:p>
          <a:p>
            <a:pPr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يرفق المعلم استبانات استطلاع رأي المتعلمين في البيئة الصفية ، ومدى توفر المتعة والتشويق فيها</a:t>
            </a:r>
            <a:r>
              <a:rPr lang="ar-AE" sz="1900" dirty="0" smtClean="0">
                <a:solidFill>
                  <a:srgbClr val="FF0000"/>
                </a:solidFill>
              </a:rPr>
              <a:t> .</a:t>
            </a:r>
            <a:endParaRPr lang="ar-AE" sz="19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1900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ar-AE" sz="20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426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683568" y="836712"/>
            <a:ext cx="7776864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995"/>
            <a:ext cx="9144000" cy="68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528" y="1293753"/>
            <a:ext cx="9144000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3/2/1</a:t>
            </a:r>
            <a:r>
              <a:rPr lang="ar-AE" sz="2000" dirty="0" smtClean="0"/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تم تنظيم الغرفة الدراسية بشكل يضمن دعم عملية التعلم لدى المتعلمين؟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ذكر الإجراءات التي اتخذت لتنظيم الغرفة الدراسية ( سواء كانت فصلاً عادياً أو غرفة مصادر ) لدعم عملية التعلم كتوفير أجهزة الحاسوب ، والرسومات ، والخرائط الجدارية ، والأشكال والمجسمات ، وطريقة جلوس المتعلمين ، وتعليق لافتات تشجيعية ، تصميم مكتبات وغيرها .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يرفق المعلم شريطاً مرئياً ، أو صوراً ،  أو تقريراً للمدير ، أو استبانات حول ذلك.</a:t>
            </a:r>
            <a:endParaRPr lang="en-US" sz="19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4/2/1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يعمل المتعلمون على شكل مجموعات تعاونية منتجة؟</a:t>
            </a:r>
          </a:p>
          <a:p>
            <a:pPr marL="0" indent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تشجيع المعلم للمتعلمين للعمل على شكل مجموعات منتجة من خلال غرس روح الفريق الواحد بينهم داخل الحصة الدراسية.</a:t>
            </a:r>
          </a:p>
          <a:p>
            <a:pPr marL="0" indent="0">
              <a:buNone/>
            </a:pP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إرفاق المعلم ما يوضح تشجيع المتعلمين للعمل على شكل مجموعات ، و بيان دوره في الإشراف عليهم.</a:t>
            </a:r>
          </a:p>
          <a:p>
            <a:pPr marL="0">
              <a:buNone/>
            </a:pPr>
            <a:endParaRPr lang="ar-AE" sz="900" dirty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5/2/1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>
                <a:latin typeface="+mj-lt"/>
                <a:ea typeface="+mj-ea"/>
                <a:cs typeface="+mj-cs"/>
              </a:rPr>
              <a:t>هل طبقت إجراءات تنظيمية محددة لإدارة الموقف التعليمي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؟</a:t>
            </a:r>
          </a:p>
          <a:p>
            <a:pPr marL="0" indent="0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المعلم المتميز يحدد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إجراءات </a:t>
            </a:r>
            <a:r>
              <a:rPr lang="ar-AE" sz="1900" dirty="0">
                <a:latin typeface="+mj-lt"/>
                <a:ea typeface="+mj-ea"/>
                <a:cs typeface="+mj-cs"/>
              </a:rPr>
              <a:t>واضحة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لإدارة </a:t>
            </a:r>
            <a:r>
              <a:rPr lang="ar-AE" sz="1900" dirty="0">
                <a:latin typeface="+mj-lt"/>
                <a:ea typeface="+mj-ea"/>
                <a:cs typeface="+mj-cs"/>
              </a:rPr>
              <a:t>الموقف التعليمي من خلال تصميم لائحة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لتنظيم </a:t>
            </a:r>
            <a:r>
              <a:rPr lang="ar-AE" sz="1900" dirty="0">
                <a:latin typeface="+mj-lt"/>
                <a:ea typeface="+mj-ea"/>
                <a:cs typeface="+mj-cs"/>
              </a:rPr>
              <a:t>السلوك ونظام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للتحفيز.</a:t>
            </a:r>
            <a:endParaRPr lang="ar-AE" sz="19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إرفاق </a:t>
            </a:r>
            <a:r>
              <a:rPr lang="ar-AE" sz="19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تلك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الإجراءات ، وكيفية </a:t>
            </a:r>
            <a:r>
              <a:rPr lang="ar-AE" sz="19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تدريب المتعلمين عليها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، والفترة </a:t>
            </a:r>
            <a:r>
              <a:rPr lang="ar-AE" sz="19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الزمنية التي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استغرقها استيعابهم لها .</a:t>
            </a:r>
            <a:endParaRPr lang="ar-AE" sz="19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2000" b="1" dirty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19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1900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ar-AE" sz="20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835696" y="15995"/>
            <a:ext cx="453650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2/1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البيئة الصفية </a:t>
            </a:r>
          </a:p>
        </p:txBody>
      </p:sp>
    </p:spTree>
    <p:extLst>
      <p:ext uri="{BB962C8B-B14F-4D97-AF65-F5344CB8AC3E}">
        <p14:creationId xmlns:p14="http://schemas.microsoft.com/office/powerpoint/2010/main" xmlns="" val="277955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720333" y="973396"/>
            <a:ext cx="7452067" cy="519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141872"/>
            <a:ext cx="555064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3/1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الأساليب التعليمية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>
                <a:latin typeface="+mj-lt"/>
                <a:ea typeface="+mj-ea"/>
                <a:cs typeface="+mj-cs"/>
              </a:rPr>
              <a:t>1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/3/1</a:t>
            </a:r>
            <a:r>
              <a:rPr lang="ar-AE" sz="2000" dirty="0" smtClean="0"/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صممت خطة </a:t>
            </a:r>
            <a:r>
              <a:rPr lang="ar-AE" sz="2000" b="1" dirty="0" err="1" smtClean="0">
                <a:latin typeface="+mj-lt"/>
                <a:ea typeface="+mj-ea"/>
                <a:cs typeface="+mj-cs"/>
              </a:rPr>
              <a:t>درسية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تعزز استخدام أساليب تدريس حديثة وأنشطة تعليمية فاعلة؟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يصمم المعلم خطة </a:t>
            </a:r>
            <a:r>
              <a:rPr lang="ar-AE" sz="1900" dirty="0" err="1" smtClean="0">
                <a:latin typeface="+mj-lt"/>
                <a:ea typeface="+mj-ea"/>
                <a:cs typeface="+mj-cs"/>
              </a:rPr>
              <a:t>درسية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يحدد فيها أهداف الدرس ويبين الأنشطة التعليمية المراد تنفيذها والأدوات والتقنيات التربوية وأدوات التقويم بحيث تعكس رقي أدائه التدريسي وتطبيقه أساليب تدريس حديثة.</a:t>
            </a:r>
            <a:endParaRPr lang="en-US" sz="1900" dirty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2/3/1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تحقق أساليب التدريس أهداف الدرس؟</a:t>
            </a:r>
          </a:p>
          <a:p>
            <a:pPr lvl="0" algn="just">
              <a:buNone/>
            </a:pPr>
            <a:r>
              <a:rPr lang="ar-AE" sz="2000" dirty="0">
                <a:solidFill>
                  <a:prstClr val="black"/>
                </a:solidFill>
                <a:ea typeface="+mj-ea"/>
                <a:cs typeface="Times New Roman"/>
              </a:rPr>
              <a:t>يرفق المعلم مميزات </a:t>
            </a:r>
            <a:r>
              <a:rPr lang="ar-AE" sz="2000" dirty="0" smtClean="0">
                <a:solidFill>
                  <a:prstClr val="black"/>
                </a:solidFill>
                <a:ea typeface="+mj-ea"/>
                <a:cs typeface="Times New Roman"/>
              </a:rPr>
              <a:t>أساليب </a:t>
            </a:r>
            <a:r>
              <a:rPr lang="ar-AE" sz="2000" dirty="0">
                <a:solidFill>
                  <a:prstClr val="black"/>
                </a:solidFill>
                <a:ea typeface="+mj-ea"/>
                <a:cs typeface="Times New Roman"/>
              </a:rPr>
              <a:t>التدريس التي استخدمها </a:t>
            </a:r>
            <a:r>
              <a:rPr lang="ar-AE" sz="2000" dirty="0" smtClean="0">
                <a:solidFill>
                  <a:prstClr val="black"/>
                </a:solidFill>
                <a:ea typeface="+mj-ea"/>
                <a:cs typeface="Times New Roman"/>
              </a:rPr>
              <a:t>، ونتائج استخدامه لها ، موضحاً إبداعاته </a:t>
            </a:r>
            <a:r>
              <a:rPr lang="ar-AE" sz="2000" dirty="0">
                <a:solidFill>
                  <a:prstClr val="black"/>
                </a:solidFill>
                <a:ea typeface="+mj-ea"/>
                <a:cs typeface="Times New Roman"/>
              </a:rPr>
              <a:t>في استخدام هذه </a:t>
            </a:r>
            <a:r>
              <a:rPr lang="ar-AE" sz="2000" dirty="0" smtClean="0">
                <a:solidFill>
                  <a:prstClr val="black"/>
                </a:solidFill>
                <a:ea typeface="+mj-ea"/>
                <a:cs typeface="Times New Roman"/>
              </a:rPr>
              <a:t>الأساليب ، </a:t>
            </a:r>
            <a:r>
              <a:rPr lang="ar-AE" sz="2000" dirty="0" smtClean="0">
                <a:solidFill>
                  <a:srgbClr val="FF0000"/>
                </a:solidFill>
                <a:ea typeface="+mj-ea"/>
                <a:cs typeface="Times New Roman"/>
              </a:rPr>
              <a:t>وإثبات ذلك </a:t>
            </a:r>
            <a:r>
              <a:rPr lang="ar-AE" sz="2000" dirty="0">
                <a:solidFill>
                  <a:srgbClr val="FF0000"/>
                </a:solidFill>
                <a:ea typeface="+mj-ea"/>
                <a:cs typeface="Times New Roman"/>
              </a:rPr>
              <a:t>في تسجيل </a:t>
            </a:r>
            <a:r>
              <a:rPr lang="ar-AE" sz="2000" dirty="0" smtClean="0">
                <a:solidFill>
                  <a:srgbClr val="FF0000"/>
                </a:solidFill>
                <a:ea typeface="+mj-ea"/>
                <a:cs typeface="Times New Roman"/>
              </a:rPr>
              <a:t>مرئي </a:t>
            </a:r>
            <a:r>
              <a:rPr lang="ar-AE" sz="2000" dirty="0" smtClean="0">
                <a:solidFill>
                  <a:prstClr val="black"/>
                </a:solidFill>
                <a:ea typeface="+mj-ea"/>
                <a:cs typeface="Times New Roman"/>
              </a:rPr>
              <a:t>.</a:t>
            </a:r>
            <a:endParaRPr lang="en-US" sz="20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>
              <a:buNone/>
            </a:pPr>
            <a:endParaRPr lang="ar-AE" sz="900" dirty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3/3/1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استخدمت أساليب التدريس التي تشجع على التفكير؟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يستخدم المعلم المتميز الأساليب التي تشجع على التفكير كحل المشكلات ، والتعلم الاستقصائي ، والعصف الذهني ، والطرق الاستكشافية  والاستنتاجية ، ويوضح نتائج استخدام  تلك الأساليب وأثرها في المتعلمين .</a:t>
            </a:r>
          </a:p>
          <a:p>
            <a:pPr marL="0">
              <a:buNone/>
            </a:pP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ويجب دعم ذلك باستطلاعات آراء المتعلمين ، وملاحظات الزملاء والمشرفين ، وتسجيل مرئي إذا أمكن .</a:t>
            </a:r>
            <a:endParaRPr lang="ar-AE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19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1900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ar-AE" sz="20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33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827584" y="973396"/>
            <a:ext cx="7344816" cy="533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4/3/1</a:t>
            </a:r>
            <a:r>
              <a:rPr lang="ar-AE" sz="2000" dirty="0" smtClean="0"/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استخدمت أساليب التدريس التي تفعّل دور المتعلم وتجعله يتحمل مسؤولية تعلمه؟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المعلم المتميز يحرص على تصميم التدريس الذي يتمحور حول المتعلم وفق قدراته وميوله واتجاهاته ( ويمكن بذلك للمعلم أن يطبق طرائق مثل التعلم التعاوني ، وتدريب الطلاب على إتقان مهاراته ) .</a:t>
            </a:r>
          </a:p>
          <a:p>
            <a:pPr marL="0" indent="0" algn="just">
              <a:buNone/>
            </a:pP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يرفق المعلم شريطاً مرئياً لحصة دراسية يستخدم فيها أسلوب تدريس يدعم تفعيل دور المتعلم .</a:t>
            </a:r>
          </a:p>
          <a:p>
            <a:pPr marL="0" algn="just">
              <a:buNone/>
            </a:pPr>
            <a:endParaRPr lang="en-US" sz="1900" dirty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5/3/1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طبقت التدريس الإبداعي في المواقف التعليمية؟</a:t>
            </a:r>
          </a:p>
          <a:p>
            <a:pPr marL="0" indent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التدريس الإبداعي يعتمد على قدرة المعلم على ابتكار واحد أو أكثر من عناصر التدريس للخروج من النمطية ( كتهيئة حافزة مبتكرة ، أو طريقة تدريس حديثة ، أو تصميم لعبة تعليمية مبتكرة ) .</a:t>
            </a:r>
          </a:p>
          <a:p>
            <a:pPr marL="0" indent="0">
              <a:buNone/>
            </a:pP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يرفق المعلم تسجيلاً مرئياً لأحد المواقـ</a:t>
            </a:r>
            <a:r>
              <a:rPr lang="ar-AE" sz="1900" dirty="0" smtClean="0">
                <a:solidFill>
                  <a:srgbClr val="FF0000"/>
                </a:solidFill>
              </a:rPr>
              <a:t>ف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التعليمية .</a:t>
            </a:r>
          </a:p>
          <a:p>
            <a:pPr marL="0">
              <a:buNone/>
            </a:pPr>
            <a:endParaRPr lang="ar-AE" sz="19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1900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ar-AE" sz="20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1475656" y="128270"/>
            <a:ext cx="547260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3/1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الأساليب التعليمية </a:t>
            </a:r>
          </a:p>
        </p:txBody>
      </p:sp>
    </p:spTree>
    <p:extLst>
      <p:ext uri="{BB962C8B-B14F-4D97-AF65-F5344CB8AC3E}">
        <p14:creationId xmlns:p14="http://schemas.microsoft.com/office/powerpoint/2010/main" xmlns="" val="326588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83568" y="2204864"/>
            <a:ext cx="7704856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dirty="0" smtClean="0"/>
              <a:t>سئل ديف </a:t>
            </a:r>
            <a:r>
              <a:rPr lang="ar-AE" sz="3200" dirty="0" err="1" smtClean="0"/>
              <a:t>ماير</a:t>
            </a:r>
            <a:r>
              <a:rPr lang="ar-AE" sz="3200" dirty="0" smtClean="0"/>
              <a:t> : </a:t>
            </a:r>
          </a:p>
          <a:p>
            <a:r>
              <a:rPr lang="ar-AE" sz="3600" b="1" dirty="0">
                <a:solidFill>
                  <a:srgbClr val="FF0000"/>
                </a:solidFill>
              </a:rPr>
              <a:t>ما هو أهم شيء يقوم به المعلم داخل قاعة التعليم ؟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771800" y="3861048"/>
            <a:ext cx="561662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dirty="0" smtClean="0"/>
              <a:t>أجاب </a:t>
            </a:r>
            <a:r>
              <a:rPr lang="ar-AE" sz="3200" dirty="0"/>
              <a:t>أن يختفي منها .</a:t>
            </a:r>
          </a:p>
          <a:p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619672" y="332656"/>
            <a:ext cx="51125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تعليقات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xmlns="" val="3138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251520" y="188640"/>
            <a:ext cx="8568952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455"/>
            <a:ext cx="9144000" cy="68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-13648"/>
            <a:ext cx="547260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4/1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التقنيات </a:t>
            </a:r>
            <a:r>
              <a:rPr lang="ar-AE" sz="4800" b="1" dirty="0" smtClean="0">
                <a:effectLst>
                  <a:innerShdw blurRad="114300">
                    <a:prstClr val="black"/>
                  </a:innerShdw>
                </a:effectLst>
              </a:rPr>
              <a:t>التربوية</a:t>
            </a:r>
            <a:endParaRPr lang="ar-AE" sz="48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004" y="1196752"/>
            <a:ext cx="914400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1/4/1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اخترت التقنيات الحديثة التي تحقق أهداف الدرس ؟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يرفق المعلم  شريطاً مرئياً لموقف تعليمي استخدم فيه تقنيات حديثة مع إرفاق التخطيط </a:t>
            </a:r>
            <a:r>
              <a:rPr lang="ar-AE" sz="1900" dirty="0" err="1" smtClean="0">
                <a:latin typeface="+mj-lt"/>
                <a:ea typeface="+mj-ea"/>
                <a:cs typeface="+mj-cs"/>
              </a:rPr>
              <a:t>الدرسي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لهذا الموقف.</a:t>
            </a:r>
            <a:endParaRPr lang="en-US" sz="1900" dirty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2/4/1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وظفت التقنيات الحديثة بفعالية في عملية التعلم والتعليم؟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يوضح المعلم اختياره للتقنيات الحديثة المساعدة  في تحقيق الهدف المناسب من برامج الحاسوب ، والسبورة  الذكية ، وشبكات التواصل الاجتماعي  ، والأجهزة الحديثة (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Ipad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،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Ipone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) بحيث تساعد المتعلم على التصنيف، والتنبؤ والاكتشاف .</a:t>
            </a:r>
          </a:p>
          <a:p>
            <a:pPr marL="0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ويرفق المعلم نتائج استخدامه لتلك التقنيات وتحقيقها للتفاعل الصفي من خلال استطلاع رأي المشرفين ، والزملاء ، والمتعلمين.</a:t>
            </a: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3/4/1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صممت برامج تعليمية باستخدام التقنيات الحديثة؟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المتميز ما قام بتصميمه من برامج تعليمية ( ألعاب تعليمية الكترونية ، موقع تعليمي  ) على أن يدلل أنها من تصميمه وليست برامج جاهزة وذلك من خلال تسجيل مرئي أو أدلة أخرى توضح طبيعة البرنامج التعليمي .</a:t>
            </a:r>
          </a:p>
          <a:p>
            <a:pPr marL="0">
              <a:buNone/>
            </a:pPr>
            <a:endParaRPr lang="ar-AE" sz="11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4/4/1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استخدم المتعلمون التقنيات التعليمية بفعالية؟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يدرب المعلم المتعلمين على استخدام التقنيات الحديثة بفعالية  ويوضح البرامج التي أعدها المتعلمون 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وأشرف هو على تنفيذها. 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ويرفق بعض إنتاج المتعلمين من برامج تعتمد على استخدام التقنيات ، </a:t>
            </a:r>
          </a:p>
          <a:p>
            <a:pPr marL="0">
              <a:buNone/>
            </a:pP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أو شريط مرئي يوضح كيفية تعاملهم مع التقنيات </a:t>
            </a:r>
            <a:r>
              <a:rPr lang="ar-AE" sz="19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>
              <a:buNone/>
            </a:pPr>
            <a:endParaRPr lang="ar-AE" sz="19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19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41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14"/>
            <a:ext cx="9144000" cy="68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86211"/>
            <a:ext cx="676687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5/1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إعداد وتحليل </a:t>
            </a:r>
            <a:r>
              <a:rPr lang="ar-AE" sz="4800" b="1" dirty="0" smtClean="0">
                <a:effectLst>
                  <a:innerShdw blurRad="114300">
                    <a:prstClr val="black"/>
                  </a:innerShdw>
                </a:effectLst>
              </a:rPr>
              <a:t>الاختبارات</a:t>
            </a:r>
            <a:endParaRPr lang="ar-AE" sz="48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1/5/1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/>
              <a:t>هل تراعي الاتجاهات العلمية الحديثة عند تقويمك لتحصيل المتعلمين؟</a:t>
            </a:r>
          </a:p>
          <a:p>
            <a:pPr marL="0" algn="just">
              <a:buNone/>
            </a:pPr>
            <a:r>
              <a:rPr lang="ar-AE" sz="2000" dirty="0"/>
              <a:t>المعلم المتميز يطلع على الاتجاهات الحديثة في تقويم المتعلمين </a:t>
            </a:r>
            <a:r>
              <a:rPr lang="ar-AE" sz="2000" dirty="0" smtClean="0"/>
              <a:t>ويسعى إلى تطبيقها من </a:t>
            </a:r>
            <a:r>
              <a:rPr lang="ar-AE" sz="2000" dirty="0"/>
              <a:t>خلال إتقان المتعلمين لمهارات معينة </a:t>
            </a:r>
            <a:r>
              <a:rPr lang="ar-AE" sz="2000" dirty="0" smtClean="0"/>
              <a:t>، أو </a:t>
            </a:r>
            <a:r>
              <a:rPr lang="ar-AE" sz="2000" dirty="0"/>
              <a:t>توظيف ملف </a:t>
            </a:r>
            <a:r>
              <a:rPr lang="ar-AE" sz="2000" dirty="0" smtClean="0"/>
              <a:t>الإنجاز ، أو </a:t>
            </a:r>
            <a:r>
              <a:rPr lang="ar-AE" sz="2000" dirty="0"/>
              <a:t>استخدام برامج الحاسب في تقويم تحصيل المتعلمين </a:t>
            </a:r>
            <a:r>
              <a:rPr lang="ar-AE" sz="2000" dirty="0" smtClean="0"/>
              <a:t>، أو </a:t>
            </a:r>
            <a:r>
              <a:rPr lang="ar-AE" sz="2000" dirty="0"/>
              <a:t>تقييم </a:t>
            </a:r>
            <a:r>
              <a:rPr lang="ar-AE" sz="2000" dirty="0" smtClean="0"/>
              <a:t>الاتجاهات والقيم ، أو المهارات الاجتماعية والتعاونية  لديهم .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srgbClr val="FF0000"/>
                </a:solidFill>
              </a:rPr>
              <a:t>يفضل تحديد </a:t>
            </a:r>
            <a:r>
              <a:rPr lang="ar-AE" sz="2000" dirty="0">
                <a:solidFill>
                  <a:srgbClr val="FF0000"/>
                </a:solidFill>
              </a:rPr>
              <a:t>المراجع العلمية التي اعتمدها </a:t>
            </a:r>
            <a:r>
              <a:rPr lang="ar-AE" sz="2000" dirty="0" smtClean="0">
                <a:solidFill>
                  <a:srgbClr val="FF0000"/>
                </a:solidFill>
              </a:rPr>
              <a:t>المعلم عند </a:t>
            </a:r>
            <a:r>
              <a:rPr lang="ar-AE" sz="2000" dirty="0">
                <a:solidFill>
                  <a:srgbClr val="FF0000"/>
                </a:solidFill>
              </a:rPr>
              <a:t>تبني تلك الاتجاهات الحديثة</a:t>
            </a:r>
            <a:r>
              <a:rPr lang="ar-AE" sz="2000" dirty="0"/>
              <a:t>.</a:t>
            </a:r>
          </a:p>
          <a:p>
            <a:pPr>
              <a:buNone/>
            </a:pPr>
            <a:endParaRPr lang="ar-AE" sz="1000" b="1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000" dirty="0"/>
              <a:t>2/5/1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صممت اختباراً لقياس تحصيل المتعلمين؟</a:t>
            </a:r>
            <a:endParaRPr lang="en-US" sz="2000" b="1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نموذجاً لاختبار يقيس تحصيل المتعلمين أعده بنفسه وطبقه على متعلميه مع إرفاق آراء بعض المختصين أو الموجهين أو المعلمين .</a:t>
            </a:r>
            <a:endParaRPr lang="en-US" sz="1900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3/5/1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حددت الغرض من الاختبار؟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على المعلم أن يبين الغرض الرئيسي من الاختبار المرفق في السؤال السابق  كأن يكون اختباراً لتحديد مستوى المتعلمين ،  أو لقياس تحصيلهم الدراسي ، أو اختباراً تشخيصياً علاجياً ، أو لقياس مدى إتقان المهارات  التعليمية أو غير ذلك .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على أن يدون بوضوح الغرض الرئيسي من الاختبار ويضمنه في الأدلة المرفقة .</a:t>
            </a:r>
          </a:p>
          <a:p>
            <a:pPr marL="0">
              <a:buNone/>
            </a:pPr>
            <a:endParaRPr lang="ar-AE" sz="4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4/5/1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نوع الاختبار بوضوح؟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يوضح المعلم نوع الاختبار ، سواء كان تحريرياً ، أو شفوياً ، أو عملياً ومدى الحاجة إليه.</a:t>
            </a:r>
          </a:p>
          <a:p>
            <a:pPr marL="0">
              <a:buNone/>
            </a:pPr>
            <a:endParaRPr lang="ar-AE" sz="6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endParaRPr lang="ar-AE" sz="19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93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5/5/1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/>
              <a:t> </a:t>
            </a:r>
            <a:r>
              <a:rPr lang="ar-AE" sz="2000" b="1" dirty="0"/>
              <a:t>هل يقيس الاختبار مدى تحقيق الأهداف؟</a:t>
            </a:r>
          </a:p>
          <a:p>
            <a:pPr marL="0">
              <a:buNone/>
            </a:pPr>
            <a:r>
              <a:rPr lang="ar-AE" sz="2000" dirty="0"/>
              <a:t>يرفق المعلم الأهداف التعليمية للاختبار المحدد </a:t>
            </a:r>
            <a:r>
              <a:rPr lang="ar-AE" sz="2000" dirty="0" smtClean="0"/>
              <a:t>وما يوضح </a:t>
            </a:r>
            <a:r>
              <a:rPr lang="ar-AE" sz="2000" dirty="0"/>
              <a:t>مدى تحقيق الاختبار للأهداف التعليمية </a:t>
            </a:r>
            <a:r>
              <a:rPr lang="ar-AE" sz="2000" dirty="0" smtClean="0"/>
              <a:t>الموضوعة له.</a:t>
            </a:r>
            <a:endParaRPr lang="ar-AE" sz="1900" dirty="0"/>
          </a:p>
          <a:p>
            <a:pPr>
              <a:buNone/>
            </a:pPr>
            <a:endParaRPr lang="ar-AE" sz="900" b="1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000" dirty="0"/>
              <a:t>6/5/1 </a:t>
            </a:r>
            <a:r>
              <a:rPr lang="ar-AE" sz="2000" dirty="0" smtClean="0"/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أعددت جدول مواصفات الاختبار بناء على خطة المنهاج ؟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لكل اختبار متميز مواصفات توضع قبل الاختبار حيث يُضمن المعلم المتميز في هذا المخطط المادة الدراسية التي سيختبر المتعلم بها على شكل عناوين للموضوعات أو الوحدات ، ويحدد الوزن النسبي لكل موضوع أو وحدة ، وكذلك الوزن النسبي للأهداف وفق التقسيمات المعرفية  </a:t>
            </a:r>
            <a:r>
              <a:rPr lang="ar-AE" sz="1900" dirty="0" err="1" smtClean="0">
                <a:latin typeface="+mj-lt"/>
                <a:ea typeface="+mj-ea"/>
                <a:cs typeface="+mj-cs"/>
              </a:rPr>
              <a:t>والمهارية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 والوجدانية  ، مع تحديد نسية التركيز لكل مستوى مقابل كل موضوع .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ويرفق المعلم جدولاً لمواصفات الاختبار الذي أعده مراعياً الأسس العلمية .</a:t>
            </a:r>
          </a:p>
          <a:p>
            <a:pPr>
              <a:buNone/>
            </a:pPr>
            <a:endParaRPr lang="en-US" sz="5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7/5/1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حللت نتائج الاختبار باستخدام الجداول التكرارية؟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نموذجاً لتحليل الاختبار مستخدماً الجداول التكرارية مبيناً من خلالها ترتيب علامات المتعلمين في مستويات (ممتاز ، جيد جداً ، جيد ، ضعيف)  .</a:t>
            </a:r>
          </a:p>
          <a:p>
            <a:pPr marL="0">
              <a:buNone/>
            </a:pPr>
            <a:endParaRPr lang="ar-AE" sz="3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8/5/1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/>
              <a:t>هل وظفت نتائج التحليل في تحسين العملية التعليمية؟</a:t>
            </a:r>
            <a:endParaRPr lang="ar-AE" sz="2000" b="1" dirty="0" smtClean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يبين المعلم كيف وظف نتائج الاختبار لرفع المستوى التحصيلي للمتعلمين مدللاً على ذلك من واقع الخطط العلاجية التي نفذها والتحسن في نتائجهم ويوضح الممارسات التي قام بها لتحسين العملية التربوية ( برامج علاجية 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لفئة معينة ، إعادة طرح تعلم الموضوعات  بأسلوب مختلف  ) ويذكر نتائج تلك الممارسات بتقديم أدلة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تتضمن أسماء المتعلمين والتطور التعليمي الذي حدث لديهم .</a:t>
            </a:r>
          </a:p>
          <a:p>
            <a:pPr marL="0">
              <a:buNone/>
            </a:pPr>
            <a:endParaRPr lang="ar-AE" sz="6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endParaRPr lang="ar-AE" sz="19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251520" y="147697"/>
            <a:ext cx="675446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5/1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إعداد وتحليل </a:t>
            </a:r>
            <a:r>
              <a:rPr lang="ar-AE" sz="4800" b="1" dirty="0" smtClean="0">
                <a:effectLst>
                  <a:innerShdw blurRad="114300">
                    <a:prstClr val="black"/>
                  </a:innerShdw>
                </a:effectLst>
              </a:rPr>
              <a:t>الاختبارات</a:t>
            </a:r>
            <a:endParaRPr lang="ar-AE" sz="48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3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4190"/>
            <a:ext cx="9143999" cy="68238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475656" y="332656"/>
            <a:ext cx="51125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أهداف اللقاء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40251" y="1772816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/>
              <a:t>في نهاية </a:t>
            </a:r>
            <a:r>
              <a:rPr lang="ar-AE" sz="2800" b="1" dirty="0" smtClean="0"/>
              <a:t>الورشة </a:t>
            </a:r>
            <a:r>
              <a:rPr lang="ar-AE" sz="2800" b="1" dirty="0"/>
              <a:t>سيكون المتدرب قادراً على أن </a:t>
            </a:r>
            <a:r>
              <a:rPr lang="ar-AE" sz="2800" b="1" dirty="0" smtClean="0"/>
              <a:t>:</a:t>
            </a:r>
            <a:endParaRPr lang="en-US" sz="2800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AE" sz="2800" dirty="0" smtClean="0"/>
              <a:t>يُعرّف مفاهيم المعايير الأربعة الرئيسة للمعلم المتميز تعريفاً </a:t>
            </a:r>
            <a:r>
              <a:rPr lang="ar-AE" sz="2800" dirty="0"/>
              <a:t>واضحاً شاملاً وفق ما جاء في الدليل التفسيري .</a:t>
            </a: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ar-AE" sz="2800" dirty="0" smtClean="0"/>
              <a:t>يحدد </a:t>
            </a:r>
            <a:r>
              <a:rPr lang="ar-AE" sz="2800" dirty="0"/>
              <a:t>المعايير الفرعية المنبثقة من </a:t>
            </a:r>
            <a:r>
              <a:rPr lang="ar-AE" sz="2800" dirty="0" smtClean="0"/>
              <a:t>المعايير الرئيسة الأربعة بنسبة </a:t>
            </a:r>
            <a:r>
              <a:rPr lang="en-US" sz="2800" dirty="0" smtClean="0"/>
              <a:t>100</a:t>
            </a:r>
            <a:r>
              <a:rPr lang="ar-AE" sz="2800" dirty="0" smtClean="0"/>
              <a:t>% .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AE" sz="2800" dirty="0" smtClean="0"/>
              <a:t>يفسّر المعايير الفرعية المنبثقة من المعايير الرئيسة الأربعة بشكل دقيق وواضح وفق ما جاء في الدليل التفسيري لفئة المعلم المتميز .</a:t>
            </a:r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AE" sz="2800" dirty="0" smtClean="0"/>
              <a:t>يقدم </a:t>
            </a:r>
            <a:r>
              <a:rPr lang="ar-AE" sz="2800" dirty="0"/>
              <a:t>الأدلة الواضحة المرتبطة بكل معيار فرعي من معايير الأداء التعليمي بما لا يزيد عن أربعة أدلة </a:t>
            </a:r>
            <a:r>
              <a:rPr lang="ar-AE" sz="28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AE" sz="2800" dirty="0" smtClean="0"/>
              <a:t>يتقدم للترشح للجائزة في هذا العام واثقاً بالفوز بنسبة لا تقل </a:t>
            </a:r>
          </a:p>
          <a:p>
            <a:pPr algn="just"/>
            <a:r>
              <a:rPr lang="ar-AE" sz="2800" dirty="0" smtClean="0"/>
              <a:t>عن </a:t>
            </a:r>
            <a:r>
              <a:rPr lang="en-US" sz="2800" dirty="0" smtClean="0"/>
              <a:t>90 </a:t>
            </a:r>
            <a:r>
              <a:rPr lang="ar-AE" sz="2800" dirty="0" smtClean="0"/>
              <a:t>%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72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زخرفة اسلامي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475656" y="548680"/>
            <a:ext cx="55547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نشاط تدريبي </a:t>
            </a:r>
            <a:r>
              <a:rPr lang="en-US" dirty="0" smtClean="0"/>
              <a:t> 15 </a:t>
            </a:r>
            <a:r>
              <a:rPr lang="ar-AE" dirty="0" smtClean="0"/>
              <a:t>د</a:t>
            </a:r>
            <a:endParaRPr lang="ar-AE" dirty="0"/>
          </a:p>
        </p:txBody>
      </p:sp>
      <p:sp>
        <p:nvSpPr>
          <p:cNvPr id="2" name="مربع نص 1"/>
          <p:cNvSpPr txBox="1"/>
          <p:nvPr/>
        </p:nvSpPr>
        <p:spPr>
          <a:xfrm>
            <a:off x="791580" y="2827143"/>
            <a:ext cx="756084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إعداد برامج علاجية لفئة معينة من الطلبة .</a:t>
            </a:r>
            <a:endParaRPr lang="ar-AE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111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88639"/>
            <a:ext cx="640871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6/1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تحسين مستوى </a:t>
            </a:r>
            <a:r>
              <a:rPr lang="ar-AE" sz="4800" b="1" dirty="0" smtClean="0">
                <a:effectLst>
                  <a:innerShdw blurRad="114300">
                    <a:prstClr val="black"/>
                  </a:innerShdw>
                </a:effectLst>
              </a:rPr>
              <a:t>الأداء</a:t>
            </a:r>
            <a:endParaRPr lang="ar-AE" sz="48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1/6/1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قارنت بين نتائج تحصيل المتعلمين خلال فترتين زمنيتين ؟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يقوم المعلم باختيار فترتين زمنيتين قام باختبار المتعلمين فيهما ، ويقارن بين نتائج المتعلمين من خلال نتائج موثقة ومعتمدة من المدرسة و من خلال اختيار مجموعة ثابتة من المتعلمين للمقارنة مع تحديد المهارات التعليمية المستهدفة.</a:t>
            </a:r>
          </a:p>
          <a:p>
            <a:pPr>
              <a:buNone/>
            </a:pPr>
            <a:endParaRPr lang="en-US" sz="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2/6/1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قمت بتحليل نتائج التحصيل الدراسي وتحديد مدى تحسن مستويات المتعلمين؟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يقصد بتحليل النتائج ما يتوصل إليه المعلم من التغيرات الحادثة للمتعلمين ،</a:t>
            </a:r>
            <a:r>
              <a:rPr lang="ar-AE" sz="1900" dirty="0"/>
              <a:t> ويفضل التعبير عنها بجمل موجزة تحوي أرقاماً </a:t>
            </a:r>
            <a:r>
              <a:rPr lang="ar-AE" sz="1900" dirty="0" smtClean="0"/>
              <a:t>دالة ، و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يوضح المعلم مدى تحسن مستويات المتعلمين وذلك بالمقارنة بين نسبة المتعلمين الضعاف والمتميزين في الفترتين السابقة والحالية ، ويوضح التحليل من خلال نتائج موثقة و معتمدة من الإدارة .</a:t>
            </a:r>
          </a:p>
          <a:p>
            <a:pPr marL="0" algn="just">
              <a:buNone/>
            </a:pPr>
            <a:endParaRPr lang="ar-AE" sz="8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3/6/1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/>
              <a:t>هل عبرت عن نتائج التحليل بالجداول و الرسوم التكرارية أو البيانية ؟</a:t>
            </a:r>
            <a:endParaRPr lang="ar-AE" sz="2000" b="1" dirty="0" smtClean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يوضح المعلم نتائج تحليله للتحصيل الدراسي عن طريق الجداول والرسوم التكرارية أو البيانية و يوضح فيها مدى التحسن في المستوى التحصيلي لمجموعات محددة من المتعلمين .</a:t>
            </a:r>
          </a:p>
          <a:p>
            <a:pPr marL="0">
              <a:buNone/>
            </a:pPr>
            <a:endParaRPr lang="ar-AE" sz="6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4/6/1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قمت بحصر أفضل ممارساتك لتحسين أداء المتعلمين ؟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يرفق المعلم الإجراءات الذي قام بها لتعزيز نقاط القوة لدى المتعلمين و التخلص من نقاط الضعف من خلال التدريبات </a:t>
            </a:r>
            <a:r>
              <a:rPr lang="ar-AE" sz="2000" dirty="0" err="1" smtClean="0">
                <a:solidFill>
                  <a:prstClr val="black"/>
                </a:solidFill>
              </a:rPr>
              <a:t>الإثرائية</a:t>
            </a:r>
            <a:r>
              <a:rPr lang="ar-AE" sz="2000" dirty="0" smtClean="0">
                <a:solidFill>
                  <a:prstClr val="black"/>
                </a:solidFill>
              </a:rPr>
              <a:t> و تطوير البيئة الدراسية و المشاريع الصفية </a:t>
            </a:r>
            <a:r>
              <a:rPr lang="ar-AE" sz="2000" dirty="0" err="1" smtClean="0">
                <a:solidFill>
                  <a:prstClr val="black"/>
                </a:solidFill>
              </a:rPr>
              <a:t>واللاصفية</a:t>
            </a:r>
            <a:r>
              <a:rPr lang="ar-AE" sz="2000" dirty="0" smtClean="0">
                <a:solidFill>
                  <a:prstClr val="black"/>
                </a:solidFill>
              </a:rPr>
              <a:t> والوسائل و البرامج 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و أساليب التقويم و طرائق التدريس المبتكرة ، كما يرفق نتائج تلك الإجراءات ودورها في تحسين 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نتائج المتعلمين .</a:t>
            </a:r>
            <a:endParaRPr lang="ar-AE" sz="19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49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88640"/>
            <a:ext cx="633670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7/1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نقل الخبرات </a:t>
            </a:r>
            <a:r>
              <a:rPr lang="ar-AE" sz="4800" b="1" dirty="0" smtClean="0">
                <a:effectLst>
                  <a:innerShdw blurRad="114300">
                    <a:prstClr val="black"/>
                  </a:innerShdw>
                </a:effectLst>
              </a:rPr>
              <a:t>التربوية</a:t>
            </a:r>
            <a:endParaRPr lang="ar-AE" sz="48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534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1/7/1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قمت بحصر أفضل ممارساتك التربوية والعلمية ؟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كشفاً موثقاً ومعتمداً من الإدارة المدرسية ذاكراً من خلاله أفضل الممارسات العلمية والتربوية التي قام بها من مشاريع </a:t>
            </a: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مبتكرة ، وأساليب تدريسية حديثة ، وإنتاج وسائل تعليمية حديثة ، وإعداد مذكرات وبرامج تعليمية ، وتطوير أوراق عمل .</a:t>
            </a:r>
          </a:p>
          <a:p>
            <a:pPr>
              <a:buNone/>
            </a:pPr>
            <a:endParaRPr lang="en-US" sz="800" b="1" dirty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2/7/1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نقلت هذه الممارسات إلى زملائك من التربويين 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ما يثبت قيامه بنقل الممارسات الإبداعية للآخرين من خلال نشر البحوث ، و مقالات و كتيبات ، أو ورش عمل تخدم المعلمين ، أو حصص مشاهدة أو غيرها على مستوى المدرسة ، أو المنطقة التعليمية ، أو الدولة.</a:t>
            </a:r>
          </a:p>
          <a:p>
            <a:pPr marL="0">
              <a:buNone/>
            </a:pPr>
            <a:endParaRPr lang="ar-AE" sz="105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3/7/1 </a:t>
            </a:r>
            <a:r>
              <a:rPr lang="ar-AE" sz="2000" b="1" dirty="0" smtClean="0"/>
              <a:t>هل اتسمت خبراتك التي نقلتها للآخرين بالتنوع والحداثة ؟</a:t>
            </a:r>
            <a:endParaRPr lang="ar-AE" sz="2000" b="1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ما يثبت تنوع وحداثة الخبرات التي نقلها للآخرين حيث تكون متطورة.</a:t>
            </a:r>
          </a:p>
          <a:p>
            <a:pPr marL="0">
              <a:buNone/>
            </a:pPr>
            <a:endParaRPr lang="ar-AE" sz="6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4/7/1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كان للدور الذي قمت </a:t>
            </a:r>
            <a:r>
              <a:rPr lang="ar-AE" sz="2000" b="1" dirty="0" err="1" smtClean="0">
                <a:latin typeface="+mj-lt"/>
                <a:ea typeface="+mj-ea"/>
                <a:cs typeface="+mj-cs"/>
              </a:rPr>
              <a:t>به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أثر واضح في أداء الآخرين ؟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على المعلم أن يثبت ما حدث من تغيير على الآخرين وهو نتيجة دوره في نقل خبراته وممارساته مثل: 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تطور مستوى أدائهم التدريسي ، أو نمو علاقاتهم مع المتعلمين ، أو زيادة تفاعلهم مع البيئة المدرسية 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أو المجتمع التربوي </a:t>
            </a:r>
            <a:r>
              <a:rPr lang="ar-AE" sz="2000" dirty="0" smtClean="0">
                <a:solidFill>
                  <a:srgbClr val="FF0000"/>
                </a:solidFill>
              </a:rPr>
              <a:t>ويرفق ما يدعم قوله من شهادات تقدير ، أو رسائل تعميم لورشة عمل أدارها </a:t>
            </a:r>
          </a:p>
          <a:p>
            <a:pPr marL="0">
              <a:buNone/>
            </a:pPr>
            <a:r>
              <a:rPr lang="ar-AE" sz="2000" dirty="0" smtClean="0">
                <a:solidFill>
                  <a:srgbClr val="FF0000"/>
                </a:solidFill>
              </a:rPr>
              <a:t>المعلم ، أو أشرطة مرئية لمنتج مبتكر أعده المعلم أو جريدة تتحدث عن التقنية المبتكرة </a:t>
            </a:r>
            <a:r>
              <a:rPr lang="ar-AE" sz="20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6560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-21839" y="2176647"/>
            <a:ext cx="8352928" cy="14465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8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2</a:t>
            </a:r>
            <a:r>
              <a:rPr lang="ar-AE" dirty="0"/>
              <a:t> .القدرة على التحفيز</a:t>
            </a:r>
          </a:p>
        </p:txBody>
      </p:sp>
      <p:sp>
        <p:nvSpPr>
          <p:cNvPr id="5" name="مخطط انسيابي: رابط 4"/>
          <p:cNvSpPr/>
          <p:nvPr/>
        </p:nvSpPr>
        <p:spPr>
          <a:xfrm>
            <a:off x="7719021" y="5517232"/>
            <a:ext cx="1224136" cy="119675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250</a:t>
            </a:r>
            <a:endParaRPr lang="ar-AE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6974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749" y="1029206"/>
            <a:ext cx="9144000" cy="58287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1/1/2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تضمنت خطتك السنوية برامج وأنشطة لزيادة دافعية المتعلمين 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خطة مخصصة لزيادة دافعية المتعلمين تتضمن البرامج والأنشطة التي قام بتنفيذها بحيث تتضمن أهدافاً ، وإجراءات تنفيذية مبرمجة زمنياً ، وأساليب تقويم  ، على أن تكون موثقة ومعتمدة من الإدارة والتوجيه .</a:t>
            </a:r>
          </a:p>
          <a:p>
            <a:pPr marL="0">
              <a:buNone/>
            </a:pPr>
            <a:endParaRPr lang="ar-AE" sz="1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2/1/2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/>
              <a:t>هل نفذت برامج وأنشطة لزيادة دافعية المتعلمين ؟</a:t>
            </a:r>
            <a:endParaRPr lang="ar-AE" sz="2000" b="1" dirty="0" smtClean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يبين المعلم البرامج والأنشطة المنفذة ، والمتعلمين الذين طبق عليهم ، مع إرفاق فقرات تلك البرامج ، ونماذج وأوراق عمل موثقة لها ، وتدعيمها بالمرفقات ( كالصور ، وتسجيل مرئي لتلك الأنشطة )  .</a:t>
            </a:r>
          </a:p>
          <a:p>
            <a:pPr marL="0">
              <a:buNone/>
            </a:pPr>
            <a:endParaRPr lang="ar-AE" sz="2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3/1/2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للبرامج أثر واضح في زيادة دافعية المتعلمين ؟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يذكر المعلم أثر البرامج في المتعلمين كارتفاع مستواهم التحصيلي ، أو زيادة إقبالهم على التعلم ، أو زيادة عدد المتفوقين ، ويرفق ما يثبت ذلك الأثر على المتعلمين كاستطلاعات الرأي ، وآراء التربويين كالمعلمين ، أو الاختصاصي الاجتماعي أو النفسي ، أو آراء أولياء الأمور .</a:t>
            </a:r>
          </a:p>
          <a:p>
            <a:pPr marL="0">
              <a:buNone/>
            </a:pPr>
            <a:endParaRPr lang="ar-AE" sz="200" dirty="0" smtClean="0">
              <a:solidFill>
                <a:prstClr val="black"/>
              </a:solidFill>
            </a:endParaRPr>
          </a:p>
          <a:p>
            <a:pPr marL="0">
              <a:buNone/>
            </a:pPr>
            <a:endParaRPr lang="ar-AE" sz="300" dirty="0" smtClean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4/1/2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بادرت بتعميم البرامج على مستوى المدرسة ؟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يبين المعلم ذلك عن طريق صور لحصص المشاهدة ، أو التعاميم ، أو رسائل الشكر من المدرسة ، أو المعلمين ليثبت كيف قام بنقل تلك البرامج .</a:t>
            </a:r>
          </a:p>
          <a:p>
            <a:pPr marL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 5/1/2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بادرت بتعميم البرامج على مستوى المدارس الأخرى ؟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من خلال زيارة تلك المدارس لنقل التجارب وتدريب الزملاء ، أو بالتعميم من خلال مدرسته ، 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أو من خلال المنطقة التعليمية مع إبراز ما يدل على نقل برامج زيادة الدافعية إلى المدارس الأخرى 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261366" y="151649"/>
            <a:ext cx="525658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2 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/</a:t>
            </a:r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1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زيادة الدافعية</a:t>
            </a:r>
            <a:endParaRPr lang="en-US" sz="48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25700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635741" y="168435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C00000"/>
                </a:solidFill>
              </a:rPr>
              <a:t/>
            </a:r>
            <a:br>
              <a:rPr lang="ar-AE" sz="3600" b="1" dirty="0" smtClean="0">
                <a:solidFill>
                  <a:srgbClr val="C00000"/>
                </a:solidFill>
              </a:rPr>
            </a:br>
            <a:endParaRPr lang="ar-AE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1/2/2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استخدمت آليات مناسبة لتصنيف المتعلمين حسب الفئات المختلفة 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يذكر المعلم الآليات التي استخدمها في تصنيف المتعلمين (المتفوقون - </a:t>
            </a:r>
            <a:r>
              <a:rPr lang="ar-AE" sz="1900" dirty="0" err="1" smtClean="0">
                <a:latin typeface="+mj-lt"/>
                <a:ea typeface="+mj-ea"/>
                <a:cs typeface="+mj-cs"/>
              </a:rPr>
              <a:t>بطيئو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التعلم -الموهوبون) بحيث يعد المعلم برامج تناسب كل فئة حسب قدراتها مع إرفاق أدوات القياس التي استخدمها للكشف عن هؤلاء المتعلمين وتصنيفهم كاختبارات الذكاء ، ودراسة مستوياتهم في المواد بالرجوع إلى السجلات المدرسية ، أو من خلال رأي الوالدين ، أو الاستعانة بالمختصين في برامج ذوي الاحتياجات الخاصة .</a:t>
            </a:r>
          </a:p>
          <a:p>
            <a:pPr marL="0">
              <a:buNone/>
            </a:pPr>
            <a:endParaRPr lang="ar-AE" sz="105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2/2/2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/>
              <a:t>هل تضمنت خطتك السنوية برنامجاً متكاملاً لرعاية الموهوبين ؟</a:t>
            </a:r>
            <a:endParaRPr lang="ar-AE" sz="2000" b="1" dirty="0" smtClean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يرفق المعلم خطة سنوية تتضمن البرنامج المتكامل الذي وضعه لهذه الفئة متضمناً الأهداف والإجراءات التنفيذية مبرمجة زمنياً ، وأدوات التقويم على أن تكون موثقة ومعتمدة من إدارة المدرسة .</a:t>
            </a:r>
          </a:p>
          <a:p>
            <a:pPr marL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ويفضل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أن يحدد المعلم أحد مجالات الموهبة وكيفية تنميته للموهوبين فيها ، كما يفضل إشراك </a:t>
            </a:r>
            <a:r>
              <a:rPr lang="ar-AE" sz="1900" dirty="0">
                <a:latin typeface="+mj-lt"/>
                <a:ea typeface="+mj-ea"/>
                <a:cs typeface="+mj-cs"/>
              </a:rPr>
              <a:t>الموهوبين في تصميم ذلك البرنامج بحيث يتوافق مع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ميولهم ، وإجراء لقاءات </a:t>
            </a:r>
            <a:r>
              <a:rPr lang="ar-AE" sz="1900" dirty="0">
                <a:latin typeface="+mj-lt"/>
                <a:ea typeface="+mj-ea"/>
                <a:cs typeface="+mj-cs"/>
              </a:rPr>
              <a:t>مع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أسرهم لتوضيح </a:t>
            </a:r>
            <a:r>
              <a:rPr lang="ar-AE" sz="1900" dirty="0">
                <a:latin typeface="+mj-lt"/>
                <a:ea typeface="+mj-ea"/>
                <a:cs typeface="+mj-cs"/>
              </a:rPr>
              <a:t>أساليب تربيتهم للموهوب ، وكذلك لقاءات مع موهوبين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أو رموز </a:t>
            </a:r>
            <a:r>
              <a:rPr lang="ar-AE" sz="1900" dirty="0">
                <a:latin typeface="+mj-lt"/>
                <a:ea typeface="+mj-ea"/>
                <a:cs typeface="+mj-cs"/>
              </a:rPr>
              <a:t>اجتماعية في المجال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نفسه .</a:t>
            </a:r>
            <a:endParaRPr lang="ar-AE" sz="1900" dirty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1900" dirty="0">
                <a:latin typeface="+mj-lt"/>
                <a:ea typeface="+mj-ea"/>
                <a:cs typeface="+mj-cs"/>
              </a:rPr>
              <a:t>3/2/2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>
                <a:latin typeface="+mj-lt"/>
                <a:ea typeface="+mj-ea"/>
                <a:cs typeface="+mj-cs"/>
              </a:rPr>
              <a:t>هل حصرت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نتائج واضحة لتطبيق برنامج الموهوبين ؟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إرفاق نتاجات الموهوبين وإبداعاتهم مع بيان أسماء المتعلمين ، ومدى تطور مهاراتهم مع التوثيق.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55576" y="168435"/>
            <a:ext cx="623211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2/2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رعاية فئات المتعلمين </a:t>
            </a:r>
          </a:p>
        </p:txBody>
      </p:sp>
    </p:spTree>
    <p:extLst>
      <p:ext uri="{BB962C8B-B14F-4D97-AF65-F5344CB8AC3E}">
        <p14:creationId xmlns:p14="http://schemas.microsoft.com/office/powerpoint/2010/main" xmlns="" val="3403758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200377"/>
            <a:ext cx="597666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2/2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رعاية فئات </a:t>
            </a:r>
            <a:r>
              <a:rPr lang="ar-AE" sz="4800" b="1" dirty="0" smtClean="0">
                <a:effectLst>
                  <a:innerShdw blurRad="114300">
                    <a:prstClr val="black"/>
                  </a:innerShdw>
                </a:effectLst>
              </a:rPr>
              <a:t>المتعلمين</a:t>
            </a:r>
            <a:endParaRPr lang="ar-AE" sz="48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>
                <a:latin typeface="+mj-lt"/>
                <a:ea typeface="+mj-ea"/>
                <a:cs typeface="+mj-cs"/>
              </a:rPr>
              <a:t>4/2/2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تضمنت خطتك السنوية برنامجاً متكاملاً لرعاية المتفوقين دراسياً ؟ 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برنامجاً متكاملاً قام بتنفيذه يحتوي على أهداف وإجراءات تنفيذ وأنشطة وآليات تحفيز ، ويصمم وفق احتياجات المتفوقين بناء على استطلاعات الرأي والاختبارات التشخيصية .</a:t>
            </a:r>
          </a:p>
          <a:p>
            <a:pPr marL="0">
              <a:buNone/>
            </a:pPr>
            <a:endParaRPr lang="ar-AE" sz="4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>
                <a:latin typeface="+mj-lt"/>
                <a:ea typeface="+mj-ea"/>
                <a:cs typeface="+mj-cs"/>
              </a:rPr>
              <a:t>5/2/2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/>
              <a:t>هل حصرت نتائج واضحة لتطبيق برنامج رعاية المتفوقين دراسياً ؟</a:t>
            </a:r>
            <a:endParaRPr lang="ar-AE" sz="2000" b="1" dirty="0" smtClean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نتائج تطبيق البرنامج على المتعلمين ، ويدون أسماءهم ويوضح جوانب الاستفادة والتطور لديهم على أن تكون موثقة ومعتمدة  .</a:t>
            </a:r>
          </a:p>
          <a:p>
            <a:pPr marL="0">
              <a:buNone/>
            </a:pPr>
            <a:endParaRPr lang="ar-AE" sz="11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>
                <a:latin typeface="+mj-lt"/>
                <a:ea typeface="+mj-ea"/>
                <a:cs typeface="+mj-cs"/>
              </a:rPr>
              <a:t>6/2/2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تضمنت خطتك السنوية برنامجاً متكاملاً لرعاية المتعلمين الذين يواجهون صعوبات في التعلم ؟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يجب أن تتضمن خطة المعلم برنامجاً لرعايتهم ، وأشكال الصعوبات التعليمية التي تواجههم مع توضيح ما تم تنفيذه و أهم العوائق التي واجهت المعلم ، مع مراعاة عدم الاقتصار على دروس التقوية الاعتيادية .</a:t>
            </a:r>
          </a:p>
          <a:p>
            <a:pPr marL="0">
              <a:buNone/>
            </a:pPr>
            <a:endParaRPr lang="ar-AE" sz="1400" dirty="0" smtClean="0">
              <a:solidFill>
                <a:prstClr val="black"/>
              </a:solidFill>
            </a:endParaRPr>
          </a:p>
          <a:p>
            <a:pPr marL="0">
              <a:buNone/>
            </a:pPr>
            <a:endParaRPr lang="ar-AE" sz="100" dirty="0" smtClean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en-US" sz="1900" dirty="0">
                <a:latin typeface="+mj-lt"/>
                <a:ea typeface="+mj-ea"/>
                <a:cs typeface="+mj-cs"/>
              </a:rPr>
              <a:t>7/2/2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</a:t>
            </a:r>
            <a:r>
              <a:rPr lang="ar-AE" sz="2000" b="1" dirty="0"/>
              <a:t>حصرت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نتائج واضحة لرعاية المتعلمين الذين يواجهون صعوبات في التعلم ؟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يرفق المعلم ما يوضح نتائج تنفيذ البرنامج ومدى تطور تحصيل هذه الفئة ، وارتفاع مستوى تفاعلهم 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داخل الصف وخارجه ، كما يرفق قوائم طلابية محدداً التغيرات التي حدثت نتيجة تطبيق البرنامج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وجوانب الضعف التي تطورت .</a:t>
            </a:r>
          </a:p>
        </p:txBody>
      </p:sp>
    </p:spTree>
    <p:extLst>
      <p:ext uri="{BB962C8B-B14F-4D97-AF65-F5344CB8AC3E}">
        <p14:creationId xmlns:p14="http://schemas.microsoft.com/office/powerpoint/2010/main" xmlns="" val="33256935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زخرفة اسلامي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475656" y="548680"/>
            <a:ext cx="55547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نشاط تدريبي </a:t>
            </a:r>
            <a:r>
              <a:rPr lang="en-US" dirty="0" smtClean="0"/>
              <a:t> 15 </a:t>
            </a:r>
            <a:r>
              <a:rPr lang="ar-AE" dirty="0" smtClean="0"/>
              <a:t>د</a:t>
            </a:r>
            <a:endParaRPr lang="ar-AE" dirty="0"/>
          </a:p>
        </p:txBody>
      </p:sp>
      <p:sp>
        <p:nvSpPr>
          <p:cNvPr id="2" name="مربع نص 1"/>
          <p:cNvSpPr txBox="1"/>
          <p:nvPr/>
        </p:nvSpPr>
        <p:spPr>
          <a:xfrm>
            <a:off x="773832" y="2564738"/>
            <a:ext cx="759633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إعداد كل مجموعة خطة لكل فئة طلابية . </a:t>
            </a:r>
            <a:endParaRPr lang="ar-AE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344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43459"/>
            <a:ext cx="698477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3/2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المسابقات العلمية </a:t>
            </a:r>
            <a:r>
              <a:rPr lang="ar-AE" sz="4800" b="1" dirty="0" smtClean="0">
                <a:effectLst>
                  <a:innerShdw blurRad="114300">
                    <a:prstClr val="black"/>
                  </a:innerShdw>
                </a:effectLst>
              </a:rPr>
              <a:t>والتربوية</a:t>
            </a:r>
            <a:endParaRPr lang="ar-AE" sz="4800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9618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>
                <a:latin typeface="+mj-lt"/>
                <a:ea typeface="+mj-ea"/>
                <a:cs typeface="+mj-cs"/>
              </a:rPr>
              <a:t>1/3/2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استخدمت آليات ووسائل لتحفيز المتعلمين على المشاركة في مسابقات علمية أو تربوية 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يقوم المعلم بذكر الجهود التي قام بها لتحفيز المتعلمين على المشاركة في المسابقات المختلفة باستخدام آليات ووسائل تنفيذ وتقويم  (جائزة حمدان/ أولمبياد الرياضيات/جائزة الطالب المثالي / أو أي مسابقة علمية أو ثقافية ....) على مستوى الفصل ، أو المدرسة ، أو المنطقة ، أو الدولة ( ينظر للمشاركة الخارجية بكثير من التقدير )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مع إرفاق ما يثبت ذلك من صور ، وأشرطة ، وشهادات تقدير.</a:t>
            </a:r>
          </a:p>
          <a:p>
            <a:pPr marL="0" algn="just">
              <a:buNone/>
            </a:pPr>
            <a:endParaRPr lang="ar-AE" sz="4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>
                <a:latin typeface="+mj-lt"/>
                <a:ea typeface="+mj-ea"/>
                <a:cs typeface="+mj-cs"/>
              </a:rPr>
              <a:t>2/3/2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/>
              <a:t>هل كان لجهودك أثر واضح في تحفيز المتعلمين على المشاركة في مسابقات علمية أو تربوية ؟</a:t>
            </a:r>
            <a:endParaRPr lang="ar-AE" sz="2000" b="1" dirty="0" smtClean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يذكر المعلم نتائج جهوده في هذا المجال ، ويعدد الجوائز التي حصل عليها طلابه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مرفقاً ما يثبت حصولهم على تلك الجوائز كشهادات</a:t>
            </a:r>
            <a:r>
              <a:rPr lang="ar-AE" sz="1900" dirty="0" smtClean="0">
                <a:solidFill>
                  <a:srgbClr val="FF0000"/>
                </a:solidFill>
              </a:rPr>
              <a:t> </a:t>
            </a:r>
            <a:r>
              <a:rPr lang="ar-AE" sz="1900" dirty="0">
                <a:solidFill>
                  <a:srgbClr val="FF0000"/>
                </a:solidFill>
              </a:rPr>
              <a:t>التقدير ، أو إعلان نتائج ، أو صور تكريم</a:t>
            </a:r>
            <a:r>
              <a:rPr lang="ar-AE" sz="1900" dirty="0"/>
              <a:t> </a:t>
            </a:r>
            <a:r>
              <a:rPr lang="ar-AE" sz="1900" dirty="0" smtClean="0"/>
              <a:t>، </a:t>
            </a:r>
            <a:r>
              <a:rPr lang="ar-AE" sz="1900" b="1" dirty="0" smtClean="0">
                <a:latin typeface="+mj-lt"/>
                <a:ea typeface="+mj-ea"/>
                <a:cs typeface="+mj-cs"/>
              </a:rPr>
              <a:t>ويثبت مساهمته في تفوق طلابه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من خلال رسالة من المدرسة ، أو المنطقة ، أو إدارة الجائزة التي فاز بها الطالب .</a:t>
            </a:r>
            <a:endParaRPr lang="ar-AE" sz="8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3/3/2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استخدمت آليات ووسائل لتحفيز زملائك على المشاركة في مسابقات علمية أو تربوية؟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يذكر المعلم الجهود التي قام بها لتشجيع زملائه المعلمين على المشاركة في المسابقات العلمية والتربوية من خلال الترويج لها بينهم ، وتشكيل فرق العمل للمشاركة في تلك المسابقات ( كجائزة حمدان أو غيرها من المسابقات ) ،  </a:t>
            </a:r>
            <a:r>
              <a:rPr lang="ar-AE" sz="2000" dirty="0" smtClean="0">
                <a:solidFill>
                  <a:srgbClr val="FF0000"/>
                </a:solidFill>
              </a:rPr>
              <a:t>ويرفق ما يثبت ذلك بالصور ، أو الأشرطة ، أو شهادات الشكر من الزميل أو إدارة المدرسة </a:t>
            </a:r>
            <a:r>
              <a:rPr lang="ar-AE" sz="2000" dirty="0" smtClean="0">
                <a:solidFill>
                  <a:prstClr val="black"/>
                </a:solidFill>
              </a:rPr>
              <a:t>. </a:t>
            </a:r>
            <a:endParaRPr lang="ar-AE" sz="800" dirty="0" smtClean="0">
              <a:solidFill>
                <a:prstClr val="black"/>
              </a:solidFill>
            </a:endParaRPr>
          </a:p>
          <a:p>
            <a:pPr marL="0">
              <a:buNone/>
            </a:pPr>
            <a:endParaRPr lang="ar-AE" sz="100" dirty="0" smtClean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en-US" sz="2000" dirty="0">
                <a:solidFill>
                  <a:prstClr val="black"/>
                </a:solidFill>
              </a:rPr>
              <a:t>4/3/2</a:t>
            </a:r>
            <a:r>
              <a:rPr lang="ar-AE" sz="20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كان لجهودك أثر واضح في تحفيز زملائك على المشاركة في مسابقات علمية أو تربوية ؟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يعدد المعلم الجوائز التي حصل عليها زملاؤه نتيجة تشجيعه لهم ، ويرفق ما يثبت ذلك من خلال </a:t>
            </a:r>
          </a:p>
          <a:p>
            <a:pPr marL="0">
              <a:buNone/>
            </a:pPr>
            <a:r>
              <a:rPr lang="ar-AE" sz="2000" dirty="0" smtClean="0">
                <a:solidFill>
                  <a:srgbClr val="FF0000"/>
                </a:solidFill>
              </a:rPr>
              <a:t>كتب موثقة ، أو صور للتكريم ، أو شهادات شكر </a:t>
            </a:r>
            <a:r>
              <a:rPr lang="ar-AE" sz="2000" dirty="0" smtClean="0">
                <a:solidFill>
                  <a:prstClr val="black"/>
                </a:solidFill>
              </a:rPr>
              <a:t>، كما </a:t>
            </a:r>
            <a:r>
              <a:rPr lang="ar-AE" sz="2000" b="1" dirty="0" smtClean="0">
                <a:solidFill>
                  <a:prstClr val="black"/>
                </a:solidFill>
              </a:rPr>
              <a:t>يرفق ما يثبت مساهمته في تفوق الزميل 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من خلال رسائل شكر وعرفان منه ، أو من إدارة المدرسة ، أو المنطقة ، أو إدارة الجائزة . </a:t>
            </a:r>
          </a:p>
        </p:txBody>
      </p:sp>
    </p:spTree>
    <p:extLst>
      <p:ext uri="{BB962C8B-B14F-4D97-AF65-F5344CB8AC3E}">
        <p14:creationId xmlns:p14="http://schemas.microsoft.com/office/powerpoint/2010/main" xmlns="" val="42043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صورة ذات صل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-21839" y="2176647"/>
            <a:ext cx="8352928" cy="14465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8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3</a:t>
            </a:r>
            <a:r>
              <a:rPr lang="ar-AE" dirty="0"/>
              <a:t> .التنمية المهنية</a:t>
            </a:r>
          </a:p>
        </p:txBody>
      </p:sp>
      <p:sp>
        <p:nvSpPr>
          <p:cNvPr id="5" name="مخطط انسيابي: رابط 4"/>
          <p:cNvSpPr/>
          <p:nvPr/>
        </p:nvSpPr>
        <p:spPr>
          <a:xfrm>
            <a:off x="8117090" y="5646091"/>
            <a:ext cx="1224136" cy="119675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205</a:t>
            </a:r>
            <a:endParaRPr lang="ar-AE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843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921543" y="53813"/>
            <a:ext cx="530091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sz="4000" dirty="0"/>
              <a:t>فوائد حضور الورش التدريبية</a:t>
            </a:r>
          </a:p>
        </p:txBody>
      </p:sp>
      <p:pic>
        <p:nvPicPr>
          <p:cNvPr id="1026" name="Picture 2" descr="نتيجة بحث الصور عن فلوس إماراتي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755" y="4797152"/>
            <a:ext cx="701272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بحث الصور عن الترقية الوظيفي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636913"/>
            <a:ext cx="1879756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نتيجة بحث الصور عن النجاح والتفو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408"/>
            <a:ext cx="1879755" cy="249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2123728" y="1412776"/>
            <a:ext cx="7020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AE" sz="2800" dirty="0" smtClean="0"/>
              <a:t>يؤكد </a:t>
            </a:r>
            <a:r>
              <a:rPr lang="ar-AE" sz="2800" dirty="0"/>
              <a:t>الخبراء </a:t>
            </a:r>
            <a:r>
              <a:rPr lang="ar-AE" sz="2800" dirty="0" smtClean="0"/>
              <a:t>من المحكمين و فرق </a:t>
            </a:r>
            <a:r>
              <a:rPr lang="ar-AE" sz="2800" dirty="0"/>
              <a:t>الرقابة والمشاركين السابقين في الجائزة </a:t>
            </a:r>
            <a:r>
              <a:rPr lang="ar-AE" sz="2800" dirty="0" smtClean="0"/>
              <a:t>على ارتفاع </a:t>
            </a:r>
            <a:r>
              <a:rPr lang="ar-AE" sz="2800" dirty="0"/>
              <a:t>مستوى الأداء التعليمي للمشاركين في جائزة حمدان بشكل ملحوظ وذلك من خلال التزامهم بالمعايير في حياتهم المهنية العملية </a:t>
            </a:r>
            <a:r>
              <a:rPr lang="ar-AE" sz="2800" dirty="0" smtClean="0"/>
              <a:t>.</a:t>
            </a:r>
          </a:p>
          <a:p>
            <a:pPr algn="just"/>
            <a:r>
              <a:rPr lang="ar-AE" sz="2800" dirty="0" smtClean="0"/>
              <a:t>كما يؤكدون على أن حضور المرشحين للدورات التدريبية يساعدهم على فهم المعايير ، والقدرة على تحقيق الفوز بالجائزة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55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925693" y="357166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ar-A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ar-AE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154751"/>
            <a:ext cx="9144000" cy="57032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00" dirty="0">
                <a:latin typeface="+mj-lt"/>
                <a:ea typeface="+mj-ea"/>
                <a:cs typeface="+mj-cs"/>
              </a:rPr>
              <a:t>1/1/3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حصرت نوع الدورات التدريبية وورش العمل التي حضرتها 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 يرفق المعلم ما يثبت الدورات التي حضرها خلال السنوات الثلاث مع بيان الزمان والمكان والجهة المنفذة ( شهادات  </a:t>
            </a:r>
          </a:p>
          <a:p>
            <a:pPr marL="0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مشاركة ، صور ، شريط مصور ، قصاصة جريدة ، تعميم من جهة التنفيذ ) </a:t>
            </a:r>
            <a:r>
              <a:rPr lang="en-US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درجات  ( درجتان لكل دورة  )</a:t>
            </a:r>
          </a:p>
          <a:p>
            <a:pPr marL="0">
              <a:buNone/>
            </a:pPr>
            <a:endParaRPr lang="ar-AE" sz="4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>
                <a:latin typeface="+mj-lt"/>
                <a:ea typeface="+mj-ea"/>
                <a:cs typeface="+mj-cs"/>
              </a:rPr>
              <a:t>2/1/3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</a:t>
            </a:r>
            <a:r>
              <a:rPr lang="ar-AE" sz="2000" b="1" dirty="0" smtClean="0"/>
              <a:t> حددت مجالات الاستفادة من الدورات التدريبية وورش العمل التي حضرتها ؟</a:t>
            </a:r>
            <a:endParaRPr lang="ar-AE" sz="2000" b="1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 يحدد المعلم مجالات الاستفادة من الورش التدريبية في تطوير مهارات التخطيط  ، أو تصميم الأنشطة التعليمية ،   </a:t>
            </a:r>
          </a:p>
          <a:p>
            <a:pPr marL="0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وطرائق التدريس ، ويدلل من خلال التقارير الفنية ، وملاحظات المشرفين .</a:t>
            </a:r>
          </a:p>
          <a:p>
            <a:pPr marL="0">
              <a:buNone/>
            </a:pPr>
            <a:endParaRPr lang="ar-AE" sz="5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5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>
                <a:latin typeface="+mj-lt"/>
                <a:ea typeface="+mj-ea"/>
                <a:cs typeface="+mj-cs"/>
              </a:rPr>
              <a:t>3/1/3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التحقت ببرامج الدراسات العليا ؟ </a:t>
            </a:r>
          </a:p>
          <a:p>
            <a:pPr marL="0">
              <a:buNone/>
            </a:pPr>
            <a:r>
              <a:rPr lang="ar-AE" sz="2000" b="1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AE" sz="2000" dirty="0" smtClean="0">
                <a:solidFill>
                  <a:prstClr val="black"/>
                </a:solidFill>
              </a:rPr>
              <a:t>يذكر المعلم البرامج التي التحق بها في السنوات الثلاث الأخيرة </a:t>
            </a:r>
            <a:r>
              <a:rPr lang="ar-AE" sz="2000" dirty="0">
                <a:solidFill>
                  <a:prstClr val="black"/>
                </a:solidFill>
              </a:rPr>
              <a:t>( الدبلوم العالي - الماجستير- الدكتوراه) </a:t>
            </a:r>
            <a:r>
              <a:rPr lang="ar-AE" sz="2000" dirty="0" smtClean="0">
                <a:solidFill>
                  <a:prstClr val="black"/>
                </a:solidFill>
              </a:rPr>
              <a:t>ويرفق         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 ما يثبت ذلك ( شهادات ، كشف درجات ، شهادات قبول ) </a:t>
            </a:r>
            <a:r>
              <a:rPr lang="ar-AE" sz="2000" b="1" dirty="0" smtClean="0">
                <a:solidFill>
                  <a:srgbClr val="FF0000"/>
                </a:solidFill>
              </a:rPr>
              <a:t>( </a:t>
            </a:r>
            <a:r>
              <a:rPr lang="ar-AE" sz="2000" b="1" dirty="0">
                <a:solidFill>
                  <a:srgbClr val="FF0000"/>
                </a:solidFill>
              </a:rPr>
              <a:t>حاصل : </a:t>
            </a:r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ar-AE" sz="2000" b="1" dirty="0" smtClean="0">
                <a:solidFill>
                  <a:srgbClr val="FF0000"/>
                </a:solidFill>
              </a:rPr>
              <a:t> </a:t>
            </a:r>
            <a:r>
              <a:rPr lang="ar-AE" sz="2000" b="1" dirty="0">
                <a:solidFill>
                  <a:srgbClr val="FF0000"/>
                </a:solidFill>
              </a:rPr>
              <a:t>، منتظم :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ar-AE" sz="2000" b="1" dirty="0" smtClean="0">
                <a:solidFill>
                  <a:srgbClr val="FF0000"/>
                </a:solidFill>
              </a:rPr>
              <a:t> </a:t>
            </a:r>
            <a:r>
              <a:rPr lang="ar-AE" sz="2000" b="1" dirty="0">
                <a:solidFill>
                  <a:srgbClr val="FF0000"/>
                </a:solidFill>
              </a:rPr>
              <a:t>، قبول مبدئي : </a:t>
            </a: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ar-AE" sz="2000" b="1" dirty="0" smtClean="0">
                <a:solidFill>
                  <a:srgbClr val="FF0000"/>
                </a:solidFill>
              </a:rPr>
              <a:t> </a:t>
            </a:r>
            <a:r>
              <a:rPr lang="ar-AE" sz="2000" b="1" dirty="0">
                <a:solidFill>
                  <a:srgbClr val="FF0000"/>
                </a:solidFill>
              </a:rPr>
              <a:t>)</a:t>
            </a:r>
          </a:p>
          <a:p>
            <a:pPr marL="0">
              <a:buNone/>
            </a:pPr>
            <a:endParaRPr lang="ar-AE" sz="800" dirty="0" smtClean="0">
              <a:solidFill>
                <a:prstClr val="black"/>
              </a:solidFill>
            </a:endParaRPr>
          </a:p>
          <a:p>
            <a:pPr marL="0">
              <a:buNone/>
            </a:pPr>
            <a:endParaRPr lang="ar-AE" sz="100" dirty="0" smtClean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en-US" sz="1900" dirty="0">
                <a:latin typeface="+mj-lt"/>
                <a:ea typeface="+mj-ea"/>
                <a:cs typeface="+mj-cs"/>
              </a:rPr>
              <a:t>4/1/3</a:t>
            </a:r>
            <a:r>
              <a:rPr lang="ar-AE" sz="20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أعددت بحوثاً إجرائية ؟ 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 يرفق المعلم البحوث الإجرائية </a:t>
            </a:r>
            <a:r>
              <a:rPr lang="ar-AE" sz="2000" dirty="0">
                <a:solidFill>
                  <a:prstClr val="black"/>
                </a:solidFill>
              </a:rPr>
              <a:t>التي أعدها </a:t>
            </a:r>
            <a:r>
              <a:rPr lang="ar-AE" sz="2000" dirty="0" smtClean="0">
                <a:solidFill>
                  <a:prstClr val="black"/>
                </a:solidFill>
              </a:rPr>
              <a:t>والتي تهم المعلم ، والطالب ، والمادة ، والتي تعتمد على تحديد  </a:t>
            </a:r>
          </a:p>
          <a:p>
            <a:pPr marL="0" algn="just">
              <a:buNone/>
            </a:pPr>
            <a:r>
              <a:rPr lang="ar-AE" sz="2000" dirty="0">
                <a:solidFill>
                  <a:prstClr val="black"/>
                </a:solidFill>
              </a:rPr>
              <a:t> </a:t>
            </a:r>
            <a:r>
              <a:rPr lang="ar-AE" sz="2000" dirty="0" smtClean="0">
                <a:solidFill>
                  <a:prstClr val="black"/>
                </a:solidFill>
              </a:rPr>
              <a:t>المشكلة ، ووضع فروض الحلول لها ، واختبار تلك الفروض من خلال استطلاع رأي الفئة المستهدفة ، 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 وتقديم نتائج محللة علمياً ، وتضمين البحث التوصيات والاقتراحات ( مع إرفاق الخطابات التي 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 تؤيد تقديمه البحوث للجهات المعنية )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55576" y="126333"/>
            <a:ext cx="559405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1/3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الجهود والمبادرات </a:t>
            </a:r>
          </a:p>
        </p:txBody>
      </p:sp>
    </p:spTree>
    <p:extLst>
      <p:ext uri="{BB962C8B-B14F-4D97-AF65-F5344CB8AC3E}">
        <p14:creationId xmlns:p14="http://schemas.microsoft.com/office/powerpoint/2010/main" xmlns="" val="192439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5/1/3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طبقت المنهج العلمي أثناء إعدادك لهذه البحوث ؟ 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يعرض المعلم المنهج العلمي الذي اتبعه أثناء تقديمه البحث ، ولا بد من الرجوع إلى كتب خاصة تساعد على كيفية إجراء  البحث الإجرائي ، أو حضور دورات خاصة بذلك .</a:t>
            </a:r>
          </a:p>
          <a:p>
            <a:pPr marL="0">
              <a:buNone/>
            </a:pPr>
            <a:endParaRPr lang="ar-AE" sz="11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6/1/3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وظفت نتائج البحوث الإجرائية التي قمت بها في تطوير العملية التعليمية ؟ 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ما يثبت توظيف بحثه في تطوير العملية التطويرية  وأثره في الفئات المستهدفة كالمتعلم والمعلم والمناهج .  </a:t>
            </a:r>
          </a:p>
          <a:p>
            <a:pPr marL="0">
              <a:buNone/>
            </a:pPr>
            <a:endParaRPr lang="ar-AE" sz="11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7/1/3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بوضوح نوع الرحلات العلمية التي قمت بها ؟ 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يعد المعلم جدولاً يوضح الرحلات العلمية التي قام بها لتنمية نفسه مهنياً وعلمياً ، موضحاً أهداف الرحلة ، وإجراءات التنفيذ ، وإذا كانت رحلة شخصية أو مع معلمي المادة </a:t>
            </a:r>
            <a:r>
              <a:rPr lang="ar-AE" sz="2000" b="1" dirty="0" smtClean="0">
                <a:solidFill>
                  <a:srgbClr val="FF0000"/>
                </a:solidFill>
              </a:rPr>
              <a:t>( و لا يشمل الرحلات الطلابية ) </a:t>
            </a:r>
            <a:r>
              <a:rPr lang="ar-AE" sz="2000" dirty="0" smtClean="0">
                <a:solidFill>
                  <a:prstClr val="black"/>
                </a:solidFill>
              </a:rPr>
              <a:t>، ويرفق الأدلة من خلال الصور ، والتعاميم ، وشهادات المشاركة . </a:t>
            </a:r>
            <a:r>
              <a:rPr lang="ar-AE" sz="2000" b="1" dirty="0" smtClean="0">
                <a:solidFill>
                  <a:srgbClr val="FF0000"/>
                </a:solidFill>
              </a:rPr>
              <a:t>خمس درجات ( الرحلة : 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ar-AE" sz="2000" b="1" dirty="0" smtClean="0">
                <a:solidFill>
                  <a:srgbClr val="FF0000"/>
                </a:solidFill>
              </a:rPr>
              <a:t> ، رحلتان :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ar-AE" sz="2000" b="1" dirty="0" smtClean="0">
                <a:solidFill>
                  <a:srgbClr val="FF0000"/>
                </a:solidFill>
              </a:rPr>
              <a:t> ، ثلاث : </a:t>
            </a:r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ar-AE" sz="2000" b="1" dirty="0" smtClean="0">
                <a:solidFill>
                  <a:srgbClr val="FF0000"/>
                </a:solidFill>
              </a:rPr>
              <a:t> )</a:t>
            </a:r>
          </a:p>
          <a:p>
            <a:pPr marL="0">
              <a:buNone/>
            </a:pPr>
            <a:endParaRPr lang="ar-AE" sz="1100" dirty="0" smtClean="0">
              <a:solidFill>
                <a:prstClr val="black"/>
              </a:solidFill>
            </a:endParaRPr>
          </a:p>
          <a:p>
            <a:pPr marL="0">
              <a:buNone/>
            </a:pPr>
            <a:endParaRPr lang="ar-AE" sz="100" dirty="0" smtClean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8/1/3</a:t>
            </a:r>
            <a:r>
              <a:rPr lang="ar-AE" sz="20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مجالات الاستفادة من الرحلات في عملك ؟ 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يوضح المعلم نوع الاستفادة من كل رحلة علمية قام بها وأثرها على عمله ومتعلميه ( التنمية المهنية 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زيادة المدارك ، توسيع الأفق )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31639" y="188640"/>
            <a:ext cx="534557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1/3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الجهود والمبادرات </a:t>
            </a:r>
          </a:p>
        </p:txBody>
      </p:sp>
    </p:spTree>
    <p:extLst>
      <p:ext uri="{BB962C8B-B14F-4D97-AF65-F5344CB8AC3E}">
        <p14:creationId xmlns:p14="http://schemas.microsoft.com/office/powerpoint/2010/main" xmlns="" val="206492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320"/>
            <a:ext cx="9144000" cy="68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197312"/>
            <a:ext cx="604867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2/3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الأنشطة والمسابقات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534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1/2/3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الأنشطة والمسابقات التي شاركت فيها على مستوى المدرسة 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ما يدل على الأنشطة والمسابقات التي شارك فيها شاملاً أهدافها وفعالياتها ونتائجها من خلال شهادات الشكر والأشرطة التسجيلية ، والصور [ تنفيذ ندوة ، مسابقة أفضل مدرس ، معرض علمي ، أنشطة لأولياء الأمور ] .</a:t>
            </a:r>
          </a:p>
          <a:p>
            <a:pPr marL="0">
              <a:buNone/>
            </a:pPr>
            <a:r>
              <a:rPr lang="ar-AE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          خمس درجات ( لكل نشاط درجة )</a:t>
            </a:r>
          </a:p>
          <a:p>
            <a:pPr marL="0">
              <a:buNone/>
            </a:pPr>
            <a:r>
              <a:rPr lang="ar-AE" sz="100" dirty="0" smtClean="0">
                <a:latin typeface="+mj-lt"/>
                <a:ea typeface="+mj-ea"/>
                <a:cs typeface="+mj-cs"/>
              </a:rPr>
              <a:t>89</a:t>
            </a: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2/2/3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حصرت الجوائز التي حصلت عليها على مستوى المدرسة؟ 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يرفق المعلم ما يثبت حصوله على الجوائز [ كؤوس ، هدايا ، مكافآت مالية ] سواء بالصور ، أو قصاصات الجرائد ، أو شهادات التقدير ، أو شهادات الشكر من المدرسة . </a:t>
            </a:r>
            <a:r>
              <a:rPr lang="ar-AE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خمس درجات ( لكل جائزة درجتان ، والثلاث جوائز خمس درجات ) ، </a:t>
            </a:r>
            <a:r>
              <a:rPr lang="ar-AE" sz="1900" b="1" dirty="0" smtClean="0">
                <a:solidFill>
                  <a:srgbClr val="FF0000"/>
                </a:solidFill>
              </a:rPr>
              <a:t>[ يعدّ </a:t>
            </a:r>
            <a:r>
              <a:rPr lang="ar-AE" sz="1900" b="1" dirty="0">
                <a:solidFill>
                  <a:srgbClr val="FF0000"/>
                </a:solidFill>
              </a:rPr>
              <a:t>الدرع ، والشهادة التي تحدد المراكز الأولى من الجوائز </a:t>
            </a:r>
            <a:r>
              <a:rPr lang="ar-AE" sz="1900" b="1" dirty="0" smtClean="0">
                <a:solidFill>
                  <a:srgbClr val="FF0000"/>
                </a:solidFill>
              </a:rPr>
              <a:t>] .</a:t>
            </a:r>
            <a:endParaRPr lang="ar-AE" sz="19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5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3/2/3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الأنشطة والمسابقات التي شاركت فيها على مستوى المنطقة التعليمية أو الوزارة  ؟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يرفق المعلم ما يدل على الأنشطة والمسابقات التي شارك فيها </a:t>
            </a:r>
            <a:r>
              <a:rPr lang="ar-AE" sz="2000" dirty="0" smtClean="0">
                <a:solidFill>
                  <a:srgbClr val="0070C0"/>
                </a:solidFill>
              </a:rPr>
              <a:t>على مستوى المنطقة </a:t>
            </a:r>
            <a:r>
              <a:rPr lang="ar-AE" sz="2000" dirty="0" smtClean="0">
                <a:solidFill>
                  <a:prstClr val="black"/>
                </a:solidFill>
              </a:rPr>
              <a:t>كالأنشطة الثقافية والاجتماعية أو الرحلات العلمية أو الثقافية ، أو الإشراف على الفرق الرياضية والكشفية ، أو فرق العمل أو الملتقيات .</a:t>
            </a:r>
          </a:p>
          <a:p>
            <a:pPr marL="0" algn="just">
              <a:buNone/>
            </a:pPr>
            <a:r>
              <a:rPr lang="ar-AE" sz="2000" dirty="0">
                <a:solidFill>
                  <a:prstClr val="black"/>
                </a:solidFill>
              </a:rPr>
              <a:t>و</a:t>
            </a:r>
            <a:r>
              <a:rPr lang="ar-AE" sz="2000" dirty="0" smtClean="0">
                <a:solidFill>
                  <a:prstClr val="black"/>
                </a:solidFill>
              </a:rPr>
              <a:t> على </a:t>
            </a:r>
            <a:r>
              <a:rPr lang="ar-AE" sz="2000" dirty="0" smtClean="0">
                <a:solidFill>
                  <a:srgbClr val="0070C0"/>
                </a:solidFill>
              </a:rPr>
              <a:t>مستوى الوزارة</a:t>
            </a:r>
            <a:r>
              <a:rPr lang="ar-AE" sz="2000" dirty="0" smtClean="0">
                <a:solidFill>
                  <a:prstClr val="black"/>
                </a:solidFill>
              </a:rPr>
              <a:t> </a:t>
            </a:r>
            <a:r>
              <a:rPr lang="ar-AE" sz="2000" dirty="0"/>
              <a:t>كعضوية لجان تأليف </a:t>
            </a:r>
            <a:r>
              <a:rPr lang="ar-AE" sz="2000" dirty="0" smtClean="0"/>
              <a:t>المناهج ، أو المشاركة في الوفود خارج البلاد ، أو </a:t>
            </a:r>
            <a:r>
              <a:rPr lang="ar-AE" sz="2000" dirty="0"/>
              <a:t>الإشراف على الفرق الرياضية أو الكشفية </a:t>
            </a:r>
            <a:r>
              <a:rPr lang="ar-AE" sz="2000" dirty="0" smtClean="0"/>
              <a:t>، أو </a:t>
            </a:r>
            <a:r>
              <a:rPr lang="ar-AE" sz="2000" dirty="0"/>
              <a:t>مسابقات </a:t>
            </a:r>
            <a:r>
              <a:rPr lang="ar-AE" sz="2000" dirty="0" smtClean="0"/>
              <a:t>التميز كجائزة حمدان أو خليفة ، أو المعارض الفنية .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مع إرفاق ملخص لتلك الأنشطة يبين فيه الأهداف والنتائج  ، و يدلل على ذلك من خلال :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 شهادات التقدير ، والأشرطة التسجيلية ، وقصاصات الجرائد والصور. </a:t>
            </a:r>
            <a:r>
              <a:rPr lang="ar-AE" sz="2000" b="1" dirty="0" smtClean="0">
                <a:solidFill>
                  <a:srgbClr val="FF0000"/>
                </a:solidFill>
              </a:rPr>
              <a:t>عشر درجات ( نشاط </a:t>
            </a:r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ar-AE" sz="2000" b="1" dirty="0" smtClean="0">
                <a:solidFill>
                  <a:srgbClr val="FF0000"/>
                </a:solidFill>
              </a:rPr>
              <a:t> ، نشاطين </a:t>
            </a:r>
            <a:r>
              <a:rPr lang="en-US" sz="2000" b="1" dirty="0" smtClean="0">
                <a:solidFill>
                  <a:srgbClr val="FF0000"/>
                </a:solidFill>
              </a:rPr>
              <a:t>10</a:t>
            </a:r>
            <a:r>
              <a:rPr lang="ar-AE" sz="2000" b="1" dirty="0" smtClean="0">
                <a:solidFill>
                  <a:srgbClr val="FF0000"/>
                </a:solidFill>
              </a:rPr>
              <a:t>) </a:t>
            </a:r>
            <a:r>
              <a:rPr lang="ar-AE" sz="20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0476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88640"/>
            <a:ext cx="590465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2/3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الأنشطة </a:t>
            </a:r>
            <a:r>
              <a:rPr lang="ar-AE" sz="4800" b="1" dirty="0" err="1">
                <a:effectLst>
                  <a:innerShdw blurRad="114300">
                    <a:prstClr val="black"/>
                  </a:innerShdw>
                </a:effectLst>
              </a:rPr>
              <a:t>و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المسابقات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" y="859300"/>
            <a:ext cx="9144000" cy="614991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ar-AE" sz="7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ar-AE" sz="100" dirty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en-US" sz="1800" dirty="0"/>
              <a:t>4/2/3</a:t>
            </a:r>
            <a:r>
              <a:rPr lang="ar-AE" sz="1800" dirty="0"/>
              <a:t> </a:t>
            </a:r>
            <a:r>
              <a:rPr lang="ar-AE" sz="2000" b="1" dirty="0">
                <a:latin typeface="+mj-lt"/>
                <a:ea typeface="+mj-ea"/>
                <a:cs typeface="+mj-cs"/>
              </a:rPr>
              <a:t>هل حددت الجوائز التي حصلت عليها على مستوى المنطقة التعليمية أو الوزارة ؟ </a:t>
            </a:r>
          </a:p>
          <a:p>
            <a:pPr marL="0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يرفق المعلم ما يثبت حصوله على الجوائز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على مستوى المنطقة أو الوزارة : من </a:t>
            </a:r>
            <a:r>
              <a:rPr lang="ar-AE" sz="1900" dirty="0">
                <a:latin typeface="+mj-lt"/>
                <a:ea typeface="+mj-ea"/>
                <a:cs typeface="+mj-cs"/>
              </a:rPr>
              <a:t>كتب تأييد رسمية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أو صور للجوائز . </a:t>
            </a:r>
            <a:endParaRPr lang="ar-AE" sz="1900" dirty="0">
              <a:latin typeface="+mj-lt"/>
              <a:ea typeface="+mj-ea"/>
              <a:cs typeface="+mj-cs"/>
            </a:endParaRPr>
          </a:p>
          <a:p>
            <a:pPr marL="0" algn="ctr">
              <a:buNone/>
            </a:pPr>
            <a:r>
              <a:rPr lang="ar-AE" sz="1800" b="1" dirty="0">
                <a:solidFill>
                  <a:srgbClr val="FF0000"/>
                </a:solidFill>
              </a:rPr>
              <a:t>عشر درجات ( جائزة واحدة : </a:t>
            </a:r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r>
              <a:rPr lang="ar-AE" sz="1800" b="1" dirty="0" smtClean="0">
                <a:solidFill>
                  <a:srgbClr val="FF0000"/>
                </a:solidFill>
              </a:rPr>
              <a:t> </a:t>
            </a:r>
            <a:r>
              <a:rPr lang="ar-AE" sz="1800" b="1" dirty="0">
                <a:solidFill>
                  <a:srgbClr val="FF0000"/>
                </a:solidFill>
              </a:rPr>
              <a:t>، جائزتان : </a:t>
            </a:r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ar-AE" sz="1800" b="1" dirty="0" smtClean="0">
                <a:solidFill>
                  <a:srgbClr val="FF0000"/>
                </a:solidFill>
              </a:rPr>
              <a:t> </a:t>
            </a:r>
            <a:r>
              <a:rPr lang="ar-AE" sz="1800" b="1" dirty="0">
                <a:solidFill>
                  <a:srgbClr val="FF0000"/>
                </a:solidFill>
              </a:rPr>
              <a:t>) .</a:t>
            </a:r>
          </a:p>
          <a:p>
            <a:pPr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2/3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/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5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الأنشطة والمسابقات التي شاركت فيها على المستوى الدولي 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يذكر </a:t>
            </a:r>
            <a:r>
              <a:rPr lang="ar-AE" sz="1900" dirty="0">
                <a:latin typeface="+mj-lt"/>
                <a:ea typeface="+mj-ea"/>
                <a:cs typeface="+mj-cs"/>
              </a:rPr>
              <a:t>المعلم ما يدل على الأنشطة والمسابقات التي شارك فيها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على المستوى الدولي كالمساهمة </a:t>
            </a:r>
            <a:r>
              <a:rPr lang="ar-AE" sz="1900" dirty="0">
                <a:latin typeface="+mj-lt"/>
                <a:ea typeface="+mj-ea"/>
                <a:cs typeface="+mj-cs"/>
              </a:rPr>
              <a:t>في التوعية البيئية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العالمية ، </a:t>
            </a:r>
            <a:r>
              <a:rPr lang="ar-AE" sz="1900" dirty="0">
                <a:latin typeface="+mj-lt"/>
                <a:ea typeface="+mj-ea"/>
                <a:cs typeface="+mj-cs"/>
              </a:rPr>
              <a:t>وتوظيف التكنولوجيا الحديثة وبرمجياتها للتواصل مع مؤسسات دولية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متخصصة ، أو المساهمة </a:t>
            </a:r>
            <a:r>
              <a:rPr lang="ar-AE" sz="1900" dirty="0">
                <a:latin typeface="+mj-lt"/>
                <a:ea typeface="+mj-ea"/>
                <a:cs typeface="+mj-cs"/>
              </a:rPr>
              <a:t>في فعاليات عالمية لإثراء الفكر التربوي والقيم الإنسانية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النبيلة ، </a:t>
            </a:r>
            <a:r>
              <a:rPr lang="ar-AE" sz="1900" dirty="0">
                <a:latin typeface="+mj-lt"/>
                <a:ea typeface="+mj-ea"/>
                <a:cs typeface="+mj-cs"/>
              </a:rPr>
              <a:t>و يرفق المعلم ملخص الأنشطة والمسابقات على المستوي الدولي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موضحاً </a:t>
            </a:r>
            <a:r>
              <a:rPr lang="ar-AE" sz="1900" dirty="0">
                <a:latin typeface="+mj-lt"/>
                <a:ea typeface="+mj-ea"/>
                <a:cs typeface="+mj-cs"/>
              </a:rPr>
              <a:t>فيه الأهداف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والنتائج  ، ويدلل على ذلك من </a:t>
            </a:r>
            <a:r>
              <a:rPr lang="ar-AE" sz="1900" dirty="0">
                <a:latin typeface="+mj-lt"/>
                <a:ea typeface="+mj-ea"/>
                <a:cs typeface="+mj-cs"/>
              </a:rPr>
              <a:t>خلال شهادات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التقدير ، والأشرطة التسجيلية ، أو الصور ، والجرائد .</a:t>
            </a:r>
            <a:endParaRPr lang="ar-AE" sz="1900" dirty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4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6/2/3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الجوائز التي حصلت عليها على المستوى الدولي؟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يذكر المعلم الجوائز التي حصل عليها من مؤسسات أو شخصيات على المستوى </a:t>
            </a:r>
            <a:r>
              <a:rPr lang="ar-AE" sz="1900" dirty="0">
                <a:latin typeface="+mj-lt"/>
                <a:ea typeface="+mj-ea"/>
                <a:cs typeface="+mj-cs"/>
              </a:rPr>
              <a:t>الدولي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نتيجة مشاركته في تلك الأنشطة ، </a:t>
            </a:r>
            <a:r>
              <a:rPr lang="ar-AE" sz="1900" dirty="0">
                <a:latin typeface="+mj-lt"/>
                <a:ea typeface="+mj-ea"/>
                <a:cs typeface="+mj-cs"/>
              </a:rPr>
              <a:t>على أن يتم اعتماد الشهادات الدالة على إحراز المعلم تفوقاً في مسابقة معينة أو مركزاً متقدماً في منافسات علمية أو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تربوية ،  وإرفاق ما يثبت حصوله على الجوائز أو الشهادات على أن تكون موثقة .  </a:t>
            </a:r>
            <a:r>
              <a:rPr lang="ar-AE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 خمس درجات )</a:t>
            </a:r>
          </a:p>
          <a:p>
            <a:pPr marL="0">
              <a:buNone/>
            </a:pPr>
            <a:endParaRPr lang="ar-AE" sz="5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7/2/3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أثر النشاطات والمسابقات المدرسية والمجتمعية والدولية على عملك ؟</a:t>
            </a:r>
          </a:p>
          <a:p>
            <a:pPr marL="0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يذكر المعلم الفوائد التي حصل عليها من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تلك المشاركات من خلال </a:t>
            </a:r>
            <a:r>
              <a:rPr lang="ar-AE" sz="1900" dirty="0">
                <a:latin typeface="+mj-lt"/>
                <a:ea typeface="+mj-ea"/>
                <a:cs typeface="+mj-cs"/>
              </a:rPr>
              <a:t>توظيف نتائج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المشاركات </a:t>
            </a:r>
            <a:r>
              <a:rPr lang="ar-AE" sz="1900" dirty="0">
                <a:latin typeface="+mj-lt"/>
                <a:ea typeface="+mj-ea"/>
                <a:cs typeface="+mj-cs"/>
              </a:rPr>
              <a:t>في </a:t>
            </a:r>
            <a:endParaRPr lang="ar-AE" sz="19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النمو </a:t>
            </a:r>
            <a:r>
              <a:rPr lang="ar-AE" sz="1900" dirty="0">
                <a:latin typeface="+mj-lt"/>
                <a:ea typeface="+mj-ea"/>
                <a:cs typeface="+mj-cs"/>
              </a:rPr>
              <a:t>المهني بما يعود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على  </a:t>
            </a:r>
            <a:r>
              <a:rPr lang="ar-AE" sz="1900" dirty="0">
                <a:latin typeface="+mj-lt"/>
                <a:ea typeface="+mj-ea"/>
                <a:cs typeface="+mj-cs"/>
              </a:rPr>
              <a:t>تحسين الأداء التدريسي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وتطوير </a:t>
            </a:r>
            <a:r>
              <a:rPr lang="ar-AE" sz="1900" dirty="0">
                <a:latin typeface="+mj-lt"/>
                <a:ea typeface="+mj-ea"/>
                <a:cs typeface="+mj-cs"/>
              </a:rPr>
              <a:t>الخطط 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وتحسين </a:t>
            </a:r>
            <a:r>
              <a:rPr lang="ar-AE" sz="1900" dirty="0">
                <a:latin typeface="+mj-lt"/>
                <a:ea typeface="+mj-ea"/>
                <a:cs typeface="+mj-cs"/>
              </a:rPr>
              <a:t>مستوى تحصيل </a:t>
            </a:r>
            <a:endParaRPr lang="ar-AE" sz="19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المتعلمين ، وزيادة </a:t>
            </a:r>
            <a:r>
              <a:rPr lang="ar-AE" sz="1900" dirty="0">
                <a:latin typeface="+mj-lt"/>
                <a:ea typeface="+mj-ea"/>
                <a:cs typeface="+mj-cs"/>
              </a:rPr>
              <a:t>دافعيتهم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للتعلم .</a:t>
            </a:r>
            <a:endParaRPr lang="ar-AE" sz="19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83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636" y="0"/>
            <a:ext cx="9179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2646" y="165036"/>
            <a:ext cx="597666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3/3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المؤتمرات </a:t>
            </a:r>
            <a:r>
              <a:rPr lang="ar-AE" sz="4800" b="1" dirty="0" err="1">
                <a:effectLst>
                  <a:innerShdw blurRad="114300">
                    <a:prstClr val="black"/>
                  </a:innerShdw>
                </a:effectLst>
              </a:rPr>
              <a:t>و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الندوات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2538"/>
            <a:ext cx="9144000" cy="5595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1/3/3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حصرت المؤتمرات والندوات التي حضرتها 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يذكر المعلم المؤتمرات والندوات التي حضرها خلال السنوات الثلاث الماضية وذلك من خلال جدول يحدد الزمان و المكان ، و الجهة المنفذة ، مع إرفاق ما يثبت ذلك من : التعاميم ، وشهادات الحضور ،  أو الصور .</a:t>
            </a:r>
          </a:p>
          <a:p>
            <a:pPr marL="0" algn="ctr">
              <a:buNone/>
            </a:pPr>
            <a:r>
              <a:rPr lang="ar-AE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عشر درجات ( لكل مؤتمر أو ندوة درجتان )</a:t>
            </a:r>
            <a:endParaRPr lang="ar-AE" sz="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2/3/3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قدمت أوراق عمل في تلك الندوات و المؤتمرات؟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يذكر المعلم المؤتمرات والندوات التي قدم فيها  أوراق عمل خلال السنوات الثلاث الماضية  ، ويرفق ملخصاً لأوراق العمل التي قدمها ، ويثبت ذلك عن طريق : شهادات المشاركة ، أو رسائل الشكر ، أو تعاميم  ، أو أشرطة فيديو .</a:t>
            </a:r>
          </a:p>
          <a:p>
            <a:pPr marL="0" algn="ctr">
              <a:buNone/>
            </a:pPr>
            <a:r>
              <a:rPr lang="ar-AE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عشر </a:t>
            </a:r>
            <a:r>
              <a:rPr lang="ar-AE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درجات ( لكل </a:t>
            </a:r>
            <a:r>
              <a:rPr lang="ar-AE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ورقة عمل خمس درجات )</a:t>
            </a:r>
            <a:endParaRPr lang="ar-AE" sz="19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5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3/3/3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ساهمت في الإعداد والتنظيم لهذه الندوات و </a:t>
            </a:r>
            <a:r>
              <a:rPr lang="ar-AE" sz="2000" b="1" dirty="0"/>
              <a:t>المؤتمرات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؟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 يذكر المعلم المؤتمرات التي قام بتنظيمها ( بنفسه أو مع آخرين ) ويثبت ذلك من خلال : رسائل معتمدة ،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أو تسجيلات مرئية .        </a:t>
            </a:r>
            <a:r>
              <a:rPr lang="ar-AE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خمس </a:t>
            </a:r>
            <a:r>
              <a:rPr lang="ar-AE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درجات ( مؤتمر أو ندوة 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ar-AE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AE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، اثنان : </a:t>
            </a:r>
            <a:r>
              <a:rPr lang="en-US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ar-AE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)</a:t>
            </a:r>
          </a:p>
          <a:p>
            <a:pPr marL="0">
              <a:buNone/>
            </a:pPr>
            <a:r>
              <a:rPr lang="en-US" sz="1900" dirty="0" smtClean="0"/>
              <a:t> 4/3/3 </a:t>
            </a:r>
            <a:r>
              <a:rPr lang="ar-AE" sz="2000" b="1" dirty="0" smtClean="0"/>
              <a:t>هل وظفت نتائج مشاركتك في المؤتمرات والندوات في عملك؟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يبين المعلم الفوائد التي عادت عليه من خلال المشاركة بالمؤتمرات ( التي حضرها أو نظمها أو قدم فيها أوراق عمل )  كتطبيقه لأساليب تعليمية جديدة ، أو طريقة تعامله مع طلابه ، أو زيادة معلوماته ، </a:t>
            </a:r>
            <a:r>
              <a:rPr lang="ar-AE" sz="2000" dirty="0">
                <a:solidFill>
                  <a:prstClr val="black"/>
                </a:solidFill>
              </a:rPr>
              <a:t>ويرفق </a:t>
            </a:r>
            <a:r>
              <a:rPr lang="ar-AE" sz="2000" dirty="0" smtClean="0">
                <a:solidFill>
                  <a:prstClr val="black"/>
                </a:solidFill>
              </a:rPr>
              <a:t>ما يوضح </a:t>
            </a:r>
            <a:r>
              <a:rPr lang="ar-AE" sz="2000" dirty="0">
                <a:solidFill>
                  <a:prstClr val="black"/>
                </a:solidFill>
              </a:rPr>
              <a:t>استفادته </a:t>
            </a:r>
            <a:r>
              <a:rPr lang="ar-AE" sz="2000" dirty="0" smtClean="0">
                <a:solidFill>
                  <a:prstClr val="black"/>
                </a:solidFill>
              </a:rPr>
              <a:t>من تلك التنمية على مخرجات برامجه وخططه ، ويبين مواقف توضح مدى إفادته من ذلك .</a:t>
            </a:r>
          </a:p>
        </p:txBody>
      </p:sp>
    </p:spTree>
    <p:extLst>
      <p:ext uri="{BB962C8B-B14F-4D97-AF65-F5344CB8AC3E}">
        <p14:creationId xmlns:p14="http://schemas.microsoft.com/office/powerpoint/2010/main" xmlns="" val="189899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4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414" y="24867"/>
            <a:ext cx="721002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US" sz="3600" b="1" dirty="0">
                <a:effectLst>
                  <a:innerShdw blurRad="114300">
                    <a:prstClr val="black"/>
                  </a:innerShdw>
                </a:effectLst>
              </a:rPr>
              <a:t>4/3</a:t>
            </a:r>
            <a:r>
              <a:rPr lang="ar-AE" sz="3600" b="1" dirty="0">
                <a:effectLst>
                  <a:innerShdw blurRad="114300">
                    <a:prstClr val="black"/>
                  </a:innerShdw>
                </a:effectLst>
              </a:rPr>
              <a:t>العضوية والمشاركة في الهيئات المهنية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855864"/>
            <a:ext cx="9144000" cy="62320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1/4/3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لديك عضويه في هيئات ومنظمات مهنية محلية؟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يرفق </a:t>
            </a:r>
            <a:r>
              <a:rPr lang="ar-AE" sz="1900" dirty="0">
                <a:latin typeface="+mj-lt"/>
                <a:ea typeface="+mj-ea"/>
                <a:cs typeface="+mj-cs"/>
              </a:rPr>
              <a:t>ما يثبت ذلك من بطاقة عضوية للمنظمات المحلية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( سارية </a:t>
            </a:r>
            <a:r>
              <a:rPr lang="ar-AE" sz="1900" dirty="0">
                <a:latin typeface="+mj-lt"/>
                <a:ea typeface="+mj-ea"/>
                <a:cs typeface="+mj-cs"/>
              </a:rPr>
              <a:t>المفعول وضمن السنوات الثلاث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الأخيرة ) ، أو  </a:t>
            </a:r>
          </a:p>
          <a:p>
            <a:pPr marL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استمارة </a:t>
            </a:r>
            <a:r>
              <a:rPr lang="ar-AE" sz="1900" dirty="0">
                <a:latin typeface="+mj-lt"/>
                <a:ea typeface="+mj-ea"/>
                <a:cs typeface="+mj-cs"/>
              </a:rPr>
              <a:t>ترشيح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أو </a:t>
            </a:r>
            <a:r>
              <a:rPr lang="ar-AE" sz="1900" dirty="0">
                <a:latin typeface="+mj-lt"/>
                <a:ea typeface="+mj-ea"/>
                <a:cs typeface="+mj-cs"/>
              </a:rPr>
              <a:t>رسالة موافقة على الانضمام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</a:t>
            </a:r>
            <a:r>
              <a:rPr lang="ar-AE" sz="19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ويفضل </a:t>
            </a:r>
            <a:r>
              <a:rPr lang="ar-AE" sz="19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أن تكون المنظمات على صلة بعمله التربوي </a:t>
            </a:r>
            <a:r>
              <a:rPr lang="ar-AE" sz="1900" dirty="0">
                <a:latin typeface="+mj-lt"/>
                <a:ea typeface="+mj-ea"/>
                <a:cs typeface="+mj-cs"/>
              </a:rPr>
              <a:t>مثل : جمعية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المعلمين </a:t>
            </a:r>
            <a:r>
              <a:rPr lang="ar-AE" sz="1900" dirty="0">
                <a:latin typeface="+mj-lt"/>
                <a:ea typeface="+mj-ea"/>
                <a:cs typeface="+mj-cs"/>
              </a:rPr>
              <a:t>وجمعية اللغة العربية وأصدقاء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البيئة. </a:t>
            </a:r>
            <a:r>
              <a:rPr lang="ar-AE" sz="1800" b="1" dirty="0" smtClean="0">
                <a:solidFill>
                  <a:srgbClr val="FF0000"/>
                </a:solidFill>
              </a:rPr>
              <a:t>خمس درجات ( لكل عضوية درجتان ، وثلاث عضويات بخمس درجات ) .</a:t>
            </a:r>
          </a:p>
          <a:p>
            <a:pPr marL="0" algn="just">
              <a:buNone/>
            </a:pPr>
            <a:endParaRPr lang="ar-AE" sz="400" b="1" dirty="0" smtClean="0">
              <a:solidFill>
                <a:srgbClr val="FF0000"/>
              </a:solidFill>
            </a:endParaRPr>
          </a:p>
          <a:p>
            <a:pPr marL="0">
              <a:buNone/>
            </a:pPr>
            <a:r>
              <a:rPr lang="en-US" sz="1800" dirty="0" smtClean="0"/>
              <a:t> 2/4/3 </a:t>
            </a:r>
            <a:r>
              <a:rPr lang="ar-AE" sz="1800" b="1" dirty="0"/>
              <a:t>هل حددت طبيعة الدور الذي تقوم به من خلال </a:t>
            </a:r>
            <a:r>
              <a:rPr lang="ar-AE" sz="1800" b="1" dirty="0" smtClean="0"/>
              <a:t>الهيئات أو </a:t>
            </a:r>
            <a:r>
              <a:rPr lang="ar-AE" sz="1800" b="1" dirty="0"/>
              <a:t>المنظمات </a:t>
            </a:r>
            <a:r>
              <a:rPr lang="ar-AE" sz="1800" b="1" dirty="0" smtClean="0"/>
              <a:t>المهنية المحلية ؟</a:t>
            </a:r>
            <a:endParaRPr lang="ar-AE" sz="1800" b="1" dirty="0"/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يرفق </a:t>
            </a:r>
            <a:r>
              <a:rPr lang="ar-AE" sz="1900" dirty="0">
                <a:latin typeface="+mj-lt"/>
                <a:ea typeface="+mj-ea"/>
                <a:cs typeface="+mj-cs"/>
              </a:rPr>
              <a:t>ما يثبت دوره الفاعل بالمشاركة في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الهيئات والمنظمات </a:t>
            </a:r>
            <a:r>
              <a:rPr lang="ar-AE" sz="1900" dirty="0">
                <a:latin typeface="+mj-lt"/>
                <a:ea typeface="+mj-ea"/>
                <a:cs typeface="+mj-cs"/>
              </a:rPr>
              <a:t>( إدارة برامج أو لجان فعاليات ) موضحاً طبيعة الدور ،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وزمن </a:t>
            </a:r>
            <a:r>
              <a:rPr lang="ar-AE" sz="1900" dirty="0">
                <a:latin typeface="+mj-lt"/>
                <a:ea typeface="+mj-ea"/>
                <a:cs typeface="+mj-cs"/>
              </a:rPr>
              <a:t>ومكان التنفيذ ، واسم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الهيئة أو المنظمة  .</a:t>
            </a:r>
            <a:endParaRPr lang="ar-AE" sz="1900" dirty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3/4/3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لديك عضوية في هيئات ومنظمات مهنية دولية 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يرفق </a:t>
            </a:r>
            <a:r>
              <a:rPr lang="ar-AE" sz="1900" dirty="0">
                <a:latin typeface="+mj-lt"/>
                <a:ea typeface="+mj-ea"/>
                <a:cs typeface="+mj-cs"/>
              </a:rPr>
              <a:t>المعلم ما يثبت انضمامه للهيئات والمنظمات الدولية  من بطاقات عضوية سارية المفعول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( علماً </a:t>
            </a:r>
            <a:r>
              <a:rPr lang="ar-AE" sz="1900" dirty="0">
                <a:latin typeface="+mj-lt"/>
                <a:ea typeface="+mj-ea"/>
                <a:cs typeface="+mj-cs"/>
              </a:rPr>
              <a:t>بأن المنتديات </a:t>
            </a:r>
            <a:endParaRPr lang="ar-AE" sz="1900" dirty="0" smtClean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الالكترونية </a:t>
            </a:r>
            <a:r>
              <a:rPr lang="ar-AE" sz="1900" dirty="0">
                <a:latin typeface="+mj-lt"/>
                <a:ea typeface="+mj-ea"/>
                <a:cs typeface="+mj-cs"/>
              </a:rPr>
              <a:t>لا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تعتبر عضوية  ) . </a:t>
            </a:r>
            <a:r>
              <a:rPr lang="ar-AE" sz="1800" b="1" dirty="0">
                <a:solidFill>
                  <a:srgbClr val="FF0000"/>
                </a:solidFill>
              </a:rPr>
              <a:t>خمس درجات </a:t>
            </a:r>
            <a:r>
              <a:rPr lang="ar-AE" sz="1800" b="1" dirty="0" smtClean="0">
                <a:solidFill>
                  <a:srgbClr val="FF0000"/>
                </a:solidFill>
              </a:rPr>
              <a:t>(عضوية  </a:t>
            </a:r>
            <a:r>
              <a:rPr lang="en-US" sz="1800" b="1" dirty="0" smtClean="0">
                <a:solidFill>
                  <a:srgbClr val="FF0000"/>
                </a:solidFill>
              </a:rPr>
              <a:t>3</a:t>
            </a:r>
            <a:r>
              <a:rPr lang="ar-AE" sz="1800" b="1" dirty="0" smtClean="0">
                <a:solidFill>
                  <a:srgbClr val="FF0000"/>
                </a:solidFill>
              </a:rPr>
              <a:t> ، وعضويتان </a:t>
            </a:r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r>
              <a:rPr lang="ar-AE" sz="1800" b="1" dirty="0" smtClean="0">
                <a:solidFill>
                  <a:srgbClr val="FF0000"/>
                </a:solidFill>
              </a:rPr>
              <a:t> ) .</a:t>
            </a: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4/4/3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طبيعة الدور الذي تقوم به من خلال تلك الهيئات أو المنظمات المهنية الدولية ؟</a:t>
            </a:r>
          </a:p>
          <a:p>
            <a:pPr marL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يرفق ما يثبت دوره الفاعل بالمشاركة قي المنظمات والهيئات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الدولية ( إدارة برامج أو لجان ) موضحاً </a:t>
            </a:r>
            <a:r>
              <a:rPr lang="ar-AE" sz="1900" dirty="0">
                <a:latin typeface="+mj-lt"/>
                <a:ea typeface="+mj-ea"/>
                <a:cs typeface="+mj-cs"/>
              </a:rPr>
              <a:t>طبيعة الدور ، وزمن ومكان التنفيذ ، واسم المنظمة .</a:t>
            </a:r>
          </a:p>
          <a:p>
            <a:pPr marL="0">
              <a:buNone/>
            </a:pPr>
            <a:endParaRPr lang="ar-AE" sz="100" dirty="0" smtClean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en-US" sz="1900" dirty="0" smtClean="0"/>
              <a:t> 5/4/3 </a:t>
            </a:r>
            <a:r>
              <a:rPr lang="ar-AE" sz="2000" b="1" dirty="0" smtClean="0"/>
              <a:t>هل حددت مدى الاستفادة من عضويتك لتلك الهيئات أو المنظمات </a:t>
            </a:r>
            <a:r>
              <a:rPr lang="ar-AE" sz="2000" b="1" dirty="0"/>
              <a:t>المهنية ؟</a:t>
            </a:r>
            <a:endParaRPr lang="ar-AE" sz="2000" b="1" dirty="0" smtClean="0"/>
          </a:p>
          <a:p>
            <a:pPr marL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يبين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المعلم الفائدة </a:t>
            </a:r>
            <a:r>
              <a:rPr lang="ar-AE" sz="1900" dirty="0">
                <a:latin typeface="+mj-lt"/>
                <a:ea typeface="+mj-ea"/>
                <a:cs typeface="+mj-cs"/>
              </a:rPr>
              <a:t>التي عادت عليه من مشاركاته في المنظمات و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1900" dirty="0">
                <a:latin typeface="+mj-lt"/>
                <a:ea typeface="+mj-ea"/>
                <a:cs typeface="+mj-cs"/>
              </a:rPr>
              <a:t>الهيئات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ويرفق </a:t>
            </a:r>
            <a:r>
              <a:rPr lang="ar-AE" sz="1900" dirty="0">
                <a:latin typeface="+mj-lt"/>
                <a:ea typeface="+mj-ea"/>
                <a:cs typeface="+mj-cs"/>
              </a:rPr>
              <a:t>ما يثبت تلك الفائدة في </a:t>
            </a:r>
            <a:endParaRPr lang="ar-AE" sz="1900" dirty="0" smtClean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رفع مستوى </a:t>
            </a:r>
            <a:r>
              <a:rPr lang="ar-AE" sz="1900" dirty="0">
                <a:latin typeface="+mj-lt"/>
                <a:ea typeface="+mj-ea"/>
                <a:cs typeface="+mj-cs"/>
              </a:rPr>
              <a:t>برامجه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وتطوير </a:t>
            </a:r>
            <a:r>
              <a:rPr lang="ar-AE" sz="1900" dirty="0">
                <a:latin typeface="+mj-lt"/>
                <a:ea typeface="+mj-ea"/>
                <a:cs typeface="+mj-cs"/>
              </a:rPr>
              <a:t>خططه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أو </a:t>
            </a:r>
            <a:r>
              <a:rPr lang="ar-AE" sz="1900" dirty="0">
                <a:latin typeface="+mj-lt"/>
                <a:ea typeface="+mj-ea"/>
                <a:cs typeface="+mj-cs"/>
              </a:rPr>
              <a:t>ضم بعض طلابه لعضوية إحدى تلك الهيئات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، أو </a:t>
            </a:r>
            <a:r>
              <a:rPr lang="ar-AE" sz="1900" dirty="0">
                <a:latin typeface="+mj-lt"/>
                <a:ea typeface="+mj-ea"/>
                <a:cs typeface="+mj-cs"/>
              </a:rPr>
              <a:t>إشراكهم في </a:t>
            </a:r>
            <a:endParaRPr lang="ar-AE" sz="1900" dirty="0" smtClean="0">
              <a:latin typeface="+mj-lt"/>
              <a:ea typeface="+mj-ea"/>
              <a:cs typeface="+mj-cs"/>
            </a:endParaRP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إحدى الندوات والمؤتمرات.</a:t>
            </a:r>
            <a:endParaRPr lang="ar-AE" sz="19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41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9672" y="188640"/>
            <a:ext cx="497454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5/3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التقييم الذاتي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1/5/3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تضمنت خطتك السنوية برنامجاً لتقييم أدائك التعليمي وأوضحت فيه جميع العناصر المهمة 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أن تتضمن خطة المعلم مجالاً للتقييم الذاتي يحوي هدفاً محدداً ( أو أكثر ) ، وإجراءات تنفيذية ، وأدوات تقييمية لقياس مدى التقدم في الجوانب المختلفة لكفايات المعلم المهنية (شخصية – معرفية – أدائية - إنتاجية) مع البرمجة الزمنية للفعاليات مستعيناً بآراء طلابه ، وأولياء أمورهم ، وزملائه ، والمشرفين عليه .</a:t>
            </a:r>
          </a:p>
          <a:p>
            <a:pPr marL="0">
              <a:buNone/>
            </a:pPr>
            <a:endParaRPr lang="ar-AE" sz="105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2/5/3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أوضحت في </a:t>
            </a:r>
            <a:r>
              <a:rPr lang="ar-AE" sz="2000" b="1" dirty="0"/>
              <a:t>خطتك السنوية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الآليات المناسبة التي استخدمتها لتقييم أدائك التعليمي 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من خلال الاستبانات لإدارة المدرسة والزملاء والطلبة ، أو التقييم الذاتي بتصوير الحصص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 ويرفق ما يدل على ذلك )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>
              <a:buNone/>
            </a:pPr>
            <a:endParaRPr lang="ar-AE" sz="10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3/5/3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نتائج التقييم الذاتي لأدائك التعليمي ؟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يبين المعلم بموضوعيه النقاط السلبية والإيجابية في شخصيته وأدائه ، ويذكر الجوانب التي يرى أنها بحاجة إلى تحسين ويستخلصها من تحليل أدوات التقويم الذاتي السابقة ويرفقها: بالسرد ، أو الجداول ، أو الرسوم البيانية.</a:t>
            </a:r>
          </a:p>
          <a:p>
            <a:pPr marL="0">
              <a:buNone/>
            </a:pPr>
            <a:endParaRPr lang="ar-AE" sz="1000" dirty="0" smtClean="0">
              <a:solidFill>
                <a:prstClr val="black"/>
              </a:solidFill>
            </a:endParaRPr>
          </a:p>
          <a:p>
            <a:pPr marL="0">
              <a:buNone/>
            </a:pPr>
            <a:endParaRPr lang="ar-AE" sz="400" dirty="0" smtClean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en-US" sz="1900" dirty="0" smtClean="0"/>
              <a:t> 4/5/3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انعكست نتائج التقييم الذاتي على تطور مستوى أدائك؟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يرفق الأدلة التي توضح الإجراءات التي اتخذها لتحسين أدائه وتطوره ، ومدى انعكاس ذلك </a:t>
            </a:r>
          </a:p>
          <a:p>
            <a:pPr marL="0" algn="just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على متعلميه علمياً وسلوكياً .</a:t>
            </a:r>
          </a:p>
        </p:txBody>
      </p:sp>
    </p:spTree>
    <p:extLst>
      <p:ext uri="{BB962C8B-B14F-4D97-AF65-F5344CB8AC3E}">
        <p14:creationId xmlns:p14="http://schemas.microsoft.com/office/powerpoint/2010/main" xmlns="" val="252733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زخرفة اسلامي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475656" y="548680"/>
            <a:ext cx="55547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نشاط تدريبي </a:t>
            </a:r>
            <a:r>
              <a:rPr lang="en-US" dirty="0" smtClean="0"/>
              <a:t> 15 </a:t>
            </a:r>
            <a:r>
              <a:rPr lang="ar-AE" dirty="0" smtClean="0"/>
              <a:t>د</a:t>
            </a:r>
            <a:endParaRPr lang="ar-AE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619672" y="1844824"/>
            <a:ext cx="6516216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ar-AE" sz="4000" b="1" dirty="0" smtClean="0"/>
              <a:t>تصميم خطة للتقييم الذاتي .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ar-AE" sz="4000" b="1" dirty="0" smtClean="0"/>
              <a:t>تصميم استبانة للتقييم الذاتي </a:t>
            </a:r>
            <a:endParaRPr lang="ar-AE" sz="4000" b="1" dirty="0"/>
          </a:p>
          <a:p>
            <a:r>
              <a:rPr lang="ar-AE" sz="4000" b="1" dirty="0" smtClean="0"/>
              <a:t>للجوانب :</a:t>
            </a:r>
          </a:p>
          <a:p>
            <a:pPr marL="571500" indent="-571500">
              <a:buFontTx/>
              <a:buChar char="-"/>
            </a:pPr>
            <a:r>
              <a:rPr lang="ar-AE" sz="4000" b="1" dirty="0" smtClean="0"/>
              <a:t>الشخصية </a:t>
            </a:r>
            <a:endParaRPr lang="ar-AE" sz="4000" b="1" dirty="0"/>
          </a:p>
          <a:p>
            <a:pPr marL="571500" indent="-571500">
              <a:buFontTx/>
              <a:buChar char="-"/>
            </a:pPr>
            <a:r>
              <a:rPr lang="ar-AE" sz="4000" b="1" dirty="0" smtClean="0"/>
              <a:t> المعرفية </a:t>
            </a:r>
            <a:endParaRPr lang="ar-AE" sz="4000" b="1" dirty="0"/>
          </a:p>
          <a:p>
            <a:pPr marL="571500" indent="-571500">
              <a:buFontTx/>
              <a:buChar char="-"/>
            </a:pPr>
            <a:r>
              <a:rPr lang="ar-AE" sz="4000" b="1" dirty="0" smtClean="0"/>
              <a:t> الأدائية </a:t>
            </a:r>
          </a:p>
          <a:p>
            <a:pPr marL="571500" indent="-571500">
              <a:buFontTx/>
              <a:buChar char="-"/>
            </a:pPr>
            <a:r>
              <a:rPr lang="ar-AE" sz="4000" b="1" dirty="0" smtClean="0"/>
              <a:t> الانتاجية </a:t>
            </a:r>
          </a:p>
        </p:txBody>
      </p:sp>
    </p:spTree>
    <p:extLst>
      <p:ext uri="{BB962C8B-B14F-4D97-AF65-F5344CB8AC3E}">
        <p14:creationId xmlns:p14="http://schemas.microsoft.com/office/powerpoint/2010/main" xmlns="" val="19435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4" y="0"/>
            <a:ext cx="9120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23394" y="1460082"/>
            <a:ext cx="8352928" cy="280076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88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/>
              <a:t>4</a:t>
            </a:r>
            <a:r>
              <a:rPr lang="ar-AE" dirty="0"/>
              <a:t> .الالتزام المهني والأخلاقي</a:t>
            </a:r>
          </a:p>
        </p:txBody>
      </p:sp>
      <p:sp>
        <p:nvSpPr>
          <p:cNvPr id="4" name="مخطط انسيابي: رابط 3"/>
          <p:cNvSpPr/>
          <p:nvPr/>
        </p:nvSpPr>
        <p:spPr>
          <a:xfrm>
            <a:off x="7764254" y="5661248"/>
            <a:ext cx="1224136" cy="119675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150</a:t>
            </a:r>
            <a:endParaRPr lang="ar-AE" sz="2800" b="1" dirty="0"/>
          </a:p>
        </p:txBody>
      </p:sp>
    </p:spTree>
    <p:extLst>
      <p:ext uri="{BB962C8B-B14F-4D97-AF65-F5344CB8AC3E}">
        <p14:creationId xmlns:p14="http://schemas.microsoft.com/office/powerpoint/2010/main" xmlns="" val="4460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188640"/>
            <a:ext cx="529995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1/4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المواقف المهنية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529" y="1196752"/>
            <a:ext cx="9144000" cy="5661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1/1/4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حددت موقفاً يوضح دورك في الالتزام المهني والأخلاقي نحو معلم زميل؟ 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يذكر المعلم موقفاً واضحاً ومحدداً قام به نحو معلم زميل كان له أثر إيجابي لتوطيد العلاقة بينهما مما أدى إلى تحسين أسلوب تعامل الزميل مع الآخرين أو تحفيزه للعمل .</a:t>
            </a:r>
          </a:p>
          <a:p>
            <a:pPr marL="0">
              <a:buNone/>
            </a:pPr>
            <a:endParaRPr lang="ar-AE" sz="4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2/1/4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كان لدورك هذا أثر عميق نحو معلم زميل؟ 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يوضح المعلم الأثر العميق الذي تركه الموقف السابق  على زميله سواء كان الأثر في سلوك المعلم ، أو أدائه التدريسي ،  أو انتمائه المهني ، </a:t>
            </a:r>
            <a:r>
              <a:rPr lang="ar-AE" sz="19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و يرفق المعلم ما يثبت ذلك مشفوعاً بتأييد الإدارة أو الزملاء )  </a:t>
            </a:r>
            <a:r>
              <a:rPr lang="ar-AE" sz="2000" dirty="0">
                <a:solidFill>
                  <a:prstClr val="black"/>
                </a:solidFill>
              </a:rPr>
              <a:t>.</a:t>
            </a:r>
          </a:p>
          <a:p>
            <a:pPr marL="0">
              <a:buNone/>
            </a:pPr>
            <a:endParaRPr lang="ar-AE" sz="6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3/1/4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موقفاً يوضح دورك في الالتزام المهني والأخلاقي نحو إدارة المدرسة 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يذكر المعلم موقفاً واضحاً ومحدداً </a:t>
            </a:r>
            <a:r>
              <a:rPr lang="ar-AE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 غير واجباته المهنية )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قام به نحو أحد أعضاء إدارة المدرسة وترك أثراً عميقاً فيه كالإسهام في الأنشطة الإدارية ، أو تقديم خدمات تطوعية لإدارة المدرسة ، أو  تنفيذ نشاط مهني لإدارة المدرسة .</a:t>
            </a:r>
          </a:p>
          <a:p>
            <a:pPr marL="0">
              <a:buNone/>
            </a:pP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 يرفق المعلم ما يثبت تنفيذ هذا الموقف مستفيداً من الصور ، أو رسائل الشكر  )</a:t>
            </a:r>
            <a:r>
              <a:rPr lang="ar-AE" sz="2000" dirty="0">
                <a:solidFill>
                  <a:prstClr val="black"/>
                </a:solidFill>
              </a:rPr>
              <a:t> .</a:t>
            </a:r>
          </a:p>
          <a:p>
            <a:pPr marL="0">
              <a:buNone/>
            </a:pPr>
            <a:endParaRPr lang="ar-AE" sz="7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/>
              <a:t> 4/1/4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كان لدورك هذا أثر عميق نحو إدارة المدرسة؟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يوضح المعلم أثر السلوك نحو إدارة المدرسة ( زيادة اللُّحمة بين المعلمين والإدارة ، المزيد من 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الالتزام المهني ، الجودة في العمليات الإدارية بالمدرسة ) . </a:t>
            </a:r>
          </a:p>
          <a:p>
            <a:pPr marL="0">
              <a:buNone/>
            </a:pPr>
            <a:r>
              <a:rPr lang="ar-AE" sz="2000" dirty="0" smtClean="0">
                <a:solidFill>
                  <a:srgbClr val="FF0000"/>
                </a:solidFill>
              </a:rPr>
              <a:t>( ويؤيد ذلك بكتاب موثق أو أي أدلة أخرى ) </a:t>
            </a:r>
            <a:r>
              <a:rPr lang="ar-AE" sz="20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8353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8" y="16417"/>
            <a:ext cx="9135282" cy="68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نتيجة بحث الصور عن خطوات النجاح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114" y="1916832"/>
            <a:ext cx="7963413" cy="49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691680" y="402576"/>
            <a:ext cx="5106371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1">
            <a:spAutoFit/>
          </a:bodyPr>
          <a:lstStyle/>
          <a:p>
            <a:pPr algn="ctr"/>
            <a:r>
              <a:rPr lang="ar-AE" sz="8000" dirty="0" smtClean="0">
                <a:solidFill>
                  <a:schemeClr val="bg1"/>
                </a:solidFill>
                <a:cs typeface="PT Bold Heading" pitchFamily="2" charset="-78"/>
              </a:rPr>
              <a:t>رحلة التميز</a:t>
            </a:r>
            <a:endParaRPr lang="ar-AE" sz="8000" dirty="0">
              <a:solidFill>
                <a:schemeClr val="bg1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5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9089" y="332656"/>
            <a:ext cx="534333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1/4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المواقف المهنية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479" y="1311534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5/1/4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حددت موقفاً يوضح دورك في الالتزام المهني والأخلاقي نحو الموجه الفني أو من يقوم بدوره  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كالإسهام في إعداد معرض يهم المادة ، أو ملتقى تربوي ،  أو ورشة عمل ، أو حصة مشاهده ، أو تعميم درس متميز ، أو إعداد اختبارات عامة ، أو مذكرات تعليمية ، أو تأدية مهام </a:t>
            </a:r>
            <a:r>
              <a:rPr lang="ar-AE" sz="1900" dirty="0" err="1" smtClean="0">
                <a:latin typeface="+mj-lt"/>
                <a:ea typeface="+mj-ea"/>
                <a:cs typeface="+mj-cs"/>
              </a:rPr>
              <a:t>إشرافية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 .</a:t>
            </a:r>
          </a:p>
          <a:p>
            <a:pPr marL="0">
              <a:buNone/>
            </a:pP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 يرفق شهادة من الموجه أو من يقوم بدوره ، أو أية أدلة معتبرة أخرى ) </a:t>
            </a:r>
            <a:r>
              <a:rPr lang="ar-AE" sz="1900" dirty="0">
                <a:latin typeface="+mj-lt"/>
                <a:ea typeface="+mj-ea"/>
                <a:cs typeface="+mj-cs"/>
              </a:rPr>
              <a:t>.</a:t>
            </a:r>
          </a:p>
          <a:p>
            <a:pPr marL="0">
              <a:buNone/>
            </a:pPr>
            <a:endParaRPr lang="ar-AE" sz="5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6/1/4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كان لدورك هذا أثر عميق نحو الموجه الفني أو من يقوم بدوره 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يذكر المعلم نتائج الموقف مع الموجه ( تيسير عمله ، توثيق علاقته بالآخرين ، تطور الواقع التربوي ) .</a:t>
            </a:r>
          </a:p>
          <a:p>
            <a:pPr marL="0">
              <a:buNone/>
            </a:pPr>
            <a:r>
              <a:rPr lang="ar-AE" sz="19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ويرفق الأدلة التي توضح الآثار من رسائل شكر ،  أو صور معبرة ، أو أيّ شكل آخر ) </a:t>
            </a:r>
            <a:r>
              <a:rPr lang="ar-AE" sz="2000" dirty="0">
                <a:solidFill>
                  <a:prstClr val="black"/>
                </a:solidFill>
              </a:rPr>
              <a:t>.</a:t>
            </a:r>
          </a:p>
          <a:p>
            <a:pPr marL="0">
              <a:buNone/>
            </a:pPr>
            <a:endParaRPr lang="ar-AE" sz="4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7/1/4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موقفاً يوضح دورك في الالتزام المهني والأخلاقي نحو ولي الأمر/ الأسرة 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يعيّن موقفاً واضحاً ومحدداً يوضح علاقته المتميزة نحو أولياء الأمور كالتواصل المستمر من أجل المتعلم أو في المناسبات المختلفة ، أو تطبيق مشروع يخدم أولياء الأمور ، أو إشراكهم في الأنشطة  ( دورات ، معارض  ) .</a:t>
            </a:r>
          </a:p>
          <a:p>
            <a:pPr marL="0" algn="just">
              <a:buNone/>
            </a:pPr>
            <a:endParaRPr lang="ar-AE" sz="5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/>
              <a:t> 8/1/4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كان لدورك هذا أثر عميق نحو ولي الأمر / الأسرة؟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يذكر أثر ذلك الموقف كمساهمة ولي الأمر في المزيد من البرامج التربوية ، أو انعكاسه على</a:t>
            </a:r>
          </a:p>
          <a:p>
            <a:pPr marL="0">
              <a:buNone/>
            </a:pPr>
            <a:r>
              <a:rPr lang="ar-AE" sz="2000" dirty="0" smtClean="0">
                <a:solidFill>
                  <a:prstClr val="black"/>
                </a:solidFill>
              </a:rPr>
              <a:t>أسلوب تربيته لأبنائه ، أو في تحسين المستوى المادي أو الاجتماعي أو العلمي للأسرة .</a:t>
            </a:r>
          </a:p>
          <a:p>
            <a:pPr marL="0">
              <a:buNone/>
            </a:pPr>
            <a:r>
              <a:rPr lang="ar-AE" sz="2000" dirty="0" smtClean="0">
                <a:solidFill>
                  <a:srgbClr val="FF0000"/>
                </a:solidFill>
              </a:rPr>
              <a:t>( ويرفق ما يدل على ذلك الأثر ) </a:t>
            </a:r>
            <a:r>
              <a:rPr lang="ar-AE" sz="20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6902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زخرفة اسلامي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475656" y="548680"/>
            <a:ext cx="55547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نشاط تدريبي </a:t>
            </a:r>
            <a:r>
              <a:rPr lang="en-US" dirty="0" smtClean="0"/>
              <a:t> 15 </a:t>
            </a:r>
            <a:r>
              <a:rPr lang="ar-AE" dirty="0" smtClean="0"/>
              <a:t>د</a:t>
            </a:r>
            <a:endParaRPr lang="ar-AE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234591" y="1921737"/>
            <a:ext cx="7596336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ذكر مواقف تجاه كل من :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ar-AE" sz="4000" b="1" dirty="0" smtClean="0"/>
              <a:t>زميل عمل .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ar-AE" sz="4000" b="1" dirty="0" smtClean="0"/>
              <a:t>الإدارة .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ar-AE" sz="4000" b="1" dirty="0" smtClean="0"/>
              <a:t>الموجه أو من ينوب عنه .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ar-AE" sz="4000" b="1" dirty="0" smtClean="0"/>
              <a:t>ولي الأمر أو الأسرة .</a:t>
            </a:r>
          </a:p>
          <a:p>
            <a:r>
              <a:rPr lang="ar-AE" sz="4000" b="1" dirty="0" smtClean="0">
                <a:solidFill>
                  <a:srgbClr val="FF0000"/>
                </a:solidFill>
              </a:rPr>
              <a:t>مع الأدلة والأثر </a:t>
            </a:r>
            <a:r>
              <a:rPr lang="ar-AE" sz="4000" b="1" dirty="0" smtClean="0"/>
              <a:t>. </a:t>
            </a:r>
            <a:endParaRPr lang="ar-AE" sz="4000" b="1" dirty="0"/>
          </a:p>
        </p:txBody>
      </p:sp>
    </p:spTree>
    <p:extLst>
      <p:ext uri="{BB962C8B-B14F-4D97-AF65-F5344CB8AC3E}">
        <p14:creationId xmlns:p14="http://schemas.microsoft.com/office/powerpoint/2010/main" xmlns="" val="19435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94705"/>
            <a:ext cx="657347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2/4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القيم السلوكية للمتعلمين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1/2/4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تضمنت خطتك السنوية برامج وأنشطة لدعم القيم السلوكية لدى المتعلمين 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يختار المعلم إحدى القيم أو القضايا السلوكية السلبية ( كالتدخين ، والغش ، والكذب ، والمعاكسات ، الاستخدام السلبي للإنترنت ) ويسعى لعلاجها.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أو قيماً إيجابية تحتاج إلى تعزيز ( كبر الوالدين ، والصدق ، والأمانة  ) ويعمل على غرسها .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يختار المعلم إحدى القيم أو القضايا السلوكية ويضمن خطته هدفاً أو أهدافاً للتعامل معها بحيث تحوي خطته إجراءات تنفيذية واقعية هادفة ، وأدوات تقويمية مناسبة للقيم المحددة .</a:t>
            </a:r>
          </a:p>
          <a:p>
            <a:pPr marL="0">
              <a:buNone/>
            </a:pPr>
            <a:endParaRPr lang="ar-AE" sz="4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2/2/4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حصرت البرامج والأنشطة المنفذة لدعم القيم السلوكية لدى المتعلمين؟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يقوم المعلم بحصر وتدوين ما تم تنفيذه من إجراءات متضمنة في  خطته.</a:t>
            </a:r>
          </a:p>
          <a:p>
            <a:pPr marL="0">
              <a:buNone/>
            </a:pPr>
            <a:endParaRPr lang="ar-AE" sz="6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3/2/4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نتائج وآثار برامج وأنشطة دعم القيم السلوكية؟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يحصر المعلم المتميز نتائج وآثار جهوده في تنفيذ الإجراءات والأنشطة ( من خلال الاستبانات  ، أو ملاحظات أولياء الأمور ، أو تقارير دورية من المعلمين</a:t>
            </a: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والاختصاصيين الاجتماعيين ) مرفقاً الأدلة على ذلك .</a:t>
            </a:r>
          </a:p>
        </p:txBody>
      </p:sp>
    </p:spTree>
    <p:extLst>
      <p:ext uri="{BB962C8B-B14F-4D97-AF65-F5344CB8AC3E}">
        <p14:creationId xmlns:p14="http://schemas.microsoft.com/office/powerpoint/2010/main" xmlns="" val="363634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88640"/>
            <a:ext cx="657347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2/4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القيم السلوكية للمتعلمين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4/2/4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بادرت بتعميم تلك البرامج والأنشطة على مستوى المدرسة؟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يكتب المعلم البرامج والأنشطة التي قام بتنفيذها وأثمرت في واقع المتعلمين ويرفق معها دليلاً للتنفيذ حتى يتمكن من تطبيقها بيسر وسهولة ، أو تعميمها من خلال الإذاعة المدرسية ، أو تقديم عروض توضيحية في اجتماعات المعلمين ،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 أو من خلال شبكة الإنترنت .</a:t>
            </a:r>
          </a:p>
          <a:p>
            <a:pPr marL="0">
              <a:buNone/>
            </a:pPr>
            <a:endParaRPr lang="ar-AE" sz="4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5/2/4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بادرت بتعميم تلك البرامج والأنشطة على مستوى المدارس الأخرى؟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تعميم البرامج والأنشطة الناجحة على المدارس الأخرى وتحفيزها على تطبيقها ، والمساهمة في الإشراف على تنفيذها .</a:t>
            </a:r>
          </a:p>
          <a:p>
            <a:pPr marL="0">
              <a:buNone/>
            </a:pPr>
            <a:endParaRPr lang="ar-AE" sz="6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6/2/4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حددت جوانب التميز في برامج وأنشطة دعم القيم السلوكية؟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من جوانب التميز : ( حداثة الفكرة ، أو الأثر العميق ، أو استحسان فئة كبيرة من التربويين للبرامج والأنشطة ) ومن المستحسن أن يكون الحكم على التميز صادراً من  الآخرين كالمتعلمين ، أو أولياء الأمور ، أو المعلمين ، أو إدارة المدرسة على البرامج والأنشطة المتميزة.</a:t>
            </a:r>
          </a:p>
        </p:txBody>
      </p:sp>
    </p:spTree>
    <p:extLst>
      <p:ext uri="{BB962C8B-B14F-4D97-AF65-F5344CB8AC3E}">
        <p14:creationId xmlns:p14="http://schemas.microsoft.com/office/powerpoint/2010/main" xmlns="" val="406667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88640"/>
            <a:ext cx="663087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3/4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دعم القضايا المجتمعية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1/3/4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تضمنت خطتك السنوية برنامجاً لدعم القضايا المجتمعية 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يثري المعلم خطته ببرامج لدعم القضايا المجتمعية ( كالهوية الوطنية  ، والشيخوخة وكبار السن ، والبيئة ، والعمل التطوعي ) .</a:t>
            </a:r>
          </a:p>
          <a:p>
            <a:pPr marL="0" algn="just">
              <a:buNone/>
            </a:pP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و يرفق المعلم خطته السنوية متضمنة تلك البرامج ، كما يرفق الخطط التنفيذية الخاصة بكل برنامج مشتملة على: أهداف البرنامج ، والإجراءات ، و المدة الزمنية  ، وأدوات التقويم .</a:t>
            </a:r>
          </a:p>
          <a:p>
            <a:pPr marL="0" algn="just">
              <a:buNone/>
            </a:pPr>
            <a:endParaRPr lang="ar-AE" sz="8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4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2/3/4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شاركت المتعلمين وأولياء الأمور أو أية جهات أخرى في تخطيط أو تنفيذ تلك المشاريع 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يقوم المعلم بمشاركة أولياء الأمور أو أية جهات  أخرى في التخطيط والتنفيذ لهذه المشاريع (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ويرفق ما يدل على ذلك )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>
              <a:buNone/>
            </a:pPr>
            <a:endParaRPr lang="ar-AE" sz="8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6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3/3/4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قمت بتنفيذ تلك البرامج الخاصة بخدمة القضايا المجتمعية التي تناولتها 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يحصر المعلم  ما تم تنفيذه  ، والفترة التي قام بتنفيذ برامجه وأنشطته فيها ، والفئة المستهدفة ،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وإرفاق الأدلة من ( صور وتسجيلات مرئية ، أو تعاميم  </a:t>
            </a:r>
            <a:r>
              <a:rPr lang="ar-AE" sz="1900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916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تيجة بحث الصور عن جائزة حمدان بن راشد آل مكتوم للأداء التعليمي المتميز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8"/>
          <a:stretch/>
        </p:blipFill>
        <p:spPr bwMode="auto">
          <a:xfrm>
            <a:off x="467544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134"/>
            <a:ext cx="9144000" cy="68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15498"/>
            <a:ext cx="6684921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effectLst>
                  <a:innerShdw blurRad="114300">
                    <a:prstClr val="black"/>
                  </a:innerShdw>
                </a:effectLst>
              </a:rPr>
              <a:t> 3/4</a:t>
            </a:r>
            <a:r>
              <a:rPr lang="ar-AE" sz="4800" b="1" dirty="0">
                <a:effectLst>
                  <a:innerShdw blurRad="114300">
                    <a:prstClr val="black"/>
                  </a:innerShdw>
                </a:effectLst>
              </a:rPr>
              <a:t> دعم القضايا المجتمعية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A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4/3/4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 هل قمت بتقييم تلك البرامج المنفذة 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يقدم المعلم المتميز تقويماً شاملاً للبرامج التي خطط لها ونفذها بحيث يتضمن التقويم النهائي : ما تم تحقيقه من إجراءات تنفيذية ، ونسبة تحقق الأهداف الموضوعة ، والعوائق والصعوبات التي واجهت تنفيذ تلك البرامج 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 مراعاة استخدام أدوات تقويم مصممة وفق الأسس العلمية ، والحرص على الدقة والموضوعية ) </a:t>
            </a:r>
            <a:r>
              <a:rPr lang="ar-AE" sz="1900" dirty="0">
                <a:latin typeface="+mj-lt"/>
                <a:ea typeface="+mj-ea"/>
                <a:cs typeface="+mj-cs"/>
              </a:rPr>
              <a:t>.</a:t>
            </a:r>
          </a:p>
          <a:p>
            <a:pPr marL="0">
              <a:buNone/>
            </a:pPr>
            <a:endParaRPr lang="ar-AE" sz="4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5/3/4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حصرت أثر تلك البرامج على المتعلمين ؟</a:t>
            </a:r>
          </a:p>
          <a:p>
            <a:pPr marL="0" algn="just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إن ما يهم المعلم المتميز عند تخطيطه هي الآثار الإيجابية لتلك البرامج على المتعلمين: كتحسن اتجاهاتهم وأفعالهم نحو القضايا المجتمعية  .</a:t>
            </a:r>
          </a:p>
          <a:p>
            <a:pPr marL="0" algn="just">
              <a:buNone/>
            </a:pPr>
            <a:r>
              <a:rPr lang="ar-AE" sz="1900" dirty="0">
                <a:latin typeface="+mj-lt"/>
                <a:ea typeface="+mj-ea"/>
                <a:cs typeface="+mj-cs"/>
              </a:rPr>
              <a:t>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يرفق المعلم آثار تطبيق برامجه ومشاريعه على المتعلمين والتي تم استخلاصها من خلال استبانات رأي الطلبة ، ومقابلاتهم ، وصحف الملاحظة </a:t>
            </a:r>
            <a:r>
              <a:rPr lang="ar-AE" sz="19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>
              <a:buNone/>
            </a:pPr>
            <a:endParaRPr lang="ar-AE" sz="10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endParaRPr lang="ar-AE" sz="600" dirty="0" smtClean="0">
              <a:latin typeface="+mj-lt"/>
              <a:ea typeface="+mj-ea"/>
              <a:cs typeface="+mj-cs"/>
            </a:endParaRPr>
          </a:p>
          <a:p>
            <a:pPr marL="0">
              <a:buNone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 6/3/4 </a:t>
            </a:r>
            <a:r>
              <a:rPr lang="ar-AE" sz="2000" b="1" dirty="0" smtClean="0">
                <a:latin typeface="+mj-lt"/>
                <a:ea typeface="+mj-ea"/>
                <a:cs typeface="+mj-cs"/>
              </a:rPr>
              <a:t>هل حصلت على جوائز نتيجة لمشاركتك في دعم القضايا المجتمعية على مستوى المدرسة أو الوزارة أو المجتمع ؟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يذكر المعلم الجوائز التي حصل عليها نظير مشاركاته سواء على مستوى المدرسة أو الوزارة أو المجتمع </a:t>
            </a:r>
          </a:p>
          <a:p>
            <a:pPr marL="0">
              <a:buNone/>
            </a:pPr>
            <a:r>
              <a:rPr lang="ar-AE" sz="1900" dirty="0" smtClean="0">
                <a:latin typeface="+mj-lt"/>
                <a:ea typeface="+mj-ea"/>
                <a:cs typeface="+mj-cs"/>
              </a:rPr>
              <a:t>مع إرفاق الأدلة على ذلك .                       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خمس درجات ( الجائزة : </a:t>
            </a:r>
            <a:r>
              <a:rPr lang="en-US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، جائزتان : </a:t>
            </a:r>
            <a:r>
              <a:rPr lang="en-US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lang="ar-AE" sz="19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)</a:t>
            </a:r>
          </a:p>
          <a:p>
            <a:pPr marL="0">
              <a:buNone/>
            </a:pPr>
            <a:endParaRPr lang="ar-AE" sz="19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99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زخرفة اسلامي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475656" y="548680"/>
            <a:ext cx="55547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نشاط تدريبي </a:t>
            </a:r>
            <a:r>
              <a:rPr lang="en-US" dirty="0" smtClean="0"/>
              <a:t> 15 </a:t>
            </a:r>
            <a:r>
              <a:rPr lang="ar-AE" dirty="0" smtClean="0"/>
              <a:t>د</a:t>
            </a:r>
            <a:endParaRPr lang="ar-AE" dirty="0"/>
          </a:p>
        </p:txBody>
      </p:sp>
      <p:sp>
        <p:nvSpPr>
          <p:cNvPr id="2" name="مربع نص 1"/>
          <p:cNvSpPr txBox="1"/>
          <p:nvPr/>
        </p:nvSpPr>
        <p:spPr>
          <a:xfrm>
            <a:off x="971600" y="2564738"/>
            <a:ext cx="7596336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ar-AE" sz="4000" b="1" dirty="0" smtClean="0"/>
              <a:t>إعداد برنامج لدعم قيمة سلوكية.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ar-AE" sz="4000" b="1" dirty="0" smtClean="0"/>
              <a:t>إعداد </a:t>
            </a:r>
            <a:r>
              <a:rPr lang="ar-AE" sz="4000" b="1" dirty="0"/>
              <a:t>برنامج </a:t>
            </a:r>
            <a:r>
              <a:rPr lang="ar-AE" sz="4000" b="1" dirty="0" smtClean="0"/>
              <a:t>لدعم قضية مجتمعية .</a:t>
            </a:r>
            <a:endParaRPr lang="ar-AE" sz="4000" b="1" dirty="0"/>
          </a:p>
        </p:txBody>
      </p:sp>
    </p:spTree>
    <p:extLst>
      <p:ext uri="{BB962C8B-B14F-4D97-AF65-F5344CB8AC3E}">
        <p14:creationId xmlns:p14="http://schemas.microsoft.com/office/powerpoint/2010/main" xmlns="" val="19435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29242" y="2028110"/>
            <a:ext cx="8352928" cy="14465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1">
            <a:spAutoFit/>
          </a:bodyPr>
          <a:lstStyle/>
          <a:p>
            <a:pPr algn="ctr"/>
            <a:r>
              <a:rPr lang="ar-AE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ملخص المعايير</a:t>
            </a:r>
            <a:endParaRPr lang="ar-AE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0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رسم تخطيطي 16"/>
          <p:cNvGraphicFramePr/>
          <p:nvPr>
            <p:extLst>
              <p:ext uri="{D42A27DB-BD31-4B8C-83A1-F6EECF244321}">
                <p14:modId xmlns:p14="http://schemas.microsoft.com/office/powerpoint/2010/main" xmlns="" val="3877269345"/>
              </p:ext>
            </p:extLst>
          </p:nvPr>
        </p:nvGraphicFramePr>
        <p:xfrm>
          <a:off x="6759150" y="260648"/>
          <a:ext cx="237626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رسم تخطيطي 18"/>
          <p:cNvGraphicFramePr/>
          <p:nvPr>
            <p:extLst>
              <p:ext uri="{D42A27DB-BD31-4B8C-83A1-F6EECF244321}">
                <p14:modId xmlns:p14="http://schemas.microsoft.com/office/powerpoint/2010/main" xmlns="" val="854722753"/>
              </p:ext>
            </p:extLst>
          </p:nvPr>
        </p:nvGraphicFramePr>
        <p:xfrm>
          <a:off x="4499992" y="188640"/>
          <a:ext cx="237626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رسم تخطيطي 19"/>
          <p:cNvGraphicFramePr/>
          <p:nvPr>
            <p:extLst>
              <p:ext uri="{D42A27DB-BD31-4B8C-83A1-F6EECF244321}">
                <p14:modId xmlns:p14="http://schemas.microsoft.com/office/powerpoint/2010/main" xmlns="" val="251083261"/>
              </p:ext>
            </p:extLst>
          </p:nvPr>
        </p:nvGraphicFramePr>
        <p:xfrm>
          <a:off x="2267744" y="58057"/>
          <a:ext cx="2376264" cy="625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2" name="رسم تخطيطي 21"/>
          <p:cNvGraphicFramePr/>
          <p:nvPr>
            <p:extLst>
              <p:ext uri="{D42A27DB-BD31-4B8C-83A1-F6EECF244321}">
                <p14:modId xmlns:p14="http://schemas.microsoft.com/office/powerpoint/2010/main" xmlns="" val="574709542"/>
              </p:ext>
            </p:extLst>
          </p:nvPr>
        </p:nvGraphicFramePr>
        <p:xfrm>
          <a:off x="0" y="28983"/>
          <a:ext cx="2376264" cy="5848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xmlns="" val="19698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0" grpId="0">
        <p:bldAsOne/>
      </p:bldGraphic>
      <p:bldGraphic spid="22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619672" y="421081"/>
            <a:ext cx="558062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/>
              <a:t>رسائل عاجلة</a:t>
            </a:r>
            <a:endParaRPr lang="ar-AE" sz="48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482418" y="2060848"/>
            <a:ext cx="662473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AE" sz="3600" dirty="0" smtClean="0"/>
              <a:t>الترقيم والإخراج الجيد .</a:t>
            </a:r>
          </a:p>
          <a:p>
            <a:endParaRPr lang="ar-AE" sz="2800" dirty="0"/>
          </a:p>
        </p:txBody>
      </p:sp>
      <p:sp>
        <p:nvSpPr>
          <p:cNvPr id="5" name="مستطيل 4"/>
          <p:cNvSpPr/>
          <p:nvPr/>
        </p:nvSpPr>
        <p:spPr>
          <a:xfrm>
            <a:off x="1259632" y="2996952"/>
            <a:ext cx="6844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AE" sz="3600" dirty="0"/>
              <a:t>وضع الدليل المناسب في المكان المناسب </a:t>
            </a:r>
            <a:r>
              <a:rPr lang="ar-AE" sz="3600" dirty="0" smtClean="0"/>
              <a:t>.</a:t>
            </a:r>
            <a:endParaRPr lang="ar-AE" sz="3600" dirty="0"/>
          </a:p>
        </p:txBody>
      </p:sp>
      <p:sp>
        <p:nvSpPr>
          <p:cNvPr id="6" name="مستطيل 5"/>
          <p:cNvSpPr/>
          <p:nvPr/>
        </p:nvSpPr>
        <p:spPr>
          <a:xfrm>
            <a:off x="3532027" y="39405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AE" sz="3600" dirty="0"/>
              <a:t>التأكد من الأفلام المرفقة </a:t>
            </a:r>
            <a:r>
              <a:rPr lang="ar-AE" sz="3600" dirty="0" smtClean="0"/>
              <a:t>.</a:t>
            </a:r>
            <a:endParaRPr lang="ar-AE" sz="3600" dirty="0"/>
          </a:p>
        </p:txBody>
      </p:sp>
      <p:sp>
        <p:nvSpPr>
          <p:cNvPr id="7" name="مستطيل 6"/>
          <p:cNvSpPr/>
          <p:nvPr/>
        </p:nvSpPr>
        <p:spPr>
          <a:xfrm>
            <a:off x="5664498" y="4868047"/>
            <a:ext cx="2443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AE" sz="3600" dirty="0"/>
              <a:t>المصداقية .</a:t>
            </a:r>
          </a:p>
        </p:txBody>
      </p:sp>
      <p:pic>
        <p:nvPicPr>
          <p:cNvPr id="4098" name="Picture 2" descr="نتيجة بحث الصور عن رسائل سريع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168" y="403067"/>
            <a:ext cx="849010" cy="8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3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نتيجة بحث الصور عن محطا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691680" y="188640"/>
            <a:ext cx="49325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المحطة الأولى</a:t>
            </a:r>
          </a:p>
        </p:txBody>
      </p:sp>
    </p:spTree>
    <p:extLst>
      <p:ext uri="{BB962C8B-B14F-4D97-AF65-F5344CB8AC3E}">
        <p14:creationId xmlns:p14="http://schemas.microsoft.com/office/powerpoint/2010/main" xmlns="" val="8007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نتيجة بحث الصور عن محطا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478146" y="116632"/>
            <a:ext cx="49325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المحطة </a:t>
            </a:r>
            <a:r>
              <a:rPr lang="ar-AE" dirty="0" smtClean="0"/>
              <a:t>الرابعة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xmlns="" val="35860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4" y="12648"/>
            <a:ext cx="9129566" cy="68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نتيجة بحث الصور عن هبوط الطائرة في المطار طيران الاتحا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4" y="1412776"/>
            <a:ext cx="912956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827764" y="116632"/>
            <a:ext cx="51125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الوصول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xmlns="" val="20836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حفل جائزة حمدان بن راشد للأداء التعليمي المتمي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74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نتيجة بحث الصور عن أنا وشعبي نحب المركز الأو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47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30" y="36889"/>
            <a:ext cx="9153629" cy="68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51520" y="1122516"/>
            <a:ext cx="8280920" cy="44935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8800" dirty="0" smtClean="0">
                <a:solidFill>
                  <a:srgbClr val="0070C0"/>
                </a:solidFill>
                <a:cs typeface="PT Bold Heading" pitchFamily="2" charset="-78"/>
              </a:rPr>
              <a:t>شكراً </a:t>
            </a:r>
          </a:p>
          <a:p>
            <a:pPr algn="ctr"/>
            <a:r>
              <a:rPr lang="ar-AE" sz="6600" dirty="0" smtClean="0">
                <a:solidFill>
                  <a:srgbClr val="0070C0"/>
                </a:solidFill>
                <a:cs typeface="PT Bold Heading" pitchFamily="2" charset="-78"/>
              </a:rPr>
              <a:t>مع أطيب التمنيات </a:t>
            </a:r>
            <a:r>
              <a:rPr lang="ar-AE" sz="6600" dirty="0">
                <a:solidFill>
                  <a:srgbClr val="0070C0"/>
                </a:solidFill>
                <a:cs typeface="PT Bold Heading" pitchFamily="2" charset="-78"/>
              </a:rPr>
              <a:t>للجميع</a:t>
            </a:r>
          </a:p>
          <a:p>
            <a:pPr algn="ctr"/>
            <a:r>
              <a:rPr lang="ar-AE" sz="6600" dirty="0" smtClean="0">
                <a:solidFill>
                  <a:srgbClr val="0070C0"/>
                </a:solidFill>
                <a:cs typeface="PT Bold Heading" pitchFamily="2" charset="-78"/>
              </a:rPr>
              <a:t>بالمشاركة والفوز</a:t>
            </a:r>
            <a:endParaRPr lang="ar-AE" sz="66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pic>
        <p:nvPicPr>
          <p:cNvPr id="6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4" y="12648"/>
            <a:ext cx="9129566" cy="68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115616" y="1322571"/>
            <a:ext cx="7416824" cy="409342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8000" dirty="0" smtClean="0">
                <a:solidFill>
                  <a:srgbClr val="00B050"/>
                </a:solidFill>
                <a:cs typeface="PT Bold Heading" pitchFamily="2" charset="-78"/>
              </a:rPr>
              <a:t>شكراً</a:t>
            </a:r>
          </a:p>
          <a:p>
            <a:pPr algn="ctr"/>
            <a:r>
              <a:rPr lang="ar-AE" sz="60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مع أطيب التمنيات للجميع بالمشاركة الناجحة والفوز</a:t>
            </a:r>
            <a:endParaRPr lang="ar-AE" sz="60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كائن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928192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204" name="عرض تقديمي" r:id="rId3" imgW="4570340" imgH="342755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147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نتيجة بحث الصور عن قبل السف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36496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547664" y="188536"/>
            <a:ext cx="49325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 smtClean="0"/>
              <a:t>معلومات </a:t>
            </a:r>
            <a:r>
              <a:rPr lang="ar-AE" dirty="0"/>
              <a:t>عن الرحلة</a:t>
            </a:r>
          </a:p>
        </p:txBody>
      </p:sp>
    </p:spTree>
    <p:extLst>
      <p:ext uri="{BB962C8B-B14F-4D97-AF65-F5344CB8AC3E}">
        <p14:creationId xmlns:p14="http://schemas.microsoft.com/office/powerpoint/2010/main" xmlns="" val="14534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 pc\Pictures\خلفية جائزة حمدا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19"/>
            <a:ext cx="9143999" cy="68409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372911" y="1903261"/>
            <a:ext cx="60846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1998</a:t>
            </a:r>
            <a:r>
              <a:rPr lang="ar-AE" sz="2400" dirty="0" smtClean="0">
                <a:solidFill>
                  <a:srgbClr val="FF0000"/>
                </a:solidFill>
              </a:rPr>
              <a:t> </a:t>
            </a:r>
            <a:r>
              <a:rPr lang="ar-AE" sz="2400" dirty="0" smtClean="0"/>
              <a:t> إنشاء الجائزة ( اقتصارها على إمارة دبي ) . </a:t>
            </a:r>
            <a:endParaRPr lang="ar-AE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932751" y="2646736"/>
            <a:ext cx="75248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2001</a:t>
            </a:r>
            <a:r>
              <a:rPr lang="ar-AE" sz="2400" dirty="0" smtClean="0"/>
              <a:t> توسعت الجائزة لتشمل كافة الإمارات ، ودول الخليج العربي . </a:t>
            </a:r>
            <a:endParaRPr lang="ar-AE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54342" y="3425371"/>
            <a:ext cx="77793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2009</a:t>
            </a:r>
            <a:r>
              <a:rPr lang="ar-AE" sz="2400" dirty="0" smtClean="0"/>
              <a:t> دشنت </a:t>
            </a:r>
            <a:r>
              <a:rPr lang="ar-AE" sz="2400" dirty="0"/>
              <a:t>النسخة العالمية للجائزة  بالتعاون مع منظمة اليونسكو "جائزة حمدان بن راشد آل مكتوم/ اليونسكو"،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652924" y="4509120"/>
            <a:ext cx="69140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ar-AE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2010</a:t>
            </a:r>
            <a:r>
              <a:rPr lang="ar-AE" sz="2400" dirty="0" smtClean="0"/>
              <a:t> استحدثت الجائزة فئات التعليم العالي .</a:t>
            </a:r>
            <a:endParaRPr lang="ar-AE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66310" y="5301208"/>
            <a:ext cx="8067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2015</a:t>
            </a:r>
            <a:r>
              <a:rPr lang="ar-AE" sz="2400" dirty="0" smtClean="0"/>
              <a:t> تدشين مركز حمدان للموهبة والإبداع ، ومركز حمدان للابتكار </a:t>
            </a:r>
          </a:p>
          <a:p>
            <a:r>
              <a:rPr lang="ar-AE" sz="2400" dirty="0" err="1" smtClean="0"/>
              <a:t>فاب</a:t>
            </a:r>
            <a:r>
              <a:rPr lang="ar-AE" sz="2400" dirty="0" smtClean="0"/>
              <a:t> لاب الإمارات . </a:t>
            </a:r>
            <a:endParaRPr lang="ar-AE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1619672" y="404664"/>
            <a:ext cx="51125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AE" dirty="0"/>
              <a:t>الجائزة في سطور</a:t>
            </a:r>
          </a:p>
        </p:txBody>
      </p:sp>
    </p:spTree>
    <p:extLst>
      <p:ext uri="{BB962C8B-B14F-4D97-AF65-F5344CB8AC3E}">
        <p14:creationId xmlns:p14="http://schemas.microsoft.com/office/powerpoint/2010/main" xmlns="" val="25955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18246</TotalTime>
  <Words>6469</Words>
  <Application>Microsoft Office PowerPoint</Application>
  <PresentationFormat>On-screen Show (4:3)</PresentationFormat>
  <Paragraphs>582</Paragraphs>
  <Slides>75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سمة Office</vt:lpstr>
      <vt:lpstr>عرض تقديمي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 pc</dc:creator>
  <cp:lastModifiedBy>User3</cp:lastModifiedBy>
  <cp:revision>305</cp:revision>
  <dcterms:created xsi:type="dcterms:W3CDTF">2017-04-26T05:52:12Z</dcterms:created>
  <dcterms:modified xsi:type="dcterms:W3CDTF">2017-10-12T13:53:16Z</dcterms:modified>
</cp:coreProperties>
</file>