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6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5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0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8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83070">
            <a:off x="1659632" y="1772816"/>
            <a:ext cx="7484368" cy="2376264"/>
          </a:xfrm>
        </p:spPr>
        <p:txBody>
          <a:bodyPr/>
          <a:lstStyle/>
          <a:p>
            <a:r>
              <a:rPr lang="uk-UA" sz="4800" dirty="0" smtClean="0"/>
              <a:t>Нові конструктивні рішення в архітектурі. Архітектурна біоніка.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517232"/>
            <a:ext cx="5202272" cy="1203920"/>
          </a:xfrm>
        </p:spPr>
        <p:txBody>
          <a:bodyPr/>
          <a:lstStyle/>
          <a:p>
            <a:r>
              <a:rPr lang="uk-UA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Виконала: </a:t>
            </a:r>
            <a:r>
              <a:rPr lang="uk-UA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Гуд</a:t>
            </a:r>
            <a:r>
              <a:rPr lang="uk-UA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Світлана Сергіївна</a:t>
            </a:r>
          </a:p>
          <a:p>
            <a:r>
              <a:rPr lang="uk-UA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вчитель образотворчого мистецтва </a:t>
            </a:r>
          </a:p>
          <a:p>
            <a:r>
              <a:rPr lang="uk-UA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КЗ “НСЗШ </a:t>
            </a:r>
            <a:r>
              <a:rPr lang="en-US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I-III </a:t>
            </a:r>
            <a:r>
              <a:rPr lang="uk-UA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ст. №4”, </a:t>
            </a:r>
            <a:r>
              <a:rPr lang="uk-UA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м.Нікополь</a:t>
            </a:r>
            <a:endParaRPr lang="ru-RU" sz="18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4005064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/>
              <a:t>7кл.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6245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482" y="5301208"/>
            <a:ext cx="421196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Давньоримський</a:t>
            </a:r>
            <a:r>
              <a:rPr lang="ru-RU" sz="2800" dirty="0"/>
              <a:t> теоретик </a:t>
            </a:r>
            <a:r>
              <a:rPr lang="ru-RU" sz="2800" dirty="0" err="1"/>
              <a:t>архітектури</a:t>
            </a:r>
            <a:r>
              <a:rPr lang="ru-RU" sz="2800" dirty="0"/>
              <a:t> </a:t>
            </a:r>
            <a:r>
              <a:rPr lang="ru-RU" sz="2800" dirty="0" err="1"/>
              <a:t>Вітрувій</a:t>
            </a:r>
            <a:r>
              <a:rPr lang="ru-RU" sz="2800" dirty="0"/>
              <a:t>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1506" name="Picture 2" descr="Картинки по запросу Давньоримський теоретик архітектури Вітрув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38" y="2306698"/>
            <a:ext cx="3183056" cy="29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2920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 err="1"/>
              <a:t>Архітектурна</a:t>
            </a:r>
            <a:r>
              <a:rPr lang="en-US" sz="4400" b="1" i="1" dirty="0"/>
              <a:t> </a:t>
            </a:r>
            <a:r>
              <a:rPr lang="en-US" sz="4400" b="1" i="1" dirty="0" err="1"/>
              <a:t>тріада</a:t>
            </a:r>
            <a:r>
              <a:rPr lang="en-US" sz="4400" b="1" i="1" dirty="0"/>
              <a:t> </a:t>
            </a:r>
            <a:r>
              <a:rPr lang="uk-UA" sz="4400" b="1" i="1" dirty="0" smtClean="0"/>
              <a:t>:</a:t>
            </a:r>
          </a:p>
          <a:p>
            <a:r>
              <a:rPr lang="uk-UA" sz="4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i="1" dirty="0" err="1" smtClean="0">
                <a:solidFill>
                  <a:srgbClr val="FF0000"/>
                </a:solidFill>
              </a:rPr>
              <a:t>корисність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endParaRPr lang="uk-UA" sz="44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i="1" dirty="0" err="1" smtClean="0">
                <a:solidFill>
                  <a:srgbClr val="0070C0"/>
                </a:solidFill>
              </a:rPr>
              <a:t>міцність</a:t>
            </a:r>
            <a:r>
              <a:rPr lang="en-US" sz="4400" b="1" i="1" dirty="0" smtClean="0"/>
              <a:t> </a:t>
            </a:r>
            <a:endParaRPr lang="uk-UA" sz="4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i="1" dirty="0" err="1" smtClean="0">
                <a:solidFill>
                  <a:srgbClr val="7030A0"/>
                </a:solidFill>
              </a:rPr>
              <a:t>краса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1.</a:t>
            </a:r>
            <a:r>
              <a:rPr lang="uk-UA" sz="3000" b="1" dirty="0" smtClean="0">
                <a:solidFill>
                  <a:schemeClr val="tx1"/>
                </a:solidFill>
              </a:rPr>
              <a:t> Уявіть себе архітектором.</a:t>
            </a:r>
          </a:p>
          <a:p>
            <a:r>
              <a:rPr lang="uk-UA" sz="3000" b="1" dirty="0" smtClean="0">
                <a:solidFill>
                  <a:srgbClr val="FF0000"/>
                </a:solidFill>
              </a:rPr>
              <a:t>2.</a:t>
            </a:r>
            <a:r>
              <a:rPr lang="uk-UA" sz="3000" b="1" dirty="0" smtClean="0">
                <a:solidFill>
                  <a:schemeClr val="tx1"/>
                </a:solidFill>
              </a:rPr>
              <a:t> Задачі які необхідно виконати архітектору: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000" b="1" dirty="0" smtClean="0">
                <a:solidFill>
                  <a:schemeClr val="tx1"/>
                </a:solidFill>
              </a:rPr>
              <a:t>Скільки поверхів у вашому будинку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000" b="1" dirty="0" smtClean="0">
                <a:solidFill>
                  <a:schemeClr val="tx1"/>
                </a:solidFill>
              </a:rPr>
              <a:t>Визначення форми будинку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000" b="1" dirty="0" smtClean="0">
                <a:solidFill>
                  <a:schemeClr val="tx1"/>
                </a:solidFill>
              </a:rPr>
              <a:t>Форма і розміри вікон та дверей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000" b="1" dirty="0" smtClean="0">
                <a:solidFill>
                  <a:schemeClr val="tx1"/>
                </a:solidFill>
              </a:rPr>
              <a:t>Будівельні матеріали </a:t>
            </a:r>
            <a:r>
              <a:rPr lang="uk-UA" sz="2400" b="1" dirty="0" smtClean="0">
                <a:solidFill>
                  <a:schemeClr val="tx1"/>
                </a:solidFill>
              </a:rPr>
              <a:t>(камінь, цегла, дерево, скло та ін.)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000" b="1" dirty="0" smtClean="0">
                <a:solidFill>
                  <a:schemeClr val="tx1"/>
                </a:solidFill>
              </a:rPr>
              <a:t>Оформлення зовнішнього вигляду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000" b="1" dirty="0" smtClean="0">
                <a:solidFill>
                  <a:schemeClr val="tx1"/>
                </a:solidFill>
              </a:rPr>
              <a:t>Оформлення, благоустрій території навколо будинку </a:t>
            </a:r>
            <a:r>
              <a:rPr lang="uk-UA" sz="2400" b="1" dirty="0" smtClean="0">
                <a:solidFill>
                  <a:schemeClr val="tx1"/>
                </a:solidFill>
              </a:rPr>
              <a:t>(освітлення, під'їзд, зона відпочинку)</a:t>
            </a:r>
          </a:p>
          <a:p>
            <a:r>
              <a:rPr lang="uk-UA" sz="3000" b="1" dirty="0" smtClean="0">
                <a:solidFill>
                  <a:srgbClr val="FF0000"/>
                </a:solidFill>
              </a:rPr>
              <a:t>3.</a:t>
            </a:r>
            <a:r>
              <a:rPr lang="uk-UA" sz="3000" b="1" dirty="0" smtClean="0">
                <a:solidFill>
                  <a:schemeClr val="tx1"/>
                </a:solidFill>
              </a:rPr>
              <a:t> Виконати ескізний малюнок «Біонічний будинок»                   (Виконати малюнок будинку у перспективі)</a:t>
            </a:r>
          </a:p>
          <a:p>
            <a:endParaRPr lang="uk-UA" sz="3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Практичне завдання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17869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Біоніка</a:t>
            </a:r>
            <a:r>
              <a:rPr lang="uk-UA" dirty="0" smtClean="0"/>
              <a:t> – це наука,  яка вивчає представників рослинного і тваринного світу з метою використання природних форм для створення нових технічних об'єктів.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634" y="17760"/>
            <a:ext cx="5471542" cy="1143000"/>
          </a:xfrm>
        </p:spPr>
        <p:txBody>
          <a:bodyPr/>
          <a:lstStyle/>
          <a:p>
            <a:r>
              <a:rPr lang="uk-UA" sz="2800" dirty="0" smtClean="0"/>
              <a:t>Біоніка охоплює майже всі сфери діяльності людини.</a:t>
            </a:r>
            <a:endParaRPr lang="ru-RU" sz="2800" dirty="0"/>
          </a:p>
        </p:txBody>
      </p:sp>
      <p:pic>
        <p:nvPicPr>
          <p:cNvPr id="1027" name="Picture 3" descr="F:\9 клас біоніка\Урок 1 Основи біоніки у проектуванні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6" y="3140968"/>
            <a:ext cx="2657984" cy="354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9 клас біоніка\Урок 1 Основи біоніки у проектуванні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1" y="180528"/>
            <a:ext cx="3102224" cy="3616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9 клас біоніка\Урок 1 Основи біоніки у проектуванні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0" y="3950399"/>
            <a:ext cx="3412443" cy="2656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9 клас біоніка\Урок 1 Основи біоніки у проектуванні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9433" r="15795" b="13382"/>
          <a:stretch/>
        </p:blipFill>
        <p:spPr bwMode="auto">
          <a:xfrm>
            <a:off x="3239712" y="1435701"/>
            <a:ext cx="3101687" cy="3843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9 клас біоніка\Урок 1 Основи біоніки у проектуванні\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r="10662" b="9461"/>
          <a:stretch/>
        </p:blipFill>
        <p:spPr bwMode="auto">
          <a:xfrm>
            <a:off x="6430309" y="1117243"/>
            <a:ext cx="2570128" cy="174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9 клас біоніка\Урок 1 Основи біоніки у проектуванні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570"/>
            <a:ext cx="3384376" cy="6612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704" y="11151"/>
            <a:ext cx="3863755" cy="1143000"/>
          </a:xfrm>
        </p:spPr>
        <p:txBody>
          <a:bodyPr/>
          <a:lstStyle/>
          <a:p>
            <a:r>
              <a:rPr lang="uk-UA" sz="3600" dirty="0" smtClean="0"/>
              <a:t>Біоніка в </a:t>
            </a:r>
            <a:br>
              <a:rPr lang="uk-UA" sz="3600" dirty="0" smtClean="0"/>
            </a:br>
            <a:r>
              <a:rPr lang="uk-UA" sz="3600" dirty="0" smtClean="0"/>
              <a:t>архітектурі</a:t>
            </a:r>
            <a:endParaRPr lang="ru-RU" sz="3600" dirty="0"/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570"/>
            <a:ext cx="2812659" cy="3750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895532"/>
            <a:ext cx="20051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Останкінська</a:t>
            </a:r>
            <a:r>
              <a:rPr lang="ru-RU" dirty="0"/>
              <a:t> вежа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2524" y="5300180"/>
            <a:ext cx="18546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Берлінська</a:t>
            </a:r>
            <a:r>
              <a:rPr lang="ru-RU" dirty="0"/>
              <a:t> вежа.</a:t>
            </a:r>
            <a:endParaRPr lang="ru-RU" dirty="0"/>
          </a:p>
        </p:txBody>
      </p:sp>
      <p:pic>
        <p:nvPicPr>
          <p:cNvPr id="2058" name="Picture 10" descr="Картинки по запросу Берлінська вежа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5" r="26328"/>
          <a:stretch/>
        </p:blipFill>
        <p:spPr bwMode="auto">
          <a:xfrm>
            <a:off x="1982058" y="1339008"/>
            <a:ext cx="2448272" cy="3961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1865" y="6404657"/>
            <a:ext cx="17305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Ейфелева</a:t>
            </a:r>
            <a:r>
              <a:rPr lang="ru-RU" dirty="0"/>
              <a:t> вежа.</a:t>
            </a:r>
          </a:p>
        </p:txBody>
      </p:sp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11116" b="9926"/>
          <a:stretch/>
        </p:blipFill>
        <p:spPr bwMode="auto">
          <a:xfrm>
            <a:off x="3635896" y="2675222"/>
            <a:ext cx="2232248" cy="3987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188640"/>
            <a:ext cx="28720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Сіднейської</a:t>
            </a:r>
            <a:r>
              <a:rPr lang="ru-RU" dirty="0"/>
              <a:t> опери</a:t>
            </a:r>
          </a:p>
        </p:txBody>
      </p:sp>
      <p:pic>
        <p:nvPicPr>
          <p:cNvPr id="16386" name="Picture 2" descr="Картинки по запросу Будинок Сіднейської оп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160"/>
            <a:ext cx="5567196" cy="355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Будинок Сіднейської оп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64" y="2996952"/>
            <a:ext cx="5166482" cy="367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1031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Купол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 в </a:t>
            </a:r>
            <a:r>
              <a:rPr lang="ru-RU" dirty="0" err="1" smtClean="0"/>
              <a:t>Монреалі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Музей </a:t>
            </a:r>
            <a:r>
              <a:rPr lang="ru-RU" dirty="0"/>
              <a:t>«</a:t>
            </a:r>
            <a:r>
              <a:rPr lang="ru-RU" dirty="0" err="1" smtClean="0"/>
              <a:t>Біосфера</a:t>
            </a:r>
            <a:r>
              <a:rPr lang="ru-RU" dirty="0"/>
              <a:t>» </a:t>
            </a:r>
            <a:r>
              <a:rPr lang="ru-RU" dirty="0" smtClean="0"/>
              <a:t>(Канада</a:t>
            </a:r>
            <a:r>
              <a:rPr lang="ru-RU" dirty="0"/>
              <a:t>)</a:t>
            </a:r>
            <a:endParaRPr lang="ru-RU" dirty="0"/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844000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22292"/>
            <a:ext cx="363589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Jin</a:t>
            </a:r>
            <a:r>
              <a:rPr lang="en-US" b="1" dirty="0"/>
              <a:t> Mao Tower, </a:t>
            </a:r>
            <a:r>
              <a:rPr lang="ru-RU" b="1" dirty="0"/>
              <a:t>Шанхай. 421 м</a:t>
            </a:r>
            <a:endParaRPr lang="ru-RU" dirty="0"/>
          </a:p>
          <a:p>
            <a:r>
              <a:rPr lang="ru-RU" dirty="0" err="1"/>
              <a:t>Елегантна</a:t>
            </a:r>
            <a:r>
              <a:rPr lang="ru-RU" dirty="0"/>
              <a:t> вежа Джин Мао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в 1999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виконана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форм </a:t>
            </a:r>
            <a:r>
              <a:rPr lang="ru-RU" dirty="0" err="1"/>
              <a:t>архітектури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-пагод. </a:t>
            </a:r>
            <a:endParaRPr lang="en-US" dirty="0"/>
          </a:p>
        </p:txBody>
      </p:sp>
      <p:pic>
        <p:nvPicPr>
          <p:cNvPr id="18434" name="Picture 2" descr="Jin Mao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4945287" cy="6579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2.wp.com/inspired.com.ua/wp-content/uploads/2011/08/jinma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58" y="3284984"/>
            <a:ext cx="4826310" cy="3217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612"/>
            <a:ext cx="892899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/>
              <a:t>Найвищий</a:t>
            </a:r>
            <a:r>
              <a:rPr lang="ru-RU" sz="1400" dirty="0"/>
              <a:t> </a:t>
            </a:r>
            <a:r>
              <a:rPr lang="ru-RU" sz="1400" dirty="0" err="1"/>
              <a:t>хмарочос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 і </a:t>
            </a:r>
            <a:r>
              <a:rPr lang="ru-RU" sz="1400" dirty="0" err="1"/>
              <a:t>найвища</a:t>
            </a:r>
            <a:r>
              <a:rPr lang="ru-RU" sz="1400" dirty="0"/>
              <a:t> </a:t>
            </a:r>
            <a:r>
              <a:rPr lang="ru-RU" sz="1400" dirty="0" err="1"/>
              <a:t>споруда</a:t>
            </a:r>
            <a:r>
              <a:rPr lang="ru-RU" sz="1400" dirty="0"/>
              <a:t>, коли-</a:t>
            </a:r>
            <a:r>
              <a:rPr lang="ru-RU" sz="1400" dirty="0" err="1"/>
              <a:t>небудь</a:t>
            </a:r>
            <a:r>
              <a:rPr lang="ru-RU" sz="1400" dirty="0"/>
              <a:t> створена </a:t>
            </a:r>
            <a:r>
              <a:rPr lang="ru-RU" sz="1400" dirty="0" err="1"/>
              <a:t>людством</a:t>
            </a:r>
            <a:r>
              <a:rPr lang="ru-RU" sz="1400" dirty="0"/>
              <a:t>. </a:t>
            </a:r>
            <a:r>
              <a:rPr lang="ru-RU" sz="1400" dirty="0" err="1"/>
              <a:t>Бурж</a:t>
            </a:r>
            <a:r>
              <a:rPr lang="ru-RU" sz="1400" dirty="0"/>
              <a:t> </a:t>
            </a:r>
            <a:r>
              <a:rPr lang="ru-RU" sz="1400" dirty="0" err="1"/>
              <a:t>Халіфа</a:t>
            </a:r>
            <a:r>
              <a:rPr lang="ru-RU" sz="1400" dirty="0"/>
              <a:t> (до 2010 </a:t>
            </a:r>
            <a:r>
              <a:rPr lang="ru-RU" sz="1400" dirty="0" err="1"/>
              <a:t>Бурж</a:t>
            </a:r>
            <a:r>
              <a:rPr lang="ru-RU" sz="1400" dirty="0"/>
              <a:t> Дубай) став символом </a:t>
            </a:r>
            <a:r>
              <a:rPr lang="ru-RU" sz="1400" dirty="0" err="1"/>
              <a:t>нової</a:t>
            </a:r>
            <a:r>
              <a:rPr lang="ru-RU" sz="1400" dirty="0"/>
              <a:t> </a:t>
            </a:r>
            <a:r>
              <a:rPr lang="ru-RU" sz="1400" dirty="0" err="1"/>
              <a:t>епохи</a:t>
            </a:r>
            <a:r>
              <a:rPr lang="ru-RU" sz="1400" dirty="0"/>
              <a:t> у </a:t>
            </a:r>
            <a:r>
              <a:rPr lang="ru-RU" sz="1400" dirty="0" err="1"/>
              <a:t>висотному</a:t>
            </a:r>
            <a:r>
              <a:rPr lang="ru-RU" sz="1400" dirty="0"/>
              <a:t> </a:t>
            </a:r>
            <a:r>
              <a:rPr lang="ru-RU" sz="1400" dirty="0" err="1"/>
              <a:t>будівництві</a:t>
            </a:r>
            <a:r>
              <a:rPr lang="ru-RU" sz="1400" dirty="0"/>
              <a:t> – </a:t>
            </a:r>
            <a:r>
              <a:rPr lang="ru-RU" sz="1400" dirty="0" err="1"/>
              <a:t>адже</a:t>
            </a:r>
            <a:r>
              <a:rPr lang="ru-RU" sz="1400" dirty="0"/>
              <a:t> таких </a:t>
            </a:r>
            <a:r>
              <a:rPr lang="ru-RU" sz="1400" dirty="0" err="1"/>
              <a:t>висот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нікому</a:t>
            </a:r>
            <a:r>
              <a:rPr lang="ru-RU" sz="1400" dirty="0"/>
              <a:t> не вдавалось </a:t>
            </a:r>
            <a:r>
              <a:rPr lang="ru-RU" sz="1400" dirty="0" err="1"/>
              <a:t>досягти</a:t>
            </a:r>
            <a:r>
              <a:rPr lang="ru-RU" sz="1400" dirty="0"/>
              <a:t>. </a:t>
            </a:r>
            <a:r>
              <a:rPr lang="ru-RU" sz="1400" dirty="0" err="1"/>
              <a:t>Хмарочос</a:t>
            </a:r>
            <a:r>
              <a:rPr lang="ru-RU" sz="1400" dirty="0"/>
              <a:t> </a:t>
            </a:r>
            <a:r>
              <a:rPr lang="ru-RU" sz="1400" dirty="0" err="1"/>
              <a:t>побудовано</a:t>
            </a:r>
            <a:r>
              <a:rPr lang="ru-RU" sz="1400" dirty="0"/>
              <a:t> в </a:t>
            </a:r>
            <a:r>
              <a:rPr lang="ru-RU" sz="1400" dirty="0" err="1"/>
              <a:t>нестерпних</a:t>
            </a:r>
            <a:r>
              <a:rPr lang="ru-RU" sz="1400" dirty="0"/>
              <a:t> </a:t>
            </a:r>
            <a:r>
              <a:rPr lang="ru-RU" sz="1400" dirty="0" err="1"/>
              <a:t>умовах</a:t>
            </a:r>
            <a:r>
              <a:rPr lang="ru-RU" sz="1400" dirty="0"/>
              <a:t> – </a:t>
            </a:r>
            <a:r>
              <a:rPr lang="ru-RU" sz="1400" dirty="0" err="1"/>
              <a:t>посеред</a:t>
            </a:r>
            <a:r>
              <a:rPr lang="ru-RU" sz="1400" dirty="0"/>
              <a:t> </a:t>
            </a:r>
            <a:r>
              <a:rPr lang="ru-RU" sz="1400" dirty="0" err="1"/>
              <a:t>пустелі</a:t>
            </a:r>
            <a:r>
              <a:rPr lang="ru-RU" sz="1400" dirty="0"/>
              <a:t>, </a:t>
            </a:r>
            <a:r>
              <a:rPr lang="ru-RU" sz="1400" dirty="0" err="1"/>
              <a:t>палючого</a:t>
            </a:r>
            <a:r>
              <a:rPr lang="ru-RU" sz="1400" dirty="0"/>
              <a:t> </a:t>
            </a:r>
            <a:r>
              <a:rPr lang="ru-RU" sz="1400" dirty="0" err="1"/>
              <a:t>сонця</a:t>
            </a:r>
            <a:r>
              <a:rPr lang="ru-RU" sz="1400" dirty="0"/>
              <a:t> та </a:t>
            </a:r>
            <a:r>
              <a:rPr lang="ru-RU" sz="1400" dirty="0" err="1"/>
              <a:t>шалених</a:t>
            </a:r>
            <a:r>
              <a:rPr lang="ru-RU" sz="1400" dirty="0"/>
              <a:t> </a:t>
            </a:r>
            <a:r>
              <a:rPr lang="ru-RU" sz="1400" dirty="0" err="1"/>
              <a:t>вітрів</a:t>
            </a:r>
            <a:r>
              <a:rPr lang="ru-RU" sz="1400" dirty="0"/>
              <a:t>. Форма </a:t>
            </a:r>
            <a:r>
              <a:rPr lang="ru-RU" sz="1400" dirty="0" err="1"/>
              <a:t>будівлі</a:t>
            </a:r>
            <a:r>
              <a:rPr lang="ru-RU" sz="1400" dirty="0"/>
              <a:t> </a:t>
            </a:r>
            <a:r>
              <a:rPr lang="ru-RU" sz="1400" dirty="0" err="1"/>
              <a:t>нагадує</a:t>
            </a:r>
            <a:r>
              <a:rPr lang="ru-RU" sz="1400" dirty="0"/>
              <a:t> </a:t>
            </a:r>
            <a:r>
              <a:rPr lang="ru-RU" sz="1400" dirty="0" err="1"/>
              <a:t>пелюстки</a:t>
            </a:r>
            <a:r>
              <a:rPr lang="ru-RU" sz="1400" dirty="0"/>
              <a:t> </a:t>
            </a:r>
            <a:r>
              <a:rPr lang="ru-RU" sz="1400" dirty="0" err="1"/>
              <a:t>квітів</a:t>
            </a:r>
            <a:r>
              <a:rPr lang="ru-RU" sz="1400" dirty="0"/>
              <a:t> і </a:t>
            </a:r>
            <a:r>
              <a:rPr lang="ru-RU" sz="1400" dirty="0" err="1"/>
              <a:t>запобігає</a:t>
            </a:r>
            <a:r>
              <a:rPr lang="ru-RU" sz="1400" dirty="0"/>
              <a:t> </a:t>
            </a:r>
            <a:r>
              <a:rPr lang="ru-RU" sz="1400" dirty="0" err="1"/>
              <a:t>руйнації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вітру</a:t>
            </a:r>
            <a:r>
              <a:rPr lang="ru-RU" sz="1400" dirty="0"/>
              <a:t>. </a:t>
            </a:r>
            <a:r>
              <a:rPr lang="ru-RU" sz="1400" dirty="0" err="1"/>
              <a:t>Зовнішні</a:t>
            </a:r>
            <a:r>
              <a:rPr lang="ru-RU" sz="1400" dirty="0"/>
              <a:t> </a:t>
            </a:r>
            <a:r>
              <a:rPr lang="ru-RU" sz="1400" dirty="0" err="1"/>
              <a:t>панелі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обладнані</a:t>
            </a:r>
            <a:r>
              <a:rPr lang="ru-RU" sz="1400" dirty="0"/>
              <a:t> таким чином, </a:t>
            </a:r>
            <a:r>
              <a:rPr lang="ru-RU" sz="1400" dirty="0" err="1"/>
              <a:t>аби</a:t>
            </a:r>
            <a:r>
              <a:rPr lang="ru-RU" sz="1400" dirty="0"/>
              <a:t> </a:t>
            </a:r>
            <a:r>
              <a:rPr lang="ru-RU" sz="1400" dirty="0" err="1"/>
              <a:t>захистити</a:t>
            </a:r>
            <a:r>
              <a:rPr lang="ru-RU" sz="1400" dirty="0"/>
              <a:t> </a:t>
            </a:r>
            <a:r>
              <a:rPr lang="ru-RU" sz="1400" dirty="0" err="1"/>
              <a:t>мешканців</a:t>
            </a:r>
            <a:r>
              <a:rPr lang="ru-RU" sz="1400" dirty="0"/>
              <a:t> </a:t>
            </a:r>
            <a:r>
              <a:rPr lang="ru-RU" sz="1400" dirty="0" err="1"/>
              <a:t>Бурж</a:t>
            </a:r>
            <a:r>
              <a:rPr lang="ru-RU" sz="1400" dirty="0"/>
              <a:t> </a:t>
            </a:r>
            <a:r>
              <a:rPr lang="ru-RU" sz="1400" dirty="0" err="1"/>
              <a:t>Халіфи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високих</a:t>
            </a:r>
            <a:r>
              <a:rPr lang="ru-RU" sz="1400" dirty="0"/>
              <a:t> температур.</a:t>
            </a:r>
          </a:p>
          <a:p>
            <a:r>
              <a:rPr lang="ru-RU" sz="1400" dirty="0"/>
              <a:t>Сам </a:t>
            </a:r>
            <a:r>
              <a:rPr lang="ru-RU" sz="1400" dirty="0" err="1"/>
              <a:t>хмарочос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будівництва</a:t>
            </a:r>
            <a:r>
              <a:rPr lang="ru-RU" sz="1400" dirty="0"/>
              <a:t> </a:t>
            </a:r>
            <a:r>
              <a:rPr lang="ru-RU" sz="1400" dirty="0" err="1"/>
              <a:t>встановив</a:t>
            </a:r>
            <a:r>
              <a:rPr lang="ru-RU" sz="1400" dirty="0"/>
              <a:t> 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рекордів</a:t>
            </a:r>
            <a:r>
              <a:rPr lang="ru-RU" sz="1400" dirty="0"/>
              <a:t> – </a:t>
            </a:r>
            <a:r>
              <a:rPr lang="ru-RU" sz="1400" dirty="0" err="1"/>
              <a:t>найвище</a:t>
            </a:r>
            <a:r>
              <a:rPr lang="ru-RU" sz="1400" dirty="0"/>
              <a:t> </a:t>
            </a:r>
            <a:r>
              <a:rPr lang="ru-RU" sz="1400" dirty="0" err="1"/>
              <a:t>нагнітання</a:t>
            </a:r>
            <a:r>
              <a:rPr lang="ru-RU" sz="1400" dirty="0"/>
              <a:t> </a:t>
            </a:r>
            <a:r>
              <a:rPr lang="ru-RU" sz="1400" dirty="0" err="1"/>
              <a:t>бетонної</a:t>
            </a:r>
            <a:r>
              <a:rPr lang="ru-RU" sz="1400" dirty="0"/>
              <a:t> </a:t>
            </a:r>
            <a:r>
              <a:rPr lang="ru-RU" sz="1400" dirty="0" err="1"/>
              <a:t>суміші</a:t>
            </a:r>
            <a:r>
              <a:rPr lang="ru-RU" sz="1400" dirty="0"/>
              <a:t>, </a:t>
            </a:r>
            <a:r>
              <a:rPr lang="ru-RU" sz="1400" dirty="0" err="1"/>
              <a:t>найшвидші</a:t>
            </a:r>
            <a:r>
              <a:rPr lang="ru-RU" sz="1400" dirty="0"/>
              <a:t> </a:t>
            </a:r>
            <a:r>
              <a:rPr lang="ru-RU" sz="1400" dirty="0" err="1"/>
              <a:t>ліфти</a:t>
            </a:r>
            <a:r>
              <a:rPr lang="ru-RU" sz="1400" dirty="0"/>
              <a:t> на </a:t>
            </a:r>
            <a:r>
              <a:rPr lang="ru-RU" sz="1400" dirty="0" err="1"/>
              <a:t>планеті</a:t>
            </a:r>
            <a:r>
              <a:rPr lang="ru-RU" sz="1400" dirty="0"/>
              <a:t> та </a:t>
            </a:r>
            <a:r>
              <a:rPr lang="ru-RU" sz="1400" dirty="0" err="1"/>
              <a:t>самостійне</a:t>
            </a:r>
            <a:r>
              <a:rPr lang="ru-RU" sz="1400" dirty="0"/>
              <a:t> </a:t>
            </a:r>
            <a:r>
              <a:rPr lang="ru-RU" sz="1400" dirty="0" err="1"/>
              <a:t>енергозабезпечення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сонця</a:t>
            </a:r>
            <a:r>
              <a:rPr lang="ru-RU" sz="1400" dirty="0"/>
              <a:t> і </a:t>
            </a:r>
            <a:r>
              <a:rPr lang="ru-RU" sz="1400" dirty="0" err="1"/>
              <a:t>вітру</a:t>
            </a:r>
            <a:r>
              <a:rPr lang="ru-RU" sz="1400" dirty="0"/>
              <a:t>. </a:t>
            </a:r>
            <a:r>
              <a:rPr lang="ru-RU" sz="1400" dirty="0" err="1"/>
              <a:t>Зі</a:t>
            </a:r>
            <a:r>
              <a:rPr lang="ru-RU" sz="1400" dirty="0"/>
              <a:t> 124 поверху </a:t>
            </a:r>
            <a:r>
              <a:rPr lang="ru-RU" sz="1400" dirty="0" err="1"/>
              <a:t>хмарочосу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побачити</a:t>
            </a:r>
            <a:r>
              <a:rPr lang="ru-RU" sz="1400" dirty="0"/>
              <a:t> </a:t>
            </a:r>
            <a:r>
              <a:rPr lang="ru-RU" sz="1400" dirty="0" err="1"/>
              <a:t>протилежиний</a:t>
            </a:r>
            <a:r>
              <a:rPr lang="ru-RU" sz="1400" dirty="0"/>
              <a:t> берег </a:t>
            </a:r>
            <a:r>
              <a:rPr lang="ru-RU" sz="1400" dirty="0" err="1"/>
              <a:t>Перської</a:t>
            </a:r>
            <a:r>
              <a:rPr lang="ru-RU" sz="1400" dirty="0"/>
              <a:t> затоки – </a:t>
            </a:r>
            <a:r>
              <a:rPr lang="ru-RU" sz="1400" dirty="0" err="1"/>
              <a:t>Іран</a:t>
            </a:r>
            <a:r>
              <a:rPr lang="ru-RU" sz="1400" dirty="0"/>
              <a:t>. </a:t>
            </a:r>
            <a:r>
              <a:rPr lang="ru-RU" sz="1400" dirty="0" err="1"/>
              <a:t>Будівництво</a:t>
            </a:r>
            <a:r>
              <a:rPr lang="ru-RU" sz="1400" dirty="0"/>
              <a:t> </a:t>
            </a:r>
            <a:r>
              <a:rPr lang="ru-RU" sz="1400" dirty="0" err="1"/>
              <a:t>століття</a:t>
            </a:r>
            <a:r>
              <a:rPr lang="ru-RU" sz="1400" dirty="0"/>
              <a:t> </a:t>
            </a:r>
            <a:r>
              <a:rPr lang="ru-RU" sz="1400" dirty="0" err="1"/>
              <a:t>тривало</a:t>
            </a:r>
            <a:r>
              <a:rPr lang="ru-RU" sz="1400" dirty="0"/>
              <a:t> 5 </a:t>
            </a:r>
            <a:r>
              <a:rPr lang="ru-RU" sz="1400" dirty="0" err="1"/>
              <a:t>років</a:t>
            </a:r>
            <a:r>
              <a:rPr lang="ru-RU" sz="1400" dirty="0"/>
              <a:t> і </a:t>
            </a:r>
            <a:r>
              <a:rPr lang="ru-RU" sz="1400" dirty="0" err="1"/>
              <a:t>коштувало</a:t>
            </a:r>
            <a:r>
              <a:rPr lang="ru-RU" sz="1400" dirty="0"/>
              <a:t> $1,5 млрд</a:t>
            </a:r>
          </a:p>
        </p:txBody>
      </p:sp>
      <p:pic>
        <p:nvPicPr>
          <p:cNvPr id="20484" name="Picture 4" descr="http://i1.wp.com/inspired.com.ua/wp-content/uploads/2011/08/duba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72" y="1988839"/>
            <a:ext cx="3109656" cy="4664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Burj Khalifa, Du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39"/>
            <a:ext cx="3125205" cy="466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urj Khalifa, Dub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34" y="1965111"/>
            <a:ext cx="3288462" cy="466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бионика рису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Картинки по запросу бионика рису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7903" y="1340766"/>
            <a:ext cx="640871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86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84</TotalTime>
  <Words>334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000084</vt:lpstr>
      <vt:lpstr>Нові конструктивні рішення в архітектурі. Архітектурна біоніка.</vt:lpstr>
      <vt:lpstr>Біоніка – це наука,  яка вивчає представників рослинного і тваринного світу з метою використання природних форм для створення нових технічних об'єктів.</vt:lpstr>
      <vt:lpstr>Біоніка охоплює майже всі сфери діяльності людини.</vt:lpstr>
      <vt:lpstr>Біоніка в  архітектурі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Практичне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конструктивні рішення в архітектурі. Архітектурна біоніка.</dc:title>
  <dc:creator>User</dc:creator>
  <cp:lastModifiedBy>User</cp:lastModifiedBy>
  <cp:revision>12</cp:revision>
  <dcterms:created xsi:type="dcterms:W3CDTF">2017-01-23T19:48:38Z</dcterms:created>
  <dcterms:modified xsi:type="dcterms:W3CDTF">2017-01-23T21:21:36Z</dcterms:modified>
</cp:coreProperties>
</file>