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316" r:id="rId3"/>
    <p:sldId id="317" r:id="rId4"/>
    <p:sldId id="315" r:id="rId5"/>
    <p:sldId id="270" r:id="rId6"/>
    <p:sldId id="318" r:id="rId7"/>
    <p:sldId id="314" r:id="rId8"/>
    <p:sldId id="321" r:id="rId9"/>
    <p:sldId id="320" r:id="rId10"/>
    <p:sldId id="323" r:id="rId11"/>
    <p:sldId id="322" r:id="rId12"/>
    <p:sldId id="324" r:id="rId13"/>
    <p:sldId id="325" r:id="rId14"/>
    <p:sldId id="326" r:id="rId15"/>
    <p:sldId id="327" r:id="rId16"/>
    <p:sldId id="330" r:id="rId17"/>
    <p:sldId id="328" r:id="rId18"/>
    <p:sldId id="333" r:id="rId19"/>
    <p:sldId id="329" r:id="rId20"/>
    <p:sldId id="331" r:id="rId21"/>
    <p:sldId id="332" r:id="rId22"/>
    <p:sldId id="334" r:id="rId23"/>
    <p:sldId id="302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CDF8BE"/>
    <a:srgbClr val="A5F28A"/>
    <a:srgbClr val="FF9900"/>
    <a:srgbClr val="CCFF66"/>
    <a:srgbClr val="5EAE5E"/>
    <a:srgbClr val="1C5D62"/>
    <a:srgbClr val="B5D0AC"/>
    <a:srgbClr val="99CB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380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9EFD8-FE90-4A30-86AC-972A66C9A2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BCAAB-41A0-4977-A779-B0E0E5E71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188C-D555-46FC-948B-6CA8DC5F2D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AB6F7-AEC4-426A-BE12-D2FC5337C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9FFA5-CD9B-4E86-8419-9BA1301BDA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53BFA-B2A6-4233-B180-A7026484F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B6A3A-7053-4B4B-AE64-8F6B61F021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A765-96BC-4E94-A524-42A0C56025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6D1FF-F19A-467E-8753-3F302C7685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286AD-C270-43A9-BB54-5BCED7ABE7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03862-D2C8-47DE-B509-E8FB4E58F5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E0BCAAC-68D6-4798-9D12-504BE763A3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950913" y="5032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51520" y="404664"/>
            <a:ext cx="8640959" cy="36720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5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i="1" kern="10" dirty="0" err="1" smtClean="0">
                <a:ln/>
                <a:solidFill>
                  <a:srgbClr val="0070C0"/>
                </a:solidFill>
                <a:latin typeface="Arial"/>
                <a:cs typeface="Arial"/>
              </a:rPr>
              <a:t>Живопис</a:t>
            </a:r>
            <a:r>
              <a:rPr lang="ru-RU" sz="3600" i="1" kern="10" dirty="0" smtClean="0">
                <a:ln/>
                <a:solidFill>
                  <a:srgbClr val="0070C0"/>
                </a:solidFill>
                <a:latin typeface="Arial"/>
                <a:cs typeface="Arial"/>
              </a:rPr>
              <a:t> – як вид </a:t>
            </a:r>
            <a:r>
              <a:rPr lang="ru-RU" sz="3600" i="1" kern="10" dirty="0" err="1" smtClean="0">
                <a:ln/>
                <a:solidFill>
                  <a:srgbClr val="0070C0"/>
                </a:solidFill>
                <a:latin typeface="Arial"/>
                <a:cs typeface="Arial"/>
              </a:rPr>
              <a:t>мистецтва</a:t>
            </a:r>
            <a:r>
              <a:rPr lang="ru-RU" sz="3600" i="1" kern="10" dirty="0" smtClean="0">
                <a:ln/>
                <a:solidFill>
                  <a:srgbClr val="0070C0"/>
                </a:solidFill>
                <a:latin typeface="Arial"/>
                <a:cs typeface="Arial"/>
              </a:rPr>
              <a:t>. </a:t>
            </a:r>
            <a:endParaRPr lang="en-US" sz="3600" i="1" kern="10" dirty="0">
              <a:ln/>
              <a:solidFill>
                <a:srgbClr val="0070C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3600" i="1" kern="10" dirty="0" err="1" smtClean="0">
                <a:ln/>
                <a:solidFill>
                  <a:srgbClr val="0070C0"/>
                </a:solidFill>
                <a:latin typeface="Arial"/>
                <a:cs typeface="Arial"/>
              </a:rPr>
              <a:t>Основні</a:t>
            </a:r>
            <a:r>
              <a:rPr lang="ru-RU" sz="3600" i="1" kern="10" dirty="0" smtClean="0">
                <a:ln/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3600" i="1" kern="10" dirty="0" err="1" smtClean="0">
                <a:ln/>
                <a:solidFill>
                  <a:srgbClr val="0070C0"/>
                </a:solidFill>
                <a:latin typeface="Arial"/>
                <a:cs typeface="Arial"/>
              </a:rPr>
              <a:t>виражальні</a:t>
            </a:r>
            <a:r>
              <a:rPr lang="ru-RU" sz="3600" i="1" kern="10" dirty="0" smtClean="0">
                <a:ln/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ru-RU" sz="3600" i="1" kern="10" dirty="0" err="1" smtClean="0">
                <a:ln/>
                <a:solidFill>
                  <a:srgbClr val="0070C0"/>
                </a:solidFill>
                <a:latin typeface="Arial"/>
                <a:cs typeface="Arial"/>
              </a:rPr>
              <a:t>засоби</a:t>
            </a:r>
            <a:r>
              <a:rPr lang="ru-RU" sz="3600" i="1" kern="10" dirty="0" smtClean="0">
                <a:ln/>
                <a:solidFill>
                  <a:srgbClr val="0070C0"/>
                </a:soli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ru-RU" sz="3600" i="1" kern="10" dirty="0" err="1" smtClean="0">
                <a:ln/>
                <a:solidFill>
                  <a:srgbClr val="0070C0"/>
                </a:solidFill>
                <a:latin typeface="Arial"/>
                <a:cs typeface="Arial"/>
              </a:rPr>
              <a:t>живопису</a:t>
            </a:r>
            <a:r>
              <a:rPr lang="ru-RU" sz="3600" i="1" kern="10" dirty="0" smtClean="0">
                <a:ln/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lang="en-US" sz="3600" i="1" kern="10" dirty="0" smtClean="0">
              <a:ln/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1268" name="Rectangle 13"/>
          <p:cNvSpPr>
            <a:spLocks noGrp="1" noChangeArrowheads="1"/>
          </p:cNvSpPr>
          <p:nvPr>
            <p:ph type="title"/>
          </p:nvPr>
        </p:nvSpPr>
        <p:spPr>
          <a:xfrm>
            <a:off x="3455243" y="5301208"/>
            <a:ext cx="5688757" cy="1296987"/>
          </a:xfrm>
        </p:spPr>
        <p:txBody>
          <a:bodyPr/>
          <a:lstStyle/>
          <a:p>
            <a:pPr>
              <a:defRPr/>
            </a:pPr>
            <a:r>
              <a:rPr lang="uk-UA" altLang="ru-RU" sz="2000" i="1" dirty="0" smtClean="0"/>
              <a:t>Виконала: </a:t>
            </a:r>
            <a:r>
              <a:rPr lang="uk-UA" altLang="ru-RU" sz="2000" i="1" dirty="0" err="1" smtClean="0"/>
              <a:t>Гуд</a:t>
            </a:r>
            <a:r>
              <a:rPr lang="uk-UA" altLang="ru-RU" sz="2000" i="1" dirty="0" smtClean="0"/>
              <a:t> Світлана Сергіївна</a:t>
            </a:r>
            <a:br>
              <a:rPr lang="uk-UA" altLang="ru-RU" sz="2000" i="1" dirty="0" smtClean="0"/>
            </a:br>
            <a:r>
              <a:rPr lang="uk-UA" altLang="ru-RU" sz="2000" i="1" dirty="0" smtClean="0"/>
              <a:t>вчитель образотворчого мистецтва </a:t>
            </a:r>
            <a:br>
              <a:rPr lang="uk-UA" altLang="ru-RU" sz="2000" i="1" dirty="0" smtClean="0"/>
            </a:br>
            <a:r>
              <a:rPr lang="uk-UA" altLang="ru-RU" sz="2000" i="1" dirty="0" err="1" smtClean="0"/>
              <a:t>КЗ</a:t>
            </a:r>
            <a:r>
              <a:rPr lang="uk-UA" altLang="ru-RU" sz="2000" i="1" dirty="0" smtClean="0"/>
              <a:t> “НСЗШ </a:t>
            </a:r>
            <a:r>
              <a:rPr lang="en-US" altLang="ru-RU" sz="2000" i="1" dirty="0" smtClean="0"/>
              <a:t>I-III </a:t>
            </a:r>
            <a:r>
              <a:rPr lang="uk-UA" altLang="ru-RU" sz="2000" i="1" dirty="0" smtClean="0"/>
              <a:t>ст. №4”, </a:t>
            </a:r>
            <a:r>
              <a:rPr lang="uk-UA" altLang="ru-RU" sz="2000" i="1" dirty="0" err="1" smtClean="0"/>
              <a:t>м.Нікополь</a:t>
            </a:r>
            <a:endParaRPr lang="ru-RU" alt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07707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i="1" kern="10" dirty="0">
                <a:ln/>
                <a:solidFill>
                  <a:srgbClr val="0070C0"/>
                </a:solidFill>
                <a:latin typeface="Arial"/>
                <a:cs typeface="Arial"/>
              </a:rPr>
              <a:t>5 </a:t>
            </a:r>
            <a:r>
              <a:rPr lang="ru-RU" sz="2800" i="1" kern="10" dirty="0" err="1">
                <a:ln/>
                <a:solidFill>
                  <a:srgbClr val="0070C0"/>
                </a:solidFill>
                <a:latin typeface="Arial"/>
                <a:cs typeface="Arial"/>
              </a:rPr>
              <a:t>клас</a:t>
            </a:r>
            <a:endParaRPr lang="ru-RU" sz="2800" i="1" kern="10" dirty="0">
              <a:ln/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:\Образотворче мистецтво\5 кл\Урок 10-11 Живопис – вид образотворчого мистецтва\5.мозаїка Оранта головний вівтар собору Софії Київсько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384376" cy="485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537321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Мозаїка</a:t>
            </a:r>
            <a:r>
              <a:rPr lang="ru-RU" sz="2400" dirty="0" smtClean="0"/>
              <a:t> - </a:t>
            </a:r>
            <a:r>
              <a:rPr lang="ru-RU" sz="2400" dirty="0" err="1" smtClean="0"/>
              <a:t>Оранта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(</a:t>
            </a:r>
            <a:r>
              <a:rPr lang="ru-RU" sz="2400" dirty="0" err="1" smtClean="0"/>
              <a:t>головний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вівтар</a:t>
            </a:r>
            <a:r>
              <a:rPr lang="ru-RU" sz="2400" dirty="0" smtClean="0"/>
              <a:t> собору </a:t>
            </a:r>
            <a:r>
              <a:rPr lang="ru-RU" sz="2400" dirty="0" err="1" smtClean="0"/>
              <a:t>Софії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Київської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79875" name="Picture 3" descr="I:\Образотворче мистецтво\5 кл\Урок 10-11 Живопис – вид образотворчого мистецтва\6.вітраж Богородиця з прекрасного скла кафедральний собор Богоматері у Шартр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2952328" cy="4744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8024" y="5288340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Вітраж</a:t>
            </a:r>
            <a:r>
              <a:rPr lang="ru-RU" sz="2400" dirty="0" smtClean="0"/>
              <a:t> - </a:t>
            </a:r>
            <a:r>
              <a:rPr lang="ru-RU" sz="2400" dirty="0" err="1" smtClean="0"/>
              <a:t>Богородиця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прекрасного </a:t>
            </a:r>
            <a:r>
              <a:rPr lang="ru-RU" sz="2400" dirty="0" err="1" smtClean="0"/>
              <a:t>скла</a:t>
            </a:r>
            <a:r>
              <a:rPr lang="ru-RU" sz="2400" dirty="0" smtClean="0"/>
              <a:t> (</a:t>
            </a:r>
            <a:r>
              <a:rPr lang="ru-RU" sz="2400" dirty="0" err="1" smtClean="0"/>
              <a:t>кафедральний</a:t>
            </a:r>
            <a:r>
              <a:rPr lang="ru-RU" sz="2400" dirty="0" smtClean="0"/>
              <a:t> собор </a:t>
            </a:r>
            <a:r>
              <a:rPr lang="ru-RU" sz="2400" dirty="0" err="1" smtClean="0"/>
              <a:t>Богоматері</a:t>
            </a:r>
            <a:r>
              <a:rPr lang="ru-RU" sz="2400" dirty="0" smtClean="0"/>
              <a:t> у </a:t>
            </a:r>
            <a:r>
              <a:rPr lang="ru-RU" sz="2400" dirty="0" err="1" smtClean="0"/>
              <a:t>Шартрі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0070C0"/>
                </a:solidFill>
              </a:rPr>
              <a:t>Декоративний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живопис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архітектурного</a:t>
            </a:r>
            <a:r>
              <a:rPr lang="ru-RU" sz="2800" dirty="0" smtClean="0"/>
              <a:t> ансамблю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творів</a:t>
            </a:r>
            <a:r>
              <a:rPr lang="ru-RU" sz="2800" dirty="0" smtClean="0"/>
              <a:t> декоративно-прикладного </a:t>
            </a:r>
            <a:r>
              <a:rPr lang="ru-RU" sz="2800" dirty="0" err="1" smtClean="0"/>
              <a:t>мистецтва</a:t>
            </a:r>
            <a:r>
              <a:rPr lang="ru-RU" sz="2800" dirty="0" smtClean="0"/>
              <a:t>: панно</a:t>
            </a:r>
            <a:r>
              <a:rPr lang="ru-RU" sz="2800" dirty="0" smtClean="0"/>
              <a:t>, </a:t>
            </a:r>
            <a:r>
              <a:rPr lang="ru-RU" sz="2800" dirty="0" err="1" smtClean="0"/>
              <a:t>орнаменти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підкреслюють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 предмета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оточують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настінні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сцени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80898" name="Picture 2" descr="I:\Образотворче мистецтво\5 кл\Урок 10-11 Живопис – вид образотворчого мистецтва\7.Ж.Сьора Запрошення на інтермедію парад у цир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377284" cy="3549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61653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 err="1" smtClean="0"/>
              <a:t>Ж.Сьора</a:t>
            </a:r>
            <a:r>
              <a:rPr lang="ru-RU" sz="2800" b="0" dirty="0" smtClean="0"/>
              <a:t> - </a:t>
            </a:r>
            <a:r>
              <a:rPr lang="ru-RU" sz="2800" b="0" dirty="0" err="1" smtClean="0"/>
              <a:t>Запрошення</a:t>
            </a:r>
            <a:r>
              <a:rPr lang="ru-RU" sz="2800" b="0" dirty="0" smtClean="0"/>
              <a:t> на </a:t>
            </a:r>
            <a:r>
              <a:rPr lang="ru-RU" sz="2800" b="0" dirty="0" err="1" smtClean="0"/>
              <a:t>інтермедію</a:t>
            </a:r>
            <a:r>
              <a:rPr lang="ru-RU" sz="2800" b="0" dirty="0" smtClean="0"/>
              <a:t> (парад у цирку)</a:t>
            </a:r>
            <a:endParaRPr lang="ru-RU" sz="28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Картинки по запросу ЖИВОПИС ДЕКОРАТИВНИЙ представ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6096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24" name="Picture 4" descr="Картинки по запросу ЖИВОПИС ДЕКОРАТИВНИЙ представ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799856" cy="320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99592" y="4077072"/>
            <a:ext cx="2558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/>
              <a:t> </a:t>
            </a:r>
            <a:r>
              <a:rPr lang="ru-RU" sz="2800" b="0" dirty="0" err="1" smtClean="0"/>
              <a:t>Інна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Валітова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91440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0070C0"/>
                </a:solidFill>
              </a:rPr>
              <a:t>Мініатюра</a:t>
            </a:r>
            <a:r>
              <a:rPr lang="ru-RU" sz="2800" dirty="0" smtClean="0"/>
              <a:t> (</a:t>
            </a:r>
            <a:r>
              <a:rPr lang="ru-RU" sz="2800" dirty="0" err="1" smtClean="0"/>
              <a:t>живопис</a:t>
            </a:r>
            <a:r>
              <a:rPr lang="ru-RU" sz="2800" dirty="0" smtClean="0"/>
              <a:t>) — </a:t>
            </a:r>
            <a:r>
              <a:rPr lang="ru-RU" sz="2800" dirty="0" err="1" smtClean="0"/>
              <a:t>невеличкий</a:t>
            </a:r>
            <a:r>
              <a:rPr lang="ru-RU" sz="2800" dirty="0" smtClean="0"/>
              <a:t> за </a:t>
            </a:r>
            <a:r>
              <a:rPr lang="ru-RU" sz="2800" dirty="0" err="1" smtClean="0"/>
              <a:t>обсягом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твір</a:t>
            </a:r>
            <a:r>
              <a:rPr lang="ru-RU" sz="2800" dirty="0" smtClean="0"/>
              <a:t> у </a:t>
            </a:r>
            <a:r>
              <a:rPr lang="ru-RU" sz="2800" dirty="0" err="1" smtClean="0"/>
              <a:t>рукописах</a:t>
            </a:r>
            <a:r>
              <a:rPr lang="ru-RU" sz="2800" dirty="0" smtClean="0"/>
              <a:t>, книгах, на </a:t>
            </a:r>
            <a:r>
              <a:rPr lang="ru-RU" sz="2800" dirty="0" err="1" smtClean="0"/>
              <a:t>полотні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pic>
        <p:nvPicPr>
          <p:cNvPr id="83970" name="Picture 2" descr="Картинки по запросу мініатюра живоп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168352" cy="437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580526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 err="1"/>
              <a:t>Мініатюра</a:t>
            </a:r>
            <a:r>
              <a:rPr lang="ru-RU" sz="2400" b="0" dirty="0"/>
              <a:t> </a:t>
            </a:r>
            <a:endParaRPr lang="ru-RU" sz="2400" b="0" dirty="0" smtClean="0"/>
          </a:p>
          <a:p>
            <a:pPr algn="ctr"/>
            <a:r>
              <a:rPr lang="ru-RU" sz="2400" b="0" dirty="0" smtClean="0"/>
              <a:t>«</a:t>
            </a:r>
            <a:r>
              <a:rPr lang="ru-RU" sz="2400" b="0" dirty="0" err="1"/>
              <a:t>Євангеліст</a:t>
            </a:r>
            <a:r>
              <a:rPr lang="ru-RU" sz="2400" b="0" dirty="0"/>
              <a:t> </a:t>
            </a:r>
            <a:r>
              <a:rPr lang="ru-RU" sz="2400" b="0" dirty="0" err="1"/>
              <a:t>Матвій</a:t>
            </a:r>
            <a:r>
              <a:rPr lang="ru-RU" sz="2400" b="0" dirty="0" smtClean="0"/>
              <a:t>» </a:t>
            </a:r>
            <a:endParaRPr lang="ru-RU" sz="2400" dirty="0"/>
          </a:p>
        </p:txBody>
      </p:sp>
      <p:pic>
        <p:nvPicPr>
          <p:cNvPr id="839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8341" r="14048" b="3460"/>
          <a:stretch>
            <a:fillRect/>
          </a:stretch>
        </p:blipFill>
        <p:spPr bwMode="auto">
          <a:xfrm>
            <a:off x="5148064" y="1412776"/>
            <a:ext cx="295232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580526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 err="1"/>
              <a:t>Мініатюра</a:t>
            </a:r>
            <a:r>
              <a:rPr lang="ru-RU" sz="2400" b="0" dirty="0"/>
              <a:t> </a:t>
            </a:r>
            <a:r>
              <a:rPr lang="ru-RU" sz="2400" b="0" dirty="0" smtClean="0"/>
              <a:t>до </a:t>
            </a:r>
            <a:r>
              <a:rPr lang="ru-RU" sz="2400" b="0" dirty="0" err="1" smtClean="0"/>
              <a:t>індійської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народної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казки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640960" cy="6525344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err="1" smtClean="0">
                <a:solidFill>
                  <a:srgbClr val="0070C0"/>
                </a:solidFill>
              </a:rPr>
              <a:t>Кольорознавство</a:t>
            </a:r>
            <a:r>
              <a:rPr lang="uk-UA" sz="2400" dirty="0" smtClean="0"/>
              <a:t> </a:t>
            </a:r>
            <a:r>
              <a:rPr lang="uk-UA" sz="2400" dirty="0" smtClean="0"/>
              <a:t>- наука про кольори. Помічено світлі кольори викликають радість, бадьорість, а темні - засмучують, пригнічують. Зелені - заспокоюють. Теплі - збуджують... </a:t>
            </a:r>
            <a:endParaRPr lang="ru-RU" sz="2400" dirty="0" smtClean="0"/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Колір</a:t>
            </a:r>
            <a:r>
              <a:rPr lang="uk-UA" sz="2400" dirty="0" smtClean="0"/>
              <a:t> </a:t>
            </a:r>
            <a:r>
              <a:rPr lang="uk-UA" sz="2400" dirty="0" smtClean="0"/>
              <a:t>- найважливіший зображувальний та емоційний засіб: </a:t>
            </a:r>
            <a:endParaRPr lang="uk-UA" sz="2400" dirty="0" smtClean="0"/>
          </a:p>
          <a:p>
            <a:pPr algn="l"/>
            <a:r>
              <a:rPr lang="uk-UA" sz="2400" b="1" dirty="0" smtClean="0">
                <a:solidFill>
                  <a:srgbClr val="FFFF00"/>
                </a:solidFill>
              </a:rPr>
              <a:t>    жовтий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smtClean="0"/>
              <a:t>- веселий, </a:t>
            </a:r>
            <a:endParaRPr lang="uk-UA" sz="2400" dirty="0" smtClean="0"/>
          </a:p>
          <a:p>
            <a:pPr algn="l"/>
            <a:r>
              <a:rPr lang="uk-UA" sz="2400" b="1" dirty="0" smtClean="0">
                <a:solidFill>
                  <a:srgbClr val="FFC000"/>
                </a:solidFill>
              </a:rPr>
              <a:t>    оранжевий</a:t>
            </a:r>
            <a:r>
              <a:rPr lang="uk-UA" sz="2400" dirty="0" smtClean="0">
                <a:solidFill>
                  <a:srgbClr val="FFC000"/>
                </a:solidFill>
              </a:rPr>
              <a:t> </a:t>
            </a:r>
            <a:r>
              <a:rPr lang="uk-UA" sz="2400" dirty="0" smtClean="0"/>
              <a:t>- бадьорий; </a:t>
            </a:r>
            <a:endParaRPr lang="uk-UA" sz="2400" dirty="0" smtClean="0"/>
          </a:p>
          <a:p>
            <a:pPr algn="l"/>
            <a:r>
              <a:rPr lang="uk-UA" sz="2400" b="1" dirty="0" smtClean="0">
                <a:solidFill>
                  <a:srgbClr val="C00000"/>
                </a:solidFill>
              </a:rPr>
              <a:t>    червоний</a:t>
            </a:r>
            <a:r>
              <a:rPr lang="uk-UA" sz="2400" dirty="0" smtClean="0"/>
              <a:t> </a:t>
            </a:r>
            <a:r>
              <a:rPr lang="uk-UA" sz="2400" dirty="0" smtClean="0"/>
              <a:t>— енергійний, життєрадісний</a:t>
            </a:r>
            <a:r>
              <a:rPr lang="uk-UA" sz="2400" dirty="0" smtClean="0"/>
              <a:t>;</a:t>
            </a:r>
          </a:p>
          <a:p>
            <a:pPr algn="l"/>
            <a:r>
              <a:rPr lang="uk-UA" sz="2400" b="1" dirty="0" smtClean="0">
                <a:solidFill>
                  <a:srgbClr val="7030A0"/>
                </a:solidFill>
              </a:rPr>
              <a:t>    фіолетовий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2400" dirty="0" smtClean="0"/>
              <a:t>- суворий; </a:t>
            </a:r>
            <a:endParaRPr lang="uk-UA" sz="2400" dirty="0" smtClean="0"/>
          </a:p>
          <a:p>
            <a:pPr algn="l"/>
            <a:r>
              <a:rPr lang="uk-UA" sz="2400" b="1" dirty="0" smtClean="0">
                <a:solidFill>
                  <a:srgbClr val="00B0F0"/>
                </a:solidFill>
              </a:rPr>
              <a:t>    синій</a:t>
            </a:r>
            <a:r>
              <a:rPr lang="uk-UA" sz="2400" dirty="0" smtClean="0">
                <a:solidFill>
                  <a:srgbClr val="00B0F0"/>
                </a:solidFill>
              </a:rPr>
              <a:t> </a:t>
            </a:r>
            <a:r>
              <a:rPr lang="uk-UA" sz="2400" dirty="0" smtClean="0"/>
              <a:t>- пасивний, допоможе зосередитись</a:t>
            </a:r>
            <a:r>
              <a:rPr lang="uk-UA" sz="2400" dirty="0" smtClean="0"/>
              <a:t>;</a:t>
            </a:r>
          </a:p>
          <a:p>
            <a:pPr algn="l"/>
            <a:r>
              <a:rPr lang="uk-UA" sz="2400" dirty="0" smtClean="0"/>
              <a:t>  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коричневий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smtClean="0"/>
              <a:t>- викликає почуття надійності; </a:t>
            </a:r>
            <a:endParaRPr lang="uk-UA" sz="2400" dirty="0" smtClean="0"/>
          </a:p>
          <a:p>
            <a:pPr algn="l"/>
            <a:r>
              <a:rPr lang="uk-UA" sz="2400" b="1" dirty="0" smtClean="0">
                <a:solidFill>
                  <a:srgbClr val="A5F28A"/>
                </a:solidFill>
              </a:rPr>
              <a:t>    зелений</a:t>
            </a:r>
            <a:r>
              <a:rPr lang="uk-UA" sz="2400" b="1" dirty="0" smtClean="0"/>
              <a:t> </a:t>
            </a:r>
            <a:r>
              <a:rPr lang="uk-UA" sz="2400" dirty="0" smtClean="0"/>
              <a:t>— заспокоює. </a:t>
            </a:r>
            <a:endParaRPr lang="uk-UA" sz="2400" dirty="0" smtClean="0"/>
          </a:p>
          <a:p>
            <a:pPr algn="l"/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860400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Хроматичні кольори </a:t>
            </a:r>
            <a:r>
              <a:rPr lang="uk-UA" sz="2800" dirty="0" smtClean="0"/>
              <a:t>- сім кольорів райдуги (</a:t>
            </a:r>
            <a:r>
              <a:rPr lang="uk-UA" sz="2800" dirty="0" smtClean="0">
                <a:solidFill>
                  <a:srgbClr val="FF0000"/>
                </a:solidFill>
              </a:rPr>
              <a:t>Ч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C000"/>
                </a:solidFill>
              </a:rPr>
              <a:t>О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Ж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CDF8BE"/>
                </a:solidFill>
              </a:rPr>
              <a:t>З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7030A0"/>
                </a:solidFill>
              </a:rPr>
              <a:t>Ф</a:t>
            </a:r>
            <a:r>
              <a:rPr lang="uk-UA" sz="2800" dirty="0" smtClean="0"/>
              <a:t>) та їх відтінки. </a:t>
            </a:r>
            <a:endParaRPr lang="ru-RU" sz="2800" dirty="0"/>
          </a:p>
        </p:txBody>
      </p:sp>
      <p:pic>
        <p:nvPicPr>
          <p:cNvPr id="87042" name="Picture 2" descr="Картинки по запросу кольори райду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67266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860400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Ахроматичні кольори </a:t>
            </a:r>
            <a:r>
              <a:rPr lang="uk-UA" sz="2800" dirty="0" smtClean="0"/>
              <a:t>— всі відтінки від білого до чорного кольору. </a:t>
            </a:r>
            <a:endParaRPr lang="ru-RU" sz="2800" dirty="0"/>
          </a:p>
        </p:txBody>
      </p:sp>
      <p:pic>
        <p:nvPicPr>
          <p:cNvPr id="89090" name="Picture 2" descr="Картинки по запросу Засоби виразності живопису колі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91119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203848" y="188640"/>
            <a:ext cx="2016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Кольори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05273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i="1" dirty="0" err="1">
                <a:solidFill>
                  <a:srgbClr val="0070C0"/>
                </a:solidFill>
              </a:rPr>
              <a:t>Основні</a:t>
            </a:r>
            <a:r>
              <a:rPr lang="uk-UA" sz="2800" dirty="0" err="1" smtClean="0"/>
              <a:t>-</a:t>
            </a:r>
            <a:r>
              <a:rPr lang="uk-UA" sz="2800" dirty="0" smtClean="0"/>
              <a:t> червоний,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 жовтий, синій. </a:t>
            </a:r>
            <a:endParaRPr lang="ru-RU" sz="2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5085184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i="1" dirty="0">
                <a:solidFill>
                  <a:srgbClr val="0070C0"/>
                </a:solidFill>
              </a:rPr>
              <a:t>Похідні</a:t>
            </a:r>
            <a:r>
              <a:rPr lang="uk-UA" sz="2800" dirty="0" smtClean="0"/>
              <a:t> - зелений,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оранжевий,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/>
              <a:t>фіолетовий.</a:t>
            </a:r>
            <a:endParaRPr lang="uk-UA" sz="2800" dirty="0" smtClean="0"/>
          </a:p>
        </p:txBody>
      </p:sp>
      <p:pic>
        <p:nvPicPr>
          <p:cNvPr id="86025" name="Picture 9" descr="Картинки по запросу основніе цвета"/>
          <p:cNvPicPr>
            <a:picLocks noChangeAspect="1" noChangeArrowheads="1"/>
          </p:cNvPicPr>
          <p:nvPr/>
        </p:nvPicPr>
        <p:blipFill>
          <a:blip r:embed="rId2" cstate="print"/>
          <a:srcRect l="49215"/>
          <a:stretch>
            <a:fillRect/>
          </a:stretch>
        </p:blipFill>
        <p:spPr bwMode="auto">
          <a:xfrm>
            <a:off x="323528" y="3068960"/>
            <a:ext cx="3312368" cy="3467538"/>
          </a:xfrm>
          <a:prstGeom prst="rect">
            <a:avLst/>
          </a:prstGeom>
          <a:noFill/>
        </p:spPr>
      </p:pic>
      <p:pic>
        <p:nvPicPr>
          <p:cNvPr id="86027" name="Picture 11" descr="Картинки по запросу основніе цвета"/>
          <p:cNvPicPr>
            <a:picLocks noChangeAspect="1" noChangeArrowheads="1"/>
          </p:cNvPicPr>
          <p:nvPr/>
        </p:nvPicPr>
        <p:blipFill>
          <a:blip r:embed="rId2" cstate="print"/>
          <a:srcRect r="48051"/>
          <a:stretch>
            <a:fillRect/>
          </a:stretch>
        </p:blipFill>
        <p:spPr bwMode="auto">
          <a:xfrm>
            <a:off x="5148064" y="908720"/>
            <a:ext cx="3456384" cy="3537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203848" y="188640"/>
            <a:ext cx="2016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Кольори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83671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i="1" dirty="0">
                <a:solidFill>
                  <a:srgbClr val="0070C0"/>
                </a:solidFill>
              </a:rPr>
              <a:t>Теплі</a:t>
            </a: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smtClean="0"/>
              <a:t>- жовтий, оранжевий, червоний, рожевий.</a:t>
            </a:r>
            <a:endParaRPr lang="ru-RU" sz="2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844824"/>
            <a:ext cx="7056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i="1" dirty="0">
                <a:solidFill>
                  <a:srgbClr val="0070C0"/>
                </a:solidFill>
              </a:rPr>
              <a:t>Холодні</a:t>
            </a:r>
            <a:r>
              <a:rPr lang="uk-UA" sz="2800" i="1" dirty="0" smtClean="0">
                <a:solidFill>
                  <a:srgbClr val="0070C0"/>
                </a:solidFill>
              </a:rPr>
              <a:t> </a:t>
            </a:r>
            <a:r>
              <a:rPr lang="uk-UA" sz="2800" dirty="0" smtClean="0"/>
              <a:t>- синій, зелений, фіолетовий.</a:t>
            </a:r>
            <a:endParaRPr lang="ru-RU" sz="2800" dirty="0" smtClean="0"/>
          </a:p>
        </p:txBody>
      </p:sp>
      <p:pic>
        <p:nvPicPr>
          <p:cNvPr id="93186" name="Picture 2" descr="http://3.bp.blogspot.com/-v-ztxW7P1gA/VLtwNUwrjuI/AAAAAAAABo4/K1EMybXXg2Q/s1600/%D1%82%D0%B5%D0%BF%D0%BB%D1%96-%D1%96-%D1%85%D0%BE%D0%BB%D0%BE%D0%B4%D0%BD%D1%96.jpg"/>
          <p:cNvPicPr>
            <a:picLocks noChangeAspect="1" noChangeArrowheads="1"/>
          </p:cNvPicPr>
          <p:nvPr/>
        </p:nvPicPr>
        <p:blipFill>
          <a:blip r:embed="rId2" cstate="print"/>
          <a:srcRect t="4320" b="4961"/>
          <a:stretch>
            <a:fillRect/>
          </a:stretch>
        </p:blipFill>
        <p:spPr bwMode="auto">
          <a:xfrm>
            <a:off x="2411759" y="2492897"/>
            <a:ext cx="4095933" cy="4195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0"/>
            <a:ext cx="7117178" cy="644376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Колірний спектр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84994" name="Picture 2" descr="Картинки по запросу колірний спек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33425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Мета: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     </a:t>
            </a:r>
            <a:r>
              <a:rPr lang="ru-RU" sz="2000" b="1" i="1" dirty="0" err="1" smtClean="0">
                <a:solidFill>
                  <a:srgbClr val="0070C0"/>
                </a:solidFill>
                <a:latin typeface="+mj-lt"/>
              </a:rPr>
              <a:t>Навчальна</a:t>
            </a:r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:</a:t>
            </a:r>
            <a:r>
              <a:rPr lang="ru-RU" sz="2000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ознайомити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учнів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з</a:t>
            </a:r>
            <a:r>
              <a:rPr lang="ru-RU" sz="2000" i="1" dirty="0" smtClean="0">
                <a:latin typeface="+mj-lt"/>
              </a:rPr>
              <a:t> видами </a:t>
            </a:r>
            <a:r>
              <a:rPr lang="ru-RU" sz="2000" i="1" dirty="0" err="1" smtClean="0">
                <a:latin typeface="+mj-lt"/>
              </a:rPr>
              <a:t>живопису</a:t>
            </a:r>
            <a:r>
              <a:rPr lang="ru-RU" sz="2000" i="1" dirty="0" smtClean="0">
                <a:latin typeface="+mj-lt"/>
              </a:rPr>
              <a:t>, </a:t>
            </a:r>
            <a:r>
              <a:rPr lang="ru-RU" sz="2000" i="1" dirty="0" err="1" smtClean="0">
                <a:latin typeface="+mj-lt"/>
              </a:rPr>
              <a:t>їх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відмінностями</a:t>
            </a:r>
            <a:r>
              <a:rPr lang="ru-RU" sz="2000" i="1" dirty="0" smtClean="0">
                <a:latin typeface="+mj-lt"/>
              </a:rPr>
              <a:t>, </a:t>
            </a:r>
            <a:r>
              <a:rPr lang="ru-RU" sz="2000" i="1" dirty="0" err="1" smtClean="0">
                <a:latin typeface="+mj-lt"/>
              </a:rPr>
              <a:t>творами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видатних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живописців</a:t>
            </a:r>
            <a:r>
              <a:rPr lang="ru-RU" sz="2000" i="1" dirty="0" smtClean="0">
                <a:latin typeface="+mj-lt"/>
              </a:rPr>
              <a:t>; </a:t>
            </a:r>
            <a:r>
              <a:rPr lang="ru-RU" sz="2000" i="1" dirty="0" err="1" smtClean="0">
                <a:latin typeface="+mj-lt"/>
              </a:rPr>
              <a:t>актуалізувати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знання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учнів</a:t>
            </a:r>
            <a:r>
              <a:rPr lang="ru-RU" sz="2000" i="1" dirty="0" smtClean="0">
                <a:latin typeface="+mj-lt"/>
              </a:rPr>
              <a:t> про </a:t>
            </a:r>
            <a:r>
              <a:rPr lang="ru-RU" sz="2000" i="1" dirty="0" err="1" smtClean="0">
                <a:latin typeface="+mj-lt"/>
              </a:rPr>
              <a:t>колір</a:t>
            </a:r>
            <a:r>
              <a:rPr lang="ru-RU" sz="2000" i="1" dirty="0" smtClean="0">
                <a:latin typeface="+mj-lt"/>
              </a:rPr>
              <a:t> як </a:t>
            </a:r>
            <a:r>
              <a:rPr lang="ru-RU" sz="2000" i="1" dirty="0" err="1" smtClean="0">
                <a:latin typeface="+mj-lt"/>
              </a:rPr>
              <a:t>головний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засіб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живопису</a:t>
            </a:r>
            <a:r>
              <a:rPr lang="ru-RU" sz="2000" i="1" dirty="0" smtClean="0">
                <a:latin typeface="+mj-lt"/>
              </a:rPr>
              <a:t>, </a:t>
            </a:r>
            <a:r>
              <a:rPr lang="ru-RU" sz="2000" i="1" dirty="0" err="1" smtClean="0">
                <a:latin typeface="+mj-lt"/>
              </a:rPr>
              <a:t>ознайомити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з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впливом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кольору</a:t>
            </a:r>
            <a:r>
              <a:rPr lang="ru-RU" sz="2000" i="1" dirty="0" smtClean="0">
                <a:latin typeface="+mj-lt"/>
              </a:rPr>
              <a:t> на </a:t>
            </a:r>
            <a:r>
              <a:rPr lang="ru-RU" sz="2000" i="1" dirty="0" err="1" smtClean="0">
                <a:latin typeface="+mj-lt"/>
              </a:rPr>
              <a:t>людину</a:t>
            </a:r>
            <a:r>
              <a:rPr lang="ru-RU" sz="2000" i="1" dirty="0" smtClean="0">
                <a:latin typeface="+mj-lt"/>
              </a:rPr>
              <a:t>, </a:t>
            </a:r>
            <a:r>
              <a:rPr lang="ru-RU" sz="2000" i="1" dirty="0" err="1" smtClean="0">
                <a:latin typeface="+mj-lt"/>
              </a:rPr>
              <a:t>кольоровим</a:t>
            </a:r>
            <a:r>
              <a:rPr lang="ru-RU" sz="2000" i="1" dirty="0" smtClean="0">
                <a:latin typeface="+mj-lt"/>
              </a:rPr>
              <a:t> спектром, </a:t>
            </a:r>
            <a:r>
              <a:rPr lang="ru-RU" sz="2000" i="1" dirty="0" err="1" smtClean="0">
                <a:latin typeface="+mj-lt"/>
              </a:rPr>
              <a:t>поняттями</a:t>
            </a:r>
            <a:r>
              <a:rPr lang="ru-RU" sz="2000" i="1" dirty="0" smtClean="0">
                <a:latin typeface="+mj-lt"/>
              </a:rPr>
              <a:t> «</a:t>
            </a:r>
            <a:r>
              <a:rPr lang="ru-RU" sz="2000" i="1" dirty="0" err="1" smtClean="0">
                <a:latin typeface="+mj-lt"/>
              </a:rPr>
              <a:t>колінрний</a:t>
            </a:r>
            <a:r>
              <a:rPr lang="ru-RU" sz="2000" i="1" dirty="0" smtClean="0">
                <a:latin typeface="+mj-lt"/>
              </a:rPr>
              <a:t> тон», «</a:t>
            </a:r>
            <a:r>
              <a:rPr lang="ru-RU" sz="2000" i="1" dirty="0" err="1" smtClean="0">
                <a:latin typeface="+mj-lt"/>
              </a:rPr>
              <a:t>насиченість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кольору</a:t>
            </a:r>
            <a:r>
              <a:rPr lang="ru-RU" sz="2000" i="1" dirty="0" smtClean="0">
                <a:latin typeface="+mj-lt"/>
              </a:rPr>
              <a:t>», «</a:t>
            </a:r>
            <a:r>
              <a:rPr lang="ru-RU" sz="2000" i="1" dirty="0" err="1" smtClean="0">
                <a:latin typeface="+mj-lt"/>
              </a:rPr>
              <a:t>світлота</a:t>
            </a:r>
            <a:r>
              <a:rPr lang="ru-RU" sz="2000" i="1" dirty="0" smtClean="0">
                <a:latin typeface="+mj-lt"/>
              </a:rPr>
              <a:t>»;</a:t>
            </a:r>
            <a:r>
              <a:rPr lang="ru-RU" sz="2000" i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i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i="1" dirty="0" err="1" smtClean="0">
                <a:solidFill>
                  <a:srgbClr val="0070C0"/>
                </a:solidFill>
                <a:latin typeface="+mj-lt"/>
              </a:rPr>
              <a:t>Розвивальна</a:t>
            </a:r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:</a:t>
            </a:r>
            <a:r>
              <a:rPr lang="ru-RU" sz="2000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розвивати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кольоросприйняття</a:t>
            </a:r>
            <a:r>
              <a:rPr lang="ru-RU" sz="2000" i="1" dirty="0" smtClean="0">
                <a:latin typeface="+mj-lt"/>
              </a:rPr>
              <a:t>, </a:t>
            </a:r>
            <a:r>
              <a:rPr lang="ru-RU" sz="2000" i="1" dirty="0" err="1" smtClean="0">
                <a:latin typeface="+mj-lt"/>
              </a:rPr>
              <a:t>вміння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насолоджуватися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спагляданням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творів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живопису</a:t>
            </a:r>
            <a:r>
              <a:rPr lang="ru-RU" sz="2000" i="1" dirty="0" smtClean="0">
                <a:latin typeface="+mj-lt"/>
              </a:rPr>
              <a:t>, </a:t>
            </a:r>
            <a:r>
              <a:rPr lang="ru-RU" sz="2000" i="1" dirty="0" err="1" smtClean="0">
                <a:latin typeface="+mj-lt"/>
              </a:rPr>
              <a:t>визначати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види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живопису</a:t>
            </a:r>
            <a:r>
              <a:rPr lang="ru-RU" sz="2000" i="1" dirty="0" smtClean="0">
                <a:latin typeface="+mj-lt"/>
              </a:rPr>
              <a:t> та </a:t>
            </a:r>
            <a:r>
              <a:rPr lang="ru-RU" sz="2000" i="1" dirty="0" err="1" smtClean="0">
                <a:latin typeface="+mj-lt"/>
              </a:rPr>
              <a:t>аналізувати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їх</a:t>
            </a:r>
            <a:r>
              <a:rPr lang="ru-RU" sz="2000" i="1" dirty="0" smtClean="0">
                <a:latin typeface="+mj-lt"/>
              </a:rPr>
              <a:t>; </a:t>
            </a:r>
            <a:r>
              <a:rPr lang="ru-RU" sz="2000" i="1" dirty="0" err="1" smtClean="0">
                <a:latin typeface="+mj-lt"/>
              </a:rPr>
              <a:t>формувати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естетичні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почуття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та</a:t>
            </a:r>
            <a:r>
              <a:rPr lang="ru-RU" sz="2000" i="1" dirty="0" smtClean="0">
                <a:latin typeface="+mj-lt"/>
              </a:rPr>
              <a:t> смак;</a:t>
            </a:r>
            <a:br>
              <a:rPr lang="ru-RU" sz="2000" i="1" dirty="0" smtClean="0">
                <a:latin typeface="+mj-lt"/>
              </a:rPr>
            </a:br>
            <a:r>
              <a:rPr lang="ru-RU" sz="2000" i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i="1" dirty="0" err="1" smtClean="0">
                <a:solidFill>
                  <a:srgbClr val="0070C0"/>
                </a:solidFill>
                <a:latin typeface="+mj-lt"/>
              </a:rPr>
              <a:t>Виховна</a:t>
            </a:r>
            <a:r>
              <a:rPr lang="ru-RU" sz="2000" b="1" i="1" dirty="0" smtClean="0">
                <a:solidFill>
                  <a:srgbClr val="0070C0"/>
                </a:solidFill>
                <a:latin typeface="+mj-lt"/>
              </a:rPr>
              <a:t>:</a:t>
            </a:r>
            <a:r>
              <a:rPr lang="ru-RU" sz="2000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виховувати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зацікавленість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творами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живопису</a:t>
            </a:r>
            <a:r>
              <a:rPr lang="ru-RU" sz="2000" i="1" dirty="0" smtClean="0">
                <a:latin typeface="+mj-lt"/>
              </a:rPr>
              <a:t>, </a:t>
            </a:r>
            <a:r>
              <a:rPr lang="ru-RU" sz="2000" i="1" dirty="0" err="1" smtClean="0">
                <a:latin typeface="+mj-lt"/>
              </a:rPr>
              <a:t>повагу</a:t>
            </a:r>
            <a:r>
              <a:rPr lang="ru-RU" sz="2000" i="1" dirty="0" smtClean="0">
                <a:latin typeface="+mj-lt"/>
              </a:rPr>
              <a:t> до </a:t>
            </a:r>
            <a:r>
              <a:rPr lang="ru-RU" sz="2000" i="1" dirty="0" err="1" smtClean="0">
                <a:latin typeface="+mj-lt"/>
              </a:rPr>
              <a:t>художниківта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їхньої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праці</a:t>
            </a:r>
            <a:r>
              <a:rPr lang="ru-RU" sz="2000" i="1" dirty="0" smtClean="0"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60648"/>
            <a:ext cx="7117178" cy="86040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Порядок заповнення кольорового спектру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91138" name="Picture 2" descr="http://3.bp.blogspot.com/-fFDDrdqBn2w/VLtvGorQPTI/AAAAAAAABm8/e6cXF1GTcpQ/s1600/451219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942726"/>
            <a:ext cx="4464496" cy="4442174"/>
          </a:xfrm>
          <a:prstGeom prst="rect">
            <a:avLst/>
          </a:prstGeom>
          <a:noFill/>
        </p:spPr>
      </p:pic>
      <p:pic>
        <p:nvPicPr>
          <p:cNvPr id="91140" name="Picture 4" descr="http://1.bp.blogspot.com/-unnSjwR2whQ/VLtvHbzISBI/AAAAAAAABnE/x-K_rm0kGJk/s1600/681332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93593"/>
            <a:ext cx="4176464" cy="4227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0"/>
            <a:ext cx="7117178" cy="860400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</a:rPr>
              <a:t>Властивості кольору: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Кольоровий тон </a:t>
            </a:r>
            <a:r>
              <a:rPr lang="uk-UA" b="0" dirty="0"/>
              <a:t>- </a:t>
            </a:r>
            <a:r>
              <a:rPr lang="uk-UA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якість кольору, завдяки якій кольори відрізняються один від одного.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Відтінки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основного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кольору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мають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самостійні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назви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на­приклад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відтінки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червоного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кольору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«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рожевий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«</a:t>
            </a:r>
            <a:r>
              <a:rPr lang="ru-RU" b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вишневий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«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пурпуровий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«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бордовий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та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2514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Насиченість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яскравість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>
                <a:solidFill>
                  <a:srgbClr val="0070C0"/>
                </a:solidFill>
              </a:rPr>
              <a:t>кольору</a:t>
            </a:r>
            <a:r>
              <a:rPr lang="ru-RU" b="0" dirty="0"/>
              <a:t> — </a:t>
            </a:r>
            <a:r>
              <a:rPr lang="ru-RU" b="0" dirty="0" err="1"/>
              <a:t>властивість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визначає</a:t>
            </a:r>
            <a:r>
              <a:rPr lang="ru-RU" b="0" dirty="0"/>
              <a:t> </a:t>
            </a:r>
            <a:r>
              <a:rPr lang="ru-RU" b="0" dirty="0" err="1"/>
              <a:t>ступінь</a:t>
            </a:r>
            <a:r>
              <a:rPr lang="ru-RU" b="0" dirty="0"/>
              <a:t> </a:t>
            </a:r>
            <a:r>
              <a:rPr lang="ru-RU" b="0" dirty="0" err="1"/>
              <a:t>виразності</a:t>
            </a:r>
            <a:r>
              <a:rPr lang="ru-RU" b="0" dirty="0"/>
              <a:t> </a:t>
            </a:r>
            <a:r>
              <a:rPr lang="ru-RU" b="0" dirty="0" err="1"/>
              <a:t>певного</a:t>
            </a:r>
            <a:r>
              <a:rPr lang="ru-RU" b="0" dirty="0"/>
              <a:t> </a:t>
            </a:r>
            <a:r>
              <a:rPr lang="ru-RU" b="0" dirty="0" err="1"/>
              <a:t>кольору</a:t>
            </a:r>
            <a:r>
              <a:rPr lang="ru-RU" b="0" dirty="0"/>
              <a:t>, яка </a:t>
            </a:r>
            <a:r>
              <a:rPr lang="ru-RU" b="0" dirty="0" err="1" smtClean="0"/>
              <a:t>змінюється</a:t>
            </a:r>
            <a:r>
              <a:rPr lang="ru-RU" b="0" dirty="0" smtClean="0"/>
              <a:t> </a:t>
            </a:r>
            <a:r>
              <a:rPr lang="ru-RU" b="0" dirty="0" err="1"/>
              <a:t>залежно</a:t>
            </a:r>
            <a:r>
              <a:rPr lang="ru-RU" b="0" dirty="0"/>
              <a:t> </a:t>
            </a:r>
            <a:r>
              <a:rPr lang="ru-RU" b="0" dirty="0" err="1"/>
              <a:t>від</a:t>
            </a:r>
            <a:r>
              <a:rPr lang="ru-RU" b="0" dirty="0"/>
              <a:t> </a:t>
            </a:r>
            <a:r>
              <a:rPr lang="ru-RU" b="0" dirty="0" err="1"/>
              <a:t>наявності</a:t>
            </a:r>
            <a:r>
              <a:rPr lang="ru-RU" b="0" dirty="0"/>
              <a:t> в </a:t>
            </a:r>
            <a:r>
              <a:rPr lang="ru-RU" b="0" dirty="0" err="1"/>
              <a:t>ньому</a:t>
            </a:r>
            <a:r>
              <a:rPr lang="ru-RU" b="0" dirty="0"/>
              <a:t> </a:t>
            </a:r>
            <a:r>
              <a:rPr lang="ru-RU" b="0" dirty="0" err="1"/>
              <a:t>сірого</a:t>
            </a:r>
            <a:r>
              <a:rPr lang="ru-RU" b="0" dirty="0"/>
              <a:t> </a:t>
            </a:r>
            <a:r>
              <a:rPr lang="ru-RU" b="0" dirty="0" err="1" smtClean="0"/>
              <a:t>кольору</a:t>
            </a:r>
            <a:r>
              <a:rPr lang="ru-RU" b="0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70892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70C0"/>
                </a:solidFill>
              </a:rPr>
              <a:t>Світлість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ясність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 err="1">
                <a:solidFill>
                  <a:srgbClr val="0070C0"/>
                </a:solidFill>
              </a:rPr>
              <a:t>кольору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властивість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визначає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ступінь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близькості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будь-якого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кольору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бі­лого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чорного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кольору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світліший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темніший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 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0120" name="Picture 8" descr="http://subject.com.ua/textbook/work/6klas_3/6klas_3.files/image129.jpg"/>
          <p:cNvPicPr>
            <a:picLocks noChangeAspect="1" noChangeArrowheads="1"/>
          </p:cNvPicPr>
          <p:nvPr/>
        </p:nvPicPr>
        <p:blipFill>
          <a:blip r:embed="rId2" cstate="print"/>
          <a:srcRect l="26291"/>
          <a:stretch>
            <a:fillRect/>
          </a:stretch>
        </p:blipFill>
        <p:spPr bwMode="auto">
          <a:xfrm>
            <a:off x="395536" y="3645024"/>
            <a:ext cx="8460432" cy="1079662"/>
          </a:xfrm>
          <a:prstGeom prst="rect">
            <a:avLst/>
          </a:prstGeom>
          <a:noFill/>
        </p:spPr>
      </p:pic>
      <p:pic>
        <p:nvPicPr>
          <p:cNvPr id="90122" name="Picture 10" descr="http://subject.com.ua/textbook/work/6klas_3/6klas_3.files/image128.jpg"/>
          <p:cNvPicPr>
            <a:picLocks noChangeAspect="1" noChangeArrowheads="1"/>
          </p:cNvPicPr>
          <p:nvPr/>
        </p:nvPicPr>
        <p:blipFill>
          <a:blip r:embed="rId3" cstate="print"/>
          <a:srcRect r="15737" b="31974"/>
          <a:stretch>
            <a:fillRect/>
          </a:stretch>
        </p:blipFill>
        <p:spPr bwMode="auto">
          <a:xfrm>
            <a:off x="395536" y="5733256"/>
            <a:ext cx="8424936" cy="817910"/>
          </a:xfrm>
          <a:prstGeom prst="rect">
            <a:avLst/>
          </a:prstGeom>
          <a:noFill/>
        </p:spPr>
      </p:pic>
      <p:pic>
        <p:nvPicPr>
          <p:cNvPr id="90124" name="Picture 12" descr="http://subject.com.ua/textbook/work/6klas_3/6klas_3.files/image127.jpg"/>
          <p:cNvPicPr>
            <a:picLocks noChangeAspect="1" noChangeArrowheads="1"/>
          </p:cNvPicPr>
          <p:nvPr/>
        </p:nvPicPr>
        <p:blipFill>
          <a:blip r:embed="rId4" cstate="print"/>
          <a:srcRect t="40448"/>
          <a:stretch>
            <a:fillRect/>
          </a:stretch>
        </p:blipFill>
        <p:spPr bwMode="auto">
          <a:xfrm>
            <a:off x="395536" y="1916832"/>
            <a:ext cx="8424936" cy="784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8172400" cy="860400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/>
              <a:t>Практична робота учнів: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Зображення пейзажу у теплій та холодній кольоровій гамі.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4210" name="Picture 2" descr="Картинки по запросу теплый пейзаж аквар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752528" cy="3371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421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4100"/>
          <a:stretch>
            <a:fillRect/>
          </a:stretch>
        </p:blipFill>
        <p:spPr bwMode="auto">
          <a:xfrm>
            <a:off x="4572000" y="2924944"/>
            <a:ext cx="4308748" cy="3619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0" name="WordArt 10"/>
          <p:cNvSpPr>
            <a:spLocks noChangeArrowheads="1" noChangeShapeType="1" noTextEdit="1"/>
          </p:cNvSpPr>
          <p:nvPr/>
        </p:nvSpPr>
        <p:spPr bwMode="auto">
          <a:xfrm rot="21239740">
            <a:off x="1071995" y="2222569"/>
            <a:ext cx="7343279" cy="23046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i="1" kern="10" spc="72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AE5E"/>
                    </a:gs>
                    <a:gs pos="50000">
                      <a:srgbClr val="CCFF66"/>
                    </a:gs>
                    <a:gs pos="100000">
                      <a:srgbClr val="5EAE5E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Дякую</a:t>
            </a:r>
            <a:r>
              <a:rPr lang="ru-RU" sz="3600" i="1" kern="10" spc="72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AE5E"/>
                    </a:gs>
                    <a:gs pos="50000">
                      <a:srgbClr val="CCFF66"/>
                    </a:gs>
                    <a:gs pos="100000">
                      <a:srgbClr val="5EAE5E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за </a:t>
            </a:r>
            <a:r>
              <a:rPr lang="ru-RU" sz="3600" i="1" kern="10" spc="72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AE5E"/>
                    </a:gs>
                    <a:gs pos="50000">
                      <a:srgbClr val="CCFF66"/>
                    </a:gs>
                    <a:gs pos="100000">
                      <a:srgbClr val="5EAE5E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увагу</a:t>
            </a:r>
            <a:r>
              <a:rPr lang="ru-RU" sz="3600" i="1" kern="10" spc="72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AE5E"/>
                    </a:gs>
                    <a:gs pos="50000">
                      <a:srgbClr val="CCFF66"/>
                    </a:gs>
                    <a:gs pos="100000">
                      <a:srgbClr val="5EAE5E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i="1" kern="10" spc="72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AE5E"/>
                  </a:gs>
                  <a:gs pos="50000">
                    <a:srgbClr val="CCFF66"/>
                  </a:gs>
                  <a:gs pos="100000">
                    <a:srgbClr val="5EAE5E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Актуалізація опорних знань: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1268761"/>
            <a:ext cx="4536504" cy="4590038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uk-UA" sz="2800" dirty="0" smtClean="0"/>
              <a:t>Які види образотворчого мистецтва ви знаєте?</a:t>
            </a:r>
          </a:p>
          <a:p>
            <a:pPr>
              <a:buAutoNum type="arabicPeriod"/>
            </a:pPr>
            <a:r>
              <a:rPr lang="uk-UA" sz="2800" dirty="0" smtClean="0"/>
              <a:t> Чим відрізняються твори графічного мистецтва від живопису?</a:t>
            </a:r>
          </a:p>
          <a:p>
            <a:pPr>
              <a:buAutoNum type="arabicPeriod"/>
            </a:pPr>
            <a:r>
              <a:rPr lang="uk-UA" sz="2800" dirty="0" smtClean="0"/>
              <a:t> </a:t>
            </a:r>
            <a:r>
              <a:rPr lang="uk-UA" sz="2800" dirty="0" smtClean="0"/>
              <a:t>Які живописні матеріали вам відомі?</a:t>
            </a:r>
            <a:endParaRPr lang="ru-RU" sz="2800" dirty="0"/>
          </a:p>
        </p:txBody>
      </p:sp>
      <p:pic>
        <p:nvPicPr>
          <p:cNvPr id="58370" name="Picture 2" descr="Картинки по запросу запитання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8576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75724"/>
            <a:ext cx="8352928" cy="924475"/>
          </a:xfrm>
        </p:spPr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Живопис</a:t>
            </a:r>
            <a:r>
              <a:rPr lang="uk-UA" dirty="0" smtClean="0"/>
              <a:t> – вид мистецтва, здатний відтворити видиму реальність за допомогою кольору на двовимірній поверхні.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t="2861"/>
          <a:stretch>
            <a:fillRect/>
          </a:stretch>
        </p:blipFill>
        <p:spPr bwMode="auto">
          <a:xfrm rot="1301527">
            <a:off x="4479806" y="1844824"/>
            <a:ext cx="4376906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384376" cy="2669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8114">
            <a:off x="2049160" y="3640258"/>
            <a:ext cx="3440945" cy="3012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низ 12"/>
          <p:cNvSpPr/>
          <p:nvPr/>
        </p:nvSpPr>
        <p:spPr>
          <a:xfrm>
            <a:off x="2987824" y="1196752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60648"/>
            <a:ext cx="54006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Види живопису: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331236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Станковий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924944"/>
            <a:ext cx="374441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Монументальний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933056"/>
            <a:ext cx="3312368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Декоративний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941168"/>
            <a:ext cx="3312368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Мініатюра</a:t>
            </a:r>
            <a:endParaRPr lang="ru-RU" sz="28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1268760"/>
            <a:ext cx="144016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868144" y="1268760"/>
            <a:ext cx="144016" cy="259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380312" y="1268760"/>
            <a:ext cx="144016" cy="3672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293096"/>
            <a:ext cx="259228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Стінний розпис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5229200"/>
            <a:ext cx="259228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Мозаїка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6093296"/>
            <a:ext cx="2592288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Вітраж</a:t>
            </a:r>
            <a:endParaRPr lang="ru-RU" dirty="0"/>
          </a:p>
        </p:txBody>
      </p:sp>
      <p:sp>
        <p:nvSpPr>
          <p:cNvPr id="24" name="Стрелка углом вверх 23"/>
          <p:cNvSpPr/>
          <p:nvPr/>
        </p:nvSpPr>
        <p:spPr>
          <a:xfrm rot="10800000">
            <a:off x="1259632" y="3284984"/>
            <a:ext cx="432048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0070C0"/>
                </a:solidFill>
              </a:rPr>
              <a:t>Станковий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живопис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слова станок — мольберт, на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ставлять</a:t>
            </a:r>
            <a:r>
              <a:rPr lang="ru-RU" sz="2800" dirty="0" smtClean="0"/>
              <a:t> основу — картон, </a:t>
            </a:r>
            <a:r>
              <a:rPr lang="ru-RU" sz="2800" dirty="0" err="1" smtClean="0"/>
              <a:t>дошку</a:t>
            </a:r>
            <a:r>
              <a:rPr lang="ru-RU" sz="2800" dirty="0" smtClean="0"/>
              <a:t>, полотно для </a:t>
            </a:r>
            <a:r>
              <a:rPr lang="ru-RU" sz="2800" dirty="0" err="1" smtClean="0"/>
              <a:t>малювання</a:t>
            </a:r>
            <a:r>
              <a:rPr lang="ru-RU" sz="2800" dirty="0" smtClean="0"/>
              <a:t> картин) </a:t>
            </a:r>
            <a:r>
              <a:rPr lang="ru-RU" sz="2800" dirty="0" err="1" smtClean="0"/>
              <a:t>об'єднує</a:t>
            </a:r>
            <a:r>
              <a:rPr lang="ru-RU" sz="2800" dirty="0" smtClean="0"/>
              <a:t> твори </a:t>
            </a:r>
            <a:r>
              <a:rPr lang="ru-RU" sz="2800" dirty="0" err="1" smtClean="0"/>
              <a:t>самостійного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, не </a:t>
            </a:r>
            <a:r>
              <a:rPr lang="ru-RU" sz="2800" dirty="0" err="1" smtClean="0"/>
              <a:t>пов'язані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архітектурним</a:t>
            </a:r>
            <a:r>
              <a:rPr lang="ru-RU" sz="2800" dirty="0" smtClean="0"/>
              <a:t> ансамблем. </a:t>
            </a:r>
            <a:endParaRPr lang="ru-RU" sz="2800" dirty="0"/>
          </a:p>
        </p:txBody>
      </p:sp>
      <p:pic>
        <p:nvPicPr>
          <p:cNvPr id="8" name="Picture 7" descr="http://upload.wikimedia.org/wikipedia/commons/thumb/2/2c/Aivazovsky%2C_Brig_Mercury_Attacked_by_Two_Turkish_Ships_1892.jpg/180px-Aivazovsky%2C_Brig_Mercury_Attacked_by_Two_Turkish_Ships_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45807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95736" y="6093296"/>
            <a:ext cx="5163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uk-UA" sz="2800" b="0" dirty="0">
                <a:cs typeface="Arial" charset="0"/>
              </a:rPr>
              <a:t>І. </a:t>
            </a:r>
            <a:r>
              <a:rPr lang="uk-UA" sz="2800" b="0" dirty="0" smtClean="0">
                <a:cs typeface="Arial" charset="0"/>
              </a:rPr>
              <a:t>Айвазовський</a:t>
            </a:r>
            <a:r>
              <a:rPr lang="uk-UA" sz="2800" b="0" dirty="0">
                <a:cs typeface="Arial" charset="0"/>
              </a:rPr>
              <a:t> </a:t>
            </a:r>
            <a:r>
              <a:rPr lang="uk-UA" sz="2800" b="0" dirty="0" smtClean="0">
                <a:cs typeface="Arial" charset="0"/>
              </a:rPr>
              <a:t>– Чорне </a:t>
            </a:r>
            <a:r>
              <a:rPr lang="uk-UA" sz="2800" b="0" dirty="0">
                <a:cs typeface="Arial" charset="0"/>
              </a:rPr>
              <a:t>море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I:\Образотворче мистецтво\5 кл\Урок 10-11 Живопис – вид образотворчого мистецтва\1.С.Васильківський Весна в Україн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20000" cy="5076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619672" y="5733256"/>
            <a:ext cx="6082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0" dirty="0" err="1" smtClean="0"/>
              <a:t>С.Васильківський</a:t>
            </a:r>
            <a:r>
              <a:rPr lang="ru-RU" sz="2800" b="0" dirty="0" smtClean="0"/>
              <a:t> -  Весна в </a:t>
            </a:r>
            <a:r>
              <a:rPr lang="ru-RU" sz="2800" b="0" dirty="0" err="1" smtClean="0"/>
              <a:t>Україні</a:t>
            </a:r>
            <a:endParaRPr lang="ru-RU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201622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0070C0"/>
                </a:solidFill>
              </a:rPr>
              <a:t>Монументальний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живопис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живопис</a:t>
            </a:r>
            <a:r>
              <a:rPr lang="ru-RU" sz="2800" dirty="0" smtClean="0"/>
              <a:t> на </a:t>
            </a:r>
            <a:r>
              <a:rPr lang="ru-RU" sz="2800" dirty="0" err="1" smtClean="0"/>
              <a:t>архітектурних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спорудах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стаціонарних</a:t>
            </a:r>
            <a:r>
              <a:rPr lang="ru-RU" sz="2800" dirty="0" smtClean="0"/>
              <a:t> основах</a:t>
            </a:r>
            <a:r>
              <a:rPr lang="ru-RU" sz="2800" dirty="0" smtClean="0"/>
              <a:t>.</a:t>
            </a:r>
            <a:r>
              <a:rPr lang="ru-RU" sz="2800" dirty="0" smtClean="0"/>
              <a:t> Одним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найстаріших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видів</a:t>
            </a:r>
            <a:r>
              <a:rPr lang="ru-RU" sz="2800" dirty="0" smtClean="0"/>
              <a:t> монументального </a:t>
            </a:r>
            <a:r>
              <a:rPr lang="ru-RU" sz="2800" dirty="0" err="1" smtClean="0"/>
              <a:t>живопису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стінний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розпис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7826" name="Picture 2" descr="I:\Образотворче мистецтво\5 кл\Урок 10-11 Живопис – вид образотворчого мистецтва\3.А.Рубльов Ангел фреска Успенського собору у Владимир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76664" cy="392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616530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err="1" smtClean="0"/>
              <a:t>А.Рубльов</a:t>
            </a:r>
            <a:r>
              <a:rPr lang="ru-RU" sz="2400" b="0" dirty="0" smtClean="0"/>
              <a:t>  - Ангел (фреска </a:t>
            </a:r>
            <a:r>
              <a:rPr lang="ru-RU" sz="2400" b="0" dirty="0" err="1" smtClean="0"/>
              <a:t>Успенського</a:t>
            </a:r>
            <a:r>
              <a:rPr lang="ru-RU" sz="2400" b="0" dirty="0" smtClean="0"/>
              <a:t> собору у </a:t>
            </a:r>
            <a:r>
              <a:rPr lang="ru-RU" sz="2400" b="0" dirty="0" err="1" smtClean="0"/>
              <a:t>Владимирі</a:t>
            </a:r>
            <a:r>
              <a:rPr lang="ru-RU" sz="2400" b="0" dirty="0" smtClean="0"/>
              <a:t>)</a:t>
            </a:r>
            <a:endParaRPr lang="ru-RU" sz="24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:\Образотворче мистецтво\5 кл\Урок 10-11 Живопис – вид образотворчого мистецтва\4.В. Васнецов «Богородиця» (фреска Володимирського собору у Києві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128792" cy="531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 smtClean="0"/>
              <a:t>В. Васнецов  - «</a:t>
            </a:r>
            <a:r>
              <a:rPr lang="ru-RU" sz="2400" b="0" dirty="0" err="1" smtClean="0"/>
              <a:t>Богородиця</a:t>
            </a:r>
            <a:r>
              <a:rPr lang="ru-RU" sz="2400" b="0" dirty="0" smtClean="0"/>
              <a:t>» (фреска </a:t>
            </a:r>
            <a:r>
              <a:rPr lang="ru-RU" sz="2400" b="0" dirty="0" err="1" smtClean="0"/>
              <a:t>Володимирського</a:t>
            </a:r>
            <a:r>
              <a:rPr lang="ru-RU" sz="2400" b="0" dirty="0" smtClean="0"/>
              <a:t> собору у </a:t>
            </a:r>
            <a:r>
              <a:rPr lang="ru-RU" sz="2400" b="0" dirty="0" err="1" smtClean="0"/>
              <a:t>Києві</a:t>
            </a:r>
            <a:r>
              <a:rPr lang="ru-RU" sz="2400" b="0" dirty="0" smtClean="0"/>
              <a:t>)</a:t>
            </a:r>
            <a:endParaRPr lang="ru-RU" sz="24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2293</TotalTime>
  <Words>566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SimSun</vt:lpstr>
      <vt:lpstr>Тема1</vt:lpstr>
      <vt:lpstr>Виконала: Гуд Світлана Сергіївна вчитель образотворчого мистецтва  КЗ “НСЗШ I-III ст. №4”, м.Нікополь</vt:lpstr>
      <vt:lpstr>Мета: </vt:lpstr>
      <vt:lpstr>Актуалізація опорних знань:</vt:lpstr>
      <vt:lpstr>Живопис – вид мистецтва, здатний відтворити видиму реальність за допомогою кольору на двовимірній поверхні.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живописи в изобразительном искусстве</dc:title>
  <dc:creator>Andrey</dc:creator>
  <cp:lastModifiedBy>User</cp:lastModifiedBy>
  <cp:revision>68</cp:revision>
  <dcterms:created xsi:type="dcterms:W3CDTF">2006-11-20T14:56:18Z</dcterms:created>
  <dcterms:modified xsi:type="dcterms:W3CDTF">2016-11-17T22:58:51Z</dcterms:modified>
</cp:coreProperties>
</file>