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105400"/>
            <a:ext cx="5868144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alt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Виконала: </a:t>
            </a:r>
            <a:r>
              <a:rPr lang="uk-UA" alt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Гуд</a:t>
            </a:r>
            <a:r>
              <a:rPr lang="uk-UA" alt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Світлана Сергіївна</a:t>
            </a:r>
          </a:p>
          <a:p>
            <a:pPr>
              <a:defRPr/>
            </a:pPr>
            <a:r>
              <a:rPr lang="uk-UA" alt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вчитель образотворчого мистецтва </a:t>
            </a:r>
          </a:p>
          <a:p>
            <a:pPr>
              <a:defRPr/>
            </a:pPr>
            <a:r>
              <a:rPr lang="uk-UA" alt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uk-UA" alt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КЗ</a:t>
            </a:r>
            <a:r>
              <a:rPr lang="uk-UA" alt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“НСЗШ </a:t>
            </a:r>
            <a:r>
              <a:rPr lang="en-US" alt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I-III </a:t>
            </a:r>
            <a:r>
              <a:rPr lang="uk-UA" alt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ст. №4”, </a:t>
            </a:r>
            <a:r>
              <a:rPr lang="uk-UA" alt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м.Нікополь</a:t>
            </a:r>
            <a:endParaRPr lang="ru-RU" altLang="ru-RU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016791">
            <a:off x="-662855" y="846669"/>
            <a:ext cx="10416786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Спостережна перспектива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Художні засоби зображення простору.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6 клас</a:t>
            </a:r>
          </a:p>
          <a:p>
            <a:pPr algn="ctr"/>
            <a:endParaRPr lang="uk-UA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5949280"/>
            <a:ext cx="5616624" cy="63753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“ Сільська вулиця ” 1</a:t>
            </a:r>
            <a:r>
              <a:rPr lang="ru-RU" dirty="0" smtClean="0"/>
              <a:t>880–1890 </a:t>
            </a:r>
            <a:r>
              <a:rPr lang="ru-RU" dirty="0" err="1" smtClean="0"/>
              <a:t>рр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2530" name="Picture 2" descr="I:\Образотворче мистецтво\6 кл\Урок 12 Знайомство з поняттям спостережна перспектива,закони лінійної і повітряної перспективи\Новая папка\2 С.Васильківський Сільська вулиц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7734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0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i="1" dirty="0" smtClean="0"/>
              <a:t>Практична робота учнів:</a:t>
            </a:r>
          </a:p>
          <a:p>
            <a:pPr algn="ctr">
              <a:buNone/>
            </a:pPr>
            <a:r>
              <a:rPr lang="uk-UA" b="1" i="1" dirty="0" smtClean="0"/>
              <a:t>Намалювати сільський пейзаж з урахуванням лінійної та повітряної перспектив. </a:t>
            </a:r>
            <a:endParaRPr lang="ru-RU" b="1" i="1" dirty="0"/>
          </a:p>
        </p:txBody>
      </p:sp>
      <p:pic>
        <p:nvPicPr>
          <p:cNvPr id="19458" name="Picture 2" descr="Картинки по запросу сільський пейзаж малю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28792" cy="5068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36442">
            <a:off x="1729447" y="2645306"/>
            <a:ext cx="56701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Мета: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200800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</a:rPr>
              <a:t>Навчальна: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i="1" dirty="0" smtClean="0">
                <a:solidFill>
                  <a:schemeClr val="tx1"/>
                </a:solidFill>
              </a:rPr>
              <a:t>ознайомити учнів із поняттям спостережна перспектива, актуалізувати знання про закони лінійної та повітряної перспективи;</a:t>
            </a:r>
          </a:p>
          <a:p>
            <a:pPr algn="l">
              <a:buFont typeface="Arial" pitchFamily="34" charset="0"/>
              <a:buChar char="•"/>
            </a:pPr>
            <a:endParaRPr lang="uk-UA" sz="20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</a:rPr>
              <a:t>Розвивальна:</a:t>
            </a:r>
            <a:r>
              <a:rPr lang="uk-UA" sz="2000" i="1" dirty="0" smtClean="0">
                <a:solidFill>
                  <a:schemeClr val="tx1"/>
                </a:solidFill>
              </a:rPr>
              <a:t> розвивати вміння спостерігати та аналізувати предмети прямокутної форми, передавати їх об'ємність на двовимірній площині аркуша паперу,формувати естетичний смак, активізувати творчу ініціативу учнів;</a:t>
            </a:r>
          </a:p>
          <a:p>
            <a:pPr algn="l">
              <a:buFont typeface="Arial" pitchFamily="34" charset="0"/>
              <a:buChar char="•"/>
            </a:pPr>
            <a:endParaRPr lang="uk-UA" sz="20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</a:rPr>
              <a:t>Виховна:</a:t>
            </a:r>
            <a:r>
              <a:rPr lang="uk-UA" sz="2000" i="1" dirty="0" smtClean="0">
                <a:solidFill>
                  <a:schemeClr val="tx1"/>
                </a:solidFill>
              </a:rPr>
              <a:t> виховувати посидючість, охайність під час роботи, прищеплювати вміння вдумливо сприймати навколишнє середовище.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20000"/>
          </a:bodyPr>
          <a:lstStyle/>
          <a:p>
            <a:r>
              <a:rPr lang="uk-UA" sz="3500" b="1" i="1" dirty="0" smtClean="0">
                <a:solidFill>
                  <a:srgbClr val="C00000"/>
                </a:solidFill>
              </a:rPr>
              <a:t>Перспектива – </a:t>
            </a:r>
            <a:r>
              <a:rPr lang="uk-UA" sz="3500" i="1" dirty="0" smtClean="0">
                <a:solidFill>
                  <a:schemeClr val="tx1"/>
                </a:solidFill>
              </a:rPr>
              <a:t>наукова дисципліна, що вивчає закономірності зображення предметного світу відповідно до його зорового сприйняття.</a:t>
            </a:r>
          </a:p>
          <a:p>
            <a:r>
              <a:rPr lang="uk-UA" sz="2800" b="1" i="1" dirty="0" smtClean="0">
                <a:solidFill>
                  <a:schemeClr val="tx1"/>
                </a:solidFill>
              </a:rPr>
              <a:t>Види перспективи:</a:t>
            </a:r>
          </a:p>
          <a:p>
            <a:pPr algn="l"/>
            <a:r>
              <a:rPr lang="uk-UA" sz="2800" b="1" i="1" dirty="0" smtClean="0">
                <a:solidFill>
                  <a:srgbClr val="C00000"/>
                </a:solidFill>
              </a:rPr>
              <a:t>Лінійна </a:t>
            </a:r>
            <a:r>
              <a:rPr lang="uk-UA" sz="2400" dirty="0" smtClean="0">
                <a:solidFill>
                  <a:srgbClr val="C00000"/>
                </a:solidFill>
              </a:rPr>
              <a:t>-</a:t>
            </a:r>
            <a:r>
              <a:rPr lang="uk-UA" sz="2400" dirty="0" smtClean="0"/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вид </a:t>
            </a:r>
            <a:r>
              <a:rPr lang="ru-RU" sz="2400" i="1" dirty="0" err="1" smtClean="0">
                <a:solidFill>
                  <a:schemeClr val="tx1"/>
                </a:solidFill>
              </a:rPr>
              <a:t>перспективи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розрахований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> на </a:t>
            </a:r>
            <a:r>
              <a:rPr lang="ru-RU" sz="2400" i="1" dirty="0" err="1" smtClean="0">
                <a:solidFill>
                  <a:schemeClr val="tx1"/>
                </a:solidFill>
              </a:rPr>
              <a:t>фіксовану</a:t>
            </a:r>
            <a:r>
              <a:rPr lang="ru-RU" sz="2400" i="1" dirty="0" smtClean="0">
                <a:solidFill>
                  <a:schemeClr val="tx1"/>
                </a:solidFill>
              </a:rPr>
              <a:t> точку </a:t>
            </a:r>
            <a:r>
              <a:rPr lang="ru-RU" sz="2400" i="1" dirty="0" err="1" smtClean="0">
                <a:solidFill>
                  <a:schemeClr val="tx1"/>
                </a:solidFill>
              </a:rPr>
              <a:t>зору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передбачає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400" i="1" dirty="0" err="1" smtClean="0">
                <a:solidFill>
                  <a:schemeClr val="tx1"/>
                </a:solidFill>
              </a:rPr>
              <a:t>єдину</a:t>
            </a:r>
            <a:r>
              <a:rPr lang="ru-RU" sz="2400" i="1" dirty="0" smtClean="0">
                <a:solidFill>
                  <a:schemeClr val="tx1"/>
                </a:solidFill>
              </a:rPr>
              <a:t> точку сходу на </a:t>
            </a:r>
            <a:r>
              <a:rPr lang="ru-RU" sz="2400" i="1" dirty="0" err="1" smtClean="0">
                <a:solidFill>
                  <a:schemeClr val="tx1"/>
                </a:solidFill>
              </a:rPr>
              <a:t>лінії</a:t>
            </a:r>
            <a:r>
              <a:rPr lang="ru-RU" sz="2400" i="1" dirty="0" smtClean="0">
                <a:solidFill>
                  <a:schemeClr val="tx1"/>
                </a:solidFill>
              </a:rPr>
              <a:t> горизонту.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b="1" i="1" dirty="0" smtClean="0">
                <a:solidFill>
                  <a:srgbClr val="C00000"/>
                </a:solidFill>
              </a:rPr>
              <a:t>Повітряна -</a:t>
            </a:r>
            <a:r>
              <a:rPr lang="uk-UA" sz="28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характеризується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200" i="1" dirty="0" err="1" smtClean="0">
                <a:solidFill>
                  <a:schemeClr val="tx1"/>
                </a:solidFill>
              </a:rPr>
              <a:t>зникненням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чіткості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і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ясності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обрисів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200" i="1" dirty="0" err="1" smtClean="0">
                <a:solidFill>
                  <a:schemeClr val="tx1"/>
                </a:solidFill>
              </a:rPr>
              <a:t>предметів</a:t>
            </a:r>
            <a:r>
              <a:rPr lang="ru-RU" sz="2200" i="1" dirty="0" smtClean="0">
                <a:solidFill>
                  <a:schemeClr val="tx1"/>
                </a:solidFill>
              </a:rPr>
              <a:t> у </a:t>
            </a:r>
            <a:r>
              <a:rPr lang="ru-RU" sz="2200" i="1" dirty="0" err="1" smtClean="0">
                <a:solidFill>
                  <a:schemeClr val="tx1"/>
                </a:solidFill>
              </a:rPr>
              <a:t>міру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їхнього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видалення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200" i="1" dirty="0" err="1" smtClean="0">
                <a:solidFill>
                  <a:schemeClr val="tx1"/>
                </a:solidFill>
              </a:rPr>
              <a:t>від</a:t>
            </a:r>
            <a:r>
              <a:rPr lang="ru-RU" sz="2200" i="1" dirty="0" smtClean="0">
                <a:solidFill>
                  <a:schemeClr val="tx1"/>
                </a:solidFill>
              </a:rPr>
              <a:t> очей </a:t>
            </a:r>
            <a:r>
              <a:rPr lang="ru-RU" sz="2200" i="1" dirty="0" err="1" smtClean="0">
                <a:solidFill>
                  <a:schemeClr val="tx1"/>
                </a:solidFill>
              </a:rPr>
              <a:t>спостерігача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</a:rPr>
              <a:t>Спостережна - </a:t>
            </a:r>
            <a:r>
              <a:rPr lang="ru-RU" sz="2200" i="1" dirty="0" err="1" smtClean="0">
                <a:solidFill>
                  <a:schemeClr val="tx1"/>
                </a:solidFill>
              </a:rPr>
              <a:t>побудова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зображень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200" i="1" dirty="0" err="1" smtClean="0">
                <a:solidFill>
                  <a:schemeClr val="tx1"/>
                </a:solidFill>
              </a:rPr>
              <a:t>об'ємних</a:t>
            </a:r>
            <a:r>
              <a:rPr lang="ru-RU" sz="2200" i="1" dirty="0" smtClean="0">
                <a:solidFill>
                  <a:schemeClr val="tx1"/>
                </a:solidFill>
              </a:rPr>
              <a:t>  </a:t>
            </a:r>
            <a:r>
              <a:rPr lang="ru-RU" sz="2200" i="1" dirty="0" err="1" smtClean="0">
                <a:solidFill>
                  <a:schemeClr val="tx1"/>
                </a:solidFill>
              </a:rPr>
              <a:t>предметів</a:t>
            </a:r>
            <a:r>
              <a:rPr lang="ru-RU" sz="2200" i="1" dirty="0" smtClean="0">
                <a:solidFill>
                  <a:schemeClr val="tx1"/>
                </a:solidFill>
              </a:rPr>
              <a:t>  такими,</a:t>
            </a:r>
          </a:p>
          <a:p>
            <a:pPr algn="l"/>
            <a:r>
              <a:rPr lang="ru-RU" sz="2200" i="1" dirty="0" err="1" smtClean="0">
                <a:solidFill>
                  <a:schemeClr val="tx1"/>
                </a:solidFill>
              </a:rPr>
              <a:t>якими</a:t>
            </a:r>
            <a:r>
              <a:rPr lang="ru-RU" sz="2200" i="1" dirty="0" smtClean="0">
                <a:solidFill>
                  <a:schemeClr val="tx1"/>
                </a:solidFill>
              </a:rPr>
              <a:t> ми </a:t>
            </a:r>
            <a:r>
              <a:rPr lang="ru-RU" sz="2200" i="1" dirty="0" err="1" smtClean="0">
                <a:solidFill>
                  <a:schemeClr val="tx1"/>
                </a:solidFill>
              </a:rPr>
              <a:t>бачимо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їх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з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певної</a:t>
            </a:r>
            <a:r>
              <a:rPr lang="ru-RU" sz="2200" i="1" dirty="0" smtClean="0">
                <a:solidFill>
                  <a:schemeClr val="tx1"/>
                </a:solidFill>
              </a:rPr>
              <a:t> точки</a:t>
            </a:r>
          </a:p>
          <a:p>
            <a:pPr algn="l"/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</a:rPr>
              <a:t>спостереження</a:t>
            </a:r>
            <a:r>
              <a:rPr lang="ru-RU" sz="2200" dirty="0" smtClean="0"/>
              <a:t>  </a:t>
            </a:r>
            <a:r>
              <a:rPr lang="ru-RU" sz="2200" i="1" dirty="0" smtClean="0">
                <a:solidFill>
                  <a:schemeClr val="tx1"/>
                </a:solidFill>
              </a:rPr>
              <a:t>(</a:t>
            </a:r>
            <a:r>
              <a:rPr lang="ru-RU" sz="2200" i="1" dirty="0" err="1" smtClean="0">
                <a:solidFill>
                  <a:schemeClr val="tx1"/>
                </a:solidFill>
              </a:rPr>
              <a:t>ефект</a:t>
            </a:r>
            <a:r>
              <a:rPr lang="ru-RU" sz="2200" i="1" dirty="0" smtClean="0">
                <a:solidFill>
                  <a:schemeClr val="tx1"/>
                </a:solidFill>
              </a:rPr>
              <a:t> «на око»).</a:t>
            </a:r>
            <a:endParaRPr lang="uk-UA" sz="2200" i="1" dirty="0" smtClean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перспектива ліні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3168351" cy="197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Содержимое 3" descr="5365187_7c3cde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068960"/>
            <a:ext cx="3366264" cy="1849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http://www.7kartin.ru/images/goriz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97152"/>
            <a:ext cx="3240360" cy="1932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000" b="1" i="1" dirty="0" smtClean="0">
                <a:solidFill>
                  <a:srgbClr val="C00000"/>
                </a:solidFill>
              </a:rPr>
              <a:t>Лінія горизонту – </a:t>
            </a:r>
            <a:r>
              <a:rPr lang="uk-UA" sz="3000" i="1" dirty="0" smtClean="0"/>
              <a:t>умовна пряма, що відповідає видимому горизонту на рівній відкритій місцевості та завжди лежить на рівні очей спостерігача.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www.razlib.ru/kulturologija/osnovy_risunka_dlja_uchashihsja_5_8_klassov/pic_150.jpg"/>
          <p:cNvPicPr>
            <a:picLocks noChangeAspect="1" noChangeArrowheads="1"/>
          </p:cNvPicPr>
          <p:nvPr/>
        </p:nvPicPr>
        <p:blipFill>
          <a:blip r:embed="rId2" cstate="print"/>
          <a:srcRect l="4878" t="2849" r="4878" b="69608"/>
          <a:stretch>
            <a:fillRect/>
          </a:stretch>
        </p:blipFill>
        <p:spPr bwMode="auto">
          <a:xfrm>
            <a:off x="179512" y="2204864"/>
            <a:ext cx="266429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razlib.ru/kulturologija/osnovy_risunka_dlja_uchashihsja_5_8_klassov/pic_150.jpg"/>
          <p:cNvPicPr>
            <a:picLocks noChangeAspect="1" noChangeArrowheads="1"/>
          </p:cNvPicPr>
          <p:nvPr/>
        </p:nvPicPr>
        <p:blipFill>
          <a:blip r:embed="rId2" cstate="print"/>
          <a:srcRect l="4526" t="71438" r="2683" b="1241"/>
          <a:stretch>
            <a:fillRect/>
          </a:stretch>
        </p:blipFill>
        <p:spPr bwMode="auto">
          <a:xfrm>
            <a:off x="5940152" y="4437112"/>
            <a:ext cx="295232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www.razlib.ru/kulturologija/osnovy_risunka_dlja_uchashihsja_5_8_klassov/pic_150.jpg"/>
          <p:cNvPicPr>
            <a:picLocks noChangeAspect="1" noChangeArrowheads="1"/>
          </p:cNvPicPr>
          <p:nvPr/>
        </p:nvPicPr>
        <p:blipFill>
          <a:blip r:embed="rId2" cstate="print"/>
          <a:srcRect l="5264" t="36888" r="2632" b="35444"/>
          <a:stretch>
            <a:fillRect/>
          </a:stretch>
        </p:blipFill>
        <p:spPr bwMode="auto">
          <a:xfrm>
            <a:off x="2987824" y="3284984"/>
            <a:ext cx="280031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 52"/>
          <p:cNvSpPr>
            <a:spLocks noChangeShapeType="1"/>
          </p:cNvSpPr>
          <p:nvPr/>
        </p:nvSpPr>
        <p:spPr bwMode="auto">
          <a:xfrm flipH="1">
            <a:off x="7596336" y="4725144"/>
            <a:ext cx="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" name="Line 52"/>
          <p:cNvSpPr>
            <a:spLocks noChangeShapeType="1"/>
          </p:cNvSpPr>
          <p:nvPr/>
        </p:nvSpPr>
        <p:spPr bwMode="auto">
          <a:xfrm flipH="1">
            <a:off x="7596336" y="3933056"/>
            <a:ext cx="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" name="Line 52"/>
          <p:cNvSpPr>
            <a:spLocks noChangeShapeType="1"/>
          </p:cNvSpPr>
          <p:nvPr/>
        </p:nvSpPr>
        <p:spPr bwMode="auto">
          <a:xfrm flipH="1">
            <a:off x="7596336" y="2924944"/>
            <a:ext cx="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4" name="Group 56"/>
          <p:cNvGrpSpPr>
            <a:grpSpLocks/>
          </p:cNvGrpSpPr>
          <p:nvPr/>
        </p:nvGrpSpPr>
        <p:grpSpPr bwMode="auto">
          <a:xfrm>
            <a:off x="179066" y="620688"/>
            <a:ext cx="8642351" cy="5840413"/>
            <a:chOff x="113" y="981"/>
            <a:chExt cx="5444" cy="3679"/>
          </a:xfrm>
        </p:grpSpPr>
        <p:sp>
          <p:nvSpPr>
            <p:cNvPr id="35" name="Line 53"/>
            <p:cNvSpPr>
              <a:spLocks noChangeShapeType="1"/>
            </p:cNvSpPr>
            <p:nvPr/>
          </p:nvSpPr>
          <p:spPr bwMode="auto">
            <a:xfrm>
              <a:off x="1020" y="3021"/>
              <a:ext cx="0" cy="6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 flipH="1">
              <a:off x="1020" y="3929"/>
              <a:ext cx="0" cy="4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 flipH="1">
              <a:off x="1020" y="2478"/>
              <a:ext cx="0" cy="4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4785" y="1887"/>
              <a:ext cx="0" cy="4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>
              <a:off x="1020" y="1842"/>
              <a:ext cx="0" cy="4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>
              <a:off x="4785" y="1298"/>
              <a:ext cx="0" cy="4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H="1">
              <a:off x="1020" y="1298"/>
              <a:ext cx="0" cy="4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AutoShape 22"/>
            <p:cNvSpPr>
              <a:spLocks noChangeArrowheads="1"/>
            </p:cNvSpPr>
            <p:nvPr/>
          </p:nvSpPr>
          <p:spPr bwMode="auto">
            <a:xfrm>
              <a:off x="249" y="981"/>
              <a:ext cx="5262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295" y="981"/>
              <a:ext cx="517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uk-UA" sz="3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itchFamily="18" charset="0"/>
                </a:rPr>
                <a:t>Закони перспективи:</a:t>
              </a:r>
              <a:endPara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6" name="AutoShape 24"/>
            <p:cNvSpPr>
              <a:spLocks noChangeArrowheads="1"/>
            </p:cNvSpPr>
            <p:nvPr/>
          </p:nvSpPr>
          <p:spPr bwMode="auto">
            <a:xfrm>
              <a:off x="4059" y="1744"/>
              <a:ext cx="1451" cy="3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249" y="1744"/>
              <a:ext cx="1451" cy="3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340" y="1789"/>
              <a:ext cx="12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dirty="0">
                  <a:solidFill>
                    <a:schemeClr val="bg1"/>
                  </a:solidFill>
                  <a:latin typeface="Times New Roman" pitchFamily="18" charset="0"/>
                </a:rPr>
                <a:t>ЛІНІЙНА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4150" y="1789"/>
              <a:ext cx="12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dirty="0">
                  <a:solidFill>
                    <a:schemeClr val="bg1"/>
                  </a:solidFill>
                  <a:latin typeface="Times New Roman" pitchFamily="18" charset="0"/>
                </a:rPr>
                <a:t>ПОВІТРЯНА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AutoShape 29"/>
            <p:cNvSpPr>
              <a:spLocks noChangeArrowheads="1"/>
            </p:cNvSpPr>
            <p:nvPr/>
          </p:nvSpPr>
          <p:spPr bwMode="auto">
            <a:xfrm>
              <a:off x="249" y="2296"/>
              <a:ext cx="1451" cy="4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7"/>
            <p:cNvSpPr>
              <a:spLocks noChangeArrowheads="1"/>
            </p:cNvSpPr>
            <p:nvPr/>
          </p:nvSpPr>
          <p:spPr bwMode="auto">
            <a:xfrm>
              <a:off x="205" y="2931"/>
              <a:ext cx="2675" cy="3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295" y="2886"/>
              <a:ext cx="2630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600" b="1" dirty="0">
                  <a:solidFill>
                    <a:schemeClr val="bg1"/>
                  </a:solidFill>
                  <a:latin typeface="Times New Roman" pitchFamily="18" charset="0"/>
                </a:rPr>
                <a:t>горизонтальні паралельні лінії мають одну точку сходження на лінії горизонту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385" y="2296"/>
              <a:ext cx="1225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b="1" dirty="0">
                  <a:solidFill>
                    <a:schemeClr val="bg1"/>
                  </a:solidFill>
                  <a:latin typeface="Times New Roman" pitchFamily="18" charset="0"/>
                </a:rPr>
                <a:t>ближче – більше; далі - менше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54" name="Group 55"/>
            <p:cNvGrpSpPr>
              <a:grpSpLocks/>
            </p:cNvGrpSpPr>
            <p:nvPr/>
          </p:nvGrpSpPr>
          <p:grpSpPr bwMode="auto">
            <a:xfrm>
              <a:off x="204" y="3612"/>
              <a:ext cx="2812" cy="366"/>
              <a:chOff x="204" y="3570"/>
              <a:chExt cx="2812" cy="366"/>
            </a:xfrm>
          </p:grpSpPr>
          <p:sp>
            <p:nvSpPr>
              <p:cNvPr id="62" name="AutoShape 49"/>
              <p:cNvSpPr>
                <a:spLocks noChangeArrowheads="1"/>
              </p:cNvSpPr>
              <p:nvPr/>
            </p:nvSpPr>
            <p:spPr bwMode="auto">
              <a:xfrm>
                <a:off x="204" y="3615"/>
                <a:ext cx="2449" cy="31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Text Box 43"/>
              <p:cNvSpPr txBox="1">
                <a:spLocks noChangeArrowheads="1"/>
              </p:cNvSpPr>
              <p:nvPr/>
            </p:nvSpPr>
            <p:spPr bwMode="auto">
              <a:xfrm>
                <a:off x="204" y="3570"/>
                <a:ext cx="2812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uk-UA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лінії, розміщені на рівні очей, здаються розміщеними на лінії горизонту</a:t>
                </a:r>
                <a:endParaRPr lang="en-US" sz="1600" b="1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55" name="AutoShape 44"/>
            <p:cNvSpPr>
              <a:spLocks noChangeArrowheads="1"/>
            </p:cNvSpPr>
            <p:nvPr/>
          </p:nvSpPr>
          <p:spPr bwMode="auto">
            <a:xfrm>
              <a:off x="4014" y="2341"/>
              <a:ext cx="1497" cy="4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46"/>
            <p:cNvSpPr>
              <a:spLocks noChangeArrowheads="1"/>
            </p:cNvSpPr>
            <p:nvPr/>
          </p:nvSpPr>
          <p:spPr bwMode="auto">
            <a:xfrm>
              <a:off x="4014" y="2886"/>
              <a:ext cx="1497" cy="4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47"/>
            <p:cNvSpPr txBox="1">
              <a:spLocks noChangeArrowheads="1"/>
            </p:cNvSpPr>
            <p:nvPr/>
          </p:nvSpPr>
          <p:spPr bwMode="auto">
            <a:xfrm>
              <a:off x="3969" y="2886"/>
              <a:ext cx="158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b="1" dirty="0">
                  <a:solidFill>
                    <a:schemeClr val="bg1"/>
                  </a:solidFill>
                  <a:latin typeface="Times New Roman" pitchFamily="18" charset="0"/>
                </a:rPr>
                <a:t>ближче – чітко, об'ємно; далі – плоско, невиразно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59" name="Group 54"/>
            <p:cNvGrpSpPr>
              <a:grpSpLocks/>
            </p:cNvGrpSpPr>
            <p:nvPr/>
          </p:nvGrpSpPr>
          <p:grpSpPr bwMode="auto">
            <a:xfrm>
              <a:off x="113" y="4292"/>
              <a:ext cx="2903" cy="368"/>
              <a:chOff x="113" y="4250"/>
              <a:chExt cx="2903" cy="368"/>
            </a:xfrm>
          </p:grpSpPr>
          <p:sp>
            <p:nvSpPr>
              <p:cNvPr id="60" name="AutoShape 50"/>
              <p:cNvSpPr>
                <a:spLocks noChangeArrowheads="1"/>
              </p:cNvSpPr>
              <p:nvPr/>
            </p:nvSpPr>
            <p:spPr bwMode="auto">
              <a:xfrm>
                <a:off x="159" y="4296"/>
                <a:ext cx="2856" cy="31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Text Box 48"/>
              <p:cNvSpPr txBox="1">
                <a:spLocks noChangeArrowheads="1"/>
              </p:cNvSpPr>
              <p:nvPr/>
            </p:nvSpPr>
            <p:spPr bwMode="auto">
              <a:xfrm>
                <a:off x="113" y="4250"/>
                <a:ext cx="2903" cy="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uk-UA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висота однакових вертикальних ліній у міру їх віддалення від глядача </a:t>
                </a:r>
                <a:r>
                  <a:rPr lang="uk-UA" sz="16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суттєво зменшується</a:t>
                </a:r>
                <a:endParaRPr lang="en-US" sz="1600" b="1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64" name="Прямоугольник 63"/>
          <p:cNvSpPr/>
          <p:nvPr/>
        </p:nvSpPr>
        <p:spPr>
          <a:xfrm>
            <a:off x="6372200" y="2780928"/>
            <a:ext cx="239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</a:rPr>
              <a:t>ближче – яскраво, насичено; далі - тьмяно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8" name="AutoShape 37"/>
          <p:cNvSpPr>
            <a:spLocks noChangeArrowheads="1"/>
          </p:cNvSpPr>
          <p:nvPr/>
        </p:nvSpPr>
        <p:spPr bwMode="auto">
          <a:xfrm>
            <a:off x="4716016" y="4653136"/>
            <a:ext cx="4176464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uk-UA" sz="1600" b="1" dirty="0" smtClean="0"/>
              <a:t>Площина картини до лінії горизонту ділиться </a:t>
            </a:r>
          </a:p>
          <a:p>
            <a:r>
              <a:rPr lang="uk-UA" sz="1600" b="1" dirty="0" smtClean="0"/>
              <a:t>на три плани</a:t>
            </a:r>
            <a:endParaRPr lang="ru-RU" sz="1600" b="1" dirty="0"/>
          </a:p>
        </p:txBody>
      </p:sp>
      <p:sp>
        <p:nvSpPr>
          <p:cNvPr id="69" name="AutoShape 37"/>
          <p:cNvSpPr>
            <a:spLocks noChangeArrowheads="1"/>
          </p:cNvSpPr>
          <p:nvPr/>
        </p:nvSpPr>
        <p:spPr bwMode="auto">
          <a:xfrm>
            <a:off x="5148064" y="5445224"/>
            <a:ext cx="3744416" cy="79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uk-UA" sz="1600" b="1" dirty="0" smtClean="0"/>
              <a:t>Перший план – коричневі </a:t>
            </a:r>
            <a:r>
              <a:rPr lang="uk-UA" sz="1600" b="1" dirty="0" err="1" smtClean="0"/>
              <a:t>тона</a:t>
            </a:r>
            <a:r>
              <a:rPr lang="uk-UA" sz="1600" b="1" dirty="0" smtClean="0"/>
              <a:t>, </a:t>
            </a:r>
          </a:p>
          <a:p>
            <a:r>
              <a:rPr lang="uk-UA" sz="1600" b="1" dirty="0" smtClean="0"/>
              <a:t>другий – </a:t>
            </a:r>
            <a:r>
              <a:rPr lang="uk-UA" sz="1600" b="1" dirty="0" err="1" smtClean="0"/>
              <a:t>світло-</a:t>
            </a:r>
            <a:r>
              <a:rPr lang="uk-UA" sz="1600" b="1" dirty="0" smtClean="0"/>
              <a:t> зелені, </a:t>
            </a:r>
          </a:p>
          <a:p>
            <a:r>
              <a:rPr lang="uk-UA" sz="1600" b="1" dirty="0" smtClean="0"/>
              <a:t>дальній план – холодні блакитні кольори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76672"/>
            <a:ext cx="5328592" cy="15841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i="1" dirty="0" smtClean="0"/>
              <a:t>Лінійна перспектива</a:t>
            </a:r>
          </a:p>
          <a:p>
            <a:pPr>
              <a:buNone/>
            </a:pPr>
            <a:endParaRPr lang="uk-UA" b="1" i="1" dirty="0" smtClean="0"/>
          </a:p>
          <a:p>
            <a:pPr>
              <a:buNone/>
            </a:pPr>
            <a:r>
              <a:rPr lang="uk-UA" sz="2300" b="1" i="1" dirty="0" smtClean="0"/>
              <a:t>Замальовка схеми перспективних скорочень прямокутних площин</a:t>
            </a:r>
            <a:endParaRPr lang="ru-RU" sz="2300" b="1" i="1" dirty="0"/>
          </a:p>
        </p:txBody>
      </p:sp>
      <p:pic>
        <p:nvPicPr>
          <p:cNvPr id="16386" name="Picture 2" descr="http://www.subject.com.ua/textbook/art/6klas_1/6klas_1.files/image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6696744" cy="4320480"/>
          </a:xfrm>
          <a:prstGeom prst="rect">
            <a:avLst/>
          </a:prstGeom>
          <a:noFill/>
        </p:spPr>
      </p:pic>
      <p:pic>
        <p:nvPicPr>
          <p:cNvPr id="16388" name="Picture 4" descr="http://www.subject.com.ua/textbook/art/6klas_1/6klas_1.files/image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762250" cy="2419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404664"/>
            <a:ext cx="4690864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000" b="1" i="1" dirty="0" smtClean="0"/>
              <a:t>Повітряна перспектива</a:t>
            </a:r>
            <a:endParaRPr lang="ru-RU" sz="3000" b="1" i="1" dirty="0"/>
          </a:p>
        </p:txBody>
      </p:sp>
      <p:pic>
        <p:nvPicPr>
          <p:cNvPr id="23554" name="Picture 2" descr="http://im9.asset.yvimg.kz/userimages/bloody_south/RnFFQ7gkVtSH1d5QmPDqFu6D0d2E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93096"/>
            <a:ext cx="55816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пейзаж гуаш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392488" cy="3025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0" name="Picture 8" descr="Видеоурок живописи &quot;Маковое поле&quot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3384376" cy="301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pPr algn="ctr">
              <a:buNone/>
            </a:pPr>
            <a:r>
              <a:rPr lang="uk-UA" b="1" i="1" dirty="0" smtClean="0"/>
              <a:t>Васильківський</a:t>
            </a:r>
          </a:p>
          <a:p>
            <a:pPr algn="ctr">
              <a:buNone/>
            </a:pPr>
            <a:r>
              <a:rPr lang="uk-UA" b="1" i="1" dirty="0" smtClean="0"/>
              <a:t>Сергій Іванович</a:t>
            </a:r>
            <a:endParaRPr lang="ru-RU" b="1" i="1" dirty="0" smtClean="0"/>
          </a:p>
          <a:p>
            <a:pPr algn="ctr">
              <a:buNone/>
            </a:pPr>
            <a:r>
              <a:rPr lang="uk-UA" b="1" i="1" dirty="0" smtClean="0"/>
              <a:t>(1854 - 1917)</a:t>
            </a:r>
          </a:p>
          <a:p>
            <a:pPr algn="ctr">
              <a:buNone/>
            </a:pPr>
            <a:endParaRPr lang="uk-UA" b="1" i="1" dirty="0" smtClean="0"/>
          </a:p>
          <a:p>
            <a:pPr algn="ctr">
              <a:buNone/>
            </a:pPr>
            <a:r>
              <a:rPr lang="uk-UA" sz="2800" b="1" i="1" dirty="0" smtClean="0"/>
              <a:t>Видатний Український художник</a:t>
            </a:r>
            <a:endParaRPr lang="ru-RU" sz="2800" b="1" i="1" dirty="0"/>
          </a:p>
        </p:txBody>
      </p:sp>
      <p:pic>
        <p:nvPicPr>
          <p:cNvPr id="21506" name="Picture 2" descr="Картинки по запросу сергій васильківсь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3"/>
            <a:ext cx="4464496" cy="590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949280"/>
            <a:ext cx="5544616" cy="63753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/>
              <a:t>“ Весна в Україні ” 1</a:t>
            </a:r>
            <a:r>
              <a:rPr lang="ru-RU" dirty="0" smtClean="0"/>
              <a:t>880–1890 </a:t>
            </a:r>
            <a:r>
              <a:rPr lang="ru-RU" dirty="0" err="1" smtClean="0"/>
              <a:t>рр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481" name="Picture 1" descr="I:\Образотворче мистецтво\6 кл\Урок 12 Знайомство з поняттям спостережна перспектива,закони лінійної і повітряної перспективи\Новая папка\1 С.Васильківський Весна на Україні 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20175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306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Мета: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PaJlaD</cp:lastModifiedBy>
  <cp:revision>20</cp:revision>
  <dcterms:created xsi:type="dcterms:W3CDTF">2016-11-21T17:51:28Z</dcterms:created>
  <dcterms:modified xsi:type="dcterms:W3CDTF">2016-11-22T11:14:18Z</dcterms:modified>
</cp:coreProperties>
</file>