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3" r:id="rId8"/>
    <p:sldId id="262" r:id="rId9"/>
    <p:sldId id="261" r:id="rId10"/>
    <p:sldId id="259" r:id="rId11"/>
    <p:sldId id="266" r:id="rId12"/>
    <p:sldId id="270" r:id="rId13"/>
    <p:sldId id="267" r:id="rId14"/>
    <p:sldId id="269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Образотворче мистецтво\6 кл\Урок 11 Передавання настрою у пейзажі за допомогою кольору.Пуантилизм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3537">
            <a:off x="5706947" y="1085242"/>
            <a:ext cx="3246531" cy="259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:\Образотворче мистецтво\6 кл\Урок 11 Передавання настрою у пейзажі за допомогою кольору.Пуантилизм\Рисунок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9590">
            <a:off x="433270" y="3486786"/>
            <a:ext cx="3118950" cy="260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38020">
            <a:off x="122405" y="754813"/>
            <a:ext cx="7128792" cy="2088232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rgbClr val="C00000"/>
                </a:solidFill>
              </a:rPr>
              <a:t>Передавання</a:t>
            </a:r>
            <a:r>
              <a:rPr lang="ru-RU" i="1" dirty="0" smtClean="0">
                <a:solidFill>
                  <a:srgbClr val="C00000"/>
                </a:solidFill>
              </a:rPr>
              <a:t> настрою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у </a:t>
            </a:r>
            <a:r>
              <a:rPr lang="ru-RU" i="1" dirty="0" err="1" smtClean="0">
                <a:solidFill>
                  <a:srgbClr val="C00000"/>
                </a:solidFill>
              </a:rPr>
              <a:t>пейзажі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за </a:t>
            </a:r>
            <a:r>
              <a:rPr lang="ru-RU" i="1" dirty="0" err="1" smtClean="0">
                <a:solidFill>
                  <a:srgbClr val="C00000"/>
                </a:solidFill>
              </a:rPr>
              <a:t>допомогою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кольору</a:t>
            </a:r>
            <a:r>
              <a:rPr lang="ru-RU" i="1" dirty="0" smtClean="0">
                <a:solidFill>
                  <a:srgbClr val="C00000"/>
                </a:solidFill>
              </a:rPr>
              <a:t>.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err="1" smtClean="0">
                <a:solidFill>
                  <a:srgbClr val="C00000"/>
                </a:solidFill>
              </a:rPr>
              <a:t>Пуантилізм</a:t>
            </a:r>
            <a:r>
              <a:rPr lang="uk-UA" i="1" dirty="0" smtClean="0">
                <a:solidFill>
                  <a:srgbClr val="C00000"/>
                </a:solidFill>
              </a:rPr>
              <a:t>.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01208"/>
            <a:ext cx="4968552" cy="1368152"/>
          </a:xfrm>
        </p:spPr>
        <p:txBody>
          <a:bodyPr>
            <a:normAutofit/>
          </a:bodyPr>
          <a:lstStyle/>
          <a:p>
            <a:r>
              <a:rPr lang="uk-UA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Виконала: </a:t>
            </a:r>
            <a:r>
              <a:rPr lang="uk-UA" altLang="ru-RU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Гуд</a:t>
            </a:r>
            <a:r>
              <a:rPr lang="uk-UA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Світлана Сергіївна</a:t>
            </a:r>
          </a:p>
          <a:p>
            <a:r>
              <a:rPr lang="uk-UA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 образотворчого мистецтва </a:t>
            </a:r>
          </a:p>
          <a:p>
            <a:r>
              <a:rPr lang="uk-UA" altLang="ru-RU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КЗ</a:t>
            </a:r>
            <a:r>
              <a:rPr lang="uk-UA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“НСЗШ </a:t>
            </a:r>
            <a:r>
              <a:rPr lang="en-US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I-III </a:t>
            </a:r>
            <a:r>
              <a:rPr lang="uk-UA" alt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№4”, </a:t>
            </a:r>
            <a:r>
              <a:rPr lang="uk-UA" altLang="ru-RU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м.Нікополь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I:\Образотворче мистецтво\6 кл\Урок 11 Передавання настрою у пейзажі за допомогою кольору.Пуантилизм\Рисунок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7173">
            <a:off x="3364434" y="2827317"/>
            <a:ext cx="3080419" cy="2356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660232" y="4005064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</a:rPr>
              <a:t>6 клас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628800"/>
            <a:ext cx="3778582" cy="3384376"/>
          </a:xfrm>
        </p:spPr>
        <p:txBody>
          <a:bodyPr/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(1863-1935)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- </a:t>
            </a:r>
            <a:r>
              <a:rPr lang="uk-UA" sz="2800" dirty="0" smtClean="0"/>
              <a:t>французький художник.</a:t>
            </a:r>
            <a:br>
              <a:rPr lang="uk-UA" sz="2800" dirty="0" smtClean="0"/>
            </a:br>
            <a:r>
              <a:rPr lang="uk-UA" sz="2800" dirty="0" smtClean="0"/>
              <a:t>Яскравий представник пуантилізму.</a:t>
            </a:r>
            <a:endParaRPr lang="ru-RU" sz="2800" dirty="0"/>
          </a:p>
        </p:txBody>
      </p:sp>
      <p:pic>
        <p:nvPicPr>
          <p:cNvPr id="9218" name="Picture 2" descr="Картинки по запросу Поль сіньяк 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8552" cy="634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949280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“Гавань</a:t>
            </a:r>
            <a:r>
              <a:rPr lang="uk-UA" dirty="0" smtClean="0"/>
              <a:t> в </a:t>
            </a:r>
            <a:r>
              <a:rPr lang="uk-UA" dirty="0" err="1" smtClean="0"/>
              <a:t>Марселе.”</a:t>
            </a:r>
            <a:r>
              <a:rPr lang="uk-UA" dirty="0" smtClean="0"/>
              <a:t> 1907</a:t>
            </a:r>
            <a:endParaRPr lang="ru-RU" dirty="0"/>
          </a:p>
        </p:txBody>
      </p:sp>
      <p:pic>
        <p:nvPicPr>
          <p:cNvPr id="23554" name="Picture 2" descr="I:\Образотворче мистецтво\6 кл\Урок 11 Передавання настрою у пейзажі за допомогою кольору.Пуантилизм\3 Синьяк, Поль - Гавань в Марселе (190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840760" cy="567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5949280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“Бухта.”</a:t>
            </a:r>
            <a:endParaRPr lang="ru-RU" dirty="0"/>
          </a:p>
        </p:txBody>
      </p:sp>
      <p:pic>
        <p:nvPicPr>
          <p:cNvPr id="24578" name="Picture 2" descr="I:\Образотворче мистецтво\6 кл\Урок 11 Передавання настрою у пейзажі за допомогою кольору.Пуантилизм\4 Поль Синьяк Бух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88639"/>
            <a:ext cx="7230497" cy="568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373216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“Гавань</a:t>
            </a:r>
            <a:r>
              <a:rPr lang="uk-UA" dirty="0" smtClean="0"/>
              <a:t> у </a:t>
            </a:r>
            <a:r>
              <a:rPr lang="uk-UA" dirty="0" err="1" smtClean="0"/>
              <a:t>Сен-Тропе.”</a:t>
            </a:r>
            <a:endParaRPr lang="ru-RU" dirty="0"/>
          </a:p>
        </p:txBody>
      </p:sp>
      <p:pic>
        <p:nvPicPr>
          <p:cNvPr id="25602" name="Picture 2" descr="I:\Образотворче мистецтво\6 кл\Урок 11 Передавання настрою у пейзажі за допомогою кольору.Пуантилизм\5 ГАВАНЬ В СЕН-ТРОПЕ. ПОЛЬ СИНЬЯ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4248472" cy="514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80112" y="764704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“Червоний</a:t>
            </a:r>
            <a:r>
              <a:rPr lang="uk-UA" dirty="0" smtClean="0"/>
              <a:t> </a:t>
            </a:r>
            <a:r>
              <a:rPr lang="uk-UA" dirty="0" err="1" smtClean="0"/>
              <a:t>буй.”</a:t>
            </a:r>
            <a:endParaRPr lang="ru-RU" dirty="0"/>
          </a:p>
        </p:txBody>
      </p:sp>
      <p:pic>
        <p:nvPicPr>
          <p:cNvPr id="25603" name="Picture 3" descr="I:\Образотворче мистецтво\6 кл\Урок 11 Передавання настрою у пейзажі за допомогою кольору.Пуантилизм\6 Поль Синьяк Красный буй. 1895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76464" cy="514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949280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“Порт</a:t>
            </a:r>
            <a:r>
              <a:rPr lang="uk-UA" dirty="0" smtClean="0"/>
              <a:t> </a:t>
            </a:r>
            <a:r>
              <a:rPr lang="uk-UA" dirty="0" err="1" smtClean="0"/>
              <a:t>Колліура.”</a:t>
            </a:r>
            <a:endParaRPr lang="ru-RU" dirty="0"/>
          </a:p>
        </p:txBody>
      </p:sp>
      <p:pic>
        <p:nvPicPr>
          <p:cNvPr id="26626" name="Picture 2" descr="I:\Образотворче мистецтво\6 кл\Урок 11 Передавання настрою у пейзажі за допомогою кольору.Пуантилизм\7 Поль Синьяк 1887 Порт Коллью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56784" cy="570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24475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Мотив пейзажу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– це сукупність виразних особливостей певного явища або кутка природи.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060848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Ю.</a:t>
            </a:r>
            <a:r>
              <a:rPr lang="uk-UA" dirty="0" err="1" smtClean="0"/>
              <a:t>Клевер–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“Зимовий</a:t>
            </a:r>
            <a:r>
              <a:rPr lang="uk-UA" dirty="0" smtClean="0"/>
              <a:t> </a:t>
            </a:r>
            <a:r>
              <a:rPr lang="uk-UA" dirty="0" err="1" smtClean="0"/>
              <a:t>пейзаж.”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01208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Б.</a:t>
            </a:r>
            <a:r>
              <a:rPr lang="uk-UA" dirty="0" err="1" smtClean="0"/>
              <a:t>Кустодієв–</a:t>
            </a:r>
            <a:r>
              <a:rPr lang="uk-UA" dirty="0" smtClean="0"/>
              <a:t> </a:t>
            </a:r>
          </a:p>
          <a:p>
            <a:pPr algn="ctr"/>
            <a:r>
              <a:rPr lang="uk-UA" dirty="0" err="1" smtClean="0"/>
              <a:t>“Зима.”</a:t>
            </a:r>
            <a:endParaRPr lang="ru-RU" dirty="0"/>
          </a:p>
        </p:txBody>
      </p:sp>
      <p:pic>
        <p:nvPicPr>
          <p:cNvPr id="27650" name="Picture 2" descr="I:\Образотворче мистецтво\6 кл\Урок 11 Передавання настрою у пейзажі за допомогою кольору.Пуантилизм\16 КУСТОДИЕВ Борис - Зима. 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9703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I:\Образотворче мистецтво\6 кл\Урок 11 Передавання настрою у пейзажі за допомогою кольору.Пуантилизм\17 Ю. Ю. Клевер Зимний пейз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443818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Практична робота учнів: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Виконати композицію </a:t>
            </a:r>
            <a:r>
              <a:rPr lang="uk-UA" sz="2800" dirty="0" err="1" smtClean="0">
                <a:solidFill>
                  <a:schemeClr val="tx1"/>
                </a:solidFill>
              </a:rPr>
              <a:t>“Настрій</a:t>
            </a:r>
            <a:r>
              <a:rPr lang="uk-UA" sz="2800" dirty="0" smtClean="0">
                <a:solidFill>
                  <a:schemeClr val="tx1"/>
                </a:solidFill>
              </a:rPr>
              <a:t> у зимовому </a:t>
            </a:r>
            <a:r>
              <a:rPr lang="uk-UA" sz="2800" dirty="0" err="1" smtClean="0">
                <a:solidFill>
                  <a:schemeClr val="tx1"/>
                </a:solidFill>
              </a:rPr>
              <a:t>пейзажі”</a:t>
            </a:r>
            <a:r>
              <a:rPr lang="uk-UA" sz="2800" dirty="0" smtClean="0">
                <a:solidFill>
                  <a:schemeClr val="tx1"/>
                </a:solidFill>
              </a:rPr>
              <a:t> в техніці пуантилізму.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4" name="Picture 2" descr="Картинки по запросу зима пуантилізм"/>
          <p:cNvPicPr>
            <a:picLocks noChangeAspect="1" noChangeArrowheads="1"/>
          </p:cNvPicPr>
          <p:nvPr/>
        </p:nvPicPr>
        <p:blipFill>
          <a:blip r:embed="rId2" cstate="print"/>
          <a:srcRect l="2724" t="3867" r="1926" b="5260"/>
          <a:stretch>
            <a:fillRect/>
          </a:stretch>
        </p:blipFill>
        <p:spPr bwMode="auto">
          <a:xfrm>
            <a:off x="179512" y="1605140"/>
            <a:ext cx="4968552" cy="333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://art-teacher.ru/wp-content/uploads/2014/09/%D0%91%D0%B5%D0%B7-%D0%B8%D0%BC%D0%B5%D0%BD%D0%B8-21-1024x82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38390" t="57800" r="39462" b="9171"/>
          <a:stretch>
            <a:fillRect/>
          </a:stretch>
        </p:blipFill>
        <p:spPr bwMode="auto">
          <a:xfrm>
            <a:off x="5316083" y="1628800"/>
            <a:ext cx="366040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0" y="4941168"/>
            <a:ext cx="5364088" cy="8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lang="uk-UA" sz="1500" dirty="0" smtClean="0"/>
              <a:t>Послідовність виконання роботи: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kumimoji="0" lang="uk-UA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1.Оберіть</a:t>
            </a:r>
            <a:r>
              <a:rPr kumimoji="0" lang="uk-UA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мотив своєї роботи.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lang="uk-UA" sz="1500" baseline="0" dirty="0" smtClean="0"/>
              <a:t>2.Простим</a:t>
            </a:r>
            <a:r>
              <a:rPr lang="uk-UA" sz="1500" dirty="0" smtClean="0"/>
              <a:t> олівцем визначте лінію горизонту,окресліть основні елементи пейзажу.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</a:pPr>
            <a:r>
              <a:rPr kumimoji="0" lang="uk-UA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uk-UA" sz="15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Виконавши малюнок олівцем, почніть роботу фарбами в техніці пуантилізму.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7239">
            <a:off x="1331640" y="2348880"/>
            <a:ext cx="6218917" cy="844325"/>
          </a:xfrm>
        </p:spPr>
        <p:txBody>
          <a:bodyPr/>
          <a:lstStyle/>
          <a:p>
            <a:pPr algn="ctr"/>
            <a:r>
              <a:rPr lang="uk-UA" sz="4800" i="1" dirty="0" smtClean="0">
                <a:solidFill>
                  <a:srgbClr val="C00000"/>
                </a:solidFill>
              </a:rPr>
              <a:t>Дякую за увагу!</a:t>
            </a:r>
            <a:endParaRPr lang="ru-RU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Мета: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C00000"/>
                </a:solidFill>
              </a:rPr>
              <a:t>Навчальна: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поглиблювати знання про пейзажний жанр, навчати передавати настрій у пейзажі за допомогою кольору, розповісти про вплив світла на колір у пейзажному живописі, навчити застосовувати набуті знання в практичній  діяльності, ознайомити з технікою пуантилізму;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C00000"/>
                </a:solidFill>
              </a:rPr>
              <a:t>Розвивальна: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розвивати </a:t>
            </a:r>
            <a:r>
              <a:rPr lang="uk-UA" dirty="0" err="1" smtClean="0">
                <a:solidFill>
                  <a:schemeClr val="tx1"/>
                </a:solidFill>
              </a:rPr>
              <a:t>кольоросприйняття</a:t>
            </a:r>
            <a:r>
              <a:rPr lang="uk-UA" dirty="0" smtClean="0">
                <a:solidFill>
                  <a:schemeClr val="tx1"/>
                </a:solidFill>
              </a:rPr>
              <a:t> ока, навички передавання настрою у пейзажі засобами живопису;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rgbClr val="C00000"/>
                </a:solidFill>
              </a:rPr>
              <a:t>Виховна: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прищеплювати любов до природи, дбайливе ставлення до неї, зацікавленість пейзажними творами образотворчого мистецтва.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157192"/>
            <a:ext cx="8640960" cy="14936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Яке враження склали на вас ці роботи? Чим вони різняться?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Які засоби виразності використовували художники для зображення цих дерев?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Чи передають ці роботи настрій? Який?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I:\Образотворче мистецтво\6 кл\Урок 11 Передавання настрою у пейзажі за допомогою кольору.Пуантилизм\1 Шишкін І. І., «На півночі дикій…», 1891.jpg"/>
          <p:cNvPicPr>
            <a:picLocks noChangeAspect="1" noChangeArrowheads="1"/>
          </p:cNvPicPr>
          <p:nvPr/>
        </p:nvPicPr>
        <p:blipFill>
          <a:blip r:embed="rId2" cstate="print"/>
          <a:srcRect t="6414"/>
          <a:stretch>
            <a:fillRect/>
          </a:stretch>
        </p:blipFill>
        <p:spPr bwMode="auto">
          <a:xfrm>
            <a:off x="251520" y="908720"/>
            <a:ext cx="3128635" cy="420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I:\Образотворче мистецтво\6 кл\Урок 11 Передавання настрою у пейзажі за допомогою кольору.Пуантилизм\2 Поль Синьяк Сосна Сен-Троп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523450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3240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Шишкін</a:t>
            </a:r>
            <a:r>
              <a:rPr lang="ru-RU" dirty="0" smtClean="0"/>
              <a:t> І. -</a:t>
            </a:r>
          </a:p>
          <a:p>
            <a:pPr algn="ctr"/>
            <a:r>
              <a:rPr lang="ru-RU" dirty="0" smtClean="0"/>
              <a:t>«На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дикій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8640"/>
            <a:ext cx="40324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Поль </a:t>
            </a:r>
            <a:r>
              <a:rPr lang="ru-RU" dirty="0" err="1" smtClean="0"/>
              <a:t>Сіньяк</a:t>
            </a:r>
            <a:r>
              <a:rPr lang="ru-RU" dirty="0" smtClean="0"/>
              <a:t> -                                     «Сосна в </a:t>
            </a:r>
            <a:r>
              <a:rPr lang="ru-RU" dirty="0" err="1" smtClean="0"/>
              <a:t>Сен-Тропе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45224"/>
            <a:ext cx="3850587" cy="924475"/>
          </a:xfrm>
        </p:spPr>
        <p:txBody>
          <a:bodyPr/>
          <a:lstStyle/>
          <a:p>
            <a:pPr algn="ctr"/>
            <a:r>
              <a:rPr lang="uk-UA" dirty="0" smtClean="0"/>
              <a:t>Клод Моне</a:t>
            </a:r>
            <a:br>
              <a:rPr lang="uk-UA" dirty="0" smtClean="0"/>
            </a:br>
            <a:r>
              <a:rPr lang="uk-UA" dirty="0" smtClean="0"/>
              <a:t>(1840-1926)</a:t>
            </a:r>
            <a:endParaRPr lang="ru-RU" dirty="0"/>
          </a:p>
        </p:txBody>
      </p:sp>
      <p:pic>
        <p:nvPicPr>
          <p:cNvPr id="8194" name="Picture 2" descr="Картинки по запросу клод моне"/>
          <p:cNvPicPr>
            <a:picLocks noChangeAspect="1" noChangeArrowheads="1"/>
          </p:cNvPicPr>
          <p:nvPr/>
        </p:nvPicPr>
        <p:blipFill>
          <a:blip r:embed="rId2" cstate="print"/>
          <a:srcRect l="5634" r="8451"/>
          <a:stretch>
            <a:fillRect/>
          </a:stretch>
        </p:blipFill>
        <p:spPr bwMode="auto">
          <a:xfrm>
            <a:off x="1187624" y="260648"/>
            <a:ext cx="5976664" cy="4968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037.radikal.ru/0907/cb/1c871540d2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9"/>
            <a:ext cx="216024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s50.radikal.ru/i128/0907/11/eb80720c36a7.jpg"/>
          <p:cNvPicPr>
            <a:picLocks noChangeAspect="1" noChangeArrowheads="1"/>
          </p:cNvPicPr>
          <p:nvPr/>
        </p:nvPicPr>
        <p:blipFill>
          <a:blip r:embed="rId3" cstate="print"/>
          <a:srcRect l="9091" r="12727"/>
          <a:stretch>
            <a:fillRect/>
          </a:stretch>
        </p:blipFill>
        <p:spPr bwMode="auto">
          <a:xfrm>
            <a:off x="3203848" y="980729"/>
            <a:ext cx="2492621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Клод Моне. Стог с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9"/>
            <a:ext cx="230425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924475"/>
          </a:xfrm>
        </p:spPr>
        <p:txBody>
          <a:bodyPr/>
          <a:lstStyle/>
          <a:p>
            <a:pPr algn="ctr"/>
            <a:r>
              <a:rPr lang="uk-UA" sz="2800" dirty="0" smtClean="0"/>
              <a:t>Серія робіт </a:t>
            </a:r>
            <a:r>
              <a:rPr lang="uk-UA" sz="2800" dirty="0" err="1" smtClean="0"/>
              <a:t>“Стоги</a:t>
            </a:r>
            <a:r>
              <a:rPr lang="uk-UA" sz="2800" dirty="0" smtClean="0"/>
              <a:t> в </a:t>
            </a:r>
            <a:r>
              <a:rPr lang="uk-UA" sz="2800" dirty="0" err="1" smtClean="0"/>
              <a:t>Живерні”</a:t>
            </a:r>
            <a:r>
              <a:rPr lang="uk-UA" sz="2800" dirty="0" smtClean="0"/>
              <a:t> французького художника Клода Моне:</a:t>
            </a:r>
            <a:endParaRPr lang="ru-RU" sz="2800" dirty="0"/>
          </a:p>
        </p:txBody>
      </p:sp>
      <p:pic>
        <p:nvPicPr>
          <p:cNvPr id="4104" name="Picture 8" descr="http://s47.radikal.ru/i118/0907/6e/23d87ee0c2c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492896"/>
            <a:ext cx="1863809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http://s41.radikal.ru/i093/0907/c9/21b46ca11a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1944216" cy="1336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8" name="Picture 12" descr="http://s59.radikal.ru/i165/0907/b0/34f43d25df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005064"/>
            <a:ext cx="1872208" cy="129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0" name="Picture 14" descr="http://s61.radikal.ru/i173/0907/09/a121b05654b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05064"/>
            <a:ext cx="1944216" cy="130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2" name="Picture 16" descr="http://s39.radikal.ru/i086/0907/db/93d0eb9fd5ee.jpg"/>
          <p:cNvPicPr>
            <a:picLocks noChangeAspect="1" noChangeArrowheads="1"/>
          </p:cNvPicPr>
          <p:nvPr/>
        </p:nvPicPr>
        <p:blipFill>
          <a:blip r:embed="rId9" cstate="print"/>
          <a:srcRect b="9367"/>
          <a:stretch>
            <a:fillRect/>
          </a:stretch>
        </p:blipFill>
        <p:spPr bwMode="auto">
          <a:xfrm>
            <a:off x="6516216" y="5445224"/>
            <a:ext cx="1944216" cy="1290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4" name="Picture 18" descr="http://i066.radikal.ru/0907/8b/c06456c5e5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492896"/>
            <a:ext cx="1944216" cy="1392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6" name="Picture 20" descr="http://s56.radikal.ru/i152/0907/cd/2e5715ec2349.jpg"/>
          <p:cNvPicPr>
            <a:picLocks noChangeAspect="1" noChangeArrowheads="1"/>
          </p:cNvPicPr>
          <p:nvPr/>
        </p:nvPicPr>
        <p:blipFill>
          <a:blip r:embed="rId11" cstate="print"/>
          <a:srcRect l="3292" r="11125"/>
          <a:stretch>
            <a:fillRect/>
          </a:stretch>
        </p:blipFill>
        <p:spPr bwMode="auto">
          <a:xfrm>
            <a:off x="4499992" y="4077072"/>
            <a:ext cx="187220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8" name="Picture 22" descr="Клод Моне. Стог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5445224"/>
            <a:ext cx="1944216" cy="129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20" name="AutoShape 24" descr="Картинки по запросу клод моне стог с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2" name="Picture 26" descr="Картинки по запросу клод моне стог сен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492896"/>
            <a:ext cx="1944216" cy="142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24" name="Picture 28" descr="Картинки по запросу клод моне стог сен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3768" y="2492896"/>
            <a:ext cx="1872208" cy="143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26" name="Picture 30" descr="Картинки по запросу клод моне стог сена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5445224"/>
            <a:ext cx="1872208" cy="1323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30" name="Picture 34" descr="Картинки по запросу клод моне стог сен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5445224"/>
            <a:ext cx="1872208" cy="1327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104456" cy="136815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C00000"/>
                </a:solidFill>
              </a:rPr>
              <a:t>Порівняйте дві роботи. Чи можна вважати ці пейзажі </a:t>
            </a:r>
            <a:r>
              <a:rPr lang="uk-UA" sz="2400" dirty="0" err="1" smtClean="0">
                <a:solidFill>
                  <a:srgbClr val="C00000"/>
                </a:solidFill>
              </a:rPr>
              <a:t>пейзажими-настроями</a:t>
            </a:r>
            <a:r>
              <a:rPr lang="uk-UA" sz="2400" dirty="0" smtClean="0">
                <a:solidFill>
                  <a:srgbClr val="C00000"/>
                </a:solidFill>
              </a:rPr>
              <a:t>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338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Клод Моне – </a:t>
            </a:r>
          </a:p>
          <a:p>
            <a:pPr algn="ctr"/>
            <a:r>
              <a:rPr lang="uk-UA" dirty="0" err="1" smtClean="0"/>
              <a:t>“Стоги.Кінець</a:t>
            </a:r>
            <a:r>
              <a:rPr lang="uk-UA" dirty="0" smtClean="0"/>
              <a:t> літа. </a:t>
            </a:r>
            <a:r>
              <a:rPr lang="uk-UA" dirty="0" err="1" smtClean="0"/>
              <a:t>Ранок.”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221088"/>
            <a:ext cx="252028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Клод Моне – </a:t>
            </a:r>
          </a:p>
          <a:p>
            <a:pPr algn="ctr"/>
            <a:r>
              <a:rPr lang="uk-UA" dirty="0" err="1" smtClean="0"/>
              <a:t>“Стоги</a:t>
            </a:r>
            <a:r>
              <a:rPr lang="uk-UA" dirty="0" smtClean="0"/>
              <a:t>. Похмурий </a:t>
            </a:r>
            <a:r>
              <a:rPr lang="uk-UA" dirty="0" err="1" smtClean="0"/>
              <a:t>день.”</a:t>
            </a:r>
            <a:endParaRPr lang="ru-RU" dirty="0"/>
          </a:p>
        </p:txBody>
      </p:sp>
      <p:pic>
        <p:nvPicPr>
          <p:cNvPr id="3074" name="Picture 2" descr="Клод Моне. Стога сена, пасмурный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42712" cy="3921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I:\Образотворче мистецтво\6 кл\Урок 11 Передавання настрою у пейзажі за допомогою кольору.Пуантилизм\14 Клод Моне. Стога в конце лета. Эффект утра, 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5976664" cy="347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:\Образотворче мистецтво\6 кл\Урок 11 Передавання настрою у пейзажі за допомогою кольору.Пуантилизм\8 Клод Моне Впечатление. Восход солнца — 1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480720" cy="5046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31640" y="4293096"/>
            <a:ext cx="446449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Клод Моне –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“ Враження. Схід сонця. 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2920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Імпресіонізм </a:t>
            </a:r>
            <a:r>
              <a:rPr lang="uk-UA" dirty="0" smtClean="0"/>
              <a:t>(від </a:t>
            </a:r>
            <a:r>
              <a:rPr lang="uk-UA" dirty="0" err="1" smtClean="0"/>
              <a:t>франц</a:t>
            </a:r>
            <a:r>
              <a:rPr lang="uk-UA" dirty="0" smtClean="0"/>
              <a:t>. </a:t>
            </a:r>
            <a:r>
              <a:rPr lang="en-US" dirty="0" smtClean="0"/>
              <a:t>impression</a:t>
            </a:r>
            <a:r>
              <a:rPr lang="uk-UA" dirty="0" smtClean="0"/>
              <a:t> – враження) – напрямок у мистецтві останньої третини ХІХ – початку ХХ ст. Найповніше вираження отримав у французькому живопису. Художники-імпресіоністи прагнули зберегти силу і свіжість першого враження, що дозволяє відтворити</a:t>
            </a:r>
            <a:r>
              <a:rPr lang="uk-UA" i="1" dirty="0" smtClean="0"/>
              <a:t> </a:t>
            </a:r>
            <a:r>
              <a:rPr lang="uk-UA" dirty="0" smtClean="0"/>
              <a:t>у живописному творі неповторно характерні риси.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5157192"/>
            <a:ext cx="9144000" cy="860400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Імпресіоністи відмовилися від змішування кольорів на палітрі, почали писати чистими яскравими фарбами, щільно наносячи їх на полотно окремими мазками. Потрібний тон кольору можна було побачити у разі споглядання роботи на відстані, що отримало назву – </a:t>
            </a:r>
            <a:r>
              <a:rPr lang="uk-UA" sz="2000" dirty="0" smtClean="0">
                <a:solidFill>
                  <a:srgbClr val="C00000"/>
                </a:solidFill>
              </a:rPr>
              <a:t>оптичне злиття.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5" name="Picture 1" descr="I:\Образотворче мистецтво\6 кл\Урок 11 Передавання настрою у пейзажі за допомогою кольору.Пуантилизм\Рисунок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336704" cy="4967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I:\Образотворче мистецтво\6 кл\Урок 11 Передавання настрою у пейзажі за допомогою кольору.Пуантилизм\Рисунок16.png"/>
          <p:cNvPicPr>
            <a:picLocks noChangeAspect="1" noChangeArrowheads="1"/>
          </p:cNvPicPr>
          <p:nvPr/>
        </p:nvPicPr>
        <p:blipFill>
          <a:blip r:embed="rId2" cstate="print"/>
          <a:srcRect l="21641" t="72238" r="52657" b="3677"/>
          <a:stretch>
            <a:fillRect/>
          </a:stretch>
        </p:blipFill>
        <p:spPr bwMode="auto">
          <a:xfrm>
            <a:off x="5270300" y="116632"/>
            <a:ext cx="3873699" cy="28459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I:\Образотворче мистецтво\6 кл\Урок 11 Передавання настрою у пейзажі за допомогою кольору.Пуантилизм\Рисунок16.png"/>
          <p:cNvPicPr>
            <a:picLocks noChangeAspect="1" noChangeArrowheads="1"/>
          </p:cNvPicPr>
          <p:nvPr/>
        </p:nvPicPr>
        <p:blipFill>
          <a:blip r:embed="rId2" cstate="print"/>
          <a:srcRect l="30744" t="30563" r="36267" b="39983"/>
          <a:stretch>
            <a:fillRect/>
          </a:stretch>
        </p:blipFill>
        <p:spPr bwMode="auto">
          <a:xfrm>
            <a:off x="5234995" y="2492896"/>
            <a:ext cx="3909005" cy="273630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8640960" cy="860400"/>
          </a:xfrm>
        </p:spPr>
        <p:txBody>
          <a:bodyPr>
            <a:no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Паунтилізм</a:t>
            </a:r>
            <a:r>
              <a:rPr lang="uk-UA" sz="2800" dirty="0" smtClean="0"/>
              <a:t> (від </a:t>
            </a:r>
            <a:r>
              <a:rPr lang="uk-UA" sz="2800" dirty="0" err="1" smtClean="0"/>
              <a:t>франц</a:t>
            </a:r>
            <a:r>
              <a:rPr lang="uk-UA" sz="2800" dirty="0" smtClean="0"/>
              <a:t>. </a:t>
            </a:r>
            <a:r>
              <a:rPr lang="uk-UA" sz="2800" i="1" dirty="0" err="1" smtClean="0"/>
              <a:t>роі</a:t>
            </a:r>
            <a:r>
              <a:rPr lang="en-US" sz="2800" i="1" dirty="0" err="1" smtClean="0"/>
              <a:t>nt</a:t>
            </a:r>
            <a:r>
              <a:rPr lang="en-US" sz="2800" i="1" dirty="0" smtClean="0"/>
              <a:t> </a:t>
            </a:r>
            <a:r>
              <a:rPr lang="en-US" sz="2800" dirty="0" smtClean="0"/>
              <a:t>- </a:t>
            </a:r>
            <a:r>
              <a:rPr lang="uk-UA" sz="2800" dirty="0" smtClean="0"/>
              <a:t>крапка) – манера живопису мазками у вигляді однакових за розміром кольорових крапок.</a:t>
            </a:r>
            <a:endParaRPr lang="ru-RU" sz="2800" dirty="0"/>
          </a:p>
        </p:txBody>
      </p:sp>
      <p:pic>
        <p:nvPicPr>
          <p:cNvPr id="7169" name="Picture 1" descr="I:\Образотворче мистецтво\6 кл\Урок 11 Передавання настрою у пейзажі за допомогою кольору.Пуантилизм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501853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376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Trebuchet MS</vt:lpstr>
      <vt:lpstr>Verdana</vt:lpstr>
      <vt:lpstr>Wingdings</vt:lpstr>
      <vt:lpstr>Wingdings 2</vt:lpstr>
      <vt:lpstr>Тема1</vt:lpstr>
      <vt:lpstr>Передавання настрою  у пейзажі  за допомогою кольору.  Пуантилізм. </vt:lpstr>
      <vt:lpstr>Мета:</vt:lpstr>
      <vt:lpstr>Презентация PowerPoint</vt:lpstr>
      <vt:lpstr>Клод Моне (1840-1926)</vt:lpstr>
      <vt:lpstr>Серія робіт “Стоги в Живерні” французького художника Клода Моне:</vt:lpstr>
      <vt:lpstr>Порівняйте дві роботи. Чи можна вважати ці пейзажі пейзажими-настроями?</vt:lpstr>
      <vt:lpstr>Презентация PowerPoint</vt:lpstr>
      <vt:lpstr>Презентация PowerPoint</vt:lpstr>
      <vt:lpstr>Презентация PowerPoint</vt:lpstr>
      <vt:lpstr>Поль Сіньяк (1863-1935)  - французький художник. Яскравий представник пуантилізму.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 пейзажу – це сукупність виразних особливостей певного явища або кутка природи.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Передавання настрою у пейзажі за допомогою кольору.  Пуантилізм.</dc:title>
  <dc:creator>User</dc:creator>
  <cp:lastModifiedBy>PaJlaD</cp:lastModifiedBy>
  <cp:revision>20</cp:revision>
  <dcterms:created xsi:type="dcterms:W3CDTF">2016-11-14T17:02:53Z</dcterms:created>
  <dcterms:modified xsi:type="dcterms:W3CDTF">2016-11-15T10:59:50Z</dcterms:modified>
</cp:coreProperties>
</file>