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2" r:id="rId6"/>
    <p:sldId id="265" r:id="rId7"/>
    <p:sldId id="264" r:id="rId8"/>
    <p:sldId id="263" r:id="rId9"/>
    <p:sldId id="269" r:id="rId10"/>
    <p:sldId id="268" r:id="rId11"/>
    <p:sldId id="267" r:id="rId12"/>
    <p:sldId id="270" r:id="rId13"/>
    <p:sldId id="266" r:id="rId14"/>
    <p:sldId id="271" r:id="rId15"/>
    <p:sldId id="274" r:id="rId16"/>
    <p:sldId id="276" r:id="rId17"/>
    <p:sldId id="273" r:id="rId18"/>
    <p:sldId id="275" r:id="rId19"/>
    <p:sldId id="277" r:id="rId20"/>
    <p:sldId id="278" r:id="rId21"/>
    <p:sldId id="279" r:id="rId22"/>
    <p:sldId id="272" r:id="rId23"/>
    <p:sldId id="280" r:id="rId24"/>
    <p:sldId id="281" r:id="rId25"/>
    <p:sldId id="283" r:id="rId26"/>
    <p:sldId id="284" r:id="rId27"/>
    <p:sldId id="282" r:id="rId28"/>
    <p:sldId id="261" r:id="rId29"/>
    <p:sldId id="291" r:id="rId30"/>
    <p:sldId id="289" r:id="rId31"/>
    <p:sldId id="290" r:id="rId32"/>
    <p:sldId id="288" r:id="rId33"/>
    <p:sldId id="292" r:id="rId34"/>
    <p:sldId id="293" r:id="rId35"/>
    <p:sldId id="285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599" autoAdjust="0"/>
  </p:normalViewPr>
  <p:slideViewPr>
    <p:cSldViewPr>
      <p:cViewPr varScale="1">
        <p:scale>
          <a:sx n="67" d="100"/>
          <a:sy n="67" d="100"/>
        </p:scale>
        <p:origin x="-9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969850">
            <a:off x="356446" y="1481758"/>
            <a:ext cx="8229600" cy="2189985"/>
          </a:xfrm>
        </p:spPr>
        <p:txBody>
          <a:bodyPr>
            <a:normAutofit fontScale="90000"/>
          </a:bodyPr>
          <a:lstStyle/>
          <a:p>
            <a:r>
              <a:rPr lang="ru-RU" i="1" dirty="0" err="1" smtClean="0"/>
              <a:t>Архітектура</a:t>
            </a:r>
            <a:r>
              <a:rPr lang="ru-RU" i="1" dirty="0" smtClean="0"/>
              <a:t> - вид </a:t>
            </a:r>
            <a:r>
              <a:rPr lang="ru-RU" i="1" dirty="0" err="1" smtClean="0"/>
              <a:t>візуального</a:t>
            </a:r>
            <a:r>
              <a:rPr lang="ru-RU" i="1" dirty="0" smtClean="0"/>
              <a:t> </a:t>
            </a:r>
            <a:r>
              <a:rPr lang="ru-RU" i="1" dirty="0" err="1" smtClean="0"/>
              <a:t>мистецтва</a:t>
            </a:r>
            <a:r>
              <a:rPr lang="ru-RU" i="1" dirty="0" smtClean="0"/>
              <a:t>.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ru-RU" i="1" dirty="0" err="1" smtClean="0"/>
              <a:t>Архітектурні</a:t>
            </a:r>
            <a:r>
              <a:rPr lang="ru-RU" i="1" dirty="0" smtClean="0"/>
              <a:t> </a:t>
            </a:r>
            <a:r>
              <a:rPr lang="ru-RU" i="1" dirty="0" err="1" smtClean="0"/>
              <a:t>стилі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941168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uk-UA" alt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Виконала: </a:t>
            </a:r>
            <a:r>
              <a:rPr lang="uk-UA" altLang="ru-R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Гуд</a:t>
            </a:r>
            <a:r>
              <a:rPr lang="uk-UA" alt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Світлана Сергіївна</a:t>
            </a:r>
          </a:p>
          <a:p>
            <a:r>
              <a:rPr lang="uk-UA" alt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вчитель образотворчого мистецтва </a:t>
            </a:r>
          </a:p>
          <a:p>
            <a:r>
              <a:rPr lang="uk-UA" altLang="ru-R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КЗ</a:t>
            </a:r>
            <a:r>
              <a:rPr lang="uk-UA" alt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“НСЗШ </a:t>
            </a:r>
            <a:r>
              <a:rPr lang="en-US" alt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I-III </a:t>
            </a:r>
            <a:r>
              <a:rPr lang="uk-UA" alt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ст. №4”, </a:t>
            </a:r>
            <a:r>
              <a:rPr lang="uk-UA" altLang="ru-R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м.Нікополь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20969850">
            <a:off x="2131510" y="3798670"/>
            <a:ext cx="6489020" cy="681788"/>
          </a:xfrm>
          <a:prstGeom prst="rect">
            <a:avLst/>
          </a:prstGeom>
        </p:spPr>
        <p:txBody>
          <a:bodyPr vert="horz" lIns="45720" tIns="0" rIns="45720" bIns="0" anchor="b">
            <a:normAutofit fontScale="97500"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</a:t>
            </a:r>
            <a:r>
              <a:rPr kumimoji="0" lang="uk-UA" sz="4800" b="1" i="0" u="none" strike="noStrike" kern="1200" cap="all" spc="0" normalizeH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2500" i="0" u="none" strike="noStrike" kern="1200" cap="all" spc="0" normalizeH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клас</a:t>
            </a:r>
            <a:endParaRPr kumimoji="0" lang="ru-RU" sz="2500" i="0" u="none" strike="noStrike" kern="1200" cap="all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4942"/>
          </a:xfrm>
        </p:spPr>
        <p:txBody>
          <a:bodyPr>
            <a:noAutofit/>
          </a:bodyPr>
          <a:lstStyle/>
          <a:p>
            <a:r>
              <a:rPr lang="uk-UA" sz="3400" dirty="0" smtClean="0"/>
              <a:t>Давній Рим (</a:t>
            </a:r>
            <a:r>
              <a:rPr lang="en-US" sz="3400" dirty="0" smtClean="0"/>
              <a:t>VI</a:t>
            </a:r>
            <a:r>
              <a:rPr lang="uk-UA" sz="3400" dirty="0" smtClean="0"/>
              <a:t>ІІ ст. до н.е. </a:t>
            </a:r>
            <a:r>
              <a:rPr lang="en-US" sz="3400" dirty="0" smtClean="0"/>
              <a:t>-</a:t>
            </a:r>
            <a:r>
              <a:rPr lang="uk-UA" sz="3400" dirty="0" smtClean="0"/>
              <a:t> </a:t>
            </a:r>
            <a:r>
              <a:rPr lang="en-US" sz="3400" dirty="0" smtClean="0"/>
              <a:t>V </a:t>
            </a:r>
            <a:r>
              <a:rPr lang="uk-UA" sz="3400" dirty="0" smtClean="0"/>
              <a:t>ст. н.е.)</a:t>
            </a:r>
            <a:endParaRPr lang="ru-RU" sz="3400" dirty="0"/>
          </a:p>
        </p:txBody>
      </p:sp>
      <p:pic>
        <p:nvPicPr>
          <p:cNvPr id="5" name="Picture 3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8801100" cy="5867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51920" y="980728"/>
            <a:ext cx="1593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i="1" dirty="0" smtClean="0"/>
              <a:t>Колізей.</a:t>
            </a:r>
            <a:endParaRPr lang="ru-RU" sz="3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4942"/>
          </a:xfrm>
        </p:spPr>
        <p:txBody>
          <a:bodyPr>
            <a:noAutofit/>
          </a:bodyPr>
          <a:lstStyle/>
          <a:p>
            <a:r>
              <a:rPr lang="uk-UA" sz="3400" dirty="0" smtClean="0"/>
              <a:t>Давній Рим</a:t>
            </a:r>
            <a:endParaRPr lang="ru-RU" sz="3400" dirty="0"/>
          </a:p>
        </p:txBody>
      </p:sp>
      <p:pic>
        <p:nvPicPr>
          <p:cNvPr id="3" name="Picture 12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5919192" cy="537467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2068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cs typeface="Times New Roman" pitchFamily="18" charset="0"/>
              </a:rPr>
              <a:t>Пантеон - </a:t>
            </a:r>
            <a:r>
              <a:rPr lang="ru-RU" sz="3200" i="1" dirty="0" err="1" smtClean="0">
                <a:cs typeface="Times New Roman" pitchFamily="18" charset="0"/>
              </a:rPr>
              <a:t>грецький</a:t>
            </a:r>
            <a:r>
              <a:rPr lang="ru-RU" sz="3200" i="1" dirty="0" smtClean="0">
                <a:cs typeface="Times New Roman" pitchFamily="18" charset="0"/>
              </a:rPr>
              <a:t> храм, </a:t>
            </a:r>
            <a:r>
              <a:rPr lang="ru-RU" sz="3200" i="1" dirty="0" err="1" smtClean="0">
                <a:cs typeface="Times New Roman" pitchFamily="18" charset="0"/>
              </a:rPr>
              <a:t>присвячений</a:t>
            </a:r>
            <a:r>
              <a:rPr lang="ru-RU" sz="3200" i="1" dirty="0" smtClean="0">
                <a:cs typeface="Times New Roman" pitchFamily="18" charset="0"/>
              </a:rPr>
              <a:t> </a:t>
            </a:r>
            <a:r>
              <a:rPr lang="ru-RU" sz="3200" i="1" dirty="0" err="1" smtClean="0">
                <a:cs typeface="Times New Roman" pitchFamily="18" charset="0"/>
              </a:rPr>
              <a:t>усім</a:t>
            </a:r>
            <a:r>
              <a:rPr lang="ru-RU" sz="3200" i="1" dirty="0" smtClean="0">
                <a:cs typeface="Times New Roman" pitchFamily="18" charset="0"/>
              </a:rPr>
              <a:t> богам. 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4942"/>
          </a:xfrm>
        </p:spPr>
        <p:txBody>
          <a:bodyPr>
            <a:noAutofit/>
          </a:bodyPr>
          <a:lstStyle/>
          <a:p>
            <a:r>
              <a:rPr lang="uk-UA" sz="3400" dirty="0" smtClean="0"/>
              <a:t>Візантійський стиль ( </a:t>
            </a:r>
            <a:r>
              <a:rPr lang="en-US" sz="3400" dirty="0" smtClean="0"/>
              <a:t>I-</a:t>
            </a:r>
            <a:r>
              <a:rPr lang="uk-UA" sz="3400" dirty="0" smtClean="0"/>
              <a:t>Х</a:t>
            </a:r>
            <a:r>
              <a:rPr lang="en-US" sz="3400" dirty="0" smtClean="0"/>
              <a:t>I </a:t>
            </a:r>
            <a:r>
              <a:rPr lang="uk-UA" sz="3400" dirty="0" smtClean="0"/>
              <a:t>ст.)</a:t>
            </a:r>
            <a:endParaRPr lang="ru-RU" sz="3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692696"/>
            <a:ext cx="7509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err="1" smtClean="0"/>
              <a:t>Церква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Святої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Софії</a:t>
            </a:r>
            <a:r>
              <a:rPr lang="ru-RU" sz="3200" i="1" dirty="0" smtClean="0"/>
              <a:t> в </a:t>
            </a:r>
            <a:r>
              <a:rPr lang="ru-RU" sz="3200" i="1" dirty="0" err="1" smtClean="0"/>
              <a:t>Константинополі</a:t>
            </a:r>
            <a:r>
              <a:rPr lang="ru-RU" sz="3200" i="1" dirty="0" smtClean="0"/>
              <a:t>.</a:t>
            </a:r>
            <a:endParaRPr lang="ru-RU" sz="3200" i="1" dirty="0"/>
          </a:p>
        </p:txBody>
      </p:sp>
      <p:pic>
        <p:nvPicPr>
          <p:cNvPr id="27652" name="Picture 4" descr="Картинки по запросу Церква Святої Софії в Константинополі"/>
          <p:cNvPicPr>
            <a:picLocks noChangeAspect="1" noChangeArrowheads="1"/>
          </p:cNvPicPr>
          <p:nvPr/>
        </p:nvPicPr>
        <p:blipFill>
          <a:blip r:embed="rId2" cstate="print"/>
          <a:srcRect l="945" t="14112" r="776" b="1217"/>
          <a:stretch>
            <a:fillRect/>
          </a:stretch>
        </p:blipFill>
        <p:spPr bwMode="auto">
          <a:xfrm>
            <a:off x="1115616" y="1268760"/>
            <a:ext cx="6703987" cy="5414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4942"/>
          </a:xfrm>
        </p:spPr>
        <p:txBody>
          <a:bodyPr>
            <a:noAutofit/>
          </a:bodyPr>
          <a:lstStyle/>
          <a:p>
            <a:r>
              <a:rPr lang="uk-UA" sz="3400" dirty="0" smtClean="0"/>
              <a:t>Візантійський стиль</a:t>
            </a:r>
            <a:endParaRPr lang="ru-RU" sz="3400" dirty="0"/>
          </a:p>
        </p:txBody>
      </p:sp>
      <p:pic>
        <p:nvPicPr>
          <p:cNvPr id="26626" name="Picture 2" descr="https://upload.wikimedia.org/wikipedia/commons/thumb/e/ed/Church_of_the_Twelve_Apostles%2C_Thessaloniki%2C_full.JPG/1280px-Church_of_the_Twelve_Apostles%2C_Thessaloniki%2C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8064896" cy="558872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35696" y="476672"/>
            <a:ext cx="57940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err="1" smtClean="0"/>
              <a:t>Церква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дванадцяти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апостолів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4942"/>
          </a:xfrm>
        </p:spPr>
        <p:txBody>
          <a:bodyPr>
            <a:noAutofit/>
          </a:bodyPr>
          <a:lstStyle/>
          <a:p>
            <a:r>
              <a:rPr lang="uk-UA" sz="3400" dirty="0" smtClean="0"/>
              <a:t>Романський стиль ( Х</a:t>
            </a:r>
            <a:r>
              <a:rPr lang="en-US" sz="3400" dirty="0" smtClean="0"/>
              <a:t>-</a:t>
            </a:r>
            <a:r>
              <a:rPr lang="uk-UA" sz="3400" dirty="0" smtClean="0"/>
              <a:t>Х</a:t>
            </a:r>
            <a:r>
              <a:rPr lang="en-US" sz="3400" dirty="0" smtClean="0"/>
              <a:t>I</a:t>
            </a:r>
            <a:r>
              <a:rPr lang="uk-UA" sz="3400" dirty="0" smtClean="0"/>
              <a:t>ІІ</a:t>
            </a:r>
            <a:r>
              <a:rPr lang="en-US" sz="3400" dirty="0" smtClean="0"/>
              <a:t> </a:t>
            </a:r>
            <a:r>
              <a:rPr lang="uk-UA" sz="3400" dirty="0" smtClean="0"/>
              <a:t>ст.)</a:t>
            </a:r>
            <a:endParaRPr lang="ru-RU" sz="3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548680"/>
            <a:ext cx="8748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err="1" smtClean="0"/>
              <a:t>Королівський</a:t>
            </a:r>
            <a:r>
              <a:rPr lang="ru-RU" sz="3200" i="1" dirty="0" smtClean="0"/>
              <a:t> палац Алькасар - у </a:t>
            </a:r>
            <a:r>
              <a:rPr lang="ru-RU" sz="3200" i="1" dirty="0" err="1" smtClean="0"/>
              <a:t>Сеговії</a:t>
            </a:r>
            <a:r>
              <a:rPr lang="ru-RU" sz="3200" i="1" dirty="0" smtClean="0"/>
              <a:t>, </a:t>
            </a:r>
            <a:r>
              <a:rPr lang="ru-RU" sz="3200" i="1" dirty="0" err="1" smtClean="0"/>
              <a:t>Іспанія</a:t>
            </a:r>
            <a:r>
              <a:rPr lang="ru-RU" sz="3200" i="1" dirty="0" smtClean="0"/>
              <a:t>.</a:t>
            </a:r>
            <a:endParaRPr lang="ru-RU" sz="3200" dirty="0"/>
          </a:p>
        </p:txBody>
      </p:sp>
      <p:pic>
        <p:nvPicPr>
          <p:cNvPr id="7" name="Picture 5" descr="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3"/>
            <a:ext cx="6696744" cy="5558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4942"/>
          </a:xfrm>
        </p:spPr>
        <p:txBody>
          <a:bodyPr>
            <a:noAutofit/>
          </a:bodyPr>
          <a:lstStyle/>
          <a:p>
            <a:r>
              <a:rPr lang="uk-UA" sz="3400" dirty="0" smtClean="0"/>
              <a:t>Романський стиль</a:t>
            </a:r>
            <a:endParaRPr lang="ru-RU" sz="3400" dirty="0"/>
          </a:p>
        </p:txBody>
      </p:sp>
      <p:pic>
        <p:nvPicPr>
          <p:cNvPr id="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620688"/>
            <a:ext cx="7849120" cy="6019183"/>
          </a:xfr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43608" y="6021288"/>
            <a:ext cx="69847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sz="3200" i="1" dirty="0" smtClean="0"/>
              <a:t>Норманська фортеця. Франція.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4942"/>
          </a:xfrm>
        </p:spPr>
        <p:txBody>
          <a:bodyPr>
            <a:noAutofit/>
          </a:bodyPr>
          <a:lstStyle/>
          <a:p>
            <a:r>
              <a:rPr lang="uk-UA" sz="3400" dirty="0" smtClean="0"/>
              <a:t>Романський стиль</a:t>
            </a:r>
            <a:endParaRPr lang="ru-RU" sz="3400" dirty="0"/>
          </a:p>
        </p:txBody>
      </p:sp>
      <p:pic>
        <p:nvPicPr>
          <p:cNvPr id="3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700808"/>
            <a:ext cx="8454101" cy="4896544"/>
          </a:xfrm>
          <a:noFill/>
        </p:spPr>
      </p:pic>
      <p:sp>
        <p:nvSpPr>
          <p:cNvPr id="4" name="Прямоугольник 3"/>
          <p:cNvSpPr/>
          <p:nvPr/>
        </p:nvSpPr>
        <p:spPr>
          <a:xfrm>
            <a:off x="1835696" y="980728"/>
            <a:ext cx="6088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err="1" smtClean="0"/>
              <a:t>Пізанська</a:t>
            </a:r>
            <a:r>
              <a:rPr lang="ru-RU" sz="3200" i="1" dirty="0" smtClean="0"/>
              <a:t> вежа та собор ,</a:t>
            </a:r>
            <a:r>
              <a:rPr lang="ru-RU" sz="3200" i="1" dirty="0" err="1" smtClean="0"/>
              <a:t>Італія</a:t>
            </a:r>
            <a:r>
              <a:rPr lang="ru-RU" sz="3200" i="1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4942"/>
          </a:xfrm>
        </p:spPr>
        <p:txBody>
          <a:bodyPr>
            <a:noAutofit/>
          </a:bodyPr>
          <a:lstStyle/>
          <a:p>
            <a:r>
              <a:rPr lang="uk-UA" sz="3400" dirty="0" smtClean="0"/>
              <a:t>Романський стиль</a:t>
            </a:r>
            <a:endParaRPr lang="ru-RU" sz="3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115930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7744" y="620688"/>
            <a:ext cx="6811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err="1" smtClean="0"/>
              <a:t>Церква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Нотр-Дам-ля-Гранд</a:t>
            </a:r>
            <a:r>
              <a:rPr lang="ru-RU" sz="3200" i="1" dirty="0" smtClean="0"/>
              <a:t>, </a:t>
            </a:r>
            <a:r>
              <a:rPr lang="ru-RU" sz="3200" i="1" dirty="0" err="1" smtClean="0"/>
              <a:t>Франція</a:t>
            </a:r>
            <a:r>
              <a:rPr lang="ru-RU" sz="3200" i="1" dirty="0" smtClean="0"/>
              <a:t>.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4942"/>
          </a:xfrm>
        </p:spPr>
        <p:txBody>
          <a:bodyPr>
            <a:noAutofit/>
          </a:bodyPr>
          <a:lstStyle/>
          <a:p>
            <a:r>
              <a:rPr lang="uk-UA" sz="3400" dirty="0" smtClean="0"/>
              <a:t>Готичний стиль (</a:t>
            </a:r>
            <a:r>
              <a:rPr lang="en-US" sz="3400" dirty="0" smtClean="0"/>
              <a:t>X</a:t>
            </a:r>
            <a:r>
              <a:rPr lang="uk-UA" sz="3400" dirty="0" smtClean="0"/>
              <a:t>І</a:t>
            </a:r>
            <a:r>
              <a:rPr lang="en-US" sz="3400" dirty="0" smtClean="0"/>
              <a:t>V</a:t>
            </a:r>
            <a:r>
              <a:rPr lang="uk-UA" sz="3400" dirty="0" smtClean="0"/>
              <a:t> </a:t>
            </a:r>
            <a:r>
              <a:rPr lang="en-US" sz="3400" dirty="0" smtClean="0"/>
              <a:t>-</a:t>
            </a:r>
            <a:r>
              <a:rPr lang="uk-UA" sz="3400" dirty="0" smtClean="0"/>
              <a:t> Х</a:t>
            </a:r>
            <a:r>
              <a:rPr lang="en-US" sz="3400" dirty="0" smtClean="0"/>
              <a:t>VI </a:t>
            </a:r>
            <a:r>
              <a:rPr lang="uk-UA" sz="3400" dirty="0" smtClean="0"/>
              <a:t>ст.)</a:t>
            </a:r>
            <a:endParaRPr lang="ru-RU" sz="3400" dirty="0"/>
          </a:p>
        </p:txBody>
      </p:sp>
      <p:pic>
        <p:nvPicPr>
          <p:cNvPr id="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764704"/>
            <a:ext cx="4249167" cy="5871958"/>
          </a:xfrm>
        </p:spPr>
      </p:pic>
      <p:sp>
        <p:nvSpPr>
          <p:cNvPr id="4" name="Прямоугольник 3"/>
          <p:cNvSpPr/>
          <p:nvPr/>
        </p:nvSpPr>
        <p:spPr>
          <a:xfrm>
            <a:off x="4788024" y="908720"/>
            <a:ext cx="331353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/>
              <a:t>Собор </a:t>
            </a:r>
            <a:r>
              <a:rPr lang="ru-RU" sz="3200" i="1" dirty="0" err="1" smtClean="0"/>
              <a:t>Нотр-Дам</a:t>
            </a:r>
            <a:r>
              <a:rPr lang="ru-RU" sz="3200" i="1" dirty="0" smtClean="0"/>
              <a:t> </a:t>
            </a:r>
          </a:p>
          <a:p>
            <a:r>
              <a:rPr lang="ru-RU" sz="3200" i="1" dirty="0" smtClean="0"/>
              <a:t>в </a:t>
            </a:r>
            <a:r>
              <a:rPr lang="ru-RU" sz="3200" i="1" dirty="0" err="1" smtClean="0"/>
              <a:t>Парижі</a:t>
            </a:r>
            <a:r>
              <a:rPr lang="ru-RU" sz="3200" i="1" dirty="0" smtClean="0"/>
              <a:t>.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4942"/>
          </a:xfrm>
        </p:spPr>
        <p:txBody>
          <a:bodyPr>
            <a:noAutofit/>
          </a:bodyPr>
          <a:lstStyle/>
          <a:p>
            <a:r>
              <a:rPr lang="uk-UA" sz="3400" dirty="0" smtClean="0"/>
              <a:t>Готичний стиль</a:t>
            </a:r>
            <a:endParaRPr lang="ru-RU" sz="3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836712"/>
            <a:ext cx="61890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err="1" smtClean="0"/>
              <a:t>Кентерберійський</a:t>
            </a:r>
            <a:r>
              <a:rPr lang="ru-RU" sz="3200" i="1" dirty="0" smtClean="0"/>
              <a:t> Собор, </a:t>
            </a:r>
            <a:r>
              <a:rPr lang="ru-RU" sz="3200" i="1" dirty="0" err="1" smtClean="0"/>
              <a:t>Англія</a:t>
            </a:r>
            <a:r>
              <a:rPr lang="ru-RU" sz="3200" i="1" dirty="0" smtClean="0"/>
              <a:t>.</a:t>
            </a:r>
          </a:p>
          <a:p>
            <a:r>
              <a:rPr lang="ru-RU" sz="3200" i="1" dirty="0" smtClean="0"/>
              <a:t>в </a:t>
            </a:r>
            <a:r>
              <a:rPr lang="ru-RU" sz="3200" i="1" dirty="0" err="1" smtClean="0"/>
              <a:t>Парижі</a:t>
            </a:r>
            <a:endParaRPr lang="ru-RU" sz="3200" i="1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412776"/>
            <a:ext cx="7107833" cy="52927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09160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uk-UA" dirty="0" smtClean="0"/>
              <a:t>Навчальна: ознайомити учнів із поняттям “ архітектурний стиль ”;дати загальне уявлення про основні архітектурні стилі; учити застосовувати набуті знання, створюючи композицію;</a:t>
            </a:r>
          </a:p>
          <a:p>
            <a:pPr>
              <a:buFont typeface="Courier New" pitchFamily="49" charset="0"/>
              <a:buChar char="o"/>
            </a:pPr>
            <a:r>
              <a:rPr lang="uk-UA" dirty="0" smtClean="0"/>
              <a:t>Розвивальна: удосконалити вміння та навички роботи з фарбами; спостережливість,творчу уяву, фантазію;</a:t>
            </a:r>
          </a:p>
          <a:p>
            <a:pPr>
              <a:buFont typeface="Courier New" pitchFamily="49" charset="0"/>
              <a:buChar char="o"/>
            </a:pPr>
            <a:r>
              <a:rPr lang="uk-UA" dirty="0" smtClean="0"/>
              <a:t>Виховна: виховувати інтерес до творчості, акуратність під час виконання робіт.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4942"/>
          </a:xfrm>
        </p:spPr>
        <p:txBody>
          <a:bodyPr>
            <a:noAutofit/>
          </a:bodyPr>
          <a:lstStyle/>
          <a:p>
            <a:r>
              <a:rPr lang="uk-UA" sz="3400" dirty="0" smtClean="0"/>
              <a:t>Ренесанс ( ХІ</a:t>
            </a:r>
            <a:r>
              <a:rPr lang="en-US" sz="3400" dirty="0" smtClean="0"/>
              <a:t>V</a:t>
            </a:r>
            <a:r>
              <a:rPr lang="uk-UA" sz="3400" dirty="0" smtClean="0"/>
              <a:t> – Х</a:t>
            </a:r>
            <a:r>
              <a:rPr lang="en-US" sz="3400" dirty="0" smtClean="0"/>
              <a:t>V</a:t>
            </a:r>
            <a:r>
              <a:rPr lang="uk-UA" sz="3400" dirty="0" smtClean="0"/>
              <a:t>ІІІ ст. )</a:t>
            </a:r>
            <a:endParaRPr lang="ru-RU" sz="3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764704"/>
            <a:ext cx="278576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3200" i="1" dirty="0" err="1" smtClean="0"/>
              <a:t>Палаццо-Піті</a:t>
            </a:r>
            <a:r>
              <a:rPr lang="uk-UA" sz="3200" i="1" dirty="0" smtClean="0"/>
              <a:t>.</a:t>
            </a:r>
          </a:p>
          <a:p>
            <a:pPr algn="r"/>
            <a:r>
              <a:rPr lang="uk-UA" sz="3200" i="1" dirty="0" smtClean="0"/>
              <a:t>Флоренція.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4936908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4942"/>
          </a:xfrm>
        </p:spPr>
        <p:txBody>
          <a:bodyPr>
            <a:noAutofit/>
          </a:bodyPr>
          <a:lstStyle/>
          <a:p>
            <a:r>
              <a:rPr lang="uk-UA" sz="3400" dirty="0" smtClean="0"/>
              <a:t>Ренесанс</a:t>
            </a:r>
            <a:endParaRPr lang="ru-RU" sz="3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764704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err="1" smtClean="0"/>
              <a:t>Церква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Санта-Марія</a:t>
            </a:r>
            <a:r>
              <a:rPr lang="ru-RU" sz="3200" i="1" dirty="0" smtClean="0"/>
              <a:t>. </a:t>
            </a:r>
            <a:r>
              <a:rPr lang="ru-RU" sz="3200" i="1" dirty="0" err="1" smtClean="0"/>
              <a:t>Флоренція</a:t>
            </a:r>
            <a:r>
              <a:rPr lang="ru-RU" sz="3200" i="1" dirty="0" smtClean="0"/>
              <a:t>.</a:t>
            </a:r>
            <a:endParaRPr lang="ru-RU" sz="3200" b="1" dirty="0" smtClean="0"/>
          </a:p>
          <a:p>
            <a:pPr algn="r"/>
            <a:r>
              <a:rPr lang="uk-UA" sz="3200" i="1" dirty="0" smtClean="0"/>
              <a:t>.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30778"/>
            <a:ext cx="7236296" cy="542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4942"/>
          </a:xfrm>
        </p:spPr>
        <p:txBody>
          <a:bodyPr>
            <a:noAutofit/>
          </a:bodyPr>
          <a:lstStyle/>
          <a:p>
            <a:r>
              <a:rPr lang="uk-UA" sz="3400" dirty="0" smtClean="0"/>
              <a:t>Ренесанс</a:t>
            </a:r>
            <a:endParaRPr lang="ru-RU" sz="3400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7107"/>
          <a:stretch>
            <a:fillRect/>
          </a:stretch>
        </p:blipFill>
        <p:spPr bwMode="auto">
          <a:xfrm>
            <a:off x="323528" y="1412776"/>
            <a:ext cx="8412370" cy="522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043608" y="764704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/>
              <a:t>Собор Святого Петра.</a:t>
            </a:r>
            <a:r>
              <a:rPr lang="uk-UA" sz="3200" i="1" dirty="0" smtClean="0"/>
              <a:t>Ватикан.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4942"/>
          </a:xfrm>
        </p:spPr>
        <p:txBody>
          <a:bodyPr>
            <a:noAutofit/>
          </a:bodyPr>
          <a:lstStyle/>
          <a:p>
            <a:r>
              <a:rPr lang="uk-UA" sz="3400" dirty="0" smtClean="0"/>
              <a:t>Бароко (ХІ</a:t>
            </a:r>
            <a:r>
              <a:rPr lang="en-US" sz="3400" dirty="0" smtClean="0"/>
              <a:t>V</a:t>
            </a:r>
            <a:r>
              <a:rPr lang="uk-UA" sz="3400" dirty="0" smtClean="0"/>
              <a:t> – Х</a:t>
            </a:r>
            <a:r>
              <a:rPr lang="en-US" sz="3400" dirty="0" smtClean="0"/>
              <a:t>V</a:t>
            </a:r>
            <a:r>
              <a:rPr lang="uk-UA" sz="3400" dirty="0" smtClean="0"/>
              <a:t>ІІІ ст. )</a:t>
            </a:r>
            <a:endParaRPr lang="ru-RU" sz="3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764704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i="1" dirty="0" err="1" smtClean="0"/>
              <a:t>Цвінгер</a:t>
            </a:r>
            <a:r>
              <a:rPr lang="en-US" sz="3200" i="1" dirty="0" smtClean="0"/>
              <a:t> </a:t>
            </a:r>
            <a:r>
              <a:rPr lang="ru-RU" sz="3200" i="1" dirty="0" err="1" smtClean="0"/>
              <a:t>Пеппельманн</a:t>
            </a:r>
            <a:r>
              <a:rPr lang="ru-RU" sz="3200" i="1" dirty="0" smtClean="0"/>
              <a:t>,</a:t>
            </a:r>
            <a:r>
              <a:rPr lang="en-US" sz="3200" i="1" dirty="0" smtClean="0"/>
              <a:t> </a:t>
            </a:r>
            <a:r>
              <a:rPr lang="uk-UA" sz="3200" i="1" dirty="0" smtClean="0"/>
              <a:t>Німеччина.</a:t>
            </a:r>
            <a:endParaRPr lang="ru-RU" sz="3200" i="1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6"/>
          <a:stretch>
            <a:fillRect/>
          </a:stretch>
        </p:blipFill>
        <p:spPr>
          <a:xfrm>
            <a:off x="755576" y="1556792"/>
            <a:ext cx="7358864" cy="51571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4942"/>
          </a:xfrm>
        </p:spPr>
        <p:txBody>
          <a:bodyPr>
            <a:noAutofit/>
          </a:bodyPr>
          <a:lstStyle/>
          <a:p>
            <a:r>
              <a:rPr lang="uk-UA" sz="3400" dirty="0" smtClean="0"/>
              <a:t>Бароко</a:t>
            </a:r>
            <a:endParaRPr lang="ru-RU" sz="3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764704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i="1" dirty="0" smtClean="0"/>
              <a:t>Зимовий Палац, Україна.</a:t>
            </a:r>
            <a:endParaRPr lang="ru-RU" sz="3200" i="1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0" b="3801"/>
          <a:stretch>
            <a:fillRect/>
          </a:stretch>
        </p:blipFill>
        <p:spPr>
          <a:xfrm>
            <a:off x="323528" y="1556792"/>
            <a:ext cx="8534400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4942"/>
          </a:xfrm>
        </p:spPr>
        <p:txBody>
          <a:bodyPr>
            <a:noAutofit/>
          </a:bodyPr>
          <a:lstStyle/>
          <a:p>
            <a:r>
              <a:rPr lang="uk-UA" sz="3400" dirty="0" smtClean="0"/>
              <a:t>Бароко</a:t>
            </a:r>
            <a:endParaRPr lang="ru-RU" sz="3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764704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err="1" smtClean="0"/>
              <a:t>Церква</a:t>
            </a:r>
            <a:r>
              <a:rPr lang="ru-RU" sz="3200" i="1" dirty="0" smtClean="0"/>
              <a:t> Сан Карло. </a:t>
            </a:r>
            <a:r>
              <a:rPr lang="uk-UA" sz="3200" i="1" dirty="0" smtClean="0"/>
              <a:t>Рим, Італія.</a:t>
            </a:r>
            <a:endParaRPr lang="ru-RU" sz="3200" i="1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484784"/>
            <a:ext cx="6979245" cy="52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4942"/>
          </a:xfrm>
        </p:spPr>
        <p:txBody>
          <a:bodyPr>
            <a:noAutofit/>
          </a:bodyPr>
          <a:lstStyle/>
          <a:p>
            <a:r>
              <a:rPr lang="uk-UA" sz="3400" dirty="0" smtClean="0"/>
              <a:t>Класицизм (Х</a:t>
            </a:r>
            <a:r>
              <a:rPr lang="en-US" sz="3400" dirty="0" smtClean="0"/>
              <a:t>V</a:t>
            </a:r>
            <a:r>
              <a:rPr lang="uk-UA" sz="3400" dirty="0" smtClean="0"/>
              <a:t>ІІ – ХІХ ст. )</a:t>
            </a:r>
            <a:endParaRPr lang="ru-RU" sz="3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764704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err="1" smtClean="0"/>
              <a:t>Пантерн</a:t>
            </a:r>
            <a:r>
              <a:rPr lang="ru-RU" sz="3200" i="1" dirty="0" smtClean="0"/>
              <a:t>. </a:t>
            </a:r>
            <a:r>
              <a:rPr lang="uk-UA" sz="3200" i="1" dirty="0" smtClean="0"/>
              <a:t>Франція, Париж.</a:t>
            </a:r>
            <a:endParaRPr lang="ru-RU" sz="3200" i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6972267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4942"/>
          </a:xfrm>
        </p:spPr>
        <p:txBody>
          <a:bodyPr>
            <a:noAutofit/>
          </a:bodyPr>
          <a:lstStyle/>
          <a:p>
            <a:r>
              <a:rPr lang="uk-UA" sz="3400" dirty="0" smtClean="0"/>
              <a:t>Класицизм</a:t>
            </a:r>
            <a:endParaRPr lang="ru-RU" sz="3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764704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i="1" dirty="0" smtClean="0"/>
              <a:t>Лувр. Париж.</a:t>
            </a:r>
            <a:endParaRPr lang="ru-RU" sz="3200" i="1" dirty="0"/>
          </a:p>
        </p:txBody>
      </p:sp>
      <p:pic>
        <p:nvPicPr>
          <p:cNvPr id="6" name="Picture 4" descr="Лувр классициз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3914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96950"/>
          </a:xfrm>
        </p:spPr>
        <p:txBody>
          <a:bodyPr/>
          <a:lstStyle/>
          <a:p>
            <a:r>
              <a:rPr lang="uk-UA" dirty="0" smtClean="0"/>
              <a:t>Еклектизм ( </a:t>
            </a:r>
            <a:r>
              <a:rPr lang="uk-UA" sz="4400" dirty="0" smtClean="0"/>
              <a:t>ХІХ– ХХ ст. </a:t>
            </a:r>
            <a:r>
              <a:rPr lang="uk-UA" dirty="0" smtClean="0"/>
              <a:t>)</a:t>
            </a:r>
            <a:endParaRPr lang="ru-RU" dirty="0"/>
          </a:p>
        </p:txBody>
      </p:sp>
      <p:pic>
        <p:nvPicPr>
          <p:cNvPr id="5122" name="Picture 2" descr="https://upload.wikimedia.org/wikipedia/uk/f/fb/%D0%A4%D0%BB%D0%B0%D0%BC%D0%B0%D0%BD%D0%B4%D1%81%D1%8C%D0%BA%D0%B0_%D0%BE%D0%BF%D0%B5%D1%80%D0%B0%2C_%D0%90%D0%BD%D1%82%D0%B2%D0%B5%D1%80%D0%BF%D0%B5%D0%BD_%D0%BF%D0%BE%D1%87._20_%D1%81%D1%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488832" cy="501751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908720"/>
            <a:ext cx="7566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err="1" smtClean="0"/>
              <a:t>Фламандська</a:t>
            </a:r>
            <a:r>
              <a:rPr lang="ru-RU" sz="3200" i="1" dirty="0" smtClean="0"/>
              <a:t> опера, Антверпен, </a:t>
            </a:r>
            <a:r>
              <a:rPr lang="ru-RU" sz="3200" i="1" dirty="0" err="1" smtClean="0"/>
              <a:t>Бельгія</a:t>
            </a:r>
            <a:r>
              <a:rPr lang="ru-RU" sz="3200" i="1" dirty="0" smtClean="0"/>
              <a:t>. </a:t>
            </a:r>
            <a:endParaRPr lang="ru-RU" sz="3200" i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8958"/>
          </a:xfrm>
        </p:spPr>
        <p:txBody>
          <a:bodyPr/>
          <a:lstStyle/>
          <a:p>
            <a:r>
              <a:rPr lang="uk-UA" dirty="0" smtClean="0"/>
              <a:t>Модернізм (ХІХ – ХХ ст.)</a:t>
            </a:r>
            <a:endParaRPr lang="ru-RU" dirty="0"/>
          </a:p>
        </p:txBody>
      </p:sp>
      <p:pic>
        <p:nvPicPr>
          <p:cNvPr id="6" name="Picture 4" descr="8"/>
          <p:cNvPicPr>
            <a:picLocks noChangeAspect="1" noChangeArrowheads="1"/>
          </p:cNvPicPr>
          <p:nvPr/>
        </p:nvPicPr>
        <p:blipFill>
          <a:blip r:embed="rId2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920880" cy="488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980728"/>
            <a:ext cx="6650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/>
              <a:t>Собор </a:t>
            </a:r>
            <a:r>
              <a:rPr lang="ru-RU" sz="3200" i="1" dirty="0" err="1" smtClean="0"/>
              <a:t>Саграда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Фамілія</a:t>
            </a:r>
            <a:r>
              <a:rPr lang="ru-RU" sz="3200" i="1" dirty="0" smtClean="0"/>
              <a:t>. Барселона. </a:t>
            </a:r>
            <a:endParaRPr lang="ru-RU" sz="32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Актуалізація опорних знань: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400600"/>
          </a:xfrm>
        </p:spPr>
        <p:txBody>
          <a:bodyPr>
            <a:norm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uk-UA" sz="3200" dirty="0" smtClean="0"/>
              <a:t>Що таке архітектура?</a:t>
            </a:r>
          </a:p>
          <a:p>
            <a:pPr marL="651510" indent="-514350">
              <a:buFont typeface="+mj-lt"/>
              <a:buAutoNum type="arabicPeriod"/>
            </a:pPr>
            <a:r>
              <a:rPr lang="uk-UA" sz="3200" dirty="0" smtClean="0"/>
              <a:t>Назвіть види архітектурних споруд за їх призначенням.</a:t>
            </a:r>
          </a:p>
          <a:p>
            <a:pPr marL="651510" indent="-514350">
              <a:buFont typeface="+mj-lt"/>
              <a:buAutoNum type="arabicPeriod"/>
            </a:pPr>
            <a:r>
              <a:rPr lang="uk-UA" sz="3200" dirty="0" smtClean="0"/>
              <a:t>Яким основним вимогам вони повинні відповідати?</a:t>
            </a:r>
          </a:p>
          <a:p>
            <a:pPr marL="651510" indent="-514350">
              <a:buFont typeface="+mj-lt"/>
              <a:buAutoNum type="arabicPeriod"/>
            </a:pPr>
            <a:endParaRPr lang="uk-UA" sz="3200" dirty="0" smtClean="0"/>
          </a:p>
          <a:p>
            <a:pPr marL="651510" indent="-514350">
              <a:buNone/>
            </a:pP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                   Творчість в архітектурі більше,</a:t>
            </a:r>
          </a:p>
          <a:p>
            <a:pPr marL="651510" indent="-514350">
              <a:buNone/>
            </a:pP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                    ніж у інших мистецтвах,</a:t>
            </a:r>
          </a:p>
          <a:p>
            <a:pPr marL="651510" indent="-514350">
              <a:buNone/>
            </a:pP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                    пов'язана із життям.</a:t>
            </a:r>
          </a:p>
          <a:p>
            <a:pPr marL="651510" indent="-514350">
              <a:buNone/>
            </a:pPr>
            <a:r>
              <a:rPr lang="uk-UA" dirty="0" smtClean="0"/>
              <a:t>                                                                                О.В.</a:t>
            </a:r>
            <a:r>
              <a:rPr lang="uk-UA" dirty="0" err="1" smtClean="0"/>
              <a:t>Щусєв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8958"/>
          </a:xfrm>
        </p:spPr>
        <p:txBody>
          <a:bodyPr/>
          <a:lstStyle/>
          <a:p>
            <a:r>
              <a:rPr lang="uk-UA" dirty="0" smtClean="0"/>
              <a:t>Модернізм</a:t>
            </a:r>
            <a:endParaRPr lang="ru-RU" dirty="0"/>
          </a:p>
        </p:txBody>
      </p:sp>
      <p:pic>
        <p:nvPicPr>
          <p:cNvPr id="7" name="Picture 7" descr="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908720"/>
            <a:ext cx="5178994" cy="5661248"/>
          </a:xfrm>
        </p:spPr>
      </p:pic>
      <p:sp>
        <p:nvSpPr>
          <p:cNvPr id="8" name="Прямоугольник 7"/>
          <p:cNvSpPr/>
          <p:nvPr/>
        </p:nvSpPr>
        <p:spPr>
          <a:xfrm>
            <a:off x="5580112" y="908720"/>
            <a:ext cx="313184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200" i="1" dirty="0" smtClean="0"/>
              <a:t>Барселона.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200" i="1" dirty="0" smtClean="0"/>
              <a:t> Деталь </a:t>
            </a:r>
            <a:r>
              <a:rPr lang="ru-RU" sz="3200" i="1" dirty="0" err="1" smtClean="0"/>
              <a:t>приміщення</a:t>
            </a:r>
            <a:endParaRPr lang="ru-RU" sz="3200" i="1" dirty="0" smtClean="0"/>
          </a:p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200" i="1" dirty="0" err="1" smtClean="0"/>
              <a:t>Антоніо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Гауді</a:t>
            </a:r>
            <a:r>
              <a:rPr lang="ru-RU" sz="3200" i="1" dirty="0" smtClean="0"/>
              <a:t>.</a:t>
            </a:r>
            <a:endParaRPr lang="ru-RU" sz="3200" i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8958"/>
          </a:xfrm>
        </p:spPr>
        <p:txBody>
          <a:bodyPr/>
          <a:lstStyle/>
          <a:p>
            <a:r>
              <a:rPr lang="uk-UA" dirty="0" smtClean="0"/>
              <a:t>Модернізм</a:t>
            </a:r>
            <a:endParaRPr lang="ru-RU" dirty="0"/>
          </a:p>
        </p:txBody>
      </p:sp>
      <p:pic>
        <p:nvPicPr>
          <p:cNvPr id="4" name="Picture 5" descr="Эйфелева башня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2"/>
          <a:stretch>
            <a:fillRect/>
          </a:stretch>
        </p:blipFill>
        <p:spPr>
          <a:xfrm>
            <a:off x="4067944" y="908720"/>
            <a:ext cx="4501161" cy="56886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196752"/>
            <a:ext cx="289976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err="1" smtClean="0"/>
              <a:t>Ейфелева</a:t>
            </a:r>
            <a:r>
              <a:rPr lang="ru-RU" sz="3200" i="1" dirty="0" smtClean="0"/>
              <a:t> вежа</a:t>
            </a:r>
          </a:p>
          <a:p>
            <a:r>
              <a:rPr lang="ru-RU" sz="3200" i="1" dirty="0" smtClean="0"/>
              <a:t> в </a:t>
            </a:r>
            <a:r>
              <a:rPr lang="ru-RU" sz="3200" i="1" dirty="0" err="1" smtClean="0"/>
              <a:t>Парижі</a:t>
            </a:r>
            <a:r>
              <a:rPr lang="ru-RU" sz="3200" i="1" dirty="0" smtClean="0"/>
              <a:t>.</a:t>
            </a:r>
            <a:endParaRPr lang="ru-RU" sz="3200" i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/>
          <a:lstStyle/>
          <a:p>
            <a:r>
              <a:rPr lang="uk-UA" dirty="0" smtClean="0"/>
              <a:t>Конструктивізм ( ХХ ст.)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0464"/>
          <a:stretch>
            <a:fillRect/>
          </a:stretch>
        </p:blipFill>
        <p:spPr bwMode="auto">
          <a:xfrm>
            <a:off x="251520" y="953938"/>
            <a:ext cx="8208912" cy="567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79712" y="6021288"/>
            <a:ext cx="5004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 err="1" smtClean="0"/>
              <a:t>Житловий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будинок</a:t>
            </a:r>
            <a:r>
              <a:rPr lang="ru-RU" sz="3200" i="1" dirty="0" smtClean="0"/>
              <a:t> ,</a:t>
            </a:r>
            <a:r>
              <a:rPr lang="ru-RU" sz="3200" i="1" dirty="0" err="1" smtClean="0"/>
              <a:t>Київ</a:t>
            </a:r>
            <a:r>
              <a:rPr lang="ru-RU" sz="3200" i="1" dirty="0" smtClean="0"/>
              <a:t>.</a:t>
            </a:r>
            <a:endParaRPr lang="ru-RU" sz="3200" i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96950"/>
          </a:xfrm>
        </p:spPr>
        <p:txBody>
          <a:bodyPr>
            <a:normAutofit/>
          </a:bodyPr>
          <a:lstStyle/>
          <a:p>
            <a:r>
              <a:rPr lang="uk-UA" dirty="0" smtClean="0"/>
              <a:t>Поп-арт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92696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err="1" smtClean="0"/>
              <a:t>Офісний</a:t>
            </a:r>
            <a:r>
              <a:rPr lang="ru-RU" sz="3200" i="1" dirty="0" smtClean="0"/>
              <a:t> центр в </a:t>
            </a:r>
            <a:r>
              <a:rPr lang="ru-RU" sz="3200" i="1" dirty="0" err="1" smtClean="0"/>
              <a:t>німецькому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місті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Брауншвейг</a:t>
            </a:r>
            <a:r>
              <a:rPr lang="ru-RU" i="1" dirty="0" smtClean="0"/>
              <a:t> 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02" name="Picture 2" descr="http://daypic.ru/pars/20120416/20120416_5132/1.jpg"/>
          <p:cNvPicPr>
            <a:picLocks noChangeAspect="1" noChangeArrowheads="1"/>
          </p:cNvPicPr>
          <p:nvPr/>
        </p:nvPicPr>
        <p:blipFill>
          <a:blip r:embed="rId2" cstate="print"/>
          <a:srcRect t="5793"/>
          <a:stretch>
            <a:fillRect/>
          </a:stretch>
        </p:blipFill>
        <p:spPr bwMode="auto">
          <a:xfrm>
            <a:off x="611560" y="1268760"/>
            <a:ext cx="7848872" cy="5422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96950"/>
          </a:xfrm>
        </p:spPr>
        <p:txBody>
          <a:bodyPr>
            <a:normAutofit/>
          </a:bodyPr>
          <a:lstStyle/>
          <a:p>
            <a:r>
              <a:rPr lang="uk-UA" dirty="0" smtClean="0"/>
              <a:t>Поп-арт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764704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err="1" smtClean="0"/>
              <a:t>Райдужний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токійский</a:t>
            </a:r>
            <a:r>
              <a:rPr lang="ru-RU" sz="3200" i="1" dirty="0" smtClean="0"/>
              <a:t> банк </a:t>
            </a:r>
            <a:r>
              <a:rPr lang="ru-RU" sz="3200" i="1" dirty="0" err="1" smtClean="0"/>
              <a:t>Sugamo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Shinkin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Bank</a:t>
            </a:r>
            <a:r>
              <a:rPr lang="ru-RU" sz="3200" i="1" dirty="0" smtClean="0"/>
              <a:t> .</a:t>
            </a:r>
            <a:endParaRPr lang="ru-RU" i="1" dirty="0"/>
          </a:p>
        </p:txBody>
      </p:sp>
      <p:pic>
        <p:nvPicPr>
          <p:cNvPr id="50178" name="Picture 2" descr="ss_210511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449796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Практична робота: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12527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600" i="1" dirty="0" smtClean="0"/>
              <a:t>Намалювати архітектурну споруду у стилі поп-арт за власним задумом.</a:t>
            </a:r>
            <a:endParaRPr lang="ru-RU" sz="3600" i="1" dirty="0"/>
          </a:p>
        </p:txBody>
      </p:sp>
      <p:pic>
        <p:nvPicPr>
          <p:cNvPr id="36866" name="Picture 2" descr="http://svitppt.com.ua/images/54/53548/960/img12.jpg"/>
          <p:cNvPicPr>
            <a:picLocks noChangeAspect="1" noChangeArrowheads="1"/>
          </p:cNvPicPr>
          <p:nvPr/>
        </p:nvPicPr>
        <p:blipFill>
          <a:blip r:embed="rId2" cstate="print"/>
          <a:srcRect l="43813" t="52499" r="6289" b="3401"/>
          <a:stretch>
            <a:fillRect/>
          </a:stretch>
        </p:blipFill>
        <p:spPr bwMode="auto">
          <a:xfrm>
            <a:off x="899592" y="1700808"/>
            <a:ext cx="7169939" cy="47525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80112" y="6488668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/>
              <a:t>Танцюючий</a:t>
            </a:r>
            <a:r>
              <a:rPr lang="ru-RU" i="1" dirty="0" smtClean="0"/>
              <a:t> </a:t>
            </a:r>
            <a:r>
              <a:rPr lang="ru-RU" i="1" dirty="0" err="1" smtClean="0"/>
              <a:t>дім</a:t>
            </a:r>
            <a:r>
              <a:rPr lang="ru-RU" i="1" dirty="0" smtClean="0"/>
              <a:t> . Прага.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Архітектурні споруди – </a:t>
            </a:r>
            <a:r>
              <a:rPr lang="uk-UA" dirty="0" smtClean="0">
                <a:solidFill>
                  <a:schemeClr val="tx1"/>
                </a:solidFill>
                <a:effectLst/>
              </a:rPr>
              <a:t>це вдягнені в камінь або дерево </a:t>
            </a:r>
            <a:r>
              <a:rPr lang="uk-UA" dirty="0" err="1" smtClean="0">
                <a:solidFill>
                  <a:schemeClr val="tx1"/>
                </a:solidFill>
                <a:effectLst/>
              </a:rPr>
              <a:t>“портрети</a:t>
            </a:r>
            <a:r>
              <a:rPr lang="uk-UA" dirty="0" smtClean="0">
                <a:solidFill>
                  <a:schemeClr val="tx1"/>
                </a:solidFill>
                <a:effectLst/>
              </a:rPr>
              <a:t> </a:t>
            </a:r>
            <a:r>
              <a:rPr lang="uk-UA" dirty="0" err="1" smtClean="0">
                <a:solidFill>
                  <a:schemeClr val="tx1"/>
                </a:solidFill>
                <a:effectLst/>
              </a:rPr>
              <a:t>епохи”</a:t>
            </a:r>
            <a:r>
              <a:rPr lang="uk-UA" dirty="0" smtClean="0">
                <a:solidFill>
                  <a:schemeClr val="tx1"/>
                </a:solidFill>
                <a:effectLst/>
              </a:rPr>
              <a:t>.</a:t>
            </a:r>
            <a:endParaRPr lang="ru-RU" dirty="0">
              <a:effectLst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052736"/>
            <a:ext cx="9144000" cy="5805264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7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Архітектурний</a:t>
            </a:r>
            <a:r>
              <a:rPr kumimoji="0" lang="uk-UA" sz="3700" b="1" i="0" u="none" strike="noStrike" kern="1200" cap="none" spc="0" normalizeH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стиль</a:t>
            </a:r>
            <a:r>
              <a:rPr kumimoji="0" lang="uk-UA" sz="37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uk-UA" sz="37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 характерні для певної доби прийоми побудови планів будівель, їх композицій, використання будівельних матеріалів і конструкцій, </a:t>
            </a:r>
            <a:r>
              <a:rPr kumimoji="0" lang="uk-UA" sz="37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типовихархітектурних</a:t>
            </a:r>
            <a:r>
              <a:rPr kumimoji="0" lang="uk-UA" sz="3700" b="1" i="0" u="none" strike="noStrike" kern="1200" cap="none" spc="0" normalizeH="0" noProof="0" dirty="0" smtClean="0">
                <a:ln w="63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форм.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7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2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Поняття  </a:t>
            </a:r>
            <a:r>
              <a:rPr lang="uk-UA" sz="2200" b="1" dirty="0" err="1" smtClean="0">
                <a:ln w="6350">
                  <a:noFill/>
                </a:ln>
                <a:latin typeface="+mj-lt"/>
                <a:ea typeface="+mj-ea"/>
                <a:cs typeface="+mj-cs"/>
              </a:rPr>
              <a:t>“стиль”</a:t>
            </a:r>
            <a:r>
              <a:rPr lang="uk-UA" sz="22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увійшло до сфери мистецтва та архітектури у </a:t>
            </a:r>
            <a:r>
              <a:rPr lang="en-US" sz="22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XVIII </a:t>
            </a:r>
            <a:r>
              <a:rPr lang="uk-UA" sz="22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столітті та означило особливості національних форм (єгипетський, грецький, індійський, китайський стилі). У ХХ столітті виникло поняття </a:t>
            </a:r>
            <a:r>
              <a:rPr lang="uk-UA" sz="2200" b="1" dirty="0" err="1" smtClean="0">
                <a:ln w="6350">
                  <a:noFill/>
                </a:ln>
                <a:latin typeface="+mj-lt"/>
                <a:ea typeface="+mj-ea"/>
                <a:cs typeface="+mj-cs"/>
              </a:rPr>
              <a:t>“стиль</a:t>
            </a:r>
            <a:r>
              <a:rPr lang="uk-UA" sz="22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uk-UA" sz="2200" b="1" dirty="0" err="1" smtClean="0">
                <a:ln w="6350">
                  <a:noFill/>
                </a:ln>
                <a:latin typeface="+mj-lt"/>
                <a:ea typeface="+mj-ea"/>
                <a:cs typeface="+mj-cs"/>
              </a:rPr>
              <a:t>епохи”</a:t>
            </a:r>
            <a:r>
              <a:rPr lang="uk-UA" sz="22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.</a:t>
            </a:r>
            <a:endParaRPr kumimoji="0" lang="ru-RU" sz="22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4942"/>
          </a:xfrm>
        </p:spPr>
        <p:txBody>
          <a:bodyPr>
            <a:noAutofit/>
          </a:bodyPr>
          <a:lstStyle/>
          <a:p>
            <a:r>
              <a:rPr lang="uk-UA" sz="3400" dirty="0" smtClean="0"/>
              <a:t>Давні часи – Давній Єгипет (</a:t>
            </a:r>
            <a:r>
              <a:rPr lang="en-US" sz="3400" dirty="0" smtClean="0"/>
              <a:t>XVI-VII </a:t>
            </a:r>
            <a:r>
              <a:rPr lang="uk-UA" sz="3400" dirty="0" smtClean="0"/>
              <a:t>ст. до н.е.)</a:t>
            </a:r>
            <a:endParaRPr lang="ru-RU" sz="3400" dirty="0"/>
          </a:p>
        </p:txBody>
      </p:sp>
      <p:pic>
        <p:nvPicPr>
          <p:cNvPr id="4098" name="Picture 2" descr="https://upload.wikimedia.org/wikipedia/commons/2/28/Abu_Simbel%2C_Ramesses_Temple%2C_front%2C_Egypt%2C_Oct_2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820472" cy="58711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692696"/>
            <a:ext cx="30426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/>
              <a:t>Храм Рамсеса </a:t>
            </a:r>
            <a:r>
              <a:rPr lang="en-US" sz="3200" i="1" dirty="0" smtClean="0"/>
              <a:t>II</a:t>
            </a:r>
            <a:r>
              <a:rPr lang="uk-UA" sz="3200" i="1" dirty="0" smtClean="0"/>
              <a:t>.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4942"/>
          </a:xfrm>
        </p:spPr>
        <p:txBody>
          <a:bodyPr>
            <a:noAutofit/>
          </a:bodyPr>
          <a:lstStyle/>
          <a:p>
            <a:r>
              <a:rPr lang="uk-UA" sz="3400" dirty="0" smtClean="0"/>
              <a:t>Давній Єгипет</a:t>
            </a:r>
            <a:endParaRPr lang="ru-RU" sz="3400" dirty="0"/>
          </a:p>
        </p:txBody>
      </p:sp>
      <p:pic>
        <p:nvPicPr>
          <p:cNvPr id="1026" name="Picture 2" descr="https://upload.wikimedia.org/wikipedia/commons/thumb/c/c6/All_Gizah_Pyramids-3.jpg/1280px-All_Gizah_Pyramid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8782818" cy="553729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1124744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err="1" smtClean="0"/>
              <a:t>Піраміди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Гізи</a:t>
            </a:r>
            <a:r>
              <a:rPr lang="ru-RU" sz="3200" i="1" dirty="0" smtClean="0"/>
              <a:t>.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4942"/>
          </a:xfrm>
        </p:spPr>
        <p:txBody>
          <a:bodyPr>
            <a:noAutofit/>
          </a:bodyPr>
          <a:lstStyle/>
          <a:p>
            <a:r>
              <a:rPr lang="uk-UA" sz="3400" dirty="0" smtClean="0"/>
              <a:t>Давній Єгипет</a:t>
            </a:r>
            <a:endParaRPr lang="ru-RU" sz="3400" dirty="0"/>
          </a:p>
        </p:txBody>
      </p:sp>
      <p:pic>
        <p:nvPicPr>
          <p:cNvPr id="2050" name="Picture 2" descr="https://upload.wikimedia.org/wikipedia/commons/b/b5/Egypt.HatshepsutsTemple.01.jpg"/>
          <p:cNvPicPr>
            <a:picLocks noChangeAspect="1" noChangeArrowheads="1"/>
          </p:cNvPicPr>
          <p:nvPr/>
        </p:nvPicPr>
        <p:blipFill>
          <a:blip r:embed="rId2" cstate="print"/>
          <a:srcRect l="4310" r="3448"/>
          <a:stretch>
            <a:fillRect/>
          </a:stretch>
        </p:blipFill>
        <p:spPr bwMode="auto">
          <a:xfrm>
            <a:off x="179511" y="1916832"/>
            <a:ext cx="8767595" cy="47525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1268760"/>
            <a:ext cx="3537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/>
              <a:t>Храм </a:t>
            </a:r>
            <a:r>
              <a:rPr lang="ru-RU" sz="3200" i="1" dirty="0" err="1" smtClean="0"/>
              <a:t>Хатшепсут</a:t>
            </a:r>
            <a:r>
              <a:rPr lang="ru-RU" sz="3200" i="1" dirty="0" smtClean="0"/>
              <a:t>.</a:t>
            </a:r>
            <a:r>
              <a:rPr lang="ru-RU" sz="3200" dirty="0" smtClean="0"/>
              <a:t> 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4942"/>
          </a:xfrm>
        </p:spPr>
        <p:txBody>
          <a:bodyPr>
            <a:noAutofit/>
          </a:bodyPr>
          <a:lstStyle/>
          <a:p>
            <a:r>
              <a:rPr lang="uk-UA" sz="3400" dirty="0" smtClean="0"/>
              <a:t>Античність (</a:t>
            </a:r>
            <a:r>
              <a:rPr lang="en-US" sz="3400" dirty="0" smtClean="0"/>
              <a:t>XIII </a:t>
            </a:r>
            <a:r>
              <a:rPr lang="uk-UA" sz="3400" dirty="0" smtClean="0"/>
              <a:t>ст. до н.е. </a:t>
            </a:r>
            <a:r>
              <a:rPr lang="en-US" sz="3400" dirty="0" smtClean="0"/>
              <a:t>–</a:t>
            </a:r>
            <a:r>
              <a:rPr lang="uk-UA" sz="3400" dirty="0" smtClean="0"/>
              <a:t> </a:t>
            </a:r>
            <a:r>
              <a:rPr lang="en-US" sz="3400" dirty="0" smtClean="0"/>
              <a:t>IV</a:t>
            </a:r>
            <a:r>
              <a:rPr lang="uk-UA" sz="3400" dirty="0" smtClean="0"/>
              <a:t> ст. н.е. )</a:t>
            </a:r>
            <a:endParaRPr lang="ru-RU" sz="3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68760"/>
            <a:ext cx="76582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/>
              <a:t>Парфенон – храм </a:t>
            </a:r>
            <a:r>
              <a:rPr lang="ru-RU" sz="3200" i="1" dirty="0" err="1" smtClean="0"/>
              <a:t>богині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Афіни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Парфенос</a:t>
            </a:r>
            <a:r>
              <a:rPr lang="ru-RU" sz="3200" i="1" dirty="0" smtClean="0"/>
              <a:t> .</a:t>
            </a:r>
            <a:endParaRPr lang="ru-RU" sz="3200" dirty="0"/>
          </a:p>
        </p:txBody>
      </p:sp>
      <p:pic>
        <p:nvPicPr>
          <p:cNvPr id="3076" name="Picture 4" descr="Картинки по запросу парфен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8703525" cy="4527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4942"/>
          </a:xfrm>
        </p:spPr>
        <p:txBody>
          <a:bodyPr>
            <a:noAutofit/>
          </a:bodyPr>
          <a:lstStyle/>
          <a:p>
            <a:r>
              <a:rPr lang="uk-UA" sz="3400" dirty="0" smtClean="0"/>
              <a:t>Античність</a:t>
            </a:r>
            <a:endParaRPr lang="ru-RU" sz="3400" dirty="0"/>
          </a:p>
        </p:txBody>
      </p:sp>
      <p:pic>
        <p:nvPicPr>
          <p:cNvPr id="23554" name="Picture 2" descr="Картинки по запросу Храм Ніки Антеро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3721220" cy="51845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764704"/>
            <a:ext cx="7008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/>
              <a:t>Храм </a:t>
            </a:r>
            <a:r>
              <a:rPr lang="ru-RU" sz="3200" i="1" dirty="0" err="1" smtClean="0"/>
              <a:t>Ніки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Антерос</a:t>
            </a:r>
            <a:r>
              <a:rPr lang="ru-RU" sz="3200" i="1" dirty="0" smtClean="0"/>
              <a:t>  - </a:t>
            </a:r>
            <a:r>
              <a:rPr lang="ru-RU" sz="3200" i="1" dirty="0" err="1" smtClean="0"/>
              <a:t>богині</a:t>
            </a:r>
            <a:r>
              <a:rPr lang="ru-RU" sz="3200" i="1" dirty="0" smtClean="0"/>
              <a:t> перемоги.</a:t>
            </a:r>
          </a:p>
        </p:txBody>
      </p:sp>
      <p:pic>
        <p:nvPicPr>
          <p:cNvPr id="23558" name="Picture 6" descr="Картинки по запросу Ніка Аптерос релье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3312368" cy="5230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200</TotalTime>
  <Words>530</Words>
  <Application>Microsoft Office PowerPoint</Application>
  <PresentationFormat>Экран (4:3)</PresentationFormat>
  <Paragraphs>92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Апекс</vt:lpstr>
      <vt:lpstr>Архітектура - вид візуального мистецтва.  Архітектурні стилі.</vt:lpstr>
      <vt:lpstr>Мета:</vt:lpstr>
      <vt:lpstr>Актуалізація опорних знань:</vt:lpstr>
      <vt:lpstr>Архітектурні споруди – це вдягнені в камінь або дерево “портрети епохи”.</vt:lpstr>
      <vt:lpstr>Давні часи – Давній Єгипет (XVI-VII ст. до н.е.)</vt:lpstr>
      <vt:lpstr>Давній Єгипет</vt:lpstr>
      <vt:lpstr>Давній Єгипет</vt:lpstr>
      <vt:lpstr>Античність (XIII ст. до н.е. – IV ст. н.е. )</vt:lpstr>
      <vt:lpstr>Античність</vt:lpstr>
      <vt:lpstr>Давній Рим (VIІІ ст. до н.е. - V ст. н.е.)</vt:lpstr>
      <vt:lpstr>Давній Рим</vt:lpstr>
      <vt:lpstr>Візантійський стиль ( I-ХI ст.)</vt:lpstr>
      <vt:lpstr>Візантійський стиль</vt:lpstr>
      <vt:lpstr>Романський стиль ( Х-ХIІІ ст.)</vt:lpstr>
      <vt:lpstr>Романський стиль</vt:lpstr>
      <vt:lpstr>Романський стиль</vt:lpstr>
      <vt:lpstr>Романський стиль</vt:lpstr>
      <vt:lpstr>Готичний стиль (XІV - ХVI ст.)</vt:lpstr>
      <vt:lpstr>Готичний стиль</vt:lpstr>
      <vt:lpstr>Ренесанс ( ХІV – ХVІІІ ст. )</vt:lpstr>
      <vt:lpstr>Ренесанс</vt:lpstr>
      <vt:lpstr>Ренесанс</vt:lpstr>
      <vt:lpstr>Бароко (ХІV – ХVІІІ ст. )</vt:lpstr>
      <vt:lpstr>Бароко</vt:lpstr>
      <vt:lpstr>Бароко</vt:lpstr>
      <vt:lpstr>Класицизм (ХVІІ – ХІХ ст. )</vt:lpstr>
      <vt:lpstr>Класицизм</vt:lpstr>
      <vt:lpstr>Еклектизм ( ХІХ– ХХ ст. )</vt:lpstr>
      <vt:lpstr>Модернізм (ХІХ – ХХ ст.)</vt:lpstr>
      <vt:lpstr>Модернізм</vt:lpstr>
      <vt:lpstr>Модернізм</vt:lpstr>
      <vt:lpstr>Конструктивізм ( ХХ ст.)</vt:lpstr>
      <vt:lpstr>Поп-арт</vt:lpstr>
      <vt:lpstr>Поп-арт</vt:lpstr>
      <vt:lpstr>Практична робота: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Архітектура - вид візуального мистецтва.  Архітектурні стилі.</dc:title>
  <dc:creator>User</dc:creator>
  <cp:lastModifiedBy>User</cp:lastModifiedBy>
  <cp:revision>26</cp:revision>
  <dcterms:created xsi:type="dcterms:W3CDTF">2016-10-18T16:43:28Z</dcterms:created>
  <dcterms:modified xsi:type="dcterms:W3CDTF">2017-08-28T19:01:45Z</dcterms:modified>
</cp:coreProperties>
</file>