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8"/>
  </p:notesMasterIdLst>
  <p:sldIdLst>
    <p:sldId id="274" r:id="rId2"/>
    <p:sldId id="273" r:id="rId3"/>
    <p:sldId id="285" r:id="rId4"/>
    <p:sldId id="288" r:id="rId5"/>
    <p:sldId id="292" r:id="rId6"/>
    <p:sldId id="293" r:id="rId7"/>
    <p:sldId id="258" r:id="rId8"/>
    <p:sldId id="297" r:id="rId9"/>
    <p:sldId id="266" r:id="rId10"/>
    <p:sldId id="294" r:id="rId11"/>
    <p:sldId id="291" r:id="rId12"/>
    <p:sldId id="298" r:id="rId13"/>
    <p:sldId id="299" r:id="rId14"/>
    <p:sldId id="300" r:id="rId15"/>
    <p:sldId id="295" r:id="rId16"/>
    <p:sldId id="296" r:id="rId17"/>
    <p:sldId id="289" r:id="rId18"/>
    <p:sldId id="290" r:id="rId19"/>
    <p:sldId id="264" r:id="rId20"/>
    <p:sldId id="265" r:id="rId21"/>
    <p:sldId id="260" r:id="rId22"/>
    <p:sldId id="268" r:id="rId23"/>
    <p:sldId id="271" r:id="rId24"/>
    <p:sldId id="302" r:id="rId25"/>
    <p:sldId id="303" r:id="rId26"/>
    <p:sldId id="27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E5DD3F"/>
    <a:srgbClr val="93E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75" d="100"/>
          <a:sy n="75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4C9C08B-CC82-43C6-9136-C1180762A7C0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8AF7A0F-2DE2-4034-82BA-306F026F0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C7E33B-AC84-49B7-AE94-108D800D390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BBFA6-98B7-49FC-AB50-0DE2A09D8E49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D063D-5AEB-4E8D-A063-BA42A0385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D54DC-51FC-4D4D-941A-8DD56B041FA8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39E7-A6F9-45F8-9D7B-2B13AB435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DC89-B2A8-40B1-BAA6-BC4E186E9C97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FA3A-8588-4B97-AC55-C82746192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A8C3-3BAD-4A7D-A874-DE243A6C8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3A51E-3029-4799-AEF6-841A211E75FA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A4064-AA9D-4663-BAFA-5CF97E960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6D4FE-14B3-4998-8982-20840C6CD12B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EB97-5855-44CD-9077-F90549939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CEDB3-7049-4C8E-B64E-4BF60D7982A6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3E89-F31B-4B52-A39B-D9B4B263B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CDFBF-F33F-46A0-AE78-2953918408A1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A82D-4144-4EDE-AEBB-38C5E0791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C32C1-45B3-4F16-9565-731DBCB0E71E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BB27C-BC9D-4E00-B57C-DE6950169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47E8-AD33-4842-A814-F9F9DA7108EE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6F0A6-F26C-474D-9832-442F271BA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7531-9D07-4ED9-B5C0-8A1C2E06EAAC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53FC6-FADC-4F16-975B-1842FB3E0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2D5B-3A11-4080-93AF-53D5AF3CFDFB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6BBE-B636-40E5-96AD-DF284B542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7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8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2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4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6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7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9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0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1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3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4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5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7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8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0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72C94B0-64B8-409D-A17A-B1C0678E012B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DAF44B4E-88E9-4704-8B71-FFFAFAB32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71" r:id="rId9"/>
    <p:sldLayoutId id="2147483769" r:id="rId10"/>
    <p:sldLayoutId id="2147483770" r:id="rId11"/>
    <p:sldLayoutId id="2147483772" r:id="rId12"/>
  </p:sldLayoutIdLst>
  <p:transition>
    <p:newsflash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250"/>
            <a:ext cx="6156325" cy="309721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Анімалістичний </a:t>
            </a:r>
            <a:br>
              <a:rPr lang="ru-RU" sz="4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</a:br>
            <a:r>
              <a:rPr lang="ru-RU" sz="4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жанр</a:t>
            </a:r>
            <a:br>
              <a:rPr lang="ru-RU" sz="4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</a:br>
            <a:r>
              <a:rPr lang="ru-RU" sz="4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 </a:t>
            </a:r>
            <a:r>
              <a:rPr lang="uk-UA" sz="4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у графіці</a:t>
            </a:r>
            <a:r>
              <a:rPr lang="ru-RU" sz="4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/>
            </a:r>
            <a:br>
              <a:rPr lang="ru-RU" sz="4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</a:br>
            <a:r>
              <a:rPr lang="ru-RU" sz="20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6 клас                   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rebuchet MS" pitchFamily="34" charset="0"/>
              </a:rPr>
              <a:t/>
            </a:r>
            <a:b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rebuchet MS" pitchFamily="34" charset="0"/>
              </a:rPr>
            </a:br>
            <a:endParaRPr lang="ru-RU" b="1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Trebuchet M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5373688"/>
            <a:ext cx="58340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Виконала: </a:t>
            </a:r>
            <a:r>
              <a:rPr lang="uk-UA" alt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Гуд</a:t>
            </a:r>
            <a:r>
              <a:rPr lang="uk-UA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Світлана Сергіївна</a:t>
            </a:r>
          </a:p>
          <a:p>
            <a:pPr>
              <a:defRPr/>
            </a:pPr>
            <a:r>
              <a:rPr lang="uk-UA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вчитель образотворчого мистецтва </a:t>
            </a:r>
          </a:p>
          <a:p>
            <a:pPr>
              <a:defRPr/>
            </a:pPr>
            <a:r>
              <a:rPr lang="uk-UA" alt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КЗ</a:t>
            </a:r>
            <a:r>
              <a:rPr lang="uk-UA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“НСЗШ </a:t>
            </a: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I-III </a:t>
            </a:r>
            <a:r>
              <a:rPr lang="uk-UA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ст. №4”, </a:t>
            </a:r>
            <a:r>
              <a:rPr lang="uk-UA" alt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м.Нікополь</a:t>
            </a:r>
            <a:endParaRPr lang="ru-RU" alt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100" name="Picture 8" descr="Картинки по запросу животніе КЛИП АР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989138"/>
            <a:ext cx="6011862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0"/>
            <a:ext cx="3311525" cy="23764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Василь</a:t>
            </a:r>
            <a:b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</a:b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 Олексійович </a:t>
            </a:r>
            <a:b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</a:b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 Ватагін</a:t>
            </a:r>
            <a:b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</a:b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/>
            </a:r>
            <a:b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</a:br>
            <a:endParaRPr lang="ru-RU" sz="3400" smtClean="0">
              <a:cs typeface="Trebuchet MS" pitchFamily="34" charset="0"/>
            </a:endParaRPr>
          </a:p>
        </p:txBody>
      </p:sp>
      <p:pic>
        <p:nvPicPr>
          <p:cNvPr id="51202" name="Picture 2" descr="I:\Образотворче мистецтво\6 кл\Урок 6 Зображення тварин (графіка)\В. Ватагин. Обезьян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4769222" cy="6349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5435600" y="6092825"/>
            <a:ext cx="1373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Мавпа.</a:t>
            </a:r>
          </a:p>
        </p:txBody>
      </p:sp>
      <p:pic>
        <p:nvPicPr>
          <p:cNvPr id="51204" name="Picture 4" descr="Картинки по запросу В. Ватагін;"/>
          <p:cNvPicPr>
            <a:picLocks noChangeAspect="1" noChangeArrowheads="1"/>
          </p:cNvPicPr>
          <p:nvPr/>
        </p:nvPicPr>
        <p:blipFill>
          <a:blip r:embed="rId3" cstate="print"/>
          <a:srcRect r="51409" b="11058"/>
          <a:stretch>
            <a:fillRect/>
          </a:stretch>
        </p:blipFill>
        <p:spPr bwMode="auto">
          <a:xfrm>
            <a:off x="323528" y="1916832"/>
            <a:ext cx="3672408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2195513" y="6021388"/>
            <a:ext cx="1020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Тигр.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800" smtClean="0">
              <a:cs typeface="Trebuchet MS" pitchFamily="34" charset="0"/>
            </a:endParaRPr>
          </a:p>
        </p:txBody>
      </p:sp>
      <p:pic>
        <p:nvPicPr>
          <p:cNvPr id="56322" name="Picture 2" descr="http://allformail.ru/static/img/0000/0002/5986/25986096.mz4w9a69u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066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800" smtClean="0">
              <a:cs typeface="Trebuchet MS" pitchFamily="34" charset="0"/>
            </a:endParaRPr>
          </a:p>
        </p:txBody>
      </p:sp>
      <p:pic>
        <p:nvPicPr>
          <p:cNvPr id="79874" name="Picture 2" descr="http://allformail.ru/static/img/0000/0002/5986/25986095.5byy3vbl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04448" cy="5991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800" smtClean="0">
              <a:cs typeface="Trebuchet MS" pitchFamily="34" charset="0"/>
            </a:endParaRPr>
          </a:p>
        </p:txBody>
      </p:sp>
      <p:pic>
        <p:nvPicPr>
          <p:cNvPr id="78850" name="Picture 2" descr="http://allformail.ru/static/img/0000/0002/5986/25986104.t96c9a7x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09992" cy="6064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800" smtClean="0">
              <a:cs typeface="Trebuchet MS" pitchFamily="34" charset="0"/>
            </a:endParaRPr>
          </a:p>
        </p:txBody>
      </p:sp>
      <p:pic>
        <p:nvPicPr>
          <p:cNvPr id="77826" name="Picture 2" descr="http://allformail.ru/static/img/0000/0002/5986/25986100.e64h2oy5z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90429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9239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Валентин Олександрович Сєров</a:t>
            </a:r>
            <a:b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</a:b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(1865-1911)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/>
            </a:r>
            <a:b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</a:br>
            <a:endParaRPr lang="ru-RU" sz="3400" smtClean="0">
              <a:cs typeface="Trebuchet MS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49310" cy="4175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9388" y="5516563"/>
            <a:ext cx="8713787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Ілюстраціїя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байки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Крилова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«Квартет». </a:t>
            </a:r>
            <a:endParaRPr lang="ru-RU" sz="32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115888"/>
            <a:ext cx="7988300" cy="925512"/>
          </a:xfrm>
        </p:spPr>
        <p:txBody>
          <a:bodyPr/>
          <a:lstStyle/>
          <a:p>
            <a:pPr algn="ctr" eaLnBrk="1" hangingPunct="1"/>
            <a:endParaRPr lang="ru-RU" sz="3800" smtClean="0">
              <a:cs typeface="Trebuchet MS" pitchFamily="34" charset="0"/>
            </a:endParaRPr>
          </a:p>
        </p:txBody>
      </p:sp>
      <p:pic>
        <p:nvPicPr>
          <p:cNvPr id="52225" name="Picture 1" descr="I:\Образотворче мистецтво\6 кл\Урок 6 Зображення тварин (графіка)\Волк и Журавль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5"/>
            <a:ext cx="8568952" cy="5587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9388" y="6021388"/>
            <a:ext cx="89646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Ілюстраціїя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байки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Крилова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«Вовк та журавель». </a:t>
            </a:r>
            <a:endParaRPr lang="ru-RU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800" smtClean="0">
              <a:cs typeface="Trebuchet M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5949950"/>
            <a:ext cx="7920037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Ілюстраціїя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байки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Крилова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«Лев та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endParaRPr lang="ru-RU" sz="2800" dirty="0"/>
          </a:p>
        </p:txBody>
      </p:sp>
      <p:pic>
        <p:nvPicPr>
          <p:cNvPr id="58369" name="Picture 1" descr="I:\Образотворче мистецтво\6 кл\Урок 6 Зображення тварин (графіка)\В. Серов. Иллюстрация к басне И.Крылова Лев и вол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568952" cy="5338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800" smtClean="0">
              <a:cs typeface="Trebuchet M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876925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Ілюстраціїя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байки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Крилова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Лисиця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виноград». </a:t>
            </a:r>
            <a:endParaRPr lang="ru-RU" sz="2800" dirty="0"/>
          </a:p>
        </p:txBody>
      </p:sp>
      <p:pic>
        <p:nvPicPr>
          <p:cNvPr id="57345" name="Picture 1" descr="I:\Образотворче мистецтво\6 кл\Урок 6 Зображення тварин (графіка)\В. Серов. Иллюстрация к басне И.Крылова Лисица и виногр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7"/>
            <a:ext cx="8784976" cy="5351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6707187" cy="8699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cs typeface="Trebuchet MS" pitchFamily="34" charset="0"/>
              </a:rPr>
              <a:t>Евген Іванович Чарушин</a:t>
            </a:r>
            <a:br>
              <a:rPr lang="ru-RU" b="1" smtClean="0">
                <a:solidFill>
                  <a:srgbClr val="C00000"/>
                </a:solidFill>
                <a:cs typeface="Trebuchet MS" pitchFamily="34" charset="0"/>
              </a:rPr>
            </a:br>
            <a:r>
              <a:rPr lang="ru-RU" b="1" smtClean="0">
                <a:solidFill>
                  <a:srgbClr val="C00000"/>
                </a:solidFill>
                <a:cs typeface="Trebuchet MS" pitchFamily="34" charset="0"/>
              </a:rPr>
              <a:t> (1901-1965)</a:t>
            </a:r>
          </a:p>
        </p:txBody>
      </p:sp>
      <p:pic>
        <p:nvPicPr>
          <p:cNvPr id="15364" name="Picture 9" descr="bcd1ed0cb45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0834551">
            <a:off x="4295483" y="1037068"/>
            <a:ext cx="2144713" cy="29527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11" descr="normal_voro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 rot="707196">
            <a:off x="5598670" y="3393380"/>
            <a:ext cx="2420433" cy="325169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5" name="Picture 10" descr="e8b41aca27b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6179">
            <a:off x="6716698" y="94121"/>
            <a:ext cx="2282398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4" name="Picture 8" descr="Картинки по запросу Евген Чаруш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123950"/>
            <a:ext cx="4105275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988" y="0"/>
            <a:ext cx="7126287" cy="923925"/>
          </a:xfrm>
        </p:spPr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C00000"/>
                </a:solidFill>
                <a:cs typeface="Trebuchet MS" pitchFamily="34" charset="0"/>
              </a:rPr>
              <a:t>Мета:</a:t>
            </a:r>
            <a:endParaRPr lang="ru-RU" smtClean="0">
              <a:solidFill>
                <a:srgbClr val="C00000"/>
              </a:solidFill>
              <a:cs typeface="Trebuchet MS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388" y="836613"/>
            <a:ext cx="8493125" cy="2611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smtClean="0">
                <a:solidFill>
                  <a:srgbClr val="C00000"/>
                </a:solidFill>
              </a:rPr>
              <a:t>Навчальна:</a:t>
            </a:r>
            <a:r>
              <a:rPr lang="uk-UA" b="1" smtClean="0"/>
              <a:t>продовжувати знайомити учнів з анімалістичним жанром, розкрити значення рисунка з натури, ознайомити з елементарною будовою тіл тварини, правилами створення ілюстрації із зображенням тварин;</a:t>
            </a:r>
          </a:p>
          <a:p>
            <a:pPr eaLnBrk="1" hangingPunct="1">
              <a:buFont typeface="Wingdings 2" pitchFamily="18" charset="2"/>
              <a:buNone/>
            </a:pPr>
            <a:endParaRPr lang="uk-UA" b="1" smtClean="0"/>
          </a:p>
          <a:p>
            <a:pPr eaLnBrk="1" hangingPunct="1">
              <a:buFont typeface="Wingdings 2" pitchFamily="18" charset="2"/>
              <a:buNone/>
            </a:pPr>
            <a:r>
              <a:rPr lang="uk-UA" b="1" smtClean="0">
                <a:solidFill>
                  <a:srgbClr val="C00000"/>
                </a:solidFill>
              </a:rPr>
              <a:t>Розвивальна:</a:t>
            </a:r>
            <a:r>
              <a:rPr lang="uk-UA" b="1" smtClean="0"/>
              <a:t> розвивати увагу, спостережливість, уміння аналізувати особливості будови тіл тварин і визначати їх пропорції;</a:t>
            </a:r>
          </a:p>
        </p:txBody>
      </p:sp>
      <p:pic>
        <p:nvPicPr>
          <p:cNvPr id="4" name="Picture 7" descr="мульт кот на забор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57563"/>
            <a:ext cx="3116263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8400" y="3789363"/>
            <a:ext cx="49672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C00000"/>
                </a:solidFill>
                <a:latin typeface="+mn-lt"/>
              </a:rPr>
              <a:t>Виховна:</a:t>
            </a:r>
            <a:r>
              <a:rPr lang="uk-UA" b="1" dirty="0">
                <a:latin typeface="+mn-lt"/>
              </a:rPr>
              <a:t> </a:t>
            </a: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прищеплювати любов та дбайливе ставлення до тварин, потребу в спогляданні творів мистецтва.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2053091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521293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5" descr="i_charushin7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0648"/>
            <a:ext cx="2664296" cy="3168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6" descr="s320x2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4464174" cy="2999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9" name="Picture 9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645024"/>
            <a:ext cx="391425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2457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047"/>
            <a:ext cx="8352928" cy="6181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image28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404664"/>
            <a:ext cx="8713930" cy="468052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err="1">
                <a:solidFill>
                  <a:srgbClr val="C00000"/>
                </a:solidFill>
              </a:rPr>
              <a:t>Практичне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завдання</a:t>
            </a:r>
            <a:r>
              <a:rPr lang="ru-RU" sz="2800" dirty="0">
                <a:solidFill>
                  <a:srgbClr val="C00000"/>
                </a:solidFill>
              </a:rPr>
              <a:t>:</a:t>
            </a:r>
          </a:p>
          <a:p>
            <a:pPr algn="ctr">
              <a:defRPr/>
            </a:pP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1.Зобразити начерки тварини,що рухається.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6627" name="Picture 7" descr="Картинки по запросу ватагін  мавп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268413"/>
            <a:ext cx="4976813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youloveit.ru/uploads/posts/2014-08/1407854814_youloveit_ru_kak_risovat_koshek04.png"/>
          <p:cNvPicPr>
            <a:picLocks noChangeAspect="1" noChangeArrowheads="1"/>
          </p:cNvPicPr>
          <p:nvPr/>
        </p:nvPicPr>
        <p:blipFill>
          <a:blip r:embed="rId3" cstate="print"/>
          <a:srcRect t="26769"/>
          <a:stretch>
            <a:fillRect/>
          </a:stretch>
        </p:blipFill>
        <p:spPr bwMode="auto">
          <a:xfrm>
            <a:off x="1403648" y="980728"/>
            <a:ext cx="6048672" cy="5779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9" name="Picture 2" descr="http://www.youloveit.ru/uploads/posts/2014-08/1407854814_youloveit_ru_kak_risovat_koshek04.png"/>
          <p:cNvPicPr>
            <a:picLocks noChangeAspect="1" noChangeArrowheads="1"/>
          </p:cNvPicPr>
          <p:nvPr/>
        </p:nvPicPr>
        <p:blipFill>
          <a:blip r:embed="rId3" cstate="print"/>
          <a:srcRect l="63855" t="49562" b="44897"/>
          <a:stretch>
            <a:fillRect/>
          </a:stretch>
        </p:blipFill>
        <p:spPr bwMode="auto">
          <a:xfrm>
            <a:off x="5219700" y="981075"/>
            <a:ext cx="21605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err="1">
                <a:solidFill>
                  <a:srgbClr val="C00000"/>
                </a:solidFill>
              </a:rPr>
              <a:t>Практичне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завдання</a:t>
            </a:r>
            <a:r>
              <a:rPr lang="ru-RU" sz="2800" dirty="0">
                <a:solidFill>
                  <a:srgbClr val="C00000"/>
                </a:solidFill>
              </a:rPr>
              <a:t>:</a:t>
            </a:r>
          </a:p>
          <a:p>
            <a:pPr algn="ctr">
              <a:defRPr/>
            </a:pP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2.Намалювати ілюстрацію до байки </a:t>
            </a:r>
            <a:r>
              <a:rPr lang="uk-UA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“Лев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uk-UA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мишеня”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250825" y="1341438"/>
            <a:ext cx="86423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Лев після обіду ліг у холодочку відпочивати. Тільки гарно задрімав, а мишеня вилізло з своєї нори і побігло навпрямець через лева. Лев спросоння думав, що його хто-небудь ловить, тоді і каже:</a:t>
            </a:r>
          </a:p>
          <a:p>
            <a:r>
              <a:rPr lang="ru-RU" sz="1600"/>
              <a:t>- Як ти сміло мене турбувати? Ти знаєш, хто я? Та я тебе тут роздавлю так, що твого й пороху не зостанеться!</a:t>
            </a:r>
          </a:p>
          <a:p>
            <a:r>
              <a:rPr lang="ru-RU" sz="1600"/>
              <a:t>- Пане, - жалібно запищало мишеня, - будь ласкавий, помилуй мене, нещасного...Не души мене, я тобі колись у пригоді стану.</a:t>
            </a:r>
          </a:p>
          <a:p>
            <a:r>
              <a:rPr lang="ru-RU" sz="1600"/>
              <a:t>Лев засміявся, йому дуже чудно стало, що мишеня таку нісенітницю варнякає. А далі каже:</a:t>
            </a:r>
          </a:p>
          <a:p>
            <a:r>
              <a:rPr lang="ru-RU" sz="1600"/>
              <a:t>- Ну, іди своєю дорогою; побачу, як ти мені в пригоді станеш... Тільки гляди, більше не одважуйся старших від себе турбувати.</a:t>
            </a:r>
          </a:p>
          <a:p>
            <a:r>
              <a:rPr lang="ru-RU" sz="1600"/>
              <a:t>Мишеня швиденько побігло від лева і сховалося в бур’яні; дуже раде було, що не попалося в лапи.</a:t>
            </a:r>
          </a:p>
          <a:p>
            <a:r>
              <a:rPr lang="ru-RU" sz="1600"/>
              <a:t>Не минуло й тижня після того, як лев гомонів на мишеня і сварився, мав задушити його. Попався бідолаха і сам у біду. Вночі гуляв по лісу і трапив у тенети. Скільки не пручався, не міг викрутитись; що дужче тріпавсь, усе більше і більше вплутувався. Мишеня побачило, що лев у біді й ніяк не може вирватись, прибігло до нього і почало гризти тенета. Не минуло й півгодини, як тенета були переточені. Лев випростався, подякував мишеняті і подався подалі від того місця.</a:t>
            </a:r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0113" y="0"/>
            <a:ext cx="7124700" cy="62071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Етапи малювання лева:</a:t>
            </a:r>
          </a:p>
        </p:txBody>
      </p:sp>
      <p:pic>
        <p:nvPicPr>
          <p:cNvPr id="82946" name="Picture 2" descr="Картинки по запросу етапи малювання л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24936" cy="6079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Картинки по запросу етапи малювання лева"/>
          <p:cNvPicPr>
            <a:picLocks noChangeAspect="1" noChangeArrowheads="1"/>
          </p:cNvPicPr>
          <p:nvPr/>
        </p:nvPicPr>
        <p:blipFill>
          <a:blip r:embed="rId3" cstate="print"/>
          <a:srcRect l="7372" r="3998"/>
          <a:stretch>
            <a:fillRect/>
          </a:stretch>
        </p:blipFill>
        <p:spPr bwMode="auto">
          <a:xfrm>
            <a:off x="323850" y="2636838"/>
            <a:ext cx="30241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http://purmix.ru/images/uroki/karand/givotnie/201106081716335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2565400"/>
            <a:ext cx="26638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4"/>
          <p:cNvSpPr>
            <a:spLocks noGrp="1"/>
          </p:cNvSpPr>
          <p:nvPr>
            <p:ph type="title"/>
          </p:nvPr>
        </p:nvSpPr>
        <p:spPr>
          <a:xfrm>
            <a:off x="1187450" y="1412875"/>
            <a:ext cx="7123113" cy="1744663"/>
          </a:xfrm>
        </p:spPr>
        <p:txBody>
          <a:bodyPr/>
          <a:lstStyle/>
          <a:p>
            <a:pPr eaLnBrk="1" hangingPunct="1"/>
            <a:r>
              <a:rPr lang="uk-UA" sz="4400" b="1" smtClean="0">
                <a:solidFill>
                  <a:srgbClr val="C00000"/>
                </a:solidFill>
                <a:cs typeface="Trebuchet MS" pitchFamily="34" charset="0"/>
              </a:rPr>
              <a:t>Дякую за увагу!</a:t>
            </a:r>
            <a:r>
              <a:rPr lang="uk-UA" b="1" smtClean="0">
                <a:solidFill>
                  <a:srgbClr val="C00000"/>
                </a:solidFill>
                <a:cs typeface="Trebuchet MS" pitchFamily="34" charset="0"/>
              </a:rPr>
              <a:t/>
            </a:r>
            <a:br>
              <a:rPr lang="uk-UA" b="1" smtClean="0">
                <a:solidFill>
                  <a:srgbClr val="C00000"/>
                </a:solidFill>
                <a:cs typeface="Trebuchet MS" pitchFamily="34" charset="0"/>
              </a:rPr>
            </a:br>
            <a:r>
              <a:rPr lang="uk-UA" b="1" smtClean="0">
                <a:solidFill>
                  <a:srgbClr val="C00000"/>
                </a:solidFill>
                <a:cs typeface="Trebuchet MS" pitchFamily="34" charset="0"/>
              </a:rPr>
              <a:t/>
            </a:r>
            <a:br>
              <a:rPr lang="uk-UA" b="1" smtClean="0">
                <a:solidFill>
                  <a:srgbClr val="C00000"/>
                </a:solidFill>
                <a:cs typeface="Trebuchet MS" pitchFamily="34" charset="0"/>
              </a:rPr>
            </a:br>
            <a:endParaRPr lang="ru-RU" b="1" smtClean="0">
              <a:solidFill>
                <a:srgbClr val="C00000"/>
              </a:solidFill>
              <a:cs typeface="Trebuchet MS" pitchFamily="34" charset="0"/>
            </a:endParaRPr>
          </a:p>
        </p:txBody>
      </p:sp>
      <p:pic>
        <p:nvPicPr>
          <p:cNvPr id="6" name="Picture 7" descr="пес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997200"/>
            <a:ext cx="588486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468313" y="1628775"/>
            <a:ext cx="8229600" cy="3024188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“Мистецтво вимагає знань!”</a:t>
            </a:r>
            <a:br>
              <a:rPr lang="uk-UA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</a:br>
            <a:r>
              <a:rPr lang="uk-UA" sz="4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/>
            </a:r>
            <a:br>
              <a:rPr lang="uk-UA" sz="4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</a:br>
            <a:r>
              <a:rPr lang="uk-UA" sz="4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             </a:t>
            </a:r>
            <a:r>
              <a:rPr lang="uk-UA" sz="40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Бертольд Брехт</a:t>
            </a:r>
            <a:endParaRPr lang="ru-RU" sz="4000" i="1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rebuchet MS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2160588"/>
            <a:ext cx="18415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3644900"/>
            <a:ext cx="27654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333375"/>
            <a:ext cx="6964363" cy="6477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uk-UA" sz="3600" smtClean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Засоби виразності графіки</a:t>
            </a:r>
          </a:p>
        </p:txBody>
      </p:sp>
      <p:sp>
        <p:nvSpPr>
          <p:cNvPr id="7173" name="Объект 2"/>
          <p:cNvSpPr>
            <a:spLocks noGrp="1"/>
          </p:cNvSpPr>
          <p:nvPr>
            <p:ph idx="1"/>
          </p:nvPr>
        </p:nvSpPr>
        <p:spPr>
          <a:xfrm>
            <a:off x="3779838" y="2420938"/>
            <a:ext cx="1668462" cy="1957387"/>
          </a:xfrm>
        </p:spPr>
        <p:txBody>
          <a:bodyPr/>
          <a:lstStyle/>
          <a:p>
            <a:pPr algn="ctr" eaLnBrk="1" hangingPunct="1"/>
            <a:r>
              <a:rPr lang="uk-UA" smtClean="0"/>
              <a:t>Пляма </a:t>
            </a:r>
          </a:p>
          <a:p>
            <a:pPr algn="ctr" eaLnBrk="1" hangingPunct="1">
              <a:buClr>
                <a:srgbClr val="AA2B1E"/>
              </a:buClr>
            </a:pPr>
            <a:r>
              <a:rPr lang="uk-UA" smtClean="0"/>
              <a:t>Крапка</a:t>
            </a:r>
          </a:p>
          <a:p>
            <a:pPr algn="ctr" eaLnBrk="1" hangingPunct="1">
              <a:buClr>
                <a:srgbClr val="AA2B1E"/>
              </a:buClr>
            </a:pPr>
            <a:r>
              <a:rPr lang="uk-UA" smtClean="0">
                <a:solidFill>
                  <a:srgbClr val="000000"/>
                </a:solidFill>
              </a:rPr>
              <a:t>Лінія</a:t>
            </a:r>
            <a:endParaRPr lang="uk-UA" smtClean="0"/>
          </a:p>
          <a:p>
            <a:pPr algn="ctr" eaLnBrk="1" hangingPunct="1"/>
            <a:r>
              <a:rPr lang="uk-UA" smtClean="0"/>
              <a:t>Штрих</a:t>
            </a: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1052513"/>
            <a:ext cx="20081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51075" y="1235075"/>
            <a:ext cx="3394075" cy="7080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Лінійне виявлення форми та її основних пропорцій</a:t>
            </a:r>
            <a:endParaRPr lang="uk-UA" sz="2000" dirty="0"/>
          </a:p>
        </p:txBody>
      </p:sp>
      <p:pic>
        <p:nvPicPr>
          <p:cNvPr id="71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1052513"/>
            <a:ext cx="2232025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35600" y="3141663"/>
            <a:ext cx="3521075" cy="400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Силуетне </a:t>
            </a:r>
            <a:r>
              <a:rPr lang="uk-UA" sz="2000" dirty="0" err="1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виялення</a:t>
            </a:r>
            <a:r>
              <a:rPr lang="uk-UA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 форми</a:t>
            </a:r>
            <a:endParaRPr lang="uk-UA" sz="2000" dirty="0"/>
          </a:p>
        </p:txBody>
      </p:sp>
      <p:pic>
        <p:nvPicPr>
          <p:cNvPr id="7178" name="Picture 6"/>
          <p:cNvPicPr>
            <a:picLocks noChangeAspect="1" noChangeArrowheads="1"/>
          </p:cNvPicPr>
          <p:nvPr/>
        </p:nvPicPr>
        <p:blipFill>
          <a:blip r:embed="rId6" cstate="print"/>
          <a:srcRect b="16878"/>
          <a:stretch>
            <a:fillRect/>
          </a:stretch>
        </p:blipFill>
        <p:spPr bwMode="auto">
          <a:xfrm>
            <a:off x="3744913" y="4325938"/>
            <a:ext cx="2173287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93738" y="5837238"/>
            <a:ext cx="2744787" cy="7080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Фактурне виявлення форми та об</a:t>
            </a:r>
            <a:r>
              <a:rPr lang="en-US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’</a:t>
            </a:r>
            <a:r>
              <a:rPr lang="uk-UA" sz="2000" dirty="0" err="1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єму</a:t>
            </a:r>
            <a:r>
              <a:rPr lang="uk-UA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 </a:t>
            </a:r>
            <a:endParaRPr lang="uk-UA" sz="2000" dirty="0"/>
          </a:p>
        </p:txBody>
      </p:sp>
      <p:pic>
        <p:nvPicPr>
          <p:cNvPr id="7180" name="Picture 9" descr="http://lisvisnyk.at.ua/lv26/5j.gif"/>
          <p:cNvPicPr>
            <a:picLocks noChangeAspect="1" noChangeArrowheads="1"/>
          </p:cNvPicPr>
          <p:nvPr/>
        </p:nvPicPr>
        <p:blipFill>
          <a:blip r:embed="rId7" cstate="print"/>
          <a:srcRect t="28667" b="13835"/>
          <a:stretch>
            <a:fillRect/>
          </a:stretch>
        </p:blipFill>
        <p:spPr bwMode="auto">
          <a:xfrm>
            <a:off x="468313" y="4149725"/>
            <a:ext cx="31591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288" y="333375"/>
            <a:ext cx="7702550" cy="5032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uk-UA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Зображення тварин в статиці та динаміці</a:t>
            </a:r>
            <a:endParaRPr lang="uk-UA" sz="3200" smtClean="0">
              <a:solidFill>
                <a:srgbClr val="000000"/>
              </a:solidFill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14339" name="Объект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432766">
            <a:off x="4557713" y="1316038"/>
            <a:ext cx="3616325" cy="486568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6" name="Текст 8"/>
          <p:cNvSpPr>
            <a:spLocks noGrp="1"/>
          </p:cNvSpPr>
          <p:nvPr>
            <p:ph type="body" sz="half" idx="2"/>
          </p:nvPr>
        </p:nvSpPr>
        <p:spPr>
          <a:xfrm rot="21540000">
            <a:off x="1147763" y="3624263"/>
            <a:ext cx="3049587" cy="2100262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8197" name="Дата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8546D5-9B6F-444D-A173-7FC1E090CEA2}" type="datetime1">
              <a:rPr lang="ru-RU" smtClean="0">
                <a:solidFill>
                  <a:srgbClr val="898989"/>
                </a:solidFill>
              </a:rPr>
              <a:pPr/>
              <a:t>29.09.2016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8198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A14284-41FB-4C7A-8681-8D128EF0DE44}" type="slidenum">
              <a:rPr lang="ru-RU" smtClean="0">
                <a:solidFill>
                  <a:srgbClr val="898989"/>
                </a:solidFill>
              </a:rPr>
              <a:pPr/>
              <a:t>5</a:t>
            </a:fld>
            <a:endParaRPr lang="ru-RU" smtClean="0">
              <a:solidFill>
                <a:srgbClr val="898989"/>
              </a:solidFill>
            </a:endParaRPr>
          </a:p>
        </p:txBody>
      </p:sp>
      <p:pic>
        <p:nvPicPr>
          <p:cNvPr id="14343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0190">
            <a:off x="856379" y="1085898"/>
            <a:ext cx="3600450" cy="5256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>
            <a:spLocks/>
          </p:cNvSpPr>
          <p:nvPr/>
        </p:nvSpPr>
        <p:spPr>
          <a:xfrm>
            <a:off x="395288" y="115888"/>
            <a:ext cx="7921625" cy="7207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457200" fontAlgn="auto">
              <a:spcAft>
                <a:spcPts val="0"/>
              </a:spcAft>
              <a:defRPr/>
            </a:pPr>
            <a:endParaRPr lang="uk-UA" sz="3200" dirty="0">
              <a:solidFill>
                <a:srgbClr val="000000"/>
              </a:solidFill>
            </a:endParaRPr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/>
          <a:srcRect t="4745"/>
          <a:stretch>
            <a:fillRect/>
          </a:stretch>
        </p:blipFill>
        <p:spPr bwMode="auto">
          <a:xfrm>
            <a:off x="284163" y="4043363"/>
            <a:ext cx="2597150" cy="2624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424863" cy="792163"/>
          </a:xfrm>
        </p:spPr>
        <p:txBody>
          <a:bodyPr/>
          <a:lstStyle/>
          <a:p>
            <a:pPr algn="ctr" eaLnBrk="1" hangingPunct="1"/>
            <a:r>
              <a:rPr lang="uk-UA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Аналіз будови тіла тварин.</a:t>
            </a:r>
            <a:endParaRPr lang="uk-UA" sz="4000" b="1" smtClean="0">
              <a:solidFill>
                <a:srgbClr val="C00000"/>
              </a:solidFill>
              <a:cs typeface="Trebuchet MS" pitchFamily="34" charset="0"/>
            </a:endParaRPr>
          </a:p>
        </p:txBody>
      </p:sp>
      <p:sp>
        <p:nvSpPr>
          <p:cNvPr id="15364" name="Объект 2"/>
          <p:cNvSpPr>
            <a:spLocks noGrp="1"/>
          </p:cNvSpPr>
          <p:nvPr>
            <p:ph idx="1"/>
          </p:nvPr>
        </p:nvSpPr>
        <p:spPr>
          <a:xfrm>
            <a:off x="0" y="836613"/>
            <a:ext cx="4895850" cy="316865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Приступаючи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до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малюнка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тварин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потрібно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попередньо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познайомитися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їх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анатомічною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будовою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пропорціями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рухами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впливають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 характер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2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00F1FF-0557-48E8-819E-188F2463DCAA}" type="datetime1">
              <a:rPr lang="ru-RU" smtClean="0">
                <a:solidFill>
                  <a:srgbClr val="898989"/>
                </a:solidFill>
              </a:rPr>
              <a:pPr/>
              <a:t>29.09.2016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922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DA5A14-08D7-4AEA-B102-4459DCE73475}" type="slidenum">
              <a:rPr lang="ru-RU" smtClean="0">
                <a:solidFill>
                  <a:srgbClr val="898989"/>
                </a:solidFill>
              </a:rPr>
              <a:pPr/>
              <a:t>6</a:t>
            </a:fld>
            <a:endParaRPr lang="ru-RU" smtClean="0">
              <a:solidFill>
                <a:srgbClr val="898989"/>
              </a:solidFill>
            </a:endParaRP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4292600" cy="5614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292600"/>
            <a:ext cx="3116262" cy="233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468313" y="1916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188" y="1557338"/>
            <a:ext cx="6532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Ватагін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9750" y="2371725"/>
            <a:ext cx="5327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Єфимов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defRPr/>
            </a:pP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Художники – анімалісти: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8875" y="3286125"/>
            <a:ext cx="3286125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Серов;</a:t>
            </a:r>
          </a:p>
          <a:p>
            <a:pPr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Є. </a:t>
            </a:r>
            <a:r>
              <a:rPr lang="uk-UA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Чарушин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0" descr="кот умываетс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95738" y="3429000"/>
            <a:ext cx="4748212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126287" cy="9239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Василь Олексійович  Ватагін</a:t>
            </a:r>
            <a:b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</a:b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(1884-1969)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/>
            </a:r>
            <a:b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</a:br>
            <a:endParaRPr lang="ru-RU" sz="3400" smtClean="0">
              <a:cs typeface="Trebuchet MS" pitchFamily="34" charset="0"/>
            </a:endParaRPr>
          </a:p>
        </p:txBody>
      </p:sp>
      <p:pic>
        <p:nvPicPr>
          <p:cNvPr id="50178" name="Picture 2" descr="I:\Образотворче мистецтво\6 кл\Урок 6 Зображення тварин (графіка)\В. Ватагин. Белый медведь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6987"/>
            <a:ext cx="8568952" cy="5417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6516688" y="6021388"/>
            <a:ext cx="2271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Білий ведмідь.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126287" cy="9239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</a:br>
            <a:endParaRPr lang="ru-RU" sz="3800" dirty="0" smtClean="0">
              <a:solidFill>
                <a:schemeClr val="tx1">
                  <a:lumMod val="75000"/>
                  <a:lumOff val="25000"/>
                </a:schemeClr>
              </a:solidFill>
              <a:ea typeface="+mj-ea"/>
            </a:endParaRPr>
          </a:p>
        </p:txBody>
      </p:sp>
      <p:pic>
        <p:nvPicPr>
          <p:cNvPr id="18436" name="Picture 4" descr="I:\Образотворче мистецтво\6 кл\Урок 6 Зображення тварин (графіка)\В. Ватагин. Львят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0648"/>
            <a:ext cx="8462087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3708400" y="6308725"/>
            <a:ext cx="1860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Левенята.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1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259</TotalTime>
  <Words>506</Words>
  <Application>Microsoft Office PowerPoint</Application>
  <PresentationFormat>Экран (4:3)</PresentationFormat>
  <Paragraphs>61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Verdana</vt:lpstr>
      <vt:lpstr>Trebuchet MS</vt:lpstr>
      <vt:lpstr>Wingdings 2</vt:lpstr>
      <vt:lpstr>Calibri</vt:lpstr>
      <vt:lpstr>Arial Black</vt:lpstr>
      <vt:lpstr>Constantia</vt:lpstr>
      <vt:lpstr>Times New Roman</vt:lpstr>
      <vt:lpstr>Тема1</vt:lpstr>
      <vt:lpstr>Анімалістичний  жанр  у графіці 6 клас                    </vt:lpstr>
      <vt:lpstr>Мета:</vt:lpstr>
      <vt:lpstr>“Мистецтво вимагає знань!”               Бертольд Брехт</vt:lpstr>
      <vt:lpstr>Засоби виразності графіки</vt:lpstr>
      <vt:lpstr>Зображення тварин в статиці та динаміці</vt:lpstr>
      <vt:lpstr>Аналіз будови тіла тварин.</vt:lpstr>
      <vt:lpstr>Художники – анімалісти:</vt:lpstr>
      <vt:lpstr>Василь Олексійович  Ватагін (1884-1969) </vt:lpstr>
      <vt:lpstr>  </vt:lpstr>
      <vt:lpstr>Василь  Олексійович   Ватагін  </vt:lpstr>
      <vt:lpstr>Слайд 11</vt:lpstr>
      <vt:lpstr>Слайд 12</vt:lpstr>
      <vt:lpstr>Слайд 13</vt:lpstr>
      <vt:lpstr>Слайд 14</vt:lpstr>
      <vt:lpstr>Валентин Олександрович Сєров (1865-1911) </vt:lpstr>
      <vt:lpstr>Слайд 16</vt:lpstr>
      <vt:lpstr>Слайд 17</vt:lpstr>
      <vt:lpstr>Слайд 18</vt:lpstr>
      <vt:lpstr>Евген Іванович Чарушин  (1901-1965)</vt:lpstr>
      <vt:lpstr>Слайд 20</vt:lpstr>
      <vt:lpstr>Слайд 21</vt:lpstr>
      <vt:lpstr>Слайд 22</vt:lpstr>
      <vt:lpstr>Слайд 23</vt:lpstr>
      <vt:lpstr>Слайд 24</vt:lpstr>
      <vt:lpstr>Етапи малювання лева:</vt:lpstr>
      <vt:lpstr>Дякую за увагу!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 Лат. Animal- животное) – изображение животных в живописи, скульптуре,  и графике.</dc:title>
  <dc:creator>User</dc:creator>
  <cp:lastModifiedBy>User</cp:lastModifiedBy>
  <cp:revision>33</cp:revision>
  <dcterms:modified xsi:type="dcterms:W3CDTF">2016-09-29T12:54:08Z</dcterms:modified>
</cp:coreProperties>
</file>