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63" r:id="rId6"/>
    <p:sldId id="264" r:id="rId7"/>
    <p:sldId id="259" r:id="rId8"/>
    <p:sldId id="268" r:id="rId9"/>
    <p:sldId id="267" r:id="rId10"/>
    <p:sldId id="265" r:id="rId11"/>
    <p:sldId id="262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132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831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578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11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23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030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942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22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767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442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245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7CB31-5EEA-4F4F-8BF8-06CC707A02DA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67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885" y="1914838"/>
            <a:ext cx="731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Перспектива вулиці. Зображення вулиці з однією точкою сходу. </a:t>
            </a:r>
            <a:endParaRPr lang="en-US" sz="40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uk-UA" sz="4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</a:t>
            </a:r>
            <a:r>
              <a:rPr lang="uk-UA" sz="4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859" y="4774835"/>
            <a:ext cx="60415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Виконала</a:t>
            </a:r>
            <a:r>
              <a:rPr lang="uk-UA" alt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k-UA" altLang="ru-RU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Гуд</a:t>
            </a:r>
            <a:r>
              <a:rPr lang="uk-UA" alt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Світлана Сергіївна</a:t>
            </a:r>
          </a:p>
          <a:p>
            <a:r>
              <a:rPr lang="uk-UA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вчитель образотворчого мистецтва </a:t>
            </a:r>
          </a:p>
          <a:p>
            <a:r>
              <a:rPr lang="uk-UA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КЗ “НСЗШ 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I-III </a:t>
            </a:r>
            <a:r>
              <a:rPr lang="uk-UA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ст. №4”, </a:t>
            </a:r>
            <a:r>
              <a:rPr lang="uk-UA" alt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м.Нікополь</a:t>
            </a:r>
            <a:endParaRPr lang="ru-RU" alt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87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151956"/>
            <a:ext cx="4252685" cy="2881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493485" y="274828"/>
            <a:ext cx="879565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                          </a:t>
            </a:r>
            <a:r>
              <a:rPr lang="en-US" sz="2800" b="1" dirty="0" smtClean="0"/>
              <a:t>  </a:t>
            </a:r>
            <a:r>
              <a:rPr lang="ru-RU" sz="2800" b="1" dirty="0" smtClean="0"/>
              <a:t> 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smtClean="0"/>
              <a:t>                                 </a:t>
            </a:r>
            <a:endParaRPr lang="en-US" sz="2800" b="1" dirty="0" smtClean="0"/>
          </a:p>
          <a:p>
            <a:r>
              <a:rPr lang="en-US" sz="2800" b="1" dirty="0" smtClean="0"/>
              <a:t>           </a:t>
            </a:r>
          </a:p>
          <a:p>
            <a:r>
              <a:rPr lang="ru-RU" sz="2800" b="1" dirty="0" smtClean="0"/>
              <a:t> </a:t>
            </a:r>
            <a:r>
              <a:rPr lang="ru-RU" sz="2800" b="1" dirty="0" err="1" smtClean="0"/>
              <a:t>Етапи</a:t>
            </a:r>
            <a:r>
              <a:rPr lang="ru-RU" sz="2800" b="1" dirty="0" smtClean="0"/>
              <a:t> </a:t>
            </a:r>
            <a:r>
              <a:rPr lang="ru-RU" sz="2800" b="1" dirty="0" err="1"/>
              <a:t>створення</a:t>
            </a:r>
            <a:r>
              <a:rPr lang="ru-RU" sz="2800" b="1" dirty="0"/>
              <a:t> </a:t>
            </a:r>
            <a:r>
              <a:rPr lang="ru-RU" sz="2800" b="1" dirty="0" err="1"/>
              <a:t>малюнка</a:t>
            </a:r>
            <a:r>
              <a:rPr lang="ru-RU" sz="2800" b="1" dirty="0"/>
              <a:t> </a:t>
            </a:r>
            <a:endParaRPr lang="en-US" sz="2800" b="1" dirty="0" smtClean="0"/>
          </a:p>
          <a:p>
            <a:r>
              <a:rPr lang="ru-RU" sz="2800" b="1" dirty="0" err="1" smtClean="0"/>
              <a:t>вулиці</a:t>
            </a:r>
            <a:r>
              <a:rPr lang="ru-RU" sz="2800" b="1" dirty="0" smtClean="0"/>
              <a:t> з </a:t>
            </a:r>
            <a:r>
              <a:rPr lang="ru-RU" sz="2800" b="1" dirty="0" err="1" smtClean="0"/>
              <a:t>однією</a:t>
            </a:r>
            <a:r>
              <a:rPr lang="ru-RU" sz="2800" b="1" dirty="0" smtClean="0"/>
              <a:t> </a:t>
            </a:r>
            <a:r>
              <a:rPr lang="ru-RU" sz="2800" b="1" dirty="0"/>
              <a:t>точкою </a:t>
            </a:r>
            <a:r>
              <a:rPr lang="ru-RU" sz="2800" b="1" dirty="0" err="1"/>
              <a:t>сходження</a:t>
            </a:r>
            <a:r>
              <a:rPr lang="ru-RU" sz="2800" b="1" dirty="0"/>
              <a:t> </a:t>
            </a:r>
            <a:endParaRPr lang="en-US" sz="2800" b="1" dirty="0" smtClean="0"/>
          </a:p>
          <a:p>
            <a:endParaRPr lang="en-US" sz="2800" b="1" dirty="0" smtClean="0"/>
          </a:p>
          <a:p>
            <a:r>
              <a:rPr lang="ru-RU" sz="2800" dirty="0" smtClean="0"/>
              <a:t>- </a:t>
            </a:r>
            <a:r>
              <a:rPr lang="ru-RU" sz="2800" dirty="0" err="1"/>
              <a:t>проведення</a:t>
            </a:r>
            <a:r>
              <a:rPr lang="ru-RU" sz="2800" dirty="0"/>
              <a:t> </a:t>
            </a:r>
            <a:r>
              <a:rPr lang="ru-RU" sz="2800" dirty="0" err="1"/>
              <a:t>лінії</a:t>
            </a:r>
            <a:r>
              <a:rPr lang="ru-RU" sz="2800" dirty="0"/>
              <a:t> горизонту;</a:t>
            </a:r>
            <a:br>
              <a:rPr lang="ru-RU" sz="2800" dirty="0"/>
            </a:br>
            <a:r>
              <a:rPr lang="ru-RU" sz="2800" dirty="0" smtClean="0"/>
              <a:t>- </a:t>
            </a:r>
            <a:r>
              <a:rPr lang="ru-RU" sz="2800" dirty="0" err="1"/>
              <a:t>вибір</a:t>
            </a:r>
            <a:r>
              <a:rPr lang="ru-RU" sz="2800" dirty="0"/>
              <a:t> </a:t>
            </a:r>
            <a:r>
              <a:rPr lang="ru-RU" sz="2800" dirty="0" err="1"/>
              <a:t>однієї</a:t>
            </a:r>
            <a:r>
              <a:rPr lang="ru-RU" sz="2800" dirty="0"/>
              <a:t> точки </a:t>
            </a:r>
            <a:r>
              <a:rPr lang="ru-RU" sz="2800" dirty="0" err="1"/>
              <a:t>сходження</a:t>
            </a:r>
            <a:r>
              <a:rPr lang="ru-RU" sz="2800" dirty="0"/>
              <a:t>;</a:t>
            </a:r>
            <a:br>
              <a:rPr lang="ru-RU" sz="2800" dirty="0"/>
            </a:br>
            <a:r>
              <a:rPr lang="ru-RU" sz="2800" dirty="0" smtClean="0"/>
              <a:t>- </a:t>
            </a:r>
            <a:r>
              <a:rPr lang="ru-RU" sz="2800" dirty="0" err="1"/>
              <a:t>визначення</a:t>
            </a:r>
            <a:r>
              <a:rPr lang="ru-RU" sz="2800" dirty="0"/>
              <a:t> </a:t>
            </a:r>
            <a:r>
              <a:rPr lang="ru-RU" sz="2800" dirty="0" err="1"/>
              <a:t>будинків</a:t>
            </a:r>
            <a:r>
              <a:rPr lang="ru-RU" sz="2800" dirty="0"/>
              <a:t> на </a:t>
            </a:r>
            <a:r>
              <a:rPr lang="ru-RU" sz="2800" dirty="0" err="1"/>
              <a:t>передньому</a:t>
            </a:r>
            <a:r>
              <a:rPr lang="ru-RU" sz="2800" dirty="0"/>
              <a:t> </a:t>
            </a:r>
            <a:r>
              <a:rPr lang="ru-RU" sz="2800" dirty="0" err="1"/>
              <a:t>плані</a:t>
            </a:r>
            <a:r>
              <a:rPr lang="ru-RU" sz="2800" dirty="0"/>
              <a:t>;</a:t>
            </a:r>
            <a:br>
              <a:rPr lang="ru-RU" sz="2800" dirty="0"/>
            </a:br>
            <a:r>
              <a:rPr lang="ru-RU" sz="2800" dirty="0" smtClean="0"/>
              <a:t>- </a:t>
            </a:r>
            <a:r>
              <a:rPr lang="ru-RU" sz="2800" dirty="0" err="1"/>
              <a:t>визначення</a:t>
            </a:r>
            <a:r>
              <a:rPr lang="ru-RU" sz="2800" dirty="0"/>
              <a:t> </a:t>
            </a:r>
            <a:r>
              <a:rPr lang="ru-RU" sz="2800" dirty="0" err="1"/>
              <a:t>розташування</a:t>
            </a:r>
            <a:r>
              <a:rPr lang="ru-RU" sz="2800" dirty="0"/>
              <a:t> </a:t>
            </a:r>
            <a:r>
              <a:rPr lang="ru-RU" sz="2800" dirty="0" err="1"/>
              <a:t>стовпів</a:t>
            </a:r>
            <a:r>
              <a:rPr lang="ru-RU" sz="2800" dirty="0"/>
              <a:t>, дерев </a:t>
            </a:r>
            <a:r>
              <a:rPr lang="ru-RU" sz="2800" dirty="0" err="1"/>
              <a:t>тощо</a:t>
            </a:r>
            <a:r>
              <a:rPr lang="ru-RU" sz="2800" dirty="0"/>
              <a:t> 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</a:t>
            </a:r>
            <a:r>
              <a:rPr lang="ru-RU" sz="2800" dirty="0" smtClean="0"/>
              <a:t>на </a:t>
            </a:r>
            <a:r>
              <a:rPr lang="ru-RU" sz="2800" dirty="0" err="1"/>
              <a:t>передньому</a:t>
            </a:r>
            <a:r>
              <a:rPr lang="ru-RU" sz="2800" dirty="0"/>
              <a:t> </a:t>
            </a:r>
            <a:r>
              <a:rPr lang="ru-RU" sz="2800" dirty="0" err="1"/>
              <a:t>плані</a:t>
            </a:r>
            <a:r>
              <a:rPr lang="ru-RU" sz="2800" dirty="0"/>
              <a:t> та </a:t>
            </a:r>
            <a:r>
              <a:rPr lang="ru-RU" sz="2800" dirty="0" err="1"/>
              <a:t>визначення</a:t>
            </a:r>
            <a:r>
              <a:rPr lang="ru-RU" sz="2800" dirty="0"/>
              <a:t> </a:t>
            </a:r>
            <a:r>
              <a:rPr lang="ru-RU" sz="2800" dirty="0" err="1">
                <a:solidFill>
                  <a:srgbClr val="FF0000"/>
                </a:solidFill>
              </a:rPr>
              <a:t>їх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висоти</a:t>
            </a:r>
            <a:r>
              <a:rPr lang="ru-RU" sz="2800" dirty="0">
                <a:solidFill>
                  <a:srgbClr val="FF0000"/>
                </a:solidFill>
              </a:rPr>
              <a:t>;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 smtClean="0"/>
              <a:t>- </a:t>
            </a:r>
            <a:r>
              <a:rPr lang="ru-RU" sz="2800" dirty="0" err="1"/>
              <a:t>побудова</a:t>
            </a:r>
            <a:r>
              <a:rPr lang="ru-RU" sz="2800" dirty="0"/>
              <a:t> </a:t>
            </a:r>
            <a:r>
              <a:rPr lang="ru-RU" sz="2800" dirty="0" err="1"/>
              <a:t>роботи</a:t>
            </a:r>
            <a:r>
              <a:rPr lang="ru-RU" sz="2800" dirty="0"/>
              <a:t> та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завершення</a:t>
            </a:r>
            <a:r>
              <a:rPr lang="ru-RU" sz="2800" dirty="0"/>
              <a:t> на </a:t>
            </a:r>
            <a:r>
              <a:rPr lang="ru-RU" sz="2800" dirty="0" err="1"/>
              <a:t>основі</a:t>
            </a:r>
            <a:r>
              <a:rPr lang="ru-RU" sz="2800" dirty="0"/>
              <a:t> </a:t>
            </a:r>
            <a:r>
              <a:rPr lang="ru-RU" sz="2800" dirty="0" smtClean="0"/>
              <a:t>правил</a:t>
            </a:r>
            <a:endParaRPr lang="en-US" sz="2800" dirty="0" smtClean="0"/>
          </a:p>
          <a:p>
            <a:r>
              <a:rPr lang="ru-RU" sz="2800" dirty="0" smtClean="0"/>
              <a:t> </a:t>
            </a:r>
            <a:r>
              <a:rPr lang="en-US" sz="2800" dirty="0" smtClean="0"/>
              <a:t> </a:t>
            </a:r>
            <a:r>
              <a:rPr lang="ru-RU" sz="2800" dirty="0" err="1" smtClean="0"/>
              <a:t>лінійної</a:t>
            </a:r>
            <a:r>
              <a:rPr lang="ru-RU" sz="2800" dirty="0" smtClean="0"/>
              <a:t> </a:t>
            </a:r>
            <a:r>
              <a:rPr lang="ru-RU" sz="2800" dirty="0" err="1"/>
              <a:t>перспективи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383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карт 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754" y="3236686"/>
            <a:ext cx="5120246" cy="3621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0" name="Picture 2" descr="карт 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189828" cy="4194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extBox 8"/>
          <p:cNvSpPr txBox="1"/>
          <p:nvPr/>
        </p:nvSpPr>
        <p:spPr>
          <a:xfrm>
            <a:off x="351640" y="4611434"/>
            <a:ext cx="36721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Зображення вулиці </a:t>
            </a:r>
          </a:p>
          <a:p>
            <a:r>
              <a:rPr lang="uk-UA" altLang="ru-RU" sz="2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однією точкою сходу.</a:t>
            </a:r>
            <a:endParaRPr lang="uk-UA" altLang="ru-RU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73711" y="2036357"/>
            <a:ext cx="2897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ru-RU" sz="3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Практична </a:t>
            </a:r>
          </a:p>
          <a:p>
            <a:pPr algn="ctr"/>
            <a:r>
              <a:rPr lang="uk-UA" altLang="ru-RU" sz="3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робота</a:t>
            </a:r>
            <a:endParaRPr lang="ru-RU" altLang="ru-RU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9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1544" y="2679727"/>
            <a:ext cx="5246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ru-RU" sz="4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Дякую за увагу!</a:t>
            </a:r>
            <a:endParaRPr lang="ru-RU" altLang="ru-RU" sz="4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33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44687" y="570178"/>
            <a:ext cx="4659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ru-RU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Мета:</a:t>
            </a:r>
            <a:endParaRPr lang="ru-RU" altLang="ru-RU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7057" y="2151893"/>
            <a:ext cx="715191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alt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навчальна: </a:t>
            </a:r>
            <a:r>
              <a:rPr lang="uk-UA" alt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актуалізувати знання учнів про лінійну перспективу; навчити створювати фронтальну композицію вулиці міста, поглибити уявлення про простір;</a:t>
            </a:r>
          </a:p>
          <a:p>
            <a:pPr>
              <a:buFont typeface="Wingdings" pitchFamily="2" charset="2"/>
              <a:buChar char="ü"/>
            </a:pPr>
            <a:endParaRPr lang="uk-UA" altLang="ru-RU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alt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розвивальна</a:t>
            </a:r>
            <a:r>
              <a:rPr lang="uk-UA" alt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k-UA" alt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розвивати спостережливість учнів, уміння проаналізувати </a:t>
            </a:r>
            <a:r>
              <a:rPr lang="uk-UA" alt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форму,  що підпадає перспективним змінам;</a:t>
            </a:r>
          </a:p>
          <a:p>
            <a:pPr>
              <a:buFont typeface="Wingdings" pitchFamily="2" charset="2"/>
              <a:buChar char="ü"/>
            </a:pPr>
            <a:endParaRPr lang="uk-UA" altLang="ru-RU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alt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виховна</a:t>
            </a:r>
            <a:r>
              <a:rPr lang="uk-UA" alt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k-UA" alt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виховувати акуратність, терпіння , активізувати творчу ініціативу учнів.</a:t>
            </a:r>
            <a:endParaRPr lang="uk-UA" altLang="ru-RU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75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44687" y="570178"/>
            <a:ext cx="46590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ru-RU" sz="4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Актуалізація опорних знань:</a:t>
            </a:r>
            <a:endParaRPr lang="ru-RU" altLang="ru-RU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746" y="2500236"/>
            <a:ext cx="76490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altLang="ru-RU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Що таке лінія горизонту?</a:t>
            </a:r>
          </a:p>
          <a:p>
            <a:pPr>
              <a:buFont typeface="Wingdings" pitchFamily="2" charset="2"/>
              <a:buChar char="ü"/>
            </a:pPr>
            <a:r>
              <a:rPr lang="uk-UA" altLang="ru-RU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Що таке точки сходу?</a:t>
            </a:r>
          </a:p>
          <a:p>
            <a:pPr>
              <a:buFont typeface="Wingdings" pitchFamily="2" charset="2"/>
              <a:buChar char="ü"/>
            </a:pPr>
            <a:r>
              <a:rPr lang="uk-UA" altLang="ru-RU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Від чого залежить вибір лінії</a:t>
            </a:r>
          </a:p>
          <a:p>
            <a:r>
              <a:rPr lang="uk-UA" altLang="ru-RU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горизонту?</a:t>
            </a:r>
            <a:endParaRPr lang="uk-UA" altLang="ru-RU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64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isted.edu.vn.ua/media/images/Natfil_/32/perspektiv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42" y="1839409"/>
            <a:ext cx="6511244" cy="481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41486" y="236008"/>
            <a:ext cx="5486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Напрям горизонтальних ліній у перспективі добре спостерігати, стоячи посередині залізничної або трамвайної колії та дивлячись удалину. Видно, як відстані між рейками (або ширина дороги ) поступово зменшуються, і нам здається, що паралельні в дійсності рейки на видимому горизонті  сходяться в одну точку – точку сходження.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54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44687" y="570178"/>
            <a:ext cx="4659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ru-RU" sz="40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</a:t>
            </a:r>
            <a:r>
              <a:rPr lang="uk-UA" altLang="ru-RU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Корбюз'е</a:t>
            </a:r>
            <a:endParaRPr lang="ru-RU" altLang="ru-RU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7057" y="2151893"/>
            <a:ext cx="7151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uk-UA" altLang="ru-RU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i137.photobucket.com/albums/q235/NIKsss_2006/LC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0" y="1824037"/>
            <a:ext cx="8411088" cy="3763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93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44687" y="570178"/>
            <a:ext cx="4659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ru-RU" sz="3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Леонардо да Вінчі</a:t>
            </a:r>
            <a:endParaRPr lang="ru-RU" altLang="ru-RU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Картинки по запросу леонардо да винчи архитектур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0" b="22486"/>
          <a:stretch/>
        </p:blipFill>
        <p:spPr bwMode="auto">
          <a:xfrm>
            <a:off x="720268" y="1216509"/>
            <a:ext cx="7924803" cy="553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47057" y="2151893"/>
            <a:ext cx="7151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uk-UA" altLang="ru-RU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96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04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" y="595085"/>
            <a:ext cx="8457519" cy="5965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4559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ара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46" y="114299"/>
            <a:ext cx="8523968" cy="66077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9124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a.convdocs.org/pars_docs/refs/245/244676/244676_html_m63412e6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03" y="250370"/>
            <a:ext cx="8538465" cy="6237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5418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38ce4a5e74830e67d95ef488916384177ca3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186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User</cp:lastModifiedBy>
  <cp:revision>13</cp:revision>
  <dcterms:created xsi:type="dcterms:W3CDTF">2013-03-12T14:14:01Z</dcterms:created>
  <dcterms:modified xsi:type="dcterms:W3CDTF">2016-09-20T19:40:40Z</dcterms:modified>
</cp:coreProperties>
</file>