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3" r:id="rId9"/>
    <p:sldId id="260" r:id="rId10"/>
    <p:sldId id="261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000" t="-1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84784"/>
            <a:ext cx="6876256" cy="3816424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Семінар – практикум:</a:t>
            </a:r>
            <a:br>
              <a:rPr lang="uk-UA" sz="31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“ Формування художнього смаку учнів середніх класів,через вивчення композиції творів відомих художників. ”</a:t>
            </a:r>
            <a:endParaRPr lang="ru-RU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048872" cy="648072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Василь </a:t>
            </a:r>
            <a:r>
              <a:rPr lang="uk-UA" sz="2800" dirty="0" err="1" smtClean="0">
                <a:solidFill>
                  <a:schemeClr val="tx1"/>
                </a:solidFill>
              </a:rPr>
              <a:t>Суріков</a:t>
            </a:r>
            <a:r>
              <a:rPr lang="uk-UA" sz="2800" dirty="0" smtClean="0">
                <a:solidFill>
                  <a:schemeClr val="tx1"/>
                </a:solidFill>
              </a:rPr>
              <a:t> – </a:t>
            </a:r>
            <a:r>
              <a:rPr lang="uk-UA" sz="2800" dirty="0" err="1" smtClean="0">
                <a:solidFill>
                  <a:schemeClr val="tx1"/>
                </a:solidFill>
              </a:rPr>
              <a:t>“Ранок</a:t>
            </a:r>
            <a:r>
              <a:rPr lang="uk-UA" sz="2800" dirty="0" smtClean="0">
                <a:solidFill>
                  <a:schemeClr val="tx1"/>
                </a:solidFill>
              </a:rPr>
              <a:t> стрілецької </a:t>
            </a:r>
            <a:r>
              <a:rPr lang="uk-UA" sz="2800" dirty="0" err="1" smtClean="0">
                <a:solidFill>
                  <a:schemeClr val="tx1"/>
                </a:solidFill>
              </a:rPr>
              <a:t>страти”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4.bp.blogspot.com/-v0axvgtJFtk/UQFewrZ6L4I/AAAAAAAAAjs/n5hs8vjyn8o/s640/utro-streleckoi-kaz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04664"/>
            <a:ext cx="832264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1.bp.blogspot.com/-pIDiTlkF6Kk/UQFgjvla-dI/AAAAAAAAAkI/VPB8bHiwRVA/s640/utro-streleckoi-kaz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2264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6904856" cy="67248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Іван Марчук – “ Село у місячному </a:t>
            </a:r>
            <a:r>
              <a:rPr lang="uk-UA" sz="2800" dirty="0" err="1" smtClean="0">
                <a:solidFill>
                  <a:schemeClr val="tx1"/>
                </a:solidFill>
              </a:rPr>
              <a:t>сяйві.”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8673" name="Picture 1" descr="E:\DISK E\Света\Композиція\7 Іван Марчук Село в місячному сяйв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6480720" cy="5434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1" descr="E:\DISK E\Света\Композиція\7 Іван Марчук Село в місячному сяйв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624" y="332656"/>
            <a:ext cx="6480720" cy="5434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044535">
            <a:off x="1437650" y="3272272"/>
            <a:ext cx="6183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Дякуємо</a:t>
            </a:r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54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376264" cy="2309729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бабочки анімаці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980728"/>
            <a:ext cx="1810538" cy="1817788"/>
          </a:xfrm>
          <a:prstGeom prst="rect">
            <a:avLst/>
          </a:prstGeom>
          <a:noFill/>
        </p:spPr>
      </p:pic>
      <p:pic>
        <p:nvPicPr>
          <p:cNvPr id="26638" name="Picture 14" descr="Похожее изображени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3105" flipH="1">
            <a:off x="4582529" y="4049384"/>
            <a:ext cx="2523236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936104"/>
          </a:xfrm>
        </p:spPr>
        <p:txBody>
          <a:bodyPr/>
          <a:lstStyle/>
          <a:p>
            <a:r>
              <a:rPr lang="uk-UA" dirty="0" smtClean="0"/>
              <a:t>Композиція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7920880" cy="3384376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побудова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художнього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твору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зумовлена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змістом</a:t>
            </a:r>
            <a:r>
              <a:rPr lang="ru-RU" dirty="0" smtClean="0">
                <a:solidFill>
                  <a:schemeClr val="tx1"/>
                </a:solidFill>
              </a:rPr>
              <a:t>, характером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призначенням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необхідністю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передати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основний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задум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ідею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твору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найбільш</a:t>
            </a:r>
            <a:r>
              <a:rPr lang="ru-RU" dirty="0" smtClean="0">
                <a:solidFill>
                  <a:schemeClr val="tx1"/>
                </a:solidFill>
              </a:rPr>
              <a:t> ясно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переконливо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-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цілеспрямована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побудова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цілого</a:t>
            </a:r>
            <a:r>
              <a:rPr lang="ru-RU" dirty="0" smtClean="0">
                <a:solidFill>
                  <a:schemeClr val="tx1"/>
                </a:solidFill>
              </a:rPr>
              <a:t>, де </a:t>
            </a:r>
            <a:r>
              <a:rPr lang="ru-RU" dirty="0" err="1" smtClean="0">
                <a:solidFill>
                  <a:schemeClr val="tx1"/>
                </a:solidFill>
              </a:rPr>
              <a:t>розташування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взаємозв'язок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обумовлюються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сенсом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змістом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призначенням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гармонією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цілого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445224"/>
            <a:ext cx="1004633" cy="943528"/>
          </a:xfrm>
          <a:prstGeom prst="rect">
            <a:avLst/>
          </a:prstGeom>
          <a:noFill/>
        </p:spPr>
      </p:pic>
      <p:sp>
        <p:nvSpPr>
          <p:cNvPr id="614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3203848" cy="323973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вал 53"/>
          <p:cNvSpPr/>
          <p:nvPr/>
        </p:nvSpPr>
        <p:spPr>
          <a:xfrm>
            <a:off x="1691680" y="4509120"/>
            <a:ext cx="1080120" cy="93610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580112" y="4581128"/>
            <a:ext cx="1152128" cy="93610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580112" y="2060848"/>
            <a:ext cx="1152128" cy="100811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979712" y="1988840"/>
            <a:ext cx="1080120" cy="100811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364088" y="2708920"/>
            <a:ext cx="2232248" cy="2232248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1115616" y="2708920"/>
            <a:ext cx="2232248" cy="2232248"/>
          </a:xfrm>
          <a:custGeom>
            <a:avLst/>
            <a:gdLst>
              <a:gd name="connsiteX0" fmla="*/ 0 w 2232248"/>
              <a:gd name="connsiteY0" fmla="*/ 1116124 h 2232248"/>
              <a:gd name="connsiteX1" fmla="*/ 326906 w 2232248"/>
              <a:gd name="connsiteY1" fmla="*/ 326905 h 2232248"/>
              <a:gd name="connsiteX2" fmla="*/ 1116126 w 2232248"/>
              <a:gd name="connsiteY2" fmla="*/ 1 h 2232248"/>
              <a:gd name="connsiteX3" fmla="*/ 1905345 w 2232248"/>
              <a:gd name="connsiteY3" fmla="*/ 326907 h 2232248"/>
              <a:gd name="connsiteX4" fmla="*/ 2232249 w 2232248"/>
              <a:gd name="connsiteY4" fmla="*/ 1116127 h 2232248"/>
              <a:gd name="connsiteX5" fmla="*/ 1905344 w 2232248"/>
              <a:gd name="connsiteY5" fmla="*/ 1905346 h 2232248"/>
              <a:gd name="connsiteX6" fmla="*/ 1116125 w 2232248"/>
              <a:gd name="connsiteY6" fmla="*/ 2232251 h 2232248"/>
              <a:gd name="connsiteX7" fmla="*/ 326906 w 2232248"/>
              <a:gd name="connsiteY7" fmla="*/ 1905345 h 2232248"/>
              <a:gd name="connsiteX8" fmla="*/ 2 w 2232248"/>
              <a:gd name="connsiteY8" fmla="*/ 1116126 h 2232248"/>
              <a:gd name="connsiteX9" fmla="*/ 0 w 2232248"/>
              <a:gd name="connsiteY9" fmla="*/ 1116124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2248" h="2232248">
                <a:moveTo>
                  <a:pt x="0" y="1116124"/>
                </a:moveTo>
                <a:cubicBezTo>
                  <a:pt x="0" y="820109"/>
                  <a:pt x="117592" y="536219"/>
                  <a:pt x="326906" y="326905"/>
                </a:cubicBezTo>
                <a:cubicBezTo>
                  <a:pt x="536220" y="117591"/>
                  <a:pt x="820111" y="0"/>
                  <a:pt x="1116126" y="1"/>
                </a:cubicBezTo>
                <a:cubicBezTo>
                  <a:pt x="1412141" y="1"/>
                  <a:pt x="1696031" y="117593"/>
                  <a:pt x="1905345" y="326907"/>
                </a:cubicBezTo>
                <a:cubicBezTo>
                  <a:pt x="2114659" y="536221"/>
                  <a:pt x="2232250" y="820112"/>
                  <a:pt x="2232249" y="1116127"/>
                </a:cubicBezTo>
                <a:cubicBezTo>
                  <a:pt x="2232249" y="1412142"/>
                  <a:pt x="2114658" y="1696032"/>
                  <a:pt x="1905344" y="1905346"/>
                </a:cubicBezTo>
                <a:cubicBezTo>
                  <a:pt x="1696030" y="2114660"/>
                  <a:pt x="1412139" y="2232251"/>
                  <a:pt x="1116125" y="2232251"/>
                </a:cubicBezTo>
                <a:cubicBezTo>
                  <a:pt x="820110" y="2232251"/>
                  <a:pt x="536220" y="2114659"/>
                  <a:pt x="326906" y="1905345"/>
                </a:cubicBezTo>
                <a:cubicBezTo>
                  <a:pt x="117592" y="1696031"/>
                  <a:pt x="1" y="1412140"/>
                  <a:pt x="2" y="1116126"/>
                </a:cubicBezTo>
                <a:lnTo>
                  <a:pt x="0" y="1116124"/>
                </a:ln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93610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Схема законів  сприйняття людиною зорової інформації: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636912"/>
            <a:ext cx="4608512" cy="23762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0"/>
            <a:endCxn id="6" idx="2"/>
          </p:cNvCxnSpPr>
          <p:nvPr/>
        </p:nvCxnSpPr>
        <p:spPr>
          <a:xfrm>
            <a:off x="4355976" y="2636912"/>
            <a:ext cx="0" cy="237626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1"/>
            <a:endCxn id="6" idx="3"/>
          </p:cNvCxnSpPr>
          <p:nvPr/>
        </p:nvCxnSpPr>
        <p:spPr>
          <a:xfrm>
            <a:off x="2051720" y="3825044"/>
            <a:ext cx="46085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51720" y="2636912"/>
            <a:ext cx="4608512" cy="23762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051720" y="2636912"/>
            <a:ext cx="4608512" cy="23762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6228184" y="3789040"/>
            <a:ext cx="180000" cy="72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880369">
            <a:off x="6162416" y="2819682"/>
            <a:ext cx="180000" cy="72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562181">
            <a:off x="6162844" y="4760996"/>
            <a:ext cx="180000" cy="72000"/>
          </a:xfrm>
          <a:custGeom>
            <a:avLst/>
            <a:gdLst>
              <a:gd name="connsiteX0" fmla="*/ 0 w 180000"/>
              <a:gd name="connsiteY0" fmla="*/ 18000 h 72000"/>
              <a:gd name="connsiteX1" fmla="*/ 144000 w 180000"/>
              <a:gd name="connsiteY1" fmla="*/ 18000 h 72000"/>
              <a:gd name="connsiteX2" fmla="*/ 144000 w 180000"/>
              <a:gd name="connsiteY2" fmla="*/ 0 h 72000"/>
              <a:gd name="connsiteX3" fmla="*/ 180000 w 180000"/>
              <a:gd name="connsiteY3" fmla="*/ 36000 h 72000"/>
              <a:gd name="connsiteX4" fmla="*/ 144000 w 180000"/>
              <a:gd name="connsiteY4" fmla="*/ 72000 h 72000"/>
              <a:gd name="connsiteX5" fmla="*/ 144000 w 180000"/>
              <a:gd name="connsiteY5" fmla="*/ 54000 h 72000"/>
              <a:gd name="connsiteX6" fmla="*/ 0 w 180000"/>
              <a:gd name="connsiteY6" fmla="*/ 54000 h 72000"/>
              <a:gd name="connsiteX7" fmla="*/ 0 w 180000"/>
              <a:gd name="connsiteY7" fmla="*/ 18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000" h="72000">
                <a:moveTo>
                  <a:pt x="0" y="18000"/>
                </a:moveTo>
                <a:lnTo>
                  <a:pt x="144000" y="18000"/>
                </a:lnTo>
                <a:lnTo>
                  <a:pt x="144000" y="0"/>
                </a:lnTo>
                <a:lnTo>
                  <a:pt x="180000" y="36000"/>
                </a:lnTo>
                <a:lnTo>
                  <a:pt x="144000" y="72000"/>
                </a:lnTo>
                <a:lnTo>
                  <a:pt x="144000" y="54000"/>
                </a:lnTo>
                <a:lnTo>
                  <a:pt x="0" y="54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4265968" y="4779144"/>
            <a:ext cx="180000" cy="72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419872" y="2924944"/>
            <a:ext cx="1944216" cy="18002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707904" y="3212976"/>
            <a:ext cx="1368152" cy="129614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2578862">
            <a:off x="3628842" y="4409359"/>
            <a:ext cx="144000" cy="36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2578862">
            <a:off x="3844864" y="4265343"/>
            <a:ext cx="144000" cy="36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619672" y="1628800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Зона катастрофи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5076056" y="1700808"/>
            <a:ext cx="29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Зона найвищого розвитку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588224" y="3356992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Зона </a:t>
            </a:r>
          </a:p>
          <a:p>
            <a:pPr algn="ctr"/>
            <a:r>
              <a:rPr lang="uk-UA" dirty="0" smtClean="0"/>
              <a:t>безкінечності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508104" y="5445224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Зона безодні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1547664" y="5445224"/>
            <a:ext cx="156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Зона початку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115616" y="3501008"/>
            <a:ext cx="96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Зона</a:t>
            </a:r>
          </a:p>
          <a:p>
            <a:pPr algn="ctr"/>
            <a:r>
              <a:rPr lang="uk-UA" dirty="0" smtClean="0"/>
              <a:t> тупика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 rot="19972323">
            <a:off x="4253611" y="2947427"/>
            <a:ext cx="208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підіймальний рух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5292080" y="34290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плавний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 rot="1633005">
            <a:off x="4711894" y="4062501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найшвидший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60047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Моніка </a:t>
            </a:r>
            <a:r>
              <a:rPr lang="uk-UA" dirty="0" err="1" smtClean="0">
                <a:solidFill>
                  <a:schemeClr val="tx1"/>
                </a:solidFill>
              </a:rPr>
              <a:t>Зівекінг</a:t>
            </a:r>
            <a:r>
              <a:rPr lang="uk-UA" dirty="0" smtClean="0">
                <a:solidFill>
                  <a:schemeClr val="tx1"/>
                </a:solidFill>
              </a:rPr>
              <a:t> – “ТБ”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7" name="Picture 1" descr="E:\DISK E\Света\Композиція\PhotoFunia-1479671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692696"/>
            <a:ext cx="6696744" cy="468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600472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Клод Моне - </a:t>
            </a:r>
            <a:r>
              <a:rPr lang="uk-UA" dirty="0" smtClean="0">
                <a:solidFill>
                  <a:schemeClr val="tx1"/>
                </a:solidFill>
              </a:rPr>
              <a:t>“ Стіг </a:t>
            </a:r>
            <a:r>
              <a:rPr lang="uk-UA" dirty="0" smtClean="0">
                <a:solidFill>
                  <a:schemeClr val="tx1"/>
                </a:solidFill>
              </a:rPr>
              <a:t>сіна 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Живерні</a:t>
            </a:r>
            <a:r>
              <a:rPr lang="uk-UA" dirty="0" smtClean="0">
                <a:solidFill>
                  <a:schemeClr val="tx1"/>
                </a:solidFill>
              </a:rPr>
              <a:t>. 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E:\DISK E\Света\Композиція\2 Клод Моне Стіг сіна в Живерн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657975" cy="528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60047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Володимир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Штраніх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 “</a:t>
            </a:r>
            <a:r>
              <a:rPr lang="ru-RU" dirty="0" smtClean="0">
                <a:solidFill>
                  <a:schemeClr val="tx1"/>
                </a:solidFill>
              </a:rPr>
              <a:t>Спорт </a:t>
            </a:r>
            <a:r>
              <a:rPr lang="ru-RU" dirty="0" err="1" smtClean="0">
                <a:solidFill>
                  <a:schemeClr val="tx1"/>
                </a:solidFill>
              </a:rPr>
              <a:t>мужніх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E:\DISK E\Света\Композиція\3 Володимир Штраніх Спорт мужні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686800" cy="433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8496944" cy="60047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Віктор </a:t>
            </a:r>
            <a:r>
              <a:rPr lang="uk-UA" sz="2800" dirty="0" err="1" smtClean="0">
                <a:solidFill>
                  <a:schemeClr val="tx1"/>
                </a:solidFill>
              </a:rPr>
              <a:t>Васнєцов</a:t>
            </a:r>
            <a:r>
              <a:rPr lang="uk-UA" sz="2800" dirty="0" smtClean="0">
                <a:solidFill>
                  <a:schemeClr val="tx1"/>
                </a:solidFill>
              </a:rPr>
              <a:t> – “З квартири на </a:t>
            </a:r>
            <a:r>
              <a:rPr lang="uk-UA" sz="2800" dirty="0" err="1" smtClean="0">
                <a:solidFill>
                  <a:schemeClr val="tx1"/>
                </a:solidFill>
              </a:rPr>
              <a:t>квартиру.”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E:\DISK E\Света\Композиція\4 Віктор Васнєцов З квартири на квартир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200800" cy="556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208912" cy="60047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Віктор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Васнєцов</a:t>
            </a:r>
            <a:r>
              <a:rPr lang="uk-UA" dirty="0" smtClean="0">
                <a:solidFill>
                  <a:schemeClr val="tx1"/>
                </a:solidFill>
              </a:rPr>
              <a:t>– “</a:t>
            </a:r>
            <a:r>
              <a:rPr lang="ru-RU" dirty="0" err="1" smtClean="0">
                <a:solidFill>
                  <a:schemeClr val="tx1"/>
                </a:solidFill>
              </a:rPr>
              <a:t>Іван</a:t>
            </a:r>
            <a:r>
              <a:rPr lang="ru-RU" dirty="0" smtClean="0">
                <a:solidFill>
                  <a:schemeClr val="tx1"/>
                </a:solidFill>
              </a:rPr>
              <a:t> царевич на </a:t>
            </a:r>
            <a:r>
              <a:rPr lang="ru-RU" dirty="0" err="1" smtClean="0">
                <a:solidFill>
                  <a:schemeClr val="tx1"/>
                </a:solidFill>
              </a:rPr>
              <a:t>Сірому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Вовкові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E:\DISK E\Света\Композиція\5 Віктор Васнєцов Іван царевич на Сірому Вовков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032448" cy="544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DISK E\Света\Композиція\5 Віктор Васнєцов Іван царевич на Сірому Вовков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260648"/>
            <a:ext cx="4032448" cy="547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6093296"/>
            <a:ext cx="6400800" cy="57606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Мікеланджело – </a:t>
            </a:r>
            <a:r>
              <a:rPr lang="uk-UA" sz="2400" dirty="0" err="1" smtClean="0">
                <a:solidFill>
                  <a:schemeClr val="tx1"/>
                </a:solidFill>
              </a:rPr>
              <a:t>“Святе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сімейство.”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106551" cy="422959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Картинки по запросу картини Бос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836712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4499992" y="188640"/>
            <a:ext cx="4320480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Ієроній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2400" dirty="0" smtClean="0"/>
              <a:t>Б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осх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“Віз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сіна.”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157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Семінар – практикум:  “ Формування художнього смаку учнів середніх класів,через вивчення композиції творів відомих художників. ”</vt:lpstr>
      <vt:lpstr>Композиція</vt:lpstr>
      <vt:lpstr>Схема законів  сприйняття людиною зорової інформації: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2016-11-20T20:19:18Z</dcterms:created>
  <dcterms:modified xsi:type="dcterms:W3CDTF">2016-11-22T16:31:37Z</dcterms:modified>
</cp:coreProperties>
</file>