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C4AA8-E341-4B9D-915B-72C7744532E5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D15A11-8BED-4941-8743-7ED61C0EAE72}">
      <dgm:prSet phldrT="[Text]" custT="1"/>
      <dgm:spPr/>
      <dgm:t>
        <a:bodyPr/>
        <a:lstStyle/>
        <a:p>
          <a:r>
            <a:rPr lang="fr-CA" sz="3200" noProof="0" dirty="0"/>
            <a:t>Résidences</a:t>
          </a:r>
        </a:p>
      </dgm:t>
    </dgm:pt>
    <dgm:pt modelId="{B2F6EAE6-96AC-4296-94C1-69CA25F4F1AE}" type="parTrans" cxnId="{D22D69FB-8117-490C-8DBB-41920080E317}">
      <dgm:prSet/>
      <dgm:spPr/>
      <dgm:t>
        <a:bodyPr/>
        <a:lstStyle/>
        <a:p>
          <a:endParaRPr lang="en-US"/>
        </a:p>
      </dgm:t>
    </dgm:pt>
    <dgm:pt modelId="{2787AF61-0FE1-4E11-98FA-A8B402506AAD}" type="sibTrans" cxnId="{D22D69FB-8117-490C-8DBB-41920080E317}">
      <dgm:prSet/>
      <dgm:spPr/>
      <dgm:t>
        <a:bodyPr/>
        <a:lstStyle/>
        <a:p>
          <a:endParaRPr lang="en-US"/>
        </a:p>
      </dgm:t>
    </dgm:pt>
    <dgm:pt modelId="{12D26B51-AC12-4C89-8ECB-9BB0F25BF0D9}">
      <dgm:prSet phldrT="[Text]" custT="1"/>
      <dgm:spPr/>
      <dgm:t>
        <a:bodyPr/>
        <a:lstStyle/>
        <a:p>
          <a:r>
            <a:rPr lang="en-US" sz="3600" dirty="0"/>
            <a:t>Services</a:t>
          </a:r>
        </a:p>
      </dgm:t>
    </dgm:pt>
    <dgm:pt modelId="{0BDC4176-9B88-4A65-9464-2B55549C04D8}" type="parTrans" cxnId="{9E8DAF58-24DF-4D0A-B0E1-66605A95FECC}">
      <dgm:prSet/>
      <dgm:spPr/>
      <dgm:t>
        <a:bodyPr/>
        <a:lstStyle/>
        <a:p>
          <a:endParaRPr lang="en-US"/>
        </a:p>
      </dgm:t>
    </dgm:pt>
    <dgm:pt modelId="{C446D272-0224-43E4-BED7-D8504ABECF16}" type="sibTrans" cxnId="{9E8DAF58-24DF-4D0A-B0E1-66605A95FECC}">
      <dgm:prSet/>
      <dgm:spPr/>
      <dgm:t>
        <a:bodyPr/>
        <a:lstStyle/>
        <a:p>
          <a:endParaRPr lang="en-US"/>
        </a:p>
      </dgm:t>
    </dgm:pt>
    <dgm:pt modelId="{16DA7F29-1C88-4105-9435-EEDE8D819E29}">
      <dgm:prSet phldrT="[Text]" custT="1"/>
      <dgm:spPr/>
      <dgm:t>
        <a:bodyPr/>
        <a:lstStyle/>
        <a:p>
          <a:r>
            <a:rPr lang="fr-CA" sz="3600" noProof="0" dirty="0"/>
            <a:t>Trois parcours </a:t>
          </a:r>
          <a:r>
            <a:rPr lang="en-US" sz="3600" dirty="0"/>
            <a:t>de golf</a:t>
          </a:r>
        </a:p>
      </dgm:t>
    </dgm:pt>
    <dgm:pt modelId="{5055B649-15B7-4C1A-91A5-615D772F5B70}" type="parTrans" cxnId="{8C1C0EF5-AADC-4222-9380-F3DEE6F9C608}">
      <dgm:prSet/>
      <dgm:spPr/>
      <dgm:t>
        <a:bodyPr/>
        <a:lstStyle/>
        <a:p>
          <a:endParaRPr lang="en-US"/>
        </a:p>
      </dgm:t>
    </dgm:pt>
    <dgm:pt modelId="{29439D64-5B84-4104-BBE9-00512374A0A8}" type="sibTrans" cxnId="{8C1C0EF5-AADC-4222-9380-F3DEE6F9C608}">
      <dgm:prSet/>
      <dgm:spPr/>
      <dgm:t>
        <a:bodyPr/>
        <a:lstStyle/>
        <a:p>
          <a:endParaRPr lang="en-US"/>
        </a:p>
      </dgm:t>
    </dgm:pt>
    <dgm:pt modelId="{0163ABBE-404D-42B2-A336-4541F0D7E645}" type="pres">
      <dgm:prSet presAssocID="{367C4AA8-E341-4B9D-915B-72C7744532E5}" presName="linear" presStyleCnt="0">
        <dgm:presLayoutVars>
          <dgm:dir/>
          <dgm:resizeHandles val="exact"/>
        </dgm:presLayoutVars>
      </dgm:prSet>
      <dgm:spPr/>
    </dgm:pt>
    <dgm:pt modelId="{AC780340-45AC-4B90-A5C6-4883C53FFFF1}" type="pres">
      <dgm:prSet presAssocID="{0FD15A11-8BED-4941-8743-7ED61C0EAE72}" presName="comp" presStyleCnt="0"/>
      <dgm:spPr/>
    </dgm:pt>
    <dgm:pt modelId="{BE030A4E-8D15-423B-99F3-ABD4A6D6C3EF}" type="pres">
      <dgm:prSet presAssocID="{0FD15A11-8BED-4941-8743-7ED61C0EAE72}" presName="box" presStyleLbl="node1" presStyleIdx="0" presStyleCnt="3" custLinFactNeighborX="0" custLinFactNeighborY="-26123"/>
      <dgm:spPr/>
    </dgm:pt>
    <dgm:pt modelId="{2090386D-1F57-452B-B78F-582B5C9EC56D}" type="pres">
      <dgm:prSet presAssocID="{0FD15A11-8BED-4941-8743-7ED61C0EAE72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E5AC416-4BC5-499B-B810-EC5A8354AA30}" type="pres">
      <dgm:prSet presAssocID="{0FD15A11-8BED-4941-8743-7ED61C0EAE72}" presName="text" presStyleLbl="node1" presStyleIdx="0" presStyleCnt="3">
        <dgm:presLayoutVars>
          <dgm:bulletEnabled val="1"/>
        </dgm:presLayoutVars>
      </dgm:prSet>
      <dgm:spPr/>
    </dgm:pt>
    <dgm:pt modelId="{30C29663-42FE-41C2-825A-161510B706C0}" type="pres">
      <dgm:prSet presAssocID="{2787AF61-0FE1-4E11-98FA-A8B402506AAD}" presName="spacer" presStyleCnt="0"/>
      <dgm:spPr/>
    </dgm:pt>
    <dgm:pt modelId="{3C9E6CEA-B63F-4671-85CF-80E8B5A49283}" type="pres">
      <dgm:prSet presAssocID="{12D26B51-AC12-4C89-8ECB-9BB0F25BF0D9}" presName="comp" presStyleCnt="0"/>
      <dgm:spPr/>
    </dgm:pt>
    <dgm:pt modelId="{C71F773D-ACB8-486B-BF68-75AF0F56BA0B}" type="pres">
      <dgm:prSet presAssocID="{12D26B51-AC12-4C89-8ECB-9BB0F25BF0D9}" presName="box" presStyleLbl="node1" presStyleIdx="1" presStyleCnt="3"/>
      <dgm:spPr/>
    </dgm:pt>
    <dgm:pt modelId="{E8D07145-E080-41B4-8472-95BD658478EB}" type="pres">
      <dgm:prSet presAssocID="{12D26B51-AC12-4C89-8ECB-9BB0F25BF0D9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C38A402-2328-4D27-8880-004F723EAE30}" type="pres">
      <dgm:prSet presAssocID="{12D26B51-AC12-4C89-8ECB-9BB0F25BF0D9}" presName="text" presStyleLbl="node1" presStyleIdx="1" presStyleCnt="3">
        <dgm:presLayoutVars>
          <dgm:bulletEnabled val="1"/>
        </dgm:presLayoutVars>
      </dgm:prSet>
      <dgm:spPr/>
    </dgm:pt>
    <dgm:pt modelId="{FF530EE6-E01E-4667-A367-9A38C6ED783B}" type="pres">
      <dgm:prSet presAssocID="{C446D272-0224-43E4-BED7-D8504ABECF16}" presName="spacer" presStyleCnt="0"/>
      <dgm:spPr/>
    </dgm:pt>
    <dgm:pt modelId="{EC4C0186-3A6F-4897-9B31-3F76DE54EDF5}" type="pres">
      <dgm:prSet presAssocID="{16DA7F29-1C88-4105-9435-EEDE8D819E29}" presName="comp" presStyleCnt="0"/>
      <dgm:spPr/>
    </dgm:pt>
    <dgm:pt modelId="{D1D10481-446E-4DC0-B0D1-38AD0DDB9702}" type="pres">
      <dgm:prSet presAssocID="{16DA7F29-1C88-4105-9435-EEDE8D819E29}" presName="box" presStyleLbl="node1" presStyleIdx="2" presStyleCnt="3" custLinFactNeighborX="0" custLinFactNeighborY="0"/>
      <dgm:spPr/>
    </dgm:pt>
    <dgm:pt modelId="{B4881D59-B1DF-4E8B-9C88-BAB3A4ABF910}" type="pres">
      <dgm:prSet presAssocID="{16DA7F29-1C88-4105-9435-EEDE8D819E2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1A101E5-25CD-41F5-8C8E-95530EF31D90}" type="pres">
      <dgm:prSet presAssocID="{16DA7F29-1C88-4105-9435-EEDE8D819E29}" presName="text" presStyleLbl="node1" presStyleIdx="2" presStyleCnt="3">
        <dgm:presLayoutVars>
          <dgm:bulletEnabled val="1"/>
        </dgm:presLayoutVars>
      </dgm:prSet>
      <dgm:spPr/>
    </dgm:pt>
  </dgm:ptLst>
  <dgm:cxnLst>
    <dgm:cxn modelId="{D22D69FB-8117-490C-8DBB-41920080E317}" srcId="{367C4AA8-E341-4B9D-915B-72C7744532E5}" destId="{0FD15A11-8BED-4941-8743-7ED61C0EAE72}" srcOrd="0" destOrd="0" parTransId="{B2F6EAE6-96AC-4296-94C1-69CA25F4F1AE}" sibTransId="{2787AF61-0FE1-4E11-98FA-A8B402506AAD}"/>
    <dgm:cxn modelId="{B2C8569A-F9B0-469A-90AC-0891FABABBED}" type="presOf" srcId="{12D26B51-AC12-4C89-8ECB-9BB0F25BF0D9}" destId="{C71F773D-ACB8-486B-BF68-75AF0F56BA0B}" srcOrd="0" destOrd="0" presId="urn:microsoft.com/office/officeart/2005/8/layout/vList4#1"/>
    <dgm:cxn modelId="{B283DF13-7DF7-46CE-BD2C-AC752E1A636E}" type="presOf" srcId="{0FD15A11-8BED-4941-8743-7ED61C0EAE72}" destId="{BE030A4E-8D15-423B-99F3-ABD4A6D6C3EF}" srcOrd="0" destOrd="0" presId="urn:microsoft.com/office/officeart/2005/8/layout/vList4#1"/>
    <dgm:cxn modelId="{5A68F39A-368B-4A07-A4ED-0B06C744EF49}" type="presOf" srcId="{16DA7F29-1C88-4105-9435-EEDE8D819E29}" destId="{61A101E5-25CD-41F5-8C8E-95530EF31D90}" srcOrd="1" destOrd="0" presId="urn:microsoft.com/office/officeart/2005/8/layout/vList4#1"/>
    <dgm:cxn modelId="{8C1C0EF5-AADC-4222-9380-F3DEE6F9C608}" srcId="{367C4AA8-E341-4B9D-915B-72C7744532E5}" destId="{16DA7F29-1C88-4105-9435-EEDE8D819E29}" srcOrd="2" destOrd="0" parTransId="{5055B649-15B7-4C1A-91A5-615D772F5B70}" sibTransId="{29439D64-5B84-4104-BBE9-00512374A0A8}"/>
    <dgm:cxn modelId="{9E8DAF58-24DF-4D0A-B0E1-66605A95FECC}" srcId="{367C4AA8-E341-4B9D-915B-72C7744532E5}" destId="{12D26B51-AC12-4C89-8ECB-9BB0F25BF0D9}" srcOrd="1" destOrd="0" parTransId="{0BDC4176-9B88-4A65-9464-2B55549C04D8}" sibTransId="{C446D272-0224-43E4-BED7-D8504ABECF16}"/>
    <dgm:cxn modelId="{FC5B893E-F580-4067-B0F7-9C5731185430}" type="presOf" srcId="{0FD15A11-8BED-4941-8743-7ED61C0EAE72}" destId="{9E5AC416-4BC5-499B-B810-EC5A8354AA30}" srcOrd="1" destOrd="0" presId="urn:microsoft.com/office/officeart/2005/8/layout/vList4#1"/>
    <dgm:cxn modelId="{3625CD85-4B29-472E-A162-C4382DD899D4}" type="presOf" srcId="{16DA7F29-1C88-4105-9435-EEDE8D819E29}" destId="{D1D10481-446E-4DC0-B0D1-38AD0DDB9702}" srcOrd="0" destOrd="0" presId="urn:microsoft.com/office/officeart/2005/8/layout/vList4#1"/>
    <dgm:cxn modelId="{7A0799B1-61F8-45C9-A717-B88F0AF4C96E}" type="presOf" srcId="{12D26B51-AC12-4C89-8ECB-9BB0F25BF0D9}" destId="{0C38A402-2328-4D27-8880-004F723EAE30}" srcOrd="1" destOrd="0" presId="urn:microsoft.com/office/officeart/2005/8/layout/vList4#1"/>
    <dgm:cxn modelId="{7E74E12F-E27E-4CAF-8CFC-0ED888420CD6}" type="presOf" srcId="{367C4AA8-E341-4B9D-915B-72C7744532E5}" destId="{0163ABBE-404D-42B2-A336-4541F0D7E645}" srcOrd="0" destOrd="0" presId="urn:microsoft.com/office/officeart/2005/8/layout/vList4#1"/>
    <dgm:cxn modelId="{AA60A75B-4926-41E4-8D9B-FC519C6001F8}" type="presParOf" srcId="{0163ABBE-404D-42B2-A336-4541F0D7E645}" destId="{AC780340-45AC-4B90-A5C6-4883C53FFFF1}" srcOrd="0" destOrd="0" presId="urn:microsoft.com/office/officeart/2005/8/layout/vList4#1"/>
    <dgm:cxn modelId="{383BB9A5-1F8C-4EE8-8DAC-EAD6A9899684}" type="presParOf" srcId="{AC780340-45AC-4B90-A5C6-4883C53FFFF1}" destId="{BE030A4E-8D15-423B-99F3-ABD4A6D6C3EF}" srcOrd="0" destOrd="0" presId="urn:microsoft.com/office/officeart/2005/8/layout/vList4#1"/>
    <dgm:cxn modelId="{4429A3C8-CB13-4CB4-B369-EA32E8E8A634}" type="presParOf" srcId="{AC780340-45AC-4B90-A5C6-4883C53FFFF1}" destId="{2090386D-1F57-452B-B78F-582B5C9EC56D}" srcOrd="1" destOrd="0" presId="urn:microsoft.com/office/officeart/2005/8/layout/vList4#1"/>
    <dgm:cxn modelId="{C20ACA59-AE35-4B1B-AEDF-080D5CA06589}" type="presParOf" srcId="{AC780340-45AC-4B90-A5C6-4883C53FFFF1}" destId="{9E5AC416-4BC5-499B-B810-EC5A8354AA30}" srcOrd="2" destOrd="0" presId="urn:microsoft.com/office/officeart/2005/8/layout/vList4#1"/>
    <dgm:cxn modelId="{63CF6628-3017-48F7-9CA1-63ECF2AA19B0}" type="presParOf" srcId="{0163ABBE-404D-42B2-A336-4541F0D7E645}" destId="{30C29663-42FE-41C2-825A-161510B706C0}" srcOrd="1" destOrd="0" presId="urn:microsoft.com/office/officeart/2005/8/layout/vList4#1"/>
    <dgm:cxn modelId="{E69EEF29-4305-4ABD-BA78-F002CAE28B87}" type="presParOf" srcId="{0163ABBE-404D-42B2-A336-4541F0D7E645}" destId="{3C9E6CEA-B63F-4671-85CF-80E8B5A49283}" srcOrd="2" destOrd="0" presId="urn:microsoft.com/office/officeart/2005/8/layout/vList4#1"/>
    <dgm:cxn modelId="{E0DC52B6-FA37-42C5-95C9-FB09B1F2FD6A}" type="presParOf" srcId="{3C9E6CEA-B63F-4671-85CF-80E8B5A49283}" destId="{C71F773D-ACB8-486B-BF68-75AF0F56BA0B}" srcOrd="0" destOrd="0" presId="urn:microsoft.com/office/officeart/2005/8/layout/vList4#1"/>
    <dgm:cxn modelId="{F886D4A6-6111-4533-BC47-4FBF554BD003}" type="presParOf" srcId="{3C9E6CEA-B63F-4671-85CF-80E8B5A49283}" destId="{E8D07145-E080-41B4-8472-95BD658478EB}" srcOrd="1" destOrd="0" presId="urn:microsoft.com/office/officeart/2005/8/layout/vList4#1"/>
    <dgm:cxn modelId="{0974926B-B1F4-43FB-8007-70838FD5CA8E}" type="presParOf" srcId="{3C9E6CEA-B63F-4671-85CF-80E8B5A49283}" destId="{0C38A402-2328-4D27-8880-004F723EAE30}" srcOrd="2" destOrd="0" presId="urn:microsoft.com/office/officeart/2005/8/layout/vList4#1"/>
    <dgm:cxn modelId="{E67BCEA8-A22C-4E59-A464-DB4E96537A19}" type="presParOf" srcId="{0163ABBE-404D-42B2-A336-4541F0D7E645}" destId="{FF530EE6-E01E-4667-A367-9A38C6ED783B}" srcOrd="3" destOrd="0" presId="urn:microsoft.com/office/officeart/2005/8/layout/vList4#1"/>
    <dgm:cxn modelId="{9036D62E-E757-44B6-83E2-305CAA3B9D7A}" type="presParOf" srcId="{0163ABBE-404D-42B2-A336-4541F0D7E645}" destId="{EC4C0186-3A6F-4897-9B31-3F76DE54EDF5}" srcOrd="4" destOrd="0" presId="urn:microsoft.com/office/officeart/2005/8/layout/vList4#1"/>
    <dgm:cxn modelId="{42AC0B1F-46D2-4F02-84FD-BD0997AD4C9C}" type="presParOf" srcId="{EC4C0186-3A6F-4897-9B31-3F76DE54EDF5}" destId="{D1D10481-446E-4DC0-B0D1-38AD0DDB9702}" srcOrd="0" destOrd="0" presId="urn:microsoft.com/office/officeart/2005/8/layout/vList4#1"/>
    <dgm:cxn modelId="{D99D3134-CE65-499F-90FD-A30D4E324038}" type="presParOf" srcId="{EC4C0186-3A6F-4897-9B31-3F76DE54EDF5}" destId="{B4881D59-B1DF-4E8B-9C88-BAB3A4ABF910}" srcOrd="1" destOrd="0" presId="urn:microsoft.com/office/officeart/2005/8/layout/vList4#1"/>
    <dgm:cxn modelId="{F5BCEF68-4D7C-4E50-82D0-C00169D6F1AB}" type="presParOf" srcId="{EC4C0186-3A6F-4897-9B31-3F76DE54EDF5}" destId="{61A101E5-25CD-41F5-8C8E-95530EF31D90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030A4E-8D15-423B-99F3-ABD4A6D6C3EF}">
      <dsp:nvSpPr>
        <dsp:cNvPr id="0" name=""/>
        <dsp:cNvSpPr/>
      </dsp:nvSpPr>
      <dsp:spPr>
        <a:xfrm>
          <a:off x="0" y="0"/>
          <a:ext cx="6543692" cy="1077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200" kern="1200" noProof="0" dirty="0"/>
            <a:t>Résidences</a:t>
          </a:r>
        </a:p>
      </dsp:txBody>
      <dsp:txXfrm>
        <a:off x="1416490" y="0"/>
        <a:ext cx="5127201" cy="1077518"/>
      </dsp:txXfrm>
    </dsp:sp>
    <dsp:sp modelId="{2090386D-1F57-452B-B78F-582B5C9EC56D}">
      <dsp:nvSpPr>
        <dsp:cNvPr id="0" name=""/>
        <dsp:cNvSpPr/>
      </dsp:nvSpPr>
      <dsp:spPr>
        <a:xfrm>
          <a:off x="107751" y="107751"/>
          <a:ext cx="1308738" cy="86201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1F773D-ACB8-486B-BF68-75AF0F56BA0B}">
      <dsp:nvSpPr>
        <dsp:cNvPr id="0" name=""/>
        <dsp:cNvSpPr/>
      </dsp:nvSpPr>
      <dsp:spPr>
        <a:xfrm>
          <a:off x="0" y="1185270"/>
          <a:ext cx="6543692" cy="1077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Services</a:t>
          </a:r>
        </a:p>
      </dsp:txBody>
      <dsp:txXfrm>
        <a:off x="1416490" y="1185270"/>
        <a:ext cx="5127201" cy="1077518"/>
      </dsp:txXfrm>
    </dsp:sp>
    <dsp:sp modelId="{E8D07145-E080-41B4-8472-95BD658478EB}">
      <dsp:nvSpPr>
        <dsp:cNvPr id="0" name=""/>
        <dsp:cNvSpPr/>
      </dsp:nvSpPr>
      <dsp:spPr>
        <a:xfrm>
          <a:off x="107751" y="1293022"/>
          <a:ext cx="1308738" cy="86201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D10481-446E-4DC0-B0D1-38AD0DDB9702}">
      <dsp:nvSpPr>
        <dsp:cNvPr id="0" name=""/>
        <dsp:cNvSpPr/>
      </dsp:nvSpPr>
      <dsp:spPr>
        <a:xfrm>
          <a:off x="0" y="2370541"/>
          <a:ext cx="6543692" cy="1077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600" kern="1200" noProof="0" dirty="0"/>
            <a:t>Trois parcours </a:t>
          </a:r>
          <a:r>
            <a:rPr lang="en-US" sz="3600" kern="1200" dirty="0"/>
            <a:t>de golf</a:t>
          </a:r>
        </a:p>
      </dsp:txBody>
      <dsp:txXfrm>
        <a:off x="1416490" y="2370541"/>
        <a:ext cx="5127201" cy="1077518"/>
      </dsp:txXfrm>
    </dsp:sp>
    <dsp:sp modelId="{B4881D59-B1DF-4E8B-9C88-BAB3A4ABF910}">
      <dsp:nvSpPr>
        <dsp:cNvPr id="0" name=""/>
        <dsp:cNvSpPr/>
      </dsp:nvSpPr>
      <dsp:spPr>
        <a:xfrm>
          <a:off x="107751" y="2478293"/>
          <a:ext cx="1308738" cy="86201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3376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0138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661362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43891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90168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49632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9436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38858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7890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4252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2541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8855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60419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57842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99968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92498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3078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6C042C6-5EBB-43B8-A4D7-E9FAA427C9A6}" type="datetimeFigureOut">
              <a:rPr lang="fr-CA" smtClean="0"/>
              <a:t>2016-06-15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88068E-E599-4463-B512-2D3C78E9B3D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6181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CA" noProof="0" dirty="0"/>
              <a:t>La Vallée des Pins</a:t>
            </a:r>
            <a:br>
              <a:rPr lang="fr-CA" noProof="0" dirty="0"/>
            </a:br>
            <a:r>
              <a:rPr lang="fr-CA" noProof="0" dirty="0"/>
              <a:t>Résidences et golf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CA" i="1" noProof="0" dirty="0"/>
              <a:t>Vivre dans le luxe… à prix abordable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2828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Piscine de la Vallée des Pins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fr-CA" dirty="0"/>
              <a:t>Piscine de taille olympique avec plongeoir</a:t>
            </a:r>
          </a:p>
          <a:p>
            <a:pPr>
              <a:spcBef>
                <a:spcPts val="1200"/>
              </a:spcBef>
            </a:pPr>
            <a:r>
              <a:rPr lang="fr-CA" dirty="0"/>
              <a:t>Eau salée</a:t>
            </a:r>
          </a:p>
          <a:p>
            <a:pPr>
              <a:spcBef>
                <a:spcPts val="1200"/>
              </a:spcBef>
            </a:pPr>
            <a:r>
              <a:rPr lang="fr-CA" dirty="0"/>
              <a:t>Glissades d’eau</a:t>
            </a:r>
          </a:p>
          <a:p>
            <a:pPr>
              <a:spcBef>
                <a:spcPts val="1200"/>
              </a:spcBef>
            </a:pPr>
            <a:r>
              <a:rPr lang="fr-CA" dirty="0"/>
              <a:t>Sports aquatiques</a:t>
            </a:r>
          </a:p>
          <a:p>
            <a:pPr marL="0" indent="0" algn="r">
              <a:spcBef>
                <a:spcPts val="2400"/>
              </a:spcBef>
              <a:buNone/>
            </a:pPr>
            <a:r>
              <a:rPr lang="fr-CA" dirty="0"/>
              <a:t>Gratuit pour tous les résidents</a:t>
            </a:r>
          </a:p>
        </p:txBody>
      </p:sp>
    </p:spTree>
    <p:extLst>
      <p:ext uri="{BB962C8B-B14F-4D97-AF65-F5344CB8AC3E}">
        <p14:creationId xmlns:p14="http://schemas.microsoft.com/office/powerpoint/2010/main" val="3814409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4400" dirty="0"/>
              <a:t>Golfs de la Vallée des Pins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idx="1"/>
          </p:nvPr>
        </p:nvSpPr>
        <p:spPr>
          <a:xfrm>
            <a:off x="1418407" y="1952367"/>
            <a:ext cx="10018713" cy="2331308"/>
          </a:xfrm>
        </p:spPr>
        <p:txBody>
          <a:bodyPr>
            <a:normAutofit/>
          </a:bodyPr>
          <a:lstStyle/>
          <a:p>
            <a:r>
              <a:rPr lang="fr-CA" dirty="0">
                <a:solidFill>
                  <a:schemeClr val="tx1"/>
                </a:solidFill>
                <a:sym typeface="Wingdings"/>
              </a:rPr>
              <a:t>Parcours du golf Champion de la Vallée des Pins</a:t>
            </a:r>
          </a:p>
          <a:p>
            <a:r>
              <a:rPr lang="fr-CA" dirty="0">
                <a:sym typeface="Wingdings"/>
              </a:rPr>
              <a:t>Parcours </a:t>
            </a:r>
            <a:r>
              <a:rPr lang="fr-CA" dirty="0">
                <a:solidFill>
                  <a:schemeClr val="tx1"/>
                </a:solidFill>
                <a:sym typeface="Wingdings"/>
              </a:rPr>
              <a:t>du golf Matinée de la Vallée des Pins</a:t>
            </a:r>
          </a:p>
          <a:p>
            <a:r>
              <a:rPr lang="fr-CA" dirty="0">
                <a:solidFill>
                  <a:schemeClr val="tx1"/>
                </a:solidFill>
                <a:sym typeface="Wingdings"/>
              </a:rPr>
              <a:t>Parcours du golf de l’Ile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10489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600" dirty="0"/>
              <a:t>Golf Champion de la Vallée des Pins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fr-CA" dirty="0"/>
              <a:t>18 trous </a:t>
            </a:r>
          </a:p>
          <a:p>
            <a:pPr>
              <a:spcBef>
                <a:spcPts val="1200"/>
              </a:spcBef>
            </a:pPr>
            <a:r>
              <a:rPr lang="fr-CA" dirty="0"/>
              <a:t>Parcours de golf de classe mondiale</a:t>
            </a:r>
          </a:p>
          <a:p>
            <a:pPr>
              <a:spcBef>
                <a:spcPts val="1200"/>
              </a:spcBef>
            </a:pPr>
            <a:r>
              <a:rPr lang="fr-CA" dirty="0"/>
              <a:t>Situé dans la belle Vallée des Pins</a:t>
            </a:r>
          </a:p>
          <a:p>
            <a:pPr marL="0" indent="0" algn="r">
              <a:spcBef>
                <a:spcPts val="2400"/>
              </a:spcBef>
              <a:buNone/>
            </a:pPr>
            <a:r>
              <a:rPr lang="fr-CA" dirty="0"/>
              <a:t>Cout : 29,99 $ la ronde</a:t>
            </a:r>
          </a:p>
          <a:p>
            <a:pPr marL="0" indent="0" algn="r">
              <a:buNone/>
            </a:pPr>
            <a:r>
              <a:rPr lang="fr-CA" dirty="0"/>
              <a:t>Abonnement annuel : 1 200,00 $</a:t>
            </a:r>
          </a:p>
        </p:txBody>
      </p:sp>
    </p:spTree>
    <p:extLst>
      <p:ext uri="{BB962C8B-B14F-4D97-AF65-F5344CB8AC3E}">
        <p14:creationId xmlns:p14="http://schemas.microsoft.com/office/powerpoint/2010/main" val="1874127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600" dirty="0"/>
              <a:t>Golf Matinée de la Vallée des Pins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fr-CA" dirty="0"/>
              <a:t>18 trous</a:t>
            </a:r>
          </a:p>
          <a:p>
            <a:pPr>
              <a:spcBef>
                <a:spcPts val="1200"/>
              </a:spcBef>
            </a:pPr>
            <a:r>
              <a:rPr lang="fr-CA" dirty="0"/>
              <a:t>Situé dans une prairie vallonnée</a:t>
            </a:r>
          </a:p>
          <a:p>
            <a:pPr marL="0" indent="0" algn="r">
              <a:spcBef>
                <a:spcPts val="2400"/>
              </a:spcBef>
              <a:buNone/>
            </a:pPr>
            <a:r>
              <a:rPr lang="fr-CA" dirty="0"/>
              <a:t>Cout : 27,99 $ la ronde</a:t>
            </a:r>
          </a:p>
          <a:p>
            <a:pPr marL="0" indent="0" algn="r">
              <a:buNone/>
            </a:pPr>
            <a:r>
              <a:rPr lang="fr-CA" dirty="0"/>
              <a:t>Abonnement annuel : 1 000,00 $</a:t>
            </a:r>
          </a:p>
        </p:txBody>
      </p:sp>
    </p:spTree>
    <p:extLst>
      <p:ext uri="{BB962C8B-B14F-4D97-AF65-F5344CB8AC3E}">
        <p14:creationId xmlns:p14="http://schemas.microsoft.com/office/powerpoint/2010/main" val="1700782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600" dirty="0"/>
              <a:t>Golf de L’Ile de la Vallée des Pins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fr-CA" dirty="0"/>
              <a:t>18 trous</a:t>
            </a:r>
          </a:p>
          <a:p>
            <a:pPr>
              <a:spcBef>
                <a:spcPts val="1200"/>
              </a:spcBef>
            </a:pPr>
            <a:r>
              <a:rPr lang="fr-CA" dirty="0"/>
              <a:t>Situé autour d’un beau lac</a:t>
            </a:r>
          </a:p>
          <a:p>
            <a:pPr marL="0" indent="0" algn="r">
              <a:spcBef>
                <a:spcPts val="2400"/>
              </a:spcBef>
              <a:buNone/>
            </a:pPr>
            <a:r>
              <a:rPr lang="fr-CA" dirty="0"/>
              <a:t>Cout : 27,99 $ la ronde</a:t>
            </a:r>
          </a:p>
          <a:p>
            <a:pPr marL="0" indent="0" algn="r">
              <a:buNone/>
            </a:pPr>
            <a:r>
              <a:rPr lang="fr-CA" dirty="0"/>
              <a:t>Abonnement annuel : 1 000,00 $</a:t>
            </a:r>
          </a:p>
        </p:txBody>
      </p:sp>
    </p:spTree>
    <p:extLst>
      <p:ext uri="{BB962C8B-B14F-4D97-AF65-F5344CB8AC3E}">
        <p14:creationId xmlns:p14="http://schemas.microsoft.com/office/powerpoint/2010/main" val="3170229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latin typeface="Aharoni" pitchFamily="2" charset="-79"/>
                <a:cs typeface="Aharoni" pitchFamily="2" charset="-79"/>
              </a:rPr>
              <a:t>Nous offrons</a:t>
            </a:r>
            <a:endParaRPr lang="fr-CA" dirty="0"/>
          </a:p>
        </p:txBody>
      </p:sp>
      <p:graphicFrame>
        <p:nvGraphicFramePr>
          <p:cNvPr id="4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9884843"/>
              </p:ext>
            </p:extLst>
          </p:nvPr>
        </p:nvGraphicFramePr>
        <p:xfrm>
          <a:off x="3221821" y="2085572"/>
          <a:ext cx="6543692" cy="3448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4352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 dirty="0"/>
              <a:t>Résidences Vallée des Pins</a:t>
            </a:r>
            <a:endParaRPr lang="fr-CA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CA" noProof="0" dirty="0">
                <a:sym typeface="Wingdings"/>
              </a:rPr>
              <a:t> </a:t>
            </a:r>
            <a:r>
              <a:rPr lang="fr-CA" noProof="0" dirty="0"/>
              <a:t>Condominiums</a:t>
            </a:r>
          </a:p>
          <a:p>
            <a:pPr>
              <a:buNone/>
            </a:pPr>
            <a:r>
              <a:rPr lang="fr-CA" noProof="0" dirty="0">
                <a:sym typeface="Wingdings"/>
              </a:rPr>
              <a:t> </a:t>
            </a:r>
            <a:r>
              <a:rPr lang="fr-CA" noProof="0" dirty="0"/>
              <a:t>Maisons luxueuses</a:t>
            </a:r>
          </a:p>
          <a:p>
            <a:pPr>
              <a:buNone/>
            </a:pPr>
            <a:r>
              <a:rPr lang="fr-CA" noProof="0" dirty="0">
                <a:sym typeface="Wingdings"/>
              </a:rPr>
              <a:t> </a:t>
            </a:r>
            <a:r>
              <a:rPr lang="fr-CA" noProof="0" dirty="0"/>
              <a:t>Villas luxueuses</a:t>
            </a:r>
          </a:p>
        </p:txBody>
      </p:sp>
    </p:spTree>
    <p:extLst>
      <p:ext uri="{BB962C8B-B14F-4D97-AF65-F5344CB8AC3E}">
        <p14:creationId xmlns:p14="http://schemas.microsoft.com/office/powerpoint/2010/main" val="1350940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Condominiums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fr-CA" dirty="0"/>
              <a:t>1, 2 et 3 chambres à coucher magnifiques avec vue sur le lac</a:t>
            </a:r>
          </a:p>
          <a:p>
            <a:pPr>
              <a:spcBef>
                <a:spcPts val="1200"/>
              </a:spcBef>
            </a:pPr>
            <a:r>
              <a:rPr lang="fr-CA" dirty="0"/>
              <a:t>Appareils électroménagers en acier inoxydable </a:t>
            </a:r>
            <a:br>
              <a:rPr lang="fr-CA" dirty="0"/>
            </a:br>
            <a:r>
              <a:rPr lang="fr-CA" dirty="0"/>
              <a:t>(réfrigérateur, cuisinière et lave-vaisselle)</a:t>
            </a:r>
          </a:p>
          <a:p>
            <a:pPr>
              <a:spcBef>
                <a:spcPts val="1200"/>
              </a:spcBef>
            </a:pPr>
            <a:r>
              <a:rPr lang="fr-CA" dirty="0"/>
              <a:t>Salon, salle à manger et chambres à coucher entièrement meublés </a:t>
            </a:r>
          </a:p>
          <a:p>
            <a:pPr>
              <a:spcBef>
                <a:spcPts val="1200"/>
              </a:spcBef>
            </a:pPr>
            <a:r>
              <a:rPr lang="fr-CA" dirty="0"/>
              <a:t>Foyer au gaz (optionnel)</a:t>
            </a:r>
          </a:p>
          <a:p>
            <a:pPr marL="109728" indent="0" algn="r">
              <a:spcBef>
                <a:spcPts val="2400"/>
              </a:spcBef>
              <a:buNone/>
            </a:pPr>
            <a:r>
              <a:rPr lang="fr-CA" dirty="0"/>
              <a:t>À partir de 199 000 $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13907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Maisons luxueuses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fr-CA" dirty="0"/>
              <a:t>Maisons à 2 étages avec vue sur le lac et sur le parcours de golf</a:t>
            </a:r>
          </a:p>
          <a:p>
            <a:pPr>
              <a:spcBef>
                <a:spcPts val="1200"/>
              </a:spcBef>
            </a:pPr>
            <a:r>
              <a:rPr lang="fr-CA" dirty="0"/>
              <a:t>3 chambres à coucher, 2 salles de bains</a:t>
            </a:r>
          </a:p>
          <a:p>
            <a:pPr>
              <a:spcBef>
                <a:spcPts val="1200"/>
              </a:spcBef>
            </a:pPr>
            <a:r>
              <a:rPr lang="fr-CA" dirty="0"/>
              <a:t>Appareils électroménagers en acier inoxydable </a:t>
            </a:r>
            <a:br>
              <a:rPr lang="fr-CA" dirty="0"/>
            </a:br>
            <a:r>
              <a:rPr lang="fr-CA" dirty="0"/>
              <a:t>(réfrigérateur, cuisinière et lave-vaisselle)</a:t>
            </a:r>
          </a:p>
          <a:p>
            <a:pPr>
              <a:spcBef>
                <a:spcPts val="1200"/>
              </a:spcBef>
            </a:pPr>
            <a:r>
              <a:rPr lang="fr-CA" dirty="0"/>
              <a:t>Salon, salle à  manger et chambres à coucher entièrement meublés </a:t>
            </a:r>
          </a:p>
          <a:p>
            <a:pPr marL="109728" indent="0" algn="r">
              <a:spcBef>
                <a:spcPts val="2400"/>
              </a:spcBef>
              <a:buNone/>
            </a:pPr>
            <a:r>
              <a:rPr lang="fr-CA" dirty="0"/>
              <a:t>À partir de 249 000 $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686234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Villas luxueuses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fr-CA" dirty="0"/>
              <a:t>Villas à 2 étages avec vue sur le parcours de golf Champion de la Vallée des Pins</a:t>
            </a:r>
          </a:p>
          <a:p>
            <a:pPr>
              <a:spcBef>
                <a:spcPts val="1200"/>
              </a:spcBef>
            </a:pPr>
            <a:r>
              <a:rPr lang="fr-CA" dirty="0"/>
              <a:t>5 chambres à coucher, 4 salles de bains</a:t>
            </a:r>
          </a:p>
          <a:p>
            <a:pPr>
              <a:spcBef>
                <a:spcPts val="1200"/>
              </a:spcBef>
            </a:pPr>
            <a:r>
              <a:rPr lang="fr-CA" dirty="0"/>
              <a:t>Appareils électroménagers en acier inoxydable </a:t>
            </a:r>
            <a:br>
              <a:rPr lang="fr-CA" dirty="0"/>
            </a:br>
            <a:r>
              <a:rPr lang="fr-CA" dirty="0"/>
              <a:t>(réfrigérateur cuisinière et lave-vaisselle)</a:t>
            </a:r>
          </a:p>
          <a:p>
            <a:pPr>
              <a:spcBef>
                <a:spcPts val="1200"/>
              </a:spcBef>
            </a:pPr>
            <a:r>
              <a:rPr lang="fr-CA" dirty="0"/>
              <a:t>Salon, salle à manger, chambres à coucher et solarium entièrement meublés</a:t>
            </a:r>
          </a:p>
          <a:p>
            <a:pPr marL="109728" indent="0" algn="r">
              <a:spcBef>
                <a:spcPts val="2400"/>
              </a:spcBef>
              <a:buNone/>
            </a:pPr>
            <a:r>
              <a:rPr lang="fr-CA" dirty="0"/>
              <a:t>À partir de 359 000 $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69288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z="4400" dirty="0"/>
              <a:t>Services de la Vallée des Pins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idx="1"/>
          </p:nvPr>
        </p:nvSpPr>
        <p:spPr>
          <a:xfrm>
            <a:off x="1484311" y="2306595"/>
            <a:ext cx="2403949" cy="2092410"/>
          </a:xfrm>
        </p:spPr>
        <p:txBody>
          <a:bodyPr>
            <a:normAutofit/>
          </a:bodyPr>
          <a:lstStyle/>
          <a:p>
            <a:r>
              <a:rPr lang="fr-CA" dirty="0"/>
              <a:t>Gymnase</a:t>
            </a:r>
          </a:p>
          <a:p>
            <a:r>
              <a:rPr lang="fr-CA" dirty="0"/>
              <a:t>Spas</a:t>
            </a:r>
          </a:p>
          <a:p>
            <a:r>
              <a:rPr lang="fr-CA" dirty="0"/>
              <a:t>Piscines</a:t>
            </a:r>
          </a:p>
        </p:txBody>
      </p:sp>
    </p:spTree>
    <p:extLst>
      <p:ext uri="{BB962C8B-B14F-4D97-AF65-F5344CB8AC3E}">
        <p14:creationId xmlns:p14="http://schemas.microsoft.com/office/powerpoint/2010/main" val="439105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Gymnase de la Vallée des Pins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fr-CA" dirty="0"/>
              <a:t>Ouvert 24/24</a:t>
            </a:r>
          </a:p>
          <a:p>
            <a:pPr>
              <a:spcBef>
                <a:spcPts val="1200"/>
              </a:spcBef>
            </a:pPr>
            <a:r>
              <a:rPr lang="fr-CA" dirty="0"/>
              <a:t>Gymnase - 10 000 pieds carrés</a:t>
            </a:r>
          </a:p>
          <a:p>
            <a:pPr>
              <a:spcBef>
                <a:spcPts val="1200"/>
              </a:spcBef>
            </a:pPr>
            <a:r>
              <a:rPr lang="fr-CA" dirty="0"/>
              <a:t>Entraineurs certifiés</a:t>
            </a:r>
          </a:p>
          <a:p>
            <a:pPr>
              <a:spcBef>
                <a:spcPts val="1200"/>
              </a:spcBef>
            </a:pPr>
            <a:r>
              <a:rPr lang="fr-CA" dirty="0"/>
              <a:t>Cours d’aérobie quotidiens</a:t>
            </a:r>
          </a:p>
          <a:p>
            <a:pPr>
              <a:spcBef>
                <a:spcPts val="1200"/>
              </a:spcBef>
            </a:pPr>
            <a:r>
              <a:rPr lang="fr-CA" dirty="0"/>
              <a:t>Squash, </a:t>
            </a:r>
            <a:r>
              <a:rPr lang="fr-CA" dirty="0" err="1"/>
              <a:t>racquetball</a:t>
            </a:r>
            <a:r>
              <a:rPr lang="fr-CA" dirty="0"/>
              <a:t> et tennis</a:t>
            </a:r>
          </a:p>
          <a:p>
            <a:pPr marL="0" indent="0" algn="r">
              <a:spcBef>
                <a:spcPts val="2400"/>
              </a:spcBef>
              <a:buNone/>
            </a:pPr>
            <a:r>
              <a:rPr lang="fr-CA" dirty="0"/>
              <a:t>Frais d’adhésion : 19,99/mois</a:t>
            </a:r>
          </a:p>
        </p:txBody>
      </p:sp>
    </p:spTree>
    <p:extLst>
      <p:ext uri="{BB962C8B-B14F-4D97-AF65-F5344CB8AC3E}">
        <p14:creationId xmlns:p14="http://schemas.microsoft.com/office/powerpoint/2010/main" val="3117126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Spas de la Vallée des Pins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fr-CA" dirty="0"/>
              <a:t>Massothérapeutes certifiés</a:t>
            </a:r>
          </a:p>
          <a:p>
            <a:pPr>
              <a:spcBef>
                <a:spcPts val="1200"/>
              </a:spcBef>
            </a:pPr>
            <a:r>
              <a:rPr lang="fr-CA" dirty="0"/>
              <a:t>Thérapeutes sportifs certifiés</a:t>
            </a:r>
          </a:p>
          <a:p>
            <a:pPr>
              <a:spcBef>
                <a:spcPts val="1200"/>
              </a:spcBef>
            </a:pPr>
            <a:r>
              <a:rPr lang="fr-CA" dirty="0"/>
              <a:t>Sauna, bains tourbillons et bains</a:t>
            </a:r>
          </a:p>
          <a:p>
            <a:pPr>
              <a:spcBef>
                <a:spcPts val="1200"/>
              </a:spcBef>
            </a:pPr>
            <a:r>
              <a:rPr lang="fr-CA" dirty="0"/>
              <a:t>Centre de relaxation</a:t>
            </a:r>
          </a:p>
        </p:txBody>
      </p:sp>
    </p:spTree>
    <p:extLst>
      <p:ext uri="{BB962C8B-B14F-4D97-AF65-F5344CB8AC3E}">
        <p14:creationId xmlns:p14="http://schemas.microsoft.com/office/powerpoint/2010/main" val="12173568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e">
  <a:themeElements>
    <a:clrScheme name="Parallax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TC103457496[[fn=Parallaxe]]</Template>
  <TotalTime>64</TotalTime>
  <Words>312</Words>
  <Application>Microsoft Office PowerPoint</Application>
  <PresentationFormat>Grand écran</PresentationFormat>
  <Paragraphs>70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Aharoni</vt:lpstr>
      <vt:lpstr>Arial</vt:lpstr>
      <vt:lpstr>Corbel</vt:lpstr>
      <vt:lpstr>Wingdings</vt:lpstr>
      <vt:lpstr>Parallaxe</vt:lpstr>
      <vt:lpstr>La Vallée des Pins Résidences et golf</vt:lpstr>
      <vt:lpstr>Nous offrons</vt:lpstr>
      <vt:lpstr>Résidences Vallée des Pins</vt:lpstr>
      <vt:lpstr>Condominiums</vt:lpstr>
      <vt:lpstr>Maisons luxueuses</vt:lpstr>
      <vt:lpstr>Villas luxueuses</vt:lpstr>
      <vt:lpstr>Services de la Vallée des Pins</vt:lpstr>
      <vt:lpstr>Gymnase de la Vallée des Pins</vt:lpstr>
      <vt:lpstr>Spas de la Vallée des Pins</vt:lpstr>
      <vt:lpstr>Piscine de la Vallée des Pins</vt:lpstr>
      <vt:lpstr>Golfs de la Vallée des Pins</vt:lpstr>
      <vt:lpstr>Golf Champion de la Vallée des Pins</vt:lpstr>
      <vt:lpstr>Golf Matinée de la Vallée des Pins</vt:lpstr>
      <vt:lpstr>Golf de L’Ile de la Vallée des Pins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Vallée des Pins Résidences et golf</dc:title>
  <dc:creator>Logitell</dc:creator>
  <cp:lastModifiedBy>Nathalie Ong Tone</cp:lastModifiedBy>
  <cp:revision>12</cp:revision>
  <dcterms:created xsi:type="dcterms:W3CDTF">2014-04-30T12:22:02Z</dcterms:created>
  <dcterms:modified xsi:type="dcterms:W3CDTF">2016-06-15T18:49:41Z</dcterms:modified>
</cp:coreProperties>
</file>