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51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013" autoAdjust="0"/>
    <p:restoredTop sz="94660"/>
  </p:normalViewPr>
  <p:slideViewPr>
    <p:cSldViewPr snapToGrid="0">
      <p:cViewPr varScale="1">
        <p:scale>
          <a:sx n="55" d="100"/>
          <a:sy n="55" d="100"/>
        </p:scale>
        <p:origin x="242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0B063660-2B17-43D9-89AE-76DFDF74E7E7}" type="datetimeFigureOut">
              <a:rPr lang="he-IL" smtClean="0"/>
              <a:t>י"ד/כסלו/תש"פ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4D4329E-0F4A-4BF7-9E6A-222BBDE2CC1D}" type="slidenum">
              <a:rPr lang="he-IL" smtClean="0"/>
              <a:t>‹#›</a:t>
            </a:fld>
            <a:endParaRPr lang="he-IL"/>
          </a:p>
        </p:txBody>
      </p:sp>
    </p:spTree>
    <p:extLst>
      <p:ext uri="{BB962C8B-B14F-4D97-AF65-F5344CB8AC3E}">
        <p14:creationId xmlns:p14="http://schemas.microsoft.com/office/powerpoint/2010/main" val="1323225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0B063660-2B17-43D9-89AE-76DFDF74E7E7}" type="datetimeFigureOut">
              <a:rPr lang="he-IL" smtClean="0"/>
              <a:t>י"ד/כסלו/תש"פ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4D4329E-0F4A-4BF7-9E6A-222BBDE2CC1D}" type="slidenum">
              <a:rPr lang="he-IL" smtClean="0"/>
              <a:t>‹#›</a:t>
            </a:fld>
            <a:endParaRPr lang="he-IL"/>
          </a:p>
        </p:txBody>
      </p:sp>
    </p:spTree>
    <p:extLst>
      <p:ext uri="{BB962C8B-B14F-4D97-AF65-F5344CB8AC3E}">
        <p14:creationId xmlns:p14="http://schemas.microsoft.com/office/powerpoint/2010/main" val="1509759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0B063660-2B17-43D9-89AE-76DFDF74E7E7}" type="datetimeFigureOut">
              <a:rPr lang="he-IL" smtClean="0"/>
              <a:t>י"ד/כסלו/תש"פ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4D4329E-0F4A-4BF7-9E6A-222BBDE2CC1D}" type="slidenum">
              <a:rPr lang="he-IL" smtClean="0"/>
              <a:t>‹#›</a:t>
            </a:fld>
            <a:endParaRPr lang="he-IL"/>
          </a:p>
        </p:txBody>
      </p:sp>
    </p:spTree>
    <p:extLst>
      <p:ext uri="{BB962C8B-B14F-4D97-AF65-F5344CB8AC3E}">
        <p14:creationId xmlns:p14="http://schemas.microsoft.com/office/powerpoint/2010/main" val="3428692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0B063660-2B17-43D9-89AE-76DFDF74E7E7}" type="datetimeFigureOut">
              <a:rPr lang="he-IL" smtClean="0"/>
              <a:t>י"ד/כסלו/תש"פ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4D4329E-0F4A-4BF7-9E6A-222BBDE2CC1D}" type="slidenum">
              <a:rPr lang="he-IL" smtClean="0"/>
              <a:t>‹#›</a:t>
            </a:fld>
            <a:endParaRPr lang="he-IL"/>
          </a:p>
        </p:txBody>
      </p:sp>
    </p:spTree>
    <p:extLst>
      <p:ext uri="{BB962C8B-B14F-4D97-AF65-F5344CB8AC3E}">
        <p14:creationId xmlns:p14="http://schemas.microsoft.com/office/powerpoint/2010/main" val="3459805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0B063660-2B17-43D9-89AE-76DFDF74E7E7}" type="datetimeFigureOut">
              <a:rPr lang="he-IL" smtClean="0"/>
              <a:t>י"ד/כסלו/תש"פ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4D4329E-0F4A-4BF7-9E6A-222BBDE2CC1D}" type="slidenum">
              <a:rPr lang="he-IL" smtClean="0"/>
              <a:t>‹#›</a:t>
            </a:fld>
            <a:endParaRPr lang="he-IL"/>
          </a:p>
        </p:txBody>
      </p:sp>
    </p:spTree>
    <p:extLst>
      <p:ext uri="{BB962C8B-B14F-4D97-AF65-F5344CB8AC3E}">
        <p14:creationId xmlns:p14="http://schemas.microsoft.com/office/powerpoint/2010/main" val="3929173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0B063660-2B17-43D9-89AE-76DFDF74E7E7}" type="datetimeFigureOut">
              <a:rPr lang="he-IL" smtClean="0"/>
              <a:t>י"ד/כסלו/תש"פ</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4D4329E-0F4A-4BF7-9E6A-222BBDE2CC1D}" type="slidenum">
              <a:rPr lang="he-IL" smtClean="0"/>
              <a:t>‹#›</a:t>
            </a:fld>
            <a:endParaRPr lang="he-IL"/>
          </a:p>
        </p:txBody>
      </p:sp>
    </p:spTree>
    <p:extLst>
      <p:ext uri="{BB962C8B-B14F-4D97-AF65-F5344CB8AC3E}">
        <p14:creationId xmlns:p14="http://schemas.microsoft.com/office/powerpoint/2010/main" val="1979343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he-IL"/>
              <a:t>ערוך סגנונות טקסט של תבנית בסיס</a:t>
            </a:r>
          </a:p>
        </p:txBody>
      </p:sp>
      <p:sp>
        <p:nvSpPr>
          <p:cNvPr id="4" name="Content Placeholder 3"/>
          <p:cNvSpPr>
            <a:spLocks noGrp="1"/>
          </p:cNvSpPr>
          <p:nvPr>
            <p:ph sz="half" idx="2"/>
          </p:nvPr>
        </p:nvSpPr>
        <p:spPr>
          <a:xfrm>
            <a:off x="520713" y="3905482"/>
            <a:ext cx="3198096" cy="5744375"/>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he-IL"/>
              <a:t>ערוך סגנונות טקסט של תבנית בסיס</a:t>
            </a:r>
          </a:p>
        </p:txBody>
      </p:sp>
      <p:sp>
        <p:nvSpPr>
          <p:cNvPr id="6" name="Content Placeholder 5"/>
          <p:cNvSpPr>
            <a:spLocks noGrp="1"/>
          </p:cNvSpPr>
          <p:nvPr>
            <p:ph sz="quarter" idx="4"/>
          </p:nvPr>
        </p:nvSpPr>
        <p:spPr>
          <a:xfrm>
            <a:off x="3827086" y="3905482"/>
            <a:ext cx="3213847" cy="5744375"/>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0B063660-2B17-43D9-89AE-76DFDF74E7E7}" type="datetimeFigureOut">
              <a:rPr lang="he-IL" smtClean="0"/>
              <a:t>י"ד/כסלו/תש"פ</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14D4329E-0F4A-4BF7-9E6A-222BBDE2CC1D}" type="slidenum">
              <a:rPr lang="he-IL" smtClean="0"/>
              <a:t>‹#›</a:t>
            </a:fld>
            <a:endParaRPr lang="he-IL"/>
          </a:p>
        </p:txBody>
      </p:sp>
    </p:spTree>
    <p:extLst>
      <p:ext uri="{BB962C8B-B14F-4D97-AF65-F5344CB8AC3E}">
        <p14:creationId xmlns:p14="http://schemas.microsoft.com/office/powerpoint/2010/main" val="2592929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0B063660-2B17-43D9-89AE-76DFDF74E7E7}" type="datetimeFigureOut">
              <a:rPr lang="he-IL" smtClean="0"/>
              <a:t>י"ד/כסלו/תש"פ</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14D4329E-0F4A-4BF7-9E6A-222BBDE2CC1D}" type="slidenum">
              <a:rPr lang="he-IL" smtClean="0"/>
              <a:t>‹#›</a:t>
            </a:fld>
            <a:endParaRPr lang="he-IL"/>
          </a:p>
        </p:txBody>
      </p:sp>
    </p:spTree>
    <p:extLst>
      <p:ext uri="{BB962C8B-B14F-4D97-AF65-F5344CB8AC3E}">
        <p14:creationId xmlns:p14="http://schemas.microsoft.com/office/powerpoint/2010/main" val="2654640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063660-2B17-43D9-89AE-76DFDF74E7E7}" type="datetimeFigureOut">
              <a:rPr lang="he-IL" smtClean="0"/>
              <a:t>י"ד/כסלו/תש"פ</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14D4329E-0F4A-4BF7-9E6A-222BBDE2CC1D}" type="slidenum">
              <a:rPr lang="he-IL" smtClean="0"/>
              <a:t>‹#›</a:t>
            </a:fld>
            <a:endParaRPr lang="he-IL"/>
          </a:p>
        </p:txBody>
      </p:sp>
    </p:spTree>
    <p:extLst>
      <p:ext uri="{BB962C8B-B14F-4D97-AF65-F5344CB8AC3E}">
        <p14:creationId xmlns:p14="http://schemas.microsoft.com/office/powerpoint/2010/main" val="3907684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0B063660-2B17-43D9-89AE-76DFDF74E7E7}" type="datetimeFigureOut">
              <a:rPr lang="he-IL" smtClean="0"/>
              <a:t>י"ד/כסלו/תש"פ</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4D4329E-0F4A-4BF7-9E6A-222BBDE2CC1D}" type="slidenum">
              <a:rPr lang="he-IL" smtClean="0"/>
              <a:t>‹#›</a:t>
            </a:fld>
            <a:endParaRPr lang="he-IL"/>
          </a:p>
        </p:txBody>
      </p:sp>
    </p:spTree>
    <p:extLst>
      <p:ext uri="{BB962C8B-B14F-4D97-AF65-F5344CB8AC3E}">
        <p14:creationId xmlns:p14="http://schemas.microsoft.com/office/powerpoint/2010/main" val="896562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0B063660-2B17-43D9-89AE-76DFDF74E7E7}" type="datetimeFigureOut">
              <a:rPr lang="he-IL" smtClean="0"/>
              <a:t>י"ד/כסלו/תש"פ</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4D4329E-0F4A-4BF7-9E6A-222BBDE2CC1D}" type="slidenum">
              <a:rPr lang="he-IL" smtClean="0"/>
              <a:t>‹#›</a:t>
            </a:fld>
            <a:endParaRPr lang="he-IL"/>
          </a:p>
        </p:txBody>
      </p:sp>
    </p:spTree>
    <p:extLst>
      <p:ext uri="{BB962C8B-B14F-4D97-AF65-F5344CB8AC3E}">
        <p14:creationId xmlns:p14="http://schemas.microsoft.com/office/powerpoint/2010/main" val="381229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0B063660-2B17-43D9-89AE-76DFDF74E7E7}" type="datetimeFigureOut">
              <a:rPr lang="he-IL" smtClean="0"/>
              <a:t>י"ד/כסלו/תש"פ</a:t>
            </a:fld>
            <a:endParaRPr lang="he-IL"/>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14D4329E-0F4A-4BF7-9E6A-222BBDE2CC1D}" type="slidenum">
              <a:rPr lang="he-IL" smtClean="0"/>
              <a:t>‹#›</a:t>
            </a:fld>
            <a:endParaRPr lang="he-IL"/>
          </a:p>
        </p:txBody>
      </p:sp>
    </p:spTree>
    <p:extLst>
      <p:ext uri="{BB962C8B-B14F-4D97-AF65-F5344CB8AC3E}">
        <p14:creationId xmlns:p14="http://schemas.microsoft.com/office/powerpoint/2010/main" val="6885515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1"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r" defTabSz="755934" rtl="1"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r" defTabSz="755934" rtl="1"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r" defTabSz="755934" rtl="1"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r" defTabSz="755934" rtl="1"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r" defTabSz="755934" rtl="1"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r" defTabSz="755934" rtl="1"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r" defTabSz="755934" rtl="1"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r" defTabSz="755934" rtl="1"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r" defTabSz="755934" rtl="1"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r" defTabSz="755934" rtl="1" eaLnBrk="1" latinLnBrk="0" hangingPunct="1">
        <a:defRPr sz="1488" kern="1200">
          <a:solidFill>
            <a:schemeClr val="tx1"/>
          </a:solidFill>
          <a:latin typeface="+mn-lt"/>
          <a:ea typeface="+mn-ea"/>
          <a:cs typeface="+mn-cs"/>
        </a:defRPr>
      </a:lvl1pPr>
      <a:lvl2pPr marL="377967" algn="r" defTabSz="755934" rtl="1" eaLnBrk="1" latinLnBrk="0" hangingPunct="1">
        <a:defRPr sz="1488" kern="1200">
          <a:solidFill>
            <a:schemeClr val="tx1"/>
          </a:solidFill>
          <a:latin typeface="+mn-lt"/>
          <a:ea typeface="+mn-ea"/>
          <a:cs typeface="+mn-cs"/>
        </a:defRPr>
      </a:lvl2pPr>
      <a:lvl3pPr marL="755934" algn="r" defTabSz="755934" rtl="1" eaLnBrk="1" latinLnBrk="0" hangingPunct="1">
        <a:defRPr sz="1488" kern="1200">
          <a:solidFill>
            <a:schemeClr val="tx1"/>
          </a:solidFill>
          <a:latin typeface="+mn-lt"/>
          <a:ea typeface="+mn-ea"/>
          <a:cs typeface="+mn-cs"/>
        </a:defRPr>
      </a:lvl3pPr>
      <a:lvl4pPr marL="1133902" algn="r" defTabSz="755934" rtl="1" eaLnBrk="1" latinLnBrk="0" hangingPunct="1">
        <a:defRPr sz="1488" kern="1200">
          <a:solidFill>
            <a:schemeClr val="tx1"/>
          </a:solidFill>
          <a:latin typeface="+mn-lt"/>
          <a:ea typeface="+mn-ea"/>
          <a:cs typeface="+mn-cs"/>
        </a:defRPr>
      </a:lvl4pPr>
      <a:lvl5pPr marL="1511869" algn="r" defTabSz="755934" rtl="1" eaLnBrk="1" latinLnBrk="0" hangingPunct="1">
        <a:defRPr sz="1488" kern="1200">
          <a:solidFill>
            <a:schemeClr val="tx1"/>
          </a:solidFill>
          <a:latin typeface="+mn-lt"/>
          <a:ea typeface="+mn-ea"/>
          <a:cs typeface="+mn-cs"/>
        </a:defRPr>
      </a:lvl5pPr>
      <a:lvl6pPr marL="1889836" algn="r" defTabSz="755934" rtl="1" eaLnBrk="1" latinLnBrk="0" hangingPunct="1">
        <a:defRPr sz="1488" kern="1200">
          <a:solidFill>
            <a:schemeClr val="tx1"/>
          </a:solidFill>
          <a:latin typeface="+mn-lt"/>
          <a:ea typeface="+mn-ea"/>
          <a:cs typeface="+mn-cs"/>
        </a:defRPr>
      </a:lvl6pPr>
      <a:lvl7pPr marL="2267803" algn="r" defTabSz="755934" rtl="1" eaLnBrk="1" latinLnBrk="0" hangingPunct="1">
        <a:defRPr sz="1488" kern="1200">
          <a:solidFill>
            <a:schemeClr val="tx1"/>
          </a:solidFill>
          <a:latin typeface="+mn-lt"/>
          <a:ea typeface="+mn-ea"/>
          <a:cs typeface="+mn-cs"/>
        </a:defRPr>
      </a:lvl7pPr>
      <a:lvl8pPr marL="2645771" algn="r" defTabSz="755934" rtl="1" eaLnBrk="1" latinLnBrk="0" hangingPunct="1">
        <a:defRPr sz="1488" kern="1200">
          <a:solidFill>
            <a:schemeClr val="tx1"/>
          </a:solidFill>
          <a:latin typeface="+mn-lt"/>
          <a:ea typeface="+mn-ea"/>
          <a:cs typeface="+mn-cs"/>
        </a:defRPr>
      </a:lvl8pPr>
      <a:lvl9pPr marL="3023738" algn="r" defTabSz="755934" rtl="1"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85229" y="-279592"/>
            <a:ext cx="2301614" cy="2114272"/>
          </a:xfrm>
          <a:prstGeom prst="rect">
            <a:avLst/>
          </a:prstGeom>
        </p:spPr>
      </p:pic>
      <p:sp>
        <p:nvSpPr>
          <p:cNvPr id="8" name="מלבן: פינות מעוגלות 7"/>
          <p:cNvSpPr/>
          <p:nvPr/>
        </p:nvSpPr>
        <p:spPr>
          <a:xfrm>
            <a:off x="-728868" y="583096"/>
            <a:ext cx="3114261" cy="66260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142828" y="458743"/>
            <a:ext cx="2005678" cy="820930"/>
          </a:xfrm>
          <a:prstGeom prst="rect">
            <a:avLst/>
          </a:prstGeom>
        </p:spPr>
        <p:txBody>
          <a:bodyPr wrap="none">
            <a:spAutoFit/>
          </a:bodyPr>
          <a:lstStyle/>
          <a:p>
            <a:pPr algn="ctr" rtl="1">
              <a:lnSpc>
                <a:spcPct val="115000"/>
              </a:lnSpc>
              <a:spcAft>
                <a:spcPts val="1000"/>
              </a:spcAft>
            </a:pPr>
            <a:r>
              <a:rPr lang="he-IL" sz="4400" b="1" dirty="0" smtClean="0">
                <a:solidFill>
                  <a:schemeClr val="bg1"/>
                </a:solidFill>
                <a:latin typeface="Calibri" panose="020F0502020204030204" pitchFamily="34" charset="0"/>
                <a:ea typeface="Calibri" panose="020F0502020204030204" pitchFamily="34" charset="0"/>
              </a:rPr>
              <a:t>מפגש 3</a:t>
            </a:r>
            <a:endParaRPr lang="en-US" sz="4400"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11" name="טבלה 10"/>
          <p:cNvGraphicFramePr>
            <a:graphicFrameLocks noGrp="1"/>
          </p:cNvGraphicFramePr>
          <p:nvPr>
            <p:extLst>
              <p:ext uri="{D42A27DB-BD31-4B8C-83A1-F6EECF244321}">
                <p14:modId xmlns:p14="http://schemas.microsoft.com/office/powerpoint/2010/main" val="1794111204"/>
              </p:ext>
            </p:extLst>
          </p:nvPr>
        </p:nvGraphicFramePr>
        <p:xfrm>
          <a:off x="583096" y="2427696"/>
          <a:ext cx="6367739" cy="7083997"/>
        </p:xfrm>
        <a:graphic>
          <a:graphicData uri="http://schemas.openxmlformats.org/drawingml/2006/table">
            <a:tbl>
              <a:tblPr>
                <a:tableStyleId>{5C22544A-7EE6-4342-B048-85BDC9FD1C3A}</a:tableStyleId>
              </a:tblPr>
              <a:tblGrid>
                <a:gridCol w="6367739">
                  <a:extLst>
                    <a:ext uri="{9D8B030D-6E8A-4147-A177-3AD203B41FA5}">
                      <a16:colId xmlns:a16="http://schemas.microsoft.com/office/drawing/2014/main" xmlns="" val="2090124920"/>
                    </a:ext>
                  </a:extLst>
                </a:gridCol>
              </a:tblGrid>
              <a:tr h="6835575">
                <a:tc>
                  <a:txBody>
                    <a:bodyPr/>
                    <a:lstStyle/>
                    <a:p>
                      <a:pPr marL="0" lvl="0" indent="0" algn="r" rtl="1">
                        <a:lnSpc>
                          <a:spcPct val="100000"/>
                        </a:lnSpc>
                        <a:spcAft>
                          <a:spcPts val="0"/>
                        </a:spcAft>
                        <a:buFont typeface="Symbol" panose="05050102010706020507" pitchFamily="18" charset="2"/>
                        <a:buNone/>
                      </a:pPr>
                      <a:r>
                        <a:rPr lang="he-IL" sz="2000" b="1" dirty="0">
                          <a:solidFill>
                            <a:schemeClr val="accent6"/>
                          </a:solidFill>
                          <a:latin typeface="Calibri" panose="020F0502020204030204" pitchFamily="34" charset="0"/>
                          <a:ea typeface="Calibri" panose="020F0502020204030204" pitchFamily="34" charset="0"/>
                        </a:rPr>
                        <a:t>מטרות</a:t>
                      </a:r>
                      <a:endParaRPr lang="he-IL" sz="2000" dirty="0">
                        <a:solidFill>
                          <a:schemeClr val="accent6"/>
                        </a:solidFill>
                        <a:effectLst/>
                      </a:endParaRPr>
                    </a:p>
                    <a:p>
                      <a:pPr marL="342900" lvl="0" indent="-342900" algn="r" rtl="1">
                        <a:lnSpc>
                          <a:spcPct val="100000"/>
                        </a:lnSpc>
                        <a:spcAft>
                          <a:spcPts val="0"/>
                        </a:spcAft>
                        <a:buClr>
                          <a:schemeClr val="accent6"/>
                        </a:buClr>
                        <a:buFont typeface="Symbol" panose="05050102010706020507" pitchFamily="18" charset="2"/>
                        <a:buChar char=""/>
                      </a:pPr>
                      <a:r>
                        <a:rPr lang="he-IL" sz="1400" kern="1200" dirty="0" smtClean="0">
                          <a:solidFill>
                            <a:schemeClr val="dk1"/>
                          </a:solidFill>
                          <a:effectLst/>
                          <a:latin typeface="+mn-lt"/>
                          <a:ea typeface="+mn-ea"/>
                          <a:cs typeface="+mn-cs"/>
                        </a:rPr>
                        <a:t>להתחיל ליצור</a:t>
                      </a:r>
                      <a:r>
                        <a:rPr lang="he-IL" sz="1400" kern="1200" baseline="0" dirty="0" smtClean="0">
                          <a:solidFill>
                            <a:schemeClr val="dk1"/>
                          </a:solidFill>
                          <a:effectLst/>
                          <a:latin typeface="+mn-lt"/>
                          <a:ea typeface="+mn-ea"/>
                          <a:cs typeface="+mn-cs"/>
                        </a:rPr>
                        <a:t> רצף עבודה מעשי ולצמצם את זמן לימוד התיאוריה</a:t>
                      </a:r>
                    </a:p>
                    <a:p>
                      <a:pPr marL="342900" lvl="0" indent="-342900" algn="r" rtl="1">
                        <a:lnSpc>
                          <a:spcPct val="100000"/>
                        </a:lnSpc>
                        <a:spcAft>
                          <a:spcPts val="0"/>
                        </a:spcAft>
                        <a:buClr>
                          <a:schemeClr val="accent6"/>
                        </a:buClr>
                        <a:buFont typeface="Symbol" panose="05050102010706020507" pitchFamily="18" charset="2"/>
                        <a:buChar char=""/>
                      </a:pPr>
                      <a:r>
                        <a:rPr lang="he-IL" sz="1400" kern="1200" baseline="0" dirty="0" smtClean="0">
                          <a:solidFill>
                            <a:schemeClr val="dk1"/>
                          </a:solidFill>
                          <a:effectLst/>
                          <a:latin typeface="+mn-lt"/>
                          <a:ea typeface="+mn-ea"/>
                          <a:cs typeface="+mn-cs"/>
                        </a:rPr>
                        <a:t>לבנות תרבות למידה עצמאית (התלמיד כמוביל דרך)</a:t>
                      </a:r>
                    </a:p>
                    <a:p>
                      <a:pPr marL="342900" lvl="0" indent="-342900" algn="r" rtl="1">
                        <a:lnSpc>
                          <a:spcPct val="100000"/>
                        </a:lnSpc>
                        <a:spcAft>
                          <a:spcPts val="0"/>
                        </a:spcAft>
                        <a:buClr>
                          <a:schemeClr val="accent6"/>
                        </a:buClr>
                        <a:buFont typeface="Symbol" panose="05050102010706020507" pitchFamily="18" charset="2"/>
                        <a:buChar char=""/>
                      </a:pPr>
                      <a:r>
                        <a:rPr lang="he-IL" sz="1400" kern="1200" baseline="0" dirty="0" smtClean="0">
                          <a:solidFill>
                            <a:schemeClr val="dk1"/>
                          </a:solidFill>
                          <a:effectLst/>
                          <a:latin typeface="+mn-lt"/>
                          <a:ea typeface="+mn-ea"/>
                          <a:cs typeface="+mn-cs"/>
                        </a:rPr>
                        <a:t>להצליח לפחות ב2 משימות </a:t>
                      </a:r>
                      <a:endParaRPr lang="he-IL" sz="1400" kern="1200" dirty="0" smtClean="0">
                        <a:solidFill>
                          <a:schemeClr val="dk1"/>
                        </a:solidFill>
                        <a:effectLst/>
                        <a:latin typeface="+mn-lt"/>
                        <a:ea typeface="+mn-ea"/>
                        <a:cs typeface="+mn-cs"/>
                      </a:endParaRPr>
                    </a:p>
                    <a:p>
                      <a:pPr marL="0" lvl="0" indent="0" algn="r" rtl="1">
                        <a:lnSpc>
                          <a:spcPct val="250000"/>
                        </a:lnSpc>
                        <a:spcAft>
                          <a:spcPts val="0"/>
                        </a:spcAft>
                        <a:buFont typeface="Symbol" panose="05050102010706020507" pitchFamily="18" charset="2"/>
                        <a:buNone/>
                      </a:pPr>
                      <a:r>
                        <a:rPr lang="he-IL" sz="2000" b="1" dirty="0" smtClean="0">
                          <a:solidFill>
                            <a:srgbClr val="C00000"/>
                          </a:solidFill>
                          <a:latin typeface="Calibri" panose="020F0502020204030204" pitchFamily="34" charset="0"/>
                          <a:ea typeface="Calibri" panose="020F0502020204030204" pitchFamily="34" charset="0"/>
                        </a:rPr>
                        <a:t>פתיחה</a:t>
                      </a:r>
                      <a:endParaRPr lang="he-IL" sz="2000" b="1" dirty="0">
                        <a:solidFill>
                          <a:srgbClr val="C00000"/>
                        </a:solidFill>
                        <a:latin typeface="Calibri" panose="020F0502020204030204" pitchFamily="34" charset="0"/>
                        <a:ea typeface="Calibri" panose="020F0502020204030204" pitchFamily="34" charset="0"/>
                      </a:endParaRPr>
                    </a:p>
                    <a:p>
                      <a:pPr algn="r">
                        <a:lnSpc>
                          <a:spcPct val="100000"/>
                        </a:lnSpc>
                      </a:pPr>
                      <a:r>
                        <a:rPr lang="he-IL" sz="1400" b="0" kern="1200" baseline="0" dirty="0" smtClean="0">
                          <a:solidFill>
                            <a:schemeClr val="dk1"/>
                          </a:solidFill>
                          <a:effectLst/>
                          <a:latin typeface="Calibri" panose="020F0502020204030204" pitchFamily="34" charset="0"/>
                          <a:ea typeface="+mn-ea"/>
                          <a:cs typeface="+mn-cs"/>
                        </a:rPr>
                        <a:t>משחק הכירות לעומק, וקבלת פרספקטיבה: ארץ עיר כיתתי, .כל תלמיד מקבל דף, עליו הוא מצייר טבלה עם עמודות (ארץ, עיר, חי, צומח, דומם, מקצוע, אפשר להרחיב)</a:t>
                      </a:r>
                    </a:p>
                    <a:p>
                      <a:pPr algn="r">
                        <a:lnSpc>
                          <a:spcPct val="100000"/>
                        </a:lnSpc>
                      </a:pPr>
                      <a:r>
                        <a:rPr lang="he-IL" sz="1400" b="0" kern="1200" baseline="0" dirty="0" smtClean="0">
                          <a:solidFill>
                            <a:schemeClr val="dk1"/>
                          </a:solidFill>
                          <a:effectLst/>
                          <a:latin typeface="Calibri" panose="020F0502020204030204" pitchFamily="34" charset="0"/>
                          <a:ea typeface="+mn-ea"/>
                          <a:cs typeface="+mn-cs"/>
                        </a:rPr>
                        <a:t>המדריך כל פעם מציין אות, ולתלמידים יש 20 שניות למלא את כל הקטגוריות, לאחר מכן כולם מניחים את כלי הכתיבה מולם בזווית של 180 מעלות, והמדריך מתחיל לבחון אחת משלוש אפשרויות:</a:t>
                      </a:r>
                    </a:p>
                    <a:p>
                      <a:pPr marL="342900" indent="-342900" algn="r">
                        <a:lnSpc>
                          <a:spcPct val="100000"/>
                        </a:lnSpc>
                        <a:buAutoNum type="arabicPeriod"/>
                      </a:pPr>
                      <a:r>
                        <a:rPr lang="he-IL" sz="1400" b="0" kern="1200" baseline="0" dirty="0" smtClean="0">
                          <a:solidFill>
                            <a:schemeClr val="dk1"/>
                          </a:solidFill>
                          <a:effectLst/>
                          <a:latin typeface="Calibri" panose="020F0502020204030204" pitchFamily="34" charset="0"/>
                          <a:ea typeface="+mn-ea"/>
                          <a:cs typeface="+mn-cs"/>
                        </a:rPr>
                        <a:t>אין מענה – 0 נקודות </a:t>
                      </a:r>
                    </a:p>
                    <a:p>
                      <a:pPr marL="342900" indent="-342900" algn="r">
                        <a:lnSpc>
                          <a:spcPct val="100000"/>
                        </a:lnSpc>
                        <a:buAutoNum type="arabicPeriod"/>
                      </a:pPr>
                      <a:r>
                        <a:rPr lang="he-IL" sz="1400" b="0" kern="1200" baseline="0" dirty="0" smtClean="0">
                          <a:solidFill>
                            <a:schemeClr val="dk1"/>
                          </a:solidFill>
                          <a:effectLst/>
                          <a:latin typeface="Calibri" panose="020F0502020204030204" pitchFamily="34" charset="0"/>
                          <a:ea typeface="+mn-ea"/>
                          <a:cs typeface="+mn-cs"/>
                        </a:rPr>
                        <a:t>יש מענה לא מקורי (עוד מישהו כתב את התשובה הזאת) – 5 נקודות</a:t>
                      </a:r>
                    </a:p>
                    <a:p>
                      <a:pPr marL="342900" indent="-342900" algn="r">
                        <a:lnSpc>
                          <a:spcPct val="100000"/>
                        </a:lnSpc>
                        <a:buAutoNum type="arabicPeriod"/>
                      </a:pPr>
                      <a:r>
                        <a:rPr lang="he-IL" sz="1400" b="0" kern="1200" baseline="0" dirty="0" smtClean="0">
                          <a:solidFill>
                            <a:schemeClr val="dk1"/>
                          </a:solidFill>
                          <a:effectLst/>
                          <a:latin typeface="Calibri" panose="020F0502020204030204" pitchFamily="34" charset="0"/>
                          <a:ea typeface="+mn-ea"/>
                          <a:cs typeface="+mn-cs"/>
                        </a:rPr>
                        <a:t>יש מענה מקורי (אף אחד לא כתב את התשובה, והיא חוקית) – 50 נקודות</a:t>
                      </a:r>
                    </a:p>
                    <a:p>
                      <a:pPr marL="0" indent="0" algn="r">
                        <a:lnSpc>
                          <a:spcPct val="100000"/>
                        </a:lnSpc>
                        <a:buNone/>
                      </a:pPr>
                      <a:r>
                        <a:rPr lang="he-IL" sz="1400" b="0" kern="1200" baseline="0" dirty="0" smtClean="0">
                          <a:solidFill>
                            <a:schemeClr val="dk1"/>
                          </a:solidFill>
                          <a:effectLst/>
                          <a:latin typeface="Calibri" panose="020F0502020204030204" pitchFamily="34" charset="0"/>
                          <a:ea typeface="+mn-ea"/>
                          <a:cs typeface="+mn-cs"/>
                        </a:rPr>
                        <a:t>מטרת המשחק היא לצבור את מקסימום הנקודות ב3 סבבים, הקושי הגדול יהיה כמובן לתת תשובה מקורית שאף אחד מכל תלמידי הכיתה לא חשב עליה והיא חוקית.</a:t>
                      </a:r>
                    </a:p>
                    <a:p>
                      <a:pPr marL="0" indent="0" algn="r">
                        <a:lnSpc>
                          <a:spcPct val="100000"/>
                        </a:lnSpc>
                        <a:buNone/>
                      </a:pPr>
                      <a:r>
                        <a:rPr lang="he-IL" sz="1400" b="0" kern="1200" baseline="0" dirty="0" smtClean="0">
                          <a:solidFill>
                            <a:schemeClr val="dk1"/>
                          </a:solidFill>
                          <a:effectLst/>
                          <a:latin typeface="Calibri" panose="020F0502020204030204" pitchFamily="34" charset="0"/>
                          <a:ea typeface="+mn-ea"/>
                          <a:cs typeface="+mn-cs"/>
                        </a:rPr>
                        <a:t>הערך של חשיבה מקורית הוא יקר מפז, והוא פי 10 מחשיבה רגילה ופי הרבה יותר מאי חשיבה בכלל.</a:t>
                      </a:r>
                    </a:p>
                    <a:p>
                      <a:pPr marL="342900" indent="-342900" algn="r">
                        <a:lnSpc>
                          <a:spcPct val="100000"/>
                        </a:lnSpc>
                        <a:buAutoNum type="arabicPeriod"/>
                      </a:pPr>
                      <a:endParaRPr lang="he-IL" sz="1400" b="0" kern="1200" baseline="0" dirty="0" smtClean="0">
                        <a:solidFill>
                          <a:schemeClr val="dk1"/>
                        </a:solidFill>
                        <a:effectLst/>
                        <a:latin typeface="Calibri" panose="020F0502020204030204" pitchFamily="34" charset="0"/>
                        <a:ea typeface="+mn-ea"/>
                        <a:cs typeface="+mn-cs"/>
                      </a:endParaRPr>
                    </a:p>
                    <a:p>
                      <a:pPr algn="r">
                        <a:lnSpc>
                          <a:spcPct val="100000"/>
                        </a:lnSpc>
                      </a:pPr>
                      <a:r>
                        <a:rPr lang="he-IL" sz="2000" b="1" kern="1200" dirty="0" smtClean="0">
                          <a:solidFill>
                            <a:srgbClr val="2D51A3"/>
                          </a:solidFill>
                          <a:effectLst/>
                          <a:latin typeface="+mn-lt"/>
                          <a:ea typeface="+mn-ea"/>
                          <a:cs typeface="+mn-cs"/>
                        </a:rPr>
                        <a:t>מהלך </a:t>
                      </a:r>
                      <a:r>
                        <a:rPr lang="he-IL" sz="2000" b="1" kern="1200" dirty="0" smtClean="0">
                          <a:solidFill>
                            <a:srgbClr val="2D51A3"/>
                          </a:solidFill>
                          <a:effectLst/>
                          <a:latin typeface="+mn-lt"/>
                          <a:ea typeface="+mn-ea"/>
                          <a:cs typeface="+mn-cs"/>
                        </a:rPr>
                        <a:t>השיעור</a:t>
                      </a:r>
                    </a:p>
                    <a:p>
                      <a:pPr algn="r">
                        <a:lnSpc>
                          <a:spcPct val="150000"/>
                        </a:lnSpc>
                      </a:pPr>
                      <a:r>
                        <a:rPr lang="he-IL" sz="1600" b="1" kern="1200" dirty="0" smtClean="0">
                          <a:solidFill>
                            <a:schemeClr val="dk1"/>
                          </a:solidFill>
                          <a:effectLst/>
                          <a:latin typeface="+mn-lt"/>
                          <a:ea typeface="+mn-ea"/>
                          <a:cs typeface="+mn-cs"/>
                        </a:rPr>
                        <a:t>המטרה היא לדבר</a:t>
                      </a:r>
                      <a:r>
                        <a:rPr lang="he-IL" sz="1600" b="1" kern="1200" baseline="0" dirty="0" smtClean="0">
                          <a:solidFill>
                            <a:schemeClr val="dk1"/>
                          </a:solidFill>
                          <a:effectLst/>
                          <a:latin typeface="+mn-lt"/>
                          <a:ea typeface="+mn-ea"/>
                          <a:cs typeface="+mn-cs"/>
                        </a:rPr>
                        <a:t> פחות ולעבוד יותר, אל תחששו להפוך את השיעור </a:t>
                      </a:r>
                      <a:r>
                        <a:rPr lang="he-IL" sz="1600" b="1" kern="1200" baseline="0" dirty="0" err="1" smtClean="0">
                          <a:solidFill>
                            <a:schemeClr val="dk1"/>
                          </a:solidFill>
                          <a:effectLst/>
                          <a:latin typeface="+mn-lt"/>
                          <a:ea typeface="+mn-ea"/>
                          <a:cs typeface="+mn-cs"/>
                        </a:rPr>
                        <a:t>לשיגרה</a:t>
                      </a:r>
                      <a:r>
                        <a:rPr lang="he-IL" sz="1600" b="1" kern="1200" baseline="0" dirty="0" smtClean="0">
                          <a:solidFill>
                            <a:schemeClr val="dk1"/>
                          </a:solidFill>
                          <a:effectLst/>
                          <a:latin typeface="+mn-lt"/>
                          <a:ea typeface="+mn-ea"/>
                          <a:cs typeface="+mn-cs"/>
                        </a:rPr>
                        <a:t> שהתלמידים לוקחים את הכרטיסים ומתחילים לעבוד, זו המטרה.</a:t>
                      </a:r>
                      <a:endParaRPr lang="he-IL" sz="1600" b="1" kern="1200" dirty="0" smtClean="0">
                        <a:solidFill>
                          <a:schemeClr val="dk1"/>
                        </a:solidFill>
                        <a:effectLst/>
                        <a:latin typeface="+mn-lt"/>
                        <a:ea typeface="+mn-ea"/>
                        <a:cs typeface="+mn-cs"/>
                      </a:endParaRPr>
                    </a:p>
                    <a:p>
                      <a:pPr marL="285750" indent="-285750" algn="r">
                        <a:lnSpc>
                          <a:spcPct val="150000"/>
                        </a:lnSpc>
                        <a:buClr>
                          <a:schemeClr val="accent2"/>
                        </a:buClr>
                        <a:buFont typeface="Wingdings" panose="05000000000000000000" pitchFamily="2" charset="2"/>
                        <a:buChar char="q"/>
                      </a:pPr>
                      <a:r>
                        <a:rPr lang="he-IL" sz="1400" baseline="0" dirty="0" smtClean="0">
                          <a:latin typeface="Calibri" panose="020F0502020204030204" pitchFamily="34" charset="0"/>
                          <a:ea typeface="Calibri" panose="020F0502020204030204" pitchFamily="34" charset="0"/>
                          <a:cs typeface="Arial" panose="020B0604020202020204" pitchFamily="34" charset="0"/>
                        </a:rPr>
                        <a:t>הסבירו לתלמידים שאי אפשר להתקדם בלי לקבל אישור מהמדריך לביצוע המשימה.</a:t>
                      </a:r>
                      <a:endParaRPr lang="he-IL" sz="1400" baseline="0" dirty="0" smtClean="0">
                        <a:latin typeface="Calibri" panose="020F0502020204030204" pitchFamily="34" charset="0"/>
                        <a:ea typeface="Calibri" panose="020F0502020204030204" pitchFamily="34" charset="0"/>
                        <a:cs typeface="Arial" panose="020B0604020202020204" pitchFamily="34" charset="0"/>
                      </a:endParaRPr>
                    </a:p>
                    <a:p>
                      <a:pPr marL="285750" indent="-285750" algn="r">
                        <a:lnSpc>
                          <a:spcPct val="150000"/>
                        </a:lnSpc>
                        <a:buClr>
                          <a:schemeClr val="accent2"/>
                        </a:buClr>
                        <a:buFont typeface="Wingdings" panose="05000000000000000000" pitchFamily="2" charset="2"/>
                        <a:buChar char="q"/>
                      </a:pPr>
                      <a:r>
                        <a:rPr lang="he-IL" sz="1400" baseline="0" dirty="0" smtClean="0">
                          <a:latin typeface="Calibri" panose="020F0502020204030204" pitchFamily="34" charset="0"/>
                          <a:ea typeface="Calibri" panose="020F0502020204030204" pitchFamily="34" charset="0"/>
                          <a:cs typeface="Arial" panose="020B0604020202020204" pitchFamily="34" charset="0"/>
                        </a:rPr>
                        <a:t>נסו להכניס אווירת תחרות, אבל שמרו על מינונים בריאים, אם אתם רואים שהכיתה רדומה רשמו על הלוח את השמות התלמידים המובילים, אם אתם רואים שיש תחרותיות יתר, התלמידים מתחילים להתווכח ולריב, נסו למתן את התחרות בניהם.</a:t>
                      </a:r>
                    </a:p>
                    <a:p>
                      <a:pPr marL="285750" indent="-285750" algn="r">
                        <a:lnSpc>
                          <a:spcPct val="150000"/>
                        </a:lnSpc>
                        <a:buClr>
                          <a:schemeClr val="accent2"/>
                        </a:buClr>
                        <a:buFont typeface="Wingdings" panose="05000000000000000000" pitchFamily="2" charset="2"/>
                        <a:buChar char="q"/>
                      </a:pPr>
                      <a:endParaRPr lang="en-US" sz="1400" dirty="0">
                        <a:latin typeface="Calibri" panose="020F0502020204030204" pitchFamily="34" charset="0"/>
                        <a:ea typeface="Calibri" panose="020F0502020204030204" pitchFamily="34" charset="0"/>
                        <a:cs typeface="Arial" panose="020B0604020202020204" pitchFamily="34" charset="0"/>
                      </a:endParaRPr>
                    </a:p>
                  </a:txBody>
                  <a:tcPr marL="114300" marR="114300" marT="0" marB="0">
                    <a:noFill/>
                  </a:tcPr>
                </a:tc>
                <a:extLst>
                  <a:ext uri="{0D108BD9-81ED-4DB2-BD59-A6C34878D82A}">
                    <a16:rowId xmlns:a16="http://schemas.microsoft.com/office/drawing/2014/main" xmlns="" val="2361299035"/>
                  </a:ext>
                </a:extLst>
              </a:tr>
            </a:tbl>
          </a:graphicData>
        </a:graphic>
      </p:graphicFrame>
      <p:sp>
        <p:nvSpPr>
          <p:cNvPr id="18" name="מלבן 17"/>
          <p:cNvSpPr/>
          <p:nvPr/>
        </p:nvSpPr>
        <p:spPr>
          <a:xfrm>
            <a:off x="-384313" y="1603514"/>
            <a:ext cx="8229600" cy="46233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309598" y="1444210"/>
            <a:ext cx="6940478" cy="688458"/>
          </a:xfrm>
          <a:prstGeom prst="rect">
            <a:avLst/>
          </a:prstGeom>
        </p:spPr>
        <p:txBody>
          <a:bodyPr wrap="square">
            <a:spAutoFit/>
          </a:bodyPr>
          <a:lstStyle/>
          <a:p>
            <a:pPr algn="ctr" rtl="1">
              <a:lnSpc>
                <a:spcPct val="115000"/>
              </a:lnSpc>
              <a:spcAft>
                <a:spcPts val="1000"/>
              </a:spcAft>
            </a:pPr>
            <a:r>
              <a:rPr lang="he-IL" sz="3600" b="1" dirty="0" smtClean="0">
                <a:solidFill>
                  <a:schemeClr val="bg1"/>
                </a:solidFill>
                <a:latin typeface="Calibri" panose="020F0502020204030204" pitchFamily="34" charset="0"/>
                <a:ea typeface="Calibri" panose="020F0502020204030204" pitchFamily="34" charset="0"/>
              </a:rPr>
              <a:t>משימות </a:t>
            </a:r>
            <a:endParaRPr lang="en-US" sz="3600"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grpSp>
        <p:nvGrpSpPr>
          <p:cNvPr id="33" name="קבוצה 32"/>
          <p:cNvGrpSpPr/>
          <p:nvPr/>
        </p:nvGrpSpPr>
        <p:grpSpPr>
          <a:xfrm>
            <a:off x="450574" y="9952382"/>
            <a:ext cx="6500261" cy="374599"/>
            <a:chOff x="450574" y="9952382"/>
            <a:chExt cx="6500261" cy="374599"/>
          </a:xfrm>
        </p:grpSpPr>
        <p:cxnSp>
          <p:nvCxnSpPr>
            <p:cNvPr id="20" name="מחבר ישר 19"/>
            <p:cNvCxnSpPr/>
            <p:nvPr/>
          </p:nvCxnSpPr>
          <p:spPr>
            <a:xfrm>
              <a:off x="450574" y="9952382"/>
              <a:ext cx="6500261" cy="0"/>
            </a:xfrm>
            <a:prstGeom prst="line">
              <a:avLst/>
            </a:prstGeom>
            <a:ln>
              <a:solidFill>
                <a:schemeClr val="tx2">
                  <a:lumMod val="50000"/>
                </a:schemeClr>
              </a:solidFill>
            </a:ln>
          </p:spPr>
          <p:style>
            <a:lnRef idx="3">
              <a:schemeClr val="dk1"/>
            </a:lnRef>
            <a:fillRef idx="0">
              <a:schemeClr val="dk1"/>
            </a:fillRef>
            <a:effectRef idx="2">
              <a:schemeClr val="dk1"/>
            </a:effectRef>
            <a:fontRef idx="minor">
              <a:schemeClr val="tx1"/>
            </a:fontRef>
          </p:style>
        </p:cxnSp>
        <p:grpSp>
          <p:nvGrpSpPr>
            <p:cNvPr id="32" name="קבוצה 31"/>
            <p:cNvGrpSpPr/>
            <p:nvPr/>
          </p:nvGrpSpPr>
          <p:grpSpPr>
            <a:xfrm>
              <a:off x="1011382" y="10005952"/>
              <a:ext cx="5124655" cy="321029"/>
              <a:chOff x="680077" y="10005952"/>
              <a:chExt cx="5124655" cy="321029"/>
            </a:xfrm>
          </p:grpSpPr>
          <p:sp>
            <p:nvSpPr>
              <p:cNvPr id="21" name="מלבן 20"/>
              <p:cNvSpPr/>
              <p:nvPr/>
            </p:nvSpPr>
            <p:spPr>
              <a:xfrm>
                <a:off x="680077" y="10005952"/>
                <a:ext cx="3064779" cy="307777"/>
              </a:xfrm>
              <a:prstGeom prst="rect">
                <a:avLst/>
              </a:prstGeom>
            </p:spPr>
            <p:txBody>
              <a:bodyPr wrap="square">
                <a:spAutoFit/>
              </a:bodyPr>
              <a:lstStyle/>
              <a:p>
                <a:r>
                  <a:rPr lang="en-US" sz="1400" dirty="0" smtClean="0"/>
                  <a:t>almsramihadad@GMAIL.COM</a:t>
                </a:r>
                <a:endParaRPr lang="he-IL" sz="1400" dirty="0">
                  <a:solidFill>
                    <a:schemeClr val="tx1">
                      <a:lumMod val="95000"/>
                      <a:lumOff val="5000"/>
                    </a:schemeClr>
                  </a:solidFill>
                </a:endParaRPr>
              </a:p>
            </p:txBody>
          </p:sp>
          <p:sp>
            <p:nvSpPr>
              <p:cNvPr id="22" name="מלבן 21"/>
              <p:cNvSpPr/>
              <p:nvPr/>
            </p:nvSpPr>
            <p:spPr>
              <a:xfrm>
                <a:off x="3148046" y="10019204"/>
                <a:ext cx="2656686" cy="307777"/>
              </a:xfrm>
              <a:prstGeom prst="rect">
                <a:avLst/>
              </a:prstGeom>
            </p:spPr>
            <p:txBody>
              <a:bodyPr wrap="square">
                <a:spAutoFit/>
              </a:bodyPr>
              <a:lstStyle/>
              <a:p>
                <a:pPr algn="r"/>
                <a:r>
                  <a:rPr lang="he-IL" sz="1400" dirty="0" smtClean="0">
                    <a:latin typeface="Calibri" panose="020F0502020204030204" pitchFamily="34" charset="0"/>
                    <a:ea typeface="Calibri" panose="020F0502020204030204" pitchFamily="34" charset="0"/>
                  </a:rPr>
                  <a:t>רמי חדאד - 0543100149</a:t>
                </a:r>
                <a:endParaRPr lang="he-IL" sz="1300" dirty="0"/>
              </a:p>
            </p:txBody>
          </p:sp>
          <p:cxnSp>
            <p:nvCxnSpPr>
              <p:cNvPr id="30" name="מחבר ישר 29"/>
              <p:cNvCxnSpPr/>
              <p:nvPr/>
            </p:nvCxnSpPr>
            <p:spPr>
              <a:xfrm>
                <a:off x="3378523" y="10048682"/>
                <a:ext cx="0" cy="248252"/>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11624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85229" y="-279592"/>
            <a:ext cx="2301614" cy="2114272"/>
          </a:xfrm>
          <a:prstGeom prst="rect">
            <a:avLst/>
          </a:prstGeom>
        </p:spPr>
      </p:pic>
      <p:sp>
        <p:nvSpPr>
          <p:cNvPr id="8" name="מלבן: פינות מעוגלות 7"/>
          <p:cNvSpPr/>
          <p:nvPr/>
        </p:nvSpPr>
        <p:spPr>
          <a:xfrm>
            <a:off x="-728868" y="583096"/>
            <a:ext cx="3114261" cy="66260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142826" y="458743"/>
            <a:ext cx="2005678" cy="820930"/>
          </a:xfrm>
          <a:prstGeom prst="rect">
            <a:avLst/>
          </a:prstGeom>
        </p:spPr>
        <p:txBody>
          <a:bodyPr wrap="none">
            <a:spAutoFit/>
          </a:bodyPr>
          <a:lstStyle/>
          <a:p>
            <a:pPr algn="ctr" rtl="1">
              <a:lnSpc>
                <a:spcPct val="115000"/>
              </a:lnSpc>
              <a:spcAft>
                <a:spcPts val="1000"/>
              </a:spcAft>
            </a:pPr>
            <a:r>
              <a:rPr lang="he-IL" sz="4400" b="1" dirty="0">
                <a:solidFill>
                  <a:schemeClr val="bg1"/>
                </a:solidFill>
                <a:latin typeface="Calibri" panose="020F0502020204030204" pitchFamily="34" charset="0"/>
                <a:ea typeface="Calibri" panose="020F0502020204030204" pitchFamily="34" charset="0"/>
              </a:rPr>
              <a:t>מפגש 3</a:t>
            </a:r>
            <a:endParaRPr lang="en-US" sz="4400"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grpSp>
        <p:nvGrpSpPr>
          <p:cNvPr id="33" name="קבוצה 32"/>
          <p:cNvGrpSpPr/>
          <p:nvPr/>
        </p:nvGrpSpPr>
        <p:grpSpPr>
          <a:xfrm>
            <a:off x="450574" y="9952382"/>
            <a:ext cx="6500261" cy="374599"/>
            <a:chOff x="450574" y="9952382"/>
            <a:chExt cx="6500261" cy="374599"/>
          </a:xfrm>
        </p:grpSpPr>
        <p:cxnSp>
          <p:nvCxnSpPr>
            <p:cNvPr id="20" name="מחבר ישר 19"/>
            <p:cNvCxnSpPr/>
            <p:nvPr/>
          </p:nvCxnSpPr>
          <p:spPr>
            <a:xfrm>
              <a:off x="450574" y="9952382"/>
              <a:ext cx="6500261" cy="0"/>
            </a:xfrm>
            <a:prstGeom prst="line">
              <a:avLst/>
            </a:prstGeom>
            <a:ln>
              <a:solidFill>
                <a:schemeClr val="tx2">
                  <a:lumMod val="50000"/>
                </a:schemeClr>
              </a:solidFill>
            </a:ln>
          </p:spPr>
          <p:style>
            <a:lnRef idx="3">
              <a:schemeClr val="dk1"/>
            </a:lnRef>
            <a:fillRef idx="0">
              <a:schemeClr val="dk1"/>
            </a:fillRef>
            <a:effectRef idx="2">
              <a:schemeClr val="dk1"/>
            </a:effectRef>
            <a:fontRef idx="minor">
              <a:schemeClr val="tx1"/>
            </a:fontRef>
          </p:style>
        </p:cxnSp>
        <p:grpSp>
          <p:nvGrpSpPr>
            <p:cNvPr id="32" name="קבוצה 31"/>
            <p:cNvGrpSpPr/>
            <p:nvPr/>
          </p:nvGrpSpPr>
          <p:grpSpPr>
            <a:xfrm>
              <a:off x="1011382" y="10005952"/>
              <a:ext cx="5124655" cy="321029"/>
              <a:chOff x="680077" y="10005952"/>
              <a:chExt cx="5124655" cy="321029"/>
            </a:xfrm>
          </p:grpSpPr>
          <p:sp>
            <p:nvSpPr>
              <p:cNvPr id="21" name="מלבן 20"/>
              <p:cNvSpPr/>
              <p:nvPr/>
            </p:nvSpPr>
            <p:spPr>
              <a:xfrm>
                <a:off x="680077" y="10005952"/>
                <a:ext cx="3064779" cy="307777"/>
              </a:xfrm>
              <a:prstGeom prst="rect">
                <a:avLst/>
              </a:prstGeom>
            </p:spPr>
            <p:txBody>
              <a:bodyPr wrap="square">
                <a:spAutoFit/>
              </a:bodyPr>
              <a:lstStyle/>
              <a:p>
                <a:r>
                  <a:rPr lang="en-US" sz="1400" dirty="0" smtClean="0"/>
                  <a:t>almsramihadad@GMAIL.COM</a:t>
                </a:r>
                <a:endParaRPr lang="he-IL" sz="1400" dirty="0">
                  <a:solidFill>
                    <a:schemeClr val="tx1">
                      <a:lumMod val="95000"/>
                      <a:lumOff val="5000"/>
                    </a:schemeClr>
                  </a:solidFill>
                </a:endParaRPr>
              </a:p>
            </p:txBody>
          </p:sp>
          <p:sp>
            <p:nvSpPr>
              <p:cNvPr id="22" name="מלבן 21"/>
              <p:cNvSpPr/>
              <p:nvPr/>
            </p:nvSpPr>
            <p:spPr>
              <a:xfrm>
                <a:off x="3148046" y="10019204"/>
                <a:ext cx="2656686" cy="307777"/>
              </a:xfrm>
              <a:prstGeom prst="rect">
                <a:avLst/>
              </a:prstGeom>
            </p:spPr>
            <p:txBody>
              <a:bodyPr wrap="square">
                <a:spAutoFit/>
              </a:bodyPr>
              <a:lstStyle/>
              <a:p>
                <a:pPr algn="r"/>
                <a:r>
                  <a:rPr lang="he-IL" sz="1400" dirty="0" smtClean="0">
                    <a:latin typeface="Calibri" panose="020F0502020204030204" pitchFamily="34" charset="0"/>
                    <a:ea typeface="Calibri" panose="020F0502020204030204" pitchFamily="34" charset="0"/>
                  </a:rPr>
                  <a:t>רמי חדאד - 0543100149</a:t>
                </a:r>
                <a:endParaRPr lang="he-IL" sz="1300" dirty="0"/>
              </a:p>
            </p:txBody>
          </p:sp>
          <p:cxnSp>
            <p:nvCxnSpPr>
              <p:cNvPr id="30" name="מחבר ישר 29"/>
              <p:cNvCxnSpPr/>
              <p:nvPr/>
            </p:nvCxnSpPr>
            <p:spPr>
              <a:xfrm>
                <a:off x="3378523" y="10048682"/>
                <a:ext cx="0" cy="248252"/>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15" name="מלבן 14"/>
          <p:cNvSpPr/>
          <p:nvPr/>
        </p:nvSpPr>
        <p:spPr>
          <a:xfrm>
            <a:off x="-384313" y="1603514"/>
            <a:ext cx="8229600" cy="46233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p:cNvSpPr/>
          <p:nvPr/>
        </p:nvSpPr>
        <p:spPr>
          <a:xfrm>
            <a:off x="309598" y="1444210"/>
            <a:ext cx="6940478" cy="688458"/>
          </a:xfrm>
          <a:prstGeom prst="rect">
            <a:avLst/>
          </a:prstGeom>
        </p:spPr>
        <p:txBody>
          <a:bodyPr wrap="square">
            <a:spAutoFit/>
          </a:bodyPr>
          <a:lstStyle/>
          <a:p>
            <a:pPr algn="ctr" rtl="1">
              <a:lnSpc>
                <a:spcPct val="115000"/>
              </a:lnSpc>
              <a:spcAft>
                <a:spcPts val="1000"/>
              </a:spcAft>
            </a:pPr>
            <a:r>
              <a:rPr lang="he-IL" sz="3600" dirty="0" smtClean="0">
                <a:solidFill>
                  <a:schemeClr val="bg1"/>
                </a:solidFill>
                <a:latin typeface="Calibri" panose="020F0502020204030204" pitchFamily="34" charset="0"/>
                <a:ea typeface="Calibri" panose="020F0502020204030204" pitchFamily="34" charset="0"/>
                <a:cs typeface="Arial" panose="020B0604020202020204" pitchFamily="34" charset="0"/>
              </a:rPr>
              <a:t>משימות </a:t>
            </a:r>
            <a:endParaRPr lang="en-US" sz="3600"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pic>
        <p:nvPicPr>
          <p:cNvPr id="9" name="תמונה 8"/>
          <p:cNvPicPr>
            <a:picLocks noChangeAspect="1"/>
          </p:cNvPicPr>
          <p:nvPr/>
        </p:nvPicPr>
        <p:blipFill>
          <a:blip r:embed="rId3"/>
          <a:stretch>
            <a:fillRect/>
          </a:stretch>
        </p:blipFill>
        <p:spPr>
          <a:xfrm>
            <a:off x="112712" y="2174081"/>
            <a:ext cx="7334250" cy="6343650"/>
          </a:xfrm>
          <a:prstGeom prst="rect">
            <a:avLst/>
          </a:prstGeom>
        </p:spPr>
      </p:pic>
      <p:sp>
        <p:nvSpPr>
          <p:cNvPr id="10" name="מלבן 9"/>
          <p:cNvSpPr/>
          <p:nvPr/>
        </p:nvSpPr>
        <p:spPr>
          <a:xfrm>
            <a:off x="6136037" y="3726873"/>
            <a:ext cx="1114039" cy="3186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142827" y="3537816"/>
            <a:ext cx="2382944" cy="3186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תמונה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786" y="4075005"/>
            <a:ext cx="5599835" cy="4587262"/>
          </a:xfrm>
          <a:prstGeom prst="rect">
            <a:avLst/>
          </a:prstGeom>
        </p:spPr>
      </p:pic>
    </p:spTree>
    <p:extLst>
      <p:ext uri="{BB962C8B-B14F-4D97-AF65-F5344CB8AC3E}">
        <p14:creationId xmlns:p14="http://schemas.microsoft.com/office/powerpoint/2010/main" val="2813330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85229" y="-279592"/>
            <a:ext cx="2301614" cy="2114272"/>
          </a:xfrm>
          <a:prstGeom prst="rect">
            <a:avLst/>
          </a:prstGeom>
        </p:spPr>
      </p:pic>
      <p:sp>
        <p:nvSpPr>
          <p:cNvPr id="8" name="מלבן: פינות מעוגלות 7"/>
          <p:cNvSpPr/>
          <p:nvPr/>
        </p:nvSpPr>
        <p:spPr>
          <a:xfrm>
            <a:off x="-728868" y="583096"/>
            <a:ext cx="3114261" cy="66260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142826" y="458743"/>
            <a:ext cx="2005678" cy="820930"/>
          </a:xfrm>
          <a:prstGeom prst="rect">
            <a:avLst/>
          </a:prstGeom>
        </p:spPr>
        <p:txBody>
          <a:bodyPr wrap="none">
            <a:spAutoFit/>
          </a:bodyPr>
          <a:lstStyle/>
          <a:p>
            <a:pPr algn="ctr" rtl="1">
              <a:lnSpc>
                <a:spcPct val="115000"/>
              </a:lnSpc>
              <a:spcAft>
                <a:spcPts val="1000"/>
              </a:spcAft>
            </a:pPr>
            <a:r>
              <a:rPr lang="he-IL" sz="4400" b="1" dirty="0">
                <a:solidFill>
                  <a:schemeClr val="bg1"/>
                </a:solidFill>
                <a:latin typeface="Calibri" panose="020F0502020204030204" pitchFamily="34" charset="0"/>
                <a:ea typeface="Calibri" panose="020F0502020204030204" pitchFamily="34" charset="0"/>
              </a:rPr>
              <a:t>מפגש 3</a:t>
            </a:r>
            <a:endParaRPr lang="en-US" sz="4400"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grpSp>
        <p:nvGrpSpPr>
          <p:cNvPr id="33" name="קבוצה 32"/>
          <p:cNvGrpSpPr/>
          <p:nvPr/>
        </p:nvGrpSpPr>
        <p:grpSpPr>
          <a:xfrm>
            <a:off x="450574" y="9952382"/>
            <a:ext cx="6500261" cy="374599"/>
            <a:chOff x="450574" y="9952382"/>
            <a:chExt cx="6500261" cy="374599"/>
          </a:xfrm>
        </p:grpSpPr>
        <p:cxnSp>
          <p:nvCxnSpPr>
            <p:cNvPr id="20" name="מחבר ישר 19"/>
            <p:cNvCxnSpPr/>
            <p:nvPr/>
          </p:nvCxnSpPr>
          <p:spPr>
            <a:xfrm>
              <a:off x="450574" y="9952382"/>
              <a:ext cx="6500261" cy="0"/>
            </a:xfrm>
            <a:prstGeom prst="line">
              <a:avLst/>
            </a:prstGeom>
            <a:ln>
              <a:solidFill>
                <a:schemeClr val="tx2">
                  <a:lumMod val="50000"/>
                </a:schemeClr>
              </a:solidFill>
            </a:ln>
          </p:spPr>
          <p:style>
            <a:lnRef idx="3">
              <a:schemeClr val="dk1"/>
            </a:lnRef>
            <a:fillRef idx="0">
              <a:schemeClr val="dk1"/>
            </a:fillRef>
            <a:effectRef idx="2">
              <a:schemeClr val="dk1"/>
            </a:effectRef>
            <a:fontRef idx="minor">
              <a:schemeClr val="tx1"/>
            </a:fontRef>
          </p:style>
        </p:cxnSp>
        <p:grpSp>
          <p:nvGrpSpPr>
            <p:cNvPr id="32" name="קבוצה 31"/>
            <p:cNvGrpSpPr/>
            <p:nvPr/>
          </p:nvGrpSpPr>
          <p:grpSpPr>
            <a:xfrm>
              <a:off x="1011382" y="10005952"/>
              <a:ext cx="5124655" cy="321029"/>
              <a:chOff x="680077" y="10005952"/>
              <a:chExt cx="5124655" cy="321029"/>
            </a:xfrm>
          </p:grpSpPr>
          <p:sp>
            <p:nvSpPr>
              <p:cNvPr id="21" name="מלבן 20"/>
              <p:cNvSpPr/>
              <p:nvPr/>
            </p:nvSpPr>
            <p:spPr>
              <a:xfrm>
                <a:off x="680077" y="10005952"/>
                <a:ext cx="3064779" cy="307777"/>
              </a:xfrm>
              <a:prstGeom prst="rect">
                <a:avLst/>
              </a:prstGeom>
            </p:spPr>
            <p:txBody>
              <a:bodyPr wrap="square">
                <a:spAutoFit/>
              </a:bodyPr>
              <a:lstStyle/>
              <a:p>
                <a:r>
                  <a:rPr lang="en-US" sz="1400" dirty="0" smtClean="0"/>
                  <a:t>almsramihadad@GMAIL.COM</a:t>
                </a:r>
                <a:endParaRPr lang="he-IL" sz="1400" dirty="0">
                  <a:solidFill>
                    <a:schemeClr val="tx1">
                      <a:lumMod val="95000"/>
                      <a:lumOff val="5000"/>
                    </a:schemeClr>
                  </a:solidFill>
                </a:endParaRPr>
              </a:p>
            </p:txBody>
          </p:sp>
          <p:sp>
            <p:nvSpPr>
              <p:cNvPr id="22" name="מלבן 21"/>
              <p:cNvSpPr/>
              <p:nvPr/>
            </p:nvSpPr>
            <p:spPr>
              <a:xfrm>
                <a:off x="3148046" y="10019204"/>
                <a:ext cx="2656686" cy="307777"/>
              </a:xfrm>
              <a:prstGeom prst="rect">
                <a:avLst/>
              </a:prstGeom>
            </p:spPr>
            <p:txBody>
              <a:bodyPr wrap="square">
                <a:spAutoFit/>
              </a:bodyPr>
              <a:lstStyle/>
              <a:p>
                <a:pPr algn="r"/>
                <a:r>
                  <a:rPr lang="he-IL" sz="1400" dirty="0" smtClean="0">
                    <a:latin typeface="Calibri" panose="020F0502020204030204" pitchFamily="34" charset="0"/>
                    <a:ea typeface="Calibri" panose="020F0502020204030204" pitchFamily="34" charset="0"/>
                  </a:rPr>
                  <a:t>רמי חדאד - 0543100149</a:t>
                </a:r>
                <a:endParaRPr lang="he-IL" sz="1300" dirty="0"/>
              </a:p>
            </p:txBody>
          </p:sp>
          <p:cxnSp>
            <p:nvCxnSpPr>
              <p:cNvPr id="30" name="מחבר ישר 29"/>
              <p:cNvCxnSpPr/>
              <p:nvPr/>
            </p:nvCxnSpPr>
            <p:spPr>
              <a:xfrm>
                <a:off x="3378523" y="10048682"/>
                <a:ext cx="0" cy="248252"/>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19" name="מלבן 18"/>
          <p:cNvSpPr/>
          <p:nvPr/>
        </p:nvSpPr>
        <p:spPr>
          <a:xfrm>
            <a:off x="-384313" y="1603514"/>
            <a:ext cx="8229600" cy="46233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309598" y="1444210"/>
            <a:ext cx="6940478" cy="688458"/>
          </a:xfrm>
          <a:prstGeom prst="rect">
            <a:avLst/>
          </a:prstGeom>
        </p:spPr>
        <p:txBody>
          <a:bodyPr wrap="square">
            <a:spAutoFit/>
          </a:bodyPr>
          <a:lstStyle/>
          <a:p>
            <a:pPr algn="ctr" rtl="1">
              <a:lnSpc>
                <a:spcPct val="115000"/>
              </a:lnSpc>
              <a:spcAft>
                <a:spcPts val="1000"/>
              </a:spcAft>
            </a:pPr>
            <a:r>
              <a:rPr lang="he-IL" sz="3600" b="1" dirty="0" smtClean="0">
                <a:solidFill>
                  <a:schemeClr val="bg1"/>
                </a:solidFill>
                <a:latin typeface="Calibri" panose="020F0502020204030204" pitchFamily="34" charset="0"/>
                <a:ea typeface="Calibri" panose="020F0502020204030204" pitchFamily="34" charset="0"/>
              </a:rPr>
              <a:t>משימות </a:t>
            </a:r>
            <a:endParaRPr lang="en-US" sz="3600"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pic>
        <p:nvPicPr>
          <p:cNvPr id="11" name="תמונה 10"/>
          <p:cNvPicPr>
            <a:picLocks noChangeAspect="1"/>
          </p:cNvPicPr>
          <p:nvPr/>
        </p:nvPicPr>
        <p:blipFill>
          <a:blip r:embed="rId3"/>
          <a:stretch>
            <a:fillRect/>
          </a:stretch>
        </p:blipFill>
        <p:spPr>
          <a:xfrm>
            <a:off x="-1" y="2158521"/>
            <a:ext cx="7559675" cy="5346257"/>
          </a:xfrm>
          <a:prstGeom prst="rect">
            <a:avLst/>
          </a:prstGeom>
        </p:spPr>
      </p:pic>
      <p:pic>
        <p:nvPicPr>
          <p:cNvPr id="12" name="תמונה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574" y="3392849"/>
            <a:ext cx="6799502" cy="3629025"/>
          </a:xfrm>
          <a:prstGeom prst="rect">
            <a:avLst/>
          </a:prstGeom>
        </p:spPr>
      </p:pic>
      <p:pic>
        <p:nvPicPr>
          <p:cNvPr id="13" name="תמונה 12"/>
          <p:cNvPicPr>
            <a:picLocks noChangeAspect="1"/>
          </p:cNvPicPr>
          <p:nvPr/>
        </p:nvPicPr>
        <p:blipFill>
          <a:blip r:embed="rId5"/>
          <a:stretch>
            <a:fillRect/>
          </a:stretch>
        </p:blipFill>
        <p:spPr>
          <a:xfrm>
            <a:off x="3217932" y="7398032"/>
            <a:ext cx="1264786" cy="2028775"/>
          </a:xfrm>
          <a:prstGeom prst="rect">
            <a:avLst/>
          </a:prstGeom>
        </p:spPr>
      </p:pic>
    </p:spTree>
    <p:extLst>
      <p:ext uri="{BB962C8B-B14F-4D97-AF65-F5344CB8AC3E}">
        <p14:creationId xmlns:p14="http://schemas.microsoft.com/office/powerpoint/2010/main" val="1420505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85229" y="-279592"/>
            <a:ext cx="2301614" cy="2114272"/>
          </a:xfrm>
          <a:prstGeom prst="rect">
            <a:avLst/>
          </a:prstGeom>
        </p:spPr>
      </p:pic>
      <p:sp>
        <p:nvSpPr>
          <p:cNvPr id="8" name="מלבן: פינות מעוגלות 7"/>
          <p:cNvSpPr/>
          <p:nvPr/>
        </p:nvSpPr>
        <p:spPr>
          <a:xfrm>
            <a:off x="-728868" y="583096"/>
            <a:ext cx="3114261" cy="66260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142826" y="458743"/>
            <a:ext cx="2005678" cy="820930"/>
          </a:xfrm>
          <a:prstGeom prst="rect">
            <a:avLst/>
          </a:prstGeom>
        </p:spPr>
        <p:txBody>
          <a:bodyPr wrap="none">
            <a:spAutoFit/>
          </a:bodyPr>
          <a:lstStyle/>
          <a:p>
            <a:pPr algn="ctr" rtl="1">
              <a:lnSpc>
                <a:spcPct val="115000"/>
              </a:lnSpc>
              <a:spcAft>
                <a:spcPts val="1000"/>
              </a:spcAft>
            </a:pPr>
            <a:r>
              <a:rPr lang="he-IL" sz="4400" b="1" dirty="0">
                <a:solidFill>
                  <a:schemeClr val="bg1"/>
                </a:solidFill>
                <a:latin typeface="Calibri" panose="020F0502020204030204" pitchFamily="34" charset="0"/>
                <a:ea typeface="Calibri" panose="020F0502020204030204" pitchFamily="34" charset="0"/>
              </a:rPr>
              <a:t>מפגש 3</a:t>
            </a:r>
            <a:endParaRPr lang="en-US" sz="4400"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grpSp>
        <p:nvGrpSpPr>
          <p:cNvPr id="33" name="קבוצה 32"/>
          <p:cNvGrpSpPr/>
          <p:nvPr/>
        </p:nvGrpSpPr>
        <p:grpSpPr>
          <a:xfrm>
            <a:off x="450574" y="9952382"/>
            <a:ext cx="6500261" cy="374599"/>
            <a:chOff x="450574" y="9952382"/>
            <a:chExt cx="6500261" cy="374599"/>
          </a:xfrm>
        </p:grpSpPr>
        <p:cxnSp>
          <p:nvCxnSpPr>
            <p:cNvPr id="20" name="מחבר ישר 19"/>
            <p:cNvCxnSpPr/>
            <p:nvPr/>
          </p:nvCxnSpPr>
          <p:spPr>
            <a:xfrm>
              <a:off x="450574" y="9952382"/>
              <a:ext cx="6500261" cy="0"/>
            </a:xfrm>
            <a:prstGeom prst="line">
              <a:avLst/>
            </a:prstGeom>
            <a:ln>
              <a:solidFill>
                <a:schemeClr val="tx2">
                  <a:lumMod val="50000"/>
                </a:schemeClr>
              </a:solidFill>
            </a:ln>
          </p:spPr>
          <p:style>
            <a:lnRef idx="3">
              <a:schemeClr val="dk1"/>
            </a:lnRef>
            <a:fillRef idx="0">
              <a:schemeClr val="dk1"/>
            </a:fillRef>
            <a:effectRef idx="2">
              <a:schemeClr val="dk1"/>
            </a:effectRef>
            <a:fontRef idx="minor">
              <a:schemeClr val="tx1"/>
            </a:fontRef>
          </p:style>
        </p:cxnSp>
        <p:grpSp>
          <p:nvGrpSpPr>
            <p:cNvPr id="32" name="קבוצה 31"/>
            <p:cNvGrpSpPr/>
            <p:nvPr/>
          </p:nvGrpSpPr>
          <p:grpSpPr>
            <a:xfrm>
              <a:off x="1011382" y="10005952"/>
              <a:ext cx="5124655" cy="321029"/>
              <a:chOff x="680077" y="10005952"/>
              <a:chExt cx="5124655" cy="321029"/>
            </a:xfrm>
          </p:grpSpPr>
          <p:sp>
            <p:nvSpPr>
              <p:cNvPr id="21" name="מלבן 20"/>
              <p:cNvSpPr/>
              <p:nvPr/>
            </p:nvSpPr>
            <p:spPr>
              <a:xfrm>
                <a:off x="680077" y="10005952"/>
                <a:ext cx="3064779" cy="307777"/>
              </a:xfrm>
              <a:prstGeom prst="rect">
                <a:avLst/>
              </a:prstGeom>
            </p:spPr>
            <p:txBody>
              <a:bodyPr wrap="square">
                <a:spAutoFit/>
              </a:bodyPr>
              <a:lstStyle/>
              <a:p>
                <a:r>
                  <a:rPr lang="en-US" sz="1400" dirty="0" smtClean="0"/>
                  <a:t>almsramihadad@GMAIL.COM</a:t>
                </a:r>
                <a:endParaRPr lang="he-IL" sz="1400" dirty="0">
                  <a:solidFill>
                    <a:schemeClr val="tx1">
                      <a:lumMod val="95000"/>
                      <a:lumOff val="5000"/>
                    </a:schemeClr>
                  </a:solidFill>
                </a:endParaRPr>
              </a:p>
            </p:txBody>
          </p:sp>
          <p:sp>
            <p:nvSpPr>
              <p:cNvPr id="22" name="מלבן 21"/>
              <p:cNvSpPr/>
              <p:nvPr/>
            </p:nvSpPr>
            <p:spPr>
              <a:xfrm>
                <a:off x="3148046" y="10019204"/>
                <a:ext cx="2656686" cy="307777"/>
              </a:xfrm>
              <a:prstGeom prst="rect">
                <a:avLst/>
              </a:prstGeom>
            </p:spPr>
            <p:txBody>
              <a:bodyPr wrap="square">
                <a:spAutoFit/>
              </a:bodyPr>
              <a:lstStyle/>
              <a:p>
                <a:pPr algn="r"/>
                <a:r>
                  <a:rPr lang="he-IL" sz="1400" dirty="0" smtClean="0">
                    <a:latin typeface="Calibri" panose="020F0502020204030204" pitchFamily="34" charset="0"/>
                    <a:ea typeface="Calibri" panose="020F0502020204030204" pitchFamily="34" charset="0"/>
                  </a:rPr>
                  <a:t>רמי חדאד - 0543100149</a:t>
                </a:r>
                <a:endParaRPr lang="he-IL" sz="1300" dirty="0"/>
              </a:p>
            </p:txBody>
          </p:sp>
          <p:cxnSp>
            <p:nvCxnSpPr>
              <p:cNvPr id="30" name="מחבר ישר 29"/>
              <p:cNvCxnSpPr/>
              <p:nvPr/>
            </p:nvCxnSpPr>
            <p:spPr>
              <a:xfrm>
                <a:off x="3378523" y="10048682"/>
                <a:ext cx="0" cy="248252"/>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14" name="מלבן 13"/>
          <p:cNvSpPr/>
          <p:nvPr/>
        </p:nvSpPr>
        <p:spPr>
          <a:xfrm>
            <a:off x="-384313" y="1603514"/>
            <a:ext cx="8229600" cy="46233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309598" y="1444210"/>
            <a:ext cx="6940478" cy="688458"/>
          </a:xfrm>
          <a:prstGeom prst="rect">
            <a:avLst/>
          </a:prstGeom>
        </p:spPr>
        <p:txBody>
          <a:bodyPr wrap="square">
            <a:spAutoFit/>
          </a:bodyPr>
          <a:lstStyle/>
          <a:p>
            <a:pPr algn="ctr" rtl="1">
              <a:lnSpc>
                <a:spcPct val="115000"/>
              </a:lnSpc>
              <a:spcAft>
                <a:spcPts val="1000"/>
              </a:spcAft>
            </a:pPr>
            <a:r>
              <a:rPr lang="he-IL" sz="3600" b="1" dirty="0" smtClean="0">
                <a:solidFill>
                  <a:schemeClr val="bg1"/>
                </a:solidFill>
                <a:latin typeface="Calibri" panose="020F0502020204030204" pitchFamily="34" charset="0"/>
                <a:ea typeface="Calibri" panose="020F0502020204030204" pitchFamily="34" charset="0"/>
              </a:rPr>
              <a:t>משימות </a:t>
            </a:r>
            <a:endParaRPr lang="en-US" sz="3600"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pic>
        <p:nvPicPr>
          <p:cNvPr id="11" name="תמונה 10"/>
          <p:cNvPicPr>
            <a:picLocks noChangeAspect="1"/>
          </p:cNvPicPr>
          <p:nvPr/>
        </p:nvPicPr>
        <p:blipFill>
          <a:blip r:embed="rId3"/>
          <a:stretch>
            <a:fillRect/>
          </a:stretch>
        </p:blipFill>
        <p:spPr>
          <a:xfrm>
            <a:off x="155574" y="2540793"/>
            <a:ext cx="7248525" cy="5610225"/>
          </a:xfrm>
          <a:prstGeom prst="rect">
            <a:avLst/>
          </a:prstGeom>
        </p:spPr>
      </p:pic>
    </p:spTree>
    <p:extLst>
      <p:ext uri="{BB962C8B-B14F-4D97-AF65-F5344CB8AC3E}">
        <p14:creationId xmlns:p14="http://schemas.microsoft.com/office/powerpoint/2010/main" val="3416090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85229" y="-279592"/>
            <a:ext cx="2301614" cy="2114272"/>
          </a:xfrm>
          <a:prstGeom prst="rect">
            <a:avLst/>
          </a:prstGeom>
        </p:spPr>
      </p:pic>
      <p:sp>
        <p:nvSpPr>
          <p:cNvPr id="8" name="מלבן: פינות מעוגלות 7"/>
          <p:cNvSpPr/>
          <p:nvPr/>
        </p:nvSpPr>
        <p:spPr>
          <a:xfrm>
            <a:off x="-728868" y="583096"/>
            <a:ext cx="3114261" cy="66260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142826" y="458743"/>
            <a:ext cx="2005678" cy="820930"/>
          </a:xfrm>
          <a:prstGeom prst="rect">
            <a:avLst/>
          </a:prstGeom>
        </p:spPr>
        <p:txBody>
          <a:bodyPr wrap="none">
            <a:spAutoFit/>
          </a:bodyPr>
          <a:lstStyle/>
          <a:p>
            <a:pPr algn="ctr" rtl="1">
              <a:lnSpc>
                <a:spcPct val="115000"/>
              </a:lnSpc>
              <a:spcAft>
                <a:spcPts val="1000"/>
              </a:spcAft>
            </a:pPr>
            <a:r>
              <a:rPr lang="he-IL" sz="4400" b="1" dirty="0">
                <a:solidFill>
                  <a:schemeClr val="bg1"/>
                </a:solidFill>
                <a:latin typeface="Calibri" panose="020F0502020204030204" pitchFamily="34" charset="0"/>
                <a:ea typeface="Calibri" panose="020F0502020204030204" pitchFamily="34" charset="0"/>
              </a:rPr>
              <a:t>מפגש 3</a:t>
            </a:r>
            <a:endParaRPr lang="en-US" sz="4400"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grpSp>
        <p:nvGrpSpPr>
          <p:cNvPr id="33" name="קבוצה 32"/>
          <p:cNvGrpSpPr/>
          <p:nvPr/>
        </p:nvGrpSpPr>
        <p:grpSpPr>
          <a:xfrm>
            <a:off x="450574" y="9952382"/>
            <a:ext cx="6500261" cy="374599"/>
            <a:chOff x="450574" y="9952382"/>
            <a:chExt cx="6500261" cy="374599"/>
          </a:xfrm>
        </p:grpSpPr>
        <p:cxnSp>
          <p:nvCxnSpPr>
            <p:cNvPr id="20" name="מחבר ישר 19"/>
            <p:cNvCxnSpPr/>
            <p:nvPr/>
          </p:nvCxnSpPr>
          <p:spPr>
            <a:xfrm>
              <a:off x="450574" y="9952382"/>
              <a:ext cx="6500261" cy="0"/>
            </a:xfrm>
            <a:prstGeom prst="line">
              <a:avLst/>
            </a:prstGeom>
            <a:ln>
              <a:solidFill>
                <a:schemeClr val="tx2">
                  <a:lumMod val="50000"/>
                </a:schemeClr>
              </a:solidFill>
            </a:ln>
          </p:spPr>
          <p:style>
            <a:lnRef idx="3">
              <a:schemeClr val="dk1"/>
            </a:lnRef>
            <a:fillRef idx="0">
              <a:schemeClr val="dk1"/>
            </a:fillRef>
            <a:effectRef idx="2">
              <a:schemeClr val="dk1"/>
            </a:effectRef>
            <a:fontRef idx="minor">
              <a:schemeClr val="tx1"/>
            </a:fontRef>
          </p:style>
        </p:cxnSp>
        <p:grpSp>
          <p:nvGrpSpPr>
            <p:cNvPr id="32" name="קבוצה 31"/>
            <p:cNvGrpSpPr/>
            <p:nvPr/>
          </p:nvGrpSpPr>
          <p:grpSpPr>
            <a:xfrm>
              <a:off x="1011382" y="10005952"/>
              <a:ext cx="5124655" cy="321029"/>
              <a:chOff x="680077" y="10005952"/>
              <a:chExt cx="5124655" cy="321029"/>
            </a:xfrm>
          </p:grpSpPr>
          <p:sp>
            <p:nvSpPr>
              <p:cNvPr id="21" name="מלבן 20"/>
              <p:cNvSpPr/>
              <p:nvPr/>
            </p:nvSpPr>
            <p:spPr>
              <a:xfrm>
                <a:off x="680077" y="10005952"/>
                <a:ext cx="3064779" cy="307777"/>
              </a:xfrm>
              <a:prstGeom prst="rect">
                <a:avLst/>
              </a:prstGeom>
            </p:spPr>
            <p:txBody>
              <a:bodyPr wrap="square">
                <a:spAutoFit/>
              </a:bodyPr>
              <a:lstStyle/>
              <a:p>
                <a:r>
                  <a:rPr lang="en-US" sz="1400" dirty="0" smtClean="0"/>
                  <a:t>almsramihadad@GMAIL.COM</a:t>
                </a:r>
                <a:endParaRPr lang="he-IL" sz="1400" dirty="0">
                  <a:solidFill>
                    <a:schemeClr val="tx1">
                      <a:lumMod val="95000"/>
                      <a:lumOff val="5000"/>
                    </a:schemeClr>
                  </a:solidFill>
                </a:endParaRPr>
              </a:p>
            </p:txBody>
          </p:sp>
          <p:sp>
            <p:nvSpPr>
              <p:cNvPr id="22" name="מלבן 21"/>
              <p:cNvSpPr/>
              <p:nvPr/>
            </p:nvSpPr>
            <p:spPr>
              <a:xfrm>
                <a:off x="3148046" y="10019204"/>
                <a:ext cx="2656686" cy="307777"/>
              </a:xfrm>
              <a:prstGeom prst="rect">
                <a:avLst/>
              </a:prstGeom>
            </p:spPr>
            <p:txBody>
              <a:bodyPr wrap="square">
                <a:spAutoFit/>
              </a:bodyPr>
              <a:lstStyle/>
              <a:p>
                <a:pPr algn="r"/>
                <a:r>
                  <a:rPr lang="he-IL" sz="1400" dirty="0" smtClean="0">
                    <a:latin typeface="Calibri" panose="020F0502020204030204" pitchFamily="34" charset="0"/>
                    <a:ea typeface="Calibri" panose="020F0502020204030204" pitchFamily="34" charset="0"/>
                  </a:rPr>
                  <a:t>רמי חדאד - 0543100149</a:t>
                </a:r>
                <a:endParaRPr lang="he-IL" sz="1300" dirty="0"/>
              </a:p>
            </p:txBody>
          </p:sp>
          <p:cxnSp>
            <p:nvCxnSpPr>
              <p:cNvPr id="30" name="מחבר ישר 29"/>
              <p:cNvCxnSpPr/>
              <p:nvPr/>
            </p:nvCxnSpPr>
            <p:spPr>
              <a:xfrm>
                <a:off x="3378523" y="10048682"/>
                <a:ext cx="0" cy="248252"/>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15" name="מלבן 14"/>
          <p:cNvSpPr/>
          <p:nvPr/>
        </p:nvSpPr>
        <p:spPr>
          <a:xfrm>
            <a:off x="-384313" y="1603514"/>
            <a:ext cx="8229600" cy="46233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p:cNvSpPr/>
          <p:nvPr/>
        </p:nvSpPr>
        <p:spPr>
          <a:xfrm>
            <a:off x="309598" y="1444210"/>
            <a:ext cx="6940478" cy="688458"/>
          </a:xfrm>
          <a:prstGeom prst="rect">
            <a:avLst/>
          </a:prstGeom>
        </p:spPr>
        <p:txBody>
          <a:bodyPr wrap="square">
            <a:spAutoFit/>
          </a:bodyPr>
          <a:lstStyle/>
          <a:p>
            <a:pPr algn="ctr" rtl="1">
              <a:lnSpc>
                <a:spcPct val="115000"/>
              </a:lnSpc>
              <a:spcAft>
                <a:spcPts val="1000"/>
              </a:spcAft>
            </a:pPr>
            <a:r>
              <a:rPr lang="he-IL" sz="3600" b="1" dirty="0" smtClean="0">
                <a:solidFill>
                  <a:schemeClr val="bg1"/>
                </a:solidFill>
                <a:latin typeface="Calibri" panose="020F0502020204030204" pitchFamily="34" charset="0"/>
                <a:ea typeface="Calibri" panose="020F0502020204030204" pitchFamily="34" charset="0"/>
              </a:rPr>
              <a:t>משימות </a:t>
            </a:r>
            <a:endParaRPr lang="en-US" sz="3600"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pic>
        <p:nvPicPr>
          <p:cNvPr id="12" name="תמונה 11"/>
          <p:cNvPicPr>
            <a:picLocks noChangeAspect="1"/>
          </p:cNvPicPr>
          <p:nvPr/>
        </p:nvPicPr>
        <p:blipFill>
          <a:blip r:embed="rId3"/>
          <a:stretch>
            <a:fillRect/>
          </a:stretch>
        </p:blipFill>
        <p:spPr>
          <a:xfrm>
            <a:off x="193674" y="2393156"/>
            <a:ext cx="7172325" cy="5905500"/>
          </a:xfrm>
          <a:prstGeom prst="rect">
            <a:avLst/>
          </a:prstGeom>
        </p:spPr>
      </p:pic>
    </p:spTree>
    <p:extLst>
      <p:ext uri="{BB962C8B-B14F-4D97-AF65-F5344CB8AC3E}">
        <p14:creationId xmlns:p14="http://schemas.microsoft.com/office/powerpoint/2010/main" val="496101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85229" y="-279592"/>
            <a:ext cx="2301614" cy="2114272"/>
          </a:xfrm>
          <a:prstGeom prst="rect">
            <a:avLst/>
          </a:prstGeom>
        </p:spPr>
      </p:pic>
      <p:sp>
        <p:nvSpPr>
          <p:cNvPr id="8" name="מלבן: פינות מעוגלות 7"/>
          <p:cNvSpPr/>
          <p:nvPr/>
        </p:nvSpPr>
        <p:spPr>
          <a:xfrm>
            <a:off x="-728868" y="583096"/>
            <a:ext cx="3114261" cy="66260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142826" y="458743"/>
            <a:ext cx="2005678" cy="820930"/>
          </a:xfrm>
          <a:prstGeom prst="rect">
            <a:avLst/>
          </a:prstGeom>
        </p:spPr>
        <p:txBody>
          <a:bodyPr wrap="none">
            <a:spAutoFit/>
          </a:bodyPr>
          <a:lstStyle/>
          <a:p>
            <a:pPr algn="ctr" rtl="1">
              <a:lnSpc>
                <a:spcPct val="115000"/>
              </a:lnSpc>
              <a:spcAft>
                <a:spcPts val="1000"/>
              </a:spcAft>
            </a:pPr>
            <a:r>
              <a:rPr lang="he-IL" sz="4400" b="1" dirty="0">
                <a:solidFill>
                  <a:schemeClr val="bg1"/>
                </a:solidFill>
                <a:latin typeface="Calibri" panose="020F0502020204030204" pitchFamily="34" charset="0"/>
                <a:ea typeface="Calibri" panose="020F0502020204030204" pitchFamily="34" charset="0"/>
              </a:rPr>
              <a:t>מפגש 3</a:t>
            </a:r>
            <a:endParaRPr lang="en-US" sz="4400"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grpSp>
        <p:nvGrpSpPr>
          <p:cNvPr id="33" name="קבוצה 32"/>
          <p:cNvGrpSpPr/>
          <p:nvPr/>
        </p:nvGrpSpPr>
        <p:grpSpPr>
          <a:xfrm>
            <a:off x="450574" y="9952382"/>
            <a:ext cx="6500261" cy="374599"/>
            <a:chOff x="450574" y="9952382"/>
            <a:chExt cx="6500261" cy="374599"/>
          </a:xfrm>
        </p:grpSpPr>
        <p:cxnSp>
          <p:nvCxnSpPr>
            <p:cNvPr id="20" name="מחבר ישר 19"/>
            <p:cNvCxnSpPr/>
            <p:nvPr/>
          </p:nvCxnSpPr>
          <p:spPr>
            <a:xfrm>
              <a:off x="450574" y="9952382"/>
              <a:ext cx="6500261" cy="0"/>
            </a:xfrm>
            <a:prstGeom prst="line">
              <a:avLst/>
            </a:prstGeom>
            <a:ln>
              <a:solidFill>
                <a:schemeClr val="tx2">
                  <a:lumMod val="50000"/>
                </a:schemeClr>
              </a:solidFill>
            </a:ln>
          </p:spPr>
          <p:style>
            <a:lnRef idx="3">
              <a:schemeClr val="dk1"/>
            </a:lnRef>
            <a:fillRef idx="0">
              <a:schemeClr val="dk1"/>
            </a:fillRef>
            <a:effectRef idx="2">
              <a:schemeClr val="dk1"/>
            </a:effectRef>
            <a:fontRef idx="minor">
              <a:schemeClr val="tx1"/>
            </a:fontRef>
          </p:style>
        </p:cxnSp>
        <p:grpSp>
          <p:nvGrpSpPr>
            <p:cNvPr id="32" name="קבוצה 31"/>
            <p:cNvGrpSpPr/>
            <p:nvPr/>
          </p:nvGrpSpPr>
          <p:grpSpPr>
            <a:xfrm>
              <a:off x="1011382" y="10005952"/>
              <a:ext cx="5124655" cy="321029"/>
              <a:chOff x="680077" y="10005952"/>
              <a:chExt cx="5124655" cy="321029"/>
            </a:xfrm>
          </p:grpSpPr>
          <p:sp>
            <p:nvSpPr>
              <p:cNvPr id="21" name="מלבן 20"/>
              <p:cNvSpPr/>
              <p:nvPr/>
            </p:nvSpPr>
            <p:spPr>
              <a:xfrm>
                <a:off x="680077" y="10005952"/>
                <a:ext cx="3064779" cy="307777"/>
              </a:xfrm>
              <a:prstGeom prst="rect">
                <a:avLst/>
              </a:prstGeom>
            </p:spPr>
            <p:txBody>
              <a:bodyPr wrap="square">
                <a:spAutoFit/>
              </a:bodyPr>
              <a:lstStyle/>
              <a:p>
                <a:r>
                  <a:rPr lang="en-US" sz="1400" dirty="0" smtClean="0"/>
                  <a:t>almsramihadad@GMAIL.COM</a:t>
                </a:r>
                <a:endParaRPr lang="he-IL" sz="1400" dirty="0">
                  <a:solidFill>
                    <a:schemeClr val="tx1">
                      <a:lumMod val="95000"/>
                      <a:lumOff val="5000"/>
                    </a:schemeClr>
                  </a:solidFill>
                </a:endParaRPr>
              </a:p>
            </p:txBody>
          </p:sp>
          <p:sp>
            <p:nvSpPr>
              <p:cNvPr id="22" name="מלבן 21"/>
              <p:cNvSpPr/>
              <p:nvPr/>
            </p:nvSpPr>
            <p:spPr>
              <a:xfrm>
                <a:off x="3148046" y="10019204"/>
                <a:ext cx="2656686" cy="307777"/>
              </a:xfrm>
              <a:prstGeom prst="rect">
                <a:avLst/>
              </a:prstGeom>
            </p:spPr>
            <p:txBody>
              <a:bodyPr wrap="square">
                <a:spAutoFit/>
              </a:bodyPr>
              <a:lstStyle/>
              <a:p>
                <a:pPr algn="r"/>
                <a:r>
                  <a:rPr lang="he-IL" sz="1400" dirty="0" smtClean="0">
                    <a:latin typeface="Calibri" panose="020F0502020204030204" pitchFamily="34" charset="0"/>
                    <a:ea typeface="Calibri" panose="020F0502020204030204" pitchFamily="34" charset="0"/>
                  </a:rPr>
                  <a:t>רמי חדאד - 0543100149</a:t>
                </a:r>
                <a:endParaRPr lang="he-IL" sz="1300" dirty="0"/>
              </a:p>
            </p:txBody>
          </p:sp>
          <p:cxnSp>
            <p:nvCxnSpPr>
              <p:cNvPr id="30" name="מחבר ישר 29"/>
              <p:cNvCxnSpPr/>
              <p:nvPr/>
            </p:nvCxnSpPr>
            <p:spPr>
              <a:xfrm>
                <a:off x="3378523" y="10048682"/>
                <a:ext cx="0" cy="248252"/>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15" name="מלבן 14"/>
          <p:cNvSpPr/>
          <p:nvPr/>
        </p:nvSpPr>
        <p:spPr>
          <a:xfrm>
            <a:off x="-384313" y="1603514"/>
            <a:ext cx="8229600" cy="46233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p:cNvSpPr/>
          <p:nvPr/>
        </p:nvSpPr>
        <p:spPr>
          <a:xfrm>
            <a:off x="309598" y="1444210"/>
            <a:ext cx="6940478" cy="688458"/>
          </a:xfrm>
          <a:prstGeom prst="rect">
            <a:avLst/>
          </a:prstGeom>
        </p:spPr>
        <p:txBody>
          <a:bodyPr wrap="square">
            <a:spAutoFit/>
          </a:bodyPr>
          <a:lstStyle/>
          <a:p>
            <a:pPr algn="ctr" rtl="1">
              <a:lnSpc>
                <a:spcPct val="115000"/>
              </a:lnSpc>
              <a:spcAft>
                <a:spcPts val="1000"/>
              </a:spcAft>
            </a:pPr>
            <a:r>
              <a:rPr lang="he-IL" sz="3600" b="1" dirty="0" smtClean="0">
                <a:solidFill>
                  <a:schemeClr val="bg1"/>
                </a:solidFill>
                <a:latin typeface="Calibri" panose="020F0502020204030204" pitchFamily="34" charset="0"/>
                <a:ea typeface="Calibri" panose="020F0502020204030204" pitchFamily="34" charset="0"/>
              </a:rPr>
              <a:t>משימות </a:t>
            </a:r>
            <a:endParaRPr lang="en-US" sz="3600"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pic>
        <p:nvPicPr>
          <p:cNvPr id="12" name="תמונה 11"/>
          <p:cNvPicPr>
            <a:picLocks noChangeAspect="1"/>
          </p:cNvPicPr>
          <p:nvPr/>
        </p:nvPicPr>
        <p:blipFill>
          <a:blip r:embed="rId3"/>
          <a:stretch>
            <a:fillRect/>
          </a:stretch>
        </p:blipFill>
        <p:spPr>
          <a:xfrm>
            <a:off x="1217612" y="2369343"/>
            <a:ext cx="5124450" cy="5953125"/>
          </a:xfrm>
          <a:prstGeom prst="rect">
            <a:avLst/>
          </a:prstGeom>
        </p:spPr>
      </p:pic>
      <p:pic>
        <p:nvPicPr>
          <p:cNvPr id="13" name="תמונה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9906" y="5254650"/>
            <a:ext cx="4739843" cy="3882775"/>
          </a:xfrm>
          <a:prstGeom prst="rect">
            <a:avLst/>
          </a:prstGeom>
        </p:spPr>
      </p:pic>
    </p:spTree>
    <p:extLst>
      <p:ext uri="{BB962C8B-B14F-4D97-AF65-F5344CB8AC3E}">
        <p14:creationId xmlns:p14="http://schemas.microsoft.com/office/powerpoint/2010/main" val="961430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85229" y="-279592"/>
            <a:ext cx="2301614" cy="2114272"/>
          </a:xfrm>
          <a:prstGeom prst="rect">
            <a:avLst/>
          </a:prstGeom>
        </p:spPr>
      </p:pic>
      <p:sp>
        <p:nvSpPr>
          <p:cNvPr id="8" name="מלבן: פינות מעוגלות 7"/>
          <p:cNvSpPr/>
          <p:nvPr/>
        </p:nvSpPr>
        <p:spPr>
          <a:xfrm>
            <a:off x="-728868" y="583096"/>
            <a:ext cx="3114261" cy="66260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142828" y="458743"/>
            <a:ext cx="2005678" cy="820930"/>
          </a:xfrm>
          <a:prstGeom prst="rect">
            <a:avLst/>
          </a:prstGeom>
        </p:spPr>
        <p:txBody>
          <a:bodyPr wrap="none">
            <a:spAutoFit/>
          </a:bodyPr>
          <a:lstStyle/>
          <a:p>
            <a:pPr algn="ctr" rtl="1">
              <a:lnSpc>
                <a:spcPct val="115000"/>
              </a:lnSpc>
              <a:spcAft>
                <a:spcPts val="1000"/>
              </a:spcAft>
            </a:pPr>
            <a:r>
              <a:rPr lang="he-IL" sz="4400" b="1" dirty="0" smtClean="0">
                <a:solidFill>
                  <a:schemeClr val="bg1"/>
                </a:solidFill>
                <a:latin typeface="Calibri" panose="020F0502020204030204" pitchFamily="34" charset="0"/>
                <a:ea typeface="Calibri" panose="020F0502020204030204" pitchFamily="34" charset="0"/>
              </a:rPr>
              <a:t>מפגש 3</a:t>
            </a:r>
            <a:endParaRPr lang="en-US" sz="4400"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grpSp>
        <p:nvGrpSpPr>
          <p:cNvPr id="33" name="קבוצה 32"/>
          <p:cNvGrpSpPr/>
          <p:nvPr/>
        </p:nvGrpSpPr>
        <p:grpSpPr>
          <a:xfrm>
            <a:off x="450574" y="9952382"/>
            <a:ext cx="6500261" cy="374599"/>
            <a:chOff x="450574" y="9952382"/>
            <a:chExt cx="6500261" cy="374599"/>
          </a:xfrm>
        </p:grpSpPr>
        <p:cxnSp>
          <p:nvCxnSpPr>
            <p:cNvPr id="20" name="מחבר ישר 19"/>
            <p:cNvCxnSpPr/>
            <p:nvPr/>
          </p:nvCxnSpPr>
          <p:spPr>
            <a:xfrm>
              <a:off x="450574" y="9952382"/>
              <a:ext cx="6500261" cy="0"/>
            </a:xfrm>
            <a:prstGeom prst="line">
              <a:avLst/>
            </a:prstGeom>
            <a:ln>
              <a:solidFill>
                <a:schemeClr val="tx2">
                  <a:lumMod val="50000"/>
                </a:schemeClr>
              </a:solidFill>
            </a:ln>
          </p:spPr>
          <p:style>
            <a:lnRef idx="3">
              <a:schemeClr val="dk1"/>
            </a:lnRef>
            <a:fillRef idx="0">
              <a:schemeClr val="dk1"/>
            </a:fillRef>
            <a:effectRef idx="2">
              <a:schemeClr val="dk1"/>
            </a:effectRef>
            <a:fontRef idx="minor">
              <a:schemeClr val="tx1"/>
            </a:fontRef>
          </p:style>
        </p:cxnSp>
        <p:grpSp>
          <p:nvGrpSpPr>
            <p:cNvPr id="32" name="קבוצה 31"/>
            <p:cNvGrpSpPr/>
            <p:nvPr/>
          </p:nvGrpSpPr>
          <p:grpSpPr>
            <a:xfrm>
              <a:off x="1011382" y="10005952"/>
              <a:ext cx="5124655" cy="321029"/>
              <a:chOff x="680077" y="10005952"/>
              <a:chExt cx="5124655" cy="321029"/>
            </a:xfrm>
          </p:grpSpPr>
          <p:sp>
            <p:nvSpPr>
              <p:cNvPr id="21" name="מלבן 20"/>
              <p:cNvSpPr/>
              <p:nvPr/>
            </p:nvSpPr>
            <p:spPr>
              <a:xfrm>
                <a:off x="680077" y="10005952"/>
                <a:ext cx="3064779" cy="307777"/>
              </a:xfrm>
              <a:prstGeom prst="rect">
                <a:avLst/>
              </a:prstGeom>
            </p:spPr>
            <p:txBody>
              <a:bodyPr wrap="square">
                <a:spAutoFit/>
              </a:bodyPr>
              <a:lstStyle/>
              <a:p>
                <a:r>
                  <a:rPr lang="en-US" sz="1400" dirty="0" smtClean="0"/>
                  <a:t>almsramihadad@GMAIL.COM</a:t>
                </a:r>
                <a:endParaRPr lang="he-IL" sz="1400" dirty="0">
                  <a:solidFill>
                    <a:schemeClr val="tx1">
                      <a:lumMod val="95000"/>
                      <a:lumOff val="5000"/>
                    </a:schemeClr>
                  </a:solidFill>
                </a:endParaRPr>
              </a:p>
            </p:txBody>
          </p:sp>
          <p:sp>
            <p:nvSpPr>
              <p:cNvPr id="22" name="מלבן 21"/>
              <p:cNvSpPr/>
              <p:nvPr/>
            </p:nvSpPr>
            <p:spPr>
              <a:xfrm>
                <a:off x="3148046" y="10019204"/>
                <a:ext cx="2656686" cy="307777"/>
              </a:xfrm>
              <a:prstGeom prst="rect">
                <a:avLst/>
              </a:prstGeom>
            </p:spPr>
            <p:txBody>
              <a:bodyPr wrap="square">
                <a:spAutoFit/>
              </a:bodyPr>
              <a:lstStyle/>
              <a:p>
                <a:pPr algn="r"/>
                <a:r>
                  <a:rPr lang="he-IL" sz="1400" dirty="0" smtClean="0">
                    <a:latin typeface="Calibri" panose="020F0502020204030204" pitchFamily="34" charset="0"/>
                    <a:ea typeface="Calibri" panose="020F0502020204030204" pitchFamily="34" charset="0"/>
                  </a:rPr>
                  <a:t>רמי חדאד - 0543100149</a:t>
                </a:r>
                <a:endParaRPr lang="he-IL" sz="1300" dirty="0"/>
              </a:p>
            </p:txBody>
          </p:sp>
          <p:cxnSp>
            <p:nvCxnSpPr>
              <p:cNvPr id="30" name="מחבר ישר 29"/>
              <p:cNvCxnSpPr/>
              <p:nvPr/>
            </p:nvCxnSpPr>
            <p:spPr>
              <a:xfrm>
                <a:off x="3378523" y="10048682"/>
                <a:ext cx="0" cy="248252"/>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grpSp>
      <p:graphicFrame>
        <p:nvGraphicFramePr>
          <p:cNvPr id="16" name="טבלה 15"/>
          <p:cNvGraphicFramePr>
            <a:graphicFrameLocks noGrp="1"/>
          </p:cNvGraphicFramePr>
          <p:nvPr>
            <p:extLst>
              <p:ext uri="{D42A27DB-BD31-4B8C-83A1-F6EECF244321}">
                <p14:modId xmlns:p14="http://schemas.microsoft.com/office/powerpoint/2010/main" val="3345944105"/>
              </p:ext>
            </p:extLst>
          </p:nvPr>
        </p:nvGraphicFramePr>
        <p:xfrm>
          <a:off x="450574" y="6179970"/>
          <a:ext cx="6367739" cy="3169501"/>
        </p:xfrm>
        <a:graphic>
          <a:graphicData uri="http://schemas.openxmlformats.org/drawingml/2006/table">
            <a:tbl>
              <a:tblPr>
                <a:tableStyleId>{5C22544A-7EE6-4342-B048-85BDC9FD1C3A}</a:tableStyleId>
              </a:tblPr>
              <a:tblGrid>
                <a:gridCol w="6367739">
                  <a:extLst>
                    <a:ext uri="{9D8B030D-6E8A-4147-A177-3AD203B41FA5}">
                      <a16:colId xmlns:a16="http://schemas.microsoft.com/office/drawing/2014/main" xmlns="" val="2090124920"/>
                    </a:ext>
                  </a:extLst>
                </a:gridCol>
              </a:tblGrid>
              <a:tr h="3169501">
                <a:tc>
                  <a:txBody>
                    <a:bodyPr/>
                    <a:lstStyle/>
                    <a:p>
                      <a:pPr marL="0" lvl="0" indent="0" algn="r" rtl="1">
                        <a:lnSpc>
                          <a:spcPct val="250000"/>
                        </a:lnSpc>
                        <a:spcAft>
                          <a:spcPts val="0"/>
                        </a:spcAft>
                        <a:buFont typeface="Symbol" panose="05050102010706020507" pitchFamily="18" charset="2"/>
                        <a:buNone/>
                      </a:pPr>
                      <a:r>
                        <a:rPr lang="he-IL" sz="2000" b="1" kern="1200" dirty="0" smtClean="0">
                          <a:solidFill>
                            <a:srgbClr val="2D51A3"/>
                          </a:solidFill>
                          <a:effectLst/>
                          <a:latin typeface="+mn-lt"/>
                          <a:ea typeface="+mn-ea"/>
                          <a:cs typeface="+mn-cs"/>
                        </a:rPr>
                        <a:t>זהו</a:t>
                      </a:r>
                      <a:r>
                        <a:rPr lang="he-IL" sz="2000" b="1" kern="1200" baseline="0" dirty="0" smtClean="0">
                          <a:solidFill>
                            <a:srgbClr val="2D51A3"/>
                          </a:solidFill>
                          <a:effectLst/>
                          <a:latin typeface="+mn-lt"/>
                          <a:ea typeface="+mn-ea"/>
                          <a:cs typeface="+mn-cs"/>
                        </a:rPr>
                        <a:t>! התלמידים שלכם מתכנתים! </a:t>
                      </a:r>
                      <a:endParaRPr lang="he-IL" sz="2000" b="1" kern="1200" dirty="0" smtClean="0">
                        <a:solidFill>
                          <a:srgbClr val="2D51A3"/>
                        </a:solidFill>
                        <a:effectLst/>
                        <a:latin typeface="+mn-lt"/>
                        <a:ea typeface="+mn-ea"/>
                        <a:cs typeface="+mn-cs"/>
                      </a:endParaRPr>
                    </a:p>
                    <a:p>
                      <a:pPr algn="r">
                        <a:lnSpc>
                          <a:spcPct val="150000"/>
                        </a:lnSpc>
                      </a:pPr>
                      <a:r>
                        <a:rPr lang="he-IL" sz="1600" b="1" kern="1200" dirty="0" smtClean="0">
                          <a:solidFill>
                            <a:schemeClr val="dk1"/>
                          </a:solidFill>
                          <a:effectLst/>
                          <a:latin typeface="+mn-lt"/>
                          <a:ea typeface="+mn-ea"/>
                          <a:cs typeface="+mn-cs"/>
                        </a:rPr>
                        <a:t>זכרו להוציא את כולם עם לפחות משימה אחת מוצלחת</a:t>
                      </a:r>
                      <a:r>
                        <a:rPr lang="he-IL" sz="1600" b="1" kern="1200" baseline="0" dirty="0" smtClean="0">
                          <a:solidFill>
                            <a:schemeClr val="dk1"/>
                          </a:solidFill>
                          <a:effectLst/>
                          <a:latin typeface="+mn-lt"/>
                          <a:ea typeface="+mn-ea"/>
                          <a:cs typeface="+mn-cs"/>
                        </a:rPr>
                        <a:t> </a:t>
                      </a:r>
                      <a:endParaRPr lang="he-IL" sz="1600" b="1" kern="1200" dirty="0" smtClean="0">
                        <a:solidFill>
                          <a:schemeClr val="dk1"/>
                        </a:solidFill>
                        <a:effectLst/>
                        <a:latin typeface="+mn-lt"/>
                        <a:ea typeface="+mn-ea"/>
                        <a:cs typeface="+mn-cs"/>
                      </a:endParaRPr>
                    </a:p>
                    <a:p>
                      <a:pPr marL="285750" indent="-285750" algn="r">
                        <a:lnSpc>
                          <a:spcPct val="150000"/>
                        </a:lnSpc>
                        <a:buClr>
                          <a:schemeClr val="accent2"/>
                        </a:buClr>
                        <a:buFont typeface="Wingdings" panose="05000000000000000000" pitchFamily="2" charset="2"/>
                        <a:buChar char="q"/>
                      </a:pPr>
                      <a:r>
                        <a:rPr lang="he-IL" sz="1400" baseline="0" dirty="0" smtClean="0">
                          <a:latin typeface="Calibri" panose="020F0502020204030204" pitchFamily="34" charset="0"/>
                          <a:ea typeface="Calibri" panose="020F0502020204030204" pitchFamily="34" charset="0"/>
                          <a:cs typeface="Arial" panose="020B0604020202020204" pitchFamily="34" charset="0"/>
                        </a:rPr>
                        <a:t>תלמידים שמצליחים לסיים לפני הזמן תנו להם פרס (לראות סרטונים על </a:t>
                      </a:r>
                      <a:r>
                        <a:rPr lang="he-IL" sz="1400" baseline="0" dirty="0" err="1" smtClean="0">
                          <a:latin typeface="Calibri" panose="020F0502020204030204" pitchFamily="34" charset="0"/>
                          <a:ea typeface="Calibri" panose="020F0502020204030204" pitchFamily="34" charset="0"/>
                          <a:cs typeface="Arial" panose="020B0604020202020204" pitchFamily="34" charset="0"/>
                        </a:rPr>
                        <a:t>מיקרוביט</a:t>
                      </a:r>
                      <a:r>
                        <a:rPr lang="he-IL" sz="1400" baseline="0" dirty="0" smtClean="0">
                          <a:latin typeface="Calibri" panose="020F0502020204030204" pitchFamily="34" charset="0"/>
                          <a:ea typeface="Calibri" panose="020F0502020204030204" pitchFamily="34" charset="0"/>
                          <a:cs typeface="Arial" panose="020B0604020202020204" pitchFamily="34" charset="0"/>
                        </a:rPr>
                        <a:t>, להמציא משימות משלהם, אולי לחקור לבד עוד תכונות)</a:t>
                      </a:r>
                      <a:r>
                        <a:rPr lang="en-US" sz="1400" baseline="0" dirty="0" smtClean="0">
                          <a:latin typeface="Calibri" panose="020F0502020204030204" pitchFamily="34" charset="0"/>
                          <a:ea typeface="Calibri" panose="020F0502020204030204" pitchFamily="34" charset="0"/>
                          <a:cs typeface="Arial" panose="020B0604020202020204" pitchFamily="34" charset="0"/>
                        </a:rPr>
                        <a:t> </a:t>
                      </a:r>
                      <a:r>
                        <a:rPr lang="he-IL" sz="1400" baseline="0" dirty="0" smtClean="0">
                          <a:latin typeface="Calibri" panose="020F0502020204030204" pitchFamily="34" charset="0"/>
                          <a:ea typeface="Calibri" panose="020F0502020204030204" pitchFamily="34" charset="0"/>
                          <a:cs typeface="Arial" panose="020B0604020202020204" pitchFamily="34" charset="0"/>
                        </a:rPr>
                        <a:t> </a:t>
                      </a:r>
                      <a:endParaRPr lang="he-IL" sz="1400" baseline="0" dirty="0" smtClean="0">
                        <a:latin typeface="Calibri" panose="020F0502020204030204" pitchFamily="34" charset="0"/>
                        <a:ea typeface="Calibri" panose="020F0502020204030204" pitchFamily="34" charset="0"/>
                        <a:cs typeface="Arial" panose="020B0604020202020204" pitchFamily="34" charset="0"/>
                      </a:endParaRPr>
                    </a:p>
                    <a:p>
                      <a:pPr marL="285750" indent="-285750" algn="r">
                        <a:lnSpc>
                          <a:spcPct val="150000"/>
                        </a:lnSpc>
                        <a:buClr>
                          <a:schemeClr val="accent2"/>
                        </a:buClr>
                        <a:buFont typeface="Wingdings" panose="05000000000000000000" pitchFamily="2" charset="2"/>
                        <a:buChar char="q"/>
                      </a:pPr>
                      <a:r>
                        <a:rPr lang="he-IL" sz="1400" baseline="0" dirty="0" smtClean="0">
                          <a:latin typeface="Calibri" panose="020F0502020204030204" pitchFamily="34" charset="0"/>
                          <a:ea typeface="Calibri" panose="020F0502020204030204" pitchFamily="34" charset="0"/>
                          <a:cs typeface="Arial" panose="020B0604020202020204" pitchFamily="34" charset="0"/>
                        </a:rPr>
                        <a:t>אל תחששו שהתלמידים יסיימו את המשימות במהירות, תנו להם לרוץ קדימה, השמים </a:t>
                      </a:r>
                      <a:r>
                        <a:rPr lang="he-IL" sz="1400" baseline="0" smtClean="0">
                          <a:latin typeface="Calibri" panose="020F0502020204030204" pitchFamily="34" charset="0"/>
                          <a:ea typeface="Calibri" panose="020F0502020204030204" pitchFamily="34" charset="0"/>
                          <a:cs typeface="Arial" panose="020B0604020202020204" pitchFamily="34" charset="0"/>
                        </a:rPr>
                        <a:t>הם הגבול.</a:t>
                      </a:r>
                    </a:p>
                    <a:p>
                      <a:pPr marL="0" indent="0" algn="r">
                        <a:lnSpc>
                          <a:spcPct val="150000"/>
                        </a:lnSpc>
                        <a:buClr>
                          <a:schemeClr val="accent2"/>
                        </a:buClr>
                        <a:buFont typeface="Wingdings" panose="05000000000000000000" pitchFamily="2" charset="2"/>
                        <a:buNone/>
                      </a:pPr>
                      <a:endParaRPr lang="en-US" sz="1400" dirty="0">
                        <a:latin typeface="Calibri" panose="020F0502020204030204" pitchFamily="34" charset="0"/>
                        <a:ea typeface="Calibri" panose="020F0502020204030204" pitchFamily="34" charset="0"/>
                        <a:cs typeface="Arial" panose="020B0604020202020204" pitchFamily="34" charset="0"/>
                      </a:endParaRPr>
                    </a:p>
                  </a:txBody>
                  <a:tcPr marL="114300" marR="114300" marT="0" marB="0">
                    <a:noFill/>
                  </a:tcPr>
                </a:tc>
                <a:extLst>
                  <a:ext uri="{0D108BD9-81ED-4DB2-BD59-A6C34878D82A}">
                    <a16:rowId xmlns:a16="http://schemas.microsoft.com/office/drawing/2014/main" xmlns="" val="2361299035"/>
                  </a:ext>
                </a:extLst>
              </a:tr>
            </a:tbl>
          </a:graphicData>
        </a:graphic>
      </p:graphicFrame>
      <p:sp>
        <p:nvSpPr>
          <p:cNvPr id="15" name="מלבן 14"/>
          <p:cNvSpPr/>
          <p:nvPr/>
        </p:nvSpPr>
        <p:spPr>
          <a:xfrm>
            <a:off x="-384313" y="1603514"/>
            <a:ext cx="8229600" cy="46233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309598" y="1444210"/>
            <a:ext cx="6940478" cy="688458"/>
          </a:xfrm>
          <a:prstGeom prst="rect">
            <a:avLst/>
          </a:prstGeom>
        </p:spPr>
        <p:txBody>
          <a:bodyPr wrap="square">
            <a:spAutoFit/>
          </a:bodyPr>
          <a:lstStyle/>
          <a:p>
            <a:pPr algn="ctr" rtl="1">
              <a:lnSpc>
                <a:spcPct val="115000"/>
              </a:lnSpc>
              <a:spcAft>
                <a:spcPts val="1000"/>
              </a:spcAft>
            </a:pPr>
            <a:r>
              <a:rPr lang="he-IL" sz="3600" b="1" dirty="0" smtClean="0">
                <a:solidFill>
                  <a:schemeClr val="bg1"/>
                </a:solidFill>
                <a:latin typeface="Calibri" panose="020F0502020204030204" pitchFamily="34" charset="0"/>
                <a:ea typeface="Calibri" panose="020F0502020204030204" pitchFamily="34" charset="0"/>
              </a:rPr>
              <a:t>משימות </a:t>
            </a:r>
            <a:endParaRPr lang="en-US" sz="3600"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pic>
        <p:nvPicPr>
          <p:cNvPr id="6" name="תמונה 5"/>
          <p:cNvPicPr>
            <a:picLocks noChangeAspect="1"/>
          </p:cNvPicPr>
          <p:nvPr/>
        </p:nvPicPr>
        <p:blipFill>
          <a:blip r:embed="rId3"/>
          <a:stretch>
            <a:fillRect/>
          </a:stretch>
        </p:blipFill>
        <p:spPr>
          <a:xfrm>
            <a:off x="557032" y="2617854"/>
            <a:ext cx="6393803" cy="3545321"/>
          </a:xfrm>
          <a:prstGeom prst="rect">
            <a:avLst/>
          </a:prstGeom>
        </p:spPr>
      </p:pic>
    </p:spTree>
    <p:extLst>
      <p:ext uri="{BB962C8B-B14F-4D97-AF65-F5344CB8AC3E}">
        <p14:creationId xmlns:p14="http://schemas.microsoft.com/office/powerpoint/2010/main" val="2653218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406</TotalTime>
  <Words>375</Words>
  <Application>Microsoft Office PowerPoint</Application>
  <PresentationFormat>מותאם אישית</PresentationFormat>
  <Paragraphs>49</Paragraphs>
  <Slides>7</Slides>
  <Notes>0</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7</vt:i4>
      </vt:variant>
    </vt:vector>
  </HeadingPairs>
  <TitlesOfParts>
    <vt:vector size="14" baseType="lpstr">
      <vt:lpstr>Arial</vt:lpstr>
      <vt:lpstr>Calibri</vt:lpstr>
      <vt:lpstr>Calibri Light</vt:lpstr>
      <vt:lpstr>Symbol</vt:lpstr>
      <vt:lpstr>Times New Roman</vt:lpstr>
      <vt:lpstr>Wingdings</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user</dc:creator>
  <cp:lastModifiedBy>rami hadad</cp:lastModifiedBy>
  <cp:revision>36</cp:revision>
  <dcterms:created xsi:type="dcterms:W3CDTF">2016-11-21T12:40:53Z</dcterms:created>
  <dcterms:modified xsi:type="dcterms:W3CDTF">2019-12-12T20:12:55Z</dcterms:modified>
</cp:coreProperties>
</file>