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51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3" autoAdjust="0"/>
    <p:restoredTop sz="94660"/>
  </p:normalViewPr>
  <p:slideViewPr>
    <p:cSldViewPr snapToGrid="0">
      <p:cViewPr varScale="1">
        <p:scale>
          <a:sx n="55" d="100"/>
          <a:sy n="55" d="100"/>
        </p:scale>
        <p:origin x="242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3660-2B17-43D9-89AE-76DFDF74E7E7}" type="datetimeFigureOut">
              <a:rPr lang="he-IL" smtClean="0"/>
              <a:t>י"ד/כסלו/תש"פ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329E-0F4A-4BF7-9E6A-222BBDE2CC1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322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3660-2B17-43D9-89AE-76DFDF74E7E7}" type="datetimeFigureOut">
              <a:rPr lang="he-IL" smtClean="0"/>
              <a:t>י"ד/כסלו/תש"פ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329E-0F4A-4BF7-9E6A-222BBDE2CC1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09759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3660-2B17-43D9-89AE-76DFDF74E7E7}" type="datetimeFigureOut">
              <a:rPr lang="he-IL" smtClean="0"/>
              <a:t>י"ד/כסלו/תש"פ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329E-0F4A-4BF7-9E6A-222BBDE2CC1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8692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3660-2B17-43D9-89AE-76DFDF74E7E7}" type="datetimeFigureOut">
              <a:rPr lang="he-IL" smtClean="0"/>
              <a:t>י"ד/כסלו/תש"פ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329E-0F4A-4BF7-9E6A-222BBDE2CC1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9805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3660-2B17-43D9-89AE-76DFDF74E7E7}" type="datetimeFigureOut">
              <a:rPr lang="he-IL" smtClean="0"/>
              <a:t>י"ד/כסלו/תש"פ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329E-0F4A-4BF7-9E6A-222BBDE2CC1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29173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3660-2B17-43D9-89AE-76DFDF74E7E7}" type="datetimeFigureOut">
              <a:rPr lang="he-IL" smtClean="0"/>
              <a:t>י"ד/כסלו/תש"פ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329E-0F4A-4BF7-9E6A-222BBDE2CC1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79343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3660-2B17-43D9-89AE-76DFDF74E7E7}" type="datetimeFigureOut">
              <a:rPr lang="he-IL" smtClean="0"/>
              <a:t>י"ד/כסלו/תש"פ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329E-0F4A-4BF7-9E6A-222BBDE2CC1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2929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3660-2B17-43D9-89AE-76DFDF74E7E7}" type="datetimeFigureOut">
              <a:rPr lang="he-IL" smtClean="0"/>
              <a:t>י"ד/כסלו/תש"פ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329E-0F4A-4BF7-9E6A-222BBDE2CC1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464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3660-2B17-43D9-89AE-76DFDF74E7E7}" type="datetimeFigureOut">
              <a:rPr lang="he-IL" smtClean="0"/>
              <a:t>י"ד/כסלו/תש"פ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329E-0F4A-4BF7-9E6A-222BBDE2CC1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7684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3660-2B17-43D9-89AE-76DFDF74E7E7}" type="datetimeFigureOut">
              <a:rPr lang="he-IL" smtClean="0"/>
              <a:t>י"ד/כסלו/תש"פ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329E-0F4A-4BF7-9E6A-222BBDE2CC1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6562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3660-2B17-43D9-89AE-76DFDF74E7E7}" type="datetimeFigureOut">
              <a:rPr lang="he-IL" smtClean="0"/>
              <a:t>י"ד/כסלו/תש"פ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329E-0F4A-4BF7-9E6A-222BBDE2CC1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122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63660-2B17-43D9-89AE-76DFDF74E7E7}" type="datetimeFigureOut">
              <a:rPr lang="he-IL" smtClean="0"/>
              <a:t>י"ד/כסלו/תש"פ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4329E-0F4A-4BF7-9E6A-222BBDE2CC1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8855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1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r" defTabSz="755934" rtl="1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229" y="-279592"/>
            <a:ext cx="2301614" cy="2114272"/>
          </a:xfrm>
          <a:prstGeom prst="rect">
            <a:avLst/>
          </a:prstGeom>
        </p:spPr>
      </p:pic>
      <p:sp>
        <p:nvSpPr>
          <p:cNvPr id="8" name="מלבן: פינות מעוגלות 7"/>
          <p:cNvSpPr/>
          <p:nvPr/>
        </p:nvSpPr>
        <p:spPr>
          <a:xfrm>
            <a:off x="-728868" y="583096"/>
            <a:ext cx="3114261" cy="66260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142826" y="458743"/>
            <a:ext cx="2005678" cy="820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he-IL" sz="4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מפגש 1</a:t>
            </a:r>
            <a:endParaRPr lang="en-US" sz="4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טבלה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29947"/>
              </p:ext>
            </p:extLst>
          </p:nvPr>
        </p:nvGraphicFramePr>
        <p:xfrm>
          <a:off x="583096" y="2427696"/>
          <a:ext cx="6367739" cy="7372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67739">
                  <a:extLst>
                    <a:ext uri="{9D8B030D-6E8A-4147-A177-3AD203B41FA5}">
                      <a16:colId xmlns="" xmlns:a16="http://schemas.microsoft.com/office/drawing/2014/main" val="2090124920"/>
                    </a:ext>
                  </a:extLst>
                </a:gridCol>
              </a:tblGrid>
              <a:tr h="6835575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he-IL" sz="2000" b="1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מטרות</a:t>
                      </a:r>
                      <a:endParaRPr lang="he-IL" sz="2000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pPr marL="342900" lvl="0" indent="-3429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he-I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להכיר את כרטיס </a:t>
                      </a:r>
                      <a:r>
                        <a:rPr lang="he-IL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המיקרוביט</a:t>
                      </a:r>
                      <a:endParaRPr lang="he-IL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he-I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להצליח לחבר אותו למחשב ולתכנת לפחות תוכנית אחת</a:t>
                      </a:r>
                    </a:p>
                    <a:p>
                      <a:pPr marL="342900" lvl="0" indent="-3429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  <a:buClr>
                          <a:schemeClr val="accent6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he-I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לחשוב על תוכנית אחת עצמאית </a:t>
                      </a:r>
                      <a:endParaRPr lang="he-IL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r" rtl="1">
                        <a:lnSpc>
                          <a:spcPct val="2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he-IL" sz="2000" b="1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פתיחה</a:t>
                      </a:r>
                      <a:endParaRPr lang="he-IL" sz="20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he-IL" sz="1400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משחק הכירות: שוק השמות (15 דקות)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he-IL" sz="1400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כל תלמידי מקבל דף, מקפל אותו 3 קיפולי ספר בדיוק במרכז, ומקבל 8 חלקים שווים, התלמיד ירשום את שמו על כל אחד מהחלקים ויגזור אותם, בסיום התלמיד ימסור למדריך 8 כרטיסים שהשם שלו מופיע בכולם (ניתן לקשט) המדריך מערבב את כל הכרטיסים של התלמידים ומחלק לכל תלמידים 8 כרטיסים אקראיים, במידה ומישהו קיבל את השם שלו, או שני קלפים או יותר עם אותו השם הוא ניגש למדריך ומחליף, המשחק מתחיל שכל אחד מתלמידים אוחז בידיו 8 כרטיסים, ואז המטרה של כל התלמיד היא להשיג את הכרטיסים שלו במהירות המרבית החוקים:</a:t>
                      </a:r>
                    </a:p>
                    <a:p>
                      <a:pPr marL="342900" indent="-342900" algn="r">
                        <a:lnSpc>
                          <a:spcPct val="100000"/>
                        </a:lnSpc>
                        <a:buAutoNum type="arabicPeriod"/>
                      </a:pPr>
                      <a:r>
                        <a:rPr lang="he-IL" sz="1400" baseline="0" dirty="0" smtClean="0">
                          <a:latin typeface="Calibri" panose="020F0502020204030204" pitchFamily="34" charset="0"/>
                        </a:rPr>
                        <a:t>אסור להחליף 2 קלפים תמורת אחד (אחרת למישהו יהיו פחות מ8 קלפים וזה מונע ממנו בעתיד להשלים את קלפים שלו)</a:t>
                      </a:r>
                    </a:p>
                    <a:p>
                      <a:pPr marL="342900" indent="-342900" algn="r">
                        <a:lnSpc>
                          <a:spcPct val="100000"/>
                        </a:lnSpc>
                        <a:buAutoNum type="arabicPeriod"/>
                      </a:pPr>
                      <a:r>
                        <a:rPr lang="he-IL" sz="1400" baseline="0" dirty="0" smtClean="0">
                          <a:latin typeface="Calibri" panose="020F0502020204030204" pitchFamily="34" charset="0"/>
                        </a:rPr>
                        <a:t>אסור לשקר (בחיים בכלל ובמשחק הזה בפרט)</a:t>
                      </a:r>
                    </a:p>
                    <a:p>
                      <a:pPr marL="342900" indent="-342900" algn="r">
                        <a:lnSpc>
                          <a:spcPct val="100000"/>
                        </a:lnSpc>
                        <a:buAutoNum type="arabicPeriod"/>
                      </a:pPr>
                      <a:r>
                        <a:rPr lang="he-IL" sz="1400" baseline="0" dirty="0" smtClean="0">
                          <a:latin typeface="Calibri" panose="020F0502020204030204" pitchFamily="34" charset="0"/>
                        </a:rPr>
                        <a:t>מותר לדבר רק שהמדריך מתיר זאת במחיאת כף, אחרת כל המסחר מתבצע בפנטומימה (אסור גם לשרוק או לצפצף)</a:t>
                      </a:r>
                      <a:endParaRPr lang="he-IL" sz="1400" dirty="0" smtClean="0"/>
                    </a:p>
                    <a:p>
                      <a:pPr marL="0" lvl="0" indent="0" algn="r" rtl="1">
                        <a:lnSpc>
                          <a:spcPct val="2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he-IL" sz="2000" b="1" kern="1200" dirty="0" smtClean="0">
                          <a:solidFill>
                            <a:srgbClr val="2D51A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מהלך השיעור</a:t>
                      </a: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זהו</a:t>
                      </a:r>
                      <a:r>
                        <a:rPr lang="he-IL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השלב בוא אנו עוברים לחלק המעשי, התכנות, שימו לב שהציוד צריך להיות בצורה </a:t>
                      </a:r>
                      <a:r>
                        <a:rPr lang="he-IL" sz="16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אופטמלית</a:t>
                      </a:r>
                      <a:r>
                        <a:rPr lang="he-IL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כל הכרטיסים תקינים, כל הרובוטים טעונים, הסוללות בכל השלטים מלאות, כל המחשבים תקינים ומחוברים לאינטרנט.</a:t>
                      </a:r>
                      <a:endParaRPr lang="he-IL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r">
                        <a:lnSpc>
                          <a:spcPct val="150000"/>
                        </a:lnSpc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he-IL" sz="1400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זכרו להתחיל לאט, כל פעם שאנו עושים צעד טכנולוגי, לוודא שכולם מצליחים ורק אז להתקדם לצעד הבא. </a:t>
                      </a:r>
                      <a:endParaRPr lang="he-IL" sz="1400" baseline="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r">
                        <a:lnSpc>
                          <a:spcPct val="150000"/>
                        </a:lnSpc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he-IL" sz="1400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המטרה היא לצאת מגבולות הכיתה, זה לא יקרה בשיעור הראשון או השני, אבל כל הזמן צריך לחתור לשם, בשיחה, בדוגמאות, ובסופו של דבר ביישום הפתרונות.</a:t>
                      </a:r>
                      <a:endParaRPr lang="en-US" sz="1400" dirty="0"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61299035"/>
                  </a:ext>
                </a:extLst>
              </a:tr>
            </a:tbl>
          </a:graphicData>
        </a:graphic>
      </p:graphicFrame>
      <p:sp>
        <p:nvSpPr>
          <p:cNvPr id="18" name="מלבן 17"/>
          <p:cNvSpPr/>
          <p:nvPr/>
        </p:nvSpPr>
        <p:spPr>
          <a:xfrm>
            <a:off x="-384313" y="1603514"/>
            <a:ext cx="8229600" cy="462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783232" y="1444210"/>
            <a:ext cx="599321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he-IL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הכירות עם סביבת הפיתוח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קבוצה 32"/>
          <p:cNvGrpSpPr/>
          <p:nvPr/>
        </p:nvGrpSpPr>
        <p:grpSpPr>
          <a:xfrm>
            <a:off x="450574" y="9952382"/>
            <a:ext cx="6500261" cy="374599"/>
            <a:chOff x="450574" y="9952382"/>
            <a:chExt cx="6500261" cy="374599"/>
          </a:xfrm>
        </p:grpSpPr>
        <p:cxnSp>
          <p:nvCxnSpPr>
            <p:cNvPr id="20" name="מחבר ישר 19"/>
            <p:cNvCxnSpPr/>
            <p:nvPr/>
          </p:nvCxnSpPr>
          <p:spPr>
            <a:xfrm>
              <a:off x="450574" y="9952382"/>
              <a:ext cx="6500261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32" name="קבוצה 31"/>
            <p:cNvGrpSpPr/>
            <p:nvPr/>
          </p:nvGrpSpPr>
          <p:grpSpPr>
            <a:xfrm>
              <a:off x="1011382" y="10005952"/>
              <a:ext cx="5124655" cy="321029"/>
              <a:chOff x="680077" y="10005952"/>
              <a:chExt cx="5124655" cy="321029"/>
            </a:xfrm>
          </p:grpSpPr>
          <p:sp>
            <p:nvSpPr>
              <p:cNvPr id="21" name="מלבן 20"/>
              <p:cNvSpPr/>
              <p:nvPr/>
            </p:nvSpPr>
            <p:spPr>
              <a:xfrm>
                <a:off x="680077" y="10005952"/>
                <a:ext cx="306477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 smtClean="0"/>
                  <a:t>almsramihadad@GMAIL.COM</a:t>
                </a:r>
                <a:endParaRPr lang="he-IL" sz="1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22" name="מלבן 21"/>
              <p:cNvSpPr/>
              <p:nvPr/>
            </p:nvSpPr>
            <p:spPr>
              <a:xfrm>
                <a:off x="3148046" y="10019204"/>
                <a:ext cx="265668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he-IL" sz="1400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רמי חדאד - 0543100149</a:t>
                </a:r>
                <a:endParaRPr lang="he-IL" sz="1300" dirty="0"/>
              </a:p>
            </p:txBody>
          </p:sp>
          <p:cxnSp>
            <p:nvCxnSpPr>
              <p:cNvPr id="30" name="מחבר ישר 29"/>
              <p:cNvCxnSpPr/>
              <p:nvPr/>
            </p:nvCxnSpPr>
            <p:spPr>
              <a:xfrm>
                <a:off x="3378523" y="10048682"/>
                <a:ext cx="0" cy="248252"/>
              </a:xfrm>
              <a:prstGeom prst="line">
                <a:avLst/>
              </a:prstGeom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1624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229" y="-279592"/>
            <a:ext cx="2301614" cy="2114272"/>
          </a:xfrm>
          <a:prstGeom prst="rect">
            <a:avLst/>
          </a:prstGeom>
        </p:spPr>
      </p:pic>
      <p:sp>
        <p:nvSpPr>
          <p:cNvPr id="8" name="מלבן: פינות מעוגלות 7"/>
          <p:cNvSpPr/>
          <p:nvPr/>
        </p:nvSpPr>
        <p:spPr>
          <a:xfrm>
            <a:off x="-728868" y="583096"/>
            <a:ext cx="3114261" cy="66260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142826" y="458743"/>
            <a:ext cx="2005678" cy="820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he-IL" sz="4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מפגש 1</a:t>
            </a:r>
            <a:endParaRPr lang="en-US" sz="4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-384313" y="1603514"/>
            <a:ext cx="8229600" cy="462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783232" y="1444210"/>
            <a:ext cx="599321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he-IL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הכירות עם סביבת הפיתוח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קבוצה 32"/>
          <p:cNvGrpSpPr/>
          <p:nvPr/>
        </p:nvGrpSpPr>
        <p:grpSpPr>
          <a:xfrm>
            <a:off x="450574" y="9952382"/>
            <a:ext cx="6500261" cy="374599"/>
            <a:chOff x="450574" y="9952382"/>
            <a:chExt cx="6500261" cy="374599"/>
          </a:xfrm>
        </p:grpSpPr>
        <p:cxnSp>
          <p:nvCxnSpPr>
            <p:cNvPr id="20" name="מחבר ישר 19"/>
            <p:cNvCxnSpPr/>
            <p:nvPr/>
          </p:nvCxnSpPr>
          <p:spPr>
            <a:xfrm>
              <a:off x="450574" y="9952382"/>
              <a:ext cx="6500261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32" name="קבוצה 31"/>
            <p:cNvGrpSpPr/>
            <p:nvPr/>
          </p:nvGrpSpPr>
          <p:grpSpPr>
            <a:xfrm>
              <a:off x="1011382" y="10005952"/>
              <a:ext cx="5124655" cy="321029"/>
              <a:chOff x="680077" y="10005952"/>
              <a:chExt cx="5124655" cy="321029"/>
            </a:xfrm>
          </p:grpSpPr>
          <p:sp>
            <p:nvSpPr>
              <p:cNvPr id="21" name="מלבן 20"/>
              <p:cNvSpPr/>
              <p:nvPr/>
            </p:nvSpPr>
            <p:spPr>
              <a:xfrm>
                <a:off x="680077" y="10005952"/>
                <a:ext cx="306477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 smtClean="0"/>
                  <a:t>almsramihadad@GMAIL.COM</a:t>
                </a:r>
                <a:endParaRPr lang="he-IL" sz="1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22" name="מלבן 21"/>
              <p:cNvSpPr/>
              <p:nvPr/>
            </p:nvSpPr>
            <p:spPr>
              <a:xfrm>
                <a:off x="3148046" y="10019204"/>
                <a:ext cx="265668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he-IL" sz="1400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רמי חדאד - 0543100149</a:t>
                </a:r>
                <a:endParaRPr lang="he-IL" sz="1300" dirty="0"/>
              </a:p>
            </p:txBody>
          </p:sp>
          <p:cxnSp>
            <p:nvCxnSpPr>
              <p:cNvPr id="30" name="מחבר ישר 29"/>
              <p:cNvCxnSpPr/>
              <p:nvPr/>
            </p:nvCxnSpPr>
            <p:spPr>
              <a:xfrm>
                <a:off x="3378523" y="10048682"/>
                <a:ext cx="0" cy="248252"/>
              </a:xfrm>
              <a:prstGeom prst="line">
                <a:avLst/>
              </a:prstGeom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504" y="2332944"/>
            <a:ext cx="5405018" cy="396212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39" y="6295064"/>
            <a:ext cx="6434149" cy="304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30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229" y="-279592"/>
            <a:ext cx="2301614" cy="2114272"/>
          </a:xfrm>
          <a:prstGeom prst="rect">
            <a:avLst/>
          </a:prstGeom>
        </p:spPr>
      </p:pic>
      <p:sp>
        <p:nvSpPr>
          <p:cNvPr id="8" name="מלבן: פינות מעוגלות 7"/>
          <p:cNvSpPr/>
          <p:nvPr/>
        </p:nvSpPr>
        <p:spPr>
          <a:xfrm>
            <a:off x="-728868" y="583096"/>
            <a:ext cx="3114261" cy="66260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142826" y="458743"/>
            <a:ext cx="2005678" cy="820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he-IL" sz="4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מפגש 1</a:t>
            </a:r>
            <a:endParaRPr lang="en-US" sz="4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-384313" y="1603514"/>
            <a:ext cx="8229600" cy="462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783232" y="1444210"/>
            <a:ext cx="599321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he-IL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הכירות עם סביבת הפיתוח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קבוצה 32"/>
          <p:cNvGrpSpPr/>
          <p:nvPr/>
        </p:nvGrpSpPr>
        <p:grpSpPr>
          <a:xfrm>
            <a:off x="450574" y="9952382"/>
            <a:ext cx="6500261" cy="374599"/>
            <a:chOff x="450574" y="9952382"/>
            <a:chExt cx="6500261" cy="374599"/>
          </a:xfrm>
        </p:grpSpPr>
        <p:cxnSp>
          <p:nvCxnSpPr>
            <p:cNvPr id="20" name="מחבר ישר 19"/>
            <p:cNvCxnSpPr/>
            <p:nvPr/>
          </p:nvCxnSpPr>
          <p:spPr>
            <a:xfrm>
              <a:off x="450574" y="9952382"/>
              <a:ext cx="6500261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32" name="קבוצה 31"/>
            <p:cNvGrpSpPr/>
            <p:nvPr/>
          </p:nvGrpSpPr>
          <p:grpSpPr>
            <a:xfrm>
              <a:off x="1011382" y="10005952"/>
              <a:ext cx="5124655" cy="321029"/>
              <a:chOff x="680077" y="10005952"/>
              <a:chExt cx="5124655" cy="321029"/>
            </a:xfrm>
          </p:grpSpPr>
          <p:sp>
            <p:nvSpPr>
              <p:cNvPr id="21" name="מלבן 20"/>
              <p:cNvSpPr/>
              <p:nvPr/>
            </p:nvSpPr>
            <p:spPr>
              <a:xfrm>
                <a:off x="680077" y="10005952"/>
                <a:ext cx="306477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 smtClean="0"/>
                  <a:t>almsramihadad@GMAIL.COM</a:t>
                </a:r>
                <a:endParaRPr lang="he-IL" sz="1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22" name="מלבן 21"/>
              <p:cNvSpPr/>
              <p:nvPr/>
            </p:nvSpPr>
            <p:spPr>
              <a:xfrm>
                <a:off x="3148046" y="10019204"/>
                <a:ext cx="265668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he-IL" sz="1400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רמי חדאד - 0543100149</a:t>
                </a:r>
                <a:endParaRPr lang="he-IL" sz="1300" dirty="0"/>
              </a:p>
            </p:txBody>
          </p:sp>
          <p:cxnSp>
            <p:nvCxnSpPr>
              <p:cNvPr id="30" name="מחבר ישר 29"/>
              <p:cNvCxnSpPr/>
              <p:nvPr/>
            </p:nvCxnSpPr>
            <p:spPr>
              <a:xfrm>
                <a:off x="3378523" y="10048682"/>
                <a:ext cx="0" cy="248252"/>
              </a:xfrm>
              <a:prstGeom prst="line">
                <a:avLst/>
              </a:prstGeom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66" y="3897442"/>
            <a:ext cx="7077075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05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229" y="-279592"/>
            <a:ext cx="2301614" cy="2114272"/>
          </a:xfrm>
          <a:prstGeom prst="rect">
            <a:avLst/>
          </a:prstGeom>
        </p:spPr>
      </p:pic>
      <p:sp>
        <p:nvSpPr>
          <p:cNvPr id="8" name="מלבן: פינות מעוגלות 7"/>
          <p:cNvSpPr/>
          <p:nvPr/>
        </p:nvSpPr>
        <p:spPr>
          <a:xfrm>
            <a:off x="-728868" y="583096"/>
            <a:ext cx="3114261" cy="66260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142826" y="458743"/>
            <a:ext cx="2005678" cy="820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he-IL" sz="4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מפגש 1</a:t>
            </a:r>
            <a:endParaRPr lang="en-US" sz="4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-384313" y="1603514"/>
            <a:ext cx="8229600" cy="462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783232" y="1444210"/>
            <a:ext cx="599321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he-IL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הכירות עם סביבת הפיתוח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קבוצה 32"/>
          <p:cNvGrpSpPr/>
          <p:nvPr/>
        </p:nvGrpSpPr>
        <p:grpSpPr>
          <a:xfrm>
            <a:off x="450574" y="9952382"/>
            <a:ext cx="6500261" cy="374599"/>
            <a:chOff x="450574" y="9952382"/>
            <a:chExt cx="6500261" cy="374599"/>
          </a:xfrm>
        </p:grpSpPr>
        <p:cxnSp>
          <p:nvCxnSpPr>
            <p:cNvPr id="20" name="מחבר ישר 19"/>
            <p:cNvCxnSpPr/>
            <p:nvPr/>
          </p:nvCxnSpPr>
          <p:spPr>
            <a:xfrm>
              <a:off x="450574" y="9952382"/>
              <a:ext cx="6500261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32" name="קבוצה 31"/>
            <p:cNvGrpSpPr/>
            <p:nvPr/>
          </p:nvGrpSpPr>
          <p:grpSpPr>
            <a:xfrm>
              <a:off x="1011382" y="10005952"/>
              <a:ext cx="5124655" cy="321029"/>
              <a:chOff x="680077" y="10005952"/>
              <a:chExt cx="5124655" cy="321029"/>
            </a:xfrm>
          </p:grpSpPr>
          <p:sp>
            <p:nvSpPr>
              <p:cNvPr id="21" name="מלבן 20"/>
              <p:cNvSpPr/>
              <p:nvPr/>
            </p:nvSpPr>
            <p:spPr>
              <a:xfrm>
                <a:off x="680077" y="10005952"/>
                <a:ext cx="306477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 smtClean="0"/>
                  <a:t>almsramihadad@GMAIL.COM</a:t>
                </a:r>
                <a:endParaRPr lang="he-IL" sz="1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22" name="מלבן 21"/>
              <p:cNvSpPr/>
              <p:nvPr/>
            </p:nvSpPr>
            <p:spPr>
              <a:xfrm>
                <a:off x="3148046" y="10019204"/>
                <a:ext cx="265668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he-IL" sz="1400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רמי חדאד - 0543100149</a:t>
                </a:r>
                <a:endParaRPr lang="he-IL" sz="1300" dirty="0"/>
              </a:p>
            </p:txBody>
          </p:sp>
          <p:cxnSp>
            <p:nvCxnSpPr>
              <p:cNvPr id="30" name="מחבר ישר 29"/>
              <p:cNvCxnSpPr/>
              <p:nvPr/>
            </p:nvCxnSpPr>
            <p:spPr>
              <a:xfrm>
                <a:off x="3378523" y="10048682"/>
                <a:ext cx="0" cy="248252"/>
              </a:xfrm>
              <a:prstGeom prst="line">
                <a:avLst/>
              </a:prstGeom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" y="3159919"/>
            <a:ext cx="7191375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09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229" y="-279592"/>
            <a:ext cx="2301614" cy="2114272"/>
          </a:xfrm>
          <a:prstGeom prst="rect">
            <a:avLst/>
          </a:prstGeom>
        </p:spPr>
      </p:pic>
      <p:sp>
        <p:nvSpPr>
          <p:cNvPr id="8" name="מלבן: פינות מעוגלות 7"/>
          <p:cNvSpPr/>
          <p:nvPr/>
        </p:nvSpPr>
        <p:spPr>
          <a:xfrm>
            <a:off x="-728868" y="583096"/>
            <a:ext cx="3114261" cy="66260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142826" y="458743"/>
            <a:ext cx="2005678" cy="820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he-IL" sz="4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מפגש 1</a:t>
            </a:r>
            <a:endParaRPr lang="en-US" sz="4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-384313" y="1603514"/>
            <a:ext cx="8229600" cy="462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783232" y="1444210"/>
            <a:ext cx="599321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he-IL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הכירות עם סביבת הפיתוח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קבוצה 32"/>
          <p:cNvGrpSpPr/>
          <p:nvPr/>
        </p:nvGrpSpPr>
        <p:grpSpPr>
          <a:xfrm>
            <a:off x="450574" y="9952382"/>
            <a:ext cx="6500261" cy="374599"/>
            <a:chOff x="450574" y="9952382"/>
            <a:chExt cx="6500261" cy="374599"/>
          </a:xfrm>
        </p:grpSpPr>
        <p:cxnSp>
          <p:nvCxnSpPr>
            <p:cNvPr id="20" name="מחבר ישר 19"/>
            <p:cNvCxnSpPr/>
            <p:nvPr/>
          </p:nvCxnSpPr>
          <p:spPr>
            <a:xfrm>
              <a:off x="450574" y="9952382"/>
              <a:ext cx="6500261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32" name="קבוצה 31"/>
            <p:cNvGrpSpPr/>
            <p:nvPr/>
          </p:nvGrpSpPr>
          <p:grpSpPr>
            <a:xfrm>
              <a:off x="1011382" y="10005952"/>
              <a:ext cx="5124655" cy="321029"/>
              <a:chOff x="680077" y="10005952"/>
              <a:chExt cx="5124655" cy="321029"/>
            </a:xfrm>
          </p:grpSpPr>
          <p:sp>
            <p:nvSpPr>
              <p:cNvPr id="21" name="מלבן 20"/>
              <p:cNvSpPr/>
              <p:nvPr/>
            </p:nvSpPr>
            <p:spPr>
              <a:xfrm>
                <a:off x="680077" y="10005952"/>
                <a:ext cx="306477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 smtClean="0"/>
                  <a:t>almsramihadad@GMAIL.COM</a:t>
                </a:r>
                <a:endParaRPr lang="he-IL" sz="1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22" name="מלבן 21"/>
              <p:cNvSpPr/>
              <p:nvPr/>
            </p:nvSpPr>
            <p:spPr>
              <a:xfrm>
                <a:off x="3148046" y="10019204"/>
                <a:ext cx="265668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he-IL" sz="1400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רמי חדאד - 0543100149</a:t>
                </a:r>
                <a:endParaRPr lang="he-IL" sz="1300" dirty="0"/>
              </a:p>
            </p:txBody>
          </p:sp>
          <p:cxnSp>
            <p:nvCxnSpPr>
              <p:cNvPr id="30" name="מחבר ישר 29"/>
              <p:cNvCxnSpPr/>
              <p:nvPr/>
            </p:nvCxnSpPr>
            <p:spPr>
              <a:xfrm>
                <a:off x="3378523" y="10048682"/>
                <a:ext cx="0" cy="248252"/>
              </a:xfrm>
              <a:prstGeom prst="line">
                <a:avLst/>
              </a:prstGeom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" name="תמונה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812" y="2372145"/>
            <a:ext cx="7258050" cy="971550"/>
          </a:xfrm>
          <a:prstGeom prst="rect">
            <a:avLst/>
          </a:prstGeom>
        </p:spPr>
      </p:pic>
      <p:pic>
        <p:nvPicPr>
          <p:cNvPr id="7" name="makecode-hear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6626" y="3529249"/>
            <a:ext cx="6548293" cy="435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0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229" y="-279592"/>
            <a:ext cx="2301614" cy="2114272"/>
          </a:xfrm>
          <a:prstGeom prst="rect">
            <a:avLst/>
          </a:prstGeom>
        </p:spPr>
      </p:pic>
      <p:sp>
        <p:nvSpPr>
          <p:cNvPr id="8" name="מלבן: פינות מעוגלות 7"/>
          <p:cNvSpPr/>
          <p:nvPr/>
        </p:nvSpPr>
        <p:spPr>
          <a:xfrm>
            <a:off x="-728868" y="583096"/>
            <a:ext cx="3114261" cy="66260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142826" y="458743"/>
            <a:ext cx="2005678" cy="820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he-IL" sz="4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מפגש 1</a:t>
            </a:r>
            <a:endParaRPr lang="en-US" sz="4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-384313" y="1603514"/>
            <a:ext cx="8229600" cy="462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783232" y="1444210"/>
            <a:ext cx="599321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he-IL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הכירות עם סביבת הפיתוח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קבוצה 32"/>
          <p:cNvGrpSpPr/>
          <p:nvPr/>
        </p:nvGrpSpPr>
        <p:grpSpPr>
          <a:xfrm>
            <a:off x="450574" y="9952382"/>
            <a:ext cx="6500261" cy="374599"/>
            <a:chOff x="450574" y="9952382"/>
            <a:chExt cx="6500261" cy="374599"/>
          </a:xfrm>
        </p:grpSpPr>
        <p:cxnSp>
          <p:nvCxnSpPr>
            <p:cNvPr id="20" name="מחבר ישר 19"/>
            <p:cNvCxnSpPr/>
            <p:nvPr/>
          </p:nvCxnSpPr>
          <p:spPr>
            <a:xfrm>
              <a:off x="450574" y="9952382"/>
              <a:ext cx="6500261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32" name="קבוצה 31"/>
            <p:cNvGrpSpPr/>
            <p:nvPr/>
          </p:nvGrpSpPr>
          <p:grpSpPr>
            <a:xfrm>
              <a:off x="1011382" y="10005952"/>
              <a:ext cx="5124655" cy="321029"/>
              <a:chOff x="680077" y="10005952"/>
              <a:chExt cx="5124655" cy="321029"/>
            </a:xfrm>
          </p:grpSpPr>
          <p:sp>
            <p:nvSpPr>
              <p:cNvPr id="21" name="מלבן 20"/>
              <p:cNvSpPr/>
              <p:nvPr/>
            </p:nvSpPr>
            <p:spPr>
              <a:xfrm>
                <a:off x="680077" y="10005952"/>
                <a:ext cx="306477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 smtClean="0"/>
                  <a:t>almsramihadad@GMAIL.COM</a:t>
                </a:r>
                <a:endParaRPr lang="he-IL" sz="1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22" name="מלבן 21"/>
              <p:cNvSpPr/>
              <p:nvPr/>
            </p:nvSpPr>
            <p:spPr>
              <a:xfrm>
                <a:off x="3148046" y="10019204"/>
                <a:ext cx="265668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he-IL" sz="1400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רמי חדאד - 0543100149</a:t>
                </a:r>
                <a:endParaRPr lang="he-IL" sz="1300" dirty="0"/>
              </a:p>
            </p:txBody>
          </p:sp>
          <p:cxnSp>
            <p:nvCxnSpPr>
              <p:cNvPr id="30" name="מחבר ישר 29"/>
              <p:cNvCxnSpPr/>
              <p:nvPr/>
            </p:nvCxnSpPr>
            <p:spPr>
              <a:xfrm>
                <a:off x="3378523" y="10048682"/>
                <a:ext cx="0" cy="248252"/>
              </a:xfrm>
              <a:prstGeom prst="line">
                <a:avLst/>
              </a:prstGeom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99" y="2599421"/>
            <a:ext cx="7229475" cy="1457325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32" y="4385744"/>
            <a:ext cx="5938693" cy="261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3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229" y="-279592"/>
            <a:ext cx="2301614" cy="2114272"/>
          </a:xfrm>
          <a:prstGeom prst="rect">
            <a:avLst/>
          </a:prstGeom>
        </p:spPr>
      </p:pic>
      <p:sp>
        <p:nvSpPr>
          <p:cNvPr id="8" name="מלבן: פינות מעוגלות 7"/>
          <p:cNvSpPr/>
          <p:nvPr/>
        </p:nvSpPr>
        <p:spPr>
          <a:xfrm>
            <a:off x="-728868" y="583096"/>
            <a:ext cx="3114261" cy="66260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142826" y="458743"/>
            <a:ext cx="2005678" cy="820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he-IL" sz="4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מפגש 1</a:t>
            </a:r>
            <a:endParaRPr lang="en-US" sz="4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-384313" y="1603514"/>
            <a:ext cx="8229600" cy="462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783232" y="1444210"/>
            <a:ext cx="599321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he-IL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הכירות עם סביבת הפיתוח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קבוצה 32"/>
          <p:cNvGrpSpPr/>
          <p:nvPr/>
        </p:nvGrpSpPr>
        <p:grpSpPr>
          <a:xfrm>
            <a:off x="450574" y="9952382"/>
            <a:ext cx="6500261" cy="374599"/>
            <a:chOff x="450574" y="9952382"/>
            <a:chExt cx="6500261" cy="374599"/>
          </a:xfrm>
        </p:grpSpPr>
        <p:cxnSp>
          <p:nvCxnSpPr>
            <p:cNvPr id="20" name="מחבר ישר 19"/>
            <p:cNvCxnSpPr/>
            <p:nvPr/>
          </p:nvCxnSpPr>
          <p:spPr>
            <a:xfrm>
              <a:off x="450574" y="9952382"/>
              <a:ext cx="6500261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32" name="קבוצה 31"/>
            <p:cNvGrpSpPr/>
            <p:nvPr/>
          </p:nvGrpSpPr>
          <p:grpSpPr>
            <a:xfrm>
              <a:off x="1011382" y="10005952"/>
              <a:ext cx="5124655" cy="321029"/>
              <a:chOff x="680077" y="10005952"/>
              <a:chExt cx="5124655" cy="321029"/>
            </a:xfrm>
          </p:grpSpPr>
          <p:sp>
            <p:nvSpPr>
              <p:cNvPr id="21" name="מלבן 20"/>
              <p:cNvSpPr/>
              <p:nvPr/>
            </p:nvSpPr>
            <p:spPr>
              <a:xfrm>
                <a:off x="680077" y="10005952"/>
                <a:ext cx="306477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 smtClean="0"/>
                  <a:t>almsramihadad@GMAIL.COM</a:t>
                </a:r>
                <a:endParaRPr lang="he-IL" sz="1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22" name="מלבן 21"/>
              <p:cNvSpPr/>
              <p:nvPr/>
            </p:nvSpPr>
            <p:spPr>
              <a:xfrm>
                <a:off x="3148046" y="10019204"/>
                <a:ext cx="265668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he-IL" sz="1400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רמי חדאד - 0543100149</a:t>
                </a:r>
                <a:endParaRPr lang="he-IL" sz="1300" dirty="0"/>
              </a:p>
            </p:txBody>
          </p:sp>
          <p:cxnSp>
            <p:nvCxnSpPr>
              <p:cNvPr id="30" name="מחבר ישר 29"/>
              <p:cNvCxnSpPr/>
              <p:nvPr/>
            </p:nvCxnSpPr>
            <p:spPr>
              <a:xfrm>
                <a:off x="3378523" y="10048682"/>
                <a:ext cx="0" cy="248252"/>
              </a:xfrm>
              <a:prstGeom prst="line">
                <a:avLst/>
              </a:prstGeom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" name="תמונה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12" y="2957503"/>
            <a:ext cx="7334250" cy="2990850"/>
          </a:xfrm>
          <a:prstGeom prst="rect">
            <a:avLst/>
          </a:prstGeom>
        </p:spPr>
      </p:pic>
      <p:graphicFrame>
        <p:nvGraphicFramePr>
          <p:cNvPr id="16" name="טבלה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637683"/>
              </p:ext>
            </p:extLst>
          </p:nvPr>
        </p:nvGraphicFramePr>
        <p:xfrm>
          <a:off x="450574" y="6179970"/>
          <a:ext cx="6367739" cy="3425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67739">
                  <a:extLst>
                    <a:ext uri="{9D8B030D-6E8A-4147-A177-3AD203B41FA5}">
                      <a16:colId xmlns="" xmlns:a16="http://schemas.microsoft.com/office/drawing/2014/main" val="2090124920"/>
                    </a:ext>
                  </a:extLst>
                </a:gridCol>
              </a:tblGrid>
              <a:tr h="3169501"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2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he-IL" sz="2000" b="1" kern="1200" dirty="0" smtClean="0">
                          <a:solidFill>
                            <a:srgbClr val="2D51A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עצות לשיעור ראשון</a:t>
                      </a: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זהו שלב קריטי להצלחת השיעורים, חשוב שכל תלמידי יצא עם תחושת הצלחה, </a:t>
                      </a:r>
                      <a:r>
                        <a:rPr lang="he-IL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רישמו</a:t>
                      </a:r>
                      <a:r>
                        <a:rPr lang="he-IL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3-4 משימות קטנות על הלוח, תלמידי</a:t>
                      </a:r>
                      <a:r>
                        <a:rPr lang="he-IL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שסיים יכול לעבור למשימה הבאה.</a:t>
                      </a:r>
                      <a:endParaRPr lang="he-IL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r">
                        <a:lnSpc>
                          <a:spcPct val="150000"/>
                        </a:lnSpc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he-IL" sz="1400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נהלו רישום של הצלחת כל תלמיד במשימות, ככה תהיו בשליטה שאף אחד לא נשאר מאחור.</a:t>
                      </a:r>
                      <a:endParaRPr lang="he-IL" sz="1400" baseline="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r">
                        <a:lnSpc>
                          <a:spcPct val="150000"/>
                        </a:lnSpc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he-IL" sz="1400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גלו סבלנות והבנה, הסבירו את הדברים בעדינות, תנו לתלמידים את התחושה שכל שאלה לגיטימית והם צריכים להרגיש בנוח להגיד לכם שהם לא </a:t>
                      </a:r>
                      <a:r>
                        <a:rPr lang="he-IL" sz="1400" baseline="0" dirty="0" err="1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איתכם</a:t>
                      </a:r>
                      <a:r>
                        <a:rPr lang="he-IL" sz="1400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בהבנה וביישום.</a:t>
                      </a:r>
                    </a:p>
                    <a:p>
                      <a:pPr marL="285750" indent="-285750" algn="r">
                        <a:lnSpc>
                          <a:spcPct val="150000"/>
                        </a:lnSpc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he-IL" sz="1400" baseline="0" dirty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למידת עמיתים – תלמידים שהצליחו יכולים להסתובב בין תלמידים אחרים ולסייע להם.</a:t>
                      </a:r>
                      <a:endParaRPr lang="en-US" sz="1400" dirty="0"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61299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321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364</TotalTime>
  <Words>437</Words>
  <Application>Microsoft Office PowerPoint</Application>
  <PresentationFormat>מותאם אישית</PresentationFormat>
  <Paragraphs>46</Paragraphs>
  <Slides>7</Slides>
  <Notes>0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Symbol</vt:lpstr>
      <vt:lpstr>Times New Roman</vt:lpstr>
      <vt:lpstr>Wingdings</vt:lpstr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user</dc:creator>
  <cp:lastModifiedBy>rami hadad</cp:lastModifiedBy>
  <cp:revision>30</cp:revision>
  <dcterms:created xsi:type="dcterms:W3CDTF">2016-11-21T12:40:53Z</dcterms:created>
  <dcterms:modified xsi:type="dcterms:W3CDTF">2019-12-12T19:30:32Z</dcterms:modified>
</cp:coreProperties>
</file>