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64" r:id="rId2"/>
    <p:sldId id="259" r:id="rId3"/>
    <p:sldId id="271" r:id="rId4"/>
    <p:sldId id="267" r:id="rId5"/>
    <p:sldId id="272" r:id="rId6"/>
    <p:sldId id="266" r:id="rId7"/>
    <p:sldId id="263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717"/>
    <a:srgbClr val="F15B66"/>
    <a:srgbClr val="96BC33"/>
    <a:srgbClr val="7030A0"/>
    <a:srgbClr val="FF66FF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75" autoAdjust="0"/>
    <p:restoredTop sz="94660"/>
  </p:normalViewPr>
  <p:slideViewPr>
    <p:cSldViewPr snapToGrid="0">
      <p:cViewPr>
        <p:scale>
          <a:sx n="50" d="100"/>
          <a:sy n="50" d="100"/>
        </p:scale>
        <p:origin x="-144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D670189-481D-4D37-908A-B2FF5451AB38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989207-8FF3-499A-B0CA-688A67457D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961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99B1-2966-4620-9FD1-3A7040138BBF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66FC-9FA1-4191-A14C-137C66DE45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397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99B1-2966-4620-9FD1-3A7040138BBF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66FC-9FA1-4191-A14C-137C66DE45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684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99B1-2966-4620-9FD1-3A7040138BBF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66FC-9FA1-4191-A14C-137C66DE45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508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99B1-2966-4620-9FD1-3A7040138BBF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66FC-9FA1-4191-A14C-137C66DE45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659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99B1-2966-4620-9FD1-3A7040138BBF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66FC-9FA1-4191-A14C-137C66DE45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897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99B1-2966-4620-9FD1-3A7040138BBF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66FC-9FA1-4191-A14C-137C66DE45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546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99B1-2966-4620-9FD1-3A7040138BBF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66FC-9FA1-4191-A14C-137C66DE45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579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99B1-2966-4620-9FD1-3A7040138BBF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66FC-9FA1-4191-A14C-137C66DE45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036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99B1-2966-4620-9FD1-3A7040138BBF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66FC-9FA1-4191-A14C-137C66DE45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764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99B1-2966-4620-9FD1-3A7040138BBF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66FC-9FA1-4191-A14C-137C66DE45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99B1-2966-4620-9FD1-3A7040138BBF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866FC-9FA1-4191-A14C-137C66DE45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717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899B1-2966-4620-9FD1-3A7040138BBF}" type="datetimeFigureOut">
              <a:rPr lang="he-IL" smtClean="0"/>
              <a:t>כ"ח/תשרי/תשע"ט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866FC-9FA1-4191-A14C-137C66DE45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544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FBHsJc_rY4" TargetMode="External"/><Relationship Id="rId13" Type="http://schemas.openxmlformats.org/officeDocument/2006/relationships/hyperlink" Target="https://www.youtube.com/watch?v=TjXVEkvANFQ" TargetMode="External"/><Relationship Id="rId18" Type="http://schemas.openxmlformats.org/officeDocument/2006/relationships/hyperlink" Target="https://www.youtube.com/watch?v=3lAjUS-8m3s" TargetMode="External"/><Relationship Id="rId3" Type="http://schemas.openxmlformats.org/officeDocument/2006/relationships/hyperlink" Target="https://www.youtube.com/watch?v=eGbLpeAsJqg" TargetMode="External"/><Relationship Id="rId21" Type="http://schemas.openxmlformats.org/officeDocument/2006/relationships/hyperlink" Target="https://youtu.be/7OXCdT9OeF0" TargetMode="External"/><Relationship Id="rId7" Type="http://schemas.openxmlformats.org/officeDocument/2006/relationships/hyperlink" Target="https://www.youtube.com/watch?v=pW9qNiZT6U8" TargetMode="External"/><Relationship Id="rId12" Type="http://schemas.openxmlformats.org/officeDocument/2006/relationships/hyperlink" Target="https://www.youtube.com/watch?v=-6si8WkRtaY" TargetMode="External"/><Relationship Id="rId17" Type="http://schemas.openxmlformats.org/officeDocument/2006/relationships/hyperlink" Target="https://www.youtube.com/watch?v=AqjXwjS4QLE" TargetMode="External"/><Relationship Id="rId25" Type="http://schemas.openxmlformats.org/officeDocument/2006/relationships/hyperlink" Target="https://youtu.be/Ehjdv-3AHJs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www.youtube.com/watch?v=8IvpNIi0ns0" TargetMode="External"/><Relationship Id="rId20" Type="http://schemas.openxmlformats.org/officeDocument/2006/relationships/hyperlink" Target="https://www.youtube.com/watch?v=nEbS7AMSha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ejXE9jlszo" TargetMode="External"/><Relationship Id="rId11" Type="http://schemas.openxmlformats.org/officeDocument/2006/relationships/hyperlink" Target="https://www.youtube.com/watch?v=Q4B611-Er1I" TargetMode="External"/><Relationship Id="rId24" Type="http://schemas.openxmlformats.org/officeDocument/2006/relationships/hyperlink" Target="https://www.youtube.com/watch?v=VIpmkeqJhmQ" TargetMode="External"/><Relationship Id="rId5" Type="http://schemas.openxmlformats.org/officeDocument/2006/relationships/hyperlink" Target="https://www.youtube.com/watch?v=cETV5WGB6kQ" TargetMode="External"/><Relationship Id="rId15" Type="http://schemas.openxmlformats.org/officeDocument/2006/relationships/hyperlink" Target="https://www.youtube.com/watch?v=GLW_4DNZ3Nw" TargetMode="External"/><Relationship Id="rId23" Type="http://schemas.openxmlformats.org/officeDocument/2006/relationships/hyperlink" Target="https://www.youtube.com/watch?v=wVSv1dw2aDM" TargetMode="External"/><Relationship Id="rId10" Type="http://schemas.openxmlformats.org/officeDocument/2006/relationships/hyperlink" Target="https://www.youtube.com/watch?v=RV-LVSBX-7c&amp;t=33s" TargetMode="External"/><Relationship Id="rId19" Type="http://schemas.openxmlformats.org/officeDocument/2006/relationships/hyperlink" Target="https://www.youtube.com/watch?v=sCcvn_FF0-A" TargetMode="External"/><Relationship Id="rId4" Type="http://schemas.openxmlformats.org/officeDocument/2006/relationships/hyperlink" Target="https://www.youtube.com/watch?v=1HB6FfNqF1s" TargetMode="External"/><Relationship Id="rId9" Type="http://schemas.openxmlformats.org/officeDocument/2006/relationships/hyperlink" Target="https://www.youtube.com/watch?time_continue=26&amp;v=L-D-bcQUgsE" TargetMode="External"/><Relationship Id="rId14" Type="http://schemas.openxmlformats.org/officeDocument/2006/relationships/hyperlink" Target="https://www.youtube.com/watch?v=nXSr_DussPs" TargetMode="External"/><Relationship Id="rId22" Type="http://schemas.openxmlformats.org/officeDocument/2006/relationships/hyperlink" Target="https://www.youtube.com/watch?v=e1FVSpkw6q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7"/>
          <a:stretch/>
        </p:blipFill>
        <p:spPr>
          <a:xfrm>
            <a:off x="-171450" y="0"/>
            <a:ext cx="12363450" cy="6858000"/>
          </a:xfrm>
        </p:spPr>
      </p:pic>
      <p:sp>
        <p:nvSpPr>
          <p:cNvPr id="6" name="מלבן 5"/>
          <p:cNvSpPr/>
          <p:nvPr/>
        </p:nvSpPr>
        <p:spPr>
          <a:xfrm>
            <a:off x="73540" y="-86999"/>
            <a:ext cx="8223725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olas" panose="020B0609020204030204" pitchFamily="49" charset="0"/>
              </a:rPr>
              <a:t>קורס מייקרים 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olas" panose="020B0609020204030204" pitchFamily="49" charset="0"/>
              </a:rPr>
              <a:t>3D</a:t>
            </a:r>
            <a:r>
              <a:rPr 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olas" panose="020B0609020204030204" pitchFamily="49" charset="0"/>
              </a:rPr>
              <a:t> </a:t>
            </a:r>
          </a:p>
          <a:p>
            <a:pPr algn="ctr"/>
            <a:r>
              <a:rPr 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olas" panose="020B0609020204030204" pitchFamily="49" charset="0"/>
              </a:rPr>
              <a:t>הדפסה וחיתוך בלייזר</a:t>
            </a:r>
            <a:endParaRPr lang="he-IL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nsolas" panose="020B0609020204030204" pitchFamily="49" charset="0"/>
            </a:endParaRPr>
          </a:p>
          <a:p>
            <a:pPr algn="ctr"/>
            <a:r>
              <a:rPr 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olas" panose="020B0609020204030204" pitchFamily="49" charset="0"/>
              </a:rPr>
              <a:t>חברת </a:t>
            </a:r>
            <a:r>
              <a:rPr lang="he-IL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olas" panose="020B0609020204030204" pitchFamily="49" charset="0"/>
              </a:rPr>
              <a:t>רובוטיקס</a:t>
            </a:r>
            <a:endParaRPr lang="he-IL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nsolas" panose="020B0609020204030204" pitchFamily="49" charset="0"/>
            </a:endParaRPr>
          </a:p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olas" panose="020B0609020204030204" pitchFamily="49" charset="0"/>
              </a:rPr>
              <a:t>www.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olas" panose="020B0609020204030204" pitchFamily="49" charset="0"/>
              </a:rPr>
              <a:t>ROBOTIX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olas" panose="020B0609020204030204" pitchFamily="49" charset="0"/>
              </a:rPr>
              <a:t>.co.il</a:t>
            </a:r>
            <a:endParaRPr lang="he-IL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6" y="3609304"/>
            <a:ext cx="4331595" cy="3248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5791" y="4486767"/>
            <a:ext cx="2292439" cy="2070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7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91" y="4400154"/>
            <a:ext cx="2672658" cy="1502366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401" y="4491611"/>
            <a:ext cx="2622574" cy="1474812"/>
          </a:xfrm>
          <a:prstGeom prst="rect">
            <a:avLst/>
          </a:prstGeom>
          <a:ln w="57150">
            <a:solidFill>
              <a:srgbClr val="F15B66"/>
            </a:solidFill>
          </a:ln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007" y="2636320"/>
            <a:ext cx="2829968" cy="158702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62" y="536217"/>
            <a:ext cx="3128517" cy="1759331"/>
          </a:xfrm>
          <a:prstGeom prst="rect">
            <a:avLst/>
          </a:prstGeom>
          <a:ln w="57150">
            <a:solidFill>
              <a:srgbClr val="E29717"/>
            </a:solidFill>
          </a:ln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75" y="130030"/>
            <a:ext cx="2790825" cy="209550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9" y="3153711"/>
            <a:ext cx="1813890" cy="241708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87" y="4362252"/>
            <a:ext cx="2152950" cy="1614712"/>
          </a:xfrm>
          <a:prstGeom prst="rect">
            <a:avLst/>
          </a:prstGeom>
          <a:ln w="57150">
            <a:solidFill>
              <a:srgbClr val="E29717"/>
            </a:solidFill>
          </a:ln>
        </p:spPr>
      </p:pic>
      <p:pic>
        <p:nvPicPr>
          <p:cNvPr id="25" name="תמונה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66"/>
          <a:stretch/>
        </p:blipFill>
        <p:spPr>
          <a:xfrm>
            <a:off x="276409" y="537911"/>
            <a:ext cx="3038291" cy="2224079"/>
          </a:xfrm>
          <a:prstGeom prst="rect">
            <a:avLst/>
          </a:prstGeom>
          <a:ln w="57150">
            <a:solidFill>
              <a:srgbClr val="E29717"/>
            </a:solidFill>
          </a:ln>
        </p:spPr>
      </p:pic>
      <p:sp>
        <p:nvSpPr>
          <p:cNvPr id="26" name="מציין מיקום תוכן 25"/>
          <p:cNvSpPr>
            <a:spLocks noGrp="1"/>
          </p:cNvSpPr>
          <p:nvPr>
            <p:ph idx="1"/>
          </p:nvPr>
        </p:nvSpPr>
        <p:spPr>
          <a:xfrm>
            <a:off x="2286000" y="2372231"/>
            <a:ext cx="6394191" cy="1461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4400" dirty="0" smtClean="0"/>
              <a:t>מהגן עד הכשרות מורים, אנחנו </a:t>
            </a:r>
            <a:r>
              <a:rPr lang="he-IL" sz="4400" dirty="0" smtClean="0"/>
              <a:t>16 שנים </a:t>
            </a:r>
            <a:r>
              <a:rPr lang="he-IL" sz="4400" dirty="0" err="1" smtClean="0"/>
              <a:t>ברובוטיקס</a:t>
            </a:r>
            <a:r>
              <a:rPr lang="he-IL" sz="4400" dirty="0" smtClean="0"/>
              <a:t> עושים </a:t>
            </a:r>
            <a:r>
              <a:rPr lang="he-IL" sz="4400" dirty="0" smtClean="0"/>
              <a:t>חיל בחינוך הטכנולוגי.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2261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96300" cy="1325563"/>
          </a:xfrm>
        </p:spPr>
        <p:txBody>
          <a:bodyPr/>
          <a:lstStyle/>
          <a:p>
            <a:r>
              <a:rPr lang="he-IL" dirty="0" smtClean="0"/>
              <a:t>מה סוד הקסם שלנו?</a:t>
            </a:r>
            <a:endParaRPr lang="he-IL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66" y="2409603"/>
            <a:ext cx="2243063" cy="1461951"/>
          </a:xfrm>
          <a:ln w="57150">
            <a:solidFill>
              <a:srgbClr val="00B0F0"/>
            </a:solidFill>
          </a:ln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2" y="254716"/>
            <a:ext cx="2795586" cy="207176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21834" r="15611" b="13002"/>
          <a:stretch/>
        </p:blipFill>
        <p:spPr>
          <a:xfrm>
            <a:off x="9673667" y="4334784"/>
            <a:ext cx="2243062" cy="1617949"/>
          </a:xfrm>
          <a:prstGeom prst="rect">
            <a:avLst/>
          </a:prstGeom>
          <a:ln w="57150">
            <a:solidFill>
              <a:srgbClr val="F15B66"/>
            </a:solidFill>
          </a:ln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8" y="2636407"/>
            <a:ext cx="2208955" cy="1471762"/>
          </a:xfrm>
          <a:prstGeom prst="rect">
            <a:avLst/>
          </a:prstGeom>
          <a:ln w="57150">
            <a:solidFill>
              <a:srgbClr val="96BC33"/>
            </a:solidFill>
          </a:ln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66" y="337841"/>
            <a:ext cx="2243063" cy="168229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52" y="4368988"/>
            <a:ext cx="2624062" cy="147564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26" name="מציין מיקום תוכן 2"/>
          <p:cNvSpPr txBox="1">
            <a:spLocks/>
          </p:cNvSpPr>
          <p:nvPr/>
        </p:nvSpPr>
        <p:spPr>
          <a:xfrm>
            <a:off x="838200" y="1825625"/>
            <a:ext cx="8507681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יחס אישי, הנחייה עם התלהבות.</a:t>
            </a:r>
          </a:p>
          <a:p>
            <a:r>
              <a:rPr lang="he-IL" dirty="0" smtClean="0"/>
              <a:t>תוכנית לימודים גמישה (למחוזות לא ידועים..)</a:t>
            </a:r>
          </a:p>
          <a:p>
            <a:r>
              <a:rPr lang="he-IL" dirty="0" smtClean="0"/>
              <a:t>אתר מלווה וגישה פתוחה.</a:t>
            </a:r>
          </a:p>
          <a:p>
            <a:r>
              <a:rPr lang="he-IL" dirty="0" smtClean="0"/>
              <a:t>יכולת להמשיך את הקורס גם מעבר לכיתה.</a:t>
            </a:r>
          </a:p>
          <a:p>
            <a:r>
              <a:rPr lang="he-IL" dirty="0" smtClean="0"/>
              <a:t>חזון הבוגר שלנו:</a:t>
            </a:r>
          </a:p>
          <a:p>
            <a:pPr marL="0" indent="0">
              <a:buNone/>
            </a:pPr>
            <a:r>
              <a:rPr lang="he-IL" dirty="0" smtClean="0"/>
              <a:t>   "תורמת, יוצרת ופותרת בעיות</a:t>
            </a:r>
          </a:p>
          <a:p>
            <a:pPr marL="0" indent="0">
              <a:buNone/>
            </a:pPr>
            <a:r>
              <a:rPr lang="he-IL" dirty="0" smtClean="0"/>
              <a:t>    מבינה את האחריות בידע שלה</a:t>
            </a:r>
          </a:p>
          <a:p>
            <a:pPr marL="0" indent="0">
              <a:buNone/>
            </a:pPr>
            <a:r>
              <a:rPr lang="he-IL" dirty="0" smtClean="0"/>
              <a:t>    ומבין שהיא המקום הנכון בזמן הנכון"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341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היתרונות בעבודה עם רובוטיקס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16 שנות ניסיון, מעל 10 גביעים/מקומות גבוהים בתחרויות בין לאומיות</a:t>
            </a:r>
          </a:p>
          <a:p>
            <a:r>
              <a:rPr lang="he-IL" dirty="0" smtClean="0"/>
              <a:t>מעל 20 תוכניות לימוד שונות בתחומים שונים לגמרי</a:t>
            </a:r>
          </a:p>
          <a:p>
            <a:r>
              <a:rPr lang="he-IL" dirty="0" smtClean="0"/>
              <a:t>הדרכה והטמעה של תוכניות לימוד מגן הילדים עד כיתה י'</a:t>
            </a:r>
          </a:p>
          <a:p>
            <a:r>
              <a:rPr lang="he-IL" dirty="0" smtClean="0"/>
              <a:t>רובוטיקס פעילה למעלה מ20 ערים בישראל</a:t>
            </a:r>
          </a:p>
          <a:p>
            <a:r>
              <a:rPr lang="he-IL" dirty="0" smtClean="0"/>
              <a:t>פעילה בסל מדע, חסחשמל, </a:t>
            </a:r>
          </a:p>
          <a:p>
            <a:r>
              <a:rPr lang="he-IL" dirty="0" smtClean="0"/>
              <a:t>חברת ההדרכה הראשונה בישראל להטמיע את מוצרי פישרטקניק.</a:t>
            </a:r>
          </a:p>
          <a:p>
            <a:r>
              <a:rPr lang="he-IL" dirty="0" smtClean="0"/>
              <a:t>תוכניות הלימוד של מירב הקורסים מאושרות ע"י משרד החינוך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774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מיוחד </a:t>
            </a:r>
            <a:r>
              <a:rPr lang="he-IL" dirty="0" smtClean="0"/>
              <a:t>בקורס מידול והדפסה בתלת </a:t>
            </a:r>
            <a:r>
              <a:rPr lang="he-IL" dirty="0" err="1" smtClean="0"/>
              <a:t>מימד</a:t>
            </a:r>
            <a:endParaRPr lang="he-IL" dirty="0"/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5" r="16696"/>
          <a:stretch/>
        </p:blipFill>
        <p:spPr>
          <a:xfrm>
            <a:off x="488450" y="304210"/>
            <a:ext cx="1865688" cy="1303020"/>
          </a:xfrm>
          <a:prstGeom prst="rect">
            <a:avLst/>
          </a:prstGeom>
          <a:ln w="57150">
            <a:solidFill>
              <a:srgbClr val="F15B66"/>
            </a:solidFill>
          </a:ln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469788"/>
            <a:ext cx="10515600" cy="4707175"/>
          </a:xfrm>
        </p:spPr>
        <p:txBody>
          <a:bodyPr/>
          <a:lstStyle/>
          <a:p>
            <a:r>
              <a:rPr lang="he-IL" dirty="0" smtClean="0"/>
              <a:t>למידה של </a:t>
            </a:r>
            <a:r>
              <a:rPr lang="he-IL" dirty="0" smtClean="0"/>
              <a:t>בניית מודלים בתלת </a:t>
            </a:r>
            <a:r>
              <a:rPr lang="he-IL" dirty="0" err="1" smtClean="0"/>
              <a:t>מימד</a:t>
            </a:r>
            <a:r>
              <a:rPr lang="he-IL" dirty="0" smtClean="0"/>
              <a:t>: 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>
                <a:solidFill>
                  <a:schemeClr val="accent1">
                    <a:lumMod val="50000"/>
                  </a:schemeClr>
                </a:solidFill>
              </a:rPr>
              <a:t>התחלת עבודה עם דו </a:t>
            </a:r>
            <a:r>
              <a:rPr lang="he-IL" dirty="0" err="1" smtClean="0">
                <a:solidFill>
                  <a:schemeClr val="accent1">
                    <a:lumMod val="50000"/>
                  </a:schemeClr>
                </a:solidFill>
              </a:rPr>
              <a:t>מימד</a:t>
            </a:r>
            <a:r>
              <a:rPr lang="he-IL" dirty="0" smtClean="0">
                <a:solidFill>
                  <a:schemeClr val="accent1">
                    <a:lumMod val="50000"/>
                  </a:schemeClr>
                </a:solidFill>
              </a:rPr>
              <a:t> "מנופח"</a:t>
            </a:r>
          </a:p>
          <a:p>
            <a:pPr marL="0" indent="0">
              <a:buNone/>
            </a:pPr>
            <a:r>
              <a:rPr lang="he-IL" dirty="0" smtClean="0">
                <a:solidFill>
                  <a:schemeClr val="accent1">
                    <a:lumMod val="50000"/>
                  </a:schemeClr>
                </a:solidFill>
              </a:rPr>
              <a:t>המשך עבודה בצורות מורכבות.</a:t>
            </a:r>
            <a:endParaRPr lang="he-IL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e-IL" dirty="0" smtClean="0"/>
              <a:t>חיבור למגוון </a:t>
            </a:r>
            <a:r>
              <a:rPr lang="he-IL" dirty="0" smtClean="0"/>
              <a:t>אתגרים בחיי היום יום  </a:t>
            </a:r>
            <a:endParaRPr lang="he-IL" dirty="0"/>
          </a:p>
          <a:p>
            <a:pPr marL="0" indent="0">
              <a:buNone/>
            </a:pPr>
            <a:r>
              <a:rPr lang="he-IL" dirty="0" smtClean="0">
                <a:solidFill>
                  <a:srgbClr val="C00000"/>
                </a:solidFill>
              </a:rPr>
              <a:t>אנחנו שואלים את התלמידים כל הזמ</a:t>
            </a:r>
            <a:r>
              <a:rPr lang="he-IL" dirty="0" smtClean="0">
                <a:solidFill>
                  <a:srgbClr val="C00000"/>
                </a:solidFill>
              </a:rPr>
              <a:t>ן "מה עושים עם זה?"</a:t>
            </a:r>
            <a:endParaRPr lang="he-IL" dirty="0">
              <a:solidFill>
                <a:srgbClr val="C00000"/>
              </a:solidFill>
            </a:endParaRPr>
          </a:p>
          <a:p>
            <a:r>
              <a:rPr lang="he-IL" dirty="0" smtClean="0"/>
              <a:t>עבודה על מגוון </a:t>
            </a:r>
            <a:r>
              <a:rPr lang="he-IL" dirty="0" smtClean="0"/>
              <a:t>יכולות, מיומנויות, וכישורים.</a:t>
            </a:r>
            <a:endParaRPr lang="he-IL" dirty="0"/>
          </a:p>
          <a:p>
            <a:pPr marL="0" indent="0">
              <a:buNone/>
            </a:pPr>
            <a:r>
              <a:rPr lang="he-IL" dirty="0" smtClean="0">
                <a:solidFill>
                  <a:srgbClr val="E29717"/>
                </a:solidFill>
              </a:rPr>
              <a:t>עבודת צוות, פתרון בעיות, תכנות, המצאה ויצירה</a:t>
            </a:r>
            <a:endParaRPr lang="he-IL" dirty="0">
              <a:solidFill>
                <a:srgbClr val="E29717"/>
              </a:solidFill>
            </a:endParaRPr>
          </a:p>
          <a:p>
            <a:r>
              <a:rPr lang="he-IL" b="1" dirty="0" err="1" smtClean="0"/>
              <a:t>היחודיות</a:t>
            </a:r>
            <a:r>
              <a:rPr lang="he-IL" b="1" dirty="0" smtClean="0"/>
              <a:t> שלנו בקורס הזה:</a:t>
            </a:r>
            <a:endParaRPr lang="he-IL" b="1" dirty="0"/>
          </a:p>
          <a:p>
            <a:pPr marL="0" indent="0">
              <a:buNone/>
            </a:pPr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עבודה על שני תהליכי ייצור, </a:t>
            </a:r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יישום של </a:t>
            </a:r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הלמידה.</a:t>
            </a:r>
            <a:endParaRPr lang="he-IL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9" y="1889348"/>
            <a:ext cx="2280436" cy="127885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46" y="1604815"/>
            <a:ext cx="2317086" cy="1303020"/>
          </a:xfrm>
          <a:prstGeom prst="rect">
            <a:avLst/>
          </a:prstGeom>
          <a:solidFill>
            <a:srgbClr val="E29717"/>
          </a:solidFill>
          <a:ln w="57150">
            <a:solidFill>
              <a:srgbClr val="FFC000"/>
            </a:solidFill>
          </a:ln>
        </p:spPr>
      </p:pic>
      <p:sp>
        <p:nvSpPr>
          <p:cNvPr id="27" name="מלבן 26"/>
          <p:cNvSpPr/>
          <p:nvPr/>
        </p:nvSpPr>
        <p:spPr>
          <a:xfrm>
            <a:off x="413542" y="3927569"/>
            <a:ext cx="38811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כל תלמיד מקבל </a:t>
            </a:r>
            <a:r>
              <a:rPr lang="he-IL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תוצר</a:t>
            </a:r>
          </a:p>
          <a:p>
            <a:pPr algn="ctr"/>
            <a:r>
              <a:rPr lang="he-IL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ב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3D</a:t>
            </a:r>
            <a:r>
              <a:rPr lang="he-IL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שהוא תכנן עיצב </a:t>
            </a:r>
            <a:endParaRPr lang="he-IL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he-IL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אישי ומיוחד </a:t>
            </a:r>
          </a:p>
        </p:txBody>
      </p:sp>
    </p:spTree>
    <p:extLst>
      <p:ext uri="{BB962C8B-B14F-4D97-AF65-F5344CB8AC3E}">
        <p14:creationId xmlns:p14="http://schemas.microsoft.com/office/powerpoint/2010/main" val="17571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" y="6350"/>
            <a:ext cx="12194979" cy="6856327"/>
          </a:xfrm>
          <a:prstGeom prst="rect">
            <a:avLst/>
          </a:prstGeom>
        </p:spPr>
      </p:pic>
      <p:sp>
        <p:nvSpPr>
          <p:cNvPr id="17" name="Rechteck 55"/>
          <p:cNvSpPr/>
          <p:nvPr/>
        </p:nvSpPr>
        <p:spPr bwMode="auto">
          <a:xfrm>
            <a:off x="1222904" y="1419727"/>
            <a:ext cx="1614487" cy="877888"/>
          </a:xfrm>
          <a:prstGeom prst="rect">
            <a:avLst/>
          </a:prstGeom>
          <a:solidFill>
            <a:srgbClr val="4DA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FFFFFF"/>
                </a:solidFill>
                <a:cs typeface="Arial" pitchFamily="34" charset="0"/>
              </a:rPr>
              <a:t>BT-FT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Thymio Robot</a:t>
            </a:r>
            <a:endParaRPr lang="en-US" b="1" dirty="0" smtClean="0">
              <a:solidFill>
                <a:srgbClr val="FFFFFF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de-DE" b="1" dirty="0" smtClean="0">
                <a:solidFill>
                  <a:srgbClr val="FFFFFF"/>
                </a:solidFill>
                <a:cs typeface="Arial" pitchFamily="34" charset="0"/>
              </a:rPr>
              <a:t>WEDO</a:t>
            </a:r>
            <a:endParaRPr lang="de-DE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Rechteck 39"/>
          <p:cNvSpPr/>
          <p:nvPr/>
        </p:nvSpPr>
        <p:spPr>
          <a:xfrm>
            <a:off x="176924" y="189391"/>
            <a:ext cx="11782465" cy="1150937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63" tIns="53630" rIns="107263" bIns="53630"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hteck 40"/>
          <p:cNvSpPr/>
          <p:nvPr/>
        </p:nvSpPr>
        <p:spPr>
          <a:xfrm>
            <a:off x="455121" y="645027"/>
            <a:ext cx="11239573" cy="77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63" tIns="53630" rIns="107263" bIns="53630"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grpSp>
        <p:nvGrpSpPr>
          <p:cNvPr id="11" name="Gruppieren 41"/>
          <p:cNvGrpSpPr>
            <a:grpSpLocks/>
          </p:cNvGrpSpPr>
          <p:nvPr/>
        </p:nvGrpSpPr>
        <p:grpSpPr bwMode="auto">
          <a:xfrm>
            <a:off x="305789" y="1464428"/>
            <a:ext cx="628185" cy="2493306"/>
            <a:chOff x="537484" y="2689756"/>
            <a:chExt cx="534091" cy="1869843"/>
          </a:xfrm>
        </p:grpSpPr>
        <p:sp>
          <p:nvSpPr>
            <p:cNvPr id="12" name="Textfeld 37"/>
            <p:cNvSpPr txBox="1">
              <a:spLocks noChangeArrowheads="1"/>
            </p:cNvSpPr>
            <p:nvPr/>
          </p:nvSpPr>
          <p:spPr bwMode="auto">
            <a:xfrm>
              <a:off x="597166" y="2689756"/>
              <a:ext cx="428221" cy="39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1400" dirty="0">
                  <a:solidFill>
                    <a:srgbClr val="838383"/>
                  </a:solidFill>
                </a:rPr>
                <a:t>Age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1400" dirty="0" smtClean="0">
                  <a:solidFill>
                    <a:srgbClr val="838383"/>
                  </a:solidFill>
                </a:rPr>
                <a:t>4-6</a:t>
              </a:r>
              <a:endParaRPr lang="de-DE" altLang="de-DE" sz="1400" dirty="0">
                <a:solidFill>
                  <a:srgbClr val="838383"/>
                </a:solidFill>
              </a:endParaRPr>
            </a:p>
          </p:txBody>
        </p:sp>
        <p:sp>
          <p:nvSpPr>
            <p:cNvPr id="13" name="Textfeld 38"/>
            <p:cNvSpPr txBox="1">
              <a:spLocks noChangeArrowheads="1"/>
            </p:cNvSpPr>
            <p:nvPr/>
          </p:nvSpPr>
          <p:spPr bwMode="auto">
            <a:xfrm>
              <a:off x="573388" y="3420746"/>
              <a:ext cx="460931" cy="39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1400" dirty="0">
                  <a:solidFill>
                    <a:srgbClr val="838383"/>
                  </a:solidFill>
                </a:rPr>
                <a:t>Age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1400" dirty="0" smtClean="0">
                  <a:solidFill>
                    <a:srgbClr val="838383"/>
                  </a:solidFill>
                </a:rPr>
                <a:t>7-10</a:t>
              </a:r>
              <a:endParaRPr lang="de-DE" altLang="de-DE" sz="1400" dirty="0">
                <a:solidFill>
                  <a:srgbClr val="838383"/>
                </a:solidFill>
              </a:endParaRPr>
            </a:p>
          </p:txBody>
        </p:sp>
        <p:sp>
          <p:nvSpPr>
            <p:cNvPr id="14" name="Textfeld 39"/>
            <p:cNvSpPr txBox="1">
              <a:spLocks noChangeArrowheads="1"/>
            </p:cNvSpPr>
            <p:nvPr/>
          </p:nvSpPr>
          <p:spPr bwMode="auto">
            <a:xfrm>
              <a:off x="537484" y="4167213"/>
              <a:ext cx="534091" cy="39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5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1400" dirty="0">
                  <a:solidFill>
                    <a:srgbClr val="838383"/>
                  </a:solidFill>
                </a:rPr>
                <a:t>Age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1400" dirty="0" smtClean="0">
                  <a:solidFill>
                    <a:srgbClr val="838383"/>
                  </a:solidFill>
                </a:rPr>
                <a:t>11-13</a:t>
              </a:r>
              <a:endParaRPr lang="de-DE" altLang="de-DE" sz="1400" dirty="0">
                <a:solidFill>
                  <a:srgbClr val="838383"/>
                </a:solidFill>
              </a:endParaRPr>
            </a:p>
          </p:txBody>
        </p:sp>
      </p:grpSp>
      <p:sp>
        <p:nvSpPr>
          <p:cNvPr id="18" name="Rechteck 56"/>
          <p:cNvSpPr/>
          <p:nvPr/>
        </p:nvSpPr>
        <p:spPr bwMode="auto">
          <a:xfrm>
            <a:off x="2962804" y="1419727"/>
            <a:ext cx="1614487" cy="877888"/>
          </a:xfrm>
          <a:prstGeom prst="rect">
            <a:avLst/>
          </a:prstGeom>
          <a:solidFill>
            <a:srgbClr val="E29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600" b="1" dirty="0">
                <a:solidFill>
                  <a:srgbClr val="FFFFFF"/>
                </a:solidFill>
                <a:cs typeface="Arial" pitchFamily="34" charset="0"/>
              </a:rPr>
              <a:t>-</a:t>
            </a:r>
          </a:p>
        </p:txBody>
      </p:sp>
      <p:sp>
        <p:nvSpPr>
          <p:cNvPr id="19" name="Rechteck 57"/>
          <p:cNvSpPr/>
          <p:nvPr/>
        </p:nvSpPr>
        <p:spPr bwMode="auto">
          <a:xfrm>
            <a:off x="4707466" y="1419727"/>
            <a:ext cx="1614488" cy="877888"/>
          </a:xfrm>
          <a:prstGeom prst="rect">
            <a:avLst/>
          </a:prstGeom>
          <a:solidFill>
            <a:srgbClr val="96B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LEGO-</a:t>
            </a:r>
            <a:r>
              <a:rPr lang="de-DE" b="1" dirty="0" smtClean="0">
                <a:solidFill>
                  <a:srgbClr val="FFFFFF"/>
                </a:solidFill>
                <a:cs typeface="Arial" pitchFamily="34" charset="0"/>
              </a:rPr>
              <a:t>GREEN</a:t>
            </a:r>
          </a:p>
        </p:txBody>
      </p:sp>
      <p:sp>
        <p:nvSpPr>
          <p:cNvPr id="20" name="Rechteck 58"/>
          <p:cNvSpPr/>
          <p:nvPr/>
        </p:nvSpPr>
        <p:spPr bwMode="auto">
          <a:xfrm>
            <a:off x="6447366" y="1419727"/>
            <a:ext cx="1614488" cy="877888"/>
          </a:xfrm>
          <a:prstGeom prst="rect">
            <a:avLst/>
          </a:prstGeom>
          <a:solidFill>
            <a:srgbClr val="F1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FFFF"/>
                </a:solidFill>
                <a:cs typeface="Arial" pitchFamily="34" charset="0"/>
              </a:rPr>
              <a:t>3D-PRINT</a:t>
            </a:r>
            <a:endParaRPr lang="en-US" sz="2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Rechteck 59"/>
          <p:cNvSpPr/>
          <p:nvPr/>
        </p:nvSpPr>
        <p:spPr bwMode="auto">
          <a:xfrm>
            <a:off x="1222904" y="2365877"/>
            <a:ext cx="1614487" cy="881063"/>
          </a:xfrm>
          <a:prstGeom prst="rect">
            <a:avLst/>
          </a:prstGeom>
          <a:solidFill>
            <a:srgbClr val="4DA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FT-TXT</a:t>
            </a:r>
            <a:endParaRPr lang="he-IL" sz="2000" b="1" dirty="0" smtClean="0">
              <a:solidFill>
                <a:srgbClr val="FFFFFF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LEGO-NXT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cs typeface="Arial" pitchFamily="34" charset="0"/>
              </a:rPr>
              <a:t>LEGO-</a:t>
            </a: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EV3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Rechteck 60"/>
          <p:cNvSpPr/>
          <p:nvPr/>
        </p:nvSpPr>
        <p:spPr bwMode="auto">
          <a:xfrm>
            <a:off x="2962804" y="2365877"/>
            <a:ext cx="1614487" cy="881063"/>
          </a:xfrm>
          <a:prstGeom prst="rect">
            <a:avLst/>
          </a:prstGeom>
          <a:solidFill>
            <a:srgbClr val="E29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b="1" dirty="0">
                <a:solidFill>
                  <a:srgbClr val="FFFFFF"/>
                </a:solidFill>
              </a:rPr>
              <a:t>רחפן </a:t>
            </a: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AIR FORCE </a:t>
            </a:r>
            <a:r>
              <a:rPr lang="en-US" b="1" dirty="0" smtClean="0">
                <a:solidFill>
                  <a:srgbClr val="FFFFFF"/>
                </a:solidFill>
                <a:cs typeface="Arial" pitchFamily="34" charset="0"/>
              </a:rPr>
              <a:t>7403</a:t>
            </a:r>
            <a:endParaRPr lang="he-IL" b="1" dirty="0" smtClean="0">
              <a:solidFill>
                <a:srgbClr val="FFFFFF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he-IL" b="1" dirty="0" smtClean="0">
                <a:solidFill>
                  <a:srgbClr val="FFFFFF"/>
                </a:solidFill>
                <a:cs typeface="Arial" pitchFamily="34" charset="0"/>
              </a:rPr>
              <a:t>סימולטורים</a:t>
            </a:r>
            <a:endParaRPr lang="de-DE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Rechteck 61"/>
          <p:cNvSpPr/>
          <p:nvPr/>
        </p:nvSpPr>
        <p:spPr bwMode="auto">
          <a:xfrm>
            <a:off x="4707466" y="2365877"/>
            <a:ext cx="1614488" cy="881063"/>
          </a:xfrm>
          <a:prstGeom prst="rect">
            <a:avLst/>
          </a:prstGeom>
          <a:solidFill>
            <a:srgbClr val="96B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cs typeface="Arial" pitchFamily="34" charset="0"/>
              </a:rPr>
              <a:t>FT-</a:t>
            </a:r>
            <a:r>
              <a:rPr lang="de-DE" sz="2000" b="1" dirty="0" smtClean="0">
                <a:solidFill>
                  <a:srgbClr val="FFFFFF"/>
                </a:solidFill>
                <a:cs typeface="Arial" pitchFamily="34" charset="0"/>
              </a:rPr>
              <a:t>GREE</a:t>
            </a:r>
            <a:r>
              <a:rPr lang="de-DE" sz="2000" dirty="0"/>
              <a:t>N</a:t>
            </a:r>
            <a:endParaRPr lang="he-IL" sz="2000" dirty="0"/>
          </a:p>
          <a:p>
            <a:pPr algn="ctr">
              <a:defRPr/>
            </a:pPr>
            <a:r>
              <a:rPr lang="en-US" sz="2000" dirty="0"/>
              <a:t>LEGO-</a:t>
            </a:r>
            <a:r>
              <a:rPr lang="de-DE" sz="2000" dirty="0"/>
              <a:t>GREEN</a:t>
            </a:r>
            <a:endParaRPr lang="he-IL" sz="2000" dirty="0"/>
          </a:p>
          <a:p>
            <a:pPr algn="ctr">
              <a:defRPr/>
            </a:pPr>
            <a:r>
              <a:rPr lang="en-US" sz="2000" dirty="0"/>
              <a:t>Smart House</a:t>
            </a:r>
            <a:endParaRPr lang="he-IL" sz="2000" dirty="0"/>
          </a:p>
        </p:txBody>
      </p:sp>
      <p:sp>
        <p:nvSpPr>
          <p:cNvPr id="24" name="Rechteck 62"/>
          <p:cNvSpPr/>
          <p:nvPr/>
        </p:nvSpPr>
        <p:spPr bwMode="auto">
          <a:xfrm>
            <a:off x="6447366" y="2365877"/>
            <a:ext cx="1614488" cy="881063"/>
          </a:xfrm>
          <a:prstGeom prst="rect">
            <a:avLst/>
          </a:prstGeom>
          <a:solidFill>
            <a:srgbClr val="F1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cs typeface="Arial" pitchFamily="34" charset="0"/>
              </a:rPr>
              <a:t>3D-PRINT</a:t>
            </a:r>
          </a:p>
        </p:txBody>
      </p:sp>
      <p:sp>
        <p:nvSpPr>
          <p:cNvPr id="25" name="Rechteck 63"/>
          <p:cNvSpPr/>
          <p:nvPr/>
        </p:nvSpPr>
        <p:spPr bwMode="auto">
          <a:xfrm>
            <a:off x="1222904" y="3312027"/>
            <a:ext cx="1614487" cy="881063"/>
          </a:xfrm>
          <a:prstGeom prst="rect">
            <a:avLst/>
          </a:prstGeom>
          <a:solidFill>
            <a:srgbClr val="4DA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FFFF"/>
                </a:solidFill>
                <a:cs typeface="Arial" pitchFamily="34" charset="0"/>
              </a:rPr>
              <a:t>FT-TXT</a:t>
            </a:r>
          </a:p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FFFF"/>
                </a:solidFill>
                <a:cs typeface="Arial" pitchFamily="34" charset="0"/>
              </a:rPr>
              <a:t>DOBOT</a:t>
            </a:r>
            <a:endParaRPr lang="de-DE" sz="2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Rechteck 64"/>
          <p:cNvSpPr/>
          <p:nvPr/>
        </p:nvSpPr>
        <p:spPr bwMode="auto">
          <a:xfrm>
            <a:off x="2962804" y="3312027"/>
            <a:ext cx="1614487" cy="881063"/>
          </a:xfrm>
          <a:prstGeom prst="rect">
            <a:avLst/>
          </a:prstGeom>
          <a:solidFill>
            <a:srgbClr val="E29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FFFF"/>
                </a:solidFill>
                <a:cs typeface="Arial" pitchFamily="34" charset="0"/>
              </a:rPr>
              <a:t>F450</a:t>
            </a:r>
            <a:endParaRPr lang="de-DE" sz="2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7" name="Rechteck 65"/>
          <p:cNvSpPr/>
          <p:nvPr/>
        </p:nvSpPr>
        <p:spPr bwMode="auto">
          <a:xfrm>
            <a:off x="4707466" y="3312027"/>
            <a:ext cx="1614488" cy="881063"/>
          </a:xfrm>
          <a:prstGeom prst="rect">
            <a:avLst/>
          </a:prstGeom>
          <a:solidFill>
            <a:srgbClr val="96B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FT-</a:t>
            </a:r>
            <a:r>
              <a:rPr lang="de-DE" sz="1400" b="1" dirty="0" smtClean="0">
                <a:solidFill>
                  <a:srgbClr val="FFFFFF"/>
                </a:solidFill>
                <a:cs typeface="Arial" pitchFamily="34" charset="0"/>
              </a:rPr>
              <a:t>GREEN</a:t>
            </a:r>
            <a:endParaRPr lang="en-US" sz="1400" b="1" dirty="0" smtClean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sz="1400" b="1" dirty="0"/>
              <a:t>FUEL </a:t>
            </a:r>
            <a:r>
              <a:rPr lang="en-US" sz="1400" b="1" dirty="0" smtClean="0"/>
              <a:t>CELLS</a:t>
            </a:r>
            <a:endParaRPr lang="fr-FR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hteck 66"/>
          <p:cNvSpPr/>
          <p:nvPr/>
        </p:nvSpPr>
        <p:spPr bwMode="auto">
          <a:xfrm>
            <a:off x="6447366" y="3312027"/>
            <a:ext cx="1614488" cy="881063"/>
          </a:xfrm>
          <a:prstGeom prst="rect">
            <a:avLst/>
          </a:prstGeom>
          <a:solidFill>
            <a:srgbClr val="F1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3D-PRINT</a:t>
            </a:r>
          </a:p>
          <a:p>
            <a:pPr algn="ctr">
              <a:defRPr/>
            </a:pPr>
            <a:r>
              <a:rPr lang="en-US" sz="1400" b="1" dirty="0"/>
              <a:t>CNC milling </a:t>
            </a:r>
            <a:r>
              <a:rPr lang="en-US" sz="1400" b="1" dirty="0" smtClean="0"/>
              <a:t>machine</a:t>
            </a:r>
          </a:p>
          <a:p>
            <a:pPr algn="ctr">
              <a:defRPr/>
            </a:pPr>
            <a:r>
              <a:rPr lang="en-US" sz="1400" b="1" dirty="0"/>
              <a:t>Laser </a:t>
            </a:r>
            <a:r>
              <a:rPr lang="en-US" sz="1400" b="1" dirty="0" smtClean="0"/>
              <a:t>engraving</a:t>
            </a: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hteck 67"/>
          <p:cNvSpPr/>
          <p:nvPr/>
        </p:nvSpPr>
        <p:spPr bwMode="auto">
          <a:xfrm>
            <a:off x="1222904" y="4261352"/>
            <a:ext cx="1614487" cy="877888"/>
          </a:xfrm>
          <a:prstGeom prst="rect">
            <a:avLst/>
          </a:prstGeom>
          <a:solidFill>
            <a:srgbClr val="4DA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b="1" dirty="0" smtClean="0">
                <a:solidFill>
                  <a:schemeClr val="bg1"/>
                </a:solidFill>
                <a:cs typeface="Arial" pitchFamily="34" charset="0"/>
              </a:rPr>
              <a:t>FT-TXT</a:t>
            </a:r>
            <a:endParaRPr lang="fr-F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endParaRPr lang="fr-FR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hteck 68"/>
          <p:cNvSpPr/>
          <p:nvPr/>
        </p:nvSpPr>
        <p:spPr bwMode="auto">
          <a:xfrm>
            <a:off x="2962804" y="4261352"/>
            <a:ext cx="1614487" cy="877888"/>
          </a:xfrm>
          <a:prstGeom prst="rect">
            <a:avLst/>
          </a:prstGeom>
          <a:solidFill>
            <a:srgbClr val="E29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400" b="1" dirty="0" smtClean="0">
                <a:solidFill>
                  <a:srgbClr val="FFFFFF"/>
                </a:solidFill>
                <a:cs typeface="Arial" pitchFamily="34" charset="0"/>
              </a:rPr>
              <a:t>Q470</a:t>
            </a:r>
            <a:endParaRPr lang="fr-FR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hteck 69"/>
          <p:cNvSpPr/>
          <p:nvPr/>
        </p:nvSpPr>
        <p:spPr bwMode="auto">
          <a:xfrm>
            <a:off x="4707466" y="4261352"/>
            <a:ext cx="1614488" cy="877888"/>
          </a:xfrm>
          <a:prstGeom prst="rect">
            <a:avLst/>
          </a:prstGeom>
          <a:solidFill>
            <a:srgbClr val="96B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/>
              <a:t>Arduino</a:t>
            </a:r>
            <a:endParaRPr lang="he-IL" sz="1400" b="1" dirty="0" smtClean="0"/>
          </a:p>
          <a:p>
            <a:pPr algn="ctr">
              <a:defRPr/>
            </a:pPr>
            <a:r>
              <a:rPr lang="en-US" sz="1400" b="1" dirty="0" smtClean="0"/>
              <a:t>FUEL CELLS</a:t>
            </a:r>
            <a:endParaRPr lang="fr-FR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hteck 70"/>
          <p:cNvSpPr/>
          <p:nvPr/>
        </p:nvSpPr>
        <p:spPr bwMode="auto">
          <a:xfrm>
            <a:off x="6447366" y="4261352"/>
            <a:ext cx="1614488" cy="877888"/>
          </a:xfrm>
          <a:prstGeom prst="rect">
            <a:avLst/>
          </a:prstGeom>
          <a:solidFill>
            <a:srgbClr val="F1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3D-PRINT</a:t>
            </a:r>
          </a:p>
          <a:p>
            <a:pPr algn="ctr">
              <a:defRPr/>
            </a:pPr>
            <a:r>
              <a:rPr lang="en-US" sz="1400" b="1" dirty="0"/>
              <a:t>CNC milling </a:t>
            </a:r>
            <a:r>
              <a:rPr lang="en-US" sz="1400" b="1" dirty="0" smtClean="0"/>
              <a:t>machine</a:t>
            </a:r>
          </a:p>
          <a:p>
            <a:pPr algn="ctr">
              <a:defRPr/>
            </a:pPr>
            <a:r>
              <a:rPr lang="en-US" sz="1400" b="1" dirty="0" smtClean="0"/>
              <a:t>Laser </a:t>
            </a:r>
            <a:r>
              <a:rPr lang="en-US" sz="1400" b="1" dirty="0"/>
              <a:t>engraving</a:t>
            </a: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3" name="Textfeld 15"/>
          <p:cNvSpPr txBox="1">
            <a:spLocks noChangeArrowheads="1"/>
          </p:cNvSpPr>
          <p:nvPr/>
        </p:nvSpPr>
        <p:spPr bwMode="auto">
          <a:xfrm>
            <a:off x="4066615" y="297820"/>
            <a:ext cx="2460825" cy="38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63" tIns="53630" rIns="107263" bIns="5363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dirty="0" smtClean="0">
                <a:solidFill>
                  <a:srgbClr val="FFFFFF"/>
                </a:solidFill>
                <a:cs typeface="+mn-cs"/>
              </a:rPr>
              <a:t>Reference Curriculum</a:t>
            </a:r>
          </a:p>
        </p:txBody>
      </p:sp>
      <p:sp>
        <p:nvSpPr>
          <p:cNvPr id="36" name="Rechteck 58"/>
          <p:cNvSpPr/>
          <p:nvPr/>
        </p:nvSpPr>
        <p:spPr bwMode="auto">
          <a:xfrm>
            <a:off x="8182095" y="1419727"/>
            <a:ext cx="1614488" cy="8778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FFFF"/>
                </a:solidFill>
                <a:cs typeface="Arial" pitchFamily="34" charset="0"/>
              </a:rPr>
              <a:t>ARDUINO</a:t>
            </a:r>
            <a:endParaRPr lang="en-US" sz="2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" name="Rechteck 62"/>
          <p:cNvSpPr/>
          <p:nvPr/>
        </p:nvSpPr>
        <p:spPr bwMode="auto">
          <a:xfrm>
            <a:off x="8182095" y="2365877"/>
            <a:ext cx="1614488" cy="8810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cs typeface="Arial" pitchFamily="34" charset="0"/>
              </a:rPr>
              <a:t>FT-TXT</a:t>
            </a: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cs typeface="Arial" pitchFamily="34" charset="0"/>
              </a:rPr>
              <a:t>Arduino </a:t>
            </a:r>
            <a:endParaRPr lang="en-US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" name="Rechteck 66"/>
          <p:cNvSpPr/>
          <p:nvPr/>
        </p:nvSpPr>
        <p:spPr bwMode="auto">
          <a:xfrm>
            <a:off x="8182095" y="3312027"/>
            <a:ext cx="1614488" cy="8810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FFFF"/>
                </a:solidFill>
                <a:cs typeface="Arial" pitchFamily="34" charset="0"/>
              </a:rPr>
              <a:t>FT-TXT</a:t>
            </a:r>
            <a:endParaRPr lang="he-IL" sz="2800" b="1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" name="Rechteck 70"/>
          <p:cNvSpPr/>
          <p:nvPr/>
        </p:nvSpPr>
        <p:spPr bwMode="auto">
          <a:xfrm>
            <a:off x="8182095" y="4261352"/>
            <a:ext cx="1614488" cy="8778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cs typeface="Arial" pitchFamily="34" charset="0"/>
              </a:rPr>
              <a:t>FT-TXT</a:t>
            </a:r>
            <a:endParaRPr lang="en-US" b="1" dirty="0">
              <a:solidFill>
                <a:srgbClr val="FFFFFF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cs typeface="Arial" pitchFamily="34" charset="0"/>
              </a:rPr>
              <a:t>BIG CAR</a:t>
            </a:r>
            <a:endParaRPr lang="en-US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" name="Rechteck 58"/>
          <p:cNvSpPr/>
          <p:nvPr/>
        </p:nvSpPr>
        <p:spPr bwMode="auto">
          <a:xfrm>
            <a:off x="9911759" y="1378979"/>
            <a:ext cx="1614488" cy="8778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monkey</a:t>
            </a:r>
          </a:p>
          <a:p>
            <a:pPr algn="ctr">
              <a:defRPr/>
            </a:pPr>
            <a:endParaRPr lang="en-US" sz="1400" b="1" dirty="0" smtClean="0"/>
          </a:p>
        </p:txBody>
      </p:sp>
      <p:sp>
        <p:nvSpPr>
          <p:cNvPr id="42" name="Rechteck 62"/>
          <p:cNvSpPr/>
          <p:nvPr/>
        </p:nvSpPr>
        <p:spPr bwMode="auto">
          <a:xfrm>
            <a:off x="9911759" y="2325129"/>
            <a:ext cx="1614488" cy="8810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/>
              <a:t>Scratch</a:t>
            </a:r>
            <a:endParaRPr lang="en-US" sz="32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3" name="Rechteck 66"/>
          <p:cNvSpPr/>
          <p:nvPr/>
        </p:nvSpPr>
        <p:spPr bwMode="auto">
          <a:xfrm>
            <a:off x="9911759" y="3246940"/>
            <a:ext cx="1614488" cy="8810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Code Monkey</a:t>
            </a:r>
            <a:endParaRPr lang="en-US" sz="2000" b="1" dirty="0" smtClean="0"/>
          </a:p>
          <a:p>
            <a:pPr algn="ctr">
              <a:defRPr/>
            </a:pP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Code Combat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4" name="Rechteck 70"/>
          <p:cNvSpPr/>
          <p:nvPr/>
        </p:nvSpPr>
        <p:spPr bwMode="auto">
          <a:xfrm>
            <a:off x="9911759" y="4220604"/>
            <a:ext cx="1614488" cy="8778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Scratch-X</a:t>
            </a:r>
          </a:p>
          <a:p>
            <a:pPr algn="ctr">
              <a:defRPr/>
            </a:pPr>
            <a:r>
              <a:rPr lang="en-US" b="1" dirty="0"/>
              <a:t>CodeMonkey</a:t>
            </a:r>
          </a:p>
          <a:p>
            <a:pPr algn="ctr">
              <a:defRPr/>
            </a:pPr>
            <a:r>
              <a:rPr lang="en-US" b="1" dirty="0" err="1" smtClean="0">
                <a:solidFill>
                  <a:srgbClr val="FFFFFF"/>
                </a:solidFill>
                <a:cs typeface="Arial" pitchFamily="34" charset="0"/>
              </a:rPr>
              <a:t>CodeCombat</a:t>
            </a:r>
            <a:endParaRPr lang="en-US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5" name="כוכב עם 6 פינות 44"/>
          <p:cNvSpPr/>
          <p:nvPr/>
        </p:nvSpPr>
        <p:spPr>
          <a:xfrm>
            <a:off x="8683747" y="724080"/>
            <a:ext cx="612000" cy="612000"/>
          </a:xfrm>
          <a:prstGeom prst="star6">
            <a:avLst>
              <a:gd name="adj" fmla="val 30943"/>
              <a:gd name="hf" fmla="val 115470"/>
            </a:avLst>
          </a:prstGeom>
          <a:solidFill>
            <a:srgbClr val="002060"/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תרשים זרימה: חילוץ 45"/>
          <p:cNvSpPr/>
          <p:nvPr/>
        </p:nvSpPr>
        <p:spPr>
          <a:xfrm>
            <a:off x="3464047" y="724080"/>
            <a:ext cx="612000" cy="612000"/>
          </a:xfrm>
          <a:prstGeom prst="flowChartExtract">
            <a:avLst/>
          </a:prstGeom>
          <a:solidFill>
            <a:srgbClr val="E29717"/>
          </a:solidFill>
          <a:ln>
            <a:solidFill>
              <a:srgbClr val="E29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 46"/>
          <p:cNvSpPr/>
          <p:nvPr/>
        </p:nvSpPr>
        <p:spPr>
          <a:xfrm>
            <a:off x="1724147" y="724080"/>
            <a:ext cx="612000" cy="61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אליפסה 47"/>
          <p:cNvSpPr/>
          <p:nvPr/>
        </p:nvSpPr>
        <p:spPr>
          <a:xfrm>
            <a:off x="5203947" y="724080"/>
            <a:ext cx="612000" cy="612000"/>
          </a:xfrm>
          <a:prstGeom prst="ellipse">
            <a:avLst/>
          </a:prstGeom>
          <a:solidFill>
            <a:srgbClr val="96BC33"/>
          </a:solidFill>
          <a:ln>
            <a:solidFill>
              <a:srgbClr val="96B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משושה 48"/>
          <p:cNvSpPr/>
          <p:nvPr/>
        </p:nvSpPr>
        <p:spPr>
          <a:xfrm>
            <a:off x="6943847" y="724080"/>
            <a:ext cx="612000" cy="612000"/>
          </a:xfrm>
          <a:prstGeom prst="hexagon">
            <a:avLst/>
          </a:prstGeom>
          <a:solidFill>
            <a:srgbClr val="F15B66"/>
          </a:solidFill>
          <a:ln>
            <a:solidFill>
              <a:srgbClr val="F15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מחומש משוכלל 50"/>
          <p:cNvSpPr/>
          <p:nvPr/>
        </p:nvSpPr>
        <p:spPr>
          <a:xfrm>
            <a:off x="10413003" y="724080"/>
            <a:ext cx="612000" cy="612000"/>
          </a:xfrm>
          <a:prstGeom prst="pen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מלבן 51"/>
          <p:cNvSpPr/>
          <p:nvPr/>
        </p:nvSpPr>
        <p:spPr>
          <a:xfrm>
            <a:off x="1509528" y="944796"/>
            <a:ext cx="107933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ROB</a:t>
            </a:r>
            <a:endParaRPr lang="he-IL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53" name="מלבן 52"/>
          <p:cNvSpPr/>
          <p:nvPr/>
        </p:nvSpPr>
        <p:spPr>
          <a:xfrm>
            <a:off x="3242023" y="944796"/>
            <a:ext cx="107933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FLY</a:t>
            </a:r>
            <a:endParaRPr lang="he-IL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55" name="מלבן 54"/>
          <p:cNvSpPr/>
          <p:nvPr/>
        </p:nvSpPr>
        <p:spPr>
          <a:xfrm>
            <a:off x="4973626" y="944796"/>
            <a:ext cx="107933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GRE</a:t>
            </a:r>
            <a:endParaRPr lang="he-IL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56" name="מלבן 55"/>
          <p:cNvSpPr/>
          <p:nvPr/>
        </p:nvSpPr>
        <p:spPr>
          <a:xfrm>
            <a:off x="6706121" y="944796"/>
            <a:ext cx="107933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CNC</a:t>
            </a:r>
            <a:endParaRPr lang="he-IL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57" name="מלבן 56"/>
          <p:cNvSpPr/>
          <p:nvPr/>
        </p:nvSpPr>
        <p:spPr>
          <a:xfrm>
            <a:off x="8466126" y="944796"/>
            <a:ext cx="107933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CAR</a:t>
            </a:r>
            <a:endParaRPr lang="he-IL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58" name="מלבן 57"/>
          <p:cNvSpPr/>
          <p:nvPr/>
        </p:nvSpPr>
        <p:spPr>
          <a:xfrm>
            <a:off x="10198621" y="944796"/>
            <a:ext cx="107933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PRO</a:t>
            </a:r>
            <a:endParaRPr lang="he-IL" sz="2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50" name="Textfeld 39"/>
          <p:cNvSpPr txBox="1">
            <a:spLocks noChangeArrowheads="1"/>
          </p:cNvSpPr>
          <p:nvPr/>
        </p:nvSpPr>
        <p:spPr bwMode="auto">
          <a:xfrm>
            <a:off x="299121" y="4397938"/>
            <a:ext cx="641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 dirty="0">
                <a:solidFill>
                  <a:srgbClr val="838383"/>
                </a:solidFill>
              </a:rPr>
              <a:t>Age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 dirty="0" smtClean="0">
                <a:solidFill>
                  <a:srgbClr val="838383"/>
                </a:solidFill>
              </a:rPr>
              <a:t>14-15</a:t>
            </a:r>
            <a:endParaRPr lang="de-DE" altLang="de-DE" sz="1400" dirty="0">
              <a:solidFill>
                <a:srgbClr val="838383"/>
              </a:solidFill>
            </a:endParaRPr>
          </a:p>
        </p:txBody>
      </p:sp>
      <p:sp>
        <p:nvSpPr>
          <p:cNvPr id="3" name="מלבן 2">
            <a:hlinkClick r:id="rId3"/>
          </p:cNvPr>
          <p:cNvSpPr/>
          <p:nvPr/>
        </p:nvSpPr>
        <p:spPr>
          <a:xfrm>
            <a:off x="1509528" y="4452564"/>
            <a:ext cx="1005072" cy="302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לבן 53">
            <a:hlinkClick r:id="rId3"/>
          </p:cNvPr>
          <p:cNvSpPr/>
          <p:nvPr/>
        </p:nvSpPr>
        <p:spPr>
          <a:xfrm>
            <a:off x="1527611" y="3423747"/>
            <a:ext cx="1005072" cy="302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מלבן 58">
            <a:hlinkClick r:id="rId4"/>
          </p:cNvPr>
          <p:cNvSpPr/>
          <p:nvPr/>
        </p:nvSpPr>
        <p:spPr>
          <a:xfrm>
            <a:off x="1532807" y="3775418"/>
            <a:ext cx="1005072" cy="302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מלבן 59">
            <a:hlinkClick r:id="rId3"/>
          </p:cNvPr>
          <p:cNvSpPr/>
          <p:nvPr/>
        </p:nvSpPr>
        <p:spPr>
          <a:xfrm>
            <a:off x="1535316" y="2397722"/>
            <a:ext cx="1005072" cy="302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מלבן 60">
            <a:hlinkClick r:id="rId5"/>
          </p:cNvPr>
          <p:cNvSpPr/>
          <p:nvPr/>
        </p:nvSpPr>
        <p:spPr>
          <a:xfrm>
            <a:off x="1367192" y="2694092"/>
            <a:ext cx="1325909" cy="302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מלבן 61">
            <a:hlinkClick r:id="rId6"/>
          </p:cNvPr>
          <p:cNvSpPr/>
          <p:nvPr/>
        </p:nvSpPr>
        <p:spPr>
          <a:xfrm>
            <a:off x="1486824" y="2990100"/>
            <a:ext cx="1102041" cy="272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מלבן 62">
            <a:hlinkClick r:id="rId7"/>
          </p:cNvPr>
          <p:cNvSpPr/>
          <p:nvPr/>
        </p:nvSpPr>
        <p:spPr>
          <a:xfrm>
            <a:off x="1542623" y="2003165"/>
            <a:ext cx="1005072" cy="302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מלבן 63">
            <a:hlinkClick r:id="rId8"/>
          </p:cNvPr>
          <p:cNvSpPr/>
          <p:nvPr/>
        </p:nvSpPr>
        <p:spPr>
          <a:xfrm>
            <a:off x="1287619" y="1698073"/>
            <a:ext cx="1545009" cy="302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מלבן 64">
            <a:hlinkClick r:id="rId9"/>
          </p:cNvPr>
          <p:cNvSpPr/>
          <p:nvPr/>
        </p:nvSpPr>
        <p:spPr>
          <a:xfrm>
            <a:off x="1523961" y="1400289"/>
            <a:ext cx="1005072" cy="302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מלבן 65">
            <a:hlinkClick r:id="rId10"/>
          </p:cNvPr>
          <p:cNvSpPr/>
          <p:nvPr/>
        </p:nvSpPr>
        <p:spPr>
          <a:xfrm>
            <a:off x="3279156" y="4549138"/>
            <a:ext cx="1005072" cy="302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 66">
            <a:hlinkClick r:id="rId11"/>
          </p:cNvPr>
          <p:cNvSpPr/>
          <p:nvPr/>
        </p:nvSpPr>
        <p:spPr>
          <a:xfrm>
            <a:off x="3267511" y="3616334"/>
            <a:ext cx="1005072" cy="302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>
            <a:hlinkClick r:id="rId12"/>
          </p:cNvPr>
          <p:cNvSpPr/>
          <p:nvPr/>
        </p:nvSpPr>
        <p:spPr>
          <a:xfrm>
            <a:off x="3267511" y="2930686"/>
            <a:ext cx="1005072" cy="302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>
            <a:hlinkClick r:id="rId13"/>
          </p:cNvPr>
          <p:cNvSpPr/>
          <p:nvPr/>
        </p:nvSpPr>
        <p:spPr>
          <a:xfrm>
            <a:off x="2981679" y="2397722"/>
            <a:ext cx="1561327" cy="511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>
            <a:hlinkClick r:id="rId14"/>
          </p:cNvPr>
          <p:cNvSpPr/>
          <p:nvPr/>
        </p:nvSpPr>
        <p:spPr>
          <a:xfrm>
            <a:off x="4729283" y="1582742"/>
            <a:ext cx="1561327" cy="511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>
            <a:hlinkClick r:id="rId15"/>
          </p:cNvPr>
          <p:cNvSpPr/>
          <p:nvPr/>
        </p:nvSpPr>
        <p:spPr>
          <a:xfrm>
            <a:off x="4973626" y="2359622"/>
            <a:ext cx="1079338" cy="302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2" name="מלבן 71">
            <a:hlinkClick r:id="rId14"/>
          </p:cNvPr>
          <p:cNvSpPr/>
          <p:nvPr/>
        </p:nvSpPr>
        <p:spPr>
          <a:xfrm>
            <a:off x="4834292" y="2655992"/>
            <a:ext cx="1325909" cy="302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>
            <a:hlinkClick r:id="rId16"/>
          </p:cNvPr>
          <p:cNvSpPr/>
          <p:nvPr/>
        </p:nvSpPr>
        <p:spPr>
          <a:xfrm>
            <a:off x="4794426" y="2952000"/>
            <a:ext cx="1430196" cy="272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מלבן 73">
            <a:hlinkClick r:id="rId15"/>
          </p:cNvPr>
          <p:cNvSpPr/>
          <p:nvPr/>
        </p:nvSpPr>
        <p:spPr>
          <a:xfrm>
            <a:off x="4932112" y="3438032"/>
            <a:ext cx="1079338" cy="302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 74">
            <a:hlinkClick r:id="rId15"/>
          </p:cNvPr>
          <p:cNvSpPr/>
          <p:nvPr/>
        </p:nvSpPr>
        <p:spPr>
          <a:xfrm>
            <a:off x="4969855" y="3754103"/>
            <a:ext cx="1079338" cy="302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" name="מלבן 75">
            <a:hlinkClick r:id="rId15"/>
          </p:cNvPr>
          <p:cNvSpPr/>
          <p:nvPr/>
        </p:nvSpPr>
        <p:spPr>
          <a:xfrm>
            <a:off x="4813469" y="4397938"/>
            <a:ext cx="1461642" cy="612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מלבן 76">
            <a:hlinkClick r:id="rId17"/>
          </p:cNvPr>
          <p:cNvSpPr/>
          <p:nvPr/>
        </p:nvSpPr>
        <p:spPr>
          <a:xfrm>
            <a:off x="6463862" y="1622759"/>
            <a:ext cx="1561327" cy="511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8" name="מלבן 77">
            <a:hlinkClick r:id="rId17"/>
          </p:cNvPr>
          <p:cNvSpPr/>
          <p:nvPr/>
        </p:nvSpPr>
        <p:spPr>
          <a:xfrm>
            <a:off x="6483407" y="2523537"/>
            <a:ext cx="1561327" cy="511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9" name="מלבן 78">
            <a:hlinkClick r:id="rId18"/>
          </p:cNvPr>
          <p:cNvSpPr/>
          <p:nvPr/>
        </p:nvSpPr>
        <p:spPr>
          <a:xfrm>
            <a:off x="6545580" y="3288743"/>
            <a:ext cx="1429383" cy="264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0" name="מלבן 79">
            <a:hlinkClick r:id="rId19"/>
          </p:cNvPr>
          <p:cNvSpPr/>
          <p:nvPr/>
        </p:nvSpPr>
        <p:spPr>
          <a:xfrm>
            <a:off x="6561319" y="3566147"/>
            <a:ext cx="1361907" cy="372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1" name="מלבן 80">
            <a:hlinkClick r:id="rId20"/>
          </p:cNvPr>
          <p:cNvSpPr/>
          <p:nvPr/>
        </p:nvSpPr>
        <p:spPr>
          <a:xfrm>
            <a:off x="6522720" y="3951683"/>
            <a:ext cx="1429383" cy="264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2" name="מלבן 81">
            <a:hlinkClick r:id="rId18"/>
          </p:cNvPr>
          <p:cNvSpPr/>
          <p:nvPr/>
        </p:nvSpPr>
        <p:spPr>
          <a:xfrm>
            <a:off x="6515100" y="4248863"/>
            <a:ext cx="1429383" cy="264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3" name="מלבן 82">
            <a:hlinkClick r:id="rId19"/>
          </p:cNvPr>
          <p:cNvSpPr/>
          <p:nvPr/>
        </p:nvSpPr>
        <p:spPr>
          <a:xfrm>
            <a:off x="6530839" y="4526267"/>
            <a:ext cx="1361907" cy="372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מלבן 83">
            <a:hlinkClick r:id="rId20"/>
          </p:cNvPr>
          <p:cNvSpPr/>
          <p:nvPr/>
        </p:nvSpPr>
        <p:spPr>
          <a:xfrm>
            <a:off x="6492240" y="4911803"/>
            <a:ext cx="1429383" cy="264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מלבן 84">
            <a:hlinkClick r:id="rId21"/>
          </p:cNvPr>
          <p:cNvSpPr/>
          <p:nvPr/>
        </p:nvSpPr>
        <p:spPr>
          <a:xfrm>
            <a:off x="8296345" y="4687079"/>
            <a:ext cx="1475183" cy="411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6" name="מלבן 85">
            <a:hlinkClick r:id="rId3"/>
          </p:cNvPr>
          <p:cNvSpPr/>
          <p:nvPr/>
        </p:nvSpPr>
        <p:spPr>
          <a:xfrm>
            <a:off x="8290675" y="4258177"/>
            <a:ext cx="1451976" cy="403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7" name="מלבן 86">
            <a:hlinkClick r:id="rId3"/>
          </p:cNvPr>
          <p:cNvSpPr/>
          <p:nvPr/>
        </p:nvSpPr>
        <p:spPr>
          <a:xfrm>
            <a:off x="8244803" y="3557771"/>
            <a:ext cx="1451976" cy="403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8" name="מלבן 87">
            <a:hlinkClick r:id="rId3"/>
          </p:cNvPr>
          <p:cNvSpPr/>
          <p:nvPr/>
        </p:nvSpPr>
        <p:spPr>
          <a:xfrm>
            <a:off x="8260819" y="2384405"/>
            <a:ext cx="1451976" cy="403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9" name="מלבן 88">
            <a:hlinkClick r:id="rId22"/>
          </p:cNvPr>
          <p:cNvSpPr/>
          <p:nvPr/>
        </p:nvSpPr>
        <p:spPr>
          <a:xfrm>
            <a:off x="8279807" y="2841630"/>
            <a:ext cx="1451976" cy="403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0" name="מלבן 89">
            <a:hlinkClick r:id="rId22"/>
          </p:cNvPr>
          <p:cNvSpPr/>
          <p:nvPr/>
        </p:nvSpPr>
        <p:spPr>
          <a:xfrm>
            <a:off x="8244803" y="1656947"/>
            <a:ext cx="1451976" cy="403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1" name="מלבן 90">
            <a:hlinkClick r:id="rId23"/>
          </p:cNvPr>
          <p:cNvSpPr/>
          <p:nvPr/>
        </p:nvSpPr>
        <p:spPr>
          <a:xfrm>
            <a:off x="9971100" y="1535172"/>
            <a:ext cx="1451976" cy="403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2" name="מלבן 91">
            <a:hlinkClick r:id="rId24"/>
          </p:cNvPr>
          <p:cNvSpPr/>
          <p:nvPr/>
        </p:nvSpPr>
        <p:spPr>
          <a:xfrm>
            <a:off x="9939800" y="2595566"/>
            <a:ext cx="1451976" cy="403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3" name="מלבן 92">
            <a:hlinkClick r:id="rId23"/>
          </p:cNvPr>
          <p:cNvSpPr/>
          <p:nvPr/>
        </p:nvSpPr>
        <p:spPr>
          <a:xfrm>
            <a:off x="9989955" y="3286497"/>
            <a:ext cx="1451976" cy="403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4" name="מלבן 93">
            <a:hlinkClick r:id="rId25"/>
          </p:cNvPr>
          <p:cNvSpPr/>
          <p:nvPr/>
        </p:nvSpPr>
        <p:spPr>
          <a:xfrm>
            <a:off x="9977124" y="3724556"/>
            <a:ext cx="1451976" cy="403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מלבן 94">
            <a:hlinkClick r:id="rId23"/>
          </p:cNvPr>
          <p:cNvSpPr/>
          <p:nvPr/>
        </p:nvSpPr>
        <p:spPr>
          <a:xfrm>
            <a:off x="9911759" y="4089046"/>
            <a:ext cx="1451976" cy="403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6" name="מלבן 95">
            <a:hlinkClick r:id="rId23"/>
          </p:cNvPr>
          <p:cNvSpPr/>
          <p:nvPr/>
        </p:nvSpPr>
        <p:spPr>
          <a:xfrm>
            <a:off x="9904139" y="4466187"/>
            <a:ext cx="1622108" cy="28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7" name="מלבן 96">
            <a:hlinkClick r:id="rId25"/>
          </p:cNvPr>
          <p:cNvSpPr/>
          <p:nvPr/>
        </p:nvSpPr>
        <p:spPr>
          <a:xfrm>
            <a:off x="9965690" y="4761727"/>
            <a:ext cx="1610781" cy="370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83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9" r="10047" b="18571"/>
          <a:stretch/>
        </p:blipFill>
        <p:spPr bwMode="auto">
          <a:xfrm>
            <a:off x="-77029" y="-114300"/>
            <a:ext cx="12269029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77029" y="5318760"/>
            <a:ext cx="7056949" cy="912018"/>
          </a:xfrm>
        </p:spPr>
        <p:txBody>
          <a:bodyPr/>
          <a:lstStyle/>
          <a:p>
            <a:r>
              <a:rPr lang="he-IL" dirty="0" smtClean="0"/>
              <a:t>לשאלות נגה תבור מנהלת </a:t>
            </a:r>
            <a:r>
              <a:rPr lang="he-IL" dirty="0" err="1" smtClean="0"/>
              <a:t>רובוטיקס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5240" y="6230778"/>
            <a:ext cx="6370320" cy="627221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05-871-871-33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154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9154</TotalTime>
  <Words>322</Words>
  <Application>Microsoft Office PowerPoint</Application>
  <PresentationFormat>מותאם אישית</PresentationFormat>
  <Paragraphs>95</Paragraphs>
  <Slides>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ערכת נושא Office</vt:lpstr>
      <vt:lpstr>מצגת של PowerPoint</vt:lpstr>
      <vt:lpstr>מצגת של PowerPoint</vt:lpstr>
      <vt:lpstr>מה סוד הקסם שלנו?</vt:lpstr>
      <vt:lpstr>היתרונות בעבודה עם רובוטיקס</vt:lpstr>
      <vt:lpstr>מה מיוחד בקורס מידול והדפסה בתלת מימד</vt:lpstr>
      <vt:lpstr>מצגת של PowerPoint</vt:lpstr>
      <vt:lpstr>לשאלות נגה תבור מנהלת רובוטיקס</vt:lpstr>
    </vt:vector>
  </TitlesOfParts>
  <Company>Yaron'S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rami1410</dc:creator>
  <cp:lastModifiedBy>רמי</cp:lastModifiedBy>
  <cp:revision>53</cp:revision>
  <dcterms:created xsi:type="dcterms:W3CDTF">2018-04-01T19:29:53Z</dcterms:created>
  <dcterms:modified xsi:type="dcterms:W3CDTF">2018-10-06T23:18:14Z</dcterms:modified>
</cp:coreProperties>
</file>