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97" r:id="rId19"/>
    <p:sldId id="273" r:id="rId20"/>
    <p:sldId id="274" r:id="rId21"/>
    <p:sldId id="29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9" autoAdjust="0"/>
    <p:restoredTop sz="94660"/>
  </p:normalViewPr>
  <p:slideViewPr>
    <p:cSldViewPr snapToGrid="0">
      <p:cViewPr varScale="1">
        <p:scale>
          <a:sx n="76" d="100"/>
          <a:sy n="76" d="100"/>
        </p:scale>
        <p:origin x="96"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09B35C-DC26-4B24-8331-778CEB3E6CF3}"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BB0D48-4ACC-4277-9CB2-1E452D731E3B}" type="slidenum">
              <a:rPr lang="en-US" smtClean="0"/>
              <a:t>‹#›</a:t>
            </a:fld>
            <a:endParaRPr lang="en-US"/>
          </a:p>
        </p:txBody>
      </p:sp>
    </p:spTree>
    <p:extLst>
      <p:ext uri="{BB962C8B-B14F-4D97-AF65-F5344CB8AC3E}">
        <p14:creationId xmlns:p14="http://schemas.microsoft.com/office/powerpoint/2010/main" val="2848579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09B35C-DC26-4B24-8331-778CEB3E6CF3}"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BB0D48-4ACC-4277-9CB2-1E452D731E3B}" type="slidenum">
              <a:rPr lang="en-US" smtClean="0"/>
              <a:t>‹#›</a:t>
            </a:fld>
            <a:endParaRPr lang="en-US"/>
          </a:p>
        </p:txBody>
      </p:sp>
    </p:spTree>
    <p:extLst>
      <p:ext uri="{BB962C8B-B14F-4D97-AF65-F5344CB8AC3E}">
        <p14:creationId xmlns:p14="http://schemas.microsoft.com/office/powerpoint/2010/main" val="1693921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09B35C-DC26-4B24-8331-778CEB3E6CF3}"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BB0D48-4ACC-4277-9CB2-1E452D731E3B}" type="slidenum">
              <a:rPr lang="en-US" smtClean="0"/>
              <a:t>‹#›</a:t>
            </a:fld>
            <a:endParaRPr lang="en-US"/>
          </a:p>
        </p:txBody>
      </p:sp>
    </p:spTree>
    <p:extLst>
      <p:ext uri="{BB962C8B-B14F-4D97-AF65-F5344CB8AC3E}">
        <p14:creationId xmlns:p14="http://schemas.microsoft.com/office/powerpoint/2010/main" val="147260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09B35C-DC26-4B24-8331-778CEB3E6CF3}"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BB0D48-4ACC-4277-9CB2-1E452D731E3B}" type="slidenum">
              <a:rPr lang="en-US" smtClean="0"/>
              <a:t>‹#›</a:t>
            </a:fld>
            <a:endParaRPr lang="en-US"/>
          </a:p>
        </p:txBody>
      </p:sp>
    </p:spTree>
    <p:extLst>
      <p:ext uri="{BB962C8B-B14F-4D97-AF65-F5344CB8AC3E}">
        <p14:creationId xmlns:p14="http://schemas.microsoft.com/office/powerpoint/2010/main" val="3583563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09B35C-DC26-4B24-8331-778CEB3E6CF3}"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BB0D48-4ACC-4277-9CB2-1E452D731E3B}" type="slidenum">
              <a:rPr lang="en-US" smtClean="0"/>
              <a:t>‹#›</a:t>
            </a:fld>
            <a:endParaRPr lang="en-US"/>
          </a:p>
        </p:txBody>
      </p:sp>
    </p:spTree>
    <p:extLst>
      <p:ext uri="{BB962C8B-B14F-4D97-AF65-F5344CB8AC3E}">
        <p14:creationId xmlns:p14="http://schemas.microsoft.com/office/powerpoint/2010/main" val="3724879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09B35C-DC26-4B24-8331-778CEB3E6CF3}" type="datetimeFigureOut">
              <a:rPr lang="en-US" smtClean="0"/>
              <a:t>6/1/2017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BB0D48-4ACC-4277-9CB2-1E452D731E3B}" type="slidenum">
              <a:rPr lang="en-US" smtClean="0"/>
              <a:t>‹#›</a:t>
            </a:fld>
            <a:endParaRPr lang="en-US"/>
          </a:p>
        </p:txBody>
      </p:sp>
    </p:spTree>
    <p:extLst>
      <p:ext uri="{BB962C8B-B14F-4D97-AF65-F5344CB8AC3E}">
        <p14:creationId xmlns:p14="http://schemas.microsoft.com/office/powerpoint/2010/main" val="964447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09B35C-DC26-4B24-8331-778CEB3E6CF3}" type="datetimeFigureOut">
              <a:rPr lang="en-US" smtClean="0"/>
              <a:t>6/1/2017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BB0D48-4ACC-4277-9CB2-1E452D731E3B}" type="slidenum">
              <a:rPr lang="en-US" smtClean="0"/>
              <a:t>‹#›</a:t>
            </a:fld>
            <a:endParaRPr lang="en-US"/>
          </a:p>
        </p:txBody>
      </p:sp>
    </p:spTree>
    <p:extLst>
      <p:ext uri="{BB962C8B-B14F-4D97-AF65-F5344CB8AC3E}">
        <p14:creationId xmlns:p14="http://schemas.microsoft.com/office/powerpoint/2010/main" val="2004586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09B35C-DC26-4B24-8331-778CEB3E6CF3}" type="datetimeFigureOut">
              <a:rPr lang="en-US" smtClean="0"/>
              <a:t>6/1/2017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BB0D48-4ACC-4277-9CB2-1E452D731E3B}" type="slidenum">
              <a:rPr lang="en-US" smtClean="0"/>
              <a:t>‹#›</a:t>
            </a:fld>
            <a:endParaRPr lang="en-US"/>
          </a:p>
        </p:txBody>
      </p:sp>
    </p:spTree>
    <p:extLst>
      <p:ext uri="{BB962C8B-B14F-4D97-AF65-F5344CB8AC3E}">
        <p14:creationId xmlns:p14="http://schemas.microsoft.com/office/powerpoint/2010/main" val="3235154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09B35C-DC26-4B24-8331-778CEB3E6CF3}" type="datetimeFigureOut">
              <a:rPr lang="en-US" smtClean="0"/>
              <a:t>6/1/2017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BB0D48-4ACC-4277-9CB2-1E452D731E3B}" type="slidenum">
              <a:rPr lang="en-US" smtClean="0"/>
              <a:t>‹#›</a:t>
            </a:fld>
            <a:endParaRPr lang="en-US"/>
          </a:p>
        </p:txBody>
      </p:sp>
    </p:spTree>
    <p:extLst>
      <p:ext uri="{BB962C8B-B14F-4D97-AF65-F5344CB8AC3E}">
        <p14:creationId xmlns:p14="http://schemas.microsoft.com/office/powerpoint/2010/main" val="901328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09B35C-DC26-4B24-8331-778CEB3E6CF3}" type="datetimeFigureOut">
              <a:rPr lang="en-US" smtClean="0"/>
              <a:t>6/1/2017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BB0D48-4ACC-4277-9CB2-1E452D731E3B}" type="slidenum">
              <a:rPr lang="en-US" smtClean="0"/>
              <a:t>‹#›</a:t>
            </a:fld>
            <a:endParaRPr lang="en-US"/>
          </a:p>
        </p:txBody>
      </p:sp>
    </p:spTree>
    <p:extLst>
      <p:ext uri="{BB962C8B-B14F-4D97-AF65-F5344CB8AC3E}">
        <p14:creationId xmlns:p14="http://schemas.microsoft.com/office/powerpoint/2010/main" val="2921746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09B35C-DC26-4B24-8331-778CEB3E6CF3}" type="datetimeFigureOut">
              <a:rPr lang="en-US" smtClean="0"/>
              <a:t>6/1/2017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BB0D48-4ACC-4277-9CB2-1E452D731E3B}" type="slidenum">
              <a:rPr lang="en-US" smtClean="0"/>
              <a:t>‹#›</a:t>
            </a:fld>
            <a:endParaRPr lang="en-US"/>
          </a:p>
        </p:txBody>
      </p:sp>
    </p:spTree>
    <p:extLst>
      <p:ext uri="{BB962C8B-B14F-4D97-AF65-F5344CB8AC3E}">
        <p14:creationId xmlns:p14="http://schemas.microsoft.com/office/powerpoint/2010/main" val="2220952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09B35C-DC26-4B24-8331-778CEB3E6CF3}" type="datetimeFigureOut">
              <a:rPr lang="en-US" smtClean="0"/>
              <a:t>6/1/2017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BB0D48-4ACC-4277-9CB2-1E452D731E3B}" type="slidenum">
              <a:rPr lang="en-US" smtClean="0"/>
              <a:t>‹#›</a:t>
            </a:fld>
            <a:endParaRPr lang="en-US"/>
          </a:p>
        </p:txBody>
      </p:sp>
    </p:spTree>
    <p:extLst>
      <p:ext uri="{BB962C8B-B14F-4D97-AF65-F5344CB8AC3E}">
        <p14:creationId xmlns:p14="http://schemas.microsoft.com/office/powerpoint/2010/main" val="1344289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860245" y="112735"/>
            <a:ext cx="8813800" cy="2003425"/>
          </a:xfrm>
        </p:spPr>
        <p:txBody>
          <a:bodyPr>
            <a:normAutofit/>
          </a:bodyPr>
          <a:lstStyle/>
          <a:p>
            <a:r>
              <a:rPr lang="en-US" sz="4000" dirty="0" smtClean="0">
                <a:solidFill>
                  <a:srgbClr val="FF0000"/>
                </a:solidFill>
                <a:latin typeface="Algerian" pitchFamily="82" charset="0"/>
              </a:rPr>
              <a:t>ATTACK AND THREATS</a:t>
            </a:r>
            <a:r>
              <a:rPr lang="en-US" sz="4000" dirty="0" smtClean="0"/>
              <a:t>.</a:t>
            </a:r>
            <a:endParaRPr lang="en-US" sz="4000"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2870" y="3228975"/>
            <a:ext cx="22606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6528" y="2477281"/>
            <a:ext cx="4482882" cy="3679591"/>
          </a:xfrm>
          <a:prstGeom prst="rect">
            <a:avLst/>
          </a:prstGeom>
        </p:spPr>
      </p:pic>
    </p:spTree>
    <p:extLst>
      <p:ext uri="{BB962C8B-B14F-4D97-AF65-F5344CB8AC3E}">
        <p14:creationId xmlns:p14="http://schemas.microsoft.com/office/powerpoint/2010/main" val="193525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31"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ppt_w</p:attrName>
                                        </p:attrNameLst>
                                      </p:cBhvr>
                                      <p:tavLst>
                                        <p:tav tm="0">
                                          <p:val>
                                            <p:fltVal val="0"/>
                                          </p:val>
                                        </p:tav>
                                        <p:tav tm="100000">
                                          <p:val>
                                            <p:strVal val="#ppt_w"/>
                                          </p:val>
                                        </p:tav>
                                      </p:tavLst>
                                    </p:anim>
                                    <p:anim calcmode="lin" valueType="num">
                                      <p:cBhvr>
                                        <p:cTn id="11" dur="1000" fill="hold"/>
                                        <p:tgtEl>
                                          <p:spTgt spid="7"/>
                                        </p:tgtEl>
                                        <p:attrNameLst>
                                          <p:attrName>ppt_h</p:attrName>
                                        </p:attrNameLst>
                                      </p:cBhvr>
                                      <p:tavLst>
                                        <p:tav tm="0">
                                          <p:val>
                                            <p:fltVal val="0"/>
                                          </p:val>
                                        </p:tav>
                                        <p:tav tm="100000">
                                          <p:val>
                                            <p:strVal val="#ppt_h"/>
                                          </p:val>
                                        </p:tav>
                                      </p:tavLst>
                                    </p:anim>
                                    <p:anim calcmode="lin" valueType="num">
                                      <p:cBhvr>
                                        <p:cTn id="12" dur="1000" fill="hold"/>
                                        <p:tgtEl>
                                          <p:spTgt spid="7"/>
                                        </p:tgtEl>
                                        <p:attrNameLst>
                                          <p:attrName>style.rotation</p:attrName>
                                        </p:attrNameLst>
                                      </p:cBhvr>
                                      <p:tavLst>
                                        <p:tav tm="0">
                                          <p:val>
                                            <p:fltVal val="90"/>
                                          </p:val>
                                        </p:tav>
                                        <p:tav tm="100000">
                                          <p:val>
                                            <p:fltVal val="0"/>
                                          </p:val>
                                        </p:tav>
                                      </p:tavLst>
                                    </p:anim>
                                    <p:animEffect transition="in" filter="fade">
                                      <p:cBhvr>
                                        <p:cTn id="13" dur="1000"/>
                                        <p:tgtEl>
                                          <p:spTgt spid="7"/>
                                        </p:tgtEl>
                                      </p:cBhvr>
                                    </p:animEffect>
                                  </p:childTnLst>
                                </p:cTn>
                              </p:par>
                              <p:par>
                                <p:cTn id="14" presetID="16" presetClass="emph" presetSubtype="0" fill="hold" grpId="0" nodeType="withEffect">
                                  <p:stCondLst>
                                    <p:cond delay="0"/>
                                  </p:stCondLst>
                                  <p:iterate type="lt">
                                    <p:tmPct val="4000"/>
                                  </p:iterate>
                                  <p:childTnLst>
                                    <p:set>
                                      <p:cBhvr override="childStyle">
                                        <p:cTn id="15" dur="2000" fill="hold"/>
                                        <p:tgtEl>
                                          <p:spTgt spid="5"/>
                                        </p:tgtEl>
                                        <p:attrNameLst>
                                          <p:attrName>style.color</p:attrName>
                                        </p:attrNameLst>
                                      </p:cBhvr>
                                      <p:to>
                                        <p:clrVal>
                                          <a:srgbClr val="4472C4"/>
                                        </p:clrVal>
                                      </p:to>
                                    </p:set>
                                    <p:set>
                                      <p:cBhvr>
                                        <p:cTn id="16" dur="2000" fill="hold"/>
                                        <p:tgtEl>
                                          <p:spTgt spid="5"/>
                                        </p:tgtEl>
                                        <p:attrNameLst>
                                          <p:attrName>fillcolor</p:attrName>
                                        </p:attrNameLst>
                                      </p:cBhvr>
                                      <p:to>
                                        <p:clrVal>
                                          <a:srgbClr val="4472C4"/>
                                        </p:clrVal>
                                      </p:to>
                                    </p:set>
                                    <p:set>
                                      <p:cBhvr>
                                        <p:cTn id="17" dur="20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3238" y="1662512"/>
            <a:ext cx="8982074" cy="2503249"/>
          </a:xfrm>
          <a:prstGeom prst="rect">
            <a:avLst/>
          </a:prstGeom>
        </p:spPr>
        <p:txBody>
          <a:bodyPr wrap="square">
            <a:spAutoFit/>
          </a:bodyPr>
          <a:lstStyle/>
          <a:p>
            <a:pPr algn="just">
              <a:spcBef>
                <a:spcPts val="770"/>
              </a:spcBef>
            </a:pPr>
            <a:r>
              <a:rPr lang="en-US" sz="30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Attackers need </a:t>
            </a:r>
            <a:r>
              <a:rPr lang="en-US" sz="30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MOM</a:t>
            </a:r>
            <a:r>
              <a:rPr lang="en-US" sz="3000"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(M</a:t>
            </a:r>
            <a:r>
              <a:rPr lang="en-US" sz="30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ethod –Opportunity –Motive)</a:t>
            </a:r>
          </a:p>
          <a:p>
            <a:pPr algn="just">
              <a:spcBef>
                <a:spcPts val="770"/>
              </a:spcBef>
            </a:pPr>
            <a:r>
              <a:rPr lang="en-US" sz="3000" b="1" dirty="0" smtClean="0">
                <a:latin typeface="Times New Roman" panose="02020603050405020304" pitchFamily="18" charset="0"/>
                <a:ea typeface="Times New Roman" panose="02020603050405020304" pitchFamily="18" charset="0"/>
                <a:cs typeface="Times New Roman" panose="02020603050405020304" pitchFamily="18" charset="0"/>
              </a:rPr>
              <a:t>Method</a:t>
            </a:r>
            <a:r>
              <a:rPr lang="en-US" sz="3000" dirty="0" smtClean="0">
                <a:effectLst/>
                <a:latin typeface="Times New Roman" panose="02020603050405020304" pitchFamily="18" charset="0"/>
                <a:ea typeface="Times New Roman" panose="02020603050405020304" pitchFamily="18" charset="0"/>
                <a:cs typeface="Times New Roman" panose="02020603050405020304" pitchFamily="18" charset="0"/>
              </a:rPr>
              <a:t>; It is the </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Skills, knowledge and tools which is used to attempt an attack</a:t>
            </a:r>
            <a:endParaRPr lang="en-US"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3000" b="1" dirty="0">
                <a:latin typeface="Times New Roman" panose="02020603050405020304" pitchFamily="18" charset="0"/>
                <a:ea typeface="Times New Roman" panose="02020603050405020304" pitchFamily="18" charset="0"/>
              </a:rPr>
              <a:t>Opportunity</a:t>
            </a:r>
            <a:r>
              <a:rPr lang="en-US" sz="3000" dirty="0" smtClean="0">
                <a:effectLst/>
                <a:latin typeface="Times New Roman" panose="02020603050405020304" pitchFamily="18" charset="0"/>
                <a:ea typeface="Times New Roman" panose="02020603050405020304" pitchFamily="18" charset="0"/>
              </a:rPr>
              <a:t>; </a:t>
            </a:r>
            <a:r>
              <a:rPr lang="en-US" sz="3000" dirty="0">
                <a:solidFill>
                  <a:srgbClr val="000000"/>
                </a:solidFill>
                <a:latin typeface="Times New Roman" panose="02020603050405020304" pitchFamily="18" charset="0"/>
                <a:ea typeface="Times New Roman" panose="02020603050405020304" pitchFamily="18" charset="0"/>
              </a:rPr>
              <a:t>Time and access to attempt an attack</a:t>
            </a:r>
            <a:endParaRPr lang="en-US" sz="3000" dirty="0" smtClean="0">
              <a:effectLst/>
            </a:endParaRPr>
          </a:p>
          <a:p>
            <a:pPr algn="just">
              <a:spcAft>
                <a:spcPts val="0"/>
              </a:spcAft>
            </a:pPr>
            <a:r>
              <a:rPr lang="en-US" sz="3000" b="1" dirty="0">
                <a:latin typeface="Times New Roman" panose="02020603050405020304" pitchFamily="18" charset="0"/>
                <a:ea typeface="Times New Roman" panose="02020603050405020304" pitchFamily="18" charset="0"/>
              </a:rPr>
              <a:t>Motive</a:t>
            </a:r>
            <a:r>
              <a:rPr lang="en-US" sz="3000" dirty="0" smtClean="0">
                <a:effectLst/>
                <a:latin typeface="Times New Roman" panose="02020603050405020304" pitchFamily="18" charset="0"/>
                <a:ea typeface="Times New Roman" panose="02020603050405020304" pitchFamily="18" charset="0"/>
              </a:rPr>
              <a:t>; </a:t>
            </a:r>
            <a:r>
              <a:rPr lang="en-US" sz="3000" dirty="0">
                <a:solidFill>
                  <a:srgbClr val="000000"/>
                </a:solidFill>
                <a:latin typeface="Times New Roman" panose="02020603050405020304" pitchFamily="18" charset="0"/>
                <a:ea typeface="Times New Roman" panose="02020603050405020304" pitchFamily="18" charset="0"/>
              </a:rPr>
              <a:t>A reason to attempt an attack</a:t>
            </a:r>
            <a:endParaRPr lang="en-US" sz="3000" dirty="0">
              <a:effectLst/>
            </a:endParaRPr>
          </a:p>
        </p:txBody>
      </p:sp>
    </p:spTree>
    <p:extLst>
      <p:ext uri="{BB962C8B-B14F-4D97-AF65-F5344CB8AC3E}">
        <p14:creationId xmlns:p14="http://schemas.microsoft.com/office/powerpoint/2010/main" val="86021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0"/>
                                  </p:stCondLst>
                                  <p:childTnLst>
                                    <p:animClr clrSpc="rgb" dir="cw">
                                      <p:cBhvr override="childStyle">
                                        <p:cTn id="6" dur="2000" fill="hold"/>
                                        <p:tgtEl>
                                          <p:spTgt spid="2"/>
                                        </p:tgtEl>
                                        <p:attrNameLst>
                                          <p:attrName>style.color</p:attrName>
                                        </p:attrNameLst>
                                      </p:cBhvr>
                                      <p:to>
                                        <a:srgbClr val="00B0F0"/>
                                      </p:to>
                                    </p:animClr>
                                  </p:childTnLst>
                                </p:cTn>
                              </p:par>
                              <p:par>
                                <p:cTn id="7" presetID="18" presetClass="emph" presetSubtype="0" fill="hold" nodeType="withEffect">
                                  <p:stCondLst>
                                    <p:cond delay="0"/>
                                  </p:stCondLst>
                                  <p:iterate type="lt">
                                    <p:tmPct val="4000"/>
                                  </p:iterate>
                                  <p:childTnLst>
                                    <p:set>
                                      <p:cBhvr override="childStyle">
                                        <p:cTn id="8" dur="500" fill="hold"/>
                                        <p:tgtEl>
                                          <p:spTgt spid="2">
                                            <p:txEl>
                                              <p:pRg st="0" end="0"/>
                                            </p:txEl>
                                          </p:spTgt>
                                        </p:tgtEl>
                                        <p:attrNameLst>
                                          <p:attrName>style.textDecorationUnderline</p:attrName>
                                        </p:attrNameLst>
                                      </p:cBhvr>
                                      <p:to>
                                        <p:strVal val="true"/>
                                      </p:to>
                                    </p:set>
                                  </p:childTnLst>
                                </p:cTn>
                              </p:par>
                              <p:par>
                                <p:cTn id="9" presetID="3" presetClass="emph" presetSubtype="2" fill="hold" nodeType="withEffect">
                                  <p:stCondLst>
                                    <p:cond delay="0"/>
                                  </p:stCondLst>
                                  <p:childTnLst>
                                    <p:animClr clrSpc="rgb" dir="cw">
                                      <p:cBhvr override="childStyle">
                                        <p:cTn id="10" dur="1000" fill="hold"/>
                                        <p:tgtEl>
                                          <p:spTgt spid="2">
                                            <p:txEl>
                                              <p:pRg st="1" end="1"/>
                                            </p:txEl>
                                          </p:spTgt>
                                        </p:tgtEl>
                                        <p:attrNameLst>
                                          <p:attrName>style.color</p:attrName>
                                        </p:attrNameLst>
                                      </p:cBhvr>
                                      <p:to>
                                        <a:srgbClr val="0070C0"/>
                                      </p:to>
                                    </p:animClr>
                                  </p:childTnLst>
                                </p:cTn>
                              </p:par>
                              <p:par>
                                <p:cTn id="11" presetID="3" presetClass="emph" presetSubtype="2" fill="hold" nodeType="withEffect">
                                  <p:stCondLst>
                                    <p:cond delay="0"/>
                                  </p:stCondLst>
                                  <p:childTnLst>
                                    <p:animClr clrSpc="rgb" dir="cw">
                                      <p:cBhvr override="childStyle">
                                        <p:cTn id="12" dur="1000" fill="hold"/>
                                        <p:tgtEl>
                                          <p:spTgt spid="2">
                                            <p:txEl>
                                              <p:pRg st="2" end="2"/>
                                            </p:txEl>
                                          </p:spTgt>
                                        </p:tgtEl>
                                        <p:attrNameLst>
                                          <p:attrName>style.color</p:attrName>
                                        </p:attrNameLst>
                                      </p:cBhvr>
                                      <p:to>
                                        <a:srgbClr val="0070C0"/>
                                      </p:to>
                                    </p:animClr>
                                  </p:childTnLst>
                                </p:cTn>
                              </p:par>
                              <p:par>
                                <p:cTn id="13" presetID="3" presetClass="emph" presetSubtype="2" fill="hold" nodeType="withEffect">
                                  <p:stCondLst>
                                    <p:cond delay="0"/>
                                  </p:stCondLst>
                                  <p:childTnLst>
                                    <p:animClr clrSpc="rgb" dir="cw">
                                      <p:cBhvr override="childStyle">
                                        <p:cTn id="14" dur="1000" fill="hold"/>
                                        <p:tgtEl>
                                          <p:spTgt spid="2">
                                            <p:txEl>
                                              <p:pRg st="3" end="3"/>
                                            </p:txEl>
                                          </p:spTgt>
                                        </p:tgtEl>
                                        <p:attrNameLst>
                                          <p:attrName>style.color</p:attrName>
                                        </p:attrNameLst>
                                      </p:cBhvr>
                                      <p:to>
                                        <a:srgbClr val="0070C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8172" y="1497714"/>
            <a:ext cx="8458200" cy="3817968"/>
          </a:xfrm>
          <a:prstGeom prst="rect">
            <a:avLst/>
          </a:prstGeom>
        </p:spPr>
        <p:txBody>
          <a:bodyPr wrap="square">
            <a:spAutoFit/>
          </a:bodyPr>
          <a:lstStyle/>
          <a:p>
            <a:pPr marL="914400" marR="0" indent="457200">
              <a:spcBef>
                <a:spcPts val="0"/>
              </a:spcBef>
              <a:spcAft>
                <a:spcPts val="0"/>
              </a:spcAft>
            </a:pPr>
            <a:r>
              <a:rPr lang="en-US" sz="3000" b="1" dirty="0" smtClean="0">
                <a:solidFill>
                  <a:schemeClr val="accent5"/>
                </a:solidFill>
                <a:effectLst/>
                <a:latin typeface="Times New Roman" panose="02020603050405020304" pitchFamily="18" charset="0"/>
                <a:ea typeface="Times New Roman" panose="02020603050405020304" pitchFamily="18" charset="0"/>
                <a:cs typeface="Times New Roman" panose="02020603050405020304" pitchFamily="18" charset="0"/>
              </a:rPr>
              <a:t>Types of attack</a:t>
            </a:r>
            <a:endParaRPr lang="en-US" sz="3000" dirty="0" smtClean="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60"/>
              </a:spcAft>
            </a:pPr>
            <a:r>
              <a:rPr lang="en-US" sz="3000" dirty="0" smtClean="0">
                <a:solidFill>
                  <a:srgbClr val="000000"/>
                </a:solidFill>
                <a:effectLst/>
                <a:latin typeface="Times New Roman" panose="02020603050405020304" pitchFamily="18" charset="0"/>
                <a:ea typeface="Calibri" panose="020F0502020204030204" pitchFamily="34" charset="0"/>
              </a:rPr>
              <a:t>Harm to information systems can be affected on four different ways</a:t>
            </a:r>
          </a:p>
          <a:p>
            <a:pPr marL="342900" marR="0" lvl="0" indent="-342900" algn="just">
              <a:spcBef>
                <a:spcPts val="0"/>
              </a:spcBef>
              <a:spcAft>
                <a:spcPts val="860"/>
              </a:spcAft>
              <a:buFont typeface="Wingdings" panose="05000000000000000000" pitchFamily="2" charset="2"/>
              <a:buChar char=""/>
            </a:pPr>
            <a:r>
              <a:rPr lang="en-US" sz="3000" b="1" dirty="0" smtClean="0">
                <a:solidFill>
                  <a:srgbClr val="C00000"/>
                </a:solidFill>
                <a:effectLst/>
                <a:latin typeface="Times New Roman" panose="02020603050405020304" pitchFamily="18" charset="0"/>
                <a:ea typeface="Calibri" panose="020F0502020204030204" pitchFamily="34" charset="0"/>
              </a:rPr>
              <a:t>Interruption</a:t>
            </a:r>
            <a:r>
              <a:rPr lang="en-US" sz="3000" b="1" dirty="0" smtClean="0">
                <a:solidFill>
                  <a:srgbClr val="000000"/>
                </a:solidFill>
                <a:effectLst/>
                <a:latin typeface="Times New Roman" panose="02020603050405020304" pitchFamily="18" charset="0"/>
                <a:ea typeface="Calibri" panose="020F0502020204030204" pitchFamily="34" charset="0"/>
              </a:rPr>
              <a:t>: </a:t>
            </a:r>
            <a:r>
              <a:rPr lang="en-US" sz="3000" dirty="0" smtClean="0">
                <a:solidFill>
                  <a:srgbClr val="000000"/>
                </a:solidFill>
                <a:effectLst/>
                <a:latin typeface="Times New Roman" panose="02020603050405020304" pitchFamily="18" charset="0"/>
                <a:ea typeface="Calibri" panose="020F0502020204030204" pitchFamily="34" charset="0"/>
              </a:rPr>
              <a:t>This is an attack on availability</a:t>
            </a:r>
          </a:p>
          <a:p>
            <a:pPr marL="342900" marR="0" lvl="0" indent="-342900" algn="just">
              <a:spcBef>
                <a:spcPts val="0"/>
              </a:spcBef>
              <a:spcAft>
                <a:spcPts val="860"/>
              </a:spcAft>
              <a:buFont typeface="Wingdings" panose="05000000000000000000" pitchFamily="2" charset="2"/>
              <a:buChar char=""/>
            </a:pPr>
            <a:r>
              <a:rPr lang="en-US" sz="3000" b="1" dirty="0" smtClean="0">
                <a:solidFill>
                  <a:srgbClr val="C00000"/>
                </a:solidFill>
                <a:effectLst/>
                <a:latin typeface="Times New Roman" panose="02020603050405020304" pitchFamily="18" charset="0"/>
                <a:ea typeface="Calibri" panose="020F0502020204030204" pitchFamily="34" charset="0"/>
              </a:rPr>
              <a:t>Interception</a:t>
            </a:r>
            <a:r>
              <a:rPr lang="en-US" sz="3000" b="1" dirty="0" smtClean="0">
                <a:solidFill>
                  <a:srgbClr val="000000"/>
                </a:solidFill>
                <a:effectLst/>
                <a:latin typeface="Times New Roman" panose="02020603050405020304" pitchFamily="18" charset="0"/>
                <a:ea typeface="Calibri" panose="020F0502020204030204" pitchFamily="34" charset="0"/>
              </a:rPr>
              <a:t>: </a:t>
            </a:r>
            <a:r>
              <a:rPr lang="en-US" sz="3000" dirty="0" smtClean="0">
                <a:solidFill>
                  <a:srgbClr val="000000"/>
                </a:solidFill>
                <a:effectLst/>
                <a:latin typeface="Times New Roman" panose="02020603050405020304" pitchFamily="18" charset="0"/>
                <a:ea typeface="Calibri" panose="020F0502020204030204" pitchFamily="34" charset="0"/>
              </a:rPr>
              <a:t>This is an attack on confidentiality</a:t>
            </a:r>
          </a:p>
          <a:p>
            <a:pPr marL="342900" marR="0" lvl="0" indent="-342900" algn="just">
              <a:spcBef>
                <a:spcPts val="0"/>
              </a:spcBef>
              <a:spcAft>
                <a:spcPts val="860"/>
              </a:spcAft>
              <a:buFont typeface="Wingdings" panose="05000000000000000000" pitchFamily="2" charset="2"/>
              <a:buChar char=""/>
            </a:pPr>
            <a:r>
              <a:rPr lang="en-US" sz="3000" b="1" dirty="0" smtClean="0">
                <a:solidFill>
                  <a:srgbClr val="C00000"/>
                </a:solidFill>
                <a:effectLst/>
                <a:latin typeface="Times New Roman" panose="02020603050405020304" pitchFamily="18" charset="0"/>
                <a:ea typeface="Calibri" panose="020F0502020204030204" pitchFamily="34" charset="0"/>
              </a:rPr>
              <a:t>Modification</a:t>
            </a:r>
            <a:r>
              <a:rPr lang="en-US" sz="3000" b="1" dirty="0" smtClean="0">
                <a:solidFill>
                  <a:srgbClr val="000000"/>
                </a:solidFill>
                <a:effectLst/>
                <a:latin typeface="Times New Roman" panose="02020603050405020304" pitchFamily="18" charset="0"/>
                <a:ea typeface="Calibri" panose="020F0502020204030204" pitchFamily="34" charset="0"/>
              </a:rPr>
              <a:t>: </a:t>
            </a:r>
            <a:r>
              <a:rPr lang="en-US" sz="3000" dirty="0" smtClean="0">
                <a:solidFill>
                  <a:srgbClr val="000000"/>
                </a:solidFill>
                <a:effectLst/>
                <a:latin typeface="Times New Roman" panose="02020603050405020304" pitchFamily="18" charset="0"/>
                <a:ea typeface="Calibri" panose="020F0502020204030204" pitchFamily="34" charset="0"/>
              </a:rPr>
              <a:t>This is an attack on integrity</a:t>
            </a:r>
          </a:p>
          <a:p>
            <a:pPr marL="342900" marR="0" lvl="0" indent="-342900" algn="just">
              <a:spcBef>
                <a:spcPts val="0"/>
              </a:spcBef>
              <a:spcAft>
                <a:spcPts val="860"/>
              </a:spcAft>
              <a:buFont typeface="Wingdings" panose="05000000000000000000" pitchFamily="2" charset="2"/>
              <a:buChar char=""/>
            </a:pPr>
            <a:r>
              <a:rPr lang="en-US" sz="3000" b="1"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Fabrication</a:t>
            </a:r>
            <a:r>
              <a:rPr lang="en-US" sz="30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3000" dirty="0" smtClean="0">
                <a:effectLst/>
                <a:latin typeface="Calibri" panose="020F0502020204030204" pitchFamily="34" charset="0"/>
                <a:ea typeface="Calibri" panose="020F0502020204030204" pitchFamily="34" charset="0"/>
                <a:cs typeface="Times New Roman" panose="02020603050405020304" pitchFamily="18" charset="0"/>
              </a:rPr>
              <a:t>This is an attack on authenticity</a:t>
            </a:r>
            <a:endParaRPr lang="en-US" sz="3000" dirty="0"/>
          </a:p>
        </p:txBody>
      </p:sp>
    </p:spTree>
    <p:extLst>
      <p:ext uri="{BB962C8B-B14F-4D97-AF65-F5344CB8AC3E}">
        <p14:creationId xmlns:p14="http://schemas.microsoft.com/office/powerpoint/2010/main" val="31698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1000" fill="hold"/>
                                        <p:tgtEl>
                                          <p:spTgt spid="2">
                                            <p:txEl>
                                              <p:pRg st="0" end="0"/>
                                            </p:txEl>
                                          </p:spTgt>
                                        </p:tgtEl>
                                        <p:attrNameLst>
                                          <p:attrName>r</p:attrName>
                                        </p:attrNameLst>
                                      </p:cBhvr>
                                    </p:animRot>
                                  </p:childTnLst>
                                </p:cTn>
                              </p:par>
                              <p:par>
                                <p:cTn id="7" presetID="42"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animEffect transition="in" filter="fade">
                                      <p:cBhvr>
                                        <p:cTn id="9" dur="1000"/>
                                        <p:tgtEl>
                                          <p:spTgt spid="2">
                                            <p:txEl>
                                              <p:pRg st="1" end="1"/>
                                            </p:txEl>
                                          </p:spTgt>
                                        </p:tgtEl>
                                      </p:cBhvr>
                                    </p:animEffect>
                                    <p:anim calcmode="lin" valueType="num">
                                      <p:cBhvr>
                                        <p:cTn id="1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1"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1000"/>
                                        <p:tgtEl>
                                          <p:spTgt spid="2">
                                            <p:txEl>
                                              <p:pRg st="4" end="4"/>
                                            </p:txEl>
                                          </p:spTgt>
                                        </p:tgtEl>
                                      </p:cBhvr>
                                    </p:animEffect>
                                    <p:anim calcmode="lin" valueType="num">
                                      <p:cBhvr>
                                        <p:cTn id="2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fade">
                                      <p:cBhvr>
                                        <p:cTn id="29" dur="1000"/>
                                        <p:tgtEl>
                                          <p:spTgt spid="2">
                                            <p:txEl>
                                              <p:pRg st="5" end="5"/>
                                            </p:txEl>
                                          </p:spTgt>
                                        </p:tgtEl>
                                      </p:cBhvr>
                                    </p:animEffect>
                                    <p:anim calcmode="lin" valueType="num">
                                      <p:cBhvr>
                                        <p:cTn id="3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KIVUYO\Desktop\MAMAA\Capture33.JPG"/>
          <p:cNvPicPr/>
          <p:nvPr/>
        </p:nvPicPr>
        <p:blipFill>
          <a:blip r:embed="rId2">
            <a:extLst>
              <a:ext uri="{28A0092B-C50C-407E-A947-70E740481C1C}">
                <a14:useLocalDpi xmlns:a14="http://schemas.microsoft.com/office/drawing/2010/main" val="0"/>
              </a:ext>
            </a:extLst>
          </a:blip>
          <a:srcRect/>
          <a:stretch>
            <a:fillRect/>
          </a:stretch>
        </p:blipFill>
        <p:spPr bwMode="auto">
          <a:xfrm>
            <a:off x="1240077" y="-137787"/>
            <a:ext cx="8680537" cy="601249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114" y="1307469"/>
            <a:ext cx="2447925" cy="1362075"/>
          </a:xfrm>
          <a:prstGeom prst="rect">
            <a:avLst/>
          </a:prstGeom>
        </p:spPr>
      </p:pic>
    </p:spTree>
    <p:extLst>
      <p:ext uri="{BB962C8B-B14F-4D97-AF65-F5344CB8AC3E}">
        <p14:creationId xmlns:p14="http://schemas.microsoft.com/office/powerpoint/2010/main" val="76114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32" presetClass="emph" presetSubtype="0" fill="hold" nodeType="withEffect">
                                  <p:stCondLst>
                                    <p:cond delay="0"/>
                                  </p:stCondLst>
                                  <p:childTnLst>
                                    <p:animRot by="120000">
                                      <p:cBhvr>
                                        <p:cTn id="11" dur="100" fill="hold">
                                          <p:stCondLst>
                                            <p:cond delay="0"/>
                                          </p:stCondLst>
                                        </p:cTn>
                                        <p:tgtEl>
                                          <p:spTgt spid="3"/>
                                        </p:tgtEl>
                                        <p:attrNameLst>
                                          <p:attrName>r</p:attrName>
                                        </p:attrNameLst>
                                      </p:cBhvr>
                                    </p:animRot>
                                    <p:animRot by="-240000">
                                      <p:cBhvr>
                                        <p:cTn id="12" dur="200" fill="hold">
                                          <p:stCondLst>
                                            <p:cond delay="200"/>
                                          </p:stCondLst>
                                        </p:cTn>
                                        <p:tgtEl>
                                          <p:spTgt spid="3"/>
                                        </p:tgtEl>
                                        <p:attrNameLst>
                                          <p:attrName>r</p:attrName>
                                        </p:attrNameLst>
                                      </p:cBhvr>
                                    </p:animRot>
                                    <p:animRot by="240000">
                                      <p:cBhvr>
                                        <p:cTn id="13" dur="200" fill="hold">
                                          <p:stCondLst>
                                            <p:cond delay="400"/>
                                          </p:stCondLst>
                                        </p:cTn>
                                        <p:tgtEl>
                                          <p:spTgt spid="3"/>
                                        </p:tgtEl>
                                        <p:attrNameLst>
                                          <p:attrName>r</p:attrName>
                                        </p:attrNameLst>
                                      </p:cBhvr>
                                    </p:animRot>
                                    <p:animRot by="-240000">
                                      <p:cBhvr>
                                        <p:cTn id="14" dur="200" fill="hold">
                                          <p:stCondLst>
                                            <p:cond delay="600"/>
                                          </p:stCondLst>
                                        </p:cTn>
                                        <p:tgtEl>
                                          <p:spTgt spid="3"/>
                                        </p:tgtEl>
                                        <p:attrNameLst>
                                          <p:attrName>r</p:attrName>
                                        </p:attrNameLst>
                                      </p:cBhvr>
                                    </p:animRot>
                                    <p:animRot by="120000">
                                      <p:cBhvr>
                                        <p:cTn id="15"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521" y="1827093"/>
            <a:ext cx="8483775" cy="3067506"/>
          </a:xfrm>
          <a:prstGeom prst="rect">
            <a:avLst/>
          </a:prstGeom>
        </p:spPr>
        <p:txBody>
          <a:bodyPr wrap="square">
            <a:spAutoFit/>
          </a:bodyPr>
          <a:lstStyle/>
          <a:p>
            <a:pPr marL="914400" marR="0" indent="457200" algn="just">
              <a:spcBef>
                <a:spcPts val="0"/>
              </a:spcBef>
              <a:spcAft>
                <a:spcPts val="0"/>
              </a:spcAft>
            </a:pPr>
            <a:r>
              <a:rPr lang="en-US" sz="3000" b="1" dirty="0" smtClean="0">
                <a:solidFill>
                  <a:schemeClr val="accent5"/>
                </a:solidFill>
                <a:effectLst/>
                <a:latin typeface="Times New Roman" panose="02020603050405020304" pitchFamily="18" charset="0"/>
                <a:ea typeface="Times New Roman" panose="02020603050405020304" pitchFamily="18" charset="0"/>
                <a:cs typeface="Times New Roman" panose="02020603050405020304" pitchFamily="18" charset="0"/>
              </a:rPr>
              <a:t>Four primary classes of attacks</a:t>
            </a:r>
            <a:endParaRPr lang="en-US" sz="3000" dirty="0" smtClean="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gn="ctr">
              <a:spcBef>
                <a:spcPts val="0"/>
              </a:spcBef>
              <a:spcAft>
                <a:spcPts val="800"/>
              </a:spcAft>
            </a:pPr>
            <a:endParaRPr lang="en-US" sz="30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lgn="ctr">
              <a:spcBef>
                <a:spcPts val="0"/>
              </a:spcBef>
              <a:spcAft>
                <a:spcPts val="800"/>
              </a:spcAft>
            </a:pPr>
            <a:r>
              <a:rPr lang="en-US" sz="3000" b="1" dirty="0" smtClean="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3000" b="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Reconnaissance: </a:t>
            </a:r>
          </a:p>
          <a:p>
            <a:pPr marR="0" lvl="0" algn="just">
              <a:spcBef>
                <a:spcPts val="0"/>
              </a:spcBef>
              <a:spcAft>
                <a:spcPts val="800"/>
              </a:spcAft>
            </a:pPr>
            <a:r>
              <a:rPr lang="en-US" sz="3000" dirty="0" smtClean="0">
                <a:effectLst/>
                <a:latin typeface="Times New Roman" panose="02020603050405020304" pitchFamily="18" charset="0"/>
                <a:ea typeface="Times New Roman" panose="02020603050405020304" pitchFamily="18" charset="0"/>
                <a:cs typeface="Times New Roman" panose="02020603050405020304" pitchFamily="18" charset="0"/>
              </a:rPr>
              <a:t>Is unauthorized discovery and mapping of systems, services, or vulnerabilities it is also known as information gathering.</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8835741" y="3434295"/>
            <a:ext cx="2562225" cy="3333750"/>
          </a:xfrm>
          <a:prstGeom prst="rect">
            <a:avLst/>
          </a:prstGeom>
        </p:spPr>
      </p:pic>
    </p:spTree>
    <p:extLst>
      <p:ext uri="{BB962C8B-B14F-4D97-AF65-F5344CB8AC3E}">
        <p14:creationId xmlns:p14="http://schemas.microsoft.com/office/powerpoint/2010/main" val="64366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26"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80">
                                          <p:stCondLst>
                                            <p:cond delay="0"/>
                                          </p:stCondLst>
                                        </p:cTn>
                                        <p:tgtEl>
                                          <p:spTgt spid="3">
                                            <p:txEl>
                                              <p:pRg st="2" end="2"/>
                                            </p:txEl>
                                          </p:spTgt>
                                        </p:tgtEl>
                                      </p:cBhvr>
                                    </p:animEffect>
                                    <p:anim calcmode="lin" valueType="num">
                                      <p:cBhvr>
                                        <p:cTn id="13"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2" end="2"/>
                                            </p:txEl>
                                          </p:spTgt>
                                        </p:tgtEl>
                                      </p:cBhvr>
                                      <p:to x="100000" y="60000"/>
                                    </p:animScale>
                                    <p:animScale>
                                      <p:cBhvr>
                                        <p:cTn id="19" dur="166" decel="50000">
                                          <p:stCondLst>
                                            <p:cond delay="676"/>
                                          </p:stCondLst>
                                        </p:cTn>
                                        <p:tgtEl>
                                          <p:spTgt spid="3">
                                            <p:txEl>
                                              <p:pRg st="2" end="2"/>
                                            </p:txEl>
                                          </p:spTgt>
                                        </p:tgtEl>
                                      </p:cBhvr>
                                      <p:to x="100000" y="100000"/>
                                    </p:animScale>
                                    <p:animScale>
                                      <p:cBhvr>
                                        <p:cTn id="20" dur="26">
                                          <p:stCondLst>
                                            <p:cond delay="1312"/>
                                          </p:stCondLst>
                                        </p:cTn>
                                        <p:tgtEl>
                                          <p:spTgt spid="3">
                                            <p:txEl>
                                              <p:pRg st="2" end="2"/>
                                            </p:txEl>
                                          </p:spTgt>
                                        </p:tgtEl>
                                      </p:cBhvr>
                                      <p:to x="100000" y="80000"/>
                                    </p:animScale>
                                    <p:animScale>
                                      <p:cBhvr>
                                        <p:cTn id="21" dur="166" decel="50000">
                                          <p:stCondLst>
                                            <p:cond delay="1338"/>
                                          </p:stCondLst>
                                        </p:cTn>
                                        <p:tgtEl>
                                          <p:spTgt spid="3">
                                            <p:txEl>
                                              <p:pRg st="2" end="2"/>
                                            </p:txEl>
                                          </p:spTgt>
                                        </p:tgtEl>
                                      </p:cBhvr>
                                      <p:to x="100000" y="100000"/>
                                    </p:animScale>
                                    <p:animScale>
                                      <p:cBhvr>
                                        <p:cTn id="22" dur="26">
                                          <p:stCondLst>
                                            <p:cond delay="1642"/>
                                          </p:stCondLst>
                                        </p:cTn>
                                        <p:tgtEl>
                                          <p:spTgt spid="3">
                                            <p:txEl>
                                              <p:pRg st="2" end="2"/>
                                            </p:txEl>
                                          </p:spTgt>
                                        </p:tgtEl>
                                      </p:cBhvr>
                                      <p:to x="100000" y="90000"/>
                                    </p:animScale>
                                    <p:animScale>
                                      <p:cBhvr>
                                        <p:cTn id="23" dur="166" decel="50000">
                                          <p:stCondLst>
                                            <p:cond delay="1668"/>
                                          </p:stCondLst>
                                        </p:cTn>
                                        <p:tgtEl>
                                          <p:spTgt spid="3">
                                            <p:txEl>
                                              <p:pRg st="2" end="2"/>
                                            </p:txEl>
                                          </p:spTgt>
                                        </p:tgtEl>
                                      </p:cBhvr>
                                      <p:to x="100000" y="100000"/>
                                    </p:animScale>
                                    <p:animScale>
                                      <p:cBhvr>
                                        <p:cTn id="24" dur="26">
                                          <p:stCondLst>
                                            <p:cond delay="1808"/>
                                          </p:stCondLst>
                                        </p:cTn>
                                        <p:tgtEl>
                                          <p:spTgt spid="3">
                                            <p:txEl>
                                              <p:pRg st="2" end="2"/>
                                            </p:txEl>
                                          </p:spTgt>
                                        </p:tgtEl>
                                      </p:cBhvr>
                                      <p:to x="100000" y="95000"/>
                                    </p:animScale>
                                    <p:animScale>
                                      <p:cBhvr>
                                        <p:cTn id="25" dur="166" decel="50000">
                                          <p:stCondLst>
                                            <p:cond delay="1834"/>
                                          </p:stCondLst>
                                        </p:cTn>
                                        <p:tgtEl>
                                          <p:spTgt spid="3">
                                            <p:txEl>
                                              <p:pRg st="2" end="2"/>
                                            </p:txEl>
                                          </p:spTgt>
                                        </p:tgtEl>
                                      </p:cBhvr>
                                      <p:to x="100000" y="100000"/>
                                    </p:animScale>
                                  </p:childTnLst>
                                </p:cTn>
                              </p:par>
                              <p:par>
                                <p:cTn id="26" presetID="42"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5781" y="1527652"/>
            <a:ext cx="8734424" cy="3785652"/>
          </a:xfrm>
          <a:prstGeom prst="rect">
            <a:avLst/>
          </a:prstGeom>
        </p:spPr>
        <p:txBody>
          <a:bodyPr wrap="square">
            <a:spAutoFit/>
          </a:bodyPr>
          <a:lstStyle/>
          <a:p>
            <a:pPr marR="0" lvl="0" algn="ctr">
              <a:spcBef>
                <a:spcPts val="0"/>
              </a:spcBef>
              <a:spcAft>
                <a:spcPts val="0"/>
              </a:spcAft>
            </a:pPr>
            <a:r>
              <a:rPr lang="en-US" sz="3000" b="1" dirty="0" smtClean="0">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3000" b="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Access</a:t>
            </a:r>
            <a:r>
              <a:rPr lang="en-US" sz="3000"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R="0" lvl="0" algn="just">
              <a:spcBef>
                <a:spcPts val="0"/>
              </a:spcBef>
              <a:spcAft>
                <a:spcPts val="0"/>
              </a:spcAft>
            </a:pPr>
            <a:r>
              <a:rPr lang="en-US" sz="3000" dirty="0" smtClean="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System access is the ability for an unauthorized intruder to gain access to a device for which the intruder does not have an account or a password. Entering or accessing systems to which one does not have authority to access usually involves running a tool that exploits a known vulnerability of the system or application being attacked.</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822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par>
                                <p:cTn id="21" presetID="42" presetClass="entr" presetSubtype="0" fill="hold" nodeType="with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fade">
                                      <p:cBhvr>
                                        <p:cTn id="23" dur="1000"/>
                                        <p:tgtEl>
                                          <p:spTgt spid="2">
                                            <p:txEl>
                                              <p:pRg st="1" end="1"/>
                                            </p:txEl>
                                          </p:spTgt>
                                        </p:tgtEl>
                                      </p:cBhvr>
                                    </p:animEffect>
                                    <p:anim calcmode="lin" valueType="num">
                                      <p:cBhvr>
                                        <p:cTn id="2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44145" y="1507558"/>
            <a:ext cx="8239124" cy="3785652"/>
          </a:xfrm>
          <a:prstGeom prst="rect">
            <a:avLst/>
          </a:prstGeom>
        </p:spPr>
        <p:txBody>
          <a:bodyPr wrap="square">
            <a:spAutoFit/>
          </a:bodyPr>
          <a:lstStyle/>
          <a:p>
            <a:pPr marR="0" lvl="0" algn="ctr">
              <a:spcBef>
                <a:spcPts val="0"/>
              </a:spcBef>
              <a:spcAft>
                <a:spcPts val="0"/>
              </a:spcAft>
            </a:pPr>
            <a:r>
              <a:rPr lang="en-US" sz="3000" b="1" dirty="0" smtClean="0">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3000" b="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Denial of service:</a:t>
            </a:r>
          </a:p>
          <a:p>
            <a:pPr marR="0" lvl="0" algn="just">
              <a:spcBef>
                <a:spcPts val="0"/>
              </a:spcBef>
              <a:spcAft>
                <a:spcPts val="0"/>
              </a:spcAft>
            </a:pPr>
            <a:r>
              <a:rPr lang="en-US" sz="3000" dirty="0" smtClean="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Denial of service implies that an attacker disables or corrupts networks, systems, or services with the intent to deny services to intended users. </a:t>
            </a:r>
            <a:r>
              <a:rPr lang="en-US" sz="3000" dirty="0" err="1" smtClean="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DoS</a:t>
            </a:r>
            <a:r>
              <a:rPr lang="en-US" sz="3000" dirty="0" smtClean="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attacks involve either crashing the system or slowing it down to the point that it is unusable. But </a:t>
            </a:r>
            <a:r>
              <a:rPr lang="en-US" sz="3000" dirty="0" err="1" smtClean="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DoS</a:t>
            </a:r>
            <a:r>
              <a:rPr lang="en-US" sz="3000" dirty="0" smtClean="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can also be as simple as deleting or corrupting information.</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311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par>
                                <p:cTn id="21" presetID="42" presetClass="entr" presetSubtype="0" fill="hold" nodeType="with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fade">
                                      <p:cBhvr>
                                        <p:cTn id="23" dur="1000"/>
                                        <p:tgtEl>
                                          <p:spTgt spid="2">
                                            <p:txEl>
                                              <p:pRg st="1" end="1"/>
                                            </p:txEl>
                                          </p:spTgt>
                                        </p:tgtEl>
                                      </p:cBhvr>
                                    </p:animEffect>
                                    <p:anim calcmode="lin" valueType="num">
                                      <p:cBhvr>
                                        <p:cTn id="2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8130" y="1857008"/>
            <a:ext cx="7562850" cy="3323987"/>
          </a:xfrm>
          <a:prstGeom prst="rect">
            <a:avLst/>
          </a:prstGeom>
        </p:spPr>
        <p:txBody>
          <a:bodyPr wrap="square">
            <a:spAutoFit/>
          </a:bodyPr>
          <a:lstStyle/>
          <a:p>
            <a:pPr marR="0" lvl="0" algn="ctr">
              <a:spcBef>
                <a:spcPts val="0"/>
              </a:spcBef>
              <a:spcAft>
                <a:spcPts val="0"/>
              </a:spcAft>
            </a:pPr>
            <a:r>
              <a:rPr lang="en-US" sz="3000" b="1" dirty="0" smtClean="0">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sz="3000" b="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Worms, viruses, and Trojan horses: </a:t>
            </a:r>
          </a:p>
          <a:p>
            <a:pPr marR="0" lvl="0" algn="just">
              <a:spcBef>
                <a:spcPts val="0"/>
              </a:spcBef>
              <a:spcAft>
                <a:spcPts val="0"/>
              </a:spcAft>
            </a:pPr>
            <a:r>
              <a:rPr lang="en-US" sz="3000" dirty="0" smtClean="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Malicious software is inserted onto a host to damage a system; corrupt a system; replicate itself; or deny services or access to networks, systems or services. They can also allow sensitive information to be copied or bounce back to other systems.</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1361" y="4816845"/>
            <a:ext cx="1981200" cy="1057275"/>
          </a:xfrm>
          <a:prstGeom prst="rect">
            <a:avLst/>
          </a:prstGeom>
        </p:spPr>
      </p:pic>
    </p:spTree>
    <p:extLst>
      <p:ext uri="{BB962C8B-B14F-4D97-AF65-F5344CB8AC3E}">
        <p14:creationId xmlns:p14="http://schemas.microsoft.com/office/powerpoint/2010/main" val="206267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par>
                                <p:cTn id="21" presetID="42" presetClass="entr" presetSubtype="0" fill="hold" nodeType="with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fade">
                                      <p:cBhvr>
                                        <p:cTn id="23" dur="1000"/>
                                        <p:tgtEl>
                                          <p:spTgt spid="2">
                                            <p:txEl>
                                              <p:pRg st="1" end="1"/>
                                            </p:txEl>
                                          </p:spTgt>
                                        </p:tgtEl>
                                      </p:cBhvr>
                                    </p:animEffect>
                                    <p:anim calcmode="lin" valueType="num">
                                      <p:cBhvr>
                                        <p:cTn id="2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6" presetID="31"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1000" fill="hold"/>
                                        <p:tgtEl>
                                          <p:spTgt spid="3"/>
                                        </p:tgtEl>
                                        <p:attrNameLst>
                                          <p:attrName>ppt_w</p:attrName>
                                        </p:attrNameLst>
                                      </p:cBhvr>
                                      <p:tavLst>
                                        <p:tav tm="0">
                                          <p:val>
                                            <p:fltVal val="0"/>
                                          </p:val>
                                        </p:tav>
                                        <p:tav tm="100000">
                                          <p:val>
                                            <p:strVal val="#ppt_w"/>
                                          </p:val>
                                        </p:tav>
                                      </p:tavLst>
                                    </p:anim>
                                    <p:anim calcmode="lin" valueType="num">
                                      <p:cBhvr>
                                        <p:cTn id="29" dur="1000" fill="hold"/>
                                        <p:tgtEl>
                                          <p:spTgt spid="3"/>
                                        </p:tgtEl>
                                        <p:attrNameLst>
                                          <p:attrName>ppt_h</p:attrName>
                                        </p:attrNameLst>
                                      </p:cBhvr>
                                      <p:tavLst>
                                        <p:tav tm="0">
                                          <p:val>
                                            <p:fltVal val="0"/>
                                          </p:val>
                                        </p:tav>
                                        <p:tav tm="100000">
                                          <p:val>
                                            <p:strVal val="#ppt_h"/>
                                          </p:val>
                                        </p:tav>
                                      </p:tavLst>
                                    </p:anim>
                                    <p:anim calcmode="lin" valueType="num">
                                      <p:cBhvr>
                                        <p:cTn id="30" dur="1000" fill="hold"/>
                                        <p:tgtEl>
                                          <p:spTgt spid="3"/>
                                        </p:tgtEl>
                                        <p:attrNameLst>
                                          <p:attrName>style.rotation</p:attrName>
                                        </p:attrNameLst>
                                      </p:cBhvr>
                                      <p:tavLst>
                                        <p:tav tm="0">
                                          <p:val>
                                            <p:fltVal val="90"/>
                                          </p:val>
                                        </p:tav>
                                        <p:tav tm="100000">
                                          <p:val>
                                            <p:fltVal val="0"/>
                                          </p:val>
                                        </p:tav>
                                      </p:tavLst>
                                    </p:anim>
                                    <p:animEffect transition="in" filter="fade">
                                      <p:cBhvr>
                                        <p:cTn id="3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9113" y="936687"/>
            <a:ext cx="7924800" cy="1938992"/>
          </a:xfrm>
          <a:prstGeom prst="rect">
            <a:avLst/>
          </a:prstGeom>
        </p:spPr>
        <p:txBody>
          <a:bodyPr wrap="square">
            <a:spAutoFit/>
          </a:bodyPr>
          <a:lstStyle/>
          <a:p>
            <a:pPr indent="228600" algn="ctr"/>
            <a:r>
              <a:rPr lang="en-US" sz="4000" b="1" u="sng" dirty="0" smtClean="0">
                <a:solidFill>
                  <a:schemeClr val="accent5"/>
                </a:solidFill>
                <a:effectLst/>
                <a:latin typeface="Times New Roman" panose="02020603050405020304" pitchFamily="18" charset="0"/>
                <a:ea typeface="Calibri" panose="020F0502020204030204" pitchFamily="34" charset="0"/>
              </a:rPr>
              <a:t>Measures which can be used to protect the computer system from security threats and attacks</a:t>
            </a:r>
            <a:endParaRPr lang="en-US" sz="4000" u="sng" dirty="0">
              <a:solidFill>
                <a:schemeClr val="accent5"/>
              </a:solidFill>
              <a:effectLst/>
              <a:latin typeface="Times New Roman" panose="02020603050405020304" pitchFamily="18" charset="0"/>
              <a:ea typeface="Calibri" panose="020F0502020204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0864" y="3693873"/>
            <a:ext cx="3000375" cy="2476500"/>
          </a:xfrm>
          <a:prstGeom prst="rect">
            <a:avLst/>
          </a:prstGeom>
        </p:spPr>
      </p:pic>
    </p:spTree>
    <p:extLst>
      <p:ext uri="{BB962C8B-B14F-4D97-AF65-F5344CB8AC3E}">
        <p14:creationId xmlns:p14="http://schemas.microsoft.com/office/powerpoint/2010/main" val="116111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nodeType="withEffect">
                                  <p:stCondLst>
                                    <p:cond delay="0"/>
                                  </p:stCondLst>
                                  <p:iterate type="lt">
                                    <p:tmPct val="10000"/>
                                  </p:iterate>
                                  <p:childTnLst>
                                    <p:animMotion origin="layout" path="M 1.875E-6 -3.7037E-7 L 1.875E-6 -0.07222 " pathEditMode="relative" rAng="0" ptsTypes="AA">
                                      <p:cBhvr>
                                        <p:cTn id="6" dur="250" accel="50000" decel="50000" autoRev="1" fill="hold">
                                          <p:stCondLst>
                                            <p:cond delay="0"/>
                                          </p:stCondLst>
                                        </p:cTn>
                                        <p:tgtEl>
                                          <p:spTgt spid="2">
                                            <p:txEl>
                                              <p:pRg st="0" end="0"/>
                                            </p:txEl>
                                          </p:spTgt>
                                        </p:tgtEl>
                                        <p:attrNameLst>
                                          <p:attrName>ppt_x</p:attrName>
                                          <p:attrName>ppt_y</p:attrName>
                                        </p:attrNameLst>
                                      </p:cBhvr>
                                      <p:rCtr x="0" y="-3611"/>
                                    </p:animMotion>
                                    <p:animRot by="1500000">
                                      <p:cBhvr>
                                        <p:cTn id="7" dur="125" fill="hold">
                                          <p:stCondLst>
                                            <p:cond delay="0"/>
                                          </p:stCondLst>
                                        </p:cTn>
                                        <p:tgtEl>
                                          <p:spTgt spid="2">
                                            <p:txEl>
                                              <p:pRg st="0" end="0"/>
                                            </p:txEl>
                                          </p:spTgt>
                                        </p:tgtEl>
                                        <p:attrNameLst>
                                          <p:attrName>r</p:attrName>
                                        </p:attrNameLst>
                                      </p:cBhvr>
                                    </p:animRot>
                                    <p:animRot by="-1500000">
                                      <p:cBhvr>
                                        <p:cTn id="8" dur="125" fill="hold">
                                          <p:stCondLst>
                                            <p:cond delay="125"/>
                                          </p:stCondLst>
                                        </p:cTn>
                                        <p:tgtEl>
                                          <p:spTgt spid="2">
                                            <p:txEl>
                                              <p:pRg st="0" end="0"/>
                                            </p:txEl>
                                          </p:spTgt>
                                        </p:tgtEl>
                                        <p:attrNameLst>
                                          <p:attrName>r</p:attrName>
                                        </p:attrNameLst>
                                      </p:cBhvr>
                                    </p:animRot>
                                    <p:animRot by="-1500000">
                                      <p:cBhvr>
                                        <p:cTn id="9" dur="125" fill="hold">
                                          <p:stCondLst>
                                            <p:cond delay="250"/>
                                          </p:stCondLst>
                                        </p:cTn>
                                        <p:tgtEl>
                                          <p:spTgt spid="2">
                                            <p:txEl>
                                              <p:pRg st="0" end="0"/>
                                            </p:txEl>
                                          </p:spTgt>
                                        </p:tgtEl>
                                        <p:attrNameLst>
                                          <p:attrName>r</p:attrName>
                                        </p:attrNameLst>
                                      </p:cBhvr>
                                    </p:animRot>
                                    <p:animRot by="1500000">
                                      <p:cBhvr>
                                        <p:cTn id="10" dur="125" fill="hold">
                                          <p:stCondLst>
                                            <p:cond delay="375"/>
                                          </p:stCondLst>
                                        </p:cTn>
                                        <p:tgtEl>
                                          <p:spTgt spid="2">
                                            <p:txEl>
                                              <p:pRg st="0" end="0"/>
                                            </p:txEl>
                                          </p:spTgt>
                                        </p:tgtEl>
                                        <p:attrNameLst>
                                          <p:attrName>r</p:attrName>
                                        </p:attrNameLst>
                                      </p:cBhvr>
                                    </p:animRot>
                                  </p:childTnLst>
                                </p:cTn>
                              </p:par>
                              <p:par>
                                <p:cTn id="11" presetID="1" presetClass="path" presetSubtype="0" accel="50000" decel="50000" fill="hold" nodeType="withEffect">
                                  <p:stCondLst>
                                    <p:cond delay="0"/>
                                  </p:stCondLst>
                                  <p:childTnLst>
                                    <p:animMotion origin="layout" path="M -0.00195 -0.1243 C 0.06706 -0.1243 0.12305 -0.06828 0.12305 0.0007 C 0.12305 0.06968 0.06706 0.1257 -0.00195 0.1257 C -0.07096 0.1257 -0.12695 0.06968 -0.12695 0.0007 C -0.12695 -0.06828 -0.07096 -0.1243 -0.00195 -0.1243 Z " pathEditMode="relative" rAng="0" ptsTypes="AAAAA">
                                      <p:cBhvr>
                                        <p:cTn id="12" dur="4000" fill="hold"/>
                                        <p:tgtEl>
                                          <p:spTgt spid="3"/>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60454" y="1249367"/>
            <a:ext cx="8315324" cy="4247317"/>
          </a:xfrm>
          <a:prstGeom prst="rect">
            <a:avLst/>
          </a:prstGeom>
        </p:spPr>
        <p:txBody>
          <a:bodyPr wrap="square">
            <a:spAutoFit/>
          </a:bodyPr>
          <a:lstStyle/>
          <a:p>
            <a:pPr marL="342900" marR="0" lvl="0" indent="-342900" algn="just">
              <a:spcBef>
                <a:spcPts val="0"/>
              </a:spcBef>
              <a:spcAft>
                <a:spcPts val="0"/>
              </a:spcAft>
              <a:buFont typeface="Wingdings" panose="05000000000000000000" pitchFamily="2" charset="2"/>
              <a:buChar char=""/>
              <a:tabLst>
                <a:tab pos="3362325" algn="l"/>
              </a:tabLst>
            </a:pPr>
            <a:r>
              <a:rPr lang="en-US" sz="3000" dirty="0" smtClean="0">
                <a:solidFill>
                  <a:srgbClr val="000000"/>
                </a:solidFill>
                <a:effectLst/>
                <a:latin typeface="Times New Roman" panose="02020603050405020304" pitchFamily="18" charset="0"/>
                <a:ea typeface="Calibri" panose="020F0502020204030204" pitchFamily="34" charset="0"/>
              </a:rPr>
              <a:t>Locking your computer with a password.	</a:t>
            </a:r>
          </a:p>
          <a:p>
            <a:pPr marL="342900" marR="0" lvl="0" indent="-342900" algn="just">
              <a:spcBef>
                <a:spcPts val="0"/>
              </a:spcBef>
              <a:spcAft>
                <a:spcPts val="0"/>
              </a:spcAft>
              <a:buFont typeface="Wingdings" panose="05000000000000000000" pitchFamily="2" charset="2"/>
              <a:buChar char=""/>
            </a:pPr>
            <a:r>
              <a:rPr lang="en-US" sz="3000" dirty="0" smtClean="0">
                <a:solidFill>
                  <a:srgbClr val="000000"/>
                </a:solidFill>
                <a:effectLst/>
                <a:latin typeface="Times New Roman" panose="02020603050405020304" pitchFamily="18" charset="0"/>
                <a:ea typeface="Calibri" panose="020F0502020204030204" pitchFamily="34" charset="0"/>
              </a:rPr>
              <a:t>Installing Anti-Virus software and ensure it is up-to-date.</a:t>
            </a:r>
          </a:p>
          <a:p>
            <a:pPr marL="342900" marR="0" lvl="0" indent="-342900" algn="just">
              <a:spcBef>
                <a:spcPts val="0"/>
              </a:spcBef>
              <a:spcAft>
                <a:spcPts val="0"/>
              </a:spcAft>
              <a:buFont typeface="Wingdings" panose="05000000000000000000" pitchFamily="2" charset="2"/>
              <a:buChar char=""/>
            </a:pPr>
            <a:r>
              <a:rPr lang="en-US" sz="3000" dirty="0" smtClean="0">
                <a:solidFill>
                  <a:srgbClr val="000000"/>
                </a:solidFill>
                <a:effectLst/>
                <a:latin typeface="Times New Roman" panose="02020603050405020304" pitchFamily="18" charset="0"/>
                <a:ea typeface="Calibri" panose="020F0502020204030204" pitchFamily="34" charset="0"/>
              </a:rPr>
              <a:t>Using up-to-date software (operating systems and user applications)</a:t>
            </a:r>
          </a:p>
          <a:p>
            <a:pPr marL="342900" marR="0" lvl="0" indent="-342900" algn="just">
              <a:spcBef>
                <a:spcPts val="0"/>
              </a:spcBef>
              <a:spcAft>
                <a:spcPts val="0"/>
              </a:spcAft>
              <a:buFont typeface="Wingdings" panose="05000000000000000000" pitchFamily="2" charset="2"/>
              <a:buChar char=""/>
            </a:pPr>
            <a:r>
              <a:rPr lang="en-US" sz="3000" dirty="0" smtClean="0">
                <a:solidFill>
                  <a:srgbClr val="000000"/>
                </a:solidFill>
                <a:effectLst/>
                <a:latin typeface="Times New Roman" panose="02020603050405020304" pitchFamily="18" charset="0"/>
                <a:ea typeface="Calibri" panose="020F0502020204030204" pitchFamily="34" charset="0"/>
              </a:rPr>
              <a:t>Logging off or shutting down your computer when going away.</a:t>
            </a:r>
          </a:p>
          <a:p>
            <a:pPr marL="342900" marR="0" lvl="0" indent="-342900" algn="just">
              <a:spcBef>
                <a:spcPts val="0"/>
              </a:spcBef>
              <a:spcAft>
                <a:spcPts val="0"/>
              </a:spcAft>
              <a:buFont typeface="Wingdings" panose="05000000000000000000" pitchFamily="2" charset="2"/>
              <a:buChar char=""/>
            </a:pPr>
            <a:r>
              <a:rPr lang="en-US" sz="3000" dirty="0" smtClean="0">
                <a:solidFill>
                  <a:srgbClr val="000000"/>
                </a:solidFill>
                <a:effectLst/>
                <a:latin typeface="Times New Roman" panose="02020603050405020304" pitchFamily="18" charset="0"/>
                <a:ea typeface="Calibri" panose="020F0502020204030204" pitchFamily="34" charset="0"/>
              </a:rPr>
              <a:t>Make a backup of your important documents and data.</a:t>
            </a:r>
            <a:endParaRPr lang="en-US" sz="30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65600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7086" y="1804947"/>
            <a:ext cx="7353300" cy="2862322"/>
          </a:xfrm>
          <a:prstGeom prst="rect">
            <a:avLst/>
          </a:prstGeom>
        </p:spPr>
        <p:txBody>
          <a:bodyPr wrap="square">
            <a:spAutoFit/>
          </a:bodyPr>
          <a:lstStyle/>
          <a:p>
            <a:pPr marL="342900" marR="0" lvl="0" indent="-342900" algn="just">
              <a:spcBef>
                <a:spcPts val="0"/>
              </a:spcBef>
              <a:spcAft>
                <a:spcPts val="0"/>
              </a:spcAft>
              <a:buFont typeface="Wingdings" panose="05000000000000000000" pitchFamily="2" charset="2"/>
              <a:buChar char=""/>
            </a:pPr>
            <a:r>
              <a:rPr lang="en-US" sz="3000" dirty="0" smtClean="0">
                <a:solidFill>
                  <a:srgbClr val="000000"/>
                </a:solidFill>
                <a:effectLst/>
                <a:latin typeface="Times New Roman" panose="02020603050405020304" pitchFamily="18" charset="0"/>
                <a:ea typeface="Calibri" panose="020F0502020204030204" pitchFamily="34" charset="0"/>
              </a:rPr>
              <a:t>Protect your files with passwords</a:t>
            </a:r>
          </a:p>
          <a:p>
            <a:pPr marL="342900" marR="0" lvl="0" indent="-342900" algn="just">
              <a:spcBef>
                <a:spcPts val="0"/>
              </a:spcBef>
              <a:spcAft>
                <a:spcPts val="0"/>
              </a:spcAft>
              <a:buFont typeface="Wingdings" panose="05000000000000000000" pitchFamily="2" charset="2"/>
              <a:buChar char=""/>
            </a:pPr>
            <a:r>
              <a:rPr lang="en-US" sz="3000" dirty="0" smtClean="0">
                <a:solidFill>
                  <a:srgbClr val="000000"/>
                </a:solidFill>
                <a:effectLst/>
                <a:latin typeface="Times New Roman" panose="02020603050405020304" pitchFamily="18" charset="0"/>
                <a:ea typeface="Calibri" panose="020F0502020204030204" pitchFamily="34" charset="0"/>
              </a:rPr>
              <a:t>Before clicking on any e-mail attachment, make sure that the attachment is scanned even if you know the source.</a:t>
            </a:r>
          </a:p>
          <a:p>
            <a:pPr marL="342900" marR="0" lvl="0" indent="-342900" algn="just">
              <a:spcBef>
                <a:spcPts val="0"/>
              </a:spcBef>
              <a:spcAft>
                <a:spcPts val="0"/>
              </a:spcAft>
              <a:buFont typeface="Wingdings" panose="05000000000000000000" pitchFamily="2" charset="2"/>
              <a:buChar char=""/>
            </a:pPr>
            <a:r>
              <a:rPr lang="en-US" sz="3000" dirty="0" smtClean="0">
                <a:solidFill>
                  <a:srgbClr val="000000"/>
                </a:solidFill>
                <a:effectLst/>
                <a:latin typeface="Times New Roman" panose="02020603050405020304" pitchFamily="18" charset="0"/>
                <a:ea typeface="Calibri" panose="020F0502020204030204" pitchFamily="34" charset="0"/>
              </a:rPr>
              <a:t>Before using media given to you by someone else, scan it to remove viruses</a:t>
            </a:r>
            <a:endParaRPr lang="en-US" sz="3000" dirty="0">
              <a:solidFill>
                <a:srgbClr val="000000"/>
              </a:solidFill>
              <a:effectLst/>
              <a:latin typeface="Times New Roman" panose="02020603050405020304" pitchFamily="18" charset="0"/>
              <a:ea typeface="Calibri" panose="020F0502020204030204" pitchFamily="34" charset="0"/>
            </a:endParaRPr>
          </a:p>
        </p:txBody>
      </p:sp>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34300" y="359993"/>
            <a:ext cx="4457700" cy="4133850"/>
          </a:xfrm>
          <a:prstGeom prst="rect">
            <a:avLst/>
          </a:prstGeom>
        </p:spPr>
      </p:pic>
    </p:spTree>
    <p:extLst>
      <p:ext uri="{BB962C8B-B14F-4D97-AF65-F5344CB8AC3E}">
        <p14:creationId xmlns:p14="http://schemas.microsoft.com/office/powerpoint/2010/main" val="37892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99338" y="1625533"/>
            <a:ext cx="7953374" cy="3970318"/>
          </a:xfrm>
          <a:prstGeom prst="rect">
            <a:avLst/>
          </a:prstGeom>
        </p:spPr>
        <p:txBody>
          <a:bodyPr wrap="square">
            <a:spAutoFit/>
          </a:bodyPr>
          <a:lstStyle/>
          <a:p>
            <a:pPr algn="ctr"/>
            <a:r>
              <a:rPr lang="en-US" sz="2800" b="1" u="sng" dirty="0" smtClean="0">
                <a:solidFill>
                  <a:schemeClr val="accent5"/>
                </a:solidFill>
                <a:effectLst/>
                <a:latin typeface="Times New Roman" panose="02020603050405020304" pitchFamily="18" charset="0"/>
                <a:ea typeface="Calibri" panose="020F0502020204030204" pitchFamily="34" charset="0"/>
              </a:rPr>
              <a:t>THREATS AND ATTACK</a:t>
            </a:r>
            <a:endParaRPr lang="en-US" sz="2800" dirty="0" smtClean="0">
              <a:solidFill>
                <a:schemeClr val="accent5"/>
              </a:solidFill>
              <a:effectLst/>
              <a:latin typeface="Times New Roman" panose="02020603050405020304" pitchFamily="18" charset="0"/>
              <a:ea typeface="Calibri" panose="020F0502020204030204" pitchFamily="34" charset="0"/>
            </a:endParaRPr>
          </a:p>
          <a:p>
            <a:pPr algn="ctr"/>
            <a:endParaRPr lang="en-US" sz="2800" b="1" u="sng" dirty="0" smtClean="0">
              <a:solidFill>
                <a:srgbClr val="000000"/>
              </a:solidFill>
              <a:effectLst/>
              <a:latin typeface="Times New Roman" panose="02020603050405020304" pitchFamily="18" charset="0"/>
              <a:ea typeface="Calibri" panose="020F0502020204030204" pitchFamily="34" charset="0"/>
            </a:endParaRPr>
          </a:p>
          <a:p>
            <a:pPr algn="ctr"/>
            <a:r>
              <a:rPr lang="en-US" sz="2800" b="1" dirty="0" smtClean="0">
                <a:solidFill>
                  <a:srgbClr val="C00000"/>
                </a:solidFill>
                <a:effectLst/>
                <a:latin typeface="Times New Roman" panose="02020603050405020304" pitchFamily="18" charset="0"/>
                <a:ea typeface="Calibri" panose="020F0502020204030204" pitchFamily="34" charset="0"/>
              </a:rPr>
              <a:t>THREATS</a:t>
            </a:r>
            <a:endParaRPr lang="en-US" sz="2800" dirty="0" smtClean="0">
              <a:solidFill>
                <a:srgbClr val="C00000"/>
              </a:solidFill>
              <a:latin typeface="Times New Roman" panose="02020603050405020304" pitchFamily="18" charset="0"/>
              <a:ea typeface="Calibri" panose="020F0502020204030204" pitchFamily="34" charset="0"/>
            </a:endParaRPr>
          </a:p>
          <a:p>
            <a:pPr algn="ctr"/>
            <a:r>
              <a:rPr lang="en-US" sz="2800" b="1" dirty="0" smtClean="0">
                <a:solidFill>
                  <a:srgbClr val="C00000"/>
                </a:solidFill>
                <a:effectLst/>
                <a:latin typeface="Times New Roman" panose="02020603050405020304" pitchFamily="18" charset="0"/>
                <a:ea typeface="Calibri" panose="020F0502020204030204" pitchFamily="34" charset="0"/>
              </a:rPr>
              <a:t>Threats</a:t>
            </a:r>
            <a:r>
              <a:rPr lang="en-US" sz="2800" dirty="0" smtClean="0">
                <a:solidFill>
                  <a:srgbClr val="000000"/>
                </a:solidFill>
                <a:effectLst/>
                <a:latin typeface="Times New Roman" panose="02020603050405020304" pitchFamily="18" charset="0"/>
                <a:ea typeface="Calibri" panose="020F0502020204030204" pitchFamily="34" charset="0"/>
              </a:rPr>
              <a:t> A set of circumstances or events that has the potential to course loss or harm an information system by destroying it, disclosing the information stored on the system, adversely modifying data, or making the system unavailable. Threats can be avoided by blocking of vulnerabilities.</a:t>
            </a:r>
          </a:p>
        </p:txBody>
      </p:sp>
      <p:pic>
        <p:nvPicPr>
          <p:cNvPr id="3" name="Picture 2"/>
          <p:cNvPicPr>
            <a:picLocks noChangeAspect="1"/>
          </p:cNvPicPr>
          <p:nvPr/>
        </p:nvPicPr>
        <p:blipFill>
          <a:blip r:embed="rId2">
            <a:clrChange>
              <a:clrFrom>
                <a:srgbClr val="99CCCC"/>
              </a:clrFrom>
              <a:clrTo>
                <a:srgbClr val="99CCCC">
                  <a:alpha val="0"/>
                </a:srgbClr>
              </a:clrTo>
            </a:clrChange>
            <a:extLst>
              <a:ext uri="{28A0092B-C50C-407E-A947-70E740481C1C}">
                <a14:useLocalDpi xmlns:a14="http://schemas.microsoft.com/office/drawing/2010/main" val="0"/>
              </a:ext>
            </a:extLst>
          </a:blip>
          <a:stretch>
            <a:fillRect/>
          </a:stretch>
        </p:blipFill>
        <p:spPr>
          <a:xfrm>
            <a:off x="8566564" y="1352828"/>
            <a:ext cx="1905196" cy="1572543"/>
          </a:xfrm>
          <a:prstGeom prst="rect">
            <a:avLst/>
          </a:prstGeom>
        </p:spPr>
      </p:pic>
    </p:spTree>
    <p:extLst>
      <p:ext uri="{BB962C8B-B14F-4D97-AF65-F5344CB8AC3E}">
        <p14:creationId xmlns:p14="http://schemas.microsoft.com/office/powerpoint/2010/main" val="95359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1000"/>
                                        <p:tgtEl>
                                          <p:spTgt spid="4">
                                            <p:txEl>
                                              <p:pRg st="2" end="2"/>
                                            </p:txEl>
                                          </p:spTgt>
                                        </p:tgtEl>
                                      </p:cBhvr>
                                    </p:animEffect>
                                    <p:anim calcmode="lin" valueType="num">
                                      <p:cBhvr>
                                        <p:cTn id="1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000"/>
                                        <p:tgtEl>
                                          <p:spTgt spid="4">
                                            <p:txEl>
                                              <p:pRg st="3" end="3"/>
                                            </p:txEl>
                                          </p:spTgt>
                                        </p:tgtEl>
                                      </p:cBhvr>
                                    </p:animEffect>
                                    <p:anim calcmode="lin" valueType="num">
                                      <p:cBhvr>
                                        <p:cTn id="2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07375" y="1102813"/>
            <a:ext cx="8000999" cy="4401205"/>
          </a:xfrm>
          <a:prstGeom prst="rect">
            <a:avLst/>
          </a:prstGeom>
        </p:spPr>
        <p:txBody>
          <a:bodyPr wrap="square">
            <a:spAutoFit/>
          </a:bodyPr>
          <a:lstStyle/>
          <a:p>
            <a:pPr algn="ctr"/>
            <a:r>
              <a:rPr lang="en-US" sz="2800" dirty="0" smtClean="0">
                <a:solidFill>
                  <a:schemeClr val="accent5"/>
                </a:solidFill>
                <a:effectLst/>
                <a:latin typeface="Times New Roman" panose="02020603050405020304" pitchFamily="18" charset="0"/>
                <a:ea typeface="Calibri" panose="020F0502020204030204" pitchFamily="34" charset="0"/>
              </a:rPr>
              <a:t>REFERENCES</a:t>
            </a:r>
          </a:p>
          <a:p>
            <a:pPr algn="just"/>
            <a:r>
              <a:rPr lang="en-US" sz="2800" dirty="0" smtClean="0">
                <a:solidFill>
                  <a:srgbClr val="000000"/>
                </a:solidFill>
                <a:effectLst/>
                <a:latin typeface="Times New Roman" panose="02020603050405020304" pitchFamily="18" charset="0"/>
                <a:ea typeface="Calibri" panose="020F0502020204030204" pitchFamily="34" charset="0"/>
              </a:rPr>
              <a:t> </a:t>
            </a:r>
          </a:p>
          <a:p>
            <a:pPr marL="457200" marR="0" indent="-457200">
              <a:spcBef>
                <a:spcPts val="0"/>
              </a:spcBef>
              <a:spcAft>
                <a:spcPts val="0"/>
              </a:spcAft>
            </a:pPr>
            <a:r>
              <a:rPr lang="en-US" sz="2800" dirty="0" err="1" smtClean="0">
                <a:solidFill>
                  <a:srgbClr val="000000"/>
                </a:solidFill>
                <a:effectLst/>
                <a:latin typeface="Times New Roman" panose="02020603050405020304" pitchFamily="18" charset="0"/>
                <a:ea typeface="Calibri" panose="020F0502020204030204" pitchFamily="34" charset="0"/>
              </a:rPr>
              <a:t>Stallings,W</a:t>
            </a:r>
            <a:r>
              <a:rPr lang="en-US" sz="2800" dirty="0" smtClean="0">
                <a:solidFill>
                  <a:srgbClr val="000000"/>
                </a:solidFill>
                <a:effectLst/>
                <a:latin typeface="Times New Roman" panose="02020603050405020304" pitchFamily="18" charset="0"/>
                <a:ea typeface="Calibri" panose="020F0502020204030204" pitchFamily="34" charset="0"/>
              </a:rPr>
              <a:t>.(2002), </a:t>
            </a:r>
            <a:r>
              <a:rPr lang="en-US" sz="2800" i="1" dirty="0" smtClean="0">
                <a:solidFill>
                  <a:srgbClr val="000000"/>
                </a:solidFill>
                <a:effectLst/>
                <a:latin typeface="Times New Roman" panose="02020603050405020304" pitchFamily="18" charset="0"/>
                <a:ea typeface="Calibri" panose="020F0502020204030204" pitchFamily="34" charset="0"/>
              </a:rPr>
              <a:t>Cryptography and Network Security</a:t>
            </a:r>
            <a:r>
              <a:rPr lang="en-US" sz="2800" dirty="0" smtClean="0">
                <a:solidFill>
                  <a:srgbClr val="000000"/>
                </a:solidFill>
                <a:effectLst/>
                <a:latin typeface="Times New Roman" panose="02020603050405020304" pitchFamily="18" charset="0"/>
                <a:ea typeface="Calibri" panose="020F0502020204030204" pitchFamily="34" charset="0"/>
              </a:rPr>
              <a:t>. Second Edition</a:t>
            </a:r>
          </a:p>
          <a:p>
            <a:pPr marL="457200" marR="0" indent="-457200">
              <a:spcBef>
                <a:spcPts val="0"/>
              </a:spcBef>
              <a:spcAft>
                <a:spcPts val="0"/>
              </a:spcAft>
            </a:pPr>
            <a:r>
              <a:rPr lang="en-US" sz="2800" dirty="0" err="1" smtClean="0">
                <a:solidFill>
                  <a:srgbClr val="000000"/>
                </a:solidFill>
                <a:effectLst/>
                <a:latin typeface="Times New Roman" panose="02020603050405020304" pitchFamily="18" charset="0"/>
                <a:ea typeface="Calibri" panose="020F0502020204030204" pitchFamily="34" charset="0"/>
              </a:rPr>
              <a:t>Andress</a:t>
            </a:r>
            <a:r>
              <a:rPr lang="en-US" sz="2800" dirty="0" smtClean="0">
                <a:solidFill>
                  <a:srgbClr val="000000"/>
                </a:solidFill>
                <a:effectLst/>
                <a:latin typeface="Times New Roman" panose="02020603050405020304" pitchFamily="18" charset="0"/>
                <a:ea typeface="Calibri" panose="020F0502020204030204" pitchFamily="34" charset="0"/>
              </a:rPr>
              <a:t> and Amanda. (2004). </a:t>
            </a:r>
            <a:r>
              <a:rPr lang="en-US" sz="2800" i="1" dirty="0" smtClean="0">
                <a:solidFill>
                  <a:srgbClr val="000000"/>
                </a:solidFill>
                <a:effectLst/>
                <a:latin typeface="Times New Roman" panose="02020603050405020304" pitchFamily="18" charset="0"/>
                <a:ea typeface="Calibri" panose="020F0502020204030204" pitchFamily="34" charset="0"/>
              </a:rPr>
              <a:t>Surviving Security: </a:t>
            </a:r>
            <a:r>
              <a:rPr lang="en-US" sz="2800" dirty="0" smtClean="0">
                <a:solidFill>
                  <a:srgbClr val="000000"/>
                </a:solidFill>
                <a:effectLst/>
                <a:latin typeface="Times New Roman" panose="02020603050405020304" pitchFamily="18" charset="0"/>
                <a:ea typeface="Calibri" panose="020F0502020204030204" pitchFamily="34" charset="0"/>
              </a:rPr>
              <a:t>How to Integrate People, Process, and Technology. Second Edition, </a:t>
            </a:r>
            <a:r>
              <a:rPr lang="en-US" sz="2800" dirty="0" err="1" smtClean="0">
                <a:solidFill>
                  <a:srgbClr val="000000"/>
                </a:solidFill>
                <a:effectLst/>
                <a:latin typeface="Times New Roman" panose="02020603050405020304" pitchFamily="18" charset="0"/>
                <a:ea typeface="Calibri" panose="020F0502020204030204" pitchFamily="34" charset="0"/>
              </a:rPr>
              <a:t>AuerbachPublications</a:t>
            </a:r>
            <a:endParaRPr lang="en-US" sz="2800" dirty="0" smtClean="0">
              <a:solidFill>
                <a:srgbClr val="000000"/>
              </a:solidFill>
              <a:effectLst/>
              <a:latin typeface="Times New Roman" panose="02020603050405020304" pitchFamily="18" charset="0"/>
              <a:ea typeface="Calibri" panose="020F0502020204030204" pitchFamily="34" charset="0"/>
            </a:endParaRPr>
          </a:p>
          <a:p>
            <a:pPr marL="457200" marR="0" indent="-457200">
              <a:spcBef>
                <a:spcPts val="0"/>
              </a:spcBef>
              <a:spcAft>
                <a:spcPts val="0"/>
              </a:spcAft>
            </a:pPr>
            <a:r>
              <a:rPr lang="en-US" sz="2800" dirty="0" smtClean="0">
                <a:solidFill>
                  <a:srgbClr val="000000"/>
                </a:solidFill>
                <a:effectLst/>
                <a:latin typeface="Times New Roman" panose="02020603050405020304" pitchFamily="18" charset="0"/>
                <a:ea typeface="Calibri" panose="020F0502020204030204" pitchFamily="34" charset="0"/>
              </a:rPr>
              <a:t>Anderson, Ross, J and </a:t>
            </a:r>
            <a:r>
              <a:rPr lang="en-US" sz="2800" dirty="0" err="1" smtClean="0">
                <a:solidFill>
                  <a:srgbClr val="000000"/>
                </a:solidFill>
                <a:effectLst/>
                <a:latin typeface="Times New Roman" panose="02020603050405020304" pitchFamily="18" charset="0"/>
                <a:ea typeface="Calibri" panose="020F0502020204030204" pitchFamily="34" charset="0"/>
              </a:rPr>
              <a:t>Wiley,J</a:t>
            </a:r>
            <a:r>
              <a:rPr lang="en-US" sz="2800" dirty="0" smtClean="0">
                <a:solidFill>
                  <a:srgbClr val="000000"/>
                </a:solidFill>
                <a:effectLst/>
                <a:latin typeface="Times New Roman" panose="02020603050405020304" pitchFamily="18" charset="0"/>
                <a:ea typeface="Calibri" panose="020F0502020204030204" pitchFamily="34" charset="0"/>
              </a:rPr>
              <a:t>. </a:t>
            </a:r>
            <a:r>
              <a:rPr lang="en-US" sz="2800" i="1" dirty="0" smtClean="0">
                <a:solidFill>
                  <a:srgbClr val="000000"/>
                </a:solidFill>
                <a:effectLst/>
                <a:latin typeface="Times New Roman" panose="02020603050405020304" pitchFamily="18" charset="0"/>
                <a:ea typeface="Calibri" panose="020F0502020204030204" pitchFamily="34" charset="0"/>
              </a:rPr>
              <a:t>Security Engineering:</a:t>
            </a:r>
            <a:r>
              <a:rPr lang="en-US" sz="2800" dirty="0" smtClean="0">
                <a:solidFill>
                  <a:srgbClr val="000000"/>
                </a:solidFill>
                <a:effectLst/>
                <a:latin typeface="Times New Roman" panose="02020603050405020304" pitchFamily="18" charset="0"/>
                <a:ea typeface="Calibri" panose="020F0502020204030204" pitchFamily="34" charset="0"/>
              </a:rPr>
              <a:t> A Guide to Building Dependable Distributed Systems. </a:t>
            </a:r>
            <a:endParaRPr lang="en-US" sz="28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5323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par>
                                <p:cTn id="21" presetID="42" presetClass="entr" presetSubtype="0" fill="hold"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1000"/>
                                        <p:tgtEl>
                                          <p:spTgt spid="2">
                                            <p:txEl>
                                              <p:pRg st="2" end="2"/>
                                            </p:txEl>
                                          </p:spTgt>
                                        </p:tgtEl>
                                      </p:cBhvr>
                                    </p:animEffect>
                                    <p:anim calcmode="lin" valueType="num">
                                      <p:cBhvr>
                                        <p:cTn id="2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1000"/>
                                        <p:tgtEl>
                                          <p:spTgt spid="2">
                                            <p:txEl>
                                              <p:pRg st="4" end="4"/>
                                            </p:txEl>
                                          </p:spTgt>
                                        </p:tgtEl>
                                      </p:cBhvr>
                                    </p:animEffect>
                                    <p:anim calcmode="lin" valueType="num">
                                      <p:cBhvr>
                                        <p:cTn id="3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5545" y="566556"/>
            <a:ext cx="8735999" cy="5633828"/>
          </a:xfrm>
          <a:prstGeom prst="rect">
            <a:avLst/>
          </a:prstGeom>
        </p:spPr>
      </p:pic>
    </p:spTree>
    <p:extLst>
      <p:ext uri="{BB962C8B-B14F-4D97-AF65-F5344CB8AC3E}">
        <p14:creationId xmlns:p14="http://schemas.microsoft.com/office/powerpoint/2010/main" val="151959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0" fill="hold"/>
                                        <p:tgtEl>
                                          <p:spTgt spid="4"/>
                                        </p:tgtEl>
                                        <p:attrNameLst>
                                          <p:attrName>ppt_w</p:attrName>
                                        </p:attrNameLst>
                                      </p:cBhvr>
                                      <p:tavLst>
                                        <p:tav tm="0">
                                          <p:val>
                                            <p:fltVal val="0"/>
                                          </p:val>
                                        </p:tav>
                                        <p:tav tm="100000">
                                          <p:val>
                                            <p:strVal val="#ppt_w"/>
                                          </p:val>
                                        </p:tav>
                                      </p:tavLst>
                                    </p:anim>
                                    <p:anim calcmode="lin" valueType="num">
                                      <p:cBhvr>
                                        <p:cTn id="8" dur="2500" fill="hold"/>
                                        <p:tgtEl>
                                          <p:spTgt spid="4"/>
                                        </p:tgtEl>
                                        <p:attrNameLst>
                                          <p:attrName>ppt_h</p:attrName>
                                        </p:attrNameLst>
                                      </p:cBhvr>
                                      <p:tavLst>
                                        <p:tav tm="0">
                                          <p:val>
                                            <p:fltVal val="0"/>
                                          </p:val>
                                        </p:tav>
                                        <p:tav tm="100000">
                                          <p:val>
                                            <p:strVal val="#ppt_h"/>
                                          </p:val>
                                        </p:tav>
                                      </p:tavLst>
                                    </p:anim>
                                    <p:anim calcmode="lin" valueType="num">
                                      <p:cBhvr>
                                        <p:cTn id="9" dur="2500" fill="hold"/>
                                        <p:tgtEl>
                                          <p:spTgt spid="4"/>
                                        </p:tgtEl>
                                        <p:attrNameLst>
                                          <p:attrName>style.rotation</p:attrName>
                                        </p:attrNameLst>
                                      </p:cBhvr>
                                      <p:tavLst>
                                        <p:tav tm="0">
                                          <p:val>
                                            <p:fltVal val="90"/>
                                          </p:val>
                                        </p:tav>
                                        <p:tav tm="100000">
                                          <p:val>
                                            <p:fltVal val="0"/>
                                          </p:val>
                                        </p:tav>
                                      </p:tavLst>
                                    </p:anim>
                                    <p:animEffect transition="in" filter="fade">
                                      <p:cBhvr>
                                        <p:cTn id="10" dur="2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49449" y="2062112"/>
            <a:ext cx="8788400" cy="3170099"/>
          </a:xfrm>
          <a:prstGeom prst="rect">
            <a:avLst/>
          </a:prstGeom>
        </p:spPr>
        <p:txBody>
          <a:bodyPr wrap="square">
            <a:spAutoFit/>
          </a:bodyPr>
          <a:lstStyle/>
          <a:p>
            <a:pPr lvl="2" algn="ctr"/>
            <a:r>
              <a:rPr lang="en-US" sz="4000" b="1" dirty="0" smtClean="0">
                <a:solidFill>
                  <a:schemeClr val="accent5"/>
                </a:solidFill>
                <a:effectLst/>
                <a:latin typeface="Times New Roman" panose="02020603050405020304" pitchFamily="18" charset="0"/>
                <a:ea typeface="Calibri" panose="020F0502020204030204" pitchFamily="34" charset="0"/>
                <a:cs typeface="Times New Roman" panose="02020603050405020304" pitchFamily="18" charset="0"/>
              </a:rPr>
              <a:t>Vulnerabilities</a:t>
            </a:r>
          </a:p>
          <a:p>
            <a:r>
              <a:rPr lang="en-US" sz="4000" dirty="0" smtClean="0">
                <a:effectLst/>
                <a:latin typeface="Times New Roman" panose="02020603050405020304" pitchFamily="18" charset="0"/>
                <a:ea typeface="Calibri" panose="020F0502020204030204" pitchFamily="34" charset="0"/>
                <a:cs typeface="Times New Roman" panose="02020603050405020304" pitchFamily="18" charset="0"/>
              </a:rPr>
              <a:t> Refer to a weakness in an information system or its components that might be exploited to compromise the security of the system. </a:t>
            </a:r>
            <a:endParaRPr lang="en-US" sz="40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clrChange>
              <a:clrFrom>
                <a:srgbClr val="F8F8F8"/>
              </a:clrFrom>
              <a:clrTo>
                <a:srgbClr val="F8F8F8">
                  <a:alpha val="0"/>
                </a:srgbClr>
              </a:clrTo>
            </a:clrChange>
            <a:extLst>
              <a:ext uri="{28A0092B-C50C-407E-A947-70E740481C1C}">
                <a14:useLocalDpi xmlns:a14="http://schemas.microsoft.com/office/drawing/2010/main" val="0"/>
              </a:ext>
            </a:extLst>
          </a:blip>
          <a:stretch>
            <a:fillRect/>
          </a:stretch>
        </p:blipFill>
        <p:spPr>
          <a:xfrm>
            <a:off x="1501558" y="314326"/>
            <a:ext cx="3276600" cy="2571750"/>
          </a:xfrm>
          <a:prstGeom prst="rect">
            <a:avLst/>
          </a:prstGeom>
        </p:spPr>
      </p:pic>
    </p:spTree>
    <p:extLst>
      <p:ext uri="{BB962C8B-B14F-4D97-AF65-F5344CB8AC3E}">
        <p14:creationId xmlns:p14="http://schemas.microsoft.com/office/powerpoint/2010/main" val="172895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plus(out)">
                                      <p:cBhvr>
                                        <p:cTn id="7" dur="1000"/>
                                        <p:tgtEl>
                                          <p:spTgt spid="2">
                                            <p:txEl>
                                              <p:pRg st="0" end="0"/>
                                            </p:txEl>
                                          </p:spTgt>
                                        </p:tgtEl>
                                      </p:cBhvr>
                                    </p:animEffect>
                                  </p:childTnLst>
                                </p:cTn>
                              </p:par>
                            </p:childTnLst>
                          </p:cTn>
                        </p:par>
                        <p:par>
                          <p:cTn id="8" fill="hold">
                            <p:stCondLst>
                              <p:cond delay="1000"/>
                            </p:stCondLst>
                            <p:childTnLst>
                              <p:par>
                                <p:cTn id="9" presetID="13" presetClass="entr" presetSubtype="32"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plus(out)">
                                      <p:cBhvr>
                                        <p:cTn id="11" dur="1000"/>
                                        <p:tgtEl>
                                          <p:spTgt spid="2">
                                            <p:txEl>
                                              <p:pRg st="1" end="1"/>
                                            </p:txEl>
                                          </p:spTgt>
                                        </p:tgtEl>
                                      </p:cBhvr>
                                    </p:animEffect>
                                  </p:childTnLst>
                                </p:cTn>
                              </p:par>
                              <p:par>
                                <p:cTn id="12" presetID="1" presetClass="path" presetSubtype="0" accel="50000" decel="50000" fill="hold" nodeType="withEffect">
                                  <p:stCondLst>
                                    <p:cond delay="0"/>
                                  </p:stCondLst>
                                  <p:childTnLst>
                                    <p:animMotion origin="layout" path="M 0.19388 0.00787 C 0.42865 0.00787 0.61979 0.1507 0.61979 0.32732 C 0.61979 0.50348 0.42865 0.64699 0.19388 0.64699 C -0.04153 0.64699 -0.2319 0.50348 -0.2319 0.32732 C -0.2319 0.1507 -0.04153 0.00787 0.19388 0.00787 Z " pathEditMode="relative" rAng="0" ptsTypes="AAAAA">
                                      <p:cBhvr>
                                        <p:cTn id="13" dur="4000" fill="hold"/>
                                        <p:tgtEl>
                                          <p:spTgt spid="3"/>
                                        </p:tgtEl>
                                        <p:attrNameLst>
                                          <p:attrName>ppt_x</p:attrName>
                                          <p:attrName>ppt_y</p:attrName>
                                        </p:attrNameLst>
                                      </p:cBhvr>
                                      <p:rCtr x="0" y="3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6591" y="1406699"/>
            <a:ext cx="8585157" cy="4031873"/>
          </a:xfrm>
          <a:prstGeom prst="rect">
            <a:avLst/>
          </a:prstGeom>
        </p:spPr>
        <p:txBody>
          <a:bodyPr wrap="square">
            <a:spAutoFit/>
          </a:bodyPr>
          <a:lstStyle/>
          <a:p>
            <a:pPr algn="ctr"/>
            <a:r>
              <a:rPr lang="en-US" sz="3200" b="1" dirty="0">
                <a:solidFill>
                  <a:schemeClr val="accent5"/>
                </a:solidFill>
                <a:latin typeface="Times New Roman" panose="02020603050405020304" pitchFamily="18" charset="0"/>
                <a:cs typeface="Times New Roman" panose="02020603050405020304" pitchFamily="18" charset="0"/>
              </a:rPr>
              <a:t>Four primary classes of threats in network security</a:t>
            </a:r>
            <a:endParaRPr lang="en-US" sz="3200" dirty="0">
              <a:solidFill>
                <a:schemeClr val="accent5"/>
              </a:solidFill>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endParaRPr lang="en-US" sz="3200" b="1" dirty="0">
              <a:latin typeface="Times New Roman" panose="02020603050405020304" pitchFamily="18" charset="0"/>
              <a:cs typeface="Times New Roman" panose="02020603050405020304" pitchFamily="18" charset="0"/>
            </a:endParaRPr>
          </a:p>
          <a:p>
            <a:pPr algn="ctr"/>
            <a:r>
              <a:rPr lang="en-US" sz="3200" b="1" dirty="0" smtClean="0">
                <a:latin typeface="Times New Roman" panose="02020603050405020304" pitchFamily="18" charset="0"/>
                <a:cs typeface="Times New Roman" panose="02020603050405020304" pitchFamily="18" charset="0"/>
              </a:rPr>
              <a:t>1. </a:t>
            </a:r>
            <a:r>
              <a:rPr lang="en-US" sz="3200" b="1" dirty="0" smtClean="0">
                <a:solidFill>
                  <a:srgbClr val="C00000"/>
                </a:solidFill>
                <a:latin typeface="Times New Roman" panose="02020603050405020304" pitchFamily="18" charset="0"/>
                <a:cs typeface="Times New Roman" panose="02020603050405020304" pitchFamily="18" charset="0"/>
              </a:rPr>
              <a:t>Unstructured </a:t>
            </a:r>
            <a:r>
              <a:rPr lang="en-US" sz="3200" b="1" dirty="0">
                <a:solidFill>
                  <a:srgbClr val="C00000"/>
                </a:solidFill>
                <a:latin typeface="Times New Roman" panose="02020603050405020304" pitchFamily="18" charset="0"/>
                <a:cs typeface="Times New Roman" panose="02020603050405020304" pitchFamily="18" charset="0"/>
              </a:rPr>
              <a:t>threats</a:t>
            </a:r>
            <a:r>
              <a:rPr lang="en-US" sz="3200" dirty="0">
                <a:solidFill>
                  <a:srgbClr val="C00000"/>
                </a:solidFill>
                <a:latin typeface="Times New Roman" panose="02020603050405020304" pitchFamily="18" charset="0"/>
                <a:cs typeface="Times New Roman" panose="02020603050405020304" pitchFamily="18" charset="0"/>
              </a:rPr>
              <a:t>. </a:t>
            </a:r>
            <a:endParaRPr lang="en-US" sz="3200" dirty="0" smtClean="0">
              <a:solidFill>
                <a:srgbClr val="C00000"/>
              </a:solidFill>
              <a:latin typeface="Times New Roman" panose="02020603050405020304" pitchFamily="18" charset="0"/>
              <a:cs typeface="Times New Roman" panose="02020603050405020304" pitchFamily="18" charset="0"/>
            </a:endParaRPr>
          </a:p>
          <a:p>
            <a:pPr algn="just"/>
            <a:r>
              <a:rPr lang="en-US" sz="3200" dirty="0" smtClean="0">
                <a:latin typeface="Times New Roman" panose="02020603050405020304" pitchFamily="18" charset="0"/>
                <a:cs typeface="Times New Roman" panose="02020603050405020304" pitchFamily="18" charset="0"/>
              </a:rPr>
              <a:t>Unstructured </a:t>
            </a:r>
            <a:r>
              <a:rPr lang="en-US" sz="3200" dirty="0">
                <a:latin typeface="Times New Roman" panose="02020603050405020304" pitchFamily="18" charset="0"/>
                <a:cs typeface="Times New Roman" panose="02020603050405020304" pitchFamily="18" charset="0"/>
              </a:rPr>
              <a:t>threats consist of </a:t>
            </a:r>
            <a:r>
              <a:rPr lang="en-US" sz="3200" dirty="0" smtClean="0">
                <a:latin typeface="Times New Roman" panose="02020603050405020304" pitchFamily="18" charset="0"/>
                <a:cs typeface="Times New Roman" panose="02020603050405020304" pitchFamily="18" charset="0"/>
              </a:rPr>
              <a:t>mostly inexperienced individuals using easily available hacking tools such as shell scripts which used command line interpreter and password crackers.</a:t>
            </a:r>
          </a:p>
        </p:txBody>
      </p:sp>
    </p:spTree>
    <p:extLst>
      <p:ext uri="{BB962C8B-B14F-4D97-AF65-F5344CB8AC3E}">
        <p14:creationId xmlns:p14="http://schemas.microsoft.com/office/powerpoint/2010/main" val="133557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ntr" presetSubtype="0" fill="hold" nodeType="after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80">
                                          <p:stCondLst>
                                            <p:cond delay="0"/>
                                          </p:stCondLst>
                                        </p:cTn>
                                        <p:tgtEl>
                                          <p:spTgt spid="2">
                                            <p:txEl>
                                              <p:pRg st="2" end="2"/>
                                            </p:txEl>
                                          </p:spTgt>
                                        </p:tgtEl>
                                      </p:cBhvr>
                                    </p:animEffect>
                                    <p:anim calcmode="lin" valueType="num">
                                      <p:cBhvr>
                                        <p:cTn id="14"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2">
                                            <p:txEl>
                                              <p:pRg st="2" end="2"/>
                                            </p:txEl>
                                          </p:spTgt>
                                        </p:tgtEl>
                                      </p:cBhvr>
                                      <p:to x="100000" y="60000"/>
                                    </p:animScale>
                                    <p:animScale>
                                      <p:cBhvr>
                                        <p:cTn id="20" dur="166" decel="50000">
                                          <p:stCondLst>
                                            <p:cond delay="676"/>
                                          </p:stCondLst>
                                        </p:cTn>
                                        <p:tgtEl>
                                          <p:spTgt spid="2">
                                            <p:txEl>
                                              <p:pRg st="2" end="2"/>
                                            </p:txEl>
                                          </p:spTgt>
                                        </p:tgtEl>
                                      </p:cBhvr>
                                      <p:to x="100000" y="100000"/>
                                    </p:animScale>
                                    <p:animScale>
                                      <p:cBhvr>
                                        <p:cTn id="21" dur="26">
                                          <p:stCondLst>
                                            <p:cond delay="1312"/>
                                          </p:stCondLst>
                                        </p:cTn>
                                        <p:tgtEl>
                                          <p:spTgt spid="2">
                                            <p:txEl>
                                              <p:pRg st="2" end="2"/>
                                            </p:txEl>
                                          </p:spTgt>
                                        </p:tgtEl>
                                      </p:cBhvr>
                                      <p:to x="100000" y="80000"/>
                                    </p:animScale>
                                    <p:animScale>
                                      <p:cBhvr>
                                        <p:cTn id="22" dur="166" decel="50000">
                                          <p:stCondLst>
                                            <p:cond delay="1338"/>
                                          </p:stCondLst>
                                        </p:cTn>
                                        <p:tgtEl>
                                          <p:spTgt spid="2">
                                            <p:txEl>
                                              <p:pRg st="2" end="2"/>
                                            </p:txEl>
                                          </p:spTgt>
                                        </p:tgtEl>
                                      </p:cBhvr>
                                      <p:to x="100000" y="100000"/>
                                    </p:animScale>
                                    <p:animScale>
                                      <p:cBhvr>
                                        <p:cTn id="23" dur="26">
                                          <p:stCondLst>
                                            <p:cond delay="1642"/>
                                          </p:stCondLst>
                                        </p:cTn>
                                        <p:tgtEl>
                                          <p:spTgt spid="2">
                                            <p:txEl>
                                              <p:pRg st="2" end="2"/>
                                            </p:txEl>
                                          </p:spTgt>
                                        </p:tgtEl>
                                      </p:cBhvr>
                                      <p:to x="100000" y="90000"/>
                                    </p:animScale>
                                    <p:animScale>
                                      <p:cBhvr>
                                        <p:cTn id="24" dur="166" decel="50000">
                                          <p:stCondLst>
                                            <p:cond delay="1668"/>
                                          </p:stCondLst>
                                        </p:cTn>
                                        <p:tgtEl>
                                          <p:spTgt spid="2">
                                            <p:txEl>
                                              <p:pRg st="2" end="2"/>
                                            </p:txEl>
                                          </p:spTgt>
                                        </p:tgtEl>
                                      </p:cBhvr>
                                      <p:to x="100000" y="100000"/>
                                    </p:animScale>
                                    <p:animScale>
                                      <p:cBhvr>
                                        <p:cTn id="25" dur="26">
                                          <p:stCondLst>
                                            <p:cond delay="1808"/>
                                          </p:stCondLst>
                                        </p:cTn>
                                        <p:tgtEl>
                                          <p:spTgt spid="2">
                                            <p:txEl>
                                              <p:pRg st="2" end="2"/>
                                            </p:txEl>
                                          </p:spTgt>
                                        </p:tgtEl>
                                      </p:cBhvr>
                                      <p:to x="100000" y="95000"/>
                                    </p:animScale>
                                    <p:animScale>
                                      <p:cBhvr>
                                        <p:cTn id="26" dur="166" decel="50000">
                                          <p:stCondLst>
                                            <p:cond delay="1834"/>
                                          </p:stCondLst>
                                        </p:cTn>
                                        <p:tgtEl>
                                          <p:spTgt spid="2">
                                            <p:txEl>
                                              <p:pRg st="2" end="2"/>
                                            </p:txEl>
                                          </p:spTgt>
                                        </p:tgtEl>
                                      </p:cBhvr>
                                      <p:to x="100000" y="100000"/>
                                    </p:animScale>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wipe(down)">
                                      <p:cBhvr>
                                        <p:cTn id="30" dur="580">
                                          <p:stCondLst>
                                            <p:cond delay="0"/>
                                          </p:stCondLst>
                                        </p:cTn>
                                        <p:tgtEl>
                                          <p:spTgt spid="2">
                                            <p:txEl>
                                              <p:pRg st="3" end="3"/>
                                            </p:txEl>
                                          </p:spTgt>
                                        </p:tgtEl>
                                      </p:cBhvr>
                                    </p:animEffect>
                                    <p:anim calcmode="lin" valueType="num">
                                      <p:cBhvr>
                                        <p:cTn id="31"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2">
                                            <p:txEl>
                                              <p:pRg st="3" end="3"/>
                                            </p:txEl>
                                          </p:spTgt>
                                        </p:tgtEl>
                                      </p:cBhvr>
                                      <p:to x="100000" y="60000"/>
                                    </p:animScale>
                                    <p:animScale>
                                      <p:cBhvr>
                                        <p:cTn id="37" dur="166" decel="50000">
                                          <p:stCondLst>
                                            <p:cond delay="676"/>
                                          </p:stCondLst>
                                        </p:cTn>
                                        <p:tgtEl>
                                          <p:spTgt spid="2">
                                            <p:txEl>
                                              <p:pRg st="3" end="3"/>
                                            </p:txEl>
                                          </p:spTgt>
                                        </p:tgtEl>
                                      </p:cBhvr>
                                      <p:to x="100000" y="100000"/>
                                    </p:animScale>
                                    <p:animScale>
                                      <p:cBhvr>
                                        <p:cTn id="38" dur="26">
                                          <p:stCondLst>
                                            <p:cond delay="1312"/>
                                          </p:stCondLst>
                                        </p:cTn>
                                        <p:tgtEl>
                                          <p:spTgt spid="2">
                                            <p:txEl>
                                              <p:pRg st="3" end="3"/>
                                            </p:txEl>
                                          </p:spTgt>
                                        </p:tgtEl>
                                      </p:cBhvr>
                                      <p:to x="100000" y="80000"/>
                                    </p:animScale>
                                    <p:animScale>
                                      <p:cBhvr>
                                        <p:cTn id="39" dur="166" decel="50000">
                                          <p:stCondLst>
                                            <p:cond delay="1338"/>
                                          </p:stCondLst>
                                        </p:cTn>
                                        <p:tgtEl>
                                          <p:spTgt spid="2">
                                            <p:txEl>
                                              <p:pRg st="3" end="3"/>
                                            </p:txEl>
                                          </p:spTgt>
                                        </p:tgtEl>
                                      </p:cBhvr>
                                      <p:to x="100000" y="100000"/>
                                    </p:animScale>
                                    <p:animScale>
                                      <p:cBhvr>
                                        <p:cTn id="40" dur="26">
                                          <p:stCondLst>
                                            <p:cond delay="1642"/>
                                          </p:stCondLst>
                                        </p:cTn>
                                        <p:tgtEl>
                                          <p:spTgt spid="2">
                                            <p:txEl>
                                              <p:pRg st="3" end="3"/>
                                            </p:txEl>
                                          </p:spTgt>
                                        </p:tgtEl>
                                      </p:cBhvr>
                                      <p:to x="100000" y="90000"/>
                                    </p:animScale>
                                    <p:animScale>
                                      <p:cBhvr>
                                        <p:cTn id="41" dur="166" decel="50000">
                                          <p:stCondLst>
                                            <p:cond delay="1668"/>
                                          </p:stCondLst>
                                        </p:cTn>
                                        <p:tgtEl>
                                          <p:spTgt spid="2">
                                            <p:txEl>
                                              <p:pRg st="3" end="3"/>
                                            </p:txEl>
                                          </p:spTgt>
                                        </p:tgtEl>
                                      </p:cBhvr>
                                      <p:to x="100000" y="100000"/>
                                    </p:animScale>
                                    <p:animScale>
                                      <p:cBhvr>
                                        <p:cTn id="42" dur="26">
                                          <p:stCondLst>
                                            <p:cond delay="1808"/>
                                          </p:stCondLst>
                                        </p:cTn>
                                        <p:tgtEl>
                                          <p:spTgt spid="2">
                                            <p:txEl>
                                              <p:pRg st="3" end="3"/>
                                            </p:txEl>
                                          </p:spTgt>
                                        </p:tgtEl>
                                      </p:cBhvr>
                                      <p:to x="100000" y="95000"/>
                                    </p:animScale>
                                    <p:animScale>
                                      <p:cBhvr>
                                        <p:cTn id="43" dur="166" decel="50000">
                                          <p:stCondLst>
                                            <p:cond delay="1834"/>
                                          </p:stCondLst>
                                        </p:cTn>
                                        <p:tgtEl>
                                          <p:spTgt spid="2">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99179" y="1254611"/>
            <a:ext cx="7391399" cy="4247317"/>
          </a:xfrm>
          <a:prstGeom prst="rect">
            <a:avLst/>
          </a:prstGeom>
        </p:spPr>
        <p:txBody>
          <a:bodyPr wrap="square">
            <a:spAutoFit/>
          </a:bodyPr>
          <a:lstStyle/>
          <a:p>
            <a:pPr algn="ctr"/>
            <a:r>
              <a:rPr lang="en-US" sz="3000" b="1" dirty="0" smtClean="0">
                <a:effectLst/>
                <a:latin typeface="Times New Roman" panose="02020603050405020304" pitchFamily="18" charset="0"/>
                <a:ea typeface="Calibri" panose="020F0502020204030204" pitchFamily="34" charset="0"/>
              </a:rPr>
              <a:t>2.   </a:t>
            </a:r>
            <a:r>
              <a:rPr lang="en-US" sz="3000" b="1" dirty="0" smtClean="0">
                <a:solidFill>
                  <a:srgbClr val="C00000"/>
                </a:solidFill>
                <a:effectLst/>
                <a:latin typeface="Times New Roman" panose="02020603050405020304" pitchFamily="18" charset="0"/>
                <a:ea typeface="Calibri" panose="020F0502020204030204" pitchFamily="34" charset="0"/>
              </a:rPr>
              <a:t>Structured threats</a:t>
            </a:r>
            <a:endParaRPr lang="en-US" sz="3000" dirty="0" smtClean="0">
              <a:solidFill>
                <a:srgbClr val="C00000"/>
              </a:solidFill>
              <a:effectLst/>
              <a:latin typeface="Times New Roman" panose="02020603050405020304" pitchFamily="18" charset="0"/>
              <a:ea typeface="Calibri" panose="020F0502020204030204" pitchFamily="34" charset="0"/>
            </a:endParaRPr>
          </a:p>
          <a:p>
            <a:pPr algn="just"/>
            <a:r>
              <a:rPr lang="en-US" sz="3000" dirty="0" smtClean="0">
                <a:effectLst/>
                <a:latin typeface="Times New Roman" panose="02020603050405020304" pitchFamily="18" charset="0"/>
                <a:ea typeface="Calibri" panose="020F0502020204030204" pitchFamily="34" charset="0"/>
              </a:rPr>
              <a:t>Structured threats come from hackers who are more highly motivated and technically competent. These people know system vulnerabilities and can understand and develop exploit code and scripts. They understand, develop, and use sophisticated hacking techniques to penetrate unsuspecting businesses. </a:t>
            </a:r>
            <a:endParaRPr lang="en-US" sz="3000" dirty="0"/>
          </a:p>
        </p:txBody>
      </p:sp>
    </p:spTree>
    <p:extLst>
      <p:ext uri="{BB962C8B-B14F-4D97-AF65-F5344CB8AC3E}">
        <p14:creationId xmlns:p14="http://schemas.microsoft.com/office/powerpoint/2010/main" val="137312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4626" y="717192"/>
            <a:ext cx="8686800" cy="4708981"/>
          </a:xfrm>
          <a:prstGeom prst="rect">
            <a:avLst/>
          </a:prstGeom>
        </p:spPr>
        <p:txBody>
          <a:bodyPr wrap="square">
            <a:spAutoFit/>
          </a:bodyPr>
          <a:lstStyle/>
          <a:p>
            <a:pPr algn="ctr"/>
            <a:r>
              <a:rPr lang="en-US" sz="3000" b="1" dirty="0" smtClean="0">
                <a:effectLst/>
                <a:latin typeface="Times New Roman" panose="02020603050405020304" pitchFamily="18" charset="0"/>
                <a:ea typeface="Calibri" panose="020F0502020204030204" pitchFamily="34" charset="0"/>
                <a:cs typeface="Times New Roman" panose="02020603050405020304" pitchFamily="18" charset="0"/>
              </a:rPr>
              <a:t>3.  </a:t>
            </a:r>
            <a:r>
              <a:rPr lang="en-US" sz="3000" b="1" dirty="0" smtClean="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External threats</a:t>
            </a:r>
            <a:r>
              <a:rPr lang="en-US" sz="3000" dirty="0" smtClean="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r>
              <a:rPr lang="en-US" sz="3000" dirty="0" smtClean="0">
                <a:effectLst/>
                <a:latin typeface="Times New Roman" panose="02020603050405020304" pitchFamily="18" charset="0"/>
                <a:ea typeface="Calibri" panose="020F0502020204030204" pitchFamily="34" charset="0"/>
                <a:cs typeface="Times New Roman" panose="02020603050405020304" pitchFamily="18" charset="0"/>
              </a:rPr>
              <a:t> External threats can arise from individuals or organizations working outside of a company. They do not have authorized access to the computer systems or network. They work their way into a network mainly from the Internet or dialup access servers.</a:t>
            </a:r>
            <a:endParaRPr lang="en-US"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3000" b="1" dirty="0" smtClean="0">
                <a:effectLst/>
                <a:latin typeface="Times New Roman" panose="02020603050405020304" pitchFamily="18" charset="0"/>
                <a:ea typeface="Calibri" panose="020F0502020204030204" pitchFamily="34" charset="0"/>
                <a:cs typeface="Times New Roman" panose="02020603050405020304" pitchFamily="18" charset="0"/>
              </a:rPr>
              <a:t>4. </a:t>
            </a:r>
            <a:r>
              <a:rPr lang="en-US" sz="3000" b="1" dirty="0" smtClean="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Internal threats</a:t>
            </a:r>
            <a:r>
              <a:rPr lang="en-US" sz="3000" dirty="0" smtClean="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r>
              <a:rPr lang="en-US" sz="3000" dirty="0" smtClean="0">
                <a:effectLst/>
                <a:latin typeface="Times New Roman" panose="02020603050405020304" pitchFamily="18" charset="0"/>
                <a:ea typeface="Calibri" panose="020F0502020204030204" pitchFamily="34" charset="0"/>
                <a:cs typeface="Times New Roman" panose="02020603050405020304" pitchFamily="18" charset="0"/>
              </a:rPr>
              <a:t>Internal threats occur when someone has authorized access to the network with either an account on a server or physical access to the network.</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977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anim calcmode="lin" valueType="num">
                                      <p:cBhvr>
                                        <p:cTn id="1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4345" y="1533262"/>
            <a:ext cx="10020300" cy="1323439"/>
          </a:xfrm>
          <a:prstGeom prst="rect">
            <a:avLst/>
          </a:prstGeom>
        </p:spPr>
        <p:txBody>
          <a:bodyPr wrap="square">
            <a:spAutoFit/>
          </a:bodyPr>
          <a:lstStyle/>
          <a:p>
            <a:pPr marL="457200" marR="0" indent="457200" algn="ctr">
              <a:spcBef>
                <a:spcPts val="0"/>
              </a:spcBef>
              <a:spcAft>
                <a:spcPts val="0"/>
              </a:spcAft>
            </a:pPr>
            <a:r>
              <a:rPr lang="en-US" sz="4000" b="1" u="sng" dirty="0" smtClean="0">
                <a:solidFill>
                  <a:schemeClr val="accent5"/>
                </a:solidFill>
                <a:effectLst/>
                <a:latin typeface="Times New Roman" panose="02020603050405020304" pitchFamily="18" charset="0"/>
                <a:ea typeface="Calibri" panose="020F0502020204030204" pitchFamily="34" charset="0"/>
                <a:cs typeface="Times New Roman" panose="02020603050405020304" pitchFamily="18" charset="0"/>
              </a:rPr>
              <a:t>NEGATIVE EFFECTS OF THREATS IN INFORMATION SYSTEMS</a:t>
            </a:r>
            <a:endParaRPr lang="en-US" sz="4000" u="sng"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8306" y="3278687"/>
            <a:ext cx="2505075" cy="1828800"/>
          </a:xfrm>
          <a:prstGeom prst="rect">
            <a:avLst/>
          </a:prstGeom>
        </p:spPr>
      </p:pic>
    </p:spTree>
    <p:extLst>
      <p:ext uri="{BB962C8B-B14F-4D97-AF65-F5344CB8AC3E}">
        <p14:creationId xmlns:p14="http://schemas.microsoft.com/office/powerpoint/2010/main" val="651853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xEl>
                                              <p:pRg st="0" end="0"/>
                                            </p:txEl>
                                          </p:spTgt>
                                        </p:tgtEl>
                                        <p:attrNameLst>
                                          <p:attrName>ppt_x</p:attrName>
                                          <p:attrName>ppt_y</p:attrName>
                                        </p:attrNameLst>
                                      </p:cBhvr>
                                    </p:animMotion>
                                    <p:animRot by="1500000">
                                      <p:cBhvr>
                                        <p:cTn id="7" dur="125" fill="hold">
                                          <p:stCondLst>
                                            <p:cond delay="0"/>
                                          </p:stCondLst>
                                        </p:cTn>
                                        <p:tgtEl>
                                          <p:spTgt spid="2">
                                            <p:txEl>
                                              <p:pRg st="0" end="0"/>
                                            </p:txEl>
                                          </p:spTgt>
                                        </p:tgtEl>
                                        <p:attrNameLst>
                                          <p:attrName>r</p:attrName>
                                        </p:attrNameLst>
                                      </p:cBhvr>
                                    </p:animRot>
                                    <p:animRot by="-1500000">
                                      <p:cBhvr>
                                        <p:cTn id="8" dur="125" fill="hold">
                                          <p:stCondLst>
                                            <p:cond delay="125"/>
                                          </p:stCondLst>
                                        </p:cTn>
                                        <p:tgtEl>
                                          <p:spTgt spid="2">
                                            <p:txEl>
                                              <p:pRg st="0" end="0"/>
                                            </p:txEl>
                                          </p:spTgt>
                                        </p:tgtEl>
                                        <p:attrNameLst>
                                          <p:attrName>r</p:attrName>
                                        </p:attrNameLst>
                                      </p:cBhvr>
                                    </p:animRot>
                                    <p:animRot by="-1500000">
                                      <p:cBhvr>
                                        <p:cTn id="9" dur="125" fill="hold">
                                          <p:stCondLst>
                                            <p:cond delay="250"/>
                                          </p:stCondLst>
                                        </p:cTn>
                                        <p:tgtEl>
                                          <p:spTgt spid="2">
                                            <p:txEl>
                                              <p:pRg st="0" end="0"/>
                                            </p:txEl>
                                          </p:spTgt>
                                        </p:tgtEl>
                                        <p:attrNameLst>
                                          <p:attrName>r</p:attrName>
                                        </p:attrNameLst>
                                      </p:cBhvr>
                                    </p:animRot>
                                    <p:animRot by="1500000">
                                      <p:cBhvr>
                                        <p:cTn id="10" dur="125" fill="hold">
                                          <p:stCondLst>
                                            <p:cond delay="375"/>
                                          </p:stCondLst>
                                        </p:cTn>
                                        <p:tgtEl>
                                          <p:spTgt spid="2">
                                            <p:txEl>
                                              <p:pRg st="0" end="0"/>
                                            </p:txEl>
                                          </p:spTgt>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2320" y="758268"/>
            <a:ext cx="8515350" cy="4708981"/>
          </a:xfrm>
          <a:prstGeom prst="rect">
            <a:avLst/>
          </a:prstGeom>
        </p:spPr>
        <p:txBody>
          <a:bodyPr wrap="square">
            <a:spAutoFit/>
          </a:bodyPr>
          <a:lstStyle/>
          <a:p>
            <a:pPr marL="342900" marR="0" lvl="0" indent="-342900" algn="just">
              <a:spcBef>
                <a:spcPts val="0"/>
              </a:spcBef>
              <a:spcAft>
                <a:spcPts val="0"/>
              </a:spcAft>
              <a:buFont typeface="Wingdings" panose="05000000000000000000" pitchFamily="2" charset="2"/>
              <a:buChar char=""/>
            </a:pPr>
            <a:r>
              <a:rPr lang="en-US" sz="3000" dirty="0" smtClean="0">
                <a:effectLst/>
                <a:latin typeface="Times New Roman" panose="02020603050405020304" pitchFamily="18" charset="0"/>
                <a:ea typeface="Calibri" panose="020F0502020204030204" pitchFamily="34" charset="0"/>
                <a:cs typeface="Times New Roman" panose="02020603050405020304" pitchFamily="18" charset="0"/>
              </a:rPr>
              <a:t>Weaken computer security or provide backdoor into protected networked computer</a:t>
            </a:r>
            <a:endParaRPr lang="en-US"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3000" dirty="0" smtClean="0">
                <a:effectLst/>
                <a:latin typeface="Times New Roman" panose="02020603050405020304" pitchFamily="18" charset="0"/>
                <a:ea typeface="Calibri" panose="020F0502020204030204" pitchFamily="34" charset="0"/>
                <a:cs typeface="Times New Roman" panose="02020603050405020304" pitchFamily="18" charset="0"/>
              </a:rPr>
              <a:t>It reduce computer performance  due to interference of systems</a:t>
            </a:r>
            <a:endParaRPr lang="en-US"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3000" dirty="0" smtClean="0">
                <a:effectLst/>
                <a:latin typeface="Times New Roman" panose="02020603050405020304" pitchFamily="18" charset="0"/>
                <a:ea typeface="Calibri" panose="020F0502020204030204" pitchFamily="34" charset="0"/>
                <a:cs typeface="Times New Roman" panose="02020603050405020304" pitchFamily="18" charset="0"/>
              </a:rPr>
              <a:t>Lead to destroying information or data in the computer system </a:t>
            </a:r>
            <a:endParaRPr lang="en-US"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3000" dirty="0" smtClean="0">
                <a:effectLst/>
                <a:latin typeface="Times New Roman" panose="02020603050405020304" pitchFamily="18" charset="0"/>
                <a:ea typeface="Calibri" panose="020F0502020204030204" pitchFamily="34" charset="0"/>
                <a:cs typeface="Times New Roman" panose="02020603050405020304" pitchFamily="18" charset="0"/>
              </a:rPr>
              <a:t>It cause modifications of information or data in the information systems</a:t>
            </a:r>
            <a:endParaRPr lang="en-US"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3000" dirty="0" smtClean="0">
                <a:effectLst/>
                <a:latin typeface="Times New Roman" panose="02020603050405020304" pitchFamily="18" charset="0"/>
                <a:ea typeface="Calibri" panose="020F0502020204030204" pitchFamily="34" charset="0"/>
                <a:cs typeface="Times New Roman" panose="02020603050405020304" pitchFamily="18" charset="0"/>
              </a:rPr>
              <a:t>Lead to unavailability  of essentials information or data in the computer systems</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653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after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3984" y="1943396"/>
            <a:ext cx="7362824" cy="1938992"/>
          </a:xfrm>
          <a:prstGeom prst="rect">
            <a:avLst/>
          </a:prstGeom>
        </p:spPr>
        <p:txBody>
          <a:bodyPr wrap="square">
            <a:spAutoFit/>
          </a:bodyPr>
          <a:lstStyle/>
          <a:p>
            <a:pPr marL="457200" marR="0" indent="457200" algn="ctr">
              <a:spcBef>
                <a:spcPts val="0"/>
              </a:spcBef>
              <a:spcAft>
                <a:spcPts val="0"/>
              </a:spcAft>
            </a:pPr>
            <a:r>
              <a:rPr lang="en-US" sz="3000" b="1" dirty="0" smtClean="0">
                <a:solidFill>
                  <a:schemeClr val="accent5"/>
                </a:solidFill>
                <a:effectLst/>
                <a:latin typeface="Times New Roman" panose="02020603050405020304" pitchFamily="18" charset="0"/>
                <a:ea typeface="Times New Roman" panose="02020603050405020304" pitchFamily="18" charset="0"/>
                <a:cs typeface="Times New Roman" panose="02020603050405020304" pitchFamily="18" charset="0"/>
              </a:rPr>
              <a:t>ATTACK</a:t>
            </a:r>
            <a:endParaRPr lang="en-US" sz="3000" dirty="0" smtClean="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3000" dirty="0" smtClean="0">
                <a:effectLst/>
                <a:latin typeface="Times New Roman" panose="02020603050405020304" pitchFamily="18" charset="0"/>
                <a:ea typeface="Times New Roman" panose="02020603050405020304" pitchFamily="18" charset="0"/>
                <a:cs typeface="Times New Roman" panose="02020603050405020304" pitchFamily="18" charset="0"/>
              </a:rPr>
              <a:t>Attack is the deliberate act that exploits vulnerability OR Is the actual attempt to violate security. </a:t>
            </a:r>
            <a:endParaRPr lang="en-US" sz="30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28270" y="2058704"/>
            <a:ext cx="2724150" cy="3467100"/>
          </a:xfrm>
          <a:prstGeom prst="rect">
            <a:avLst/>
          </a:prstGeom>
        </p:spPr>
      </p:pic>
    </p:spTree>
    <p:extLst>
      <p:ext uri="{BB962C8B-B14F-4D97-AF65-F5344CB8AC3E}">
        <p14:creationId xmlns:p14="http://schemas.microsoft.com/office/powerpoint/2010/main" val="201387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nodeType="afterEffect">
                                  <p:stCondLst>
                                    <p:cond delay="0"/>
                                  </p:stCondLst>
                                  <p:iterate type="lt">
                                    <p:tmPct val="4000"/>
                                  </p:iterate>
                                  <p:childTnLst>
                                    <p:set>
                                      <p:cBhvr override="childStyle">
                                        <p:cTn id="6" dur="500" fill="hold"/>
                                        <p:tgtEl>
                                          <p:spTgt spid="2">
                                            <p:txEl>
                                              <p:pRg st="0" end="0"/>
                                            </p:txEl>
                                          </p:spTgt>
                                        </p:tgtEl>
                                        <p:attrNameLst>
                                          <p:attrName>style.color</p:attrName>
                                        </p:attrNameLst>
                                      </p:cBhvr>
                                      <p:to>
                                        <p:clrVal>
                                          <a:srgbClr val="FF0000"/>
                                        </p:clrVal>
                                      </p:to>
                                    </p:set>
                                    <p:set>
                                      <p:cBhvr>
                                        <p:cTn id="7" dur="500" fill="hold"/>
                                        <p:tgtEl>
                                          <p:spTgt spid="2">
                                            <p:txEl>
                                              <p:pRg st="0" end="0"/>
                                            </p:txEl>
                                          </p:spTgt>
                                        </p:tgtEl>
                                        <p:attrNameLst>
                                          <p:attrName>fillcolor</p:attrName>
                                        </p:attrNameLst>
                                      </p:cBhvr>
                                      <p:to>
                                        <p:clrVal>
                                          <a:srgbClr val="FF0000"/>
                                        </p:clrVal>
                                      </p:to>
                                    </p:set>
                                    <p:set>
                                      <p:cBhvr>
                                        <p:cTn id="8" dur="500" fill="hold"/>
                                        <p:tgtEl>
                                          <p:spTgt spid="2">
                                            <p:txEl>
                                              <p:pRg st="0" end="0"/>
                                            </p:txEl>
                                          </p:spTgt>
                                        </p:tgtEl>
                                        <p:attrNameLst>
                                          <p:attrName>fill.type</p:attrName>
                                        </p:attrNameLst>
                                      </p:cBhvr>
                                      <p:to>
                                        <p:strVal val="solid"/>
                                      </p:to>
                                    </p:set>
                                  </p:childTnLst>
                                </p:cTn>
                              </p:par>
                            </p:childTnLst>
                          </p:cTn>
                        </p:par>
                        <p:par>
                          <p:cTn id="9" fill="hold">
                            <p:stCondLst>
                              <p:cond delay="600"/>
                            </p:stCondLst>
                            <p:childTnLst>
                              <p:par>
                                <p:cTn id="10" presetID="42" presetClass="entr" presetSubtype="0" fill="hold"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3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171</TotalTime>
  <Words>693</Words>
  <Application>Microsoft Office PowerPoint</Application>
  <PresentationFormat>Widescreen</PresentationFormat>
  <Paragraphs>59</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Algerian</vt:lpstr>
      <vt:lpstr>Arial</vt:lpstr>
      <vt:lpstr>Calibri</vt:lpstr>
      <vt:lpstr>Calibri Light</vt:lpstr>
      <vt:lpstr>Times New Roman</vt:lpstr>
      <vt:lpstr>Wingdings</vt:lpstr>
      <vt:lpstr>Office Theme</vt:lpstr>
      <vt:lpstr>ATTACK AND THREATS.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ATTACK AND THREATS.</dc:title>
  <dc:creator>KIVUYO</dc:creator>
  <cp:lastModifiedBy>Daco</cp:lastModifiedBy>
  <cp:revision>31</cp:revision>
  <dcterms:created xsi:type="dcterms:W3CDTF">2017-06-01T07:13:08Z</dcterms:created>
  <dcterms:modified xsi:type="dcterms:W3CDTF">2017-06-01T10:43:05Z</dcterms:modified>
</cp:coreProperties>
</file>