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2" r:id="rId1"/>
  </p:sldMasterIdLst>
  <p:sldIdLst>
    <p:sldId id="261" r:id="rId2"/>
    <p:sldId id="265" r:id="rId3"/>
    <p:sldId id="275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557A746-7A2F-48D1-8D9B-B854778BD886}" type="datetimeFigureOut">
              <a:rPr lang="pt-BR" smtClean="0"/>
              <a:t>31/08/2017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8B410B5-3D0C-4204-B1F2-3998F96E6D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8371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A746-7A2F-48D1-8D9B-B854778BD886}" type="datetimeFigureOut">
              <a:rPr lang="pt-BR" smtClean="0"/>
              <a:t>31/08/2017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10B5-3D0C-4204-B1F2-3998F96E6D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6519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557A746-7A2F-48D1-8D9B-B854778BD886}" type="datetimeFigureOut">
              <a:rPr lang="pt-BR" smtClean="0"/>
              <a:t>31/08/2017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8B410B5-3D0C-4204-B1F2-3998F96E6D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5844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557A746-7A2F-48D1-8D9B-B854778BD886}" type="datetimeFigureOut">
              <a:rPr lang="pt-BR" smtClean="0"/>
              <a:t>31/08/2017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8B410B5-3D0C-4204-B1F2-3998F96E6DB3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9042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557A746-7A2F-48D1-8D9B-B854778BD886}" type="datetimeFigureOut">
              <a:rPr lang="pt-BR" smtClean="0"/>
              <a:t>31/08/2017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8B410B5-3D0C-4204-B1F2-3998F96E6D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4041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A746-7A2F-48D1-8D9B-B854778BD886}" type="datetimeFigureOut">
              <a:rPr lang="pt-BR" smtClean="0"/>
              <a:t>31/08/2017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10B5-3D0C-4204-B1F2-3998F96E6D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7490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A746-7A2F-48D1-8D9B-B854778BD886}" type="datetimeFigureOut">
              <a:rPr lang="pt-BR" smtClean="0"/>
              <a:t>31/08/2017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10B5-3D0C-4204-B1F2-3998F96E6D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9262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A746-7A2F-48D1-8D9B-B854778BD886}" type="datetimeFigureOut">
              <a:rPr lang="pt-BR" smtClean="0"/>
              <a:t>31/08/2017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10B5-3D0C-4204-B1F2-3998F96E6D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0662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557A746-7A2F-48D1-8D9B-B854778BD886}" type="datetimeFigureOut">
              <a:rPr lang="pt-BR" smtClean="0"/>
              <a:t>31/08/2017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8B410B5-3D0C-4204-B1F2-3998F96E6D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2298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A746-7A2F-48D1-8D9B-B854778BD886}" type="datetimeFigureOut">
              <a:rPr lang="pt-BR" smtClean="0"/>
              <a:t>31/08/2017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10B5-3D0C-4204-B1F2-3998F96E6D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1848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557A746-7A2F-48D1-8D9B-B854778BD886}" type="datetimeFigureOut">
              <a:rPr lang="pt-BR" smtClean="0"/>
              <a:t>31/08/2017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8B410B5-3D0C-4204-B1F2-3998F96E6D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4227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A746-7A2F-48D1-8D9B-B854778BD886}" type="datetimeFigureOut">
              <a:rPr lang="pt-BR" smtClean="0"/>
              <a:t>31/08/2017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10B5-3D0C-4204-B1F2-3998F96E6D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3180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A746-7A2F-48D1-8D9B-B854778BD886}" type="datetimeFigureOut">
              <a:rPr lang="pt-BR" smtClean="0"/>
              <a:t>31/08/2017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10B5-3D0C-4204-B1F2-3998F96E6D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6812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A746-7A2F-48D1-8D9B-B854778BD886}" type="datetimeFigureOut">
              <a:rPr lang="pt-BR" smtClean="0"/>
              <a:t>31/08/2017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10B5-3D0C-4204-B1F2-3998F96E6D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884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A746-7A2F-48D1-8D9B-B854778BD886}" type="datetimeFigureOut">
              <a:rPr lang="pt-BR" smtClean="0"/>
              <a:t>31/08/2017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10B5-3D0C-4204-B1F2-3998F96E6D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9102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A746-7A2F-48D1-8D9B-B854778BD886}" type="datetimeFigureOut">
              <a:rPr lang="pt-BR" smtClean="0"/>
              <a:t>31/08/2017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10B5-3D0C-4204-B1F2-3998F96E6D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059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A746-7A2F-48D1-8D9B-B854778BD886}" type="datetimeFigureOut">
              <a:rPr lang="pt-BR" smtClean="0"/>
              <a:t>31/08/2017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10B5-3D0C-4204-B1F2-3998F96E6D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1586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7A746-7A2F-48D1-8D9B-B854778BD886}" type="datetimeFigureOut">
              <a:rPr lang="pt-BR" smtClean="0"/>
              <a:t>31/08/2017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410B5-3D0C-4204-B1F2-3998F96E6D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059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  <p:sldLayoutId id="2147484016" r:id="rId14"/>
    <p:sldLayoutId id="2147484017" r:id="rId15"/>
    <p:sldLayoutId id="2147484018" r:id="rId16"/>
    <p:sldLayoutId id="214748401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hyperlink" Target="http://www.varocildo.webnode.com.br/" TargetMode="Externa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hyperlink" Target="http://www.varocildo.webnode.com.br/" TargetMode="External"/><Relationship Id="rId21" Type="http://schemas.openxmlformats.org/officeDocument/2006/relationships/image" Target="../media/image51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11" Type="http://schemas.openxmlformats.org/officeDocument/2006/relationships/image" Target="../media/image41.png"/><Relationship Id="rId5" Type="http://schemas.openxmlformats.org/officeDocument/2006/relationships/image" Target="../media/image3.emf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rocildo.webnode.com.br/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89000">
              <a:srgbClr val="F3F3F3"/>
            </a:gs>
            <a:gs pos="93000">
              <a:schemeClr val="accent1">
                <a:lumMod val="75000"/>
              </a:schemeClr>
            </a:gs>
            <a:gs pos="100000">
              <a:srgbClr val="00206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551540" y="580569"/>
            <a:ext cx="11146971" cy="5500913"/>
            <a:chOff x="522515" y="696686"/>
            <a:chExt cx="11146971" cy="5500913"/>
          </a:xfrm>
        </p:grpSpPr>
        <p:sp>
          <p:nvSpPr>
            <p:cNvPr id="3" name="Retângulo 2"/>
            <p:cNvSpPr/>
            <p:nvPr/>
          </p:nvSpPr>
          <p:spPr>
            <a:xfrm>
              <a:off x="537028" y="696686"/>
              <a:ext cx="11030858" cy="550091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522515" y="1175655"/>
              <a:ext cx="11146971" cy="4571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aphicFrame>
        <p:nvGraphicFramePr>
          <p:cNvPr id="18" name="Obje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179856"/>
              </p:ext>
            </p:extLst>
          </p:nvPr>
        </p:nvGraphicFramePr>
        <p:xfrm>
          <a:off x="3647141" y="3265714"/>
          <a:ext cx="5119487" cy="1894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CorelDRAW" r:id="rId3" imgW="12411542" imgH="3862679" progId="CorelDraw.Graphic.17">
                  <p:embed/>
                </p:oleObj>
              </mc:Choice>
              <mc:Fallback>
                <p:oleObj name="CorelDRAW" r:id="rId3" imgW="12411542" imgH="3862679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47141" y="3265714"/>
                        <a:ext cx="5119487" cy="18945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tângulo 18"/>
          <p:cNvSpPr/>
          <p:nvPr/>
        </p:nvSpPr>
        <p:spPr>
          <a:xfrm>
            <a:off x="1724710" y="1444174"/>
            <a:ext cx="89941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AULA DE MATEMÁTICA SAEPE 2017</a:t>
            </a:r>
            <a:endParaRPr lang="pt-B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4209144" y="5326745"/>
            <a:ext cx="4049491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  <a:ea typeface="Adobe Fangsong Std R" panose="02020400000000000000" pitchFamily="18" charset="-128"/>
                <a:hlinkClick r:id="rId5"/>
              </a:rPr>
              <a:t>www.varocildo.webnode.com.br</a:t>
            </a:r>
            <a:r>
              <a:rPr lang="pt-BR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  <a:ea typeface="Adobe Fangsong Std R" panose="02020400000000000000" pitchFamily="18" charset="-128"/>
              </a:rPr>
              <a:t>   </a:t>
            </a:r>
            <a:endParaRPr lang="pt-BR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ency FB" panose="020B0503020202020204" pitchFamily="34" charset="0"/>
              <a:ea typeface="Adobe Fangsong Std 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129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89000">
              <a:srgbClr val="F3F3F3"/>
            </a:gs>
            <a:gs pos="93000">
              <a:schemeClr val="accent1">
                <a:lumMod val="75000"/>
              </a:schemeClr>
            </a:gs>
            <a:gs pos="100000">
              <a:srgbClr val="00206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29033" y="0"/>
            <a:ext cx="11872455" cy="6815138"/>
            <a:chOff x="29033" y="0"/>
            <a:chExt cx="11872455" cy="6815138"/>
          </a:xfrm>
        </p:grpSpPr>
        <p:grpSp>
          <p:nvGrpSpPr>
            <p:cNvPr id="9" name="Grupo 8"/>
            <p:cNvGrpSpPr/>
            <p:nvPr/>
          </p:nvGrpSpPr>
          <p:grpSpPr>
            <a:xfrm>
              <a:off x="580571" y="566057"/>
              <a:ext cx="11320917" cy="6249081"/>
              <a:chOff x="740225" y="566057"/>
              <a:chExt cx="11320917" cy="6249081"/>
            </a:xfrm>
          </p:grpSpPr>
          <p:sp>
            <p:nvSpPr>
              <p:cNvPr id="3" name="Retângulo 2"/>
              <p:cNvSpPr/>
              <p:nvPr/>
            </p:nvSpPr>
            <p:spPr>
              <a:xfrm>
                <a:off x="740225" y="566057"/>
                <a:ext cx="11030858" cy="5500913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6" name="Retângulo 5"/>
              <p:cNvSpPr/>
              <p:nvPr/>
            </p:nvSpPr>
            <p:spPr>
              <a:xfrm>
                <a:off x="5675083" y="6154058"/>
                <a:ext cx="4049491" cy="461665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pt-BR" sz="2400" b="1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gency FB" panose="020B0503020202020204" pitchFamily="34" charset="0"/>
                    <a:ea typeface="Adobe Fangsong Std R" panose="02020400000000000000" pitchFamily="18" charset="-128"/>
                    <a:hlinkClick r:id="rId3"/>
                  </a:rPr>
                  <a:t>www.varocildo.webnode.com.br</a:t>
                </a:r>
                <a:r>
                  <a:rPr lang="pt-BR" sz="2400" b="1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gency FB" panose="020B0503020202020204" pitchFamily="34" charset="0"/>
                    <a:ea typeface="Adobe Fangsong Std R" panose="02020400000000000000" pitchFamily="18" charset="-128"/>
                  </a:rPr>
                  <a:t>   </a:t>
                </a:r>
                <a:endParaRPr lang="pt-BR" sz="2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gency FB" panose="020B0503020202020204" pitchFamily="34" charset="0"/>
                  <a:ea typeface="Adobe Fangsong Std R" panose="02020400000000000000" pitchFamily="18" charset="-128"/>
                </a:endParaRPr>
              </a:p>
            </p:txBody>
          </p:sp>
          <p:graphicFrame>
            <p:nvGraphicFramePr>
              <p:cNvPr id="5" name="Objeto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02729225"/>
                  </p:ext>
                </p:extLst>
              </p:nvPr>
            </p:nvGraphicFramePr>
            <p:xfrm>
              <a:off x="9610042" y="5907088"/>
              <a:ext cx="2451100" cy="9080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66" name="CorelDRAW" r:id="rId4" imgW="12411542" imgH="3862679" progId="CorelDraw.Graphic.17">
                      <p:embed/>
                    </p:oleObj>
                  </mc:Choice>
                  <mc:Fallback>
                    <p:oleObj name="CorelDRAW" r:id="rId4" imgW="12411542" imgH="3862679" progId="CorelDraw.Graphic.17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9610042" y="5907088"/>
                            <a:ext cx="2451100" cy="9080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pic>
          <p:nvPicPr>
            <p:cNvPr id="11" name="Imagem 10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868231" y="116117"/>
              <a:ext cx="2365828" cy="827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tângulo 11"/>
            <p:cNvSpPr/>
            <p:nvPr/>
          </p:nvSpPr>
          <p:spPr>
            <a:xfrm>
              <a:off x="266024" y="0"/>
              <a:ext cx="8994100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3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AULA DE MATEMÁTICA – SAEPE 2017</a:t>
              </a:r>
              <a:endParaRPr lang="pt-B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29033" y="384628"/>
              <a:ext cx="9405257" cy="63094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35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Escola Anselmo Cordeiro Guimarães</a:t>
              </a:r>
              <a:endParaRPr lang="pt-BR" sz="3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522515" y="957942"/>
              <a:ext cx="11146971" cy="4571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6" name="CaixaDeTexto 15"/>
          <p:cNvSpPr txBox="1"/>
          <p:nvPr/>
        </p:nvSpPr>
        <p:spPr>
          <a:xfrm>
            <a:off x="783771" y="1754945"/>
            <a:ext cx="10653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/>
              <a:t>(ENEM – 2016) Cinco marcas de pão integral apresentam as seguintes concentrações de fibras (Massa de fibra por massa do pão):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754742" y="2451626"/>
            <a:ext cx="5805714" cy="2554453"/>
            <a:chOff x="754742" y="1873405"/>
            <a:chExt cx="5805714" cy="2554453"/>
          </a:xfrm>
        </p:grpSpPr>
        <p:sp>
          <p:nvSpPr>
            <p:cNvPr id="17" name="CaixaDeTexto 16"/>
            <p:cNvSpPr txBox="1"/>
            <p:nvPr/>
          </p:nvSpPr>
          <p:spPr>
            <a:xfrm>
              <a:off x="754742" y="1873405"/>
              <a:ext cx="5805714" cy="494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pt-BR" sz="2000" b="1" dirty="0" smtClean="0"/>
                <a:t>Marca A: 2g de fibra em cada 50g de pão;</a:t>
              </a:r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754742" y="2368728"/>
              <a:ext cx="5805714" cy="494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pt-BR" sz="2000" b="1" dirty="0" smtClean="0"/>
                <a:t>Marca B: 5g de fibra em cada 40g de pão;</a:t>
              </a: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754742" y="3933364"/>
              <a:ext cx="5805714" cy="494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pt-BR" sz="2000" b="1" dirty="0" smtClean="0"/>
                <a:t>Marca E: 7g de fibra em cada 70 g de pão;</a:t>
              </a: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754742" y="2850604"/>
              <a:ext cx="580571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pt-BR" sz="2000" b="1" dirty="0" smtClean="0"/>
                <a:t>Marca C: 5g de fibra em cada 100g de pão;</a:t>
              </a: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754742" y="3391984"/>
              <a:ext cx="580571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pt-BR" sz="2000" b="1" dirty="0" smtClean="0"/>
                <a:t>Marca D: 6g de fibra em cada 90g de pão;</a:t>
              </a:r>
            </a:p>
          </p:txBody>
        </p:sp>
      </p:grpSp>
      <p:sp>
        <p:nvSpPr>
          <p:cNvPr id="22" name="CaixaDeTexto 21"/>
          <p:cNvSpPr txBox="1"/>
          <p:nvPr/>
        </p:nvSpPr>
        <p:spPr>
          <a:xfrm>
            <a:off x="732969" y="5099415"/>
            <a:ext cx="105446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 smtClean="0"/>
              <a:t>Recomenda-se a ingestão do pão que possui a maior concentração de fibras.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754739" y="5496214"/>
            <a:ext cx="7721604" cy="553998"/>
            <a:chOff x="754739" y="5254168"/>
            <a:chExt cx="7721604" cy="553998"/>
          </a:xfrm>
        </p:grpSpPr>
        <p:sp>
          <p:nvSpPr>
            <p:cNvPr id="23" name="CaixaDeTexto 22"/>
            <p:cNvSpPr txBox="1"/>
            <p:nvPr/>
          </p:nvSpPr>
          <p:spPr>
            <a:xfrm>
              <a:off x="754739" y="5254168"/>
              <a:ext cx="113211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pt-BR" sz="2000" b="1" dirty="0" smtClean="0"/>
                <a:t>a) A.</a:t>
              </a:r>
            </a:p>
          </p:txBody>
        </p:sp>
        <p:grpSp>
          <p:nvGrpSpPr>
            <p:cNvPr id="8" name="Grupo 7"/>
            <p:cNvGrpSpPr/>
            <p:nvPr/>
          </p:nvGrpSpPr>
          <p:grpSpPr>
            <a:xfrm>
              <a:off x="2402110" y="5254168"/>
              <a:ext cx="6074233" cy="553998"/>
              <a:chOff x="2402110" y="5254168"/>
              <a:chExt cx="6074233" cy="553998"/>
            </a:xfrm>
          </p:grpSpPr>
          <p:sp>
            <p:nvSpPr>
              <p:cNvPr id="24" name="CaixaDeTexto 23"/>
              <p:cNvSpPr txBox="1"/>
              <p:nvPr/>
            </p:nvSpPr>
            <p:spPr>
              <a:xfrm>
                <a:off x="2402110" y="5254168"/>
                <a:ext cx="113211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sz="2000" b="1" dirty="0"/>
                  <a:t>b</a:t>
                </a:r>
                <a:r>
                  <a:rPr lang="pt-BR" sz="2000" b="1" dirty="0" smtClean="0"/>
                  <a:t>) B.</a:t>
                </a:r>
              </a:p>
            </p:txBody>
          </p:sp>
          <p:sp>
            <p:nvSpPr>
              <p:cNvPr id="25" name="CaixaDeTexto 24"/>
              <p:cNvSpPr txBox="1"/>
              <p:nvPr/>
            </p:nvSpPr>
            <p:spPr>
              <a:xfrm>
                <a:off x="4049481" y="5254168"/>
                <a:ext cx="113211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sz="2000" b="1" dirty="0" smtClean="0"/>
                  <a:t>c) </a:t>
                </a:r>
                <a:r>
                  <a:rPr lang="pt-BR" sz="2000" b="1" dirty="0"/>
                  <a:t>C</a:t>
                </a:r>
                <a:r>
                  <a:rPr lang="pt-BR" sz="2000" b="1" dirty="0" smtClean="0"/>
                  <a:t>.</a:t>
                </a:r>
              </a:p>
            </p:txBody>
          </p:sp>
          <p:sp>
            <p:nvSpPr>
              <p:cNvPr id="26" name="CaixaDeTexto 25"/>
              <p:cNvSpPr txBox="1"/>
              <p:nvPr/>
            </p:nvSpPr>
            <p:spPr>
              <a:xfrm>
                <a:off x="5696853" y="5254168"/>
                <a:ext cx="113211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sz="2000" b="1" dirty="0"/>
                  <a:t>d</a:t>
                </a:r>
                <a:r>
                  <a:rPr lang="pt-BR" sz="2000" b="1" dirty="0" smtClean="0"/>
                  <a:t>) D.</a:t>
                </a:r>
              </a:p>
            </p:txBody>
          </p:sp>
          <p:sp>
            <p:nvSpPr>
              <p:cNvPr id="27" name="CaixaDeTexto 26"/>
              <p:cNvSpPr txBox="1"/>
              <p:nvPr/>
            </p:nvSpPr>
            <p:spPr>
              <a:xfrm>
                <a:off x="7344225" y="5254168"/>
                <a:ext cx="113211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sz="2000" b="1" dirty="0" smtClean="0"/>
                  <a:t>e) </a:t>
                </a:r>
                <a:r>
                  <a:rPr lang="pt-BR" sz="2000" b="1" dirty="0"/>
                  <a:t>E</a:t>
                </a:r>
                <a:r>
                  <a:rPr lang="pt-BR" sz="2000" b="1" dirty="0" smtClean="0"/>
                  <a:t>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/>
              <p:cNvSpPr txBox="1"/>
              <p:nvPr/>
            </p:nvSpPr>
            <p:spPr>
              <a:xfrm>
                <a:off x="5812970" y="2230923"/>
                <a:ext cx="1132118" cy="786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t-BR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lang="pt-BR" sz="1600" i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CaixaDe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970" y="2230923"/>
                <a:ext cx="1132118" cy="78630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/>
              <p:cNvSpPr txBox="1"/>
              <p:nvPr/>
            </p:nvSpPr>
            <p:spPr>
              <a:xfrm>
                <a:off x="5874009" y="2744049"/>
                <a:ext cx="1132118" cy="818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pt-BR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pt-BR" sz="1600" i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CaixaDe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009" y="2744049"/>
                <a:ext cx="1132118" cy="81810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/>
              <p:cNvSpPr txBox="1"/>
              <p:nvPr/>
            </p:nvSpPr>
            <p:spPr>
              <a:xfrm>
                <a:off x="6059705" y="3241589"/>
                <a:ext cx="1132118" cy="818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pt-BR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pt-BR" sz="1600" i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CaixaDe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9705" y="3241589"/>
                <a:ext cx="1132118" cy="81810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5892793" y="3849907"/>
                <a:ext cx="1132118" cy="786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pt-BR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90</m:t>
                          </m:r>
                        </m:den>
                      </m:f>
                    </m:oMath>
                  </m:oMathPara>
                </a14:m>
                <a:endParaRPr lang="pt-BR" sz="1600" i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793" y="3849907"/>
                <a:ext cx="1132118" cy="78630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5855441" y="4411906"/>
                <a:ext cx="1132118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pt-BR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70</m:t>
                          </m:r>
                        </m:den>
                      </m:f>
                    </m:oMath>
                  </m:oMathPara>
                </a14:m>
                <a:endParaRPr lang="pt-BR" sz="1600" i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5441" y="4411906"/>
                <a:ext cx="1132118" cy="78386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/>
              <p:cNvSpPr txBox="1"/>
              <p:nvPr/>
            </p:nvSpPr>
            <p:spPr>
              <a:xfrm>
                <a:off x="6052457" y="2224731"/>
                <a:ext cx="1132118" cy="786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∗2</m:t>
                          </m:r>
                        </m:num>
                        <m:den>
                          <m:r>
                            <a:rPr lang="pt-BR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∗2</m:t>
                          </m:r>
                        </m:den>
                      </m:f>
                    </m:oMath>
                  </m:oMathPara>
                </a14:m>
                <a:endParaRPr lang="pt-BR" sz="1600" i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457" y="2224731"/>
                <a:ext cx="1132118" cy="78630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6538689" y="2217473"/>
                <a:ext cx="1132118" cy="782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pt-BR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pt-BR" sz="1600" i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8689" y="2217473"/>
                <a:ext cx="1132118" cy="78252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6168572" y="2729530"/>
                <a:ext cx="1132118" cy="832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pt-BR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∗2,5</m:t>
                          </m:r>
                        </m:num>
                        <m:den>
                          <m:r>
                            <a:rPr lang="pt-BR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∗2,5</m:t>
                          </m:r>
                        </m:den>
                      </m:f>
                    </m:oMath>
                  </m:oMathPara>
                </a14:m>
                <a:endParaRPr lang="pt-BR" sz="1600" i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572" y="2729530"/>
                <a:ext cx="1132118" cy="83285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6799945" y="2736787"/>
                <a:ext cx="1132118" cy="786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12,5</m:t>
                          </m:r>
                        </m:num>
                        <m:den>
                          <m:r>
                            <a:rPr lang="pt-BR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pt-BR" sz="1600" i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9945" y="2736787"/>
                <a:ext cx="1132118" cy="786306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/>
              <p:cNvSpPr txBox="1"/>
              <p:nvPr/>
            </p:nvSpPr>
            <p:spPr>
              <a:xfrm>
                <a:off x="6451600" y="3828133"/>
                <a:ext cx="1132118" cy="825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∗1,111…</m:t>
                          </m:r>
                        </m:num>
                        <m:den>
                          <m:r>
                            <a:rPr lang="pt-BR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∗1,111…</m:t>
                          </m:r>
                        </m:den>
                      </m:f>
                    </m:oMath>
                  </m:oMathPara>
                </a14:m>
                <a:endParaRPr lang="pt-BR" sz="1600" i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CaixaDe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600" y="3828133"/>
                <a:ext cx="1132118" cy="825354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/>
              <p:cNvSpPr txBox="1"/>
              <p:nvPr/>
            </p:nvSpPr>
            <p:spPr>
              <a:xfrm>
                <a:off x="7344227" y="3835392"/>
                <a:ext cx="1524001" cy="879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sz="2400" dirty="0" smtClean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6,667…</m:t>
                        </m:r>
                      </m:num>
                      <m:den>
                        <m:r>
                          <a:rPr lang="pt-B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pt-BR" sz="2400" i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4227" y="3835392"/>
                <a:ext cx="1524001" cy="879280"/>
              </a:xfrm>
              <a:prstGeom prst="rect">
                <a:avLst/>
              </a:prstGeom>
              <a:blipFill rotWithShape="0">
                <a:blip r:embed="rId17"/>
                <a:stretch>
                  <a:fillRect l="-64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>
                <a:off x="6306673" y="4405716"/>
                <a:ext cx="650374" cy="781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:7</m:t>
                          </m:r>
                        </m:num>
                        <m:den>
                          <m:r>
                            <a:rPr lang="pt-BR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:7</m:t>
                          </m:r>
                        </m:den>
                      </m:f>
                    </m:oMath>
                  </m:oMathPara>
                </a14:m>
                <a:endParaRPr lang="pt-BR" sz="1600" i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673" y="4405716"/>
                <a:ext cx="650374" cy="781496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/>
              <p:cNvSpPr txBox="1"/>
              <p:nvPr/>
            </p:nvSpPr>
            <p:spPr>
              <a:xfrm>
                <a:off x="6670381" y="4396327"/>
                <a:ext cx="776515" cy="879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sz="2400" dirty="0" smtClean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BR" sz="2400" i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CaixaDe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381" y="4396327"/>
                <a:ext cx="776515" cy="879280"/>
              </a:xfrm>
              <a:prstGeom prst="rect">
                <a:avLst/>
              </a:prstGeom>
              <a:blipFill rotWithShape="0">
                <a:blip r:embed="rId19"/>
                <a:stretch>
                  <a:fillRect l="-1171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7036227" y="4361110"/>
                <a:ext cx="776515" cy="87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∗10</m:t>
                          </m:r>
                        </m:num>
                        <m:den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∗10</m:t>
                          </m:r>
                        </m:den>
                      </m:f>
                    </m:oMath>
                  </m:oMathPara>
                </a14:m>
                <a:endParaRPr lang="pt-BR" i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6227" y="4361110"/>
                <a:ext cx="776515" cy="872931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7596096" y="4367302"/>
                <a:ext cx="776515" cy="87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100</m:t>
                          </m:r>
                        </m:den>
                      </m:f>
                    </m:oMath>
                  </m:oMathPara>
                </a14:m>
                <a:endParaRPr lang="pt-BR" i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096" y="4367302"/>
                <a:ext cx="776515" cy="872931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lipse 3"/>
          <p:cNvSpPr/>
          <p:nvPr/>
        </p:nvSpPr>
        <p:spPr>
          <a:xfrm>
            <a:off x="7011467" y="2890263"/>
            <a:ext cx="856344" cy="566056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CaixaDeTexto 50"/>
          <p:cNvSpPr txBox="1"/>
          <p:nvPr/>
        </p:nvSpPr>
        <p:spPr>
          <a:xfrm>
            <a:off x="2337869" y="5364523"/>
            <a:ext cx="776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" name="Retângulo 1"/>
          <p:cNvSpPr/>
          <p:nvPr/>
        </p:nvSpPr>
        <p:spPr>
          <a:xfrm>
            <a:off x="578224" y="994647"/>
            <a:ext cx="110400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rgbClr val="FF5050"/>
                </a:solidFill>
              </a:rPr>
              <a:t>D22 – Identificar </a:t>
            </a:r>
            <a:r>
              <a:rPr lang="pt-BR" sz="2000" b="1" dirty="0">
                <a:solidFill>
                  <a:srgbClr val="FF5050"/>
                </a:solidFill>
              </a:rPr>
              <a:t>fração como representação que pode estar associada a diferentes significados</a:t>
            </a:r>
          </a:p>
        </p:txBody>
      </p:sp>
    </p:spTree>
    <p:extLst>
      <p:ext uri="{BB962C8B-B14F-4D97-AF65-F5344CB8AC3E}">
        <p14:creationId xmlns:p14="http://schemas.microsoft.com/office/powerpoint/2010/main" val="338261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8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9" grpId="0"/>
      <p:bldP spid="40" grpId="0"/>
      <p:bldP spid="41" grpId="0"/>
      <p:bldP spid="42" grpId="0"/>
      <p:bldP spid="46" grpId="0"/>
      <p:bldP spid="48" grpId="0"/>
      <p:bldP spid="4" grpId="0" animBg="1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89000">
              <a:srgbClr val="F3F3F3"/>
            </a:gs>
            <a:gs pos="93000">
              <a:schemeClr val="accent1">
                <a:lumMod val="75000"/>
              </a:schemeClr>
            </a:gs>
            <a:gs pos="100000">
              <a:srgbClr val="00206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29033" y="0"/>
            <a:ext cx="11872455" cy="6815138"/>
            <a:chOff x="29033" y="0"/>
            <a:chExt cx="11872455" cy="6815138"/>
          </a:xfrm>
        </p:grpSpPr>
        <p:grpSp>
          <p:nvGrpSpPr>
            <p:cNvPr id="9" name="Grupo 8"/>
            <p:cNvGrpSpPr/>
            <p:nvPr/>
          </p:nvGrpSpPr>
          <p:grpSpPr>
            <a:xfrm>
              <a:off x="580571" y="566057"/>
              <a:ext cx="11320917" cy="6249081"/>
              <a:chOff x="740225" y="566057"/>
              <a:chExt cx="11320917" cy="6249081"/>
            </a:xfrm>
          </p:grpSpPr>
          <p:sp>
            <p:nvSpPr>
              <p:cNvPr id="3" name="Retângulo 2"/>
              <p:cNvSpPr/>
              <p:nvPr/>
            </p:nvSpPr>
            <p:spPr>
              <a:xfrm>
                <a:off x="740225" y="566057"/>
                <a:ext cx="11030858" cy="5500913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6" name="Retângulo 5"/>
              <p:cNvSpPr/>
              <p:nvPr/>
            </p:nvSpPr>
            <p:spPr>
              <a:xfrm>
                <a:off x="5675083" y="6154058"/>
                <a:ext cx="4049491" cy="461665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pt-BR" sz="2400" b="1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gency FB" panose="020B0503020202020204" pitchFamily="34" charset="0"/>
                    <a:ea typeface="Adobe Fangsong Std R" panose="02020400000000000000" pitchFamily="18" charset="-128"/>
                    <a:hlinkClick r:id="rId3"/>
                  </a:rPr>
                  <a:t>www.varocildo.webnode.com.br</a:t>
                </a:r>
                <a:r>
                  <a:rPr lang="pt-BR" sz="2400" b="1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gency FB" panose="020B0503020202020204" pitchFamily="34" charset="0"/>
                    <a:ea typeface="Adobe Fangsong Std R" panose="02020400000000000000" pitchFamily="18" charset="-128"/>
                  </a:rPr>
                  <a:t>   </a:t>
                </a:r>
                <a:endParaRPr lang="pt-BR" sz="2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gency FB" panose="020B0503020202020204" pitchFamily="34" charset="0"/>
                  <a:ea typeface="Adobe Fangsong Std R" panose="02020400000000000000" pitchFamily="18" charset="-128"/>
                </a:endParaRPr>
              </a:p>
            </p:txBody>
          </p:sp>
          <p:graphicFrame>
            <p:nvGraphicFramePr>
              <p:cNvPr id="5" name="Objeto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02729225"/>
                  </p:ext>
                </p:extLst>
              </p:nvPr>
            </p:nvGraphicFramePr>
            <p:xfrm>
              <a:off x="9610042" y="5907088"/>
              <a:ext cx="2451100" cy="9080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20" name="CorelDRAW" r:id="rId4" imgW="12411542" imgH="3862679" progId="CorelDraw.Graphic.17">
                      <p:embed/>
                    </p:oleObj>
                  </mc:Choice>
                  <mc:Fallback>
                    <p:oleObj name="CorelDRAW" r:id="rId4" imgW="12411542" imgH="3862679" progId="CorelDraw.Graphic.17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9610042" y="5907088"/>
                            <a:ext cx="2451100" cy="9080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pic>
          <p:nvPicPr>
            <p:cNvPr id="11" name="Imagem 10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868231" y="116117"/>
              <a:ext cx="2365828" cy="827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tângulo 11"/>
            <p:cNvSpPr/>
            <p:nvPr/>
          </p:nvSpPr>
          <p:spPr>
            <a:xfrm>
              <a:off x="266024" y="0"/>
              <a:ext cx="8994100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3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AULA DE MATEMÁTICA – SAEPE 2017</a:t>
              </a:r>
              <a:endParaRPr lang="pt-B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29033" y="384628"/>
              <a:ext cx="9405257" cy="63094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35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Escola Anselmo Cordeiro Guimarães</a:t>
              </a:r>
              <a:endParaRPr lang="pt-BR" sz="3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522515" y="957942"/>
              <a:ext cx="11146971" cy="4571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" name="Retângulo 1"/>
          <p:cNvSpPr/>
          <p:nvPr/>
        </p:nvSpPr>
        <p:spPr>
          <a:xfrm>
            <a:off x="2770093" y="2877670"/>
            <a:ext cx="64411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7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OBRIGADO</a:t>
            </a:r>
            <a:endParaRPr lang="pt-BR" sz="7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065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ilha de Vapor">
  <a:themeElements>
    <a:clrScheme name="Personalizada 5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002060"/>
      </a:hlink>
      <a:folHlink>
        <a:srgbClr val="002060"/>
      </a:folHlink>
    </a:clrScheme>
    <a:fontScheme name="Trilha de Vapor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ilha de Vapor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TM04033937[[fn=Trilha de Vapor]]</Template>
  <TotalTime>4450</TotalTime>
  <Words>181</Words>
  <Application>Microsoft Office PowerPoint</Application>
  <PresentationFormat>Widescreen</PresentationFormat>
  <Paragraphs>38</Paragraphs>
  <Slides>3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10" baseType="lpstr">
      <vt:lpstr>Adobe Fangsong Std R</vt:lpstr>
      <vt:lpstr>Agency FB</vt:lpstr>
      <vt:lpstr>Arial</vt:lpstr>
      <vt:lpstr>Cambria Math</vt:lpstr>
      <vt:lpstr>Century Gothic</vt:lpstr>
      <vt:lpstr>Trilha de Vapor</vt:lpstr>
      <vt:lpstr>CorelDRAW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VAROCILDO SANTOS</dc:creator>
  <cp:lastModifiedBy>VAROCILDO SANTOS</cp:lastModifiedBy>
  <cp:revision>80</cp:revision>
  <dcterms:created xsi:type="dcterms:W3CDTF">2017-08-18T03:32:14Z</dcterms:created>
  <dcterms:modified xsi:type="dcterms:W3CDTF">2017-08-31T13:13:18Z</dcterms:modified>
</cp:coreProperties>
</file>