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79" r:id="rId3"/>
    <p:sldId id="275" r:id="rId4"/>
    <p:sldId id="276" r:id="rId5"/>
    <p:sldId id="277" r:id="rId6"/>
    <p:sldId id="278" r:id="rId7"/>
    <p:sldId id="270" r:id="rId8"/>
    <p:sldId id="273" r:id="rId9"/>
    <p:sldId id="272" r:id="rId10"/>
    <p:sldId id="271"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3" autoAdjust="0"/>
    <p:restoredTop sz="94660"/>
  </p:normalViewPr>
  <p:slideViewPr>
    <p:cSldViewPr snapToGrid="0">
      <p:cViewPr>
        <p:scale>
          <a:sx n="100" d="100"/>
          <a:sy n="100" d="100"/>
        </p:scale>
        <p:origin x="-666" y="-6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RGE ANDRES LAVIN LARRAIN" userId="d780bd704531e3a7" providerId="LiveId" clId="{A27394E9-867A-4A0A-A52F-34FBB918FCE4}"/>
    <pc:docChg chg="undo custSel addSld delSld modSld sldOrd">
      <pc:chgData name="JORGE ANDRES LAVIN LARRAIN" userId="d780bd704531e3a7" providerId="LiveId" clId="{A27394E9-867A-4A0A-A52F-34FBB918FCE4}" dt="2017-06-12T04:48:17.567" v="821" actId="20577"/>
      <pc:docMkLst>
        <pc:docMk/>
      </pc:docMkLst>
      <pc:sldChg chg="modSp">
        <pc:chgData name="JORGE ANDRES LAVIN LARRAIN" userId="d780bd704531e3a7" providerId="LiveId" clId="{A27394E9-867A-4A0A-A52F-34FBB918FCE4}" dt="2017-06-11T19:19:20.316" v="411" actId="14100"/>
        <pc:sldMkLst>
          <pc:docMk/>
          <pc:sldMk cId="2923079504" sldId="256"/>
        </pc:sldMkLst>
        <pc:spChg chg="mod">
          <ac:chgData name="JORGE ANDRES LAVIN LARRAIN" userId="d780bd704531e3a7" providerId="LiveId" clId="{A27394E9-867A-4A0A-A52F-34FBB918FCE4}" dt="2017-06-11T19:19:20.316" v="411" actId="14100"/>
          <ac:spMkLst>
            <pc:docMk/>
            <pc:sldMk cId="2923079504" sldId="256"/>
            <ac:spMk id="3" creationId="{9DBC342A-983D-4CD2-A18A-E931EDE655F8}"/>
          </ac:spMkLst>
        </pc:spChg>
      </pc:sldChg>
      <pc:sldChg chg="modSp">
        <pc:chgData name="JORGE ANDRES LAVIN LARRAIN" userId="d780bd704531e3a7" providerId="LiveId" clId="{A27394E9-867A-4A0A-A52F-34FBB918FCE4}" dt="2017-06-11T18:36:55.506" v="21" actId="20577"/>
        <pc:sldMkLst>
          <pc:docMk/>
          <pc:sldMk cId="460791441" sldId="260"/>
        </pc:sldMkLst>
        <pc:spChg chg="mod">
          <ac:chgData name="JORGE ANDRES LAVIN LARRAIN" userId="d780bd704531e3a7" providerId="LiveId" clId="{A27394E9-867A-4A0A-A52F-34FBB918FCE4}" dt="2017-06-11T18:36:55.506" v="21" actId="20577"/>
          <ac:spMkLst>
            <pc:docMk/>
            <pc:sldMk cId="460791441" sldId="260"/>
            <ac:spMk id="2" creationId="{763C56F4-8B1E-41D5-B01D-CCC9DEBB92A2}"/>
          </ac:spMkLst>
        </pc:spChg>
      </pc:sldChg>
      <pc:sldChg chg="modSp add">
        <pc:chgData name="JORGE ANDRES LAVIN LARRAIN" userId="d780bd704531e3a7" providerId="LiveId" clId="{A27394E9-867A-4A0A-A52F-34FBB918FCE4}" dt="2017-06-11T18:37:27.929" v="41" actId="123"/>
        <pc:sldMkLst>
          <pc:docMk/>
          <pc:sldMk cId="3754077442" sldId="261"/>
        </pc:sldMkLst>
        <pc:spChg chg="mod">
          <ac:chgData name="JORGE ANDRES LAVIN LARRAIN" userId="d780bd704531e3a7" providerId="LiveId" clId="{A27394E9-867A-4A0A-A52F-34FBB918FCE4}" dt="2017-06-11T18:37:03.400" v="32" actId="20577"/>
          <ac:spMkLst>
            <pc:docMk/>
            <pc:sldMk cId="3754077442" sldId="261"/>
            <ac:spMk id="2" creationId="{763C56F4-8B1E-41D5-B01D-CCC9DEBB92A2}"/>
          </ac:spMkLst>
        </pc:spChg>
        <pc:spChg chg="mod">
          <ac:chgData name="JORGE ANDRES LAVIN LARRAIN" userId="d780bd704531e3a7" providerId="LiveId" clId="{A27394E9-867A-4A0A-A52F-34FBB918FCE4}" dt="2017-06-11T18:37:27.929" v="41" actId="123"/>
          <ac:spMkLst>
            <pc:docMk/>
            <pc:sldMk cId="3754077442" sldId="261"/>
            <ac:spMk id="3" creationId="{91D15290-9E9C-4894-A1D3-AE11F33FB7B4}"/>
          </ac:spMkLst>
        </pc:spChg>
      </pc:sldChg>
      <pc:sldChg chg="modSp add">
        <pc:chgData name="JORGE ANDRES LAVIN LARRAIN" userId="d780bd704531e3a7" providerId="LiveId" clId="{A27394E9-867A-4A0A-A52F-34FBB918FCE4}" dt="2017-06-11T18:39:25.846" v="83" actId="20577"/>
        <pc:sldMkLst>
          <pc:docMk/>
          <pc:sldMk cId="4043475564" sldId="262"/>
        </pc:sldMkLst>
        <pc:spChg chg="mod">
          <ac:chgData name="JORGE ANDRES LAVIN LARRAIN" userId="d780bd704531e3a7" providerId="LiveId" clId="{A27394E9-867A-4A0A-A52F-34FBB918FCE4}" dt="2017-06-11T18:38:53.889" v="50" actId="123"/>
          <ac:spMkLst>
            <pc:docMk/>
            <pc:sldMk cId="4043475564" sldId="262"/>
            <ac:spMk id="3" creationId="{BC071C98-6792-44FD-AD07-CEB12334B6D2}"/>
          </ac:spMkLst>
        </pc:spChg>
        <pc:spChg chg="mod">
          <ac:chgData name="JORGE ANDRES LAVIN LARRAIN" userId="d780bd704531e3a7" providerId="LiveId" clId="{A27394E9-867A-4A0A-A52F-34FBB918FCE4}" dt="2017-06-11T18:39:25.846" v="83" actId="20577"/>
          <ac:spMkLst>
            <pc:docMk/>
            <pc:sldMk cId="4043475564" sldId="262"/>
            <ac:spMk id="2" creationId="{F13AC518-1F06-46B6-A3F1-C34B81F380D9}"/>
          </ac:spMkLst>
        </pc:spChg>
      </pc:sldChg>
      <pc:sldChg chg="modSp add">
        <pc:chgData name="JORGE ANDRES LAVIN LARRAIN" userId="d780bd704531e3a7" providerId="LiveId" clId="{A27394E9-867A-4A0A-A52F-34FBB918FCE4}" dt="2017-06-11T18:44:01.125" v="103" actId="113"/>
        <pc:sldMkLst>
          <pc:docMk/>
          <pc:sldMk cId="295968579" sldId="263"/>
        </pc:sldMkLst>
        <pc:spChg chg="mod">
          <ac:chgData name="JORGE ANDRES LAVIN LARRAIN" userId="d780bd704531e3a7" providerId="LiveId" clId="{A27394E9-867A-4A0A-A52F-34FBB918FCE4}" dt="2017-06-11T18:44:01.125" v="103" actId="113"/>
          <ac:spMkLst>
            <pc:docMk/>
            <pc:sldMk cId="295968579" sldId="263"/>
            <ac:spMk id="3" creationId="{BC071C98-6792-44FD-AD07-CEB12334B6D2}"/>
          </ac:spMkLst>
        </pc:spChg>
        <pc:spChg chg="mod">
          <ac:chgData name="JORGE ANDRES LAVIN LARRAIN" userId="d780bd704531e3a7" providerId="LiveId" clId="{A27394E9-867A-4A0A-A52F-34FBB918FCE4}" dt="2017-06-11T18:42:57.076" v="97" actId="20577"/>
          <ac:spMkLst>
            <pc:docMk/>
            <pc:sldMk cId="295968579" sldId="263"/>
            <ac:spMk id="2" creationId="{F13AC518-1F06-46B6-A3F1-C34B81F380D9}"/>
          </ac:spMkLst>
        </pc:spChg>
      </pc:sldChg>
      <pc:sldChg chg="modSp add">
        <pc:chgData name="JORGE ANDRES LAVIN LARRAIN" userId="d780bd704531e3a7" providerId="LiveId" clId="{A27394E9-867A-4A0A-A52F-34FBB918FCE4}" dt="2017-06-11T18:53:02.900" v="179" actId="5793"/>
        <pc:sldMkLst>
          <pc:docMk/>
          <pc:sldMk cId="1451849117" sldId="264"/>
        </pc:sldMkLst>
        <pc:spChg chg="mod">
          <ac:chgData name="JORGE ANDRES LAVIN LARRAIN" userId="d780bd704531e3a7" providerId="LiveId" clId="{A27394E9-867A-4A0A-A52F-34FBB918FCE4}" dt="2017-06-11T18:48:20.966" v="122" actId="20577"/>
          <ac:spMkLst>
            <pc:docMk/>
            <pc:sldMk cId="1451849117" sldId="264"/>
            <ac:spMk id="2" creationId="{77E1C5B2-11CC-4493-9AF7-446F9A686B32}"/>
          </ac:spMkLst>
        </pc:spChg>
        <pc:spChg chg="mod">
          <ac:chgData name="JORGE ANDRES LAVIN LARRAIN" userId="d780bd704531e3a7" providerId="LiveId" clId="{A27394E9-867A-4A0A-A52F-34FBB918FCE4}" dt="2017-06-11T18:53:02.900" v="179" actId="5793"/>
          <ac:spMkLst>
            <pc:docMk/>
            <pc:sldMk cId="1451849117" sldId="264"/>
            <ac:spMk id="3" creationId="{3C1D5B69-1638-4C8E-817C-96DB53A40454}"/>
          </ac:spMkLst>
        </pc:spChg>
      </pc:sldChg>
      <pc:sldChg chg="modSp add">
        <pc:chgData name="JORGE ANDRES LAVIN LARRAIN" userId="d780bd704531e3a7" providerId="LiveId" clId="{A27394E9-867A-4A0A-A52F-34FBB918FCE4}" dt="2017-06-11T18:50:30.613" v="167" actId="113"/>
        <pc:sldMkLst>
          <pc:docMk/>
          <pc:sldMk cId="82811665" sldId="265"/>
        </pc:sldMkLst>
        <pc:spChg chg="mod">
          <ac:chgData name="JORGE ANDRES LAVIN LARRAIN" userId="d780bd704531e3a7" providerId="LiveId" clId="{A27394E9-867A-4A0A-A52F-34FBB918FCE4}" dt="2017-06-11T18:50:30.613" v="167" actId="113"/>
          <ac:spMkLst>
            <pc:docMk/>
            <pc:sldMk cId="82811665" sldId="265"/>
            <ac:spMk id="3" creationId="{3C1D5B69-1638-4C8E-817C-96DB53A40454}"/>
          </ac:spMkLst>
        </pc:spChg>
        <pc:spChg chg="mod">
          <ac:chgData name="JORGE ANDRES LAVIN LARRAIN" userId="d780bd704531e3a7" providerId="LiveId" clId="{A27394E9-867A-4A0A-A52F-34FBB918FCE4}" dt="2017-06-11T18:49:36.167" v="162" actId="20577"/>
          <ac:spMkLst>
            <pc:docMk/>
            <pc:sldMk cId="82811665" sldId="265"/>
            <ac:spMk id="2" creationId="{77E1C5B2-11CC-4493-9AF7-446F9A686B32}"/>
          </ac:spMkLst>
        </pc:spChg>
      </pc:sldChg>
      <pc:sldChg chg="modSp add">
        <pc:chgData name="JORGE ANDRES LAVIN LARRAIN" userId="d780bd704531e3a7" providerId="LiveId" clId="{A27394E9-867A-4A0A-A52F-34FBB918FCE4}" dt="2017-06-11T19:19:39.855" v="412" actId="2"/>
        <pc:sldMkLst>
          <pc:docMk/>
          <pc:sldMk cId="2559328387" sldId="266"/>
        </pc:sldMkLst>
        <pc:spChg chg="mod">
          <ac:chgData name="JORGE ANDRES LAVIN LARRAIN" userId="d780bd704531e3a7" providerId="LiveId" clId="{A27394E9-867A-4A0A-A52F-34FBB918FCE4}" dt="2017-06-11T19:19:39.855" v="412" actId="2"/>
          <ac:spMkLst>
            <pc:docMk/>
            <pc:sldMk cId="2559328387" sldId="266"/>
            <ac:spMk id="2" creationId="{77E1C5B2-11CC-4493-9AF7-446F9A686B32}"/>
          </ac:spMkLst>
        </pc:spChg>
        <pc:spChg chg="mod">
          <ac:chgData name="JORGE ANDRES LAVIN LARRAIN" userId="d780bd704531e3a7" providerId="LiveId" clId="{A27394E9-867A-4A0A-A52F-34FBB918FCE4}" dt="2017-06-11T18:58:54.510" v="222" actId="0"/>
          <ac:spMkLst>
            <pc:docMk/>
            <pc:sldMk cId="2559328387" sldId="266"/>
            <ac:spMk id="3" creationId="{3C1D5B69-1638-4C8E-817C-96DB53A40454}"/>
          </ac:spMkLst>
        </pc:spChg>
      </pc:sldChg>
      <pc:sldChg chg="modSp add">
        <pc:chgData name="JORGE ANDRES LAVIN LARRAIN" userId="d780bd704531e3a7" providerId="LiveId" clId="{A27394E9-867A-4A0A-A52F-34FBB918FCE4}" dt="2017-06-11T19:06:26.407" v="267" actId="20577"/>
        <pc:sldMkLst>
          <pc:docMk/>
          <pc:sldMk cId="3252594097" sldId="267"/>
        </pc:sldMkLst>
        <pc:spChg chg="mod">
          <ac:chgData name="JORGE ANDRES LAVIN LARRAIN" userId="d780bd704531e3a7" providerId="LiveId" clId="{A27394E9-867A-4A0A-A52F-34FBB918FCE4}" dt="2017-06-11T19:06:26.407" v="267" actId="20577"/>
          <ac:spMkLst>
            <pc:docMk/>
            <pc:sldMk cId="3252594097" sldId="267"/>
            <ac:spMk id="3" creationId="{3C1D5B69-1638-4C8E-817C-96DB53A40454}"/>
          </ac:spMkLst>
        </pc:spChg>
        <pc:spChg chg="mod">
          <ac:chgData name="JORGE ANDRES LAVIN LARRAIN" userId="d780bd704531e3a7" providerId="LiveId" clId="{A27394E9-867A-4A0A-A52F-34FBB918FCE4}" dt="2017-06-11T19:05:25.125" v="259" actId="20577"/>
          <ac:spMkLst>
            <pc:docMk/>
            <pc:sldMk cId="3252594097" sldId="267"/>
            <ac:spMk id="2" creationId="{77E1C5B2-11CC-4493-9AF7-446F9A686B32}"/>
          </ac:spMkLst>
        </pc:spChg>
      </pc:sldChg>
      <pc:sldChg chg="modSp add">
        <pc:chgData name="JORGE ANDRES LAVIN LARRAIN" userId="d780bd704531e3a7" providerId="LiveId" clId="{A27394E9-867A-4A0A-A52F-34FBB918FCE4}" dt="2017-06-11T19:08:42.893" v="296" actId="20577"/>
        <pc:sldMkLst>
          <pc:docMk/>
          <pc:sldMk cId="1089412541" sldId="268"/>
        </pc:sldMkLst>
        <pc:spChg chg="mod">
          <ac:chgData name="JORGE ANDRES LAVIN LARRAIN" userId="d780bd704531e3a7" providerId="LiveId" clId="{A27394E9-867A-4A0A-A52F-34FBB918FCE4}" dt="2017-06-11T19:08:13.796" v="271" actId="20577"/>
          <ac:spMkLst>
            <pc:docMk/>
            <pc:sldMk cId="1089412541" sldId="268"/>
            <ac:spMk id="3" creationId="{3C1D5B69-1638-4C8E-817C-96DB53A40454}"/>
          </ac:spMkLst>
        </pc:spChg>
        <pc:spChg chg="mod">
          <ac:chgData name="JORGE ANDRES LAVIN LARRAIN" userId="d780bd704531e3a7" providerId="LiveId" clId="{A27394E9-867A-4A0A-A52F-34FBB918FCE4}" dt="2017-06-11T19:08:42.893" v="296" actId="20577"/>
          <ac:spMkLst>
            <pc:docMk/>
            <pc:sldMk cId="1089412541" sldId="268"/>
            <ac:spMk id="2" creationId="{77E1C5B2-11CC-4493-9AF7-446F9A686B32}"/>
          </ac:spMkLst>
        </pc:spChg>
      </pc:sldChg>
      <pc:sldChg chg="modSp add">
        <pc:chgData name="JORGE ANDRES LAVIN LARRAIN" userId="d780bd704531e3a7" providerId="LiveId" clId="{A27394E9-867A-4A0A-A52F-34FBB918FCE4}" dt="2017-06-11T19:12:52.140" v="355" actId="313"/>
        <pc:sldMkLst>
          <pc:docMk/>
          <pc:sldMk cId="3826257139" sldId="269"/>
        </pc:sldMkLst>
        <pc:spChg chg="mod">
          <ac:chgData name="JORGE ANDRES LAVIN LARRAIN" userId="d780bd704531e3a7" providerId="LiveId" clId="{A27394E9-867A-4A0A-A52F-34FBB918FCE4}" dt="2017-06-11T19:12:52.140" v="355" actId="313"/>
          <ac:spMkLst>
            <pc:docMk/>
            <pc:sldMk cId="3826257139" sldId="269"/>
            <ac:spMk id="3" creationId="{3C1D5B69-1638-4C8E-817C-96DB53A40454}"/>
          </ac:spMkLst>
        </pc:spChg>
        <pc:spChg chg="mod">
          <ac:chgData name="JORGE ANDRES LAVIN LARRAIN" userId="d780bd704531e3a7" providerId="LiveId" clId="{A27394E9-867A-4A0A-A52F-34FBB918FCE4}" dt="2017-06-11T19:10:52.310" v="329" actId="2"/>
          <ac:spMkLst>
            <pc:docMk/>
            <pc:sldMk cId="3826257139" sldId="269"/>
            <ac:spMk id="2" creationId="{77E1C5B2-11CC-4493-9AF7-446F9A686B32}"/>
          </ac:spMkLst>
        </pc:spChg>
      </pc:sldChg>
      <pc:sldChg chg="modSp add">
        <pc:chgData name="JORGE ANDRES LAVIN LARRAIN" userId="d780bd704531e3a7" providerId="LiveId" clId="{A27394E9-867A-4A0A-A52F-34FBB918FCE4}" dt="2017-06-11T19:26:59.120" v="509" actId="20577"/>
        <pc:sldMkLst>
          <pc:docMk/>
          <pc:sldMk cId="2718858144" sldId="270"/>
        </pc:sldMkLst>
        <pc:spChg chg="mod">
          <ac:chgData name="JORGE ANDRES LAVIN LARRAIN" userId="d780bd704531e3a7" providerId="LiveId" clId="{A27394E9-867A-4A0A-A52F-34FBB918FCE4}" dt="2017-06-11T19:26:59.120" v="509" actId="20577"/>
          <ac:spMkLst>
            <pc:docMk/>
            <pc:sldMk cId="2718858144" sldId="270"/>
            <ac:spMk id="2" creationId="{7BA845C4-FB81-42E2-81AB-A1BC487FD14B}"/>
          </ac:spMkLst>
        </pc:spChg>
        <pc:spChg chg="mod">
          <ac:chgData name="JORGE ANDRES LAVIN LARRAIN" userId="d780bd704531e3a7" providerId="LiveId" clId="{A27394E9-867A-4A0A-A52F-34FBB918FCE4}" dt="2017-06-11T19:25:56.571" v="479" actId="12"/>
          <ac:spMkLst>
            <pc:docMk/>
            <pc:sldMk cId="2718858144" sldId="270"/>
            <ac:spMk id="3" creationId="{42B56A49-0D9D-4565-BB76-3A01BFA79EAB}"/>
          </ac:spMkLst>
        </pc:spChg>
      </pc:sldChg>
      <pc:sldChg chg="modSp add">
        <pc:chgData name="JORGE ANDRES LAVIN LARRAIN" userId="d780bd704531e3a7" providerId="LiveId" clId="{A27394E9-867A-4A0A-A52F-34FBB918FCE4}" dt="2017-06-11T19:30:09.636" v="607" actId="1076"/>
        <pc:sldMkLst>
          <pc:docMk/>
          <pc:sldMk cId="2721792326" sldId="271"/>
        </pc:sldMkLst>
        <pc:spChg chg="mod">
          <ac:chgData name="JORGE ANDRES LAVIN LARRAIN" userId="d780bd704531e3a7" providerId="LiveId" clId="{A27394E9-867A-4A0A-A52F-34FBB918FCE4}" dt="2017-06-11T19:30:09.636" v="607" actId="1076"/>
          <ac:spMkLst>
            <pc:docMk/>
            <pc:sldMk cId="2721792326" sldId="271"/>
            <ac:spMk id="3" creationId="{01688478-4653-42DA-9E30-C8FC9A1D1EEF}"/>
          </ac:spMkLst>
        </pc:spChg>
        <pc:spChg chg="mod">
          <ac:chgData name="JORGE ANDRES LAVIN LARRAIN" userId="d780bd704531e3a7" providerId="LiveId" clId="{A27394E9-867A-4A0A-A52F-34FBB918FCE4}" dt="2017-06-11T19:29:36.263" v="602" actId="20577"/>
          <ac:spMkLst>
            <pc:docMk/>
            <pc:sldMk cId="2721792326" sldId="271"/>
            <ac:spMk id="2" creationId="{08207366-333C-47C0-A72E-90A5D66246C8}"/>
          </ac:spMkLst>
        </pc:spChg>
      </pc:sldChg>
      <pc:sldChg chg="modSp add">
        <pc:chgData name="JORGE ANDRES LAVIN LARRAIN" userId="d780bd704531e3a7" providerId="LiveId" clId="{A27394E9-867A-4A0A-A52F-34FBB918FCE4}" dt="2017-06-11T19:36:13.974" v="636" actId="313"/>
        <pc:sldMkLst>
          <pc:docMk/>
          <pc:sldMk cId="1734031529" sldId="272"/>
        </pc:sldMkLst>
        <pc:spChg chg="mod">
          <ac:chgData name="JORGE ANDRES LAVIN LARRAIN" userId="d780bd704531e3a7" providerId="LiveId" clId="{A27394E9-867A-4A0A-A52F-34FBB918FCE4}" dt="2017-06-11T19:36:13.974" v="636" actId="313"/>
          <ac:spMkLst>
            <pc:docMk/>
            <pc:sldMk cId="1734031529" sldId="272"/>
            <ac:spMk id="2" creationId="{636055F1-3AA5-4D06-9B22-A5FA650B7537}"/>
          </ac:spMkLst>
        </pc:spChg>
        <pc:spChg chg="mod">
          <ac:chgData name="JORGE ANDRES LAVIN LARRAIN" userId="d780bd704531e3a7" providerId="LiveId" clId="{A27394E9-867A-4A0A-A52F-34FBB918FCE4}" dt="2017-06-11T19:36:04.974" v="635" actId="14100"/>
          <ac:spMkLst>
            <pc:docMk/>
            <pc:sldMk cId="1734031529" sldId="272"/>
            <ac:spMk id="3" creationId="{56625158-7893-4C60-821C-836932C74E5E}"/>
          </ac:spMkLst>
        </pc:spChg>
      </pc:sldChg>
      <pc:sldChg chg="addSp delSp modSp add ord">
        <pc:chgData name="JORGE ANDRES LAVIN LARRAIN" userId="d780bd704531e3a7" providerId="LiveId" clId="{A27394E9-867A-4A0A-A52F-34FBB918FCE4}" dt="2017-06-11T19:40:03.260" v="649" actId="20577"/>
        <pc:sldMkLst>
          <pc:docMk/>
          <pc:sldMk cId="4205768009" sldId="273"/>
        </pc:sldMkLst>
        <pc:spChg chg="add">
          <ac:chgData name="JORGE ANDRES LAVIN LARRAIN" userId="d780bd704531e3a7" providerId="LiveId" clId="{A27394E9-867A-4A0A-A52F-34FBB918FCE4}" dt="2017-06-11T19:39:57.497" v="641" actId="26606"/>
          <ac:spMkLst>
            <pc:docMk/>
            <pc:sldMk cId="4205768009" sldId="273"/>
            <ac:spMk id="12" creationId="{00000000-0000-0000-0000-000000000000}"/>
          </ac:spMkLst>
        </pc:spChg>
        <pc:spChg chg="mod ord">
          <ac:chgData name="JORGE ANDRES LAVIN LARRAIN" userId="d780bd704531e3a7" providerId="LiveId" clId="{A27394E9-867A-4A0A-A52F-34FBB918FCE4}" dt="2017-06-11T19:40:03.260" v="649" actId="20577"/>
          <ac:spMkLst>
            <pc:docMk/>
            <pc:sldMk cId="4205768009" sldId="273"/>
            <ac:spMk id="2" creationId="{63F368E1-32EF-439D-9E68-B2C90C5C4971}"/>
          </ac:spMkLst>
        </pc:spChg>
        <pc:spChg chg="del">
          <ac:chgData name="JORGE ANDRES LAVIN LARRAIN" userId="d780bd704531e3a7" providerId="LiveId" clId="{A27394E9-867A-4A0A-A52F-34FBB918FCE4}" dt="2017-06-11T19:39:46.511" v="639" actId="0"/>
          <ac:spMkLst>
            <pc:docMk/>
            <pc:sldMk cId="4205768009" sldId="273"/>
            <ac:spMk id="3" creationId="{3CE6D36B-021F-4DE8-83C4-831CBDAE138E}"/>
          </ac:spMkLst>
        </pc:spChg>
        <pc:spChg chg="add">
          <ac:chgData name="JORGE ANDRES LAVIN LARRAIN" userId="d780bd704531e3a7" providerId="LiveId" clId="{A27394E9-867A-4A0A-A52F-34FBB918FCE4}" dt="2017-06-11T19:39:57.497" v="641" actId="26606"/>
          <ac:spMkLst>
            <pc:docMk/>
            <pc:sldMk cId="4205768009" sldId="273"/>
            <ac:spMk id="10" creationId="{00000000-0000-0000-0000-000000000000}"/>
          </ac:spMkLst>
        </pc:spChg>
        <pc:picChg chg="add mod">
          <ac:chgData name="JORGE ANDRES LAVIN LARRAIN" userId="d780bd704531e3a7" providerId="LiveId" clId="{A27394E9-867A-4A0A-A52F-34FBB918FCE4}" dt="2017-06-11T19:39:57.497" v="641" actId="26606"/>
          <ac:picMkLst>
            <pc:docMk/>
            <pc:sldMk cId="4205768009" sldId="273"/>
            <ac:picMk id="5" creationId="{0D2FF656-7ECD-4454-8730-2D18314CB34A}"/>
          </ac:picMkLst>
        </pc:picChg>
      </pc:sldChg>
      <pc:sldChg chg="addSp delSp modSp add">
        <pc:chgData name="JORGE ANDRES LAVIN LARRAIN" userId="d780bd704531e3a7" providerId="LiveId" clId="{A27394E9-867A-4A0A-A52F-34FBB918FCE4}" dt="2017-06-11T19:42:42.622" v="679" actId="1440"/>
        <pc:sldMkLst>
          <pc:docMk/>
          <pc:sldMk cId="614361026" sldId="274"/>
        </pc:sldMkLst>
        <pc:spChg chg="mod">
          <ac:chgData name="JORGE ANDRES LAVIN LARRAIN" userId="d780bd704531e3a7" providerId="LiveId" clId="{A27394E9-867A-4A0A-A52F-34FBB918FCE4}" dt="2017-06-11T19:42:28.424" v="676" actId="20577"/>
          <ac:spMkLst>
            <pc:docMk/>
            <pc:sldMk cId="614361026" sldId="274"/>
            <ac:spMk id="2" creationId="{A20A3931-845D-4FA1-A95F-A43AC54E58D5}"/>
          </ac:spMkLst>
        </pc:spChg>
        <pc:spChg chg="del">
          <ac:chgData name="JORGE ANDRES LAVIN LARRAIN" userId="d780bd704531e3a7" providerId="LiveId" clId="{A27394E9-867A-4A0A-A52F-34FBB918FCE4}" dt="2017-06-11T19:41:57.889" v="651" actId="0"/>
          <ac:spMkLst>
            <pc:docMk/>
            <pc:sldMk cId="614361026" sldId="274"/>
            <ac:spMk id="3" creationId="{6B81BB28-7312-42E5-8DD9-F75095009ACB}"/>
          </ac:spMkLst>
        </pc:spChg>
        <pc:picChg chg="add mod">
          <ac:chgData name="JORGE ANDRES LAVIN LARRAIN" userId="d780bd704531e3a7" providerId="LiveId" clId="{A27394E9-867A-4A0A-A52F-34FBB918FCE4}" dt="2017-06-11T19:42:42.622" v="679" actId="1440"/>
          <ac:picMkLst>
            <pc:docMk/>
            <pc:sldMk cId="614361026" sldId="274"/>
            <ac:picMk id="5" creationId="{33CD9AC1-EF01-4844-AE9D-5788B9CD2245}"/>
          </ac:picMkLst>
        </pc:picChg>
      </pc:sldChg>
      <pc:sldChg chg="delSp modSp add">
        <pc:chgData name="JORGE ANDRES LAVIN LARRAIN" userId="d780bd704531e3a7" providerId="LiveId" clId="{A27394E9-867A-4A0A-A52F-34FBB918FCE4}" dt="2017-06-12T04:41:30.765" v="783" actId="20577"/>
        <pc:sldMkLst>
          <pc:docMk/>
          <pc:sldMk cId="2569711415" sldId="275"/>
        </pc:sldMkLst>
        <pc:spChg chg="del">
          <ac:chgData name="JORGE ANDRES LAVIN LARRAIN" userId="d780bd704531e3a7" providerId="LiveId" clId="{A27394E9-867A-4A0A-A52F-34FBB918FCE4}" dt="2017-06-12T04:15:40.956" v="694" actId="478"/>
          <ac:spMkLst>
            <pc:docMk/>
            <pc:sldMk cId="2569711415" sldId="275"/>
            <ac:spMk id="2" creationId="{6ED3E82B-6B58-4640-8F86-76628A94F4F8}"/>
          </ac:spMkLst>
        </pc:spChg>
        <pc:spChg chg="mod">
          <ac:chgData name="JORGE ANDRES LAVIN LARRAIN" userId="d780bd704531e3a7" providerId="LiveId" clId="{A27394E9-867A-4A0A-A52F-34FBB918FCE4}" dt="2017-06-12T04:41:30.765" v="783" actId="20577"/>
          <ac:spMkLst>
            <pc:docMk/>
            <pc:sldMk cId="2569711415" sldId="275"/>
            <ac:spMk id="3" creationId="{237DFE8F-A76C-4D97-A6AD-CD968D550B04}"/>
          </ac:spMkLst>
        </pc:spChg>
      </pc:sldChg>
      <pc:sldChg chg="modSp add">
        <pc:chgData name="JORGE ANDRES LAVIN LARRAIN" userId="d780bd704531e3a7" providerId="LiveId" clId="{A27394E9-867A-4A0A-A52F-34FBB918FCE4}" dt="2017-06-12T04:31:56.764" v="749" actId="20577"/>
        <pc:sldMkLst>
          <pc:docMk/>
          <pc:sldMk cId="2683467648" sldId="276"/>
        </pc:sldMkLst>
        <pc:spChg chg="mod">
          <ac:chgData name="JORGE ANDRES LAVIN LARRAIN" userId="d780bd704531e3a7" providerId="LiveId" clId="{A27394E9-867A-4A0A-A52F-34FBB918FCE4}" dt="2017-06-12T04:25:51.747" v="715" actId="20577"/>
          <ac:spMkLst>
            <pc:docMk/>
            <pc:sldMk cId="2683467648" sldId="276"/>
            <ac:spMk id="2" creationId="{17641781-2D86-4C99-9E88-07F51B4674E8}"/>
          </ac:spMkLst>
        </pc:spChg>
        <pc:spChg chg="mod">
          <ac:chgData name="JORGE ANDRES LAVIN LARRAIN" userId="d780bd704531e3a7" providerId="LiveId" clId="{A27394E9-867A-4A0A-A52F-34FBB918FCE4}" dt="2017-06-12T04:31:56.764" v="749" actId="20577"/>
          <ac:spMkLst>
            <pc:docMk/>
            <pc:sldMk cId="2683467648" sldId="276"/>
            <ac:spMk id="3" creationId="{CCCA50BC-C997-4009-9465-08C062085773}"/>
          </ac:spMkLst>
        </pc:spChg>
      </pc:sldChg>
      <pc:sldChg chg="add">
        <pc:chgData name="JORGE ANDRES LAVIN LARRAIN" userId="d780bd704531e3a7" providerId="LiveId" clId="{A27394E9-867A-4A0A-A52F-34FBB918FCE4}" dt="2017-06-12T04:32:23.044" v="750" actId="0"/>
        <pc:sldMkLst>
          <pc:docMk/>
          <pc:sldMk cId="1586304144" sldId="277"/>
        </pc:sldMkLst>
      </pc:sldChg>
      <pc:sldChg chg="modSp add">
        <pc:chgData name="JORGE ANDRES LAVIN LARRAIN" userId="d780bd704531e3a7" providerId="LiveId" clId="{A27394E9-867A-4A0A-A52F-34FBB918FCE4}" dt="2017-06-12T04:36:18.669" v="777" actId="1076"/>
        <pc:sldMkLst>
          <pc:docMk/>
          <pc:sldMk cId="3617582771" sldId="278"/>
        </pc:sldMkLst>
        <pc:spChg chg="mod">
          <ac:chgData name="JORGE ANDRES LAVIN LARRAIN" userId="d780bd704531e3a7" providerId="LiveId" clId="{A27394E9-867A-4A0A-A52F-34FBB918FCE4}" dt="2017-06-12T04:35:24.911" v="774" actId="179"/>
          <ac:spMkLst>
            <pc:docMk/>
            <pc:sldMk cId="3617582771" sldId="278"/>
            <ac:spMk id="3" creationId="{CCCA50BC-C997-4009-9465-08C062085773}"/>
          </ac:spMkLst>
        </pc:spChg>
        <pc:spChg chg="mod">
          <ac:chgData name="JORGE ANDRES LAVIN LARRAIN" userId="d780bd704531e3a7" providerId="LiveId" clId="{A27394E9-867A-4A0A-A52F-34FBB918FCE4}" dt="2017-06-12T04:36:18.669" v="777" actId="1076"/>
          <ac:spMkLst>
            <pc:docMk/>
            <pc:sldMk cId="3617582771" sldId="278"/>
            <ac:spMk id="2" creationId="{17641781-2D86-4C99-9E88-07F51B4674E8}"/>
          </ac:spMkLst>
        </pc:spChg>
      </pc:sldChg>
      <pc:sldChg chg="modSp add">
        <pc:chgData name="JORGE ANDRES LAVIN LARRAIN" userId="d780bd704531e3a7" providerId="LiveId" clId="{A27394E9-867A-4A0A-A52F-34FBB918FCE4}" dt="2017-06-12T04:48:17.567" v="821" actId="20577"/>
        <pc:sldMkLst>
          <pc:docMk/>
          <pc:sldMk cId="259319238" sldId="279"/>
        </pc:sldMkLst>
        <pc:spChg chg="mod">
          <ac:chgData name="JORGE ANDRES LAVIN LARRAIN" userId="d780bd704531e3a7" providerId="LiveId" clId="{A27394E9-867A-4A0A-A52F-34FBB918FCE4}" dt="2017-06-12T04:46:30.640" v="795" actId="20577"/>
          <ac:spMkLst>
            <pc:docMk/>
            <pc:sldMk cId="259319238" sldId="279"/>
            <ac:spMk id="2" creationId="{F0C53AFF-5456-49D5-9AE9-2C7E4559672A}"/>
          </ac:spMkLst>
        </pc:spChg>
        <pc:spChg chg="mod">
          <ac:chgData name="JORGE ANDRES LAVIN LARRAIN" userId="d780bd704531e3a7" providerId="LiveId" clId="{A27394E9-867A-4A0A-A52F-34FBB918FCE4}" dt="2017-06-12T04:48:17.567" v="821" actId="20577"/>
          <ac:spMkLst>
            <pc:docMk/>
            <pc:sldMk cId="259319238" sldId="279"/>
            <ac:spMk id="3" creationId="{A188F088-121D-4804-931F-1309A4850498}"/>
          </ac:spMkLst>
        </pc:spChg>
      </pc:sldChg>
      <pc:sldChg chg="add del">
        <pc:chgData name="JORGE ANDRES LAVIN LARRAIN" userId="d780bd704531e3a7" providerId="LiveId" clId="{A27394E9-867A-4A0A-A52F-34FBB918FCE4}" dt="2017-06-12T04:46:08.174" v="785" actId="2696"/>
        <pc:sldMkLst>
          <pc:docMk/>
          <pc:sldMk cId="1124656752" sldId="27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6/12/2017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6/12/2017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6/12/2017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6/12/2017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7" name="Date Placeholder 6"/>
          <p:cNvSpPr>
            <a:spLocks noGrp="1"/>
          </p:cNvSpPr>
          <p:nvPr>
            <p:ph type="dt" sz="half" idx="10"/>
          </p:nvPr>
        </p:nvSpPr>
        <p:spPr/>
        <p:txBody>
          <a:bodyPr/>
          <a:lstStyle/>
          <a:p>
            <a:fld id="{1160EA64-D806-43AC-9DF2-F8C432F32B4C}" type="datetimeFigureOut">
              <a:rPr lang="en-US" dirty="0"/>
              <a:t>6/12/2017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6/12/2017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7" name="Date Placeholder 6"/>
          <p:cNvSpPr>
            <a:spLocks noGrp="1"/>
          </p:cNvSpPr>
          <p:nvPr>
            <p:ph type="dt" sz="half" idx="10"/>
          </p:nvPr>
        </p:nvSpPr>
        <p:spPr/>
        <p:txBody>
          <a:bodyPr/>
          <a:lstStyle/>
          <a:p>
            <a:fld id="{4F7D4976-E339-4826-83B7-FBD03F55ECF8}" type="datetimeFigureOut">
              <a:rPr lang="en-US" dirty="0"/>
              <a:t>6/12/2017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‹Nº›</a:t>
            </a:fld>
            <a:endParaRPr lang="en-US" dirty="0"/>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6/12/2017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6/12/2017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9" name="Date Placeholder 8"/>
          <p:cNvSpPr>
            <a:spLocks noGrp="1"/>
          </p:cNvSpPr>
          <p:nvPr>
            <p:ph type="dt" sz="half" idx="10"/>
          </p:nvPr>
        </p:nvSpPr>
        <p:spPr/>
        <p:txBody>
          <a:bodyPr/>
          <a:lstStyle/>
          <a:p>
            <a:fld id="{D1BE4249-C0D0-4B06-8692-E8BB871AF643}" type="datetimeFigureOut">
              <a:rPr lang="en-US" dirty="0"/>
              <a:t>6/12/2017</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6/12/2017</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6/12/2017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16DFE-276A-4240-A28A-DBCEF187DB03}"/>
              </a:ext>
            </a:extLst>
          </p:cNvPr>
          <p:cNvSpPr>
            <a:spLocks noGrp="1"/>
          </p:cNvSpPr>
          <p:nvPr>
            <p:ph type="ctrTitle"/>
          </p:nvPr>
        </p:nvSpPr>
        <p:spPr/>
        <p:txBody>
          <a:bodyPr/>
          <a:lstStyle/>
          <a:p>
            <a:r>
              <a:rPr lang="es-CL"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TEORÍA DEL CAOS</a:t>
            </a:r>
          </a:p>
        </p:txBody>
      </p:sp>
      <p:sp>
        <p:nvSpPr>
          <p:cNvPr id="3" name="Subtítulo 2">
            <a:extLst>
              <a:ext uri="{FF2B5EF4-FFF2-40B4-BE49-F238E27FC236}">
                <a16:creationId xmlns:a16="http://schemas.microsoft.com/office/drawing/2014/main" id="{9DBC342A-983D-4CD2-A18A-E931EDE655F8}"/>
              </a:ext>
            </a:extLst>
          </p:cNvPr>
          <p:cNvSpPr>
            <a:spLocks noGrp="1"/>
          </p:cNvSpPr>
          <p:nvPr>
            <p:ph type="subTitle" idx="1"/>
          </p:nvPr>
        </p:nvSpPr>
        <p:spPr>
          <a:xfrm>
            <a:off x="1387929" y="4352544"/>
            <a:ext cx="9584871" cy="1239894"/>
          </a:xfrm>
        </p:spPr>
        <p:txBody>
          <a:bodyPr>
            <a:normAutofit/>
          </a:bodyPr>
          <a:lstStyle/>
          <a:p>
            <a:r>
              <a:rPr lang="es-CL" sz="3200" b="1" dirty="0">
                <a:solidFill>
                  <a:srgbClr val="00B050"/>
                </a:solidFill>
              </a:rPr>
              <a:t>PREVIENDO Y DOMINANDO EL FUTURO</a:t>
            </a:r>
          </a:p>
        </p:txBody>
      </p:sp>
    </p:spTree>
    <p:extLst>
      <p:ext uri="{BB962C8B-B14F-4D97-AF65-F5344CB8AC3E}">
        <p14:creationId xmlns:p14="http://schemas.microsoft.com/office/powerpoint/2010/main" val="2923079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207366-333C-47C0-A72E-90A5D66246C8}"/>
              </a:ext>
            </a:extLst>
          </p:cNvPr>
          <p:cNvSpPr>
            <a:spLocks noGrp="1"/>
          </p:cNvSpPr>
          <p:nvPr>
            <p:ph type="title"/>
          </p:nvPr>
        </p:nvSpPr>
        <p:spPr/>
        <p:txBody>
          <a:bodyPr/>
          <a:lstStyle/>
          <a:p>
            <a:r>
              <a:rPr lang="es-CL" dirty="0"/>
              <a:t>En teoría si es posible</a:t>
            </a:r>
          </a:p>
        </p:txBody>
      </p:sp>
      <p:sp>
        <p:nvSpPr>
          <p:cNvPr id="3" name="Marcador de contenido 2">
            <a:extLst>
              <a:ext uri="{FF2B5EF4-FFF2-40B4-BE49-F238E27FC236}">
                <a16:creationId xmlns:a16="http://schemas.microsoft.com/office/drawing/2014/main" id="{01688478-4653-42DA-9E30-C8FC9A1D1EEF}"/>
              </a:ext>
            </a:extLst>
          </p:cNvPr>
          <p:cNvSpPr>
            <a:spLocks noGrp="1"/>
          </p:cNvSpPr>
          <p:nvPr>
            <p:ph idx="1"/>
          </p:nvPr>
        </p:nvSpPr>
        <p:spPr>
          <a:xfrm>
            <a:off x="2476065" y="2589059"/>
            <a:ext cx="7729728" cy="3101983"/>
          </a:xfrm>
        </p:spPr>
        <p:txBody>
          <a:bodyPr>
            <a:normAutofit/>
          </a:bodyPr>
          <a:lstStyle/>
          <a:p>
            <a:r>
              <a:rPr lang="es-CL" sz="2000" dirty="0"/>
              <a:t>LAS LEYES DEL COMPORTAMIENTO HUMANO HACEN QUE DICHO SISTEMA SEA DETERMINISTA,</a:t>
            </a:r>
          </a:p>
          <a:p>
            <a:endParaRPr lang="es-CL" sz="2000" dirty="0"/>
          </a:p>
          <a:p>
            <a:r>
              <a:rPr lang="es-CL" sz="2000" dirty="0"/>
              <a:t>SENSIBLE A LAS CONDICIONES INICIALES</a:t>
            </a:r>
          </a:p>
          <a:p>
            <a:endParaRPr lang="es-CL" sz="2000" dirty="0"/>
          </a:p>
          <a:p>
            <a:r>
              <a:rPr lang="es-CL" sz="2000" dirty="0"/>
              <a:t> Y CON ATRACTORES  ( LEYES DEL MERCADO )</a:t>
            </a:r>
          </a:p>
        </p:txBody>
      </p:sp>
    </p:spTree>
    <p:extLst>
      <p:ext uri="{BB962C8B-B14F-4D97-AF65-F5344CB8AC3E}">
        <p14:creationId xmlns:p14="http://schemas.microsoft.com/office/powerpoint/2010/main" val="2721792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2739E3-D6A8-4E0A-AC3A-84B28A301FCF}"/>
              </a:ext>
            </a:extLst>
          </p:cNvPr>
          <p:cNvSpPr>
            <a:spLocks noGrp="1"/>
          </p:cNvSpPr>
          <p:nvPr>
            <p:ph type="title"/>
          </p:nvPr>
        </p:nvSpPr>
        <p:spPr/>
        <p:txBody>
          <a:bodyPr/>
          <a:lstStyle/>
          <a:p>
            <a:r>
              <a:rPr lang="es-CL" dirty="0"/>
              <a:t>Edward Lorenz, padre de la Teoría del Caos y el Efecto Mariposa</a:t>
            </a:r>
          </a:p>
        </p:txBody>
      </p:sp>
      <p:sp>
        <p:nvSpPr>
          <p:cNvPr id="3" name="Marcador de contenido 2">
            <a:extLst>
              <a:ext uri="{FF2B5EF4-FFF2-40B4-BE49-F238E27FC236}">
                <a16:creationId xmlns:a16="http://schemas.microsoft.com/office/drawing/2014/main" id="{E49448C7-414E-4CF9-978B-CF75C5511955}"/>
              </a:ext>
            </a:extLst>
          </p:cNvPr>
          <p:cNvSpPr>
            <a:spLocks noGrp="1"/>
          </p:cNvSpPr>
          <p:nvPr>
            <p:ph idx="1"/>
          </p:nvPr>
        </p:nvSpPr>
        <p:spPr/>
        <p:txBody>
          <a:bodyPr/>
          <a:lstStyle/>
          <a:p>
            <a:pPr marL="0" indent="720725" algn="just"/>
            <a:r>
              <a:rPr lang="es-CL" dirty="0"/>
              <a:t>Edward Lorenz fue un meteorólogo del MIT, que trató de explicar por qué es tan difícil obtener las previsiones meteorológicas, dando lugar a una revolución científica llamada teoría del caos, murió 16 de Abril de 2008, de cáncer, en su casa de Cambridge, a la edad de 90 años.</a:t>
            </a:r>
          </a:p>
          <a:p>
            <a:pPr marL="0" indent="720725" algn="just"/>
            <a:r>
              <a:rPr lang="es-CL" dirty="0"/>
              <a:t>Estas observaciones en última instancia le llevaron a formular lo que se conoce como el efecto mariposa, presentado en 1972 en un artículo titulado: </a:t>
            </a:r>
            <a:r>
              <a:rPr lang="es-CL" b="1" dirty="0"/>
              <a:t>"Previsibilidad: debe el aleteo de una mariposa en Brasil originar un tornado en Texas?"</a:t>
            </a:r>
          </a:p>
          <a:p>
            <a:endParaRPr lang="es-CL" dirty="0"/>
          </a:p>
        </p:txBody>
      </p:sp>
    </p:spTree>
    <p:extLst>
      <p:ext uri="{BB962C8B-B14F-4D97-AF65-F5344CB8AC3E}">
        <p14:creationId xmlns:p14="http://schemas.microsoft.com/office/powerpoint/2010/main" val="702675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90216D-F47B-4BFA-8D1B-BE2E97261396}"/>
              </a:ext>
            </a:extLst>
          </p:cNvPr>
          <p:cNvSpPr>
            <a:spLocks noGrp="1"/>
          </p:cNvSpPr>
          <p:nvPr>
            <p:ph type="title"/>
          </p:nvPr>
        </p:nvSpPr>
        <p:spPr/>
        <p:txBody>
          <a:bodyPr/>
          <a:lstStyle/>
          <a:p>
            <a:r>
              <a:rPr lang="es-CL" dirty="0"/>
              <a:t>CONCLUSIONES</a:t>
            </a:r>
          </a:p>
        </p:txBody>
      </p:sp>
      <p:sp>
        <p:nvSpPr>
          <p:cNvPr id="3" name="Marcador de contenido 2">
            <a:extLst>
              <a:ext uri="{FF2B5EF4-FFF2-40B4-BE49-F238E27FC236}">
                <a16:creationId xmlns:a16="http://schemas.microsoft.com/office/drawing/2014/main" id="{05CF0224-4DA0-4DD1-A031-CEEA00261CDD}"/>
              </a:ext>
            </a:extLst>
          </p:cNvPr>
          <p:cNvSpPr>
            <a:spLocks noGrp="1"/>
          </p:cNvSpPr>
          <p:nvPr>
            <p:ph idx="1"/>
          </p:nvPr>
        </p:nvSpPr>
        <p:spPr/>
        <p:txBody>
          <a:bodyPr/>
          <a:lstStyle/>
          <a:p>
            <a:pPr marL="0" indent="492125" algn="just"/>
            <a:r>
              <a:rPr lang="es-CL" dirty="0"/>
              <a:t>En meteorología, llegó a la conclusión de que puede ser fundamentalmente imposible hacer predicciones más allá de dos o tres semanas con un grado razonable de exactitud.</a:t>
            </a:r>
          </a:p>
          <a:p>
            <a:pPr marL="0" indent="492125" algn="just"/>
            <a:endParaRPr lang="es-CL" dirty="0"/>
          </a:p>
          <a:p>
            <a:pPr marL="0" indent="492125" algn="just"/>
            <a:r>
              <a:rPr lang="es-CL" dirty="0"/>
              <a:t>"Al demostrar que ciertos sistemas deterministas tienen límites formales en la previsibilidad, puso el último clavo en el ataúd del universo cartesiano, fomentado lo que algunos han llamado </a:t>
            </a:r>
            <a:r>
              <a:rPr lang="es-CL" b="1" dirty="0"/>
              <a:t>la tercera revolución científica del siglo 20, siguiendo los talones de la relatividad y la física cuántica",</a:t>
            </a:r>
          </a:p>
          <a:p>
            <a:endParaRPr lang="es-CL" dirty="0"/>
          </a:p>
        </p:txBody>
      </p:sp>
    </p:spTree>
    <p:extLst>
      <p:ext uri="{BB962C8B-B14F-4D97-AF65-F5344CB8AC3E}">
        <p14:creationId xmlns:p14="http://schemas.microsoft.com/office/powerpoint/2010/main" val="13990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90216D-F47B-4BFA-8D1B-BE2E97261396}"/>
              </a:ext>
            </a:extLst>
          </p:cNvPr>
          <p:cNvSpPr>
            <a:spLocks noGrp="1"/>
          </p:cNvSpPr>
          <p:nvPr>
            <p:ph type="title"/>
          </p:nvPr>
        </p:nvSpPr>
        <p:spPr/>
        <p:txBody>
          <a:bodyPr/>
          <a:lstStyle/>
          <a:p>
            <a:r>
              <a:rPr lang="es-CL" dirty="0"/>
              <a:t>CAOS Y FINANZAS</a:t>
            </a:r>
          </a:p>
        </p:txBody>
      </p:sp>
      <p:sp>
        <p:nvSpPr>
          <p:cNvPr id="3" name="Marcador de contenido 2">
            <a:extLst>
              <a:ext uri="{FF2B5EF4-FFF2-40B4-BE49-F238E27FC236}">
                <a16:creationId xmlns:a16="http://schemas.microsoft.com/office/drawing/2014/main" id="{05CF0224-4DA0-4DD1-A031-CEEA00261CDD}"/>
              </a:ext>
            </a:extLst>
          </p:cNvPr>
          <p:cNvSpPr>
            <a:spLocks noGrp="1"/>
          </p:cNvSpPr>
          <p:nvPr>
            <p:ph idx="1"/>
          </p:nvPr>
        </p:nvSpPr>
        <p:spPr/>
        <p:txBody>
          <a:bodyPr/>
          <a:lstStyle/>
          <a:p>
            <a:pPr marL="0" indent="720725" algn="just"/>
            <a:r>
              <a:rPr lang="es-CL" dirty="0"/>
              <a:t>En el momento que los inversores basan sus decisiones en su motivos personales propias y conceptos abstractos como podrían ser: </a:t>
            </a:r>
            <a:r>
              <a:rPr lang="es-CL" b="1" dirty="0"/>
              <a:t>la necesidades, deseos, esperanzas, temores y creencias, los mercados etc.… </a:t>
            </a:r>
            <a:r>
              <a:rPr lang="es-CL" dirty="0"/>
              <a:t>podemos ver como los mercados se comportan en consecuencia, como un reflejo de su </a:t>
            </a:r>
            <a:r>
              <a:rPr lang="es-CL" b="1" dirty="0"/>
              <a:t>interacción con la masa de los comerciantes,</a:t>
            </a:r>
            <a:r>
              <a:rPr lang="es-CL" dirty="0"/>
              <a:t> son inherentemente complejos, sistemas no lineales.</a:t>
            </a:r>
          </a:p>
          <a:p>
            <a:pPr marL="0" indent="720725" algn="just"/>
            <a:r>
              <a:rPr lang="es-CL" dirty="0"/>
              <a:t>La teoría del caos es especialmente útil para revelar la altamente ordenada subyacente estructura de los sistemas turbulentos y aleatorios</a:t>
            </a:r>
          </a:p>
          <a:p>
            <a:pPr marL="0" indent="720725" algn="just"/>
            <a:endParaRPr lang="es-CL" dirty="0"/>
          </a:p>
          <a:p>
            <a:pPr marL="0" indent="0">
              <a:buNone/>
            </a:pPr>
            <a:endParaRPr lang="es-CL" dirty="0"/>
          </a:p>
        </p:txBody>
      </p:sp>
    </p:spTree>
    <p:extLst>
      <p:ext uri="{BB962C8B-B14F-4D97-AF65-F5344CB8AC3E}">
        <p14:creationId xmlns:p14="http://schemas.microsoft.com/office/powerpoint/2010/main" val="2524320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3C56F4-8B1E-41D5-B01D-CCC9DEBB92A2}"/>
              </a:ext>
            </a:extLst>
          </p:cNvPr>
          <p:cNvSpPr>
            <a:spLocks noGrp="1"/>
          </p:cNvSpPr>
          <p:nvPr>
            <p:ph type="title"/>
          </p:nvPr>
        </p:nvSpPr>
        <p:spPr/>
        <p:txBody>
          <a:bodyPr/>
          <a:lstStyle/>
          <a:p>
            <a:r>
              <a:rPr lang="es-CL" dirty="0"/>
              <a:t>INDICADORES</a:t>
            </a:r>
          </a:p>
        </p:txBody>
      </p:sp>
      <p:sp>
        <p:nvSpPr>
          <p:cNvPr id="3" name="Marcador de contenido 2">
            <a:extLst>
              <a:ext uri="{FF2B5EF4-FFF2-40B4-BE49-F238E27FC236}">
                <a16:creationId xmlns:a16="http://schemas.microsoft.com/office/drawing/2014/main" id="{91D15290-9E9C-4894-A1D3-AE11F33FB7B4}"/>
              </a:ext>
            </a:extLst>
          </p:cNvPr>
          <p:cNvSpPr>
            <a:spLocks noGrp="1"/>
          </p:cNvSpPr>
          <p:nvPr>
            <p:ph idx="1"/>
          </p:nvPr>
        </p:nvSpPr>
        <p:spPr/>
        <p:txBody>
          <a:bodyPr>
            <a:normAutofit/>
          </a:bodyPr>
          <a:lstStyle/>
          <a:p>
            <a:pPr>
              <a:buFont typeface="Wingdings" panose="05000000000000000000" pitchFamily="2" charset="2"/>
              <a:buChar char="q"/>
            </a:pPr>
            <a:r>
              <a:rPr lang="es-CL" dirty="0"/>
              <a:t>El precio es la última cosa a cambiar en los mercados.</a:t>
            </a:r>
          </a:p>
          <a:p>
            <a:pPr>
              <a:buFont typeface="Wingdings" panose="05000000000000000000" pitchFamily="2" charset="2"/>
              <a:buChar char="q"/>
            </a:pPr>
            <a:r>
              <a:rPr lang="es-CL" dirty="0"/>
              <a:t> Antes de que haya un cambio importante en el precio, hay un cambio en el momento.</a:t>
            </a:r>
          </a:p>
          <a:p>
            <a:pPr>
              <a:buFont typeface="Wingdings" panose="05000000000000000000" pitchFamily="2" charset="2"/>
              <a:buChar char="q"/>
            </a:pPr>
            <a:r>
              <a:rPr lang="es-CL" dirty="0"/>
              <a:t>El oscilador de momento nos alerta a esos cambios. </a:t>
            </a:r>
          </a:p>
          <a:p>
            <a:pPr>
              <a:buFont typeface="Wingdings" panose="05000000000000000000" pitchFamily="2" charset="2"/>
              <a:buChar char="q"/>
            </a:pPr>
            <a:r>
              <a:rPr lang="es-CL" dirty="0"/>
              <a:t>Antes de que haya un cambio en el momento, hay un cambio en la aceleración.</a:t>
            </a:r>
          </a:p>
          <a:p>
            <a:pPr>
              <a:buFont typeface="Wingdings" panose="05000000000000000000" pitchFamily="2" charset="2"/>
              <a:buChar char="q"/>
            </a:pPr>
            <a:r>
              <a:rPr lang="es-CL" dirty="0"/>
              <a:t>El indicador de tendencia es extremadamente sensible a los cambios en la velocidad a la cual el impulso se está moviendo.</a:t>
            </a:r>
          </a:p>
          <a:p>
            <a:endParaRPr lang="es-CL" dirty="0"/>
          </a:p>
          <a:p>
            <a:pPr marL="0" indent="0">
              <a:buNone/>
            </a:pPr>
            <a:endParaRPr lang="es-CL" dirty="0"/>
          </a:p>
          <a:p>
            <a:pPr marL="0" indent="0">
              <a:buNone/>
            </a:pPr>
            <a:endParaRPr lang="es-CL" dirty="0"/>
          </a:p>
        </p:txBody>
      </p:sp>
    </p:spTree>
    <p:extLst>
      <p:ext uri="{BB962C8B-B14F-4D97-AF65-F5344CB8AC3E}">
        <p14:creationId xmlns:p14="http://schemas.microsoft.com/office/powerpoint/2010/main" val="46079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3C56F4-8B1E-41D5-B01D-CCC9DEBB92A2}"/>
              </a:ext>
            </a:extLst>
          </p:cNvPr>
          <p:cNvSpPr>
            <a:spLocks noGrp="1"/>
          </p:cNvSpPr>
          <p:nvPr>
            <p:ph type="title"/>
          </p:nvPr>
        </p:nvSpPr>
        <p:spPr/>
        <p:txBody>
          <a:bodyPr/>
          <a:lstStyle/>
          <a:p>
            <a:r>
              <a:rPr lang="es-CL" dirty="0"/>
              <a:t>INDICADORES</a:t>
            </a:r>
          </a:p>
        </p:txBody>
      </p:sp>
      <p:sp>
        <p:nvSpPr>
          <p:cNvPr id="3" name="Marcador de contenido 2">
            <a:extLst>
              <a:ext uri="{FF2B5EF4-FFF2-40B4-BE49-F238E27FC236}">
                <a16:creationId xmlns:a16="http://schemas.microsoft.com/office/drawing/2014/main" id="{91D15290-9E9C-4894-A1D3-AE11F33FB7B4}"/>
              </a:ext>
            </a:extLst>
          </p:cNvPr>
          <p:cNvSpPr>
            <a:spLocks noGrp="1"/>
          </p:cNvSpPr>
          <p:nvPr>
            <p:ph idx="1"/>
          </p:nvPr>
        </p:nvSpPr>
        <p:spPr/>
        <p:txBody>
          <a:bodyPr>
            <a:normAutofit/>
          </a:bodyPr>
          <a:lstStyle/>
          <a:p>
            <a:pPr indent="492125" algn="just"/>
            <a:endParaRPr lang="es-CL" dirty="0"/>
          </a:p>
          <a:p>
            <a:pPr indent="492125" algn="just">
              <a:buNone/>
            </a:pPr>
            <a:r>
              <a:rPr lang="es-CL" dirty="0"/>
              <a:t>Antes de que los cambios de velocidad, hay un cambio en el volumen. </a:t>
            </a:r>
          </a:p>
          <a:p>
            <a:pPr indent="492125" algn="just">
              <a:buNone/>
            </a:pPr>
            <a:r>
              <a:rPr lang="es-CL" dirty="0"/>
              <a:t>Antes de los cambios de volumen, los comerciantes toman sus decisiones caóticas individuales en base a sus creencias. </a:t>
            </a:r>
          </a:p>
          <a:p>
            <a:pPr indent="492125" algn="just">
              <a:buNone/>
            </a:pPr>
            <a:r>
              <a:rPr lang="es-CL" dirty="0"/>
              <a:t>Esta influencia psicológica masiva se mide mediante la combinación de la segundo componente de los evaluadores psicométricas, la relación volumen: gama con el volumen de crudo.</a:t>
            </a:r>
          </a:p>
          <a:p>
            <a:pPr indent="492125" algn="just">
              <a:buNone/>
            </a:pPr>
            <a:r>
              <a:rPr lang="es-CL" dirty="0"/>
              <a:t>Se trata de un fenómeno como el del “Efecto Mariposa” de las alas de la mariposa, el primer evento de una serie que conduce a cambio de precio.</a:t>
            </a:r>
          </a:p>
          <a:p>
            <a:pPr marL="0" indent="0">
              <a:buNone/>
            </a:pPr>
            <a:endParaRPr lang="es-CL" dirty="0"/>
          </a:p>
          <a:p>
            <a:pPr marL="0" indent="0">
              <a:buNone/>
            </a:pPr>
            <a:endParaRPr lang="es-CL" dirty="0"/>
          </a:p>
        </p:txBody>
      </p:sp>
    </p:spTree>
    <p:extLst>
      <p:ext uri="{BB962C8B-B14F-4D97-AF65-F5344CB8AC3E}">
        <p14:creationId xmlns:p14="http://schemas.microsoft.com/office/powerpoint/2010/main" val="3754077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3AC518-1F06-46B6-A3F1-C34B81F380D9}"/>
              </a:ext>
            </a:extLst>
          </p:cNvPr>
          <p:cNvSpPr>
            <a:spLocks noGrp="1"/>
          </p:cNvSpPr>
          <p:nvPr>
            <p:ph type="title"/>
          </p:nvPr>
        </p:nvSpPr>
        <p:spPr/>
        <p:txBody>
          <a:bodyPr/>
          <a:lstStyle/>
          <a:p>
            <a:r>
              <a:rPr lang="es-CL" dirty="0"/>
              <a:t>DECISIONES DE INVERSIÓN</a:t>
            </a:r>
          </a:p>
        </p:txBody>
      </p:sp>
      <p:sp>
        <p:nvSpPr>
          <p:cNvPr id="3" name="Marcador de contenido 2">
            <a:extLst>
              <a:ext uri="{FF2B5EF4-FFF2-40B4-BE49-F238E27FC236}">
                <a16:creationId xmlns:a16="http://schemas.microsoft.com/office/drawing/2014/main" id="{BC071C98-6792-44FD-AD07-CEB12334B6D2}"/>
              </a:ext>
            </a:extLst>
          </p:cNvPr>
          <p:cNvSpPr>
            <a:spLocks noGrp="1"/>
          </p:cNvSpPr>
          <p:nvPr>
            <p:ph idx="1"/>
          </p:nvPr>
        </p:nvSpPr>
        <p:spPr/>
        <p:txBody>
          <a:bodyPr/>
          <a:lstStyle/>
          <a:p>
            <a:pPr marL="0" indent="492125" algn="just"/>
            <a:r>
              <a:rPr lang="es-CL" dirty="0"/>
              <a:t>A partir de las decisiones de los inversores y traders, cada uno de estos efectos pone en marcha un compleja serie de eventos vinculados de manera impredecible, y cada evento ejerce de manera exponencial más influencia en el resultado de la siguiente. </a:t>
            </a:r>
          </a:p>
          <a:p>
            <a:pPr marL="0" indent="492125" algn="just"/>
            <a:r>
              <a:rPr lang="es-CL" dirty="0"/>
              <a:t>El precio, impulso, aceleración, volumen, y la psicología de masas se refleja en las decisiones de millones de comerciantes siguiendo el símil de rocas, piedras, remansos y desniveles de las aguas a través de un río.</a:t>
            </a:r>
          </a:p>
          <a:p>
            <a:endParaRPr lang="es-CL" dirty="0"/>
          </a:p>
        </p:txBody>
      </p:sp>
    </p:spTree>
    <p:extLst>
      <p:ext uri="{BB962C8B-B14F-4D97-AF65-F5344CB8AC3E}">
        <p14:creationId xmlns:p14="http://schemas.microsoft.com/office/powerpoint/2010/main" val="4043475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3AC518-1F06-46B6-A3F1-C34B81F380D9}"/>
              </a:ext>
            </a:extLst>
          </p:cNvPr>
          <p:cNvSpPr>
            <a:spLocks noGrp="1"/>
          </p:cNvSpPr>
          <p:nvPr>
            <p:ph type="title"/>
          </p:nvPr>
        </p:nvSpPr>
        <p:spPr/>
        <p:txBody>
          <a:bodyPr/>
          <a:lstStyle/>
          <a:p>
            <a:r>
              <a:rPr lang="es-CL" dirty="0"/>
              <a:t>SUPUESTOS</a:t>
            </a:r>
          </a:p>
        </p:txBody>
      </p:sp>
      <p:sp>
        <p:nvSpPr>
          <p:cNvPr id="3" name="Marcador de contenido 2">
            <a:extLst>
              <a:ext uri="{FF2B5EF4-FFF2-40B4-BE49-F238E27FC236}">
                <a16:creationId xmlns:a16="http://schemas.microsoft.com/office/drawing/2014/main" id="{BC071C98-6792-44FD-AD07-CEB12334B6D2}"/>
              </a:ext>
            </a:extLst>
          </p:cNvPr>
          <p:cNvSpPr>
            <a:spLocks noGrp="1"/>
          </p:cNvSpPr>
          <p:nvPr>
            <p:ph idx="1"/>
          </p:nvPr>
        </p:nvSpPr>
        <p:spPr/>
        <p:txBody>
          <a:bodyPr/>
          <a:lstStyle/>
          <a:p>
            <a:pPr indent="492125" algn="just"/>
            <a:r>
              <a:rPr lang="es-CL" dirty="0"/>
              <a:t>Hablar de aleatoriedad, azar, caos, no es hablar de confusión ni desorden, sino que </a:t>
            </a:r>
            <a:r>
              <a:rPr lang="es-CL" b="1" dirty="0"/>
              <a:t>es el orden que subyace al aparente desorden. </a:t>
            </a:r>
          </a:p>
          <a:p>
            <a:pPr indent="492125" algn="just"/>
            <a:r>
              <a:rPr lang="es-CL" dirty="0"/>
              <a:t>En los modelos lineales tradicionales, la utilización de herramientas estadísticas y econométricas presume </a:t>
            </a:r>
            <a:r>
              <a:rPr lang="es-CL" b="1" dirty="0"/>
              <a:t>que la serie de precios bursátiles son aleatorias y que no tienen memoria</a:t>
            </a:r>
            <a:r>
              <a:rPr lang="es-CL" dirty="0"/>
              <a:t>, así la mejor predicción del precio de mañana para un activo financiero es el precio de hoy. </a:t>
            </a:r>
          </a:p>
          <a:p>
            <a:pPr indent="492125" algn="just"/>
            <a:r>
              <a:rPr lang="es-CL" dirty="0"/>
              <a:t>La realidad es que las series de precios no son aleatorias sino </a:t>
            </a:r>
            <a:r>
              <a:rPr lang="es-CL" b="1" dirty="0"/>
              <a:t>deterministas</a:t>
            </a:r>
          </a:p>
        </p:txBody>
      </p:sp>
    </p:spTree>
    <p:extLst>
      <p:ext uri="{BB962C8B-B14F-4D97-AF65-F5344CB8AC3E}">
        <p14:creationId xmlns:p14="http://schemas.microsoft.com/office/powerpoint/2010/main" val="295968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E1C5B2-11CC-4493-9AF7-446F9A686B32}"/>
              </a:ext>
            </a:extLst>
          </p:cNvPr>
          <p:cNvSpPr>
            <a:spLocks noGrp="1"/>
          </p:cNvSpPr>
          <p:nvPr>
            <p:ph type="title"/>
          </p:nvPr>
        </p:nvSpPr>
        <p:spPr/>
        <p:txBody>
          <a:bodyPr/>
          <a:lstStyle/>
          <a:p>
            <a:r>
              <a:rPr lang="es-CL" dirty="0"/>
              <a:t>fama</a:t>
            </a:r>
          </a:p>
        </p:txBody>
      </p:sp>
      <p:sp>
        <p:nvSpPr>
          <p:cNvPr id="3" name="Marcador de contenido 2">
            <a:extLst>
              <a:ext uri="{FF2B5EF4-FFF2-40B4-BE49-F238E27FC236}">
                <a16:creationId xmlns:a16="http://schemas.microsoft.com/office/drawing/2014/main" id="{3C1D5B69-1638-4C8E-817C-96DB53A40454}"/>
              </a:ext>
            </a:extLst>
          </p:cNvPr>
          <p:cNvSpPr>
            <a:spLocks noGrp="1"/>
          </p:cNvSpPr>
          <p:nvPr>
            <p:ph idx="1"/>
          </p:nvPr>
        </p:nvSpPr>
        <p:spPr/>
        <p:txBody>
          <a:bodyPr>
            <a:normAutofit/>
          </a:bodyPr>
          <a:lstStyle/>
          <a:p>
            <a:pPr indent="492125" algn="just"/>
            <a:r>
              <a:rPr lang="es-CL" dirty="0"/>
              <a:t>Fama, en el año 1970 planteó que el mercado refleja completa y correctamente toda la información relevante para la determinación de los precios de los activos. </a:t>
            </a:r>
          </a:p>
          <a:p>
            <a:pPr indent="492125" algn="just"/>
            <a:r>
              <a:rPr lang="es-CL" dirty="0"/>
              <a:t>Como el surgimiento de nueva información es aleatoria, su efecto al cambio en los precios también lo sería, lo que implicaría que los métodos estadísticos o econométricos predictivos de precios serían inútiles. </a:t>
            </a:r>
          </a:p>
          <a:p>
            <a:pPr marL="0" indent="0">
              <a:buNone/>
            </a:pPr>
            <a:endParaRPr lang="es-CL" dirty="0"/>
          </a:p>
        </p:txBody>
      </p:sp>
    </p:spTree>
    <p:extLst>
      <p:ext uri="{BB962C8B-B14F-4D97-AF65-F5344CB8AC3E}">
        <p14:creationId xmlns:p14="http://schemas.microsoft.com/office/powerpoint/2010/main" val="1451849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E1C5B2-11CC-4493-9AF7-446F9A686B32}"/>
              </a:ext>
            </a:extLst>
          </p:cNvPr>
          <p:cNvSpPr>
            <a:spLocks noGrp="1"/>
          </p:cNvSpPr>
          <p:nvPr>
            <p:ph type="title"/>
          </p:nvPr>
        </p:nvSpPr>
        <p:spPr/>
        <p:txBody>
          <a:bodyPr/>
          <a:lstStyle/>
          <a:p>
            <a:r>
              <a:rPr lang="es-CL" dirty="0"/>
              <a:t>camino aleatorio</a:t>
            </a:r>
          </a:p>
        </p:txBody>
      </p:sp>
      <p:sp>
        <p:nvSpPr>
          <p:cNvPr id="3" name="Marcador de contenido 2">
            <a:extLst>
              <a:ext uri="{FF2B5EF4-FFF2-40B4-BE49-F238E27FC236}">
                <a16:creationId xmlns:a16="http://schemas.microsoft.com/office/drawing/2014/main" id="{3C1D5B69-1638-4C8E-817C-96DB53A40454}"/>
              </a:ext>
            </a:extLst>
          </p:cNvPr>
          <p:cNvSpPr>
            <a:spLocks noGrp="1"/>
          </p:cNvSpPr>
          <p:nvPr>
            <p:ph idx="1"/>
          </p:nvPr>
        </p:nvSpPr>
        <p:spPr/>
        <p:txBody>
          <a:bodyPr>
            <a:normAutofit/>
          </a:bodyPr>
          <a:lstStyle/>
          <a:p>
            <a:pPr marL="0" indent="720725" algn="just">
              <a:buNone/>
            </a:pPr>
            <a:r>
              <a:rPr lang="es-CL" dirty="0"/>
              <a:t>Esto motivó a pensar que el modelo que describiría mejor este comportamiento sería el de camino aleatorio, es decir un modelo auto regresivo integrado de medias móviles ((Random Walk - ARIMA), proceso estacionario que converge sobre la media y que si se cumple los precios no tendrían ningún tipo de autocorrelación por lo que no serían predecibles, demostrando la </a:t>
            </a:r>
            <a:r>
              <a:rPr lang="es-CL" b="1" dirty="0"/>
              <a:t>eficiencia de los mercados</a:t>
            </a:r>
          </a:p>
        </p:txBody>
      </p:sp>
    </p:spTree>
    <p:extLst>
      <p:ext uri="{BB962C8B-B14F-4D97-AF65-F5344CB8AC3E}">
        <p14:creationId xmlns:p14="http://schemas.microsoft.com/office/powerpoint/2010/main" val="82811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C53AFF-5456-49D5-9AE9-2C7E4559672A}"/>
              </a:ext>
            </a:extLst>
          </p:cNvPr>
          <p:cNvSpPr>
            <a:spLocks noGrp="1"/>
          </p:cNvSpPr>
          <p:nvPr>
            <p:ph type="title"/>
          </p:nvPr>
        </p:nvSpPr>
        <p:spPr/>
        <p:txBody>
          <a:bodyPr/>
          <a:lstStyle/>
          <a:p>
            <a:r>
              <a:rPr lang="es-CL" dirty="0"/>
              <a:t>PROBLEMA</a:t>
            </a:r>
          </a:p>
        </p:txBody>
      </p:sp>
      <p:sp>
        <p:nvSpPr>
          <p:cNvPr id="3" name="Marcador de contenido 2">
            <a:extLst>
              <a:ext uri="{FF2B5EF4-FFF2-40B4-BE49-F238E27FC236}">
                <a16:creationId xmlns:a16="http://schemas.microsoft.com/office/drawing/2014/main" id="{A188F088-121D-4804-931F-1309A4850498}"/>
              </a:ext>
            </a:extLst>
          </p:cNvPr>
          <p:cNvSpPr>
            <a:spLocks noGrp="1"/>
          </p:cNvSpPr>
          <p:nvPr>
            <p:ph idx="1"/>
          </p:nvPr>
        </p:nvSpPr>
        <p:spPr/>
        <p:txBody>
          <a:bodyPr/>
          <a:lstStyle/>
          <a:p>
            <a:pPr algn="just">
              <a:buFont typeface="Wingdings" panose="05000000000000000000" pitchFamily="2" charset="2"/>
              <a:buChar char="Ø"/>
            </a:pPr>
            <a:r>
              <a:rPr lang="es-CL" dirty="0"/>
              <a:t>La realidad es puro azar, y no hay leyes que permitan ordenar los acontecimientos. En consecuencia: resignación, propio de mercados bursátiles agitados, crisis sociales o políticas que afectan la economía, procesos de devaluación o conflictos militares.</a:t>
            </a:r>
          </a:p>
          <a:p>
            <a:pPr algn="just">
              <a:buFont typeface="Wingdings" panose="05000000000000000000" pitchFamily="2" charset="2"/>
              <a:buChar char="Ø"/>
            </a:pPr>
            <a:r>
              <a:rPr lang="es-CL" dirty="0"/>
              <a:t> La realidad está totalmente gobernada por leyes causales, y si no podemos predecir acontecimientos es simplemente porque aún no conocemos esas leyes.</a:t>
            </a:r>
          </a:p>
          <a:p>
            <a:pPr algn="just">
              <a:buFont typeface="Wingdings" panose="05000000000000000000" pitchFamily="2" charset="2"/>
              <a:buChar char="Ø"/>
            </a:pPr>
            <a:r>
              <a:rPr lang="es-CL"/>
              <a:t> </a:t>
            </a:r>
            <a:r>
              <a:rPr lang="es-CL" dirty="0"/>
              <a:t>En la realidad hay desórdenes e inestabilidades momentáneas, pero todo retorna luego a su cauce determinista.</a:t>
            </a:r>
          </a:p>
          <a:p>
            <a:endParaRPr lang="es-CL" dirty="0"/>
          </a:p>
        </p:txBody>
      </p:sp>
    </p:spTree>
    <p:extLst>
      <p:ext uri="{BB962C8B-B14F-4D97-AF65-F5344CB8AC3E}">
        <p14:creationId xmlns:p14="http://schemas.microsoft.com/office/powerpoint/2010/main" val="259319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E1C5B2-11CC-4493-9AF7-446F9A686B32}"/>
              </a:ext>
            </a:extLst>
          </p:cNvPr>
          <p:cNvSpPr>
            <a:spLocks noGrp="1"/>
          </p:cNvSpPr>
          <p:nvPr>
            <p:ph type="title"/>
          </p:nvPr>
        </p:nvSpPr>
        <p:spPr/>
        <p:txBody>
          <a:bodyPr/>
          <a:lstStyle/>
          <a:p>
            <a:r>
              <a:rPr lang="es-CL" dirty="0"/>
              <a:t>Principio de Reflexibilidad</a:t>
            </a:r>
          </a:p>
        </p:txBody>
      </p:sp>
      <p:sp>
        <p:nvSpPr>
          <p:cNvPr id="3" name="Marcador de contenido 2">
            <a:extLst>
              <a:ext uri="{FF2B5EF4-FFF2-40B4-BE49-F238E27FC236}">
                <a16:creationId xmlns:a16="http://schemas.microsoft.com/office/drawing/2014/main" id="{3C1D5B69-1638-4C8E-817C-96DB53A40454}"/>
              </a:ext>
            </a:extLst>
          </p:cNvPr>
          <p:cNvSpPr>
            <a:spLocks noGrp="1"/>
          </p:cNvSpPr>
          <p:nvPr>
            <p:ph idx="1"/>
          </p:nvPr>
        </p:nvSpPr>
        <p:spPr/>
        <p:txBody>
          <a:bodyPr>
            <a:normAutofit/>
          </a:bodyPr>
          <a:lstStyle/>
          <a:p>
            <a:pPr marL="0" indent="720725" algn="just">
              <a:buNone/>
            </a:pPr>
            <a:r>
              <a:rPr lang="es-CL" b="1" dirty="0">
                <a:solidFill>
                  <a:srgbClr val="002060"/>
                </a:solidFill>
              </a:rPr>
              <a:t>.  En  las  ciencias  exactas  existe  una  clara separación entre el observador y el hecho observado</a:t>
            </a:r>
            <a:r>
              <a:rPr lang="es-CL" b="1" dirty="0">
                <a:solidFill>
                  <a:srgbClr val="FF0000"/>
                </a:solidFill>
              </a:rPr>
              <a:t>. </a:t>
            </a:r>
          </a:p>
          <a:p>
            <a:pPr marL="0" indent="720725" algn="just">
              <a:buNone/>
            </a:pPr>
            <a:r>
              <a:rPr lang="es-CL" b="1" dirty="0"/>
              <a:t>Los hechos están ahí y uno no puede hacer nada para cambiarlos, los errores en la interpretación   o de las mediciones pueden estar en los instrumentos de medida utilizados.</a:t>
            </a:r>
          </a:p>
          <a:p>
            <a:pPr marL="0" indent="720725" algn="just">
              <a:buNone/>
            </a:pPr>
            <a:r>
              <a:rPr lang="es-CL" b="1" dirty="0"/>
              <a:t>En  el  caso  de  las  finanzas,  específicamente,  </a:t>
            </a:r>
            <a:r>
              <a:rPr lang="es-CL" b="1" dirty="0">
                <a:solidFill>
                  <a:srgbClr val="00B0F0"/>
                </a:solidFill>
              </a:rPr>
              <a:t>en  la  serie  de  tiempo  de  los  precios bursátiles, la adquisición de un título valor afecta su precio</a:t>
            </a:r>
            <a:r>
              <a:rPr lang="es-CL" b="1" dirty="0"/>
              <a:t>; o lo que es lo mismo, el precio inmediato posterior a la compra de un título no será más el precio que se compró, es la intervención del agente financiero que vuelve caótico al mercado.</a:t>
            </a:r>
          </a:p>
        </p:txBody>
      </p:sp>
    </p:spTree>
    <p:extLst>
      <p:ext uri="{BB962C8B-B14F-4D97-AF65-F5344CB8AC3E}">
        <p14:creationId xmlns:p14="http://schemas.microsoft.com/office/powerpoint/2010/main" val="2559328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E1C5B2-11CC-4493-9AF7-446F9A686B32}"/>
              </a:ext>
            </a:extLst>
          </p:cNvPr>
          <p:cNvSpPr>
            <a:spLocks noGrp="1"/>
          </p:cNvSpPr>
          <p:nvPr>
            <p:ph type="title"/>
          </p:nvPr>
        </p:nvSpPr>
        <p:spPr/>
        <p:txBody>
          <a:bodyPr/>
          <a:lstStyle/>
          <a:p>
            <a:r>
              <a:rPr lang="es-CL" dirty="0"/>
              <a:t>REDES NEURONALES</a:t>
            </a:r>
          </a:p>
        </p:txBody>
      </p:sp>
      <p:sp>
        <p:nvSpPr>
          <p:cNvPr id="3" name="Marcador de contenido 2">
            <a:extLst>
              <a:ext uri="{FF2B5EF4-FFF2-40B4-BE49-F238E27FC236}">
                <a16:creationId xmlns:a16="http://schemas.microsoft.com/office/drawing/2014/main" id="{3C1D5B69-1638-4C8E-817C-96DB53A40454}"/>
              </a:ext>
            </a:extLst>
          </p:cNvPr>
          <p:cNvSpPr>
            <a:spLocks noGrp="1"/>
          </p:cNvSpPr>
          <p:nvPr>
            <p:ph idx="1"/>
          </p:nvPr>
        </p:nvSpPr>
        <p:spPr/>
        <p:txBody>
          <a:bodyPr>
            <a:normAutofit/>
          </a:bodyPr>
          <a:lstStyle/>
          <a:p>
            <a:pPr marL="0" indent="720725" algn="just">
              <a:buNone/>
            </a:pPr>
            <a:r>
              <a:rPr lang="es-CL" b="1" dirty="0"/>
              <a:t>Las  RNA   “son  sistemas  de  procesamiento  que  copian  esquemáticamente  la estructura del cerebro para tratar de reproducir sus capacidades”.</a:t>
            </a:r>
          </a:p>
          <a:p>
            <a:pPr marL="0" indent="720725" algn="just">
              <a:buNone/>
            </a:pPr>
            <a:r>
              <a:rPr lang="es-CL" b="1" dirty="0"/>
              <a:t> Es decir son modelos no lineales flexibles, que se caracterizan por ser sistemas paralelos ; distribuidos  y adaptativos , lo que le da un mejor rendimiento y velocidad de procesamiento.</a:t>
            </a:r>
          </a:p>
        </p:txBody>
      </p:sp>
    </p:spTree>
    <p:extLst>
      <p:ext uri="{BB962C8B-B14F-4D97-AF65-F5344CB8AC3E}">
        <p14:creationId xmlns:p14="http://schemas.microsoft.com/office/powerpoint/2010/main" val="32525940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E1C5B2-11CC-4493-9AF7-446F9A686B32}"/>
              </a:ext>
            </a:extLst>
          </p:cNvPr>
          <p:cNvSpPr>
            <a:spLocks noGrp="1"/>
          </p:cNvSpPr>
          <p:nvPr>
            <p:ph type="title"/>
          </p:nvPr>
        </p:nvSpPr>
        <p:spPr/>
        <p:txBody>
          <a:bodyPr/>
          <a:lstStyle/>
          <a:p>
            <a:r>
              <a:rPr lang="es-CL" dirty="0"/>
              <a:t>RESULTADO DE LOS ESTUDIOS</a:t>
            </a:r>
          </a:p>
        </p:txBody>
      </p:sp>
      <p:sp>
        <p:nvSpPr>
          <p:cNvPr id="3" name="Marcador de contenido 2">
            <a:extLst>
              <a:ext uri="{FF2B5EF4-FFF2-40B4-BE49-F238E27FC236}">
                <a16:creationId xmlns:a16="http://schemas.microsoft.com/office/drawing/2014/main" id="{3C1D5B69-1638-4C8E-817C-96DB53A40454}"/>
              </a:ext>
            </a:extLst>
          </p:cNvPr>
          <p:cNvSpPr>
            <a:spLocks noGrp="1"/>
          </p:cNvSpPr>
          <p:nvPr>
            <p:ph idx="1"/>
          </p:nvPr>
        </p:nvSpPr>
        <p:spPr/>
        <p:txBody>
          <a:bodyPr>
            <a:normAutofit/>
          </a:bodyPr>
          <a:lstStyle/>
          <a:p>
            <a:pPr marL="0" indent="720725" algn="just">
              <a:buNone/>
            </a:pPr>
            <a:r>
              <a:rPr lang="es-CL" b="1" dirty="0"/>
              <a:t>Los estudios de investigación recientes indican que la dificultad del modelado y la predicción de una serie temporal, radica en que ellas siguen generalmente, en los temas económicos  y  financieros,  una  dinámica  lineal  explicada  por  la  teoría  del  caos  en  los cálculos y sus efectos paramétricos y la otra explicación es la existencia de  una dinámica no lineal</a:t>
            </a:r>
          </a:p>
        </p:txBody>
      </p:sp>
    </p:spTree>
    <p:extLst>
      <p:ext uri="{BB962C8B-B14F-4D97-AF65-F5344CB8AC3E}">
        <p14:creationId xmlns:p14="http://schemas.microsoft.com/office/powerpoint/2010/main" val="1089412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E1C5B2-11CC-4493-9AF7-446F9A686B32}"/>
              </a:ext>
            </a:extLst>
          </p:cNvPr>
          <p:cNvSpPr>
            <a:spLocks noGrp="1"/>
          </p:cNvSpPr>
          <p:nvPr>
            <p:ph type="title"/>
          </p:nvPr>
        </p:nvSpPr>
        <p:spPr/>
        <p:txBody>
          <a:bodyPr/>
          <a:lstStyle/>
          <a:p>
            <a:r>
              <a:rPr lang="es-CL" dirty="0"/>
              <a:t>VENTAJAS DE LAS rna</a:t>
            </a:r>
          </a:p>
        </p:txBody>
      </p:sp>
      <p:sp>
        <p:nvSpPr>
          <p:cNvPr id="3" name="Marcador de contenido 2">
            <a:extLst>
              <a:ext uri="{FF2B5EF4-FFF2-40B4-BE49-F238E27FC236}">
                <a16:creationId xmlns:a16="http://schemas.microsoft.com/office/drawing/2014/main" id="{3C1D5B69-1638-4C8E-817C-96DB53A40454}"/>
              </a:ext>
            </a:extLst>
          </p:cNvPr>
          <p:cNvSpPr>
            <a:spLocks noGrp="1"/>
          </p:cNvSpPr>
          <p:nvPr>
            <p:ph idx="1"/>
          </p:nvPr>
        </p:nvSpPr>
        <p:spPr/>
        <p:txBody>
          <a:bodyPr>
            <a:normAutofit/>
          </a:bodyPr>
          <a:lstStyle/>
          <a:p>
            <a:pPr algn="just">
              <a:buFont typeface="Wingdings" panose="05000000000000000000" pitchFamily="2" charset="2"/>
              <a:buChar char="Ø"/>
            </a:pPr>
            <a:r>
              <a:rPr lang="es-CL" b="1" dirty="0"/>
              <a:t>Son   modelos   no   paramétricos   (   principal distorsionador de los resultados en los modelos tradicionales lineales).</a:t>
            </a:r>
          </a:p>
          <a:p>
            <a:pPr algn="just">
              <a:buFont typeface="Wingdings" panose="05000000000000000000" pitchFamily="2" charset="2"/>
              <a:buChar char="Ø"/>
            </a:pPr>
            <a:r>
              <a:rPr lang="es-CL" b="1" dirty="0"/>
              <a:t>Poseen la capacidad de analizar y aprender rápidamente pautas complejas y con un alto grado de precisión.</a:t>
            </a:r>
          </a:p>
          <a:p>
            <a:pPr algn="just">
              <a:buFont typeface="Wingdings" panose="05000000000000000000" pitchFamily="2" charset="2"/>
              <a:buChar char="Ø"/>
            </a:pPr>
            <a:r>
              <a:rPr lang="es-CL" b="1" dirty="0"/>
              <a:t>No están restringidas a la linealidad de la serie. </a:t>
            </a:r>
          </a:p>
          <a:p>
            <a:pPr algn="just">
              <a:buFont typeface="Wingdings" panose="05000000000000000000" pitchFamily="2" charset="2"/>
              <a:buChar char="Ø"/>
            </a:pPr>
            <a:r>
              <a:rPr lang="es-CL" b="1" dirty="0"/>
              <a:t>Las RNA tienen un buen rendimiento con datos incompletos, característica que se encuentra en la mayoría de los mercados emergentes.</a:t>
            </a:r>
          </a:p>
        </p:txBody>
      </p:sp>
    </p:spTree>
    <p:extLst>
      <p:ext uri="{BB962C8B-B14F-4D97-AF65-F5344CB8AC3E}">
        <p14:creationId xmlns:p14="http://schemas.microsoft.com/office/powerpoint/2010/main" val="3826257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0A3931-845D-4FA1-A95F-A43AC54E58D5}"/>
              </a:ext>
            </a:extLst>
          </p:cNvPr>
          <p:cNvSpPr>
            <a:spLocks noGrp="1"/>
          </p:cNvSpPr>
          <p:nvPr>
            <p:ph type="title"/>
          </p:nvPr>
        </p:nvSpPr>
        <p:spPr/>
        <p:txBody>
          <a:bodyPr/>
          <a:lstStyle/>
          <a:p>
            <a:r>
              <a:rPr lang="es-CL" dirty="0"/>
              <a:t>Redes neuronales</a:t>
            </a:r>
          </a:p>
        </p:txBody>
      </p:sp>
      <p:pic>
        <p:nvPicPr>
          <p:cNvPr id="5" name="Marcador de contenido 4">
            <a:extLst>
              <a:ext uri="{FF2B5EF4-FFF2-40B4-BE49-F238E27FC236}">
                <a16:creationId xmlns:a16="http://schemas.microsoft.com/office/drawing/2014/main" id="{33CD9AC1-EF01-4844-AE9D-5788B9CD2245}"/>
              </a:ext>
            </a:extLst>
          </p:cNvPr>
          <p:cNvPicPr>
            <a:picLocks noGrp="1" noChangeAspect="1"/>
          </p:cNvPicPr>
          <p:nvPr>
            <p:ph idx="1"/>
          </p:nvPr>
        </p:nvPicPr>
        <p:blipFill>
          <a:blip r:embed="rId2"/>
          <a:stretch>
            <a:fillRect/>
          </a:stretch>
        </p:blipFill>
        <p:spPr>
          <a:xfrm>
            <a:off x="2231135" y="2936875"/>
            <a:ext cx="8137507" cy="2582182"/>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extLst>
      <p:ext uri="{BB962C8B-B14F-4D97-AF65-F5344CB8AC3E}">
        <p14:creationId xmlns:p14="http://schemas.microsoft.com/office/powerpoint/2010/main" val="614361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37DFE8F-A76C-4D97-A6AD-CD968D550B04}"/>
              </a:ext>
            </a:extLst>
          </p:cNvPr>
          <p:cNvSpPr>
            <a:spLocks noGrp="1"/>
          </p:cNvSpPr>
          <p:nvPr>
            <p:ph idx="1"/>
          </p:nvPr>
        </p:nvSpPr>
        <p:spPr>
          <a:xfrm>
            <a:off x="2316861" y="1933194"/>
            <a:ext cx="7729728" cy="3101983"/>
          </a:xfrm>
        </p:spPr>
        <p:txBody>
          <a:bodyPr/>
          <a:lstStyle/>
          <a:p>
            <a:pPr marL="266700" indent="0" algn="just">
              <a:buNone/>
              <a:tabLst>
                <a:tab pos="0" algn="l"/>
              </a:tabLst>
            </a:pPr>
            <a:r>
              <a:rPr lang="es-CL" dirty="0"/>
              <a:t>Hoy en día se ha llegado a la conclusión de que una ley puramente determinista puede manifestarse por fenómenos totalmente aleatorios (pertenecientes al azar) debido al ca­rácter no lineal de las ecuaciones matemáticas que modelan el sistema físico. </a:t>
            </a:r>
          </a:p>
          <a:p>
            <a:pPr marL="266700" indent="0" algn="just">
              <a:buNone/>
              <a:tabLst>
                <a:tab pos="0" algn="l"/>
              </a:tabLst>
            </a:pPr>
            <a:r>
              <a:rPr lang="es-CL" dirty="0"/>
              <a:t>Dado que estas ecuaciones no permiten una solución analítica exacta los científicos han tenido dificultades para construir teorías que permitan su predicción</a:t>
            </a:r>
          </a:p>
          <a:p>
            <a:pPr marL="266700" indent="0" algn="just">
              <a:buNone/>
              <a:tabLst>
                <a:tab pos="0" algn="l"/>
              </a:tabLst>
            </a:pPr>
            <a:r>
              <a:rPr lang="es-CL" dirty="0"/>
              <a:t>La irreversibilidad ya no se asocia sólo a un aumento del desorden, por el contrario, los desarrollos más recientes de la dinámica del no-equilibrio muestran que aquella puede conducir a la vez al desorden y al orden. </a:t>
            </a:r>
          </a:p>
        </p:txBody>
      </p:sp>
    </p:spTree>
    <p:extLst>
      <p:ext uri="{BB962C8B-B14F-4D97-AF65-F5344CB8AC3E}">
        <p14:creationId xmlns:p14="http://schemas.microsoft.com/office/powerpoint/2010/main" val="2569711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641781-2D86-4C99-9E88-07F51B4674E8}"/>
              </a:ext>
            </a:extLst>
          </p:cNvPr>
          <p:cNvSpPr>
            <a:spLocks noGrp="1"/>
          </p:cNvSpPr>
          <p:nvPr>
            <p:ph type="title"/>
          </p:nvPr>
        </p:nvSpPr>
        <p:spPr/>
        <p:txBody>
          <a:bodyPr/>
          <a:lstStyle/>
          <a:p>
            <a:r>
              <a:rPr lang="es-CL" dirty="0"/>
              <a:t>Caos y economía</a:t>
            </a:r>
          </a:p>
        </p:txBody>
      </p:sp>
      <p:sp>
        <p:nvSpPr>
          <p:cNvPr id="3" name="Marcador de contenido 2">
            <a:extLst>
              <a:ext uri="{FF2B5EF4-FFF2-40B4-BE49-F238E27FC236}">
                <a16:creationId xmlns:a16="http://schemas.microsoft.com/office/drawing/2014/main" id="{CCCA50BC-C997-4009-9465-08C062085773}"/>
              </a:ext>
            </a:extLst>
          </p:cNvPr>
          <p:cNvSpPr>
            <a:spLocks noGrp="1"/>
          </p:cNvSpPr>
          <p:nvPr>
            <p:ph idx="1"/>
          </p:nvPr>
        </p:nvSpPr>
        <p:spPr>
          <a:xfrm>
            <a:off x="2231136" y="2514219"/>
            <a:ext cx="7729728" cy="3101983"/>
          </a:xfrm>
        </p:spPr>
        <p:txBody>
          <a:bodyPr/>
          <a:lstStyle/>
          <a:p>
            <a:pPr marL="0" indent="542925" algn="just"/>
            <a:r>
              <a:rPr lang="es-CL" dirty="0"/>
              <a:t>Dado que la hipótesis de caos dentro del sistema económico no ha sido comprobada, se podría argumentar que de encontrarse caos en las variables económicas no provocarían tal comportamiento de la economía de forma intencional. </a:t>
            </a:r>
          </a:p>
          <a:p>
            <a:pPr marL="0" indent="542925" algn="just"/>
            <a:r>
              <a:rPr lang="es-CL" dirty="0"/>
              <a:t>Aparece así la economía como repleta de fenómenos dinámicos que van desde catástrofes del mercado bursátil hasta las externalidades de red presentes en los mercados virtuales</a:t>
            </a:r>
          </a:p>
          <a:p>
            <a:pPr marL="0" indent="0" algn="just">
              <a:buNone/>
            </a:pPr>
            <a:r>
              <a:rPr lang="es-CL" dirty="0"/>
              <a:t>        En opinión de Day resulta bastante apropiada para modernizar el comportamiento de la economía y enumera una serie de hechos que justifican en cierto modo esta pretensión</a:t>
            </a:r>
          </a:p>
          <a:p>
            <a:pPr marL="0" indent="542925" algn="just"/>
            <a:endParaRPr lang="es-CL" dirty="0"/>
          </a:p>
        </p:txBody>
      </p:sp>
    </p:spTree>
    <p:extLst>
      <p:ext uri="{BB962C8B-B14F-4D97-AF65-F5344CB8AC3E}">
        <p14:creationId xmlns:p14="http://schemas.microsoft.com/office/powerpoint/2010/main" val="2683467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641781-2D86-4C99-9E88-07F51B4674E8}"/>
              </a:ext>
            </a:extLst>
          </p:cNvPr>
          <p:cNvSpPr>
            <a:spLocks noGrp="1"/>
          </p:cNvSpPr>
          <p:nvPr>
            <p:ph type="title"/>
          </p:nvPr>
        </p:nvSpPr>
        <p:spPr/>
        <p:txBody>
          <a:bodyPr/>
          <a:lstStyle/>
          <a:p>
            <a:r>
              <a:rPr lang="es-CL" dirty="0"/>
              <a:t>Caos y economía</a:t>
            </a:r>
          </a:p>
        </p:txBody>
      </p:sp>
      <p:sp>
        <p:nvSpPr>
          <p:cNvPr id="3" name="Marcador de contenido 2">
            <a:extLst>
              <a:ext uri="{FF2B5EF4-FFF2-40B4-BE49-F238E27FC236}">
                <a16:creationId xmlns:a16="http://schemas.microsoft.com/office/drawing/2014/main" id="{CCCA50BC-C997-4009-9465-08C062085773}"/>
              </a:ext>
            </a:extLst>
          </p:cNvPr>
          <p:cNvSpPr>
            <a:spLocks noGrp="1"/>
          </p:cNvSpPr>
          <p:nvPr>
            <p:ph idx="1"/>
          </p:nvPr>
        </p:nvSpPr>
        <p:spPr>
          <a:xfrm>
            <a:off x="2231136" y="2514219"/>
            <a:ext cx="7729728" cy="3101983"/>
          </a:xfrm>
        </p:spPr>
        <p:txBody>
          <a:bodyPr/>
          <a:lstStyle/>
          <a:p>
            <a:pPr marL="0" indent="542925" algn="just"/>
            <a:r>
              <a:rPr lang="es-CL" dirty="0"/>
              <a:t>Dado que la hipótesis de caos dentro del sistema económico no ha sido comprobada, se podría argumentar que de encontrarse caos en las variables económicas no provocarían tal comportamiento de la economía de forma intencional. </a:t>
            </a:r>
          </a:p>
          <a:p>
            <a:pPr marL="0" indent="542925" algn="just"/>
            <a:r>
              <a:rPr lang="es-CL" dirty="0"/>
              <a:t>Aparece así la economía como repleta de fenómenos dinámicos que van desde catástrofes del mercado bursátil hasta las externalidades de red presentes en los mercados virtuales</a:t>
            </a:r>
          </a:p>
          <a:p>
            <a:pPr marL="0" indent="0" algn="just">
              <a:buNone/>
            </a:pPr>
            <a:r>
              <a:rPr lang="es-CL" dirty="0"/>
              <a:t>        En opinión de Day resulta bastante apropiada para modernizar el comportamiento de la economía y enumera una serie de hechos que justifican en cierto modo esta pretensión</a:t>
            </a:r>
          </a:p>
          <a:p>
            <a:pPr marL="0" indent="542925" algn="just"/>
            <a:endParaRPr lang="es-CL" dirty="0"/>
          </a:p>
        </p:txBody>
      </p:sp>
    </p:spTree>
    <p:extLst>
      <p:ext uri="{BB962C8B-B14F-4D97-AF65-F5344CB8AC3E}">
        <p14:creationId xmlns:p14="http://schemas.microsoft.com/office/powerpoint/2010/main" val="1586304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641781-2D86-4C99-9E88-07F51B4674E8}"/>
              </a:ext>
            </a:extLst>
          </p:cNvPr>
          <p:cNvSpPr>
            <a:spLocks noGrp="1"/>
          </p:cNvSpPr>
          <p:nvPr>
            <p:ph type="title"/>
          </p:nvPr>
        </p:nvSpPr>
        <p:spPr>
          <a:xfrm>
            <a:off x="2728072" y="996180"/>
            <a:ext cx="6915150" cy="787908"/>
          </a:xfrm>
        </p:spPr>
        <p:txBody>
          <a:bodyPr>
            <a:normAutofit/>
          </a:bodyPr>
          <a:lstStyle/>
          <a:p>
            <a:r>
              <a:rPr lang="es-CL" dirty="0"/>
              <a:t>Caos y economía</a:t>
            </a:r>
          </a:p>
        </p:txBody>
      </p:sp>
      <p:sp>
        <p:nvSpPr>
          <p:cNvPr id="3" name="Marcador de contenido 2">
            <a:extLst>
              <a:ext uri="{FF2B5EF4-FFF2-40B4-BE49-F238E27FC236}">
                <a16:creationId xmlns:a16="http://schemas.microsoft.com/office/drawing/2014/main" id="{CCCA50BC-C997-4009-9465-08C062085773}"/>
              </a:ext>
            </a:extLst>
          </p:cNvPr>
          <p:cNvSpPr>
            <a:spLocks noGrp="1"/>
          </p:cNvSpPr>
          <p:nvPr>
            <p:ph idx="1"/>
          </p:nvPr>
        </p:nvSpPr>
        <p:spPr>
          <a:xfrm>
            <a:off x="1586753" y="2304669"/>
            <a:ext cx="9197788" cy="3101983"/>
          </a:xfrm>
        </p:spPr>
        <p:txBody>
          <a:bodyPr>
            <a:normAutofit/>
          </a:bodyPr>
          <a:lstStyle/>
          <a:p>
            <a:pPr marL="0" indent="720725" algn="just">
              <a:buNone/>
            </a:pPr>
            <a:r>
              <a:rPr lang="es-CL" dirty="0"/>
              <a:t>1. Los precios de los bienes y las cantidades fluctúan con período y amplitud irregular.</a:t>
            </a:r>
          </a:p>
          <a:p>
            <a:pPr marL="0" indent="720725" algn="just">
              <a:buNone/>
            </a:pPr>
            <a:r>
              <a:rPr lang="es-CL" dirty="0"/>
              <a:t>2. Los indicadores agregados que representan la economía, exhiben también fluctuaciones irregulares.</a:t>
            </a:r>
          </a:p>
          <a:p>
            <a:pPr marL="0" indent="720725" algn="just">
              <a:buNone/>
            </a:pPr>
            <a:r>
              <a:rPr lang="es-CL" dirty="0"/>
              <a:t>3. El crecimiento económico no sigue una tendencia continua, sino más bien una con tasas de cambio fluctuantes.</a:t>
            </a:r>
          </a:p>
          <a:p>
            <a:pPr marL="0" indent="720725" algn="just">
              <a:buNone/>
            </a:pPr>
            <a:r>
              <a:rPr lang="es-CL" dirty="0"/>
              <a:t>4. La economía presenta ondas solapadas de consumo, tecnología y organización.</a:t>
            </a:r>
          </a:p>
          <a:p>
            <a:pPr marL="0" indent="720725" algn="just">
              <a:buNone/>
            </a:pPr>
            <a:r>
              <a:rPr lang="es-CL" dirty="0"/>
              <a:t>5. El desarrollo económico agregado es un fenómeno inestable y explosivo cuando se mide en una escala temporal bio-astronómica.</a:t>
            </a:r>
          </a:p>
          <a:p>
            <a:pPr marL="0" indent="542925" algn="just"/>
            <a:endParaRPr lang="es-CL" dirty="0"/>
          </a:p>
        </p:txBody>
      </p:sp>
    </p:spTree>
    <p:extLst>
      <p:ext uri="{BB962C8B-B14F-4D97-AF65-F5344CB8AC3E}">
        <p14:creationId xmlns:p14="http://schemas.microsoft.com/office/powerpoint/2010/main" val="3617582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A845C4-FB81-42E2-81AB-A1BC487FD14B}"/>
              </a:ext>
            </a:extLst>
          </p:cNvPr>
          <p:cNvSpPr>
            <a:spLocks noGrp="1"/>
          </p:cNvSpPr>
          <p:nvPr>
            <p:ph type="title"/>
          </p:nvPr>
        </p:nvSpPr>
        <p:spPr/>
        <p:txBody>
          <a:bodyPr/>
          <a:lstStyle/>
          <a:p>
            <a:r>
              <a:rPr lang="es-CL" dirty="0"/>
              <a:t>Cambio de escenario constante</a:t>
            </a:r>
          </a:p>
        </p:txBody>
      </p:sp>
      <p:sp>
        <p:nvSpPr>
          <p:cNvPr id="3" name="Marcador de contenido 2">
            <a:extLst>
              <a:ext uri="{FF2B5EF4-FFF2-40B4-BE49-F238E27FC236}">
                <a16:creationId xmlns:a16="http://schemas.microsoft.com/office/drawing/2014/main" id="{42B56A49-0D9D-4565-BB76-3A01BFA79EAB}"/>
              </a:ext>
            </a:extLst>
          </p:cNvPr>
          <p:cNvSpPr>
            <a:spLocks noGrp="1"/>
          </p:cNvSpPr>
          <p:nvPr>
            <p:ph idx="1"/>
          </p:nvPr>
        </p:nvSpPr>
        <p:spPr>
          <a:xfrm>
            <a:off x="2231136" y="2638044"/>
            <a:ext cx="8447750" cy="3101983"/>
          </a:xfrm>
        </p:spPr>
        <p:txBody>
          <a:bodyPr>
            <a:normAutofit/>
          </a:bodyPr>
          <a:lstStyle/>
          <a:p>
            <a:pPr>
              <a:buFont typeface="Wingdings" panose="05000000000000000000" pitchFamily="2" charset="2"/>
              <a:buChar char="v"/>
            </a:pPr>
            <a:r>
              <a:rPr lang="es-CL" sz="1600" dirty="0"/>
              <a:t>LAS CRISIS GEOPOLÍTICAS, </a:t>
            </a:r>
          </a:p>
          <a:p>
            <a:pPr>
              <a:buFont typeface="Wingdings" panose="05000000000000000000" pitchFamily="2" charset="2"/>
              <a:buChar char="v"/>
            </a:pPr>
            <a:r>
              <a:rPr lang="es-CL" sz="1600" dirty="0"/>
              <a:t>LAS RELACIONES INTERNACIONALES,</a:t>
            </a:r>
          </a:p>
          <a:p>
            <a:pPr>
              <a:buFont typeface="Wingdings" panose="05000000000000000000" pitchFamily="2" charset="2"/>
              <a:buChar char="v"/>
            </a:pPr>
            <a:r>
              <a:rPr lang="es-CL" sz="1600" dirty="0"/>
              <a:t> LOS FUNDAMENTALISMOS RELIGIOSOS, </a:t>
            </a:r>
          </a:p>
          <a:p>
            <a:pPr>
              <a:buFont typeface="Wingdings" panose="05000000000000000000" pitchFamily="2" charset="2"/>
              <a:buChar char="v"/>
            </a:pPr>
            <a:r>
              <a:rPr lang="es-CL" sz="1600" dirty="0"/>
              <a:t>LOS AVANCES TÉCNICOS ENERGÉTICOS, </a:t>
            </a:r>
          </a:p>
          <a:p>
            <a:pPr>
              <a:buFont typeface="Wingdings" panose="05000000000000000000" pitchFamily="2" charset="2"/>
              <a:buChar char="v"/>
            </a:pPr>
            <a:r>
              <a:rPr lang="es-CL" sz="1600" dirty="0"/>
              <a:t>LA INGENIERÍA GENÉTICA, </a:t>
            </a:r>
          </a:p>
          <a:p>
            <a:pPr>
              <a:buFont typeface="Wingdings" panose="05000000000000000000" pitchFamily="2" charset="2"/>
              <a:buChar char="v"/>
            </a:pPr>
            <a:r>
              <a:rPr lang="es-CL" sz="1600" dirty="0"/>
              <a:t>LAS ESTRATEGIAS NACIONALISTAS</a:t>
            </a:r>
          </a:p>
          <a:p>
            <a:pPr>
              <a:buFont typeface="Wingdings" panose="05000000000000000000" pitchFamily="2" charset="2"/>
              <a:buChar char="v"/>
            </a:pPr>
            <a:r>
              <a:rPr lang="es-CL" sz="1600" dirty="0"/>
              <a:t> LA INFINITA ESPECULACIÓN DE TODO TIPO Y EN DEFINITIVA UN SINFÍN DE VARIABLES AFECTAN A LA EVOLUCIÓN DEL SISTEMA ECONÓMICO-FINANCIERO MUNDIAL</a:t>
            </a:r>
          </a:p>
        </p:txBody>
      </p:sp>
    </p:spTree>
    <p:extLst>
      <p:ext uri="{BB962C8B-B14F-4D97-AF65-F5344CB8AC3E}">
        <p14:creationId xmlns:p14="http://schemas.microsoft.com/office/powerpoint/2010/main" val="2718858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2"/>
          </a:solidFill>
          <a:ln>
            <a:noFill/>
          </a:ln>
          <a:effectLst/>
        </p:spPr>
      </p:sp>
      <p:pic>
        <p:nvPicPr>
          <p:cNvPr id="5" name="Marcador de contenido 4">
            <a:extLst>
              <a:ext uri="{FF2B5EF4-FFF2-40B4-BE49-F238E27FC236}">
                <a16:creationId xmlns:a16="http://schemas.microsoft.com/office/drawing/2014/main" id="{0D2FF656-7ECD-4454-8730-2D18314CB34A}"/>
              </a:ext>
            </a:extLst>
          </p:cNvPr>
          <p:cNvPicPr>
            <a:picLocks noGrp="1" noChangeAspect="1"/>
          </p:cNvPicPr>
          <p:nvPr>
            <p:ph idx="1"/>
          </p:nvPr>
        </p:nvPicPr>
        <p:blipFill rotWithShape="1">
          <a:blip r:embed="rId2"/>
          <a:srcRect t="6726" r="1" b="29793"/>
          <a:stretch/>
        </p:blipFill>
        <p:spPr>
          <a:xfrm>
            <a:off x="20" y="10"/>
            <a:ext cx="12191980" cy="6857990"/>
          </a:xfrm>
          <a:prstGeom prst="rect">
            <a:avLst/>
          </a:prstGeom>
        </p:spPr>
      </p:pic>
      <p:sp>
        <p:nvSpPr>
          <p:cNvPr id="12" name="Oval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1417" y="627567"/>
            <a:ext cx="2615184" cy="2615184"/>
          </a:xfrm>
          <a:prstGeom prst="ellipse">
            <a:avLst/>
          </a:prstGeom>
          <a:noFill/>
          <a:ln w="317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63F368E1-32EF-439D-9E68-B2C90C5C4971}"/>
              </a:ext>
            </a:extLst>
          </p:cNvPr>
          <p:cNvSpPr>
            <a:spLocks noGrp="1"/>
          </p:cNvSpPr>
          <p:nvPr>
            <p:ph type="title"/>
          </p:nvPr>
        </p:nvSpPr>
        <p:spPr>
          <a:xfrm>
            <a:off x="796009" y="792159"/>
            <a:ext cx="2286000" cy="2286000"/>
          </a:xfrm>
          <a:prstGeom prst="ellipse">
            <a:avLst/>
          </a:prstGeom>
          <a:solidFill>
            <a:srgbClr val="000000">
              <a:alpha val="75000"/>
            </a:srgbClr>
          </a:solidFill>
          <a:ln>
            <a:noFill/>
          </a:ln>
        </p:spPr>
        <p:txBody>
          <a:bodyPr vert="horz" lIns="182880" tIns="182880" rIns="182880" bIns="182880" rtlCol="0" anchor="ctr">
            <a:normAutofit/>
          </a:bodyPr>
          <a:lstStyle/>
          <a:p>
            <a:r>
              <a:rPr lang="en-US" sz="2000" dirty="0">
                <a:solidFill>
                  <a:srgbClr val="FFFFFF"/>
                </a:solidFill>
              </a:rPr>
              <a:t>El caos</a:t>
            </a:r>
          </a:p>
        </p:txBody>
      </p:sp>
    </p:spTree>
    <p:extLst>
      <p:ext uri="{BB962C8B-B14F-4D97-AF65-F5344CB8AC3E}">
        <p14:creationId xmlns:p14="http://schemas.microsoft.com/office/powerpoint/2010/main" val="4205768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6055F1-3AA5-4D06-9B22-A5FA650B7537}"/>
              </a:ext>
            </a:extLst>
          </p:cNvPr>
          <p:cNvSpPr>
            <a:spLocks noGrp="1"/>
          </p:cNvSpPr>
          <p:nvPr>
            <p:ph type="title"/>
          </p:nvPr>
        </p:nvSpPr>
        <p:spPr/>
        <p:txBody>
          <a:bodyPr/>
          <a:lstStyle/>
          <a:p>
            <a:r>
              <a:rPr lang="es-CL" dirty="0"/>
              <a:t>Características</a:t>
            </a:r>
          </a:p>
        </p:txBody>
      </p:sp>
      <p:sp>
        <p:nvSpPr>
          <p:cNvPr id="3" name="Marcador de contenido 2">
            <a:extLst>
              <a:ext uri="{FF2B5EF4-FFF2-40B4-BE49-F238E27FC236}">
                <a16:creationId xmlns:a16="http://schemas.microsoft.com/office/drawing/2014/main" id="{56625158-7893-4C60-821C-836932C74E5E}"/>
              </a:ext>
            </a:extLst>
          </p:cNvPr>
          <p:cNvSpPr>
            <a:spLocks noGrp="1"/>
          </p:cNvSpPr>
          <p:nvPr>
            <p:ph idx="1"/>
          </p:nvPr>
        </p:nvSpPr>
        <p:spPr>
          <a:xfrm>
            <a:off x="2231135" y="2638044"/>
            <a:ext cx="8268135" cy="3101983"/>
          </a:xfrm>
        </p:spPr>
        <p:txBody>
          <a:bodyPr/>
          <a:lstStyle/>
          <a:p>
            <a:endParaRPr lang="es-CL" dirty="0"/>
          </a:p>
          <a:p>
            <a:r>
              <a:rPr lang="es-CL" sz="2000" dirty="0"/>
              <a:t>SENSIBILIDAD A LAS CONDICIONES INICIALES</a:t>
            </a:r>
          </a:p>
          <a:p>
            <a:r>
              <a:rPr lang="es-CL" sz="2000" dirty="0"/>
              <a:t>DEBE SER TRANSITIVO</a:t>
            </a:r>
          </a:p>
          <a:p>
            <a:r>
              <a:rPr lang="es-CL" sz="2000" dirty="0"/>
              <a:t>SUS ÓRBITAS PERIÓDICAS DEBEN FORMAR UN CONJUNTO DENSO EN UNA REGIÓN COMPACTA DEL ESPACIO FISICO.</a:t>
            </a:r>
          </a:p>
          <a:p>
            <a:endParaRPr lang="es-CL" dirty="0"/>
          </a:p>
        </p:txBody>
      </p:sp>
    </p:spTree>
    <p:extLst>
      <p:ext uri="{BB962C8B-B14F-4D97-AF65-F5344CB8AC3E}">
        <p14:creationId xmlns:p14="http://schemas.microsoft.com/office/powerpoint/2010/main" val="1734031529"/>
      </p:ext>
    </p:extLst>
  </p:cSld>
  <p:clrMapOvr>
    <a:masterClrMapping/>
  </p:clrMapOvr>
</p:sld>
</file>

<file path=ppt/theme/theme1.xml><?xml version="1.0" encoding="utf-8"?>
<a:theme xmlns:a="http://schemas.openxmlformats.org/drawingml/2006/main" name="Paquete">
  <a:themeElements>
    <a:clrScheme name="Parcel">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docProps/app.xml><?xml version="1.0" encoding="utf-8"?>
<Properties xmlns="http://schemas.openxmlformats.org/officeDocument/2006/extended-properties" xmlns:vt="http://schemas.openxmlformats.org/officeDocument/2006/docPropsVTypes">
  <Template>TM10001115[[fn=Paquete]]</Template>
  <TotalTime>123</TotalTime>
  <Words>1671</Words>
  <Application>Microsoft Office PowerPoint</Application>
  <PresentationFormat>Panorámica</PresentationFormat>
  <Paragraphs>93</Paragraphs>
  <Slides>24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24</vt:i4>
      </vt:variant>
    </vt:vector>
  </HeadingPairs>
  <TitlesOfParts>
    <vt:vector size="28" baseType="lpstr">
      <vt:lpstr>Arial</vt:lpstr>
      <vt:lpstr>Gill Sans MT</vt:lpstr>
      <vt:lpstr>Wingdings</vt:lpstr>
      <vt:lpstr>Paquete</vt:lpstr>
      <vt:lpstr>TEORÍA DEL CAOS</vt:lpstr>
      <vt:lpstr>PROBLEMA</vt:lpstr>
      <vt:lpstr>Presentación de PowerPoint</vt:lpstr>
      <vt:lpstr>Caos y economía</vt:lpstr>
      <vt:lpstr>Caos y economía</vt:lpstr>
      <vt:lpstr>Caos y economía</vt:lpstr>
      <vt:lpstr>Cambio de escenario constante</vt:lpstr>
      <vt:lpstr>El caos</vt:lpstr>
      <vt:lpstr>Características</vt:lpstr>
      <vt:lpstr>En teoría si es posible</vt:lpstr>
      <vt:lpstr>Edward Lorenz, padre de la Teoría del Caos y el Efecto Mariposa</vt:lpstr>
      <vt:lpstr>CONCLUSIONES</vt:lpstr>
      <vt:lpstr>CAOS Y FINANZAS</vt:lpstr>
      <vt:lpstr>INDICADORES</vt:lpstr>
      <vt:lpstr>INDICADORES</vt:lpstr>
      <vt:lpstr>DECISIONES DE INVERSIÓN</vt:lpstr>
      <vt:lpstr>SUPUESTOS</vt:lpstr>
      <vt:lpstr>fama</vt:lpstr>
      <vt:lpstr>camino aleatorio</vt:lpstr>
      <vt:lpstr>Principio de Reflexibilidad</vt:lpstr>
      <vt:lpstr>REDES NEURONALES</vt:lpstr>
      <vt:lpstr>RESULTADO DE LOS ESTUDIOS</vt:lpstr>
      <vt:lpstr>VENTAJAS DE LAS rna</vt:lpstr>
      <vt:lpstr>Redes neuronales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TEORÍA DEL CAOS</dc:title>
  <dc:creator>JORGE ANDRES LAVIN LARRAIN</dc:creator>
  <cp:lastModifiedBy>JORGE ANDRES LAVIN LARRAIN</cp:lastModifiedBy>
  <cp:revision>4</cp:revision>
  <dcterms:created xsi:type="dcterms:W3CDTF">2017-06-11T18:13:42Z</dcterms:created>
  <dcterms:modified xsi:type="dcterms:W3CDTF">2017-06-12T04:48:21Z</dcterms:modified>
</cp:coreProperties>
</file>