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57" r:id="rId4"/>
    <p:sldId id="258" r:id="rId5"/>
    <p:sldId id="259" r:id="rId6"/>
    <p:sldId id="260" r:id="rId7"/>
    <p:sldId id="279"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5" r:id="rId22"/>
    <p:sldId id="276" r:id="rId23"/>
    <p:sldId id="278" r:id="rId24"/>
    <p:sldId id="277"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GE ANDRES LAVIN LARRAIN" userId="d780bd704531e3a7" providerId="LiveId" clId="{C2F5292D-274B-4AC9-892F-2FCF053242C3}"/>
    <pc:docChg chg="addSld modSld">
      <pc:chgData name="JORGE ANDRES LAVIN LARRAIN" userId="d780bd704531e3a7" providerId="LiveId" clId="{C2F5292D-274B-4AC9-892F-2FCF053242C3}" dt="2017-06-11T22:53:38.633" v="65" actId="0"/>
      <pc:docMkLst>
        <pc:docMk/>
      </pc:docMkLst>
      <pc:sldChg chg="modSp add">
        <pc:chgData name="JORGE ANDRES LAVIN LARRAIN" userId="d780bd704531e3a7" providerId="LiveId" clId="{C2F5292D-274B-4AC9-892F-2FCF053242C3}" dt="2017-06-11T21:45:31.163" v="6" actId="0"/>
        <pc:sldMkLst>
          <pc:docMk/>
          <pc:sldMk cId="2103293628" sldId="260"/>
        </pc:sldMkLst>
        <pc:spChg chg="mod">
          <ac:chgData name="JORGE ANDRES LAVIN LARRAIN" userId="d780bd704531e3a7" providerId="LiveId" clId="{C2F5292D-274B-4AC9-892F-2FCF053242C3}" dt="2017-06-11T21:45:31.163" v="6" actId="0"/>
          <ac:spMkLst>
            <pc:docMk/>
            <pc:sldMk cId="2103293628" sldId="260"/>
            <ac:spMk id="3" creationId="{325CC8A1-33D2-4B02-8020-3BF0255F13A3}"/>
          </ac:spMkLst>
        </pc:spChg>
      </pc:sldChg>
      <pc:sldChg chg="modSp add">
        <pc:chgData name="JORGE ANDRES LAVIN LARRAIN" userId="d780bd704531e3a7" providerId="LiveId" clId="{C2F5292D-274B-4AC9-892F-2FCF053242C3}" dt="2017-06-11T21:45:52.781" v="8" actId="0"/>
        <pc:sldMkLst>
          <pc:docMk/>
          <pc:sldMk cId="2183076426" sldId="261"/>
        </pc:sldMkLst>
        <pc:spChg chg="mod">
          <ac:chgData name="JORGE ANDRES LAVIN LARRAIN" userId="d780bd704531e3a7" providerId="LiveId" clId="{C2F5292D-274B-4AC9-892F-2FCF053242C3}" dt="2017-06-11T21:45:52.781" v="8" actId="0"/>
          <ac:spMkLst>
            <pc:docMk/>
            <pc:sldMk cId="2183076426" sldId="261"/>
            <ac:spMk id="3" creationId="{325CC8A1-33D2-4B02-8020-3BF0255F13A3}"/>
          </ac:spMkLst>
        </pc:spChg>
      </pc:sldChg>
      <pc:sldChg chg="modSp add">
        <pc:chgData name="JORGE ANDRES LAVIN LARRAIN" userId="d780bd704531e3a7" providerId="LiveId" clId="{C2F5292D-274B-4AC9-892F-2FCF053242C3}" dt="2017-06-11T21:49:28.695" v="10" actId="0"/>
        <pc:sldMkLst>
          <pc:docMk/>
          <pc:sldMk cId="1763200955" sldId="262"/>
        </pc:sldMkLst>
        <pc:spChg chg="mod">
          <ac:chgData name="JORGE ANDRES LAVIN LARRAIN" userId="d780bd704531e3a7" providerId="LiveId" clId="{C2F5292D-274B-4AC9-892F-2FCF053242C3}" dt="2017-06-11T21:49:28.695" v="10" actId="0"/>
          <ac:spMkLst>
            <pc:docMk/>
            <pc:sldMk cId="1763200955" sldId="262"/>
            <ac:spMk id="3" creationId="{325CC8A1-33D2-4B02-8020-3BF0255F13A3}"/>
          </ac:spMkLst>
        </pc:spChg>
      </pc:sldChg>
      <pc:sldChg chg="modSp add">
        <pc:chgData name="JORGE ANDRES LAVIN LARRAIN" userId="d780bd704531e3a7" providerId="LiveId" clId="{C2F5292D-274B-4AC9-892F-2FCF053242C3}" dt="2017-06-11T21:51:45.783" v="12" actId="0"/>
        <pc:sldMkLst>
          <pc:docMk/>
          <pc:sldMk cId="2815826169" sldId="263"/>
        </pc:sldMkLst>
        <pc:spChg chg="mod">
          <ac:chgData name="JORGE ANDRES LAVIN LARRAIN" userId="d780bd704531e3a7" providerId="LiveId" clId="{C2F5292D-274B-4AC9-892F-2FCF053242C3}" dt="2017-06-11T21:51:45.783" v="12" actId="0"/>
          <ac:spMkLst>
            <pc:docMk/>
            <pc:sldMk cId="2815826169" sldId="263"/>
            <ac:spMk id="3" creationId="{325CC8A1-33D2-4B02-8020-3BF0255F13A3}"/>
          </ac:spMkLst>
        </pc:spChg>
      </pc:sldChg>
      <pc:sldChg chg="modSp add">
        <pc:chgData name="JORGE ANDRES LAVIN LARRAIN" userId="d780bd704531e3a7" providerId="LiveId" clId="{C2F5292D-274B-4AC9-892F-2FCF053242C3}" dt="2017-06-11T21:56:04.267" v="14" actId="0"/>
        <pc:sldMkLst>
          <pc:docMk/>
          <pc:sldMk cId="937319939" sldId="264"/>
        </pc:sldMkLst>
        <pc:spChg chg="mod">
          <ac:chgData name="JORGE ANDRES LAVIN LARRAIN" userId="d780bd704531e3a7" providerId="LiveId" clId="{C2F5292D-274B-4AC9-892F-2FCF053242C3}" dt="2017-06-11T21:56:04.267" v="14" actId="0"/>
          <ac:spMkLst>
            <pc:docMk/>
            <pc:sldMk cId="937319939" sldId="264"/>
            <ac:spMk id="3" creationId="{325CC8A1-33D2-4B02-8020-3BF0255F13A3}"/>
          </ac:spMkLst>
        </pc:spChg>
      </pc:sldChg>
      <pc:sldChg chg="modSp add">
        <pc:chgData name="JORGE ANDRES LAVIN LARRAIN" userId="d780bd704531e3a7" providerId="LiveId" clId="{C2F5292D-274B-4AC9-892F-2FCF053242C3}" dt="2017-06-11T22:01:05.745" v="16" actId="0"/>
        <pc:sldMkLst>
          <pc:docMk/>
          <pc:sldMk cId="2145530569" sldId="265"/>
        </pc:sldMkLst>
        <pc:spChg chg="mod">
          <ac:chgData name="JORGE ANDRES LAVIN LARRAIN" userId="d780bd704531e3a7" providerId="LiveId" clId="{C2F5292D-274B-4AC9-892F-2FCF053242C3}" dt="2017-06-11T22:01:05.745" v="16" actId="0"/>
          <ac:spMkLst>
            <pc:docMk/>
            <pc:sldMk cId="2145530569" sldId="265"/>
            <ac:spMk id="3" creationId="{325CC8A1-33D2-4B02-8020-3BF0255F13A3}"/>
          </ac:spMkLst>
        </pc:spChg>
      </pc:sldChg>
      <pc:sldChg chg="modSp add">
        <pc:chgData name="JORGE ANDRES LAVIN LARRAIN" userId="d780bd704531e3a7" providerId="LiveId" clId="{C2F5292D-274B-4AC9-892F-2FCF053242C3}" dt="2017-06-11T22:10:50.605" v="24" actId="0"/>
        <pc:sldMkLst>
          <pc:docMk/>
          <pc:sldMk cId="3685103374" sldId="266"/>
        </pc:sldMkLst>
        <pc:spChg chg="mod">
          <ac:chgData name="JORGE ANDRES LAVIN LARRAIN" userId="d780bd704531e3a7" providerId="LiveId" clId="{C2F5292D-274B-4AC9-892F-2FCF053242C3}" dt="2017-06-11T22:10:50.605" v="24" actId="0"/>
          <ac:spMkLst>
            <pc:docMk/>
            <pc:sldMk cId="3685103374" sldId="266"/>
            <ac:spMk id="3" creationId="{325CC8A1-33D2-4B02-8020-3BF0255F13A3}"/>
          </ac:spMkLst>
        </pc:spChg>
      </pc:sldChg>
      <pc:sldChg chg="modSp add">
        <pc:chgData name="JORGE ANDRES LAVIN LARRAIN" userId="d780bd704531e3a7" providerId="LiveId" clId="{C2F5292D-274B-4AC9-892F-2FCF053242C3}" dt="2017-06-11T22:13:53.551" v="28" actId="0"/>
        <pc:sldMkLst>
          <pc:docMk/>
          <pc:sldMk cId="1616005212" sldId="267"/>
        </pc:sldMkLst>
        <pc:spChg chg="mod">
          <ac:chgData name="JORGE ANDRES LAVIN LARRAIN" userId="d780bd704531e3a7" providerId="LiveId" clId="{C2F5292D-274B-4AC9-892F-2FCF053242C3}" dt="2017-06-11T22:13:53.551" v="28" actId="0"/>
          <ac:spMkLst>
            <pc:docMk/>
            <pc:sldMk cId="1616005212" sldId="267"/>
            <ac:spMk id="3" creationId="{325CC8A1-33D2-4B02-8020-3BF0255F13A3}"/>
          </ac:spMkLst>
        </pc:spChg>
      </pc:sldChg>
      <pc:sldChg chg="modSp add">
        <pc:chgData name="JORGE ANDRES LAVIN LARRAIN" userId="d780bd704531e3a7" providerId="LiveId" clId="{C2F5292D-274B-4AC9-892F-2FCF053242C3}" dt="2017-06-11T22:18:19.729" v="34" actId="0"/>
        <pc:sldMkLst>
          <pc:docMk/>
          <pc:sldMk cId="1276138050" sldId="268"/>
        </pc:sldMkLst>
        <pc:spChg chg="mod">
          <ac:chgData name="JORGE ANDRES LAVIN LARRAIN" userId="d780bd704531e3a7" providerId="LiveId" clId="{C2F5292D-274B-4AC9-892F-2FCF053242C3}" dt="2017-06-11T22:18:19.729" v="34" actId="0"/>
          <ac:spMkLst>
            <pc:docMk/>
            <pc:sldMk cId="1276138050" sldId="268"/>
            <ac:spMk id="3" creationId="{325CC8A1-33D2-4B02-8020-3BF0255F13A3}"/>
          </ac:spMkLst>
        </pc:spChg>
      </pc:sldChg>
      <pc:sldChg chg="addSp delSp modSp add">
        <pc:chgData name="JORGE ANDRES LAVIN LARRAIN" userId="d780bd704531e3a7" providerId="LiveId" clId="{C2F5292D-274B-4AC9-892F-2FCF053242C3}" dt="2017-06-11T22:20:00.770" v="39" actId="0"/>
        <pc:sldMkLst>
          <pc:docMk/>
          <pc:sldMk cId="3084724206" sldId="269"/>
        </pc:sldMkLst>
        <pc:spChg chg="add del mod">
          <ac:chgData name="JORGE ANDRES LAVIN LARRAIN" userId="d780bd704531e3a7" providerId="LiveId" clId="{C2F5292D-274B-4AC9-892F-2FCF053242C3}" dt="2017-06-11T22:20:00.770" v="39" actId="0"/>
          <ac:spMkLst>
            <pc:docMk/>
            <pc:sldMk cId="3084724206" sldId="269"/>
            <ac:spMk id="3" creationId="{854B253B-B3C4-4408-BA34-866026BAE075}"/>
          </ac:spMkLst>
        </pc:spChg>
        <pc:picChg chg="add del mod">
          <ac:chgData name="JORGE ANDRES LAVIN LARRAIN" userId="d780bd704531e3a7" providerId="LiveId" clId="{C2F5292D-274B-4AC9-892F-2FCF053242C3}" dt="2017-06-11T22:18:35.687" v="37" actId="0"/>
          <ac:picMkLst>
            <pc:docMk/>
            <pc:sldMk cId="3084724206" sldId="269"/>
            <ac:picMk id="4" creationId="{36283F97-4E7B-4EB3-9428-58CE72800F3B}"/>
          </ac:picMkLst>
        </pc:picChg>
      </pc:sldChg>
      <pc:sldChg chg="modSp add">
        <pc:chgData name="JORGE ANDRES LAVIN LARRAIN" userId="d780bd704531e3a7" providerId="LiveId" clId="{C2F5292D-274B-4AC9-892F-2FCF053242C3}" dt="2017-06-11T22:21:52.782" v="41" actId="0"/>
        <pc:sldMkLst>
          <pc:docMk/>
          <pc:sldMk cId="157644335" sldId="270"/>
        </pc:sldMkLst>
        <pc:spChg chg="mod">
          <ac:chgData name="JORGE ANDRES LAVIN LARRAIN" userId="d780bd704531e3a7" providerId="LiveId" clId="{C2F5292D-274B-4AC9-892F-2FCF053242C3}" dt="2017-06-11T22:21:52.782" v="41" actId="0"/>
          <ac:spMkLst>
            <pc:docMk/>
            <pc:sldMk cId="157644335" sldId="270"/>
            <ac:spMk id="3" creationId="{854B253B-B3C4-4408-BA34-866026BAE075}"/>
          </ac:spMkLst>
        </pc:spChg>
      </pc:sldChg>
      <pc:sldChg chg="modSp add">
        <pc:chgData name="JORGE ANDRES LAVIN LARRAIN" userId="d780bd704531e3a7" providerId="LiveId" clId="{C2F5292D-274B-4AC9-892F-2FCF053242C3}" dt="2017-06-11T22:25:52.023" v="44" actId="0"/>
        <pc:sldMkLst>
          <pc:docMk/>
          <pc:sldMk cId="2014118623" sldId="271"/>
        </pc:sldMkLst>
        <pc:spChg chg="mod">
          <ac:chgData name="JORGE ANDRES LAVIN LARRAIN" userId="d780bd704531e3a7" providerId="LiveId" clId="{C2F5292D-274B-4AC9-892F-2FCF053242C3}" dt="2017-06-11T22:25:52.023" v="44" actId="0"/>
          <ac:spMkLst>
            <pc:docMk/>
            <pc:sldMk cId="2014118623" sldId="271"/>
            <ac:spMk id="3" creationId="{854B253B-B3C4-4408-BA34-866026BAE075}"/>
          </ac:spMkLst>
        </pc:spChg>
      </pc:sldChg>
      <pc:sldChg chg="modSp add">
        <pc:chgData name="JORGE ANDRES LAVIN LARRAIN" userId="d780bd704531e3a7" providerId="LiveId" clId="{C2F5292D-274B-4AC9-892F-2FCF053242C3}" dt="2017-06-11T22:29:36.979" v="48" actId="0"/>
        <pc:sldMkLst>
          <pc:docMk/>
          <pc:sldMk cId="2696796619" sldId="272"/>
        </pc:sldMkLst>
        <pc:spChg chg="mod">
          <ac:chgData name="JORGE ANDRES LAVIN LARRAIN" userId="d780bd704531e3a7" providerId="LiveId" clId="{C2F5292D-274B-4AC9-892F-2FCF053242C3}" dt="2017-06-11T22:29:36.979" v="48" actId="0"/>
          <ac:spMkLst>
            <pc:docMk/>
            <pc:sldMk cId="2696796619" sldId="272"/>
            <ac:spMk id="3" creationId="{854B253B-B3C4-4408-BA34-866026BAE075}"/>
          </ac:spMkLst>
        </pc:spChg>
      </pc:sldChg>
      <pc:sldChg chg="modSp add">
        <pc:chgData name="JORGE ANDRES LAVIN LARRAIN" userId="d780bd704531e3a7" providerId="LiveId" clId="{C2F5292D-274B-4AC9-892F-2FCF053242C3}" dt="2017-06-11T22:30:01.296" v="50" actId="0"/>
        <pc:sldMkLst>
          <pc:docMk/>
          <pc:sldMk cId="2579635262" sldId="273"/>
        </pc:sldMkLst>
        <pc:spChg chg="mod">
          <ac:chgData name="JORGE ANDRES LAVIN LARRAIN" userId="d780bd704531e3a7" providerId="LiveId" clId="{C2F5292D-274B-4AC9-892F-2FCF053242C3}" dt="2017-06-11T22:30:01.296" v="50" actId="0"/>
          <ac:spMkLst>
            <pc:docMk/>
            <pc:sldMk cId="2579635262" sldId="273"/>
            <ac:spMk id="3" creationId="{854B253B-B3C4-4408-BA34-866026BAE075}"/>
          </ac:spMkLst>
        </pc:spChg>
      </pc:sldChg>
      <pc:sldChg chg="addSp add">
        <pc:chgData name="JORGE ANDRES LAVIN LARRAIN" userId="d780bd704531e3a7" providerId="LiveId" clId="{C2F5292D-274B-4AC9-892F-2FCF053242C3}" dt="2017-06-11T22:33:01.612" v="52" actId="0"/>
        <pc:sldMkLst>
          <pc:docMk/>
          <pc:sldMk cId="1330617375" sldId="274"/>
        </pc:sldMkLst>
        <pc:spChg chg="add">
          <ac:chgData name="JORGE ANDRES LAVIN LARRAIN" userId="d780bd704531e3a7" providerId="LiveId" clId="{C2F5292D-274B-4AC9-892F-2FCF053242C3}" dt="2017-06-11T22:33:01.612" v="52" actId="0"/>
          <ac:spMkLst>
            <pc:docMk/>
            <pc:sldMk cId="1330617375" sldId="274"/>
            <ac:spMk id="2" creationId="{CE4F6805-D982-44AD-8E64-722E742CE034}"/>
          </ac:spMkLst>
        </pc:spChg>
      </pc:sldChg>
      <pc:sldChg chg="addSp modSp add">
        <pc:chgData name="JORGE ANDRES LAVIN LARRAIN" userId="d780bd704531e3a7" providerId="LiveId" clId="{C2F5292D-274B-4AC9-892F-2FCF053242C3}" dt="2017-06-11T22:39:34.108" v="57" actId="0"/>
        <pc:sldMkLst>
          <pc:docMk/>
          <pc:sldMk cId="4137669947" sldId="275"/>
        </pc:sldMkLst>
        <pc:spChg chg="add mod">
          <ac:chgData name="JORGE ANDRES LAVIN LARRAIN" userId="d780bd704531e3a7" providerId="LiveId" clId="{C2F5292D-274B-4AC9-892F-2FCF053242C3}" dt="2017-06-11T22:39:34.108" v="57" actId="0"/>
          <ac:spMkLst>
            <pc:docMk/>
            <pc:sldMk cId="4137669947" sldId="275"/>
            <ac:spMk id="2" creationId="{3C22D458-98F3-4E30-9792-B2F43BCB3348}"/>
          </ac:spMkLst>
        </pc:spChg>
      </pc:sldChg>
      <pc:sldChg chg="modSp add">
        <pc:chgData name="JORGE ANDRES LAVIN LARRAIN" userId="d780bd704531e3a7" providerId="LiveId" clId="{C2F5292D-274B-4AC9-892F-2FCF053242C3}" dt="2017-06-11T22:41:43.836" v="59" actId="0"/>
        <pc:sldMkLst>
          <pc:docMk/>
          <pc:sldMk cId="4114984560" sldId="276"/>
        </pc:sldMkLst>
        <pc:spChg chg="mod">
          <ac:chgData name="JORGE ANDRES LAVIN LARRAIN" userId="d780bd704531e3a7" providerId="LiveId" clId="{C2F5292D-274B-4AC9-892F-2FCF053242C3}" dt="2017-06-11T22:41:43.836" v="59" actId="0"/>
          <ac:spMkLst>
            <pc:docMk/>
            <pc:sldMk cId="4114984560" sldId="276"/>
            <ac:spMk id="3" creationId="{1A4B2CFC-77F5-4919-A153-B43527443985}"/>
          </ac:spMkLst>
        </pc:spChg>
      </pc:sldChg>
      <pc:sldChg chg="addSp delSp modSp add">
        <pc:chgData name="JORGE ANDRES LAVIN LARRAIN" userId="d780bd704531e3a7" providerId="LiveId" clId="{C2F5292D-274B-4AC9-892F-2FCF053242C3}" dt="2017-06-11T22:47:14.463" v="62" actId="0"/>
        <pc:sldMkLst>
          <pc:docMk/>
          <pc:sldMk cId="4246153749" sldId="277"/>
        </pc:sldMkLst>
        <pc:spChg chg="del">
          <ac:chgData name="JORGE ANDRES LAVIN LARRAIN" userId="d780bd704531e3a7" providerId="LiveId" clId="{C2F5292D-274B-4AC9-892F-2FCF053242C3}" dt="2017-06-11T22:46:49.437" v="61" actId="0"/>
          <ac:spMkLst>
            <pc:docMk/>
            <pc:sldMk cId="4246153749" sldId="277"/>
            <ac:spMk id="2" creationId="{A04E4A6C-F99A-4492-95EB-4A57F82136CD}"/>
          </ac:spMkLst>
        </pc:spChg>
        <pc:spChg chg="del">
          <ac:chgData name="JORGE ANDRES LAVIN LARRAIN" userId="d780bd704531e3a7" providerId="LiveId" clId="{C2F5292D-274B-4AC9-892F-2FCF053242C3}" dt="2017-06-11T22:46:49.437" v="61" actId="0"/>
          <ac:spMkLst>
            <pc:docMk/>
            <pc:sldMk cId="4246153749" sldId="277"/>
            <ac:spMk id="3" creationId="{50B4D65C-53AF-437D-B3A1-1ECB3018CA8D}"/>
          </ac:spMkLst>
        </pc:spChg>
        <pc:picChg chg="add mod">
          <ac:chgData name="JORGE ANDRES LAVIN LARRAIN" userId="d780bd704531e3a7" providerId="LiveId" clId="{C2F5292D-274B-4AC9-892F-2FCF053242C3}" dt="2017-06-11T22:47:14.463" v="62" actId="0"/>
          <ac:picMkLst>
            <pc:docMk/>
            <pc:sldMk cId="4246153749" sldId="277"/>
            <ac:picMk id="5" creationId="{C51D5E35-7EBD-4DFE-91E3-85F2F4727029}"/>
          </ac:picMkLst>
        </pc:picChg>
      </pc:sldChg>
      <pc:sldChg chg="addSp delSp modSp add">
        <pc:chgData name="JORGE ANDRES LAVIN LARRAIN" userId="d780bd704531e3a7" providerId="LiveId" clId="{C2F5292D-274B-4AC9-892F-2FCF053242C3}" dt="2017-06-11T22:48:15.303" v="64" actId="0"/>
        <pc:sldMkLst>
          <pc:docMk/>
          <pc:sldMk cId="2384593298" sldId="278"/>
        </pc:sldMkLst>
        <pc:spChg chg="del">
          <ac:chgData name="JORGE ANDRES LAVIN LARRAIN" userId="d780bd704531e3a7" providerId="LiveId" clId="{C2F5292D-274B-4AC9-892F-2FCF053242C3}" dt="2017-06-11T22:48:15.303" v="64" actId="0"/>
          <ac:spMkLst>
            <pc:docMk/>
            <pc:sldMk cId="2384593298" sldId="278"/>
            <ac:spMk id="3" creationId="{C8EE1F11-2D2F-4451-B99D-719708F8272C}"/>
          </ac:spMkLst>
        </pc:spChg>
        <pc:picChg chg="add mod">
          <ac:chgData name="JORGE ANDRES LAVIN LARRAIN" userId="d780bd704531e3a7" providerId="LiveId" clId="{C2F5292D-274B-4AC9-892F-2FCF053242C3}" dt="2017-06-11T22:48:15.303" v="64" actId="0"/>
          <ac:picMkLst>
            <pc:docMk/>
            <pc:sldMk cId="2384593298" sldId="278"/>
            <ac:picMk id="5" creationId="{A92DAC21-4D6D-4DF9-B7D4-DA5D1927B79E}"/>
          </ac:picMkLst>
        </pc:picChg>
      </pc:sldChg>
      <pc:sldChg chg="add">
        <pc:chgData name="JORGE ANDRES LAVIN LARRAIN" userId="d780bd704531e3a7" providerId="LiveId" clId="{C2F5292D-274B-4AC9-892F-2FCF053242C3}" dt="2017-06-11T22:53:38.633" v="65" actId="0"/>
        <pc:sldMkLst>
          <pc:docMk/>
          <pc:sldMk cId="1866339295" sldId="27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18C79C5D-2A6F-F04D-97DA-BEF2467B64E4}" type="datetimeFigureOut">
              <a:rPr lang="en-US" dirty="0"/>
              <a:pPr/>
              <a:t>6/11/2017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a:t>Editar el estilo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a:t>Editar el estilo de texto del patrón</a:t>
            </a:r>
          </a:p>
        </p:txBody>
      </p:sp>
      <p:sp>
        <p:nvSpPr>
          <p:cNvPr id="2" name="Date Placeholder 1"/>
          <p:cNvSpPr>
            <a:spLocks noGrp="1"/>
          </p:cNvSpPr>
          <p:nvPr>
            <p:ph type="dt" sz="half" idx="10"/>
          </p:nvPr>
        </p:nvSpPr>
        <p:spPr/>
        <p:txBody>
          <a:bodyPr/>
          <a:lstStyle/>
          <a:p>
            <a:fld id="{FBF54567-0DE4-3F47-BF90-CB84690072F9}" type="datetimeFigureOut">
              <a:rPr lang="en-US" dirty="0"/>
              <a:pPr/>
              <a:t>6/11/2017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6/11/2017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6/11/2017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6/11/2017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6/11/2017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0DF5E60-9974-AC48-9591-99C2BB44B7CF}" type="datetimeFigureOut">
              <a:rPr lang="en-US" dirty="0"/>
              <a:pPr/>
              <a:t>6/11/2017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6/11/2017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6/11/2017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772202-B3BF-4F3D-8766-D1FB98FC621A}"/>
              </a:ext>
            </a:extLst>
          </p:cNvPr>
          <p:cNvSpPr>
            <a:spLocks noGrp="1"/>
          </p:cNvSpPr>
          <p:nvPr>
            <p:ph type="ctrTitle"/>
          </p:nvPr>
        </p:nvSpPr>
        <p:spPr/>
        <p:txBody>
          <a:bodyPr/>
          <a:lstStyle/>
          <a:p>
            <a:r>
              <a:rPr lang="es-CL" dirty="0"/>
              <a:t>TUCÍDIDES</a:t>
            </a:r>
          </a:p>
        </p:txBody>
      </p:sp>
      <p:sp>
        <p:nvSpPr>
          <p:cNvPr id="3" name="Subtítulo 2">
            <a:extLst>
              <a:ext uri="{FF2B5EF4-FFF2-40B4-BE49-F238E27FC236}">
                <a16:creationId xmlns:a16="http://schemas.microsoft.com/office/drawing/2014/main" id="{D5CC8EFF-94AC-40E6-A169-98677D050E6E}"/>
              </a:ext>
            </a:extLst>
          </p:cNvPr>
          <p:cNvSpPr>
            <a:spLocks noGrp="1"/>
          </p:cNvSpPr>
          <p:nvPr>
            <p:ph type="subTitle" idx="1"/>
          </p:nvPr>
        </p:nvSpPr>
        <p:spPr/>
        <p:txBody>
          <a:bodyPr/>
          <a:lstStyle/>
          <a:p>
            <a:r>
              <a:rPr lang="es-CL" dirty="0">
                <a:solidFill>
                  <a:srgbClr val="00B0F0"/>
                </a:solidFill>
              </a:rPr>
              <a:t>LA REVOLUCIÓN COMIENZA PERO SIN LOS DIOSES</a:t>
            </a:r>
          </a:p>
        </p:txBody>
      </p:sp>
    </p:spTree>
    <p:extLst>
      <p:ext uri="{BB962C8B-B14F-4D97-AF65-F5344CB8AC3E}">
        <p14:creationId xmlns:p14="http://schemas.microsoft.com/office/powerpoint/2010/main" val="434175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p:txBody>
          <a:bodyPr/>
          <a:lstStyle/>
          <a:p>
            <a:pPr algn="ctr"/>
            <a:r>
              <a:rPr lang="es-CL" dirty="0"/>
              <a:t>EL PODER IMPERIALISTA DE ATENAS</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p:txBody>
          <a:bodyPr>
            <a:normAutofit fontScale="92500"/>
          </a:bodyPr>
          <a:lstStyle/>
          <a:p>
            <a:pPr marL="0" indent="0" algn="just">
              <a:buNone/>
            </a:pPr>
            <a:r>
              <a:rPr lang="es-CL" sz="2400" b="1" dirty="0"/>
              <a:t> Por ello la Historia de la Guerra del Peloponeso es la historia del intento de conservación y aumento del poder imperialista de Atenas, resultado de un plan prefijado de expansión imperialista y excusado en el temor del propio imperio a perder su poder a manos de potencias rivales.</a:t>
            </a:r>
          </a:p>
          <a:p>
            <a:pPr marL="0" indent="0" algn="just">
              <a:buNone/>
            </a:pPr>
            <a:r>
              <a:rPr lang="es-CL" sz="2400" b="1" dirty="0"/>
              <a:t>El imperialismo es el centro focal de la reflexión de Tucídides en boca primero de los grandes políticos atenienses (Pericles, Cleón, Nicias y Alcibíades) con las matizaciones y precauciones de cada uno de ellos y después de los principales personajes del bando contrario (Hermócrates, Arquídamo, Brásidas) con sus temores e individualismos, con la idea subyacente de que la gran beneficiada de la guerra fue Esparta.</a:t>
            </a:r>
          </a:p>
        </p:txBody>
      </p:sp>
    </p:spTree>
    <p:extLst>
      <p:ext uri="{BB962C8B-B14F-4D97-AF65-F5344CB8AC3E}">
        <p14:creationId xmlns:p14="http://schemas.microsoft.com/office/powerpoint/2010/main" val="2815826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a:xfrm>
            <a:off x="818712" y="447188"/>
            <a:ext cx="10571998" cy="970450"/>
          </a:xfrm>
        </p:spPr>
        <p:txBody>
          <a:bodyPr/>
          <a:lstStyle/>
          <a:p>
            <a:pPr algn="ctr"/>
            <a:r>
              <a:rPr lang="es-CL" dirty="0"/>
              <a:t>PREOCUPACION POR EL PRESENTE</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p:txBody>
          <a:bodyPr>
            <a:normAutofit fontScale="70000" lnSpcReduction="20000"/>
          </a:bodyPr>
          <a:lstStyle/>
          <a:p>
            <a:pPr marL="0" indent="0" algn="just">
              <a:buNone/>
            </a:pPr>
            <a:r>
              <a:rPr lang="es-CL" sz="2400" b="1" dirty="0"/>
              <a:t> </a:t>
            </a:r>
            <a:r>
              <a:rPr lang="es-CL" sz="2600" b="1" dirty="0"/>
              <a:t>Como escritor Tucídides es heredero de la sofística ateniense y del espíritu de esta ciudad, así como de las corrientes científicas y filosóficas del momento. Cómo se muestran estas corrientes e influencias en el autor, es fácil de indagar.</a:t>
            </a:r>
          </a:p>
          <a:p>
            <a:pPr marL="0" indent="0" algn="just">
              <a:buNone/>
            </a:pPr>
            <a:endParaRPr lang="es-CL" sz="2600" b="1" dirty="0"/>
          </a:p>
          <a:p>
            <a:pPr marL="0" indent="0" algn="just">
              <a:buNone/>
            </a:pPr>
            <a:r>
              <a:rPr lang="es-CL" sz="2600" b="1" dirty="0"/>
              <a:t> Una tendencia del espíritu filosófico y político ateniense de la época es la preocupación por el presente, de ahí el giro total de la concepción histórica de Tucídides respecto a la historiografía anterior. </a:t>
            </a:r>
          </a:p>
          <a:p>
            <a:pPr marL="0" indent="0" algn="just">
              <a:buNone/>
            </a:pPr>
            <a:r>
              <a:rPr lang="es-CL" sz="2600" b="1" dirty="0"/>
              <a:t>Al mismo tiempo, el gusto ateniense por la preocupación humana como ser social, por su conducta privada -su moral- y su conducta pública -su política-, se traduce en la búsqueda tucidídea de la historia política y humana alejada de toda influencia divina y de la historia legendaria.</a:t>
            </a:r>
          </a:p>
          <a:p>
            <a:pPr marL="0" indent="0" algn="just">
              <a:buNone/>
            </a:pPr>
            <a:endParaRPr lang="es-CL" sz="2400" b="1" dirty="0"/>
          </a:p>
          <a:p>
            <a:pPr marL="0" indent="0" algn="just">
              <a:buNone/>
            </a:pPr>
            <a:r>
              <a:rPr lang="es-CL" sz="2400" b="1" dirty="0"/>
              <a:t> </a:t>
            </a:r>
          </a:p>
        </p:txBody>
      </p:sp>
    </p:spTree>
    <p:extLst>
      <p:ext uri="{BB962C8B-B14F-4D97-AF65-F5344CB8AC3E}">
        <p14:creationId xmlns:p14="http://schemas.microsoft.com/office/powerpoint/2010/main" val="937319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a:xfrm>
            <a:off x="818712" y="447188"/>
            <a:ext cx="10571998" cy="970450"/>
          </a:xfrm>
        </p:spPr>
        <p:txBody>
          <a:bodyPr/>
          <a:lstStyle/>
          <a:p>
            <a:pPr algn="ctr"/>
            <a:r>
              <a:rPr lang="es-CL" dirty="0"/>
              <a:t>LEYES NATURALES</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p:txBody>
          <a:bodyPr>
            <a:normAutofit fontScale="70000" lnSpcReduction="20000"/>
          </a:bodyPr>
          <a:lstStyle/>
          <a:p>
            <a:pPr marL="0" indent="0" algn="just">
              <a:buNone/>
            </a:pPr>
            <a:r>
              <a:rPr lang="es-CL" sz="2400" b="1" dirty="0"/>
              <a:t>De la filosofía natural de Anaxágoras y de Demócrito toma la concepción de que el espíritu humano actúa de acuerdo a sus leyes, leyes naturales, sin intervención divina: la vida y la historia se manifiestan como el encadenamiento de circunstancias naturales y materiales junto con los hechos humanos.</a:t>
            </a:r>
          </a:p>
          <a:p>
            <a:pPr marL="0" indent="0" algn="just">
              <a:buNone/>
            </a:pPr>
            <a:endParaRPr lang="es-CL" sz="2400" b="1" dirty="0"/>
          </a:p>
          <a:p>
            <a:pPr marL="0" indent="0" algn="just">
              <a:buNone/>
            </a:pPr>
            <a:r>
              <a:rPr lang="es-CL" sz="2400" b="1" dirty="0"/>
              <a:t>  De la escuela hipocrática hereda Tucídides la metodología médica: deducir las causas por observación e inducción, mediante la experiencia y el raciocinio; la distinción entre causas -aitía como causa profunda- y síntomas -profásis como pretextos y motivos ocasionales-; la influencia del carácter moral -nómos- y físico -fysis- de los pueblos y su interés médico y minucioso por describir la peste de Atenas.</a:t>
            </a:r>
          </a:p>
          <a:p>
            <a:pPr marL="0" indent="0" algn="just">
              <a:buNone/>
            </a:pPr>
            <a:endParaRPr lang="es-CL" sz="2400" b="1" dirty="0"/>
          </a:p>
          <a:p>
            <a:pPr marL="0" indent="0" algn="just">
              <a:buNone/>
            </a:pPr>
            <a:r>
              <a:rPr lang="es-CL" sz="2400" b="1" dirty="0"/>
              <a:t> </a:t>
            </a:r>
          </a:p>
          <a:p>
            <a:pPr marL="0" indent="0" algn="just">
              <a:buNone/>
            </a:pPr>
            <a:r>
              <a:rPr lang="es-CL" sz="2400" b="1" dirty="0"/>
              <a:t> </a:t>
            </a:r>
          </a:p>
        </p:txBody>
      </p:sp>
    </p:spTree>
    <p:extLst>
      <p:ext uri="{BB962C8B-B14F-4D97-AF65-F5344CB8AC3E}">
        <p14:creationId xmlns:p14="http://schemas.microsoft.com/office/powerpoint/2010/main" val="2145530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a:xfrm>
            <a:off x="818712" y="447188"/>
            <a:ext cx="10571998" cy="970450"/>
          </a:xfrm>
        </p:spPr>
        <p:txBody>
          <a:bodyPr/>
          <a:lstStyle/>
          <a:p>
            <a:pPr algn="ctr"/>
            <a:r>
              <a:rPr lang="es-CL" dirty="0"/>
              <a:t>MÉTODO HISTÓRICO</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p:txBody>
          <a:bodyPr>
            <a:normAutofit fontScale="55000" lnSpcReduction="20000"/>
          </a:bodyPr>
          <a:lstStyle/>
          <a:p>
            <a:pPr marL="0" indent="0" algn="just">
              <a:buNone/>
            </a:pPr>
            <a:r>
              <a:rPr lang="es-CL" sz="2500" b="1" dirty="0">
                <a:solidFill>
                  <a:srgbClr val="00B0F0"/>
                </a:solidFill>
              </a:rPr>
              <a:t>En Tucídides todos los elementos que componen su obra están integrados de un modo coherente y orgánico en el núcleo fundamental de la obra. Además del relato objetivo de los hechos hay dos elementos fundamentales: la reconstrucción del pasado, mas o menos lejano, y los diálogos (TEXTO 53: Tucídides, Historia... I, 1-ss).</a:t>
            </a:r>
          </a:p>
          <a:p>
            <a:pPr marL="0" indent="0" algn="just">
              <a:buNone/>
            </a:pPr>
            <a:r>
              <a:rPr lang="es-CL" sz="2500" b="1" dirty="0">
                <a:solidFill>
                  <a:srgbClr val="FFFF00"/>
                </a:solidFill>
              </a:rPr>
              <a:t>1. Narración de hechos presentes: </a:t>
            </a:r>
            <a:r>
              <a:rPr lang="es-CL" sz="2500" b="1" dirty="0"/>
              <a:t>es la narración objetiva de los acontecimientos de la guerra. Están ordenados por orden cronológico, y sin digresiones de tipo histórico-etnológico. Sólo en contadas ocasiones aparece alguna observación personal.</a:t>
            </a:r>
          </a:p>
          <a:p>
            <a:pPr marL="0" indent="0" algn="just">
              <a:buNone/>
            </a:pPr>
            <a:r>
              <a:rPr lang="es-CL" sz="2500" b="1" dirty="0">
                <a:solidFill>
                  <a:srgbClr val="FFFF00"/>
                </a:solidFill>
              </a:rPr>
              <a:t>2. Discursos: </a:t>
            </a:r>
            <a:r>
              <a:rPr lang="es-CL" sz="2500" b="1" dirty="0"/>
              <a:t>dan al lector una idea sobre la situación en aquel momento. Aparecen intercalados con la narración; tratan de explicar el porqué de los acontecimientos pasados o anticipando lo que va a suceder. En los discursos aparecen los móviles de los personajes, clarifican el modo de actuar, las fuerzas políticas.</a:t>
            </a:r>
          </a:p>
          <a:p>
            <a:pPr marL="0" indent="0" algn="just">
              <a:buNone/>
            </a:pPr>
            <a:r>
              <a:rPr lang="es-CL" sz="2500" b="1" dirty="0">
                <a:solidFill>
                  <a:srgbClr val="FFFF00"/>
                </a:solidFill>
              </a:rPr>
              <a:t>3.Reconstrucción del pasado: </a:t>
            </a:r>
            <a:r>
              <a:rPr lang="es-CL" sz="2500" b="1" dirty="0"/>
              <a:t>la encontramos en dos partes, la arqueología y la pentecontecia. La primera es el relato de la historia antigua, y la segunda la de los últimos cincuenta años de historia. Ambas están perfectamente integradas y justificadas en la obra. La primera muestra la génesis de la dualidad Atenas-Esparta. La segunda el periodo tras las Guerras Médicas en el que nace el imperialismo ateniense y el enfrentamiento actual con Esparta.</a:t>
            </a:r>
          </a:p>
          <a:p>
            <a:pPr marL="0" indent="0" algn="just">
              <a:buNone/>
            </a:pPr>
            <a:endParaRPr lang="es-CL" sz="2400" b="1" dirty="0"/>
          </a:p>
          <a:p>
            <a:pPr marL="0" indent="0" algn="just">
              <a:buNone/>
            </a:pPr>
            <a:r>
              <a:rPr lang="es-CL" sz="2400" b="1" dirty="0"/>
              <a:t> </a:t>
            </a:r>
          </a:p>
          <a:p>
            <a:pPr marL="0" indent="0" algn="just">
              <a:buNone/>
            </a:pPr>
            <a:r>
              <a:rPr lang="es-CL" sz="2400" b="1" dirty="0"/>
              <a:t> </a:t>
            </a:r>
          </a:p>
        </p:txBody>
      </p:sp>
    </p:spTree>
    <p:extLst>
      <p:ext uri="{BB962C8B-B14F-4D97-AF65-F5344CB8AC3E}">
        <p14:creationId xmlns:p14="http://schemas.microsoft.com/office/powerpoint/2010/main" val="3685103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a:xfrm>
            <a:off x="818712" y="447188"/>
            <a:ext cx="10571998" cy="970450"/>
          </a:xfrm>
        </p:spPr>
        <p:txBody>
          <a:bodyPr/>
          <a:lstStyle/>
          <a:p>
            <a:pPr algn="ctr"/>
            <a:r>
              <a:rPr lang="es-CL" dirty="0"/>
              <a:t>TESIS Guerra del Peloponeso</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p:txBody>
          <a:bodyPr>
            <a:normAutofit fontScale="92500" lnSpcReduction="10000"/>
          </a:bodyPr>
          <a:lstStyle/>
          <a:p>
            <a:pPr marL="0" indent="0" algn="just">
              <a:buNone/>
            </a:pPr>
            <a:r>
              <a:rPr lang="es-CL" sz="2400" b="1" dirty="0"/>
              <a:t> En ella enuncia su tesis básica: la Guerra del Peloponeso es la mayor que ha sostenido el mundo helenístico, </a:t>
            </a:r>
            <a:r>
              <a:rPr lang="es-CL" sz="2400" b="1" dirty="0">
                <a:solidFill>
                  <a:srgbClr val="00B0F0"/>
                </a:solidFill>
              </a:rPr>
              <a:t>y estalló por el temor de Esparta a la creciente potencia de Atenas. </a:t>
            </a:r>
          </a:p>
          <a:p>
            <a:pPr marL="0" indent="0" algn="just">
              <a:buNone/>
            </a:pPr>
            <a:r>
              <a:rPr lang="es-CL" sz="2400" b="1" dirty="0"/>
              <a:t>Y, sobre todo, analiza el mecanismo que llevó a Grecia a un dualismo peligroso que sólo podía desembocar en un conflicto general.</a:t>
            </a:r>
          </a:p>
          <a:p>
            <a:pPr marL="0" indent="0" algn="just">
              <a:buNone/>
            </a:pPr>
            <a:r>
              <a:rPr lang="es-CL" sz="2400" b="1" dirty="0"/>
              <a:t> Y, además, quiere poner de manifiesto que la guerra, en sus dos fases, es una guerra única, cuyo sentido ha escapado a todos sus contemporáneos.</a:t>
            </a:r>
          </a:p>
          <a:p>
            <a:pPr marL="0" indent="0" algn="just">
              <a:buNone/>
            </a:pPr>
            <a:r>
              <a:rPr lang="es-CL" sz="2400" b="1" dirty="0"/>
              <a:t> </a:t>
            </a:r>
          </a:p>
          <a:p>
            <a:pPr marL="0" indent="0" algn="just">
              <a:buNone/>
            </a:pPr>
            <a:r>
              <a:rPr lang="es-CL" sz="2400" b="1" dirty="0"/>
              <a:t> </a:t>
            </a:r>
          </a:p>
        </p:txBody>
      </p:sp>
    </p:spTree>
    <p:extLst>
      <p:ext uri="{BB962C8B-B14F-4D97-AF65-F5344CB8AC3E}">
        <p14:creationId xmlns:p14="http://schemas.microsoft.com/office/powerpoint/2010/main" val="1616005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a:xfrm>
            <a:off x="818712" y="447188"/>
            <a:ext cx="10571998" cy="970450"/>
          </a:xfrm>
        </p:spPr>
        <p:txBody>
          <a:bodyPr/>
          <a:lstStyle/>
          <a:p>
            <a:pPr algn="ctr"/>
            <a:r>
              <a:rPr lang="es-CL" dirty="0"/>
              <a:t>FUERZAS ACTIVAS</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p:txBody>
          <a:bodyPr>
            <a:normAutofit/>
          </a:bodyPr>
          <a:lstStyle/>
          <a:p>
            <a:pPr marL="0" indent="0" algn="just">
              <a:buNone/>
            </a:pPr>
            <a:r>
              <a:rPr lang="es-CL" sz="2400" b="1" dirty="0"/>
              <a:t>A Tucídides le interesan fundamentalmente las causas, a las que distingue de los motivos accidentales.</a:t>
            </a:r>
          </a:p>
          <a:p>
            <a:pPr marL="0" indent="0" algn="just">
              <a:buNone/>
            </a:pPr>
            <a:r>
              <a:rPr lang="es-CL" sz="2400" b="1" dirty="0"/>
              <a:t> Las fuerzas activas que mueven la historia son materiales y espirituales. Aunque no desprecia las primeras, su especialidad son las segundas, esto es, </a:t>
            </a:r>
            <a:r>
              <a:rPr lang="es-CL" sz="2400" b="1" dirty="0">
                <a:solidFill>
                  <a:srgbClr val="00B0F0"/>
                </a:solidFill>
              </a:rPr>
              <a:t>la psicología humana. </a:t>
            </a:r>
          </a:p>
          <a:p>
            <a:pPr marL="0" indent="0" algn="just">
              <a:buNone/>
            </a:pPr>
            <a:r>
              <a:rPr lang="es-CL" sz="2400" b="1" dirty="0"/>
              <a:t>Pero se trata de una psicología general, del hombre como ser humano. Fundamentales para obtener el éxito son, para él, la </a:t>
            </a:r>
            <a:r>
              <a:rPr lang="es-CL" sz="2400" b="1" dirty="0">
                <a:solidFill>
                  <a:srgbClr val="00B0F0"/>
                </a:solidFill>
              </a:rPr>
              <a:t>inteligencia y la audacia. </a:t>
            </a:r>
          </a:p>
        </p:txBody>
      </p:sp>
    </p:spTree>
    <p:extLst>
      <p:ext uri="{BB962C8B-B14F-4D97-AF65-F5344CB8AC3E}">
        <p14:creationId xmlns:p14="http://schemas.microsoft.com/office/powerpoint/2010/main" val="1276138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4642CD-9891-42FE-ABD0-BB7ECAB7DDFE}"/>
              </a:ext>
            </a:extLst>
          </p:cNvPr>
          <p:cNvSpPr>
            <a:spLocks noGrp="1"/>
          </p:cNvSpPr>
          <p:nvPr>
            <p:ph type="title"/>
          </p:nvPr>
        </p:nvSpPr>
        <p:spPr/>
        <p:txBody>
          <a:bodyPr/>
          <a:lstStyle/>
          <a:p>
            <a:pPr algn="ctr"/>
            <a:r>
              <a:rPr lang="es-CL" dirty="0"/>
              <a:t>DEL CAOS AL COSMOS</a:t>
            </a:r>
          </a:p>
        </p:txBody>
      </p:sp>
      <p:sp>
        <p:nvSpPr>
          <p:cNvPr id="3" name="Marcador de contenido 2">
            <a:extLst>
              <a:ext uri="{FF2B5EF4-FFF2-40B4-BE49-F238E27FC236}">
                <a16:creationId xmlns:a16="http://schemas.microsoft.com/office/drawing/2014/main" id="{854B253B-B3C4-4408-BA34-866026BAE075}"/>
              </a:ext>
            </a:extLst>
          </p:cNvPr>
          <p:cNvSpPr>
            <a:spLocks noGrp="1"/>
          </p:cNvSpPr>
          <p:nvPr>
            <p:ph idx="1"/>
          </p:nvPr>
        </p:nvSpPr>
        <p:spPr/>
        <p:txBody>
          <a:bodyPr/>
          <a:lstStyle/>
          <a:p>
            <a:pPr marL="0" indent="0" algn="just">
              <a:buNone/>
            </a:pPr>
            <a:r>
              <a:rPr lang="es-CL" sz="2000" dirty="0"/>
              <a:t>       La génesis del proceso histórico consiste en el tránsito del caos a un cosmos               humano, ajeno de toda intervención divina o externa a la propia voluntad humana. </a:t>
            </a:r>
          </a:p>
          <a:p>
            <a:pPr marL="0" indent="0" algn="just">
              <a:buNone/>
            </a:pPr>
            <a:r>
              <a:rPr lang="es-CL" sz="2000" dirty="0"/>
              <a:t>       El caos son las tribus errabundas desconocedoras de la agricultura, el cosmos, la polis, que encarna el bienestar, y cuyo destino es imponerse, por afán de poder, para así materializar el cosmos que encarna.</a:t>
            </a:r>
          </a:p>
          <a:p>
            <a:endParaRPr lang="es-CL" dirty="0"/>
          </a:p>
        </p:txBody>
      </p:sp>
    </p:spTree>
    <p:extLst>
      <p:ext uri="{BB962C8B-B14F-4D97-AF65-F5344CB8AC3E}">
        <p14:creationId xmlns:p14="http://schemas.microsoft.com/office/powerpoint/2010/main" val="3084724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4642CD-9891-42FE-ABD0-BB7ECAB7DDFE}"/>
              </a:ext>
            </a:extLst>
          </p:cNvPr>
          <p:cNvSpPr>
            <a:spLocks noGrp="1"/>
          </p:cNvSpPr>
          <p:nvPr>
            <p:ph type="title"/>
          </p:nvPr>
        </p:nvSpPr>
        <p:spPr/>
        <p:txBody>
          <a:bodyPr/>
          <a:lstStyle/>
          <a:p>
            <a:pPr algn="ctr"/>
            <a:r>
              <a:rPr lang="es-CL" dirty="0"/>
              <a:t>LA MARCHA DE LA HISTORIA</a:t>
            </a:r>
          </a:p>
        </p:txBody>
      </p:sp>
      <p:sp>
        <p:nvSpPr>
          <p:cNvPr id="3" name="Marcador de contenido 2">
            <a:extLst>
              <a:ext uri="{FF2B5EF4-FFF2-40B4-BE49-F238E27FC236}">
                <a16:creationId xmlns:a16="http://schemas.microsoft.com/office/drawing/2014/main" id="{854B253B-B3C4-4408-BA34-866026BAE075}"/>
              </a:ext>
            </a:extLst>
          </p:cNvPr>
          <p:cNvSpPr>
            <a:spLocks noGrp="1"/>
          </p:cNvSpPr>
          <p:nvPr>
            <p:ph idx="1"/>
          </p:nvPr>
        </p:nvSpPr>
        <p:spPr/>
        <p:txBody>
          <a:bodyPr/>
          <a:lstStyle/>
          <a:p>
            <a:pPr marL="0" indent="0" algn="just">
              <a:buNone/>
            </a:pPr>
            <a:r>
              <a:rPr lang="es-CL" sz="2000" dirty="0"/>
              <a:t> </a:t>
            </a:r>
            <a:r>
              <a:rPr lang="es-CL" sz="3200" dirty="0"/>
              <a:t>Supone dos procesos simultáneos: el paulatino desarrollo del sentimiento de comunidad de las ciudades griegas, la Hélade, y el proceso de concentración de poder en dos ciudades: Atenas y Esparta.</a:t>
            </a:r>
          </a:p>
        </p:txBody>
      </p:sp>
    </p:spTree>
    <p:extLst>
      <p:ext uri="{BB962C8B-B14F-4D97-AF65-F5344CB8AC3E}">
        <p14:creationId xmlns:p14="http://schemas.microsoft.com/office/powerpoint/2010/main" val="157644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4642CD-9891-42FE-ABD0-BB7ECAB7DDFE}"/>
              </a:ext>
            </a:extLst>
          </p:cNvPr>
          <p:cNvSpPr>
            <a:spLocks noGrp="1"/>
          </p:cNvSpPr>
          <p:nvPr>
            <p:ph type="title"/>
          </p:nvPr>
        </p:nvSpPr>
        <p:spPr/>
        <p:txBody>
          <a:bodyPr/>
          <a:lstStyle/>
          <a:p>
            <a:pPr algn="ctr"/>
            <a:r>
              <a:rPr lang="es-CL" dirty="0"/>
              <a:t>EL CONFLICTO</a:t>
            </a:r>
          </a:p>
        </p:txBody>
      </p:sp>
      <p:sp>
        <p:nvSpPr>
          <p:cNvPr id="3" name="Marcador de contenido 2">
            <a:extLst>
              <a:ext uri="{FF2B5EF4-FFF2-40B4-BE49-F238E27FC236}">
                <a16:creationId xmlns:a16="http://schemas.microsoft.com/office/drawing/2014/main" id="{854B253B-B3C4-4408-BA34-866026BAE075}"/>
              </a:ext>
            </a:extLst>
          </p:cNvPr>
          <p:cNvSpPr>
            <a:spLocks noGrp="1"/>
          </p:cNvSpPr>
          <p:nvPr>
            <p:ph idx="1"/>
          </p:nvPr>
        </p:nvSpPr>
        <p:spPr/>
        <p:txBody>
          <a:bodyPr>
            <a:normAutofit fontScale="77500" lnSpcReduction="20000"/>
          </a:bodyPr>
          <a:lstStyle/>
          <a:p>
            <a:pPr marL="0" indent="0" algn="just">
              <a:buNone/>
            </a:pPr>
            <a:r>
              <a:rPr lang="es-CL" sz="3200" dirty="0"/>
              <a:t>Tucídides quiere hacer ver que el conflicto era inevitable. </a:t>
            </a:r>
          </a:p>
          <a:p>
            <a:pPr marL="0" indent="0" algn="just">
              <a:buNone/>
            </a:pPr>
            <a:r>
              <a:rPr lang="es-CL" sz="3200" dirty="0"/>
              <a:t>El conflicto vino dado por el temor ante el imperialismo ateniense, que le llevaba a intentar dominar toda la Hélade. Tucídides expone su tesis de la índole insaciable del poder</a:t>
            </a:r>
            <a:r>
              <a:rPr lang="es-CL" sz="3200" dirty="0">
                <a:solidFill>
                  <a:srgbClr val="00B0F0"/>
                </a:solidFill>
              </a:rPr>
              <a:t>: la razón de ser del poder es el poder absoluto. </a:t>
            </a:r>
          </a:p>
          <a:p>
            <a:pPr marL="0" indent="0" algn="just">
              <a:buNone/>
            </a:pPr>
            <a:r>
              <a:rPr lang="es-CL" sz="3200" dirty="0"/>
              <a:t>La guerra es, por tanto, el único medio de llegar a este poder absoluto. </a:t>
            </a:r>
          </a:p>
          <a:p>
            <a:pPr marL="0" indent="0" algn="just">
              <a:buNone/>
            </a:pPr>
            <a:r>
              <a:rPr lang="es-CL" sz="3200" dirty="0"/>
              <a:t>Para Tucídides es Atenas la ciudad más apropiada para detentar este poder universal, sus virtudes son expuestas en la oración fúnebre pronunciada por Pericles</a:t>
            </a:r>
          </a:p>
        </p:txBody>
      </p:sp>
    </p:spTree>
    <p:extLst>
      <p:ext uri="{BB962C8B-B14F-4D97-AF65-F5344CB8AC3E}">
        <p14:creationId xmlns:p14="http://schemas.microsoft.com/office/powerpoint/2010/main" val="2014118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4642CD-9891-42FE-ABD0-BB7ECAB7DDFE}"/>
              </a:ext>
            </a:extLst>
          </p:cNvPr>
          <p:cNvSpPr>
            <a:spLocks noGrp="1"/>
          </p:cNvSpPr>
          <p:nvPr>
            <p:ph type="title"/>
          </p:nvPr>
        </p:nvSpPr>
        <p:spPr/>
        <p:txBody>
          <a:bodyPr/>
          <a:lstStyle/>
          <a:p>
            <a:pPr algn="ctr"/>
            <a:r>
              <a:rPr lang="es-CL" dirty="0"/>
              <a:t>ESPARTA</a:t>
            </a:r>
          </a:p>
        </p:txBody>
      </p:sp>
      <p:sp>
        <p:nvSpPr>
          <p:cNvPr id="3" name="Marcador de contenido 2">
            <a:extLst>
              <a:ext uri="{FF2B5EF4-FFF2-40B4-BE49-F238E27FC236}">
                <a16:creationId xmlns:a16="http://schemas.microsoft.com/office/drawing/2014/main" id="{854B253B-B3C4-4408-BA34-866026BAE075}"/>
              </a:ext>
            </a:extLst>
          </p:cNvPr>
          <p:cNvSpPr>
            <a:spLocks noGrp="1"/>
          </p:cNvSpPr>
          <p:nvPr>
            <p:ph idx="1"/>
          </p:nvPr>
        </p:nvSpPr>
        <p:spPr/>
        <p:txBody>
          <a:bodyPr>
            <a:normAutofit fontScale="77500" lnSpcReduction="20000"/>
          </a:bodyPr>
          <a:lstStyle/>
          <a:p>
            <a:pPr marL="0" indent="0" algn="just">
              <a:buNone/>
            </a:pPr>
            <a:r>
              <a:rPr lang="es-CL" sz="3200" dirty="0"/>
              <a:t>Por el contrario, Esparta representa el inmovilismo, la paralización de la historia. Ahora bien, el hecho mismo de que la guerra es inevitable no quiere decir que el desenlace esté predeterminado.</a:t>
            </a:r>
          </a:p>
          <a:p>
            <a:pPr marL="0" indent="0" algn="just">
              <a:buNone/>
            </a:pPr>
            <a:r>
              <a:rPr lang="es-CL" sz="3200" dirty="0"/>
              <a:t> El desenlace de la guerra no es predecible porque no depende de la ciudad sino de las decisiones y acciones de los hombres en cuyas manos estaba el conducir a la ciudad hacia este destino, y además depende también de la fortuna. </a:t>
            </a:r>
          </a:p>
          <a:p>
            <a:pPr marL="0" indent="0" algn="just">
              <a:buNone/>
            </a:pPr>
            <a:r>
              <a:rPr lang="es-CL" sz="3200" dirty="0"/>
              <a:t>De ahí la importancia de la figura del héroe, el caudillo que debe guiar la ciudad y sortear los avatares de la fortuna. </a:t>
            </a:r>
          </a:p>
        </p:txBody>
      </p:sp>
    </p:spTree>
    <p:extLst>
      <p:ext uri="{BB962C8B-B14F-4D97-AF65-F5344CB8AC3E}">
        <p14:creationId xmlns:p14="http://schemas.microsoft.com/office/powerpoint/2010/main" val="2696796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E4F6805-D982-44AD-8E64-722E742CE034}"/>
              </a:ext>
            </a:extLst>
          </p:cNvPr>
          <p:cNvSpPr/>
          <p:nvPr/>
        </p:nvSpPr>
        <p:spPr>
          <a:xfrm>
            <a:off x="595745" y="2648635"/>
            <a:ext cx="10972799" cy="1323439"/>
          </a:xfrm>
          <a:prstGeom prst="rect">
            <a:avLst/>
          </a:prstGeom>
        </p:spPr>
        <p:txBody>
          <a:bodyPr wrap="square">
            <a:spAutoFit/>
          </a:bodyPr>
          <a:lstStyle/>
          <a:p>
            <a:r>
              <a:rPr lang="es-CL" dirty="0"/>
              <a:t>           </a:t>
            </a:r>
            <a:r>
              <a:rPr lang="es-CL" sz="4000" dirty="0"/>
              <a:t>Lo que interesa a Tucídides es la manera de pensar y proceder.</a:t>
            </a:r>
          </a:p>
        </p:txBody>
      </p:sp>
    </p:spTree>
    <p:extLst>
      <p:ext uri="{BB962C8B-B14F-4D97-AF65-F5344CB8AC3E}">
        <p14:creationId xmlns:p14="http://schemas.microsoft.com/office/powerpoint/2010/main" val="1330617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4642CD-9891-42FE-ABD0-BB7ECAB7DDFE}"/>
              </a:ext>
            </a:extLst>
          </p:cNvPr>
          <p:cNvSpPr>
            <a:spLocks noGrp="1"/>
          </p:cNvSpPr>
          <p:nvPr>
            <p:ph type="title"/>
          </p:nvPr>
        </p:nvSpPr>
        <p:spPr/>
        <p:txBody>
          <a:bodyPr/>
          <a:lstStyle/>
          <a:p>
            <a:pPr algn="ctr"/>
            <a:r>
              <a:rPr lang="es-CL" dirty="0"/>
              <a:t>CÁLCULO Y PREVISIÓN</a:t>
            </a:r>
          </a:p>
        </p:txBody>
      </p:sp>
      <p:sp>
        <p:nvSpPr>
          <p:cNvPr id="3" name="Marcador de contenido 2">
            <a:extLst>
              <a:ext uri="{FF2B5EF4-FFF2-40B4-BE49-F238E27FC236}">
                <a16:creationId xmlns:a16="http://schemas.microsoft.com/office/drawing/2014/main" id="{854B253B-B3C4-4408-BA34-866026BAE075}"/>
              </a:ext>
            </a:extLst>
          </p:cNvPr>
          <p:cNvSpPr>
            <a:spLocks noGrp="1"/>
          </p:cNvSpPr>
          <p:nvPr>
            <p:ph idx="1"/>
          </p:nvPr>
        </p:nvSpPr>
        <p:spPr/>
        <p:txBody>
          <a:bodyPr>
            <a:normAutofit lnSpcReduction="10000"/>
          </a:bodyPr>
          <a:lstStyle/>
          <a:p>
            <a:pPr marL="0" indent="0" algn="just">
              <a:buNone/>
            </a:pPr>
            <a:r>
              <a:rPr lang="es-CL" sz="3200" dirty="0"/>
              <a:t>Este caudillo ideal es, para Tucídides, Pericles, tras cuya muerte, los políticos entregaron el poder al pueblo, siguiendo sus caprichos, con lo que se incurrió en todos los errores que culminaron en la derrota ateniense. </a:t>
            </a:r>
          </a:p>
          <a:p>
            <a:pPr marL="0" indent="0" algn="just">
              <a:buNone/>
            </a:pPr>
            <a:r>
              <a:rPr lang="es-CL" sz="3200" dirty="0"/>
              <a:t>Las cualidades primordiales del estadista son el cálculo y la previsión</a:t>
            </a:r>
          </a:p>
          <a:p>
            <a:pPr marL="800100" lvl="2" indent="0" algn="just">
              <a:buNone/>
            </a:pPr>
            <a:endParaRPr lang="es-CL" sz="2800" dirty="0"/>
          </a:p>
        </p:txBody>
      </p:sp>
    </p:spTree>
    <p:extLst>
      <p:ext uri="{BB962C8B-B14F-4D97-AF65-F5344CB8AC3E}">
        <p14:creationId xmlns:p14="http://schemas.microsoft.com/office/powerpoint/2010/main" val="2579635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C22D458-98F3-4E30-9792-B2F43BCB3348}"/>
              </a:ext>
            </a:extLst>
          </p:cNvPr>
          <p:cNvSpPr/>
          <p:nvPr/>
        </p:nvSpPr>
        <p:spPr>
          <a:xfrm>
            <a:off x="831273" y="1679093"/>
            <a:ext cx="10598727" cy="3539430"/>
          </a:xfrm>
          <a:prstGeom prst="rect">
            <a:avLst/>
          </a:prstGeom>
        </p:spPr>
        <p:txBody>
          <a:bodyPr wrap="square">
            <a:spAutoFit/>
          </a:bodyPr>
          <a:lstStyle/>
          <a:p>
            <a:pPr algn="just"/>
            <a:r>
              <a:rPr lang="es-CL" sz="2800" dirty="0"/>
              <a:t>La gran obra de Tucídides es su Historia de la Guerra del Peloponeso. </a:t>
            </a:r>
          </a:p>
          <a:p>
            <a:pPr algn="just"/>
            <a:endParaRPr lang="es-CL" sz="2800" dirty="0"/>
          </a:p>
          <a:p>
            <a:pPr algn="just"/>
            <a:r>
              <a:rPr lang="es-CL" sz="2800" dirty="0"/>
              <a:t>En ella narra el enfrentamiento entre Atenas (y sus aliados de la Liga de Delos) y Esparta (y sus aliados de la Liga del Peloponeso) durante más de dos décadas, entre los años 431 a 404 a.C., </a:t>
            </a:r>
            <a:r>
              <a:rPr lang="es-CL" sz="2800" dirty="0">
                <a:solidFill>
                  <a:srgbClr val="7030A0"/>
                </a:solidFill>
              </a:rPr>
              <a:t>hasta que finaliza con la aplastante victoria espartana y el hundimiento de la talasocracia ateniense.</a:t>
            </a:r>
          </a:p>
        </p:txBody>
      </p:sp>
    </p:spTree>
    <p:extLst>
      <p:ext uri="{BB962C8B-B14F-4D97-AF65-F5344CB8AC3E}">
        <p14:creationId xmlns:p14="http://schemas.microsoft.com/office/powerpoint/2010/main" val="413766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B27E9E-6E79-4294-8295-00A0389DABD1}"/>
              </a:ext>
            </a:extLst>
          </p:cNvPr>
          <p:cNvSpPr>
            <a:spLocks noGrp="1"/>
          </p:cNvSpPr>
          <p:nvPr>
            <p:ph type="title"/>
          </p:nvPr>
        </p:nvSpPr>
        <p:spPr/>
        <p:txBody>
          <a:bodyPr/>
          <a:lstStyle/>
          <a:p>
            <a:pPr algn="ctr"/>
            <a:r>
              <a:rPr lang="es-CL" dirty="0"/>
              <a:t>INTELIGENCIA EL FACTOR DECISIVO</a:t>
            </a:r>
          </a:p>
        </p:txBody>
      </p:sp>
      <p:sp>
        <p:nvSpPr>
          <p:cNvPr id="3" name="Marcador de contenido 2">
            <a:extLst>
              <a:ext uri="{FF2B5EF4-FFF2-40B4-BE49-F238E27FC236}">
                <a16:creationId xmlns:a16="http://schemas.microsoft.com/office/drawing/2014/main" id="{1A4B2CFC-77F5-4919-A153-B43527443985}"/>
              </a:ext>
            </a:extLst>
          </p:cNvPr>
          <p:cNvSpPr>
            <a:spLocks noGrp="1"/>
          </p:cNvSpPr>
          <p:nvPr>
            <p:ph idx="1"/>
          </p:nvPr>
        </p:nvSpPr>
        <p:spPr>
          <a:xfrm>
            <a:off x="818712" y="2430105"/>
            <a:ext cx="10554574" cy="3636511"/>
          </a:xfrm>
        </p:spPr>
        <p:txBody>
          <a:bodyPr/>
          <a:lstStyle/>
          <a:p>
            <a:pPr marL="0" indent="377825" algn="just"/>
            <a:r>
              <a:rPr lang="es-CL" b="1" dirty="0"/>
              <a:t>Para él no es la envidia de las deidades el motor del acontecer histórico, sino que éste anida en la lógica interna de los hechos y en las acciones y reacciones de la psicología y de la inteligencia humana.</a:t>
            </a:r>
          </a:p>
          <a:p>
            <a:pPr marL="0" indent="377825" algn="just"/>
            <a:endParaRPr lang="es-CL" b="1" dirty="0"/>
          </a:p>
          <a:p>
            <a:pPr marL="0" indent="377825" algn="just"/>
            <a:r>
              <a:rPr lang="es-CL" b="1" dirty="0"/>
              <a:t>El hombre en cuanto ser social va a ser el verdadero protagonista de la Historia de la Guerra del Peloponeso. Siendo la razón y no el mito la que explique los sucesos que narra, Tucídides suprime cualquier referencia a la fuerza moral como leitmotiv de las acciones humanas. </a:t>
            </a:r>
          </a:p>
          <a:p>
            <a:pPr marL="0" indent="377825" algn="just"/>
            <a:r>
              <a:rPr lang="es-CL" b="1" dirty="0"/>
              <a:t>Es la inteligencia el factor decisivo de la historia aunque también tiene cabida la influencia del azar, hasta el punto de que aquellas acciones pueden escapar de la estrategia preconcebida por los hombres.</a:t>
            </a:r>
          </a:p>
          <a:p>
            <a:endParaRPr lang="es-CL" dirty="0"/>
          </a:p>
          <a:p>
            <a:endParaRPr lang="es-CL" dirty="0"/>
          </a:p>
        </p:txBody>
      </p:sp>
    </p:spTree>
    <p:extLst>
      <p:ext uri="{BB962C8B-B14F-4D97-AF65-F5344CB8AC3E}">
        <p14:creationId xmlns:p14="http://schemas.microsoft.com/office/powerpoint/2010/main" val="4114984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2"/>
          </a:solidFill>
          <a:ln>
            <a:noFill/>
          </a:ln>
          <a:effectLst/>
        </p:spPr>
      </p:sp>
      <p:sp>
        <p:nvSpPr>
          <p:cNvPr id="12" name="Freeform 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4" name="Freeform 1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25094"/>
            <a:ext cx="12192000" cy="2332906"/>
          </a:xfrm>
          <a:custGeom>
            <a:avLst/>
            <a:gdLst>
              <a:gd name="connsiteX0" fmla="*/ 0 w 12192000"/>
              <a:gd name="connsiteY0" fmla="*/ 0 h 2332906"/>
              <a:gd name="connsiteX1" fmla="*/ 1996017 w 12192000"/>
              <a:gd name="connsiteY1" fmla="*/ 0 h 2332906"/>
              <a:gd name="connsiteX2" fmla="*/ 2377017 w 12192000"/>
              <a:gd name="connsiteY2" fmla="*/ 263783 h 2332906"/>
              <a:gd name="connsiteX3" fmla="*/ 2385484 w 12192000"/>
              <a:gd name="connsiteY3" fmla="*/ 266713 h 2332906"/>
              <a:gd name="connsiteX4" fmla="*/ 2398184 w 12192000"/>
              <a:gd name="connsiteY4" fmla="*/ 271110 h 2332906"/>
              <a:gd name="connsiteX5" fmla="*/ 2410883 w 12192000"/>
              <a:gd name="connsiteY5" fmla="*/ 275506 h 2332906"/>
              <a:gd name="connsiteX6" fmla="*/ 2421467 w 12192000"/>
              <a:gd name="connsiteY6" fmla="*/ 275506 h 2332906"/>
              <a:gd name="connsiteX7" fmla="*/ 2434167 w 12192000"/>
              <a:gd name="connsiteY7" fmla="*/ 275506 h 2332906"/>
              <a:gd name="connsiteX8" fmla="*/ 2444750 w 12192000"/>
              <a:gd name="connsiteY8" fmla="*/ 271110 h 2332906"/>
              <a:gd name="connsiteX9" fmla="*/ 2457450 w 12192000"/>
              <a:gd name="connsiteY9" fmla="*/ 266713 h 2332906"/>
              <a:gd name="connsiteX10" fmla="*/ 2465917 w 12192000"/>
              <a:gd name="connsiteY10" fmla="*/ 263783 h 2332906"/>
              <a:gd name="connsiteX11" fmla="*/ 2846917 w 12192000"/>
              <a:gd name="connsiteY11" fmla="*/ 0 h 2332906"/>
              <a:gd name="connsiteX12" fmla="*/ 12192000 w 12192000"/>
              <a:gd name="connsiteY12" fmla="*/ 0 h 2332906"/>
              <a:gd name="connsiteX13" fmla="*/ 12192000 w 12192000"/>
              <a:gd name="connsiteY13" fmla="*/ 2332906 h 2332906"/>
              <a:gd name="connsiteX14" fmla="*/ 0 w 12192000"/>
              <a:gd name="connsiteY14" fmla="*/ 2332906 h 233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2332906">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92000" y="0"/>
                </a:lnTo>
                <a:lnTo>
                  <a:pt x="12192000" y="2332906"/>
                </a:lnTo>
                <a:lnTo>
                  <a:pt x="0" y="2332906"/>
                </a:lnTo>
                <a:close/>
              </a:path>
            </a:pathLst>
          </a:cu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ounded Rectangle 1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002" y="564808"/>
            <a:ext cx="8884604" cy="3599352"/>
          </a:xfrm>
          <a:prstGeom prst="roundRect">
            <a:avLst>
              <a:gd name="adj" fmla="val 3513"/>
            </a:avLst>
          </a:prstGeom>
          <a:solidFill>
            <a:schemeClr val="tx1"/>
          </a:solidFill>
          <a:ln>
            <a:solidFill>
              <a:schemeClr val="accent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Marcador de contenido 4">
            <a:extLst>
              <a:ext uri="{FF2B5EF4-FFF2-40B4-BE49-F238E27FC236}">
                <a16:creationId xmlns:a16="http://schemas.microsoft.com/office/drawing/2014/main" id="{A92DAC21-4D6D-4DF9-B7D4-DA5D1927B79E}"/>
              </a:ext>
            </a:extLst>
          </p:cNvPr>
          <p:cNvPicPr>
            <a:picLocks noGrp="1" noChangeAspect="1"/>
          </p:cNvPicPr>
          <p:nvPr>
            <p:ph idx="1"/>
          </p:nvPr>
        </p:nvPicPr>
        <p:blipFill rotWithShape="1">
          <a:blip r:embed="rId2"/>
          <a:srcRect t="8335" b="11002"/>
          <a:stretch/>
        </p:blipFill>
        <p:spPr>
          <a:xfrm>
            <a:off x="1302411" y="863919"/>
            <a:ext cx="8204586" cy="2945712"/>
          </a:xfrm>
          <a:prstGeom prst="rect">
            <a:avLst/>
          </a:prstGeom>
        </p:spPr>
      </p:pic>
      <p:sp>
        <p:nvSpPr>
          <p:cNvPr id="2" name="Título 1">
            <a:extLst>
              <a:ext uri="{FF2B5EF4-FFF2-40B4-BE49-F238E27FC236}">
                <a16:creationId xmlns:a16="http://schemas.microsoft.com/office/drawing/2014/main" id="{7954640E-691A-463D-B2D8-8B50C5E87DEB}"/>
              </a:ext>
            </a:extLst>
          </p:cNvPr>
          <p:cNvSpPr>
            <a:spLocks noGrp="1"/>
          </p:cNvSpPr>
          <p:nvPr>
            <p:ph type="title"/>
          </p:nvPr>
        </p:nvSpPr>
        <p:spPr>
          <a:xfrm>
            <a:off x="810001" y="4817533"/>
            <a:ext cx="10572000" cy="779529"/>
          </a:xfrm>
        </p:spPr>
        <p:txBody>
          <a:bodyPr vert="horz" lIns="91440" tIns="45720" rIns="91440" bIns="45720" rtlCol="0" anchor="b">
            <a:normAutofit/>
          </a:bodyPr>
          <a:lstStyle/>
          <a:p>
            <a:pPr algn="ctr"/>
            <a:r>
              <a:rPr lang="en-US" dirty="0"/>
              <a:t>FRASES CÉLEBRES</a:t>
            </a:r>
          </a:p>
        </p:txBody>
      </p:sp>
    </p:spTree>
    <p:extLst>
      <p:ext uri="{BB962C8B-B14F-4D97-AF65-F5344CB8AC3E}">
        <p14:creationId xmlns:p14="http://schemas.microsoft.com/office/powerpoint/2010/main" val="2384593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C51D5E35-7EBD-4DFE-91E3-85F2F4727029}"/>
              </a:ext>
            </a:extLst>
          </p:cNvPr>
          <p:cNvPicPr>
            <a:picLocks noChangeAspect="1"/>
          </p:cNvPicPr>
          <p:nvPr/>
        </p:nvPicPr>
        <p:blipFill>
          <a:blip r:embed="rId2"/>
          <a:stretch>
            <a:fillRect/>
          </a:stretch>
        </p:blipFill>
        <p:spPr>
          <a:xfrm>
            <a:off x="1870364" y="924849"/>
            <a:ext cx="8514672" cy="493562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4246153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D7A13-A7E9-44CE-92FF-8392D02FAFEE}"/>
              </a:ext>
            </a:extLst>
          </p:cNvPr>
          <p:cNvSpPr>
            <a:spLocks noGrp="1"/>
          </p:cNvSpPr>
          <p:nvPr>
            <p:ph type="title"/>
          </p:nvPr>
        </p:nvSpPr>
        <p:spPr/>
        <p:txBody>
          <a:bodyPr/>
          <a:lstStyle/>
          <a:p>
            <a:pPr algn="ctr"/>
            <a:r>
              <a:rPr lang="es-CL" dirty="0"/>
              <a:t>REALISMO POLÍTICO</a:t>
            </a:r>
          </a:p>
        </p:txBody>
      </p:sp>
      <p:sp>
        <p:nvSpPr>
          <p:cNvPr id="3" name="Marcador de contenido 2">
            <a:extLst>
              <a:ext uri="{FF2B5EF4-FFF2-40B4-BE49-F238E27FC236}">
                <a16:creationId xmlns:a16="http://schemas.microsoft.com/office/drawing/2014/main" id="{A8F3B8FB-EDA5-44BE-A071-DDC717DD5E70}"/>
              </a:ext>
            </a:extLst>
          </p:cNvPr>
          <p:cNvSpPr>
            <a:spLocks noGrp="1"/>
          </p:cNvSpPr>
          <p:nvPr>
            <p:ph idx="1"/>
          </p:nvPr>
        </p:nvSpPr>
        <p:spPr/>
        <p:txBody>
          <a:bodyPr/>
          <a:lstStyle/>
          <a:p>
            <a:pPr>
              <a:buFont typeface="Wingdings" panose="05000000000000000000" pitchFamily="2" charset="2"/>
              <a:buChar char="q"/>
            </a:pPr>
            <a:r>
              <a:rPr lang="es-CL" dirty="0"/>
              <a:t>ESTRICTOS ESTÁNDARES DE RECOPILACIÓN DE PRUEBAS </a:t>
            </a:r>
          </a:p>
          <a:p>
            <a:pPr>
              <a:buFont typeface="Wingdings" panose="05000000000000000000" pitchFamily="2" charset="2"/>
              <a:buChar char="q"/>
            </a:pPr>
            <a:r>
              <a:rPr lang="es-CL" dirty="0"/>
              <a:t>DE SUS ANÁLISIS EN TÉRMINOS DE CAUSA-EFECTO SIN REFERENCIA A LA INTERVENCIÓN DE DIOSES</a:t>
            </a:r>
          </a:p>
          <a:p>
            <a:pPr>
              <a:buFont typeface="Wingdings" panose="05000000000000000000" pitchFamily="2" charset="2"/>
              <a:buChar char="q"/>
            </a:pPr>
            <a:r>
              <a:rPr lang="es-CL" dirty="0"/>
              <a:t>PADRE DE LA ESCUELA DEL REALISMO POLÍTICO,</a:t>
            </a:r>
          </a:p>
          <a:p>
            <a:pPr>
              <a:buFont typeface="Wingdings" panose="05000000000000000000" pitchFamily="2" charset="2"/>
              <a:buChar char="q"/>
            </a:pPr>
            <a:r>
              <a:rPr lang="es-CL" dirty="0"/>
              <a:t> QUE VALORA LAS RELACIONES ENTRE LAS NACIONES EN FUNCIÓN DE SU PODER, Y NO EN RAZÓN DE LA JUSTICIA</a:t>
            </a:r>
          </a:p>
          <a:p>
            <a:pPr marL="0" indent="0">
              <a:buNone/>
            </a:pPr>
            <a:endParaRPr lang="es-CL" dirty="0"/>
          </a:p>
        </p:txBody>
      </p:sp>
    </p:spTree>
    <p:extLst>
      <p:ext uri="{BB962C8B-B14F-4D97-AF65-F5344CB8AC3E}">
        <p14:creationId xmlns:p14="http://schemas.microsoft.com/office/powerpoint/2010/main" val="14745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D7A13-A7E9-44CE-92FF-8392D02FAFEE}"/>
              </a:ext>
            </a:extLst>
          </p:cNvPr>
          <p:cNvSpPr>
            <a:spLocks noGrp="1"/>
          </p:cNvSpPr>
          <p:nvPr>
            <p:ph type="title"/>
          </p:nvPr>
        </p:nvSpPr>
        <p:spPr/>
        <p:txBody>
          <a:bodyPr/>
          <a:lstStyle/>
          <a:p>
            <a:pPr algn="ctr"/>
            <a:r>
              <a:rPr lang="es-CL" dirty="0"/>
              <a:t>OBRA</a:t>
            </a:r>
          </a:p>
        </p:txBody>
      </p:sp>
      <p:sp>
        <p:nvSpPr>
          <p:cNvPr id="3" name="Marcador de contenido 2">
            <a:extLst>
              <a:ext uri="{FF2B5EF4-FFF2-40B4-BE49-F238E27FC236}">
                <a16:creationId xmlns:a16="http://schemas.microsoft.com/office/drawing/2014/main" id="{A8F3B8FB-EDA5-44BE-A071-DDC717DD5E70}"/>
              </a:ext>
            </a:extLst>
          </p:cNvPr>
          <p:cNvSpPr>
            <a:spLocks noGrp="1"/>
          </p:cNvSpPr>
          <p:nvPr>
            <p:ph idx="1"/>
          </p:nvPr>
        </p:nvSpPr>
        <p:spPr/>
        <p:txBody>
          <a:bodyPr>
            <a:normAutofit/>
          </a:bodyPr>
          <a:lstStyle/>
          <a:p>
            <a:pPr marL="0" indent="623888" algn="just">
              <a:buNone/>
            </a:pPr>
            <a:r>
              <a:rPr lang="es-CL" sz="2400" dirty="0"/>
              <a:t>En su obra, escrita con gran rigor, analiza los hechos, yendo más allá de lo anecdótico para buscar las motivaciones personales de los protagonistas de los hechos, sus ambiciones y sus temores, sin ocultar sin embargo su admiración por algunas posturas políticas. </a:t>
            </a:r>
          </a:p>
          <a:p>
            <a:pPr marL="0" indent="623888" algn="just">
              <a:buNone/>
            </a:pPr>
            <a:r>
              <a:rPr lang="es-CL" sz="2400" dirty="0"/>
              <a:t>Intenta que prime la objetividad.</a:t>
            </a:r>
          </a:p>
        </p:txBody>
      </p:sp>
    </p:spTree>
    <p:extLst>
      <p:ext uri="{BB962C8B-B14F-4D97-AF65-F5344CB8AC3E}">
        <p14:creationId xmlns:p14="http://schemas.microsoft.com/office/powerpoint/2010/main" val="2146742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D7A13-A7E9-44CE-92FF-8392D02FAFEE}"/>
              </a:ext>
            </a:extLst>
          </p:cNvPr>
          <p:cNvSpPr>
            <a:spLocks noGrp="1"/>
          </p:cNvSpPr>
          <p:nvPr>
            <p:ph type="title"/>
          </p:nvPr>
        </p:nvSpPr>
        <p:spPr/>
        <p:txBody>
          <a:bodyPr/>
          <a:lstStyle/>
          <a:p>
            <a:pPr algn="ctr"/>
            <a:r>
              <a:rPr lang="es-CL" dirty="0"/>
              <a:t>STASIS</a:t>
            </a:r>
          </a:p>
        </p:txBody>
      </p:sp>
      <p:sp>
        <p:nvSpPr>
          <p:cNvPr id="3" name="Marcador de contenido 2">
            <a:extLst>
              <a:ext uri="{FF2B5EF4-FFF2-40B4-BE49-F238E27FC236}">
                <a16:creationId xmlns:a16="http://schemas.microsoft.com/office/drawing/2014/main" id="{A8F3B8FB-EDA5-44BE-A071-DDC717DD5E70}"/>
              </a:ext>
            </a:extLst>
          </p:cNvPr>
          <p:cNvSpPr>
            <a:spLocks noGrp="1"/>
          </p:cNvSpPr>
          <p:nvPr>
            <p:ph idx="1"/>
          </p:nvPr>
        </p:nvSpPr>
        <p:spPr/>
        <p:txBody>
          <a:bodyPr>
            <a:normAutofit/>
          </a:bodyPr>
          <a:lstStyle/>
          <a:p>
            <a:pPr marL="0" indent="623888" algn="just">
              <a:buNone/>
            </a:pPr>
            <a:r>
              <a:rPr lang="es-CL" sz="2400" dirty="0"/>
              <a:t>“STASIS", como estructura recurrente, independientemente de las diferentes formas que adopta, puede ser analizado como una fuerza negativa y destructora, que, al igual que la enfermedad, es inevitable, porque depende de la naturaleza humana. </a:t>
            </a:r>
          </a:p>
          <a:p>
            <a:pPr marL="0" indent="623888" algn="just">
              <a:buNone/>
            </a:pPr>
            <a:r>
              <a:rPr lang="es-CL" sz="2400" dirty="0"/>
              <a:t> Que todos los rasgos de la naturaleza humana reaparecen en la "stasis". en la muy elaborada narración de la "stasis de corcira" (libro iii) Tucídides nos proporciona el ejemplo mas importante de su propia visión de la historia</a:t>
            </a:r>
          </a:p>
        </p:txBody>
      </p:sp>
    </p:spTree>
    <p:extLst>
      <p:ext uri="{BB962C8B-B14F-4D97-AF65-F5344CB8AC3E}">
        <p14:creationId xmlns:p14="http://schemas.microsoft.com/office/powerpoint/2010/main" val="4016355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p:txBody>
          <a:bodyPr/>
          <a:lstStyle/>
          <a:p>
            <a:pPr algn="ctr"/>
            <a:r>
              <a:rPr lang="es-CL" dirty="0"/>
              <a:t>NATURALEZA HUMANA</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p:txBody>
          <a:bodyPr>
            <a:normAutofit/>
          </a:bodyPr>
          <a:lstStyle/>
          <a:p>
            <a:pPr marL="0" indent="0" algn="just">
              <a:buNone/>
            </a:pPr>
            <a:r>
              <a:rPr lang="es-CL" sz="2800" dirty="0"/>
              <a:t>Tucídides no da pie a la especulación religiosa, se atiene a la naturaleza humana para narrar unos acontecimientos contemporáneos a él, algunos incluso vividos por él mismo y otros que le fueron transmitidos, pero no por el fruto de una larga tradición oral: para él su obra tiene un valor ejemplar: ktêma eis aeí (tesoro para siempre</a:t>
            </a:r>
            <a:r>
              <a:rPr lang="es-CL" dirty="0"/>
              <a:t>)</a:t>
            </a:r>
          </a:p>
        </p:txBody>
      </p:sp>
    </p:spTree>
    <p:extLst>
      <p:ext uri="{BB962C8B-B14F-4D97-AF65-F5344CB8AC3E}">
        <p14:creationId xmlns:p14="http://schemas.microsoft.com/office/powerpoint/2010/main" val="2103293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p:txBody>
          <a:bodyPr/>
          <a:lstStyle/>
          <a:p>
            <a:pPr algn="ctr"/>
            <a:r>
              <a:rPr lang="es-CL" dirty="0"/>
              <a:t>NATURALEZA HUMANA</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a:xfrm>
            <a:off x="827424" y="1903632"/>
            <a:ext cx="10554574" cy="3636511"/>
          </a:xfrm>
        </p:spPr>
        <p:txBody>
          <a:bodyPr>
            <a:normAutofit fontScale="92500" lnSpcReduction="10000"/>
          </a:bodyPr>
          <a:lstStyle/>
          <a:p>
            <a:pPr algn="just">
              <a:buFont typeface="Wingdings" panose="05000000000000000000" pitchFamily="2" charset="2"/>
              <a:buChar char="v"/>
            </a:pPr>
            <a:r>
              <a:rPr lang="es-CL" sz="3200" b="1" dirty="0"/>
              <a:t>Para Tucídides la verdadera e irreprimible naturaleza del hombre tiende en el fondo, más a su propio provecho que a lucirse mediante conductas meritorias ejemplares</a:t>
            </a:r>
          </a:p>
          <a:p>
            <a:pPr algn="just">
              <a:buFont typeface="Wingdings" panose="05000000000000000000" pitchFamily="2" charset="2"/>
              <a:buChar char="v"/>
            </a:pPr>
            <a:r>
              <a:rPr lang="es-CL" sz="3200" b="1" dirty="0"/>
              <a:t>Vengativa</a:t>
            </a:r>
          </a:p>
          <a:p>
            <a:pPr algn="just">
              <a:buFont typeface="Wingdings" panose="05000000000000000000" pitchFamily="2" charset="2"/>
              <a:buChar char="v"/>
            </a:pPr>
            <a:r>
              <a:rPr lang="es-CL" sz="3200" b="1" dirty="0"/>
              <a:t>Propensión al error y al desacierto</a:t>
            </a:r>
          </a:p>
          <a:p>
            <a:pPr algn="just">
              <a:buFont typeface="Wingdings" panose="05000000000000000000" pitchFamily="2" charset="2"/>
              <a:buChar char="v"/>
            </a:pPr>
            <a:r>
              <a:rPr lang="es-CL" sz="3200" b="1" dirty="0"/>
              <a:t>Envidiosa del brillo de las persona</a:t>
            </a:r>
          </a:p>
        </p:txBody>
      </p:sp>
    </p:spTree>
    <p:extLst>
      <p:ext uri="{BB962C8B-B14F-4D97-AF65-F5344CB8AC3E}">
        <p14:creationId xmlns:p14="http://schemas.microsoft.com/office/powerpoint/2010/main" val="1866339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p:txBody>
          <a:bodyPr/>
          <a:lstStyle/>
          <a:p>
            <a:pPr algn="ctr"/>
            <a:r>
              <a:rPr lang="es-CL" dirty="0"/>
              <a:t>CRÍTICA HISTÓRICA</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p:txBody>
          <a:bodyPr>
            <a:normAutofit/>
          </a:bodyPr>
          <a:lstStyle/>
          <a:p>
            <a:pPr marL="0" indent="0" algn="just">
              <a:buNone/>
            </a:pPr>
            <a:r>
              <a:rPr lang="es-CL" sz="2400" dirty="0"/>
              <a:t>Tucídides que innovará al introducir la crítica histórica de las ideas políticas, los acontecimientos, las causas profundas y los detonantes externos del conflicto entre griegos con una mezcla de objetividad.</a:t>
            </a:r>
          </a:p>
          <a:p>
            <a:pPr marL="0" indent="0" algn="just">
              <a:buNone/>
            </a:pPr>
            <a:endParaRPr lang="es-CL" sz="2400" dirty="0"/>
          </a:p>
          <a:p>
            <a:pPr marL="0" indent="0" algn="just">
              <a:buNone/>
            </a:pPr>
            <a:r>
              <a:rPr lang="es-CL" sz="2400" dirty="0"/>
              <a:t>  Finalmente la utilización del pasado en Tucídides -la Arqueología - está en función de hacer comprensible el presente, mientras que en Heródoto está en función de buscar la anécdota (casi como una enciclopedia etno-geográfica e histórica).</a:t>
            </a:r>
          </a:p>
        </p:txBody>
      </p:sp>
    </p:spTree>
    <p:extLst>
      <p:ext uri="{BB962C8B-B14F-4D97-AF65-F5344CB8AC3E}">
        <p14:creationId xmlns:p14="http://schemas.microsoft.com/office/powerpoint/2010/main" val="2183076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AD9F9-32B4-4B2C-AE84-143546A5E716}"/>
              </a:ext>
            </a:extLst>
          </p:cNvPr>
          <p:cNvSpPr>
            <a:spLocks noGrp="1"/>
          </p:cNvSpPr>
          <p:nvPr>
            <p:ph type="title"/>
          </p:nvPr>
        </p:nvSpPr>
        <p:spPr/>
        <p:txBody>
          <a:bodyPr/>
          <a:lstStyle/>
          <a:p>
            <a:pPr algn="ctr"/>
            <a:r>
              <a:rPr lang="es-CL" dirty="0"/>
              <a:t>EL PODER</a:t>
            </a:r>
          </a:p>
        </p:txBody>
      </p:sp>
      <p:sp>
        <p:nvSpPr>
          <p:cNvPr id="3" name="Marcador de contenido 2">
            <a:extLst>
              <a:ext uri="{FF2B5EF4-FFF2-40B4-BE49-F238E27FC236}">
                <a16:creationId xmlns:a16="http://schemas.microsoft.com/office/drawing/2014/main" id="{325CC8A1-33D2-4B02-8020-3BF0255F13A3}"/>
              </a:ext>
            </a:extLst>
          </p:cNvPr>
          <p:cNvSpPr>
            <a:spLocks noGrp="1"/>
          </p:cNvSpPr>
          <p:nvPr>
            <p:ph idx="1"/>
          </p:nvPr>
        </p:nvSpPr>
        <p:spPr/>
        <p:txBody>
          <a:bodyPr>
            <a:normAutofit/>
          </a:bodyPr>
          <a:lstStyle/>
          <a:p>
            <a:pPr marL="0" indent="0" algn="just">
              <a:buNone/>
            </a:pPr>
            <a:r>
              <a:rPr lang="es-CL" sz="2400" dirty="0"/>
              <a:t>Relacionado con tal concepto están todas las alusiones y meditaciones que Tucídides va haciendo sobre el poder: su mayor preocupación como político y militar es analizar el fenómeno del poder, del imperialismo y del hecho revolucionario. </a:t>
            </a:r>
          </a:p>
          <a:p>
            <a:pPr marL="0" indent="0" algn="just">
              <a:buNone/>
            </a:pPr>
            <a:r>
              <a:rPr lang="es-CL" sz="2400" dirty="0"/>
              <a:t>Para nuestro autor la ambición de poder es un impulso innato de la naturaleza humana y es éste el que, como motor de los impulsos humanos, explica la conducta de los estados en la idea de que el débil está dominado por el fuerte -</a:t>
            </a:r>
            <a:r>
              <a:rPr lang="es-CL" sz="2400" b="1" dirty="0"/>
              <a:t>la filosofía del más fuerte.</a:t>
            </a:r>
          </a:p>
        </p:txBody>
      </p:sp>
    </p:spTree>
    <p:extLst>
      <p:ext uri="{BB962C8B-B14F-4D97-AF65-F5344CB8AC3E}">
        <p14:creationId xmlns:p14="http://schemas.microsoft.com/office/powerpoint/2010/main" val="17632009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Citable</Template>
  <TotalTime>106</TotalTime>
  <Words>1904</Words>
  <Application>Microsoft Office PowerPoint</Application>
  <PresentationFormat>Panorámica</PresentationFormat>
  <Paragraphs>89</Paragraphs>
  <Slides>24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24</vt:i4>
      </vt:variant>
    </vt:vector>
  </HeadingPairs>
  <TitlesOfParts>
    <vt:vector size="29" baseType="lpstr">
      <vt:lpstr>Arial</vt:lpstr>
      <vt:lpstr>Century Gothic</vt:lpstr>
      <vt:lpstr>Wingdings</vt:lpstr>
      <vt:lpstr>Wingdings 2</vt:lpstr>
      <vt:lpstr>Citable</vt:lpstr>
      <vt:lpstr>TUCÍDIDES</vt:lpstr>
      <vt:lpstr>Presentación de PowerPoint</vt:lpstr>
      <vt:lpstr>REALISMO POLÍTICO</vt:lpstr>
      <vt:lpstr>OBRA</vt:lpstr>
      <vt:lpstr>STASIS</vt:lpstr>
      <vt:lpstr>NATURALEZA HUMANA</vt:lpstr>
      <vt:lpstr>NATURALEZA HUMANA</vt:lpstr>
      <vt:lpstr>CRÍTICA HISTÓRICA</vt:lpstr>
      <vt:lpstr>EL PODER</vt:lpstr>
      <vt:lpstr>EL PODER IMPERIALISTA DE ATENAS</vt:lpstr>
      <vt:lpstr>PREOCUPACION POR EL PRESENTE</vt:lpstr>
      <vt:lpstr>LEYES NATURALES</vt:lpstr>
      <vt:lpstr>MÉTODO HISTÓRICO</vt:lpstr>
      <vt:lpstr>TESIS Guerra del Peloponeso</vt:lpstr>
      <vt:lpstr>FUERZAS ACTIVAS</vt:lpstr>
      <vt:lpstr>DEL CAOS AL COSMOS</vt:lpstr>
      <vt:lpstr>LA MARCHA DE LA HISTORIA</vt:lpstr>
      <vt:lpstr>EL CONFLICTO</vt:lpstr>
      <vt:lpstr>ESPARTA</vt:lpstr>
      <vt:lpstr>CÁLCULO Y PREVISIÓN</vt:lpstr>
      <vt:lpstr>Presentación de PowerPoint</vt:lpstr>
      <vt:lpstr>INTELIGENCIA EL FACTOR DECISIVO</vt:lpstr>
      <vt:lpstr>FRASES CÉLEBRES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TUCÍDIDES</dc:title>
  <dc:creator>JORGE ANDRES LAVIN LARRAIN</dc:creator>
  <cp:lastModifiedBy>JORGE ANDRES LAVIN LARRAIN</cp:lastModifiedBy>
  <cp:revision>3</cp:revision>
  <dcterms:created xsi:type="dcterms:W3CDTF">2017-06-11T21:16:32Z</dcterms:created>
  <dcterms:modified xsi:type="dcterms:W3CDTF">2017-06-11T23:02:48Z</dcterms:modified>
</cp:coreProperties>
</file>