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1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54" y="78"/>
      </p:cViewPr>
      <p:guideLst>
        <p:guide orient="horz" pos="1071"/>
        <p:guide pos="1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E8FB770D-2686-4621-AA4E-F743F0BEBF09}"/>
    <pc:docChg chg="addSld modSld sldOrd">
      <pc:chgData name="JORGE ANDRES LAVIN LARRAIN" userId="d780bd704531e3a7" providerId="LiveId" clId="{E8FB770D-2686-4621-AA4E-F743F0BEBF09}" dt="2017-06-05T06:27:53.986" v="61" actId="0"/>
      <pc:docMkLst>
        <pc:docMk/>
      </pc:docMkLst>
      <pc:sldChg chg="addSp delSp modSp">
        <pc:chgData name="JORGE ANDRES LAVIN LARRAIN" userId="d780bd704531e3a7" providerId="LiveId" clId="{E8FB770D-2686-4621-AA4E-F743F0BEBF09}" dt="2017-06-05T05:23:07.601" v="3" actId="0"/>
        <pc:sldMkLst>
          <pc:docMk/>
          <pc:sldMk cId="1218666916" sldId="257"/>
        </pc:sldMkLst>
        <pc:spChg chg="add del mod">
          <ac:chgData name="JORGE ANDRES LAVIN LARRAIN" userId="d780bd704531e3a7" providerId="LiveId" clId="{E8FB770D-2686-4621-AA4E-F743F0BEBF09}" dt="2017-06-05T05:22:39.022" v="2" actId="0"/>
          <ac:spMkLst>
            <pc:docMk/>
            <pc:sldMk cId="1218666916" sldId="257"/>
            <ac:spMk id="3" creationId="{010F9BE4-5B72-4632-AAEB-75E7EE9B7B8D}"/>
          </ac:spMkLst>
        </pc:spChg>
        <pc:spChg chg="add mod">
          <ac:chgData name="JORGE ANDRES LAVIN LARRAIN" userId="d780bd704531e3a7" providerId="LiveId" clId="{E8FB770D-2686-4621-AA4E-F743F0BEBF09}" dt="2017-06-05T05:22:39.022" v="2" actId="0"/>
          <ac:spMkLst>
            <pc:docMk/>
            <pc:sldMk cId="1218666916" sldId="257"/>
            <ac:spMk id="5" creationId="{4CB7D740-14E9-44B5-B2AA-988CA7FEA4DE}"/>
          </ac:spMkLst>
        </pc:spChg>
        <pc:spChg chg="add mod">
          <ac:chgData name="JORGE ANDRES LAVIN LARRAIN" userId="d780bd704531e3a7" providerId="LiveId" clId="{E8FB770D-2686-4621-AA4E-F743F0BEBF09}" dt="2017-06-05T05:23:07.601" v="3" actId="0"/>
          <ac:spMkLst>
            <pc:docMk/>
            <pc:sldMk cId="1218666916" sldId="257"/>
            <ac:spMk id="6" creationId="{11DE9B5D-2F02-43BF-871A-6A4C2362F681}"/>
          </ac:spMkLst>
        </pc:spChg>
        <pc:spChg chg="add">
          <ac:chgData name="JORGE ANDRES LAVIN LARRAIN" userId="d780bd704531e3a7" providerId="LiveId" clId="{E8FB770D-2686-4621-AA4E-F743F0BEBF09}" dt="2017-06-05T05:21:04.757" v="0" actId="0"/>
          <ac:spMkLst>
            <pc:docMk/>
            <pc:sldMk cId="1218666916" sldId="257"/>
            <ac:spMk id="2" creationId="{EC74CF80-8A3F-4B06-991A-2C8F4DF3299D}"/>
          </ac:spMkLst>
        </pc:spChg>
      </pc:sldChg>
      <pc:sldChg chg="modSp add">
        <pc:chgData name="JORGE ANDRES LAVIN LARRAIN" userId="d780bd704531e3a7" providerId="LiveId" clId="{E8FB770D-2686-4621-AA4E-F743F0BEBF09}" dt="2017-06-05T05:29:41.307" v="7" actId="0"/>
        <pc:sldMkLst>
          <pc:docMk/>
          <pc:sldMk cId="4284756802" sldId="258"/>
        </pc:sldMkLst>
        <pc:spChg chg="mod">
          <ac:chgData name="JORGE ANDRES LAVIN LARRAIN" userId="d780bd704531e3a7" providerId="LiveId" clId="{E8FB770D-2686-4621-AA4E-F743F0BEBF09}" dt="2017-06-05T05:29:41.307" v="7" actId="0"/>
          <ac:spMkLst>
            <pc:docMk/>
            <pc:sldMk cId="4284756802" sldId="258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5:39:32.354" v="19" actId="0"/>
        <pc:sldMkLst>
          <pc:docMk/>
          <pc:sldMk cId="1131873351" sldId="259"/>
        </pc:sldMkLst>
        <pc:spChg chg="mod">
          <ac:chgData name="JORGE ANDRES LAVIN LARRAIN" userId="d780bd704531e3a7" providerId="LiveId" clId="{E8FB770D-2686-4621-AA4E-F743F0BEBF09}" dt="2017-06-05T05:39:32.354" v="19" actId="0"/>
          <ac:spMkLst>
            <pc:docMk/>
            <pc:sldMk cId="1131873351" sldId="259"/>
            <ac:spMk id="6" creationId="{11DE9B5D-2F02-43BF-871A-6A4C2362F681}"/>
          </ac:spMkLst>
        </pc:spChg>
      </pc:sldChg>
      <pc:sldChg chg="modSp add ord">
        <pc:chgData name="JORGE ANDRES LAVIN LARRAIN" userId="d780bd704531e3a7" providerId="LiveId" clId="{E8FB770D-2686-4621-AA4E-F743F0BEBF09}" dt="2017-06-05T05:40:22.852" v="20" actId="0"/>
        <pc:sldMkLst>
          <pc:docMk/>
          <pc:sldMk cId="435213779" sldId="260"/>
        </pc:sldMkLst>
        <pc:spChg chg="mod">
          <ac:chgData name="JORGE ANDRES LAVIN LARRAIN" userId="d780bd704531e3a7" providerId="LiveId" clId="{E8FB770D-2686-4621-AA4E-F743F0BEBF09}" dt="2017-06-05T05:38:52.497" v="18" actId="0"/>
          <ac:spMkLst>
            <pc:docMk/>
            <pc:sldMk cId="435213779" sldId="260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5:45:13.448" v="22" actId="0"/>
        <pc:sldMkLst>
          <pc:docMk/>
          <pc:sldMk cId="1814430189" sldId="261"/>
        </pc:sldMkLst>
        <pc:spChg chg="mod">
          <ac:chgData name="JORGE ANDRES LAVIN LARRAIN" userId="d780bd704531e3a7" providerId="LiveId" clId="{E8FB770D-2686-4621-AA4E-F743F0BEBF09}" dt="2017-06-05T05:45:13.448" v="22" actId="0"/>
          <ac:spMkLst>
            <pc:docMk/>
            <pc:sldMk cId="1814430189" sldId="261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5:49:17.034" v="24" actId="0"/>
        <pc:sldMkLst>
          <pc:docMk/>
          <pc:sldMk cId="3672047471" sldId="262"/>
        </pc:sldMkLst>
        <pc:spChg chg="mod">
          <ac:chgData name="JORGE ANDRES LAVIN LARRAIN" userId="d780bd704531e3a7" providerId="LiveId" clId="{E8FB770D-2686-4621-AA4E-F743F0BEBF09}" dt="2017-06-05T05:49:17.034" v="24" actId="0"/>
          <ac:spMkLst>
            <pc:docMk/>
            <pc:sldMk cId="3672047471" sldId="262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5:56:24.295" v="32" actId="0"/>
        <pc:sldMkLst>
          <pc:docMk/>
          <pc:sldMk cId="790967069" sldId="263"/>
        </pc:sldMkLst>
        <pc:spChg chg="mod">
          <ac:chgData name="JORGE ANDRES LAVIN LARRAIN" userId="d780bd704531e3a7" providerId="LiveId" clId="{E8FB770D-2686-4621-AA4E-F743F0BEBF09}" dt="2017-06-05T05:56:24.295" v="32" actId="0"/>
          <ac:spMkLst>
            <pc:docMk/>
            <pc:sldMk cId="790967069" sldId="263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6:03:43.225" v="39" actId="0"/>
        <pc:sldMkLst>
          <pc:docMk/>
          <pc:sldMk cId="528765870" sldId="264"/>
        </pc:sldMkLst>
        <pc:spChg chg="mod">
          <ac:chgData name="JORGE ANDRES LAVIN LARRAIN" userId="d780bd704531e3a7" providerId="LiveId" clId="{E8FB770D-2686-4621-AA4E-F743F0BEBF09}" dt="2017-06-05T06:03:43.225" v="39" actId="0"/>
          <ac:spMkLst>
            <pc:docMk/>
            <pc:sldMk cId="528765870" sldId="264"/>
            <ac:spMk id="6" creationId="{11DE9B5D-2F02-43BF-871A-6A4C2362F681}"/>
          </ac:spMkLst>
        </pc:spChg>
      </pc:sldChg>
      <pc:sldChg chg="modSp add">
        <pc:chgData name="JORGE ANDRES LAVIN LARRAIN" userId="d780bd704531e3a7" providerId="LiveId" clId="{E8FB770D-2686-4621-AA4E-F743F0BEBF09}" dt="2017-06-05T06:05:31.992" v="43" actId="0"/>
        <pc:sldMkLst>
          <pc:docMk/>
          <pc:sldMk cId="1520831773" sldId="265"/>
        </pc:sldMkLst>
        <pc:spChg chg="mod">
          <ac:chgData name="JORGE ANDRES LAVIN LARRAIN" userId="d780bd704531e3a7" providerId="LiveId" clId="{E8FB770D-2686-4621-AA4E-F743F0BEBF09}" dt="2017-06-05T06:04:15.509" v="41" actId="0"/>
          <ac:spMkLst>
            <pc:docMk/>
            <pc:sldMk cId="1520831773" sldId="265"/>
            <ac:spMk id="6" creationId="{11DE9B5D-2F02-43BF-871A-6A4C2362F681}"/>
          </ac:spMkLst>
        </pc:spChg>
        <pc:spChg chg="mod">
          <ac:chgData name="JORGE ANDRES LAVIN LARRAIN" userId="d780bd704531e3a7" providerId="LiveId" clId="{E8FB770D-2686-4621-AA4E-F743F0BEBF09}" dt="2017-06-05T06:05:31.992" v="43" actId="0"/>
          <ac:spMkLst>
            <pc:docMk/>
            <pc:sldMk cId="1520831773" sldId="265"/>
            <ac:spMk id="4" creationId="{2E6F8379-C704-4430-9757-5AC98F5DBE88}"/>
          </ac:spMkLst>
        </pc:spChg>
      </pc:sldChg>
      <pc:sldChg chg="modSp add">
        <pc:chgData name="JORGE ANDRES LAVIN LARRAIN" userId="d780bd704531e3a7" providerId="LiveId" clId="{E8FB770D-2686-4621-AA4E-F743F0BEBF09}" dt="2017-06-05T06:10:42.745" v="45" actId="0"/>
        <pc:sldMkLst>
          <pc:docMk/>
          <pc:sldMk cId="420443610" sldId="266"/>
        </pc:sldMkLst>
        <pc:spChg chg="mod">
          <ac:chgData name="JORGE ANDRES LAVIN LARRAIN" userId="d780bd704531e3a7" providerId="LiveId" clId="{E8FB770D-2686-4621-AA4E-F743F0BEBF09}" dt="2017-06-05T06:10:42.745" v="45" actId="0"/>
          <ac:spMkLst>
            <pc:docMk/>
            <pc:sldMk cId="420443610" sldId="266"/>
            <ac:spMk id="6" creationId="{11DE9B5D-2F02-43BF-871A-6A4C2362F681}"/>
          </ac:spMkLst>
        </pc:spChg>
      </pc:sldChg>
      <pc:sldChg chg="addSp modSp add">
        <pc:chgData name="JORGE ANDRES LAVIN LARRAIN" userId="d780bd704531e3a7" providerId="LiveId" clId="{E8FB770D-2686-4621-AA4E-F743F0BEBF09}" dt="2017-06-05T06:18:51.483" v="50" actId="0"/>
        <pc:sldMkLst>
          <pc:docMk/>
          <pc:sldMk cId="1530831814" sldId="267"/>
        </pc:sldMkLst>
        <pc:spChg chg="add mod">
          <ac:chgData name="JORGE ANDRES LAVIN LARRAIN" userId="d780bd704531e3a7" providerId="LiveId" clId="{E8FB770D-2686-4621-AA4E-F743F0BEBF09}" dt="2017-06-05T06:17:36.230" v="49" actId="0"/>
          <ac:spMkLst>
            <pc:docMk/>
            <pc:sldMk cId="1530831814" sldId="267"/>
            <ac:spMk id="4" creationId="{CEA3D1C5-08F2-4B9A-BA9A-21C97A0B8525}"/>
          </ac:spMkLst>
        </pc:spChg>
        <pc:picChg chg="add mod">
          <ac:chgData name="JORGE ANDRES LAVIN LARRAIN" userId="d780bd704531e3a7" providerId="LiveId" clId="{E8FB770D-2686-4621-AA4E-F743F0BEBF09}" dt="2017-06-05T06:18:51.483" v="50" actId="0"/>
          <ac:picMkLst>
            <pc:docMk/>
            <pc:sldMk cId="1530831814" sldId="267"/>
            <ac:picMk id="3" creationId="{F954ACB3-5B50-424E-9AC4-170C60DCE03F}"/>
          </ac:picMkLst>
        </pc:picChg>
      </pc:sldChg>
      <pc:sldChg chg="addSp modSp add">
        <pc:chgData name="JORGE ANDRES LAVIN LARRAIN" userId="d780bd704531e3a7" providerId="LiveId" clId="{E8FB770D-2686-4621-AA4E-F743F0BEBF09}" dt="2017-06-05T06:23:09.075" v="56" actId="0"/>
        <pc:sldMkLst>
          <pc:docMk/>
          <pc:sldMk cId="4091964100" sldId="268"/>
        </pc:sldMkLst>
        <pc:spChg chg="add mod">
          <ac:chgData name="JORGE ANDRES LAVIN LARRAIN" userId="d780bd704531e3a7" providerId="LiveId" clId="{E8FB770D-2686-4621-AA4E-F743F0BEBF09}" dt="2017-06-05T06:22:44.407" v="55" actId="0"/>
          <ac:spMkLst>
            <pc:docMk/>
            <pc:sldMk cId="4091964100" sldId="268"/>
            <ac:spMk id="4" creationId="{D7BA3398-FFD5-4327-B9FD-2A312B85A3D1}"/>
          </ac:spMkLst>
        </pc:spChg>
        <pc:picChg chg="add mod">
          <ac:chgData name="JORGE ANDRES LAVIN LARRAIN" userId="d780bd704531e3a7" providerId="LiveId" clId="{E8FB770D-2686-4621-AA4E-F743F0BEBF09}" dt="2017-06-05T06:23:09.075" v="56" actId="0"/>
          <ac:picMkLst>
            <pc:docMk/>
            <pc:sldMk cId="4091964100" sldId="268"/>
            <ac:picMk id="3" creationId="{C5855213-8F10-4511-BEBC-C159DE8A1423}"/>
          </ac:picMkLst>
        </pc:picChg>
      </pc:sldChg>
      <pc:sldChg chg="addSp modSp add">
        <pc:chgData name="JORGE ANDRES LAVIN LARRAIN" userId="d780bd704531e3a7" providerId="LiveId" clId="{E8FB770D-2686-4621-AA4E-F743F0BEBF09}" dt="2017-06-05T06:27:53.986" v="61" actId="0"/>
        <pc:sldMkLst>
          <pc:docMk/>
          <pc:sldMk cId="652186079" sldId="269"/>
        </pc:sldMkLst>
        <pc:spChg chg="add mod">
          <ac:chgData name="JORGE ANDRES LAVIN LARRAIN" userId="d780bd704531e3a7" providerId="LiveId" clId="{E8FB770D-2686-4621-AA4E-F743F0BEBF09}" dt="2017-06-05T06:27:53.986" v="61" actId="0"/>
          <ac:spMkLst>
            <pc:docMk/>
            <pc:sldMk cId="652186079" sldId="269"/>
            <ac:spMk id="4" creationId="{31C42389-B575-4E74-A9B5-E731E878CE9E}"/>
          </ac:spMkLst>
        </pc:spChg>
        <pc:picChg chg="add mod">
          <ac:chgData name="JORGE ANDRES LAVIN LARRAIN" userId="d780bd704531e3a7" providerId="LiveId" clId="{E8FB770D-2686-4621-AA4E-F743F0BEBF09}" dt="2017-06-05T06:24:07.121" v="58" actId="0"/>
          <ac:picMkLst>
            <pc:docMk/>
            <pc:sldMk cId="652186079" sldId="269"/>
            <ac:picMk id="3" creationId="{A2A1259B-CDB9-42BC-A643-4DA1FF2CE3B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BD66F-E69E-4DD3-9181-F00B9CA20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E24344-0EF0-4FEA-9D70-5AB7DFFF8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37B1AE-F096-47B6-A703-E414D571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B3679D-31F1-492A-B82F-CEA9DEFAF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E1515D-18E3-4024-8D6E-8FE253D3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106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219D5-E3EC-4699-BF9D-99101E89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8D0ED1-ED90-4E52-A1A0-7C8E95217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F4B8C-B914-43B5-B8C4-E7287269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3231A-5E2D-4A0F-9A54-E77262B8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795A47-2950-4964-B10D-C6BF7451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56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E4CEA8-D993-4DD7-869E-C4CBAB218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E98789-5D36-4428-9CB3-087EAD668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542F13-E414-45F5-9C89-93411766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DB55E8-D0E4-40F9-B0E2-90D47AB9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DE3BB0-599C-4245-BAD5-C00E3D31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73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6CCB3-E95D-4B38-8353-E026761BA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7789A-C0B0-4622-9402-A3B79B6FD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90DEA7-63EF-4F1A-86B3-621EE71A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D15DEC-4727-484C-BE44-BE02F404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590285-44A2-488A-B525-120849A5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741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A7D290-2DCF-4D27-B351-0DA85828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1AB2-C875-4597-9FB9-4A025A6FA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87E765-975E-4F4E-87E5-991907CC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BF1F3-BBB4-469E-A896-D1AB9E75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83636-BAF5-45DD-BC53-4FE5650F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542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671D6-5840-4473-98CC-05C68F8E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315AB5-B8FA-41EC-8A29-A5BCAC08F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0509-9BC0-4922-A6AD-9A02F52F4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E1725D-D238-4CF4-816F-0B5F84E3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393CA8-9856-40C2-9302-210A48AD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1F3004-4693-4B7A-A66E-9719D868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39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C8902-7D7D-4824-97BE-D465F6CB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0B07DB-2BA5-43DC-9C2F-0008AF5DC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DEE568-813B-4C19-A734-E676CE56B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8484DD-AA65-4274-A786-CFB793DC5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FB0562-DB1B-401D-AB3E-B118E0FF0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40FAB0-8B90-4260-B5F9-F17BD0055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C2BD7D-D1E6-42F9-9CC9-B76A515F5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69C0F4-2B00-4D1A-A4CF-85CD7A11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8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527CF-1427-4DB4-A2A0-8ADB2E7B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229EF2-7162-4747-BEA3-7388C19C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56CD9E-4F75-4A47-AF88-FC267CDB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C115D9-1212-4167-A040-09893CD9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67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DDEE0C-F8CD-41DD-9246-88A87769B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7851B17-FBAF-4A9A-994F-19825CA3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6C8B8D-11AC-4AF4-BEFC-6D648C84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88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81D38-84A7-4091-B683-839A3C4C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CFD6C2-25E1-4476-B08D-EDD2678FA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F685BF-D8F4-4081-83B0-CE77AA153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F828AA-CA2B-47E2-9065-7A8C6F1E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76699B-B4E0-4C49-9CC5-8BC7FB0D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4D70B2-2839-44E5-BAE0-3FF54EB6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07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CE6FA-0B88-45EA-8921-905CA2B83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E66FB8-170A-4502-93D7-33DC1B554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ECF003-4526-4635-BFB2-C3D22C2E9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28D07B-3CEA-48F9-BC56-8BA0099A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E373CA-179C-41B1-978A-11599C41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03E6B2-C03A-4039-B335-EF99A196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48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96B7C5-8CD3-4375-89E3-1AB8288CA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50E384-9CCD-4895-98AF-338CAF201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4EF8DB-B158-4716-A259-CA04CF5F0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ADCC4-C6BB-457E-A8FA-255396796994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FAD193-BCE2-4890-ABF5-E9EB17202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680A4C-BD86-4F38-9184-1B73CDC40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2D3C-9B9F-4812-A61C-0EA74B1A67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78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765012" y="1700213"/>
            <a:ext cx="435374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BITCOIN</a:t>
            </a:r>
          </a:p>
        </p:txBody>
      </p:sp>
    </p:spTree>
    <p:extLst>
      <p:ext uri="{BB962C8B-B14F-4D97-AF65-F5344CB8AC3E}">
        <p14:creationId xmlns:p14="http://schemas.microsoft.com/office/powerpoint/2010/main" val="85431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1692564" y="869216"/>
            <a:ext cx="10125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PUEDE SER CONSIDERADO DINERO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46" y="1700213"/>
            <a:ext cx="9626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r>
              <a:rPr lang="es-CL" dirty="0"/>
              <a:t>Asimismo, la posesión de la clave privada es control.</a:t>
            </a:r>
          </a:p>
          <a:p>
            <a:pPr marL="0" indent="720725" algn="just">
              <a:buNone/>
            </a:pPr>
            <a:r>
              <a:rPr lang="es-CL" dirty="0"/>
              <a:t> Las claves privadas pueden guardarse en una cartera electrónica o generarse a partir de una frase más o menos larga, que es suficiente con memorizarla.</a:t>
            </a:r>
          </a:p>
          <a:p>
            <a:pPr marL="0" indent="720725" algn="just">
              <a:buNone/>
            </a:pPr>
            <a:r>
              <a:rPr lang="es-CL" dirty="0"/>
              <a:t> Esta última característica, unida al hecho de que la dirección Bitcoin es un seudónimo y no refleja la identidad real de su propietario, hace que los bitcoins sean difíciles de confiscar o de contener mediante control de capitales.</a:t>
            </a:r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083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1692564" y="869216"/>
            <a:ext cx="10125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FUTURO DEL BITCOIN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46" y="1700213"/>
            <a:ext cx="9626600" cy="4351338"/>
          </a:xfrm>
        </p:spPr>
        <p:txBody>
          <a:bodyPr>
            <a:normAutofit fontScale="92500" lnSpcReduction="10000"/>
          </a:bodyPr>
          <a:lstStyle/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r>
              <a:rPr lang="es-CL" dirty="0"/>
              <a:t>Regulación o restricciones de acceso a la red Bitcoin por parte de los gobiernos.</a:t>
            </a:r>
          </a:p>
          <a:p>
            <a:pPr marL="0" indent="720725" algn="just">
              <a:buNone/>
            </a:pPr>
            <a:r>
              <a:rPr lang="es-CL" dirty="0"/>
              <a:t>Aceptación en el comercio electrónico y en tiendas.</a:t>
            </a:r>
          </a:p>
          <a:p>
            <a:pPr marL="0" indent="720725" algn="just">
              <a:buNone/>
            </a:pPr>
            <a:r>
              <a:rPr lang="es-CL" dirty="0"/>
              <a:t>Disponibilidad, popularidad y eficacia de otras formas de pago presentes o futuras.</a:t>
            </a:r>
          </a:p>
          <a:p>
            <a:pPr marL="0" indent="720725" algn="just">
              <a:buNone/>
            </a:pPr>
            <a:r>
              <a:rPr lang="es-CL" dirty="0"/>
              <a:t>Ataques por </a:t>
            </a:r>
            <a:r>
              <a:rPr lang="es-CL" dirty="0" err="1"/>
              <a:t>botnets</a:t>
            </a:r>
            <a:r>
              <a:rPr lang="es-CL" dirty="0"/>
              <a:t> u otros agentes, consiguiendo más del cincuenta por ciento de la potencia de cálculo de la minería.</a:t>
            </a:r>
          </a:p>
          <a:p>
            <a:pPr marL="0" indent="720725" algn="just">
              <a:buNone/>
            </a:pPr>
            <a:r>
              <a:rPr lang="es-CL" dirty="0"/>
              <a:t>Ampliaciones y nuevas versiones del protocolo que den lugar a vulnerabilidades críticas.</a:t>
            </a:r>
          </a:p>
          <a:p>
            <a:pPr marL="0" indent="720725" algn="just">
              <a:buNone/>
            </a:pPr>
            <a:r>
              <a:rPr lang="es-CL" dirty="0"/>
              <a:t>Reclamaciones por derechos de propiedad intelectual.</a:t>
            </a:r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044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mapa&#10;&#10;Descripción generada con confianza alta">
            <a:extLst>
              <a:ext uri="{FF2B5EF4-FFF2-40B4-BE49-F238E27FC236}">
                <a16:creationId xmlns:a16="http://schemas.microsoft.com/office/drawing/2014/main" id="{F954ACB3-5B50-424E-9AC4-170C60DCE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2213990"/>
            <a:ext cx="9470275" cy="3865418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CEA3D1C5-08F2-4B9A-BA9A-21C97A0B8525}"/>
              </a:ext>
            </a:extLst>
          </p:cNvPr>
          <p:cNvSpPr/>
          <p:nvPr/>
        </p:nvSpPr>
        <p:spPr>
          <a:xfrm>
            <a:off x="2133600" y="232788"/>
            <a:ext cx="92924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</a:rPr>
              <a:t>Tipo de cambio BTC-USD desde su creación</a:t>
            </a:r>
            <a:endParaRPr lang="es-ES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0831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ielo, objeto&#10;&#10;Descripción generada con confianza alta">
            <a:extLst>
              <a:ext uri="{FF2B5EF4-FFF2-40B4-BE49-F238E27FC236}">
                <a16:creationId xmlns:a16="http://schemas.microsoft.com/office/drawing/2014/main" id="{C5855213-8F10-4511-BEBC-C159DE8A1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754326"/>
            <a:ext cx="8866909" cy="4631314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D7BA3398-FFD5-4327-B9FD-2A312B85A3D1}"/>
              </a:ext>
            </a:extLst>
          </p:cNvPr>
          <p:cNvSpPr/>
          <p:nvPr/>
        </p:nvSpPr>
        <p:spPr>
          <a:xfrm>
            <a:off x="1921364" y="194624"/>
            <a:ext cx="89013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Oferta total de </a:t>
            </a:r>
            <a:r>
              <a:rPr lang="es-ES" sz="48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bitcoines</a:t>
            </a:r>
            <a:r>
              <a:rPr lang="es-ES" sz="4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en el tiempo</a:t>
            </a:r>
          </a:p>
        </p:txBody>
      </p:sp>
    </p:spTree>
    <p:extLst>
      <p:ext uri="{BB962C8B-B14F-4D97-AF65-F5344CB8AC3E}">
        <p14:creationId xmlns:p14="http://schemas.microsoft.com/office/powerpoint/2010/main" val="4091964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2A1259B-CDB9-42BC-A643-4DA1FF2CE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700213"/>
            <a:ext cx="10000673" cy="4530437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1C42389-B575-4E74-A9B5-E731E878CE9E}"/>
              </a:ext>
            </a:extLst>
          </p:cNvPr>
          <p:cNvSpPr/>
          <p:nvPr/>
        </p:nvSpPr>
        <p:spPr>
          <a:xfrm>
            <a:off x="2747819" y="217117"/>
            <a:ext cx="870065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Dificultad relativa de minería </a:t>
            </a:r>
          </a:p>
          <a:p>
            <a:pPr algn="ctr"/>
            <a:r>
              <a:rPr lang="es-E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 escala logarítmica )</a:t>
            </a:r>
            <a:endParaRPr lang="es-E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18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266248" y="376774"/>
            <a:ext cx="555909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¿ QUÉ ES </a:t>
            </a:r>
            <a:r>
              <a:rPr lang="es-E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es-ES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8809182" cy="4351338"/>
          </a:xfrm>
        </p:spPr>
        <p:txBody>
          <a:bodyPr/>
          <a:lstStyle/>
          <a:p>
            <a:pPr marL="0" indent="720725" algn="just">
              <a:buNone/>
            </a:pPr>
            <a:r>
              <a:rPr lang="es-CL" dirty="0"/>
              <a:t>Bitcoin ( BTC, XBT) es una </a:t>
            </a:r>
            <a:r>
              <a:rPr lang="es-CL" dirty="0" err="1"/>
              <a:t>criptomoneda</a:t>
            </a:r>
            <a:r>
              <a:rPr lang="es-CL" dirty="0"/>
              <a:t> concebida en 2009.</a:t>
            </a:r>
          </a:p>
          <a:p>
            <a:pPr marL="0" indent="720725" algn="just">
              <a:buNone/>
            </a:pPr>
            <a:r>
              <a:rPr lang="es-CL" dirty="0"/>
              <a:t>El término se aplica también al protocolo y a la red P2P que lo sustenta, y de forma común se denomina como una moneda digital.</a:t>
            </a:r>
          </a:p>
          <a:p>
            <a:pPr marL="0" indent="720725" algn="just">
              <a:buNone/>
            </a:pPr>
            <a:r>
              <a:rPr lang="es-CL" dirty="0"/>
              <a:t>Generalmente se usa Bitcoin para referirse a la red o al protocolo y bitcoin (en español </a:t>
            </a:r>
            <a:r>
              <a:rPr lang="es-CL" dirty="0" err="1"/>
              <a:t>bitcóin,plural</a:t>
            </a:r>
            <a:r>
              <a:rPr lang="es-CL" dirty="0"/>
              <a:t> </a:t>
            </a:r>
            <a:r>
              <a:rPr lang="es-CL" dirty="0" err="1"/>
              <a:t>bitcoines</a:t>
            </a:r>
            <a:r>
              <a:rPr lang="es-CL" dirty="0"/>
              <a:t>) para referirse a las unidades monetarias. </a:t>
            </a:r>
          </a:p>
          <a:p>
            <a:pPr marL="0" indent="720725" algn="just">
              <a:buNone/>
            </a:pPr>
            <a:r>
              <a:rPr lang="es-CL" dirty="0"/>
              <a:t>Los símbolos ฿ y BTC son usados informalmente.</a:t>
            </a:r>
          </a:p>
        </p:txBody>
      </p:sp>
    </p:spTree>
    <p:extLst>
      <p:ext uri="{BB962C8B-B14F-4D97-AF65-F5344CB8AC3E}">
        <p14:creationId xmlns:p14="http://schemas.microsoft.com/office/powerpoint/2010/main" val="121866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456151" y="559859"/>
            <a:ext cx="66258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CARACTERÍSTICAS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9626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r>
              <a:rPr lang="es-CL" i="1" dirty="0">
                <a:solidFill>
                  <a:srgbClr val="00B050"/>
                </a:solidFill>
              </a:rPr>
              <a:t>Bitcoin se caracteriza por ser descentralizado, es decir, no está respaldado por ningún gobierno ni depende de la confianza en un emisor central.</a:t>
            </a:r>
          </a:p>
          <a:p>
            <a:pPr marL="0" indent="720725" algn="just">
              <a:buNone/>
            </a:pPr>
            <a:r>
              <a:rPr lang="es-CL" dirty="0"/>
              <a:t> Por el contrario, utiliza un sistema de prueba de trabajo para impedir el doble gasto y alcanzar el consenso entre todos los nodos que integran la red intercambiando información sobre una red no confiable y potencialmente comprometida (resuelve el problema de los generales bizantinos).</a:t>
            </a:r>
          </a:p>
          <a:p>
            <a:pPr marL="0" indent="720725" algn="just">
              <a:buNone/>
            </a:pPr>
            <a:r>
              <a:rPr lang="es-CL" dirty="0"/>
              <a:t>De igual forma, las transacciones no necesitan de intermediarios y el protocolo es código abierto.</a:t>
            </a:r>
          </a:p>
        </p:txBody>
      </p:sp>
    </p:spTree>
    <p:extLst>
      <p:ext uri="{BB962C8B-B14F-4D97-AF65-F5344CB8AC3E}">
        <p14:creationId xmlns:p14="http://schemas.microsoft.com/office/powerpoint/2010/main" val="428475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456151" y="559859"/>
            <a:ext cx="66258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PRINCIPIOS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9626600" cy="3578369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r>
              <a:rPr lang="es-CL" b="1" dirty="0"/>
              <a:t>21 millones: </a:t>
            </a:r>
            <a:r>
              <a:rPr lang="es-CL" dirty="0"/>
              <a:t>la cantidad de unidades nunca podrá exceder los 21 millones de </a:t>
            </a:r>
            <a:r>
              <a:rPr lang="es-CL" dirty="0" err="1"/>
              <a:t>bitcoines</a:t>
            </a:r>
            <a:r>
              <a:rPr lang="es-CL" dirty="0"/>
              <a:t>.</a:t>
            </a:r>
          </a:p>
          <a:p>
            <a:pPr marL="0" indent="720725" algn="just">
              <a:buNone/>
            </a:pPr>
            <a:r>
              <a:rPr lang="es-CL" b="1" dirty="0"/>
              <a:t>Sin censura: </a:t>
            </a:r>
            <a:r>
              <a:rPr lang="es-CL" dirty="0"/>
              <a:t>nadie puede prohibir o censurar transacciones válidas.</a:t>
            </a:r>
          </a:p>
          <a:p>
            <a:pPr marL="0" indent="720725" algn="just">
              <a:buNone/>
            </a:pPr>
            <a:r>
              <a:rPr lang="es-CL" b="1" dirty="0"/>
              <a:t>Código abierto: </a:t>
            </a:r>
            <a:r>
              <a:rPr lang="es-CL" dirty="0"/>
              <a:t>el código fuente de Bitcoin siempre debe ser accesible para todos.</a:t>
            </a:r>
          </a:p>
          <a:p>
            <a:pPr marL="0" indent="720725" algn="just">
              <a:buNone/>
            </a:pPr>
            <a:r>
              <a:rPr lang="es-CL" b="1" dirty="0"/>
              <a:t>Permiso:</a:t>
            </a:r>
            <a:r>
              <a:rPr lang="es-CL" dirty="0"/>
              <a:t> nadie puede impedir la participación en la red.</a:t>
            </a:r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521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456151" y="684550"/>
            <a:ext cx="66258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PRINCIPIOS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9626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r>
              <a:rPr lang="es-CL" b="1" dirty="0" err="1"/>
              <a:t>Seudoanónimo</a:t>
            </a:r>
            <a:r>
              <a:rPr lang="es-CL" b="1" dirty="0"/>
              <a:t>: </a:t>
            </a:r>
            <a:r>
              <a:rPr lang="es-CL" dirty="0"/>
              <a:t>no se requiere identificación para participar en la red Bitcoin.</a:t>
            </a:r>
          </a:p>
          <a:p>
            <a:pPr marL="0" indent="720725" algn="just">
              <a:buNone/>
            </a:pPr>
            <a:r>
              <a:rPr lang="es-CL" b="1" dirty="0"/>
              <a:t>Permutable: </a:t>
            </a:r>
            <a:r>
              <a:rPr lang="es-CL" dirty="0"/>
              <a:t>cada unidad es intercambiable.</a:t>
            </a:r>
          </a:p>
          <a:p>
            <a:pPr marL="0" indent="720725" algn="just">
              <a:buNone/>
            </a:pPr>
            <a:r>
              <a:rPr lang="es-CL" b="1" dirty="0"/>
              <a:t>Pagos irreversibles: </a:t>
            </a:r>
            <a:r>
              <a:rPr lang="es-CL" dirty="0"/>
              <a:t>las transacciones confirmadas no pueden ser modificadas ni eliminadas. La historia es imborrable.</a:t>
            </a:r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3187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456151" y="684550"/>
            <a:ext cx="66258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SEMILLA</a:t>
            </a:r>
            <a:endParaRPr lang="es-ES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9626600" cy="4351338"/>
          </a:xfrm>
        </p:spPr>
        <p:txBody>
          <a:bodyPr>
            <a:normAutofit lnSpcReduction="10000"/>
          </a:bodyPr>
          <a:lstStyle/>
          <a:p>
            <a:pPr marL="0" indent="720725" algn="just">
              <a:buNone/>
            </a:pPr>
            <a:r>
              <a:rPr lang="es-CL" dirty="0"/>
              <a:t>A partir de una única semilla, algunos comerciantes generan carteras deterministas cuyas direcciones Bitcoin se pueden asignar a un pagador diferente para simplificar su seguimiento</a:t>
            </a:r>
          </a:p>
          <a:p>
            <a:pPr marL="0" indent="720725" algn="just">
              <a:buNone/>
            </a:pPr>
            <a:r>
              <a:rPr lang="es-CL" dirty="0"/>
              <a:t> Se utiliza el término cartera determinista para indicar que todas las direcciones de esa cartera están completamente determinadas por la semilla. </a:t>
            </a:r>
          </a:p>
          <a:p>
            <a:pPr marL="0" indent="720725" algn="just">
              <a:buNone/>
            </a:pPr>
            <a:r>
              <a:rPr lang="es-CL" dirty="0"/>
              <a:t>Es decir, es suficiente con proteger la semilla para generar consistentemente la misma secuencia de direcciones Bitcoin de las que se tiene el control. </a:t>
            </a:r>
          </a:p>
          <a:p>
            <a:pPr marL="0" indent="720725" algn="just">
              <a:buNone/>
            </a:pPr>
            <a:r>
              <a:rPr lang="es-CL" dirty="0"/>
              <a:t>Las direcciones generadas por una única semilla son virtualmente ilimitadas.</a:t>
            </a:r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443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3456151" y="684550"/>
            <a:ext cx="66258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USO</a:t>
            </a:r>
            <a:endParaRPr lang="es-ES" sz="6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1700213"/>
            <a:ext cx="9626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r>
              <a:rPr lang="es-CL" dirty="0"/>
              <a:t>Varias empresas y pequeños negocios aceptan bitcoins como medio de pago para servicios de todo tipo, como telefonía, hosting de internet, tarjetas regalo, asesoría legal, turismo, y otros</a:t>
            </a:r>
          </a:p>
          <a:p>
            <a:pPr marL="0" indent="720725" algn="just">
              <a:buNone/>
            </a:pPr>
            <a:r>
              <a:rPr lang="es-CL" dirty="0"/>
              <a:t> Su ámbito internacional y el hecho que los usuarios pueden comerciar con un cierto anonimato, ha hecho posible que se abra paso en sectores cada vez más regulados, como apuestas en línea y partidas de póker.</a:t>
            </a:r>
          </a:p>
        </p:txBody>
      </p:sp>
    </p:spTree>
    <p:extLst>
      <p:ext uri="{BB962C8B-B14F-4D97-AF65-F5344CB8AC3E}">
        <p14:creationId xmlns:p14="http://schemas.microsoft.com/office/powerpoint/2010/main" val="367204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1692564" y="462877"/>
            <a:ext cx="10125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COSTE MARGINAL DE PRODUCCIÓN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46" y="1700213"/>
            <a:ext cx="9626600" cy="4351338"/>
          </a:xfrm>
        </p:spPr>
        <p:txBody>
          <a:bodyPr>
            <a:normAutofit fontScale="92500"/>
          </a:bodyPr>
          <a:lstStyle/>
          <a:p>
            <a:pPr marL="0" indent="720725" algn="just">
              <a:buNone/>
            </a:pPr>
            <a:r>
              <a:rPr lang="es-CL" dirty="0"/>
              <a:t>En contraposición al dinero fiduciario, Bitcoin utiliza un sistema de prueba de trabajo que simula el minado de materias primas.</a:t>
            </a:r>
          </a:p>
          <a:p>
            <a:pPr marL="0" indent="720725" algn="just">
              <a:buNone/>
            </a:pPr>
            <a:r>
              <a:rPr lang="es-CL" dirty="0"/>
              <a:t> Los mineros dedican sus recursos de tiempo, energía, procesamiento y amortización de máquina para resolver un desafío criptográfico complejo</a:t>
            </a:r>
          </a:p>
          <a:p>
            <a:pPr marL="0" indent="720725" algn="just">
              <a:buNone/>
            </a:pPr>
            <a:r>
              <a:rPr lang="es-CL" dirty="0"/>
              <a:t>Por el hecho de que el precio de los bitcoins se acerca al coste marginal de producción, además de que no están sujetos a shocks de oferta en el sentido tradicional de término y que su escasez no es «natural» sino generada a través de un algoritmo matemático, el economista George </a:t>
            </a:r>
            <a:r>
              <a:rPr lang="es-CL" dirty="0" err="1"/>
              <a:t>Selgin</a:t>
            </a:r>
            <a:r>
              <a:rPr lang="es-CL" dirty="0"/>
              <a:t> califica a Bitcoin como materia prima sintética (</a:t>
            </a:r>
            <a:r>
              <a:rPr lang="es-CL" dirty="0" err="1"/>
              <a:t>synthetic</a:t>
            </a:r>
            <a:r>
              <a:rPr lang="es-CL" dirty="0"/>
              <a:t> </a:t>
            </a:r>
            <a:r>
              <a:rPr lang="es-CL" dirty="0" err="1"/>
              <a:t>commodity</a:t>
            </a:r>
            <a:r>
              <a:rPr lang="es-CL" dirty="0"/>
              <a:t> </a:t>
            </a:r>
            <a:r>
              <a:rPr lang="es-CL" dirty="0" err="1"/>
              <a:t>money</a:t>
            </a:r>
            <a:r>
              <a:rPr lang="es-CL" dirty="0"/>
              <a:t>).</a:t>
            </a:r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096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E6F8379-C704-4430-9757-5AC98F5DBE88}"/>
              </a:ext>
            </a:extLst>
          </p:cNvPr>
          <p:cNvSpPr/>
          <p:nvPr/>
        </p:nvSpPr>
        <p:spPr>
          <a:xfrm>
            <a:off x="1941946" y="739968"/>
            <a:ext cx="10125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PUEDE SER CONSIDERADO DINERO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9B5D-2F02-43BF-871A-6A4C2362F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46" y="1700213"/>
            <a:ext cx="9626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r>
              <a:rPr lang="es-CL" dirty="0"/>
              <a:t>Por otra parte, los bitcoins poseen todas las características necesarias para ser considerado dinero. </a:t>
            </a:r>
          </a:p>
          <a:p>
            <a:pPr marL="0" indent="720725" algn="just">
              <a:buNone/>
            </a:pPr>
            <a:r>
              <a:rPr lang="es-CL" dirty="0"/>
              <a:t>Es escaso, altamente divisible (hasta ocho decimales), denso en valor (una dirección puede contener millones de euros), fácil de almacenar y de transportar, durable, homogéneo (cada unidad está valorada de la misma forma), inmediatamente reconocible con el software adecuado y resistente a falsificaciones. </a:t>
            </a:r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  <a:p>
            <a:pPr marL="0" indent="720725"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28765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809</Words>
  <Application>Microsoft Office PowerPoint</Application>
  <PresentationFormat>Panorámica</PresentationFormat>
  <Paragraphs>55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ANDRES LAVIN LARRAIN</dc:creator>
  <cp:lastModifiedBy>JORGE ANDRES LAVIN LARRAIN</cp:lastModifiedBy>
  <cp:revision>4</cp:revision>
  <dcterms:created xsi:type="dcterms:W3CDTF">2017-06-05T05:16:54Z</dcterms:created>
  <dcterms:modified xsi:type="dcterms:W3CDTF">2017-06-05T06:28:59Z</dcterms:modified>
</cp:coreProperties>
</file>