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94" userDrawn="1">
          <p15:clr>
            <a:srgbClr val="A4A3A4"/>
          </p15:clr>
        </p15:guide>
        <p15:guide id="2" pos="57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 showGuides="1">
      <p:cViewPr varScale="1">
        <p:scale>
          <a:sx n="65" d="100"/>
          <a:sy n="65" d="100"/>
        </p:scale>
        <p:origin x="90" y="150"/>
      </p:cViewPr>
      <p:guideLst>
        <p:guide orient="horz" pos="1094"/>
        <p:guide pos="57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RGE ANDRES LAVIN LARRAIN" userId="d780bd704531e3a7" providerId="LiveId" clId="{BF7E6FD4-D17C-4C5E-9445-B06895D59C52}"/>
    <pc:docChg chg="addSld modSld">
      <pc:chgData name="JORGE ANDRES LAVIN LARRAIN" userId="d780bd704531e3a7" providerId="LiveId" clId="{BF7E6FD4-D17C-4C5E-9445-B06895D59C52}" dt="2017-06-04T19:44:34.756" v="13" actId="0"/>
      <pc:docMkLst>
        <pc:docMk/>
      </pc:docMkLst>
      <pc:sldChg chg="modSp">
        <pc:chgData name="JORGE ANDRES LAVIN LARRAIN" userId="d780bd704531e3a7" providerId="LiveId" clId="{BF7E6FD4-D17C-4C5E-9445-B06895D59C52}" dt="2017-06-04T19:26:10.846" v="0" actId="0"/>
        <pc:sldMkLst>
          <pc:docMk/>
          <pc:sldMk cId="1096973609" sldId="256"/>
        </pc:sldMkLst>
        <pc:spChg chg="mod">
          <ac:chgData name="JORGE ANDRES LAVIN LARRAIN" userId="d780bd704531e3a7" providerId="LiveId" clId="{BF7E6FD4-D17C-4C5E-9445-B06895D59C52}" dt="2017-06-04T19:26:10.846" v="0" actId="0"/>
          <ac:spMkLst>
            <pc:docMk/>
            <pc:sldMk cId="1096973609" sldId="256"/>
            <ac:spMk id="2" creationId="{265C7D5B-0E25-4D8E-A87E-41409F8E5121}"/>
          </ac:spMkLst>
        </pc:spChg>
      </pc:sldChg>
      <pc:sldChg chg="modSp add">
        <pc:chgData name="JORGE ANDRES LAVIN LARRAIN" userId="d780bd704531e3a7" providerId="LiveId" clId="{BF7E6FD4-D17C-4C5E-9445-B06895D59C52}" dt="2017-06-04T19:30:33.718" v="5" actId="0"/>
        <pc:sldMkLst>
          <pc:docMk/>
          <pc:sldMk cId="1282943623" sldId="258"/>
        </pc:sldMkLst>
        <pc:spChg chg="mod">
          <ac:chgData name="JORGE ANDRES LAVIN LARRAIN" userId="d780bd704531e3a7" providerId="LiveId" clId="{BF7E6FD4-D17C-4C5E-9445-B06895D59C52}" dt="2017-06-04T19:30:33.718" v="5" actId="0"/>
          <ac:spMkLst>
            <pc:docMk/>
            <pc:sldMk cId="1282943623" sldId="258"/>
            <ac:spMk id="3" creationId="{87A6AAE4-BDE9-4304-B1D7-6DB77207B230}"/>
          </ac:spMkLst>
        </pc:spChg>
      </pc:sldChg>
      <pc:sldChg chg="modSp add">
        <pc:chgData name="JORGE ANDRES LAVIN LARRAIN" userId="d780bd704531e3a7" providerId="LiveId" clId="{BF7E6FD4-D17C-4C5E-9445-B06895D59C52}" dt="2017-06-04T19:34:05.433" v="7" actId="0"/>
        <pc:sldMkLst>
          <pc:docMk/>
          <pc:sldMk cId="2839263651" sldId="259"/>
        </pc:sldMkLst>
        <pc:spChg chg="mod">
          <ac:chgData name="JORGE ANDRES LAVIN LARRAIN" userId="d780bd704531e3a7" providerId="LiveId" clId="{BF7E6FD4-D17C-4C5E-9445-B06895D59C52}" dt="2017-06-04T19:34:05.433" v="7" actId="0"/>
          <ac:spMkLst>
            <pc:docMk/>
            <pc:sldMk cId="2839263651" sldId="259"/>
            <ac:spMk id="3" creationId="{87A6AAE4-BDE9-4304-B1D7-6DB77207B230}"/>
          </ac:spMkLst>
        </pc:spChg>
      </pc:sldChg>
      <pc:sldChg chg="modSp add">
        <pc:chgData name="JORGE ANDRES LAVIN LARRAIN" userId="d780bd704531e3a7" providerId="LiveId" clId="{BF7E6FD4-D17C-4C5E-9445-B06895D59C52}" dt="2017-06-04T19:38:05.680" v="9" actId="0"/>
        <pc:sldMkLst>
          <pc:docMk/>
          <pc:sldMk cId="209204385" sldId="260"/>
        </pc:sldMkLst>
        <pc:spChg chg="mod">
          <ac:chgData name="JORGE ANDRES LAVIN LARRAIN" userId="d780bd704531e3a7" providerId="LiveId" clId="{BF7E6FD4-D17C-4C5E-9445-B06895D59C52}" dt="2017-06-04T19:38:05.680" v="9" actId="0"/>
          <ac:spMkLst>
            <pc:docMk/>
            <pc:sldMk cId="209204385" sldId="260"/>
            <ac:spMk id="3" creationId="{87A6AAE4-BDE9-4304-B1D7-6DB77207B230}"/>
          </ac:spMkLst>
        </pc:spChg>
      </pc:sldChg>
      <pc:sldChg chg="addSp delSp modSp add">
        <pc:chgData name="JORGE ANDRES LAVIN LARRAIN" userId="d780bd704531e3a7" providerId="LiveId" clId="{BF7E6FD4-D17C-4C5E-9445-B06895D59C52}" dt="2017-06-04T19:44:34.756" v="13" actId="0"/>
        <pc:sldMkLst>
          <pc:docMk/>
          <pc:sldMk cId="215495824" sldId="261"/>
        </pc:sldMkLst>
        <pc:spChg chg="del">
          <ac:chgData name="JORGE ANDRES LAVIN LARRAIN" userId="d780bd704531e3a7" providerId="LiveId" clId="{BF7E6FD4-D17C-4C5E-9445-B06895D59C52}" dt="2017-06-04T19:44:34.756" v="13" actId="0"/>
          <ac:spMkLst>
            <pc:docMk/>
            <pc:sldMk cId="215495824" sldId="261"/>
            <ac:spMk id="3" creationId="{87A6AAE4-BDE9-4304-B1D7-6DB77207B230}"/>
          </ac:spMkLst>
        </pc:spChg>
        <pc:picChg chg="add mod">
          <ac:chgData name="JORGE ANDRES LAVIN LARRAIN" userId="d780bd704531e3a7" providerId="LiveId" clId="{BF7E6FD4-D17C-4C5E-9445-B06895D59C52}" dt="2017-06-04T19:44:34.756" v="13" actId="0"/>
          <ac:picMkLst>
            <pc:docMk/>
            <pc:sldMk cId="215495824" sldId="261"/>
            <ac:picMk id="5" creationId="{B563B657-9C7F-416B-84A3-93A004DAB1F4}"/>
          </ac:picMkLst>
        </pc:picChg>
      </pc:sldChg>
      <pc:sldChg chg="addSp delSp modSp add">
        <pc:chgData name="JORGE ANDRES LAVIN LARRAIN" userId="d780bd704531e3a7" providerId="LiveId" clId="{BF7E6FD4-D17C-4C5E-9445-B06895D59C52}" dt="2017-06-04T19:41:51.680" v="11" actId="0"/>
        <pc:sldMkLst>
          <pc:docMk/>
          <pc:sldMk cId="3523848523" sldId="261"/>
        </pc:sldMkLst>
        <pc:spChg chg="del">
          <ac:chgData name="JORGE ANDRES LAVIN LARRAIN" userId="d780bd704531e3a7" providerId="LiveId" clId="{BF7E6FD4-D17C-4C5E-9445-B06895D59C52}" dt="2017-06-04T19:41:51.680" v="11" actId="0"/>
          <ac:spMkLst>
            <pc:docMk/>
            <pc:sldMk cId="3523848523" sldId="261"/>
            <ac:spMk id="3" creationId="{9D20932C-23E9-43B8-A93E-50CF56576F83}"/>
          </ac:spMkLst>
        </pc:spChg>
        <pc:picChg chg="add mod">
          <ac:chgData name="JORGE ANDRES LAVIN LARRAIN" userId="d780bd704531e3a7" providerId="LiveId" clId="{BF7E6FD4-D17C-4C5E-9445-B06895D59C52}" dt="2017-06-04T19:41:51.680" v="11" actId="0"/>
          <ac:picMkLst>
            <pc:docMk/>
            <pc:sldMk cId="3523848523" sldId="261"/>
            <ac:picMk id="6" creationId="{20044320-F536-4379-B888-6410C8ED06ED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8396170-37D4-4C70-AE00-EF8DC2BFED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78C17D1-8006-469E-B1A5-910E26DA4F2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BCB72A5-886E-49D0-B2A1-2C584768E7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43C33-939F-4049-B948-6B20DCBFFDBD}" type="datetimeFigureOut">
              <a:rPr lang="es-CL" smtClean="0"/>
              <a:t>04-06-2017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2ABE113-8282-4AF1-B7A3-FA6A686FD9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A7D084-C423-4F13-8EAA-BCB7352A1C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0A510-6A4D-411C-8D1A-911800B7B8A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005428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1639DCA-EB54-4402-BC9F-C4A257453F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8BE69B7-4B96-413C-9B39-1F5C7E0771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A8C6B2C-E580-4B58-98BD-FF54A5E72A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43C33-939F-4049-B948-6B20DCBFFDBD}" type="datetimeFigureOut">
              <a:rPr lang="es-CL" smtClean="0"/>
              <a:t>04-06-2017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6E56600-6EB5-41EF-820C-9269355A77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446BDB-744B-4D19-AA52-612BB2C347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0A510-6A4D-411C-8D1A-911800B7B8A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57898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1F4DB206-1F46-43F0-9F29-0FC1E82EB87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AE193FA-3C89-4CDB-B993-47653E4AAA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AB40E2C-BABD-45B8-ADE6-0D96DD3123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43C33-939F-4049-B948-6B20DCBFFDBD}" type="datetimeFigureOut">
              <a:rPr lang="es-CL" smtClean="0"/>
              <a:t>04-06-2017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A768C08-C674-4F02-83FC-1981AA5A1F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8C72350-3324-4CE8-A7E5-B0607A81DC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0A510-6A4D-411C-8D1A-911800B7B8A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05268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EB9CC9C-2627-48FE-8813-C19A90D88E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02970A0-8046-414A-9569-39BAF92A24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FE812BC-6A7C-4006-9E39-B705E50496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43C33-939F-4049-B948-6B20DCBFFDBD}" type="datetimeFigureOut">
              <a:rPr lang="es-CL" smtClean="0"/>
              <a:t>04-06-2017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93869F4-113B-4BB4-927C-3557F6741F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0E9AE52-F479-4DDB-80EF-F04AE83057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0A510-6A4D-411C-8D1A-911800B7B8A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195681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50AF0C2-B764-4F95-A28A-C8BD07A6FE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AA3540D-A1E2-42B3-962E-D8078D0BF9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1F186B3-767E-457A-9D8E-EBA5B78068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43C33-939F-4049-B948-6B20DCBFFDBD}" type="datetimeFigureOut">
              <a:rPr lang="es-CL" smtClean="0"/>
              <a:t>04-06-2017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AFA1632-A305-47BE-9373-68BFF9710C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9E64514-1C83-46ED-98AF-CEA5691283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0A510-6A4D-411C-8D1A-911800B7B8A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594907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08FF1F7-BF28-4D8B-8F28-AB7775C314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4D04461-73B1-41AB-B13D-0C9BD62D3F9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0089AE0-8C03-4BF5-862E-03E26C1510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70CB8CA-926A-4508-B820-1E4914DA25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43C33-939F-4049-B948-6B20DCBFFDBD}" type="datetimeFigureOut">
              <a:rPr lang="es-CL" smtClean="0"/>
              <a:t>04-06-2017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5295539-3D2D-4C6F-9CC2-700A509102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144738D-2A80-4D22-8E2A-03D08FAF76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0A510-6A4D-411C-8D1A-911800B7B8A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774116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AFAAD82-D206-44DB-80E9-3CB1DC5731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8B5575C-2A9B-4044-B2D8-884727AECD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DECBEDC-7C80-4B3B-B98A-1E19A4C8C3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87D8AC01-D8CA-4587-8D20-1B48C8B4C94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43B312EA-CCF9-4A53-AECC-005D65D57B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FC19FF4D-BEB5-4434-A043-76EB5FFBE2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43C33-939F-4049-B948-6B20DCBFFDBD}" type="datetimeFigureOut">
              <a:rPr lang="es-CL" smtClean="0"/>
              <a:t>04-06-2017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477F3232-7D11-447B-B90B-9D9D8E8C74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14CC67A7-9295-4866-AAFD-3BB8F05A72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0A510-6A4D-411C-8D1A-911800B7B8A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5202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7374C9F-B713-4035-A26F-DCB4E619FD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3E82BE95-59A1-4297-86AD-C5535C0CCB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43C33-939F-4049-B948-6B20DCBFFDBD}" type="datetimeFigureOut">
              <a:rPr lang="es-CL" smtClean="0"/>
              <a:t>04-06-2017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63A82EA7-3CC9-4C59-8FBD-D4FA5E17EE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E9B2D788-7759-4C48-9FBF-9D71B03A58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0A510-6A4D-411C-8D1A-911800B7B8A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852673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9881CC1A-5602-4FB8-B0CB-FD52F6F5F6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43C33-939F-4049-B948-6B20DCBFFDBD}" type="datetimeFigureOut">
              <a:rPr lang="es-CL" smtClean="0"/>
              <a:t>04-06-2017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8EAFC62A-4BD1-4FC8-856C-33827D6683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5CFF1BB-060C-4E44-B9DD-EA61F53544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0A510-6A4D-411C-8D1A-911800B7B8A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104463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A58C1EF-E248-417E-8898-2DE1543E9B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65FA2F5-64D2-4749-BB20-2AA5F0AB8F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C7EBD73-2F78-4FC7-8A9B-8CC9EBC123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E163EE3-AA98-4179-B752-380814800D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43C33-939F-4049-B948-6B20DCBFFDBD}" type="datetimeFigureOut">
              <a:rPr lang="es-CL" smtClean="0"/>
              <a:t>04-06-2017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53924B9-D2A3-4DE8-9B30-7946CBB131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9262992-88F5-428F-BA6E-F5F9B046EF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0A510-6A4D-411C-8D1A-911800B7B8A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31926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1CEE18-FBFB-41C6-8905-DB72D76A7F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D8CCB383-F207-43CA-BFAA-7D15FD46F1D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0A21A79-9856-42A1-A8E4-3CC683697D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8E47DE1-30F5-41A1-8A6F-029BDBAFFB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43C33-939F-4049-B948-6B20DCBFFDBD}" type="datetimeFigureOut">
              <a:rPr lang="es-CL" smtClean="0"/>
              <a:t>04-06-2017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9AC9622-2202-4C1C-BBCD-80E30423FB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0591908-A4D0-4A6F-9B09-33863205EB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0A510-6A4D-411C-8D1A-911800B7B8A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745237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D385AD2E-CF4E-433A-B9EF-A9101A32A1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22BD9EB-EA86-4C63-BC84-9CD5AAEDA1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BE1E985-37A0-49CF-A863-43F92F7A45D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243C33-939F-4049-B948-6B20DCBFFDBD}" type="datetimeFigureOut">
              <a:rPr lang="es-CL" smtClean="0"/>
              <a:t>04-06-2017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806FCFA-A37D-4E48-90E4-3F969590A26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2CF863F-105D-4321-A1AF-73AB59E136A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10A510-6A4D-411C-8D1A-911800B7B8A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639901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65C7D5B-0E25-4D8E-A87E-41409F8E51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scene3d>
            <a:camera prst="isometricOffAxis2Left"/>
            <a:lightRig rig="threePt" dir="t"/>
          </a:scene3d>
        </p:spPr>
        <p:txBody>
          <a:bodyPr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r>
              <a:rPr lang="es-CL" b="1" dirty="0">
                <a:ln/>
                <a:solidFill>
                  <a:schemeClr val="accent4"/>
                </a:solidFill>
              </a:rPr>
              <a:t>CRIPTOMONEDAS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BECF68E-BE1E-4F1B-9973-CE694D8A5B4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0969736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7A6AAE4-BDE9-4304-B1D7-6DB77207B2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1225" y="1690688"/>
            <a:ext cx="10515600" cy="4351338"/>
          </a:xfrm>
        </p:spPr>
        <p:txBody>
          <a:bodyPr>
            <a:normAutofit fontScale="92500"/>
          </a:bodyPr>
          <a:lstStyle/>
          <a:p>
            <a:pPr marL="0" indent="720725" algn="just">
              <a:buNone/>
            </a:pPr>
            <a:r>
              <a:rPr lang="es-CL" dirty="0"/>
              <a:t> </a:t>
            </a:r>
            <a:r>
              <a:rPr lang="es-CL" dirty="0">
                <a:solidFill>
                  <a:srgbClr val="00B0F0"/>
                </a:solidFill>
              </a:rPr>
              <a:t>Una </a:t>
            </a:r>
            <a:r>
              <a:rPr lang="es-CL" dirty="0" err="1">
                <a:solidFill>
                  <a:srgbClr val="00B0F0"/>
                </a:solidFill>
              </a:rPr>
              <a:t>criptomoneda</a:t>
            </a:r>
            <a:r>
              <a:rPr lang="es-CL" dirty="0">
                <a:solidFill>
                  <a:srgbClr val="00B0F0"/>
                </a:solidFill>
              </a:rPr>
              <a:t> o criptodivisa (del inglés </a:t>
            </a:r>
            <a:r>
              <a:rPr lang="es-CL" dirty="0" err="1">
                <a:solidFill>
                  <a:srgbClr val="00B0F0"/>
                </a:solidFill>
              </a:rPr>
              <a:t>cryptocurrency</a:t>
            </a:r>
            <a:r>
              <a:rPr lang="es-CL" dirty="0">
                <a:solidFill>
                  <a:srgbClr val="00B0F0"/>
                </a:solidFill>
              </a:rPr>
              <a:t>) es un medio digital de intercambio</a:t>
            </a:r>
          </a:p>
          <a:p>
            <a:pPr marL="0" indent="720725" algn="just">
              <a:buNone/>
            </a:pPr>
            <a:r>
              <a:rPr lang="es-CL" dirty="0"/>
              <a:t> La primera </a:t>
            </a:r>
            <a:r>
              <a:rPr lang="es-CL" dirty="0" err="1"/>
              <a:t>criptomoneda</a:t>
            </a:r>
            <a:r>
              <a:rPr lang="es-CL" dirty="0"/>
              <a:t> que empezó a operar fue Bitcoin en 2009, y desde entonces han aparecido muchas otras, con diferentes características y protocolos como pueda serlo </a:t>
            </a:r>
            <a:r>
              <a:rPr lang="es-CL" dirty="0" err="1"/>
              <a:t>Litecoin</a:t>
            </a:r>
            <a:r>
              <a:rPr lang="es-CL" dirty="0"/>
              <a:t>, </a:t>
            </a:r>
            <a:r>
              <a:rPr lang="es-CL" dirty="0" err="1"/>
              <a:t>Ethereum</a:t>
            </a:r>
            <a:r>
              <a:rPr lang="es-CL" dirty="0"/>
              <a:t>, </a:t>
            </a:r>
            <a:r>
              <a:rPr lang="es-CL" dirty="0" err="1"/>
              <a:t>Ripple</a:t>
            </a:r>
            <a:r>
              <a:rPr lang="es-CL" dirty="0"/>
              <a:t>, </a:t>
            </a:r>
            <a:r>
              <a:rPr lang="es-CL" dirty="0" err="1"/>
              <a:t>Dogecoin</a:t>
            </a:r>
            <a:r>
              <a:rPr lang="es-CL" dirty="0"/>
              <a:t> y otras. </a:t>
            </a:r>
          </a:p>
          <a:p>
            <a:pPr marL="0" indent="720725" algn="just">
              <a:buNone/>
            </a:pPr>
            <a:r>
              <a:rPr lang="es-CL" dirty="0"/>
              <a:t>Al comparar una </a:t>
            </a:r>
            <a:r>
              <a:rPr lang="es-CL" dirty="0" err="1"/>
              <a:t>criptomoneda</a:t>
            </a:r>
            <a:r>
              <a:rPr lang="es-CL" dirty="0"/>
              <a:t> con el dinero fiduciario la diferencia más notable es la forma en que ningún grupo o particular puede acelerar la producción de dinero y usar éste ilegal o abusivamente de manera significativa, ya que sólo </a:t>
            </a:r>
            <a:r>
              <a:rPr lang="es-CL" dirty="0">
                <a:solidFill>
                  <a:srgbClr val="00B0F0"/>
                </a:solidFill>
              </a:rPr>
              <a:t>se genera una cierta cantidad de unidades colectivamente</a:t>
            </a:r>
            <a:r>
              <a:rPr lang="es-CL" dirty="0"/>
              <a:t>, a una velocidad que está limitada por un valor definido con anterioridad y conocido públicamente.</a:t>
            </a: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7558E903-738C-4C40-974A-D8D3FF8C70FF}"/>
              </a:ext>
            </a:extLst>
          </p:cNvPr>
          <p:cNvSpPr/>
          <p:nvPr/>
        </p:nvSpPr>
        <p:spPr>
          <a:xfrm>
            <a:off x="4306890" y="767358"/>
            <a:ext cx="3576346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DEFINICIÓN</a:t>
            </a:r>
          </a:p>
        </p:txBody>
      </p:sp>
    </p:spTree>
    <p:extLst>
      <p:ext uri="{BB962C8B-B14F-4D97-AF65-F5344CB8AC3E}">
        <p14:creationId xmlns:p14="http://schemas.microsoft.com/office/powerpoint/2010/main" val="25454791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7A6AAE4-BDE9-4304-B1D7-6DB77207B2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1225" y="1736725"/>
            <a:ext cx="10515600" cy="4351338"/>
          </a:xfrm>
        </p:spPr>
        <p:txBody>
          <a:bodyPr>
            <a:normAutofit lnSpcReduction="10000"/>
          </a:bodyPr>
          <a:lstStyle/>
          <a:p>
            <a:pPr marL="0" indent="720725" algn="just">
              <a:buNone/>
            </a:pPr>
            <a:r>
              <a:rPr lang="es-CL" dirty="0"/>
              <a:t>Han aparecido ya docenas de </a:t>
            </a:r>
            <a:r>
              <a:rPr lang="es-CL" dirty="0" err="1"/>
              <a:t>criptomonedas</a:t>
            </a:r>
            <a:r>
              <a:rPr lang="es-CL" dirty="0"/>
              <a:t> con diferentes especificaciones, pero la mayoría de ellas son similares o derivadas de la primera que ha sido totalmente implementada; </a:t>
            </a:r>
            <a:r>
              <a:rPr lang="es-CL" b="1" dirty="0"/>
              <a:t>el Bitcoin</a:t>
            </a:r>
            <a:r>
              <a:rPr lang="es-CL" dirty="0"/>
              <a:t>. </a:t>
            </a:r>
          </a:p>
          <a:p>
            <a:pPr marL="0" indent="720725" algn="just">
              <a:buNone/>
            </a:pPr>
            <a:r>
              <a:rPr lang="es-CL" dirty="0"/>
              <a:t>En los sistemas de </a:t>
            </a:r>
            <a:r>
              <a:rPr lang="es-CL" dirty="0" err="1"/>
              <a:t>criptomonedas</a:t>
            </a:r>
            <a:r>
              <a:rPr lang="es-CL" dirty="0"/>
              <a:t> se </a:t>
            </a:r>
            <a:r>
              <a:rPr lang="es-CL" dirty="0">
                <a:solidFill>
                  <a:srgbClr val="00B0F0"/>
                </a:solidFill>
              </a:rPr>
              <a:t>garantiza la seguridad, integridad y equilibrio de sus estados de cuentas </a:t>
            </a:r>
            <a:r>
              <a:rPr lang="es-CL" dirty="0"/>
              <a:t>(contabilidad) por medio de un entramado de </a:t>
            </a:r>
            <a:r>
              <a:rPr lang="es-CL" dirty="0">
                <a:solidFill>
                  <a:srgbClr val="00B0F0"/>
                </a:solidFill>
              </a:rPr>
              <a:t>agentes</a:t>
            </a:r>
            <a:r>
              <a:rPr lang="es-CL" dirty="0"/>
              <a:t> (transferencia de archivo segmentada o transferencia de archivo </a:t>
            </a:r>
            <a:r>
              <a:rPr lang="es-CL" dirty="0" err="1"/>
              <a:t>multifuente</a:t>
            </a:r>
            <a:r>
              <a:rPr lang="es-CL" dirty="0"/>
              <a:t>) que se verifican (desconfían) mutuamente llamados "</a:t>
            </a:r>
            <a:r>
              <a:rPr lang="es-CL" dirty="0" err="1"/>
              <a:t>miners</a:t>
            </a:r>
            <a:r>
              <a:rPr lang="es-CL" dirty="0"/>
              <a:t>", que son, en su mayoría, público en general y protegen activamente la red (el entramado) al mantener una </a:t>
            </a:r>
            <a:r>
              <a:rPr lang="es-CL" b="1" dirty="0"/>
              <a:t>alta tasa de procesamiento de algoritmos</a:t>
            </a:r>
            <a:r>
              <a:rPr lang="es-CL" dirty="0"/>
              <a:t>, con la finalidad de tener la oportunidad de recibir una pequeña propina, que se reparte de manera aleatoria</a:t>
            </a: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7558E903-738C-4C40-974A-D8D3FF8C70FF}"/>
              </a:ext>
            </a:extLst>
          </p:cNvPr>
          <p:cNvSpPr/>
          <p:nvPr/>
        </p:nvSpPr>
        <p:spPr>
          <a:xfrm>
            <a:off x="4306890" y="767358"/>
            <a:ext cx="3576346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SISTEMA</a:t>
            </a:r>
            <a:endParaRPr lang="es-ES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2829436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7A6AAE4-BDE9-4304-B1D7-6DB77207B2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1225" y="1736725"/>
            <a:ext cx="10515600" cy="4351338"/>
          </a:xfrm>
        </p:spPr>
        <p:txBody>
          <a:bodyPr>
            <a:normAutofit/>
          </a:bodyPr>
          <a:lstStyle/>
          <a:p>
            <a:pPr marL="0" indent="720725" algn="just">
              <a:buNone/>
            </a:pPr>
            <a:r>
              <a:rPr lang="es-CL" dirty="0"/>
              <a:t>Romper la seguridad existente en una </a:t>
            </a:r>
            <a:r>
              <a:rPr lang="es-CL" dirty="0" err="1"/>
              <a:t>criptomoneda</a:t>
            </a:r>
            <a:r>
              <a:rPr lang="es-CL" dirty="0"/>
              <a:t> es matemáticamente posible, pero el costo para lograrlo sería </a:t>
            </a:r>
            <a:r>
              <a:rPr lang="es-CL" dirty="0" err="1"/>
              <a:t>inasumiblemente</a:t>
            </a:r>
            <a:r>
              <a:rPr lang="es-CL" dirty="0"/>
              <a:t> alto. </a:t>
            </a:r>
          </a:p>
          <a:p>
            <a:pPr marL="0" indent="720725" algn="just">
              <a:buNone/>
            </a:pPr>
            <a:r>
              <a:rPr lang="es-CL" dirty="0"/>
              <a:t>Por ejemplo, un atacante que intentase quebrar el sistema de prueba de trabajo) de Bitcoin necesitaría una potencia computacional mayor que el de todo el entramado (red-</a:t>
            </a:r>
            <a:r>
              <a:rPr lang="es-CL" dirty="0" err="1"/>
              <a:t>emjambre</a:t>
            </a:r>
            <a:r>
              <a:rPr lang="es-CL" dirty="0"/>
              <a:t>) de todos los "</a:t>
            </a:r>
            <a:r>
              <a:rPr lang="es-CL" dirty="0" err="1"/>
              <a:t>miners</a:t>
            </a:r>
            <a:r>
              <a:rPr lang="es-CL" dirty="0"/>
              <a:t>" del sistema, y aun así, solo tendría una probabilidad de éxito del 50% (#ronda de autentificación), en otras palabras, romper la seguridad de Bitcoin exigiría una capacidad superior a la de empresas tecnológicas del tamaño de Google.</a:t>
            </a:r>
          </a:p>
          <a:p>
            <a:pPr marL="0" indent="720725" algn="just">
              <a:buNone/>
            </a:pPr>
            <a:endParaRPr lang="es-CL" dirty="0"/>
          </a:p>
          <a:p>
            <a:pPr marL="457200" lvl="1" indent="720725" algn="just">
              <a:buNone/>
            </a:pPr>
            <a:endParaRPr lang="es-CL" dirty="0"/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7558E903-738C-4C40-974A-D8D3FF8C70FF}"/>
              </a:ext>
            </a:extLst>
          </p:cNvPr>
          <p:cNvSpPr/>
          <p:nvPr/>
        </p:nvSpPr>
        <p:spPr>
          <a:xfrm>
            <a:off x="2355273" y="767358"/>
            <a:ext cx="7218217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SEGURIDAD EXTREMA</a:t>
            </a:r>
            <a:endParaRPr lang="es-ES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8392636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7A6AAE4-BDE9-4304-B1D7-6DB77207B2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1225" y="1736725"/>
            <a:ext cx="10515600" cy="4351338"/>
          </a:xfrm>
        </p:spPr>
        <p:txBody>
          <a:bodyPr>
            <a:normAutofit/>
          </a:bodyPr>
          <a:lstStyle/>
          <a:p>
            <a:pPr marL="0" indent="720725" algn="just">
              <a:buNone/>
            </a:pPr>
            <a:endParaRPr lang="es-CL" dirty="0"/>
          </a:p>
          <a:p>
            <a:pPr marL="457200" lvl="1" indent="720725" algn="just">
              <a:buNone/>
            </a:pPr>
            <a:r>
              <a:rPr lang="es-CL" dirty="0"/>
              <a:t>El uso de estas </a:t>
            </a:r>
            <a:r>
              <a:rPr lang="es-CL" dirty="0" err="1"/>
              <a:t>criptomonedas</a:t>
            </a:r>
            <a:r>
              <a:rPr lang="es-CL" dirty="0"/>
              <a:t> en actividades ilegales, así como la imposibilidad por parte de los gobiernos de establecer políticas impositivas sobre transacciones realizadas a través de dicho medio, es motivo de controversias. </a:t>
            </a:r>
          </a:p>
          <a:p>
            <a:pPr marL="457200" lvl="1" indent="720725" algn="just">
              <a:buNone/>
            </a:pPr>
            <a:r>
              <a:rPr lang="es-CL" dirty="0"/>
              <a:t>Bolivia se ha convertido en el primer país en prohibir explícitamente el uso de </a:t>
            </a:r>
            <a:r>
              <a:rPr lang="es-CL" dirty="0" err="1"/>
              <a:t>criptomonedas</a:t>
            </a:r>
            <a:r>
              <a:rPr lang="es-CL" dirty="0"/>
              <a:t>, en junio 2014.</a:t>
            </a: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7558E903-738C-4C40-974A-D8D3FF8C70FF}"/>
              </a:ext>
            </a:extLst>
          </p:cNvPr>
          <p:cNvSpPr/>
          <p:nvPr/>
        </p:nvSpPr>
        <p:spPr>
          <a:xfrm>
            <a:off x="2355273" y="767358"/>
            <a:ext cx="7218217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CONTR0VERSIA</a:t>
            </a:r>
            <a:endParaRPr lang="es-ES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092043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Marcador de contenido 4" descr="Imagen que contiene texto, mapa&#10;&#10;Descripción generada con confianza muy alta">
            <a:extLst>
              <a:ext uri="{FF2B5EF4-FFF2-40B4-BE49-F238E27FC236}">
                <a16:creationId xmlns:a16="http://schemas.microsoft.com/office/drawing/2014/main" id="{B563B657-9C7F-416B-84A3-93A004DAB1F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9871" y="1987447"/>
            <a:ext cx="10279626" cy="3743728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4" name="Rectángulo 3">
            <a:extLst>
              <a:ext uri="{FF2B5EF4-FFF2-40B4-BE49-F238E27FC236}">
                <a16:creationId xmlns:a16="http://schemas.microsoft.com/office/drawing/2014/main" id="{7558E903-738C-4C40-974A-D8D3FF8C70FF}"/>
              </a:ext>
            </a:extLst>
          </p:cNvPr>
          <p:cNvSpPr/>
          <p:nvPr/>
        </p:nvSpPr>
        <p:spPr>
          <a:xfrm>
            <a:off x="2355273" y="767358"/>
            <a:ext cx="7218217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BITCOIN</a:t>
            </a:r>
            <a:endParaRPr lang="es-ES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1549582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413</Words>
  <Application>Microsoft Office PowerPoint</Application>
  <PresentationFormat>Panorámica</PresentationFormat>
  <Paragraphs>16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Tema de Office</vt:lpstr>
      <vt:lpstr>CRIPTOMONEDAS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CRIPTOMONEDAS</dc:title>
  <dc:creator>JORGE ANDRES LAVIN LARRAIN</dc:creator>
  <cp:lastModifiedBy>JORGE ANDRES LAVIN LARRAIN</cp:lastModifiedBy>
  <cp:revision>1</cp:revision>
  <dcterms:created xsi:type="dcterms:W3CDTF">2017-06-04T19:17:53Z</dcterms:created>
  <dcterms:modified xsi:type="dcterms:W3CDTF">2017-06-04T19:45:35Z</dcterms:modified>
</cp:coreProperties>
</file>