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35" userDrawn="1">
          <p15:clr>
            <a:srgbClr val="A4A3A4"/>
          </p15:clr>
        </p15:guide>
        <p15:guide id="2" pos="5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69" d="100"/>
          <a:sy n="69" d="100"/>
        </p:scale>
        <p:origin x="654" y="60"/>
      </p:cViewPr>
      <p:guideLst>
        <p:guide orient="horz" pos="935"/>
        <p:guide pos="5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ANDRES LAVIN LARRAIN" userId="d780bd704531e3a7" providerId="LiveId" clId="{01840FE2-3C7C-4D6F-A847-6380934671E7}"/>
    <pc:docChg chg="addSld modSld">
      <pc:chgData name="JORGE ANDRES LAVIN LARRAIN" userId="d780bd704531e3a7" providerId="LiveId" clId="{01840FE2-3C7C-4D6F-A847-6380934671E7}" dt="2017-06-04T21:16:21.874" v="10" actId="0"/>
      <pc:docMkLst>
        <pc:docMk/>
      </pc:docMkLst>
      <pc:sldChg chg="modSp add">
        <pc:chgData name="JORGE ANDRES LAVIN LARRAIN" userId="d780bd704531e3a7" providerId="LiveId" clId="{01840FE2-3C7C-4D6F-A847-6380934671E7}" dt="2017-06-04T21:13:44.315" v="5" actId="0"/>
        <pc:sldMkLst>
          <pc:docMk/>
          <pc:sldMk cId="1957679058" sldId="261"/>
        </pc:sldMkLst>
        <pc:spChg chg="mod">
          <ac:chgData name="JORGE ANDRES LAVIN LARRAIN" userId="d780bd704531e3a7" providerId="LiveId" clId="{01840FE2-3C7C-4D6F-A847-6380934671E7}" dt="2017-06-04T21:13:44.315" v="5" actId="0"/>
          <ac:spMkLst>
            <pc:docMk/>
            <pc:sldMk cId="1957679058" sldId="261"/>
            <ac:spMk id="5" creationId="{3E8EE8FF-A2B5-4591-AB12-6FBB1AD49600}"/>
          </ac:spMkLst>
        </pc:spChg>
      </pc:sldChg>
      <pc:sldChg chg="modSp add">
        <pc:chgData name="JORGE ANDRES LAVIN LARRAIN" userId="d780bd704531e3a7" providerId="LiveId" clId="{01840FE2-3C7C-4D6F-A847-6380934671E7}" dt="2017-06-04T21:10:14.857" v="3" actId="0"/>
        <pc:sldMkLst>
          <pc:docMk/>
          <pc:sldMk cId="298151127" sldId="262"/>
        </pc:sldMkLst>
        <pc:spChg chg="mod">
          <ac:chgData name="JORGE ANDRES LAVIN LARRAIN" userId="d780bd704531e3a7" providerId="LiveId" clId="{01840FE2-3C7C-4D6F-A847-6380934671E7}" dt="2017-06-04T21:10:14.857" v="3" actId="0"/>
          <ac:spMkLst>
            <pc:docMk/>
            <pc:sldMk cId="298151127" sldId="262"/>
            <ac:spMk id="5" creationId="{3E8EE8FF-A2B5-4591-AB12-6FBB1AD49600}"/>
          </ac:spMkLst>
        </pc:spChg>
      </pc:sldChg>
      <pc:sldChg chg="modSp add">
        <pc:chgData name="JORGE ANDRES LAVIN LARRAIN" userId="d780bd704531e3a7" providerId="LiveId" clId="{01840FE2-3C7C-4D6F-A847-6380934671E7}" dt="2017-06-04T21:16:21.874" v="10" actId="0"/>
        <pc:sldMkLst>
          <pc:docMk/>
          <pc:sldMk cId="4064502227" sldId="263"/>
        </pc:sldMkLst>
        <pc:spChg chg="mod">
          <ac:chgData name="JORGE ANDRES LAVIN LARRAIN" userId="d780bd704531e3a7" providerId="LiveId" clId="{01840FE2-3C7C-4D6F-A847-6380934671E7}" dt="2017-06-04T21:15:06.977" v="8" actId="0"/>
          <ac:spMkLst>
            <pc:docMk/>
            <pc:sldMk cId="4064502227" sldId="263"/>
            <ac:spMk id="6" creationId="{5C4F00D6-11CE-4DE2-B729-8D8F37F2ACE2}"/>
          </ac:spMkLst>
        </pc:spChg>
        <pc:spChg chg="mod">
          <ac:chgData name="JORGE ANDRES LAVIN LARRAIN" userId="d780bd704531e3a7" providerId="LiveId" clId="{01840FE2-3C7C-4D6F-A847-6380934671E7}" dt="2017-06-04T21:16:21.874" v="10" actId="0"/>
          <ac:spMkLst>
            <pc:docMk/>
            <pc:sldMk cId="4064502227" sldId="263"/>
            <ac:spMk id="3" creationId="{AEFA4CEB-7F78-4B4B-8FBE-5EBAB2EE12A6}"/>
          </ac:spMkLst>
        </pc:spChg>
        <pc:spChg chg="mod">
          <ac:chgData name="JORGE ANDRES LAVIN LARRAIN" userId="d780bd704531e3a7" providerId="LiveId" clId="{01840FE2-3C7C-4D6F-A847-6380934671E7}" dt="2017-06-04T21:15:28.927" v="9" actId="0"/>
          <ac:spMkLst>
            <pc:docMk/>
            <pc:sldMk cId="4064502227" sldId="263"/>
            <ac:spMk id="5" creationId="{3E8EE8FF-A2B5-4591-AB12-6FBB1AD496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1A190A-3593-4ADF-963A-761A0CBB21E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09E7AC62-8D31-4FD0-AC95-938E64E001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Marcador de fecha 3">
            <a:extLst>
              <a:ext uri="{FF2B5EF4-FFF2-40B4-BE49-F238E27FC236}">
                <a16:creationId xmlns:a16="http://schemas.microsoft.com/office/drawing/2014/main" id="{3DB7F759-FBEA-4BB0-B9CD-7914138D051B}"/>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5" name="Marcador de pie de página 4">
            <a:extLst>
              <a:ext uri="{FF2B5EF4-FFF2-40B4-BE49-F238E27FC236}">
                <a16:creationId xmlns:a16="http://schemas.microsoft.com/office/drawing/2014/main" id="{D78B79A3-A534-4B77-89A5-174BE350076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72D1DD2-25BA-486A-95A9-07A95629E21D}"/>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3716544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66FDB4-6F0E-4DC8-B9DA-C4AB284173C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A744EE7-F50E-4BEB-A69A-25337D47EB79}"/>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41EB54F-3322-4803-8247-267A532B06ED}"/>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5" name="Marcador de pie de página 4">
            <a:extLst>
              <a:ext uri="{FF2B5EF4-FFF2-40B4-BE49-F238E27FC236}">
                <a16:creationId xmlns:a16="http://schemas.microsoft.com/office/drawing/2014/main" id="{B8A24745-0C0A-4D75-BBA7-3E70587D426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DB497CB-9128-4862-AAB2-42E3D9BC9310}"/>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760543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27D9313-E43D-4719-92D2-B3D4D1EA5EF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9CD9F1E-B5B1-4624-9048-B722C631CD83}"/>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E21C5D9-82C5-471D-AC58-381BF8085AD4}"/>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5" name="Marcador de pie de página 4">
            <a:extLst>
              <a:ext uri="{FF2B5EF4-FFF2-40B4-BE49-F238E27FC236}">
                <a16:creationId xmlns:a16="http://schemas.microsoft.com/office/drawing/2014/main" id="{F14D60BC-EC19-4D96-850B-B789944C236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A800376-025A-42A8-B20B-FF4390A21F96}"/>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169980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3C0894-1595-4278-8572-E3CD9A26AE8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FD2BE77-F8CB-4FC9-8758-7B884D3D4D28}"/>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B979C3F-9B09-48B2-8F70-E9743470412E}"/>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5" name="Marcador de pie de página 4">
            <a:extLst>
              <a:ext uri="{FF2B5EF4-FFF2-40B4-BE49-F238E27FC236}">
                <a16:creationId xmlns:a16="http://schemas.microsoft.com/office/drawing/2014/main" id="{E5D986E0-E440-4345-8686-285928B71FB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B1DE699-EC2B-4432-BEAA-FF952E3DD6A9}"/>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2297486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281F8-0B3C-466D-A375-5024633FFFD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88EC4F4-AFA3-4CBD-8552-3AB31AF02F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F25F032B-8443-4EE4-92B8-59E979406797}"/>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5" name="Marcador de pie de página 4">
            <a:extLst>
              <a:ext uri="{FF2B5EF4-FFF2-40B4-BE49-F238E27FC236}">
                <a16:creationId xmlns:a16="http://schemas.microsoft.com/office/drawing/2014/main" id="{AC7AE912-7E59-4B28-91E1-B13DF71E703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1763380-F489-44A7-98FA-405735536B84}"/>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2642206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492544-7AFC-4F41-ADF3-0BDBEC6E837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67C3E55-24E7-4F6D-98C2-178C5D8BD863}"/>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238FD97E-8AFD-469B-9A97-7528942CDB75}"/>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58A9C883-C1EE-4F3E-A972-9F3991578670}"/>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6" name="Marcador de pie de página 5">
            <a:extLst>
              <a:ext uri="{FF2B5EF4-FFF2-40B4-BE49-F238E27FC236}">
                <a16:creationId xmlns:a16="http://schemas.microsoft.com/office/drawing/2014/main" id="{DA373CC1-2F5C-4EB8-92D0-4A405E53BF8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8258018-FC48-4A1D-AB38-42FE2B7FE6F3}"/>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3462339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8B9ACF-DA34-46F8-8CB6-C47D70D7BA1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C206246-4299-40E3-B1C6-7C95C28E9E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3A620319-3E63-4C18-A420-C894C9DDB643}"/>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AECE3E7-4167-47C6-BE13-412604B74E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CDA75BAA-DB16-482E-A8D3-580C53D4EF48}"/>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7132925A-EC28-4C0E-93D4-7F0E37BEAA5E}"/>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8" name="Marcador de pie de página 7">
            <a:extLst>
              <a:ext uri="{FF2B5EF4-FFF2-40B4-BE49-F238E27FC236}">
                <a16:creationId xmlns:a16="http://schemas.microsoft.com/office/drawing/2014/main" id="{57B4DDB9-0344-42A1-AE0E-8B5E8A2FB52A}"/>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C9840F16-0B0E-4DF9-87C1-BCD7B55F85E3}"/>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407396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12A787-2333-407D-9513-1FC7F50A002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0C135464-4E8D-4CD0-A94B-723E7E92BF83}"/>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4" name="Marcador de pie de página 3">
            <a:extLst>
              <a:ext uri="{FF2B5EF4-FFF2-40B4-BE49-F238E27FC236}">
                <a16:creationId xmlns:a16="http://schemas.microsoft.com/office/drawing/2014/main" id="{2972A81D-F998-40A0-8D5A-BF1B9EB34AEE}"/>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0916D1FC-EAD1-4943-82D9-BCC9AC288DF4}"/>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41022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30574CA-C235-4982-9A7A-16B1AE7FF103}"/>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3" name="Marcador de pie de página 2">
            <a:extLst>
              <a:ext uri="{FF2B5EF4-FFF2-40B4-BE49-F238E27FC236}">
                <a16:creationId xmlns:a16="http://schemas.microsoft.com/office/drawing/2014/main" id="{8C05F4B1-7E45-4833-ABA1-E434EDBD72C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F9F6A7EF-D0AF-4A93-95AE-E3DB49AA27FC}"/>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398553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915C63-08FA-4C1C-8981-2D658535D09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628B229-D045-4FAC-AFE1-66766D65B0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60A477D4-6A3B-47DD-B236-2A9B5ED4B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DC7BE9F2-FBFF-48C0-86B5-F9F281F49FFA}"/>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6" name="Marcador de pie de página 5">
            <a:extLst>
              <a:ext uri="{FF2B5EF4-FFF2-40B4-BE49-F238E27FC236}">
                <a16:creationId xmlns:a16="http://schemas.microsoft.com/office/drawing/2014/main" id="{60CBF5C3-FACD-4F7C-B8AD-DCCC9F165A6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E5A5225-718D-43BC-A66A-1720D6C7B8D0}"/>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71179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E55003-5ADD-415E-BCD6-D83340696BD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74D890DF-16D9-421C-9AFF-36FCE9D343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A4C57F65-F425-4BE7-BCDC-400B3109E3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76745858-6109-476D-9973-D5EF24934E34}"/>
              </a:ext>
            </a:extLst>
          </p:cNvPr>
          <p:cNvSpPr>
            <a:spLocks noGrp="1"/>
          </p:cNvSpPr>
          <p:nvPr>
            <p:ph type="dt" sz="half" idx="10"/>
          </p:nvPr>
        </p:nvSpPr>
        <p:spPr/>
        <p:txBody>
          <a:bodyPr/>
          <a:lstStyle/>
          <a:p>
            <a:fld id="{A71C5B9F-B2DB-4671-BCD1-8513AF10A24A}" type="datetimeFigureOut">
              <a:rPr lang="es-CL" smtClean="0"/>
              <a:t>04-06-2017</a:t>
            </a:fld>
            <a:endParaRPr lang="es-CL"/>
          </a:p>
        </p:txBody>
      </p:sp>
      <p:sp>
        <p:nvSpPr>
          <p:cNvPr id="6" name="Marcador de pie de página 5">
            <a:extLst>
              <a:ext uri="{FF2B5EF4-FFF2-40B4-BE49-F238E27FC236}">
                <a16:creationId xmlns:a16="http://schemas.microsoft.com/office/drawing/2014/main" id="{B97D6CF2-CB11-4085-9267-24CC7339CD4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989DDEF-2B78-4B74-AE15-100301C7AC1E}"/>
              </a:ext>
            </a:extLst>
          </p:cNvPr>
          <p:cNvSpPr>
            <a:spLocks noGrp="1"/>
          </p:cNvSpPr>
          <p:nvPr>
            <p:ph type="sldNum" sz="quarter" idx="12"/>
          </p:nvPr>
        </p:nvSpPr>
        <p:spPr/>
        <p:txBody>
          <a:bodyPr/>
          <a:lstStyle/>
          <a:p>
            <a:fld id="{21DBBFDF-823B-467B-BB50-E42627C93ED2}" type="slidenum">
              <a:rPr lang="es-CL" smtClean="0"/>
              <a:t>‹Nº›</a:t>
            </a:fld>
            <a:endParaRPr lang="es-CL"/>
          </a:p>
        </p:txBody>
      </p:sp>
    </p:spTree>
    <p:extLst>
      <p:ext uri="{BB962C8B-B14F-4D97-AF65-F5344CB8AC3E}">
        <p14:creationId xmlns:p14="http://schemas.microsoft.com/office/powerpoint/2010/main" val="955010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38AD587-D296-49CD-B07B-A1986C832B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6EEAD1F-BE14-451D-8ED1-3A88DFE06C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B10E745-0989-4E8D-B014-68C75D6554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C5B9F-B2DB-4671-BCD1-8513AF10A24A}" type="datetimeFigureOut">
              <a:rPr lang="es-CL" smtClean="0"/>
              <a:t>04-06-2017</a:t>
            </a:fld>
            <a:endParaRPr lang="es-CL"/>
          </a:p>
        </p:txBody>
      </p:sp>
      <p:sp>
        <p:nvSpPr>
          <p:cNvPr id="5" name="Marcador de pie de página 4">
            <a:extLst>
              <a:ext uri="{FF2B5EF4-FFF2-40B4-BE49-F238E27FC236}">
                <a16:creationId xmlns:a16="http://schemas.microsoft.com/office/drawing/2014/main" id="{BD299CFB-C084-4D97-B0EE-2374F745C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873127CE-B831-4224-BF66-B6FCDF65DC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BBFDF-823B-467B-BB50-E42627C93ED2}" type="slidenum">
              <a:rPr lang="es-CL" smtClean="0"/>
              <a:t>‹Nº›</a:t>
            </a:fld>
            <a:endParaRPr lang="es-CL"/>
          </a:p>
        </p:txBody>
      </p:sp>
    </p:spTree>
    <p:extLst>
      <p:ext uri="{BB962C8B-B14F-4D97-AF65-F5344CB8AC3E}">
        <p14:creationId xmlns:p14="http://schemas.microsoft.com/office/powerpoint/2010/main" val="2348668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F31056-E3FA-40D3-A776-B71435D97AE1}"/>
              </a:ext>
            </a:extLst>
          </p:cNvPr>
          <p:cNvSpPr>
            <a:spLocks noGrp="1"/>
          </p:cNvSpPr>
          <p:nvPr>
            <p:ph type="ctrTitle"/>
          </p:nvPr>
        </p:nvSpPr>
        <p:spPr/>
        <p:txBody>
          <a:bodyPr>
            <a:normAutofit/>
          </a:bodyPr>
          <a:lstStyle/>
          <a:p>
            <a:r>
              <a:rPr lang="es-CL" sz="6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MUNDO VIRTUAL</a:t>
            </a:r>
            <a:endParaRPr lang="es-CL" sz="6600" dirty="0"/>
          </a:p>
        </p:txBody>
      </p:sp>
    </p:spTree>
    <p:extLst>
      <p:ext uri="{BB962C8B-B14F-4D97-AF65-F5344CB8AC3E}">
        <p14:creationId xmlns:p14="http://schemas.microsoft.com/office/powerpoint/2010/main" val="414688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3E8EE8FF-A2B5-4591-AB12-6FBB1AD49600}"/>
              </a:ext>
            </a:extLst>
          </p:cNvPr>
          <p:cNvSpPr>
            <a:spLocks noGrp="1"/>
          </p:cNvSpPr>
          <p:nvPr>
            <p:ph idx="1"/>
          </p:nvPr>
        </p:nvSpPr>
        <p:spPr>
          <a:xfrm>
            <a:off x="911225" y="1489571"/>
            <a:ext cx="10515600" cy="4351338"/>
          </a:xfrm>
        </p:spPr>
        <p:txBody>
          <a:bodyPr>
            <a:normAutofit/>
          </a:bodyPr>
          <a:lstStyle/>
          <a:p>
            <a:pPr marL="0" indent="720725" algn="just">
              <a:buNone/>
            </a:pPr>
            <a:r>
              <a:rPr lang="es-CL" sz="3200" dirty="0"/>
              <a:t>Un mundo virtual , es un tipo de </a:t>
            </a:r>
            <a:r>
              <a:rPr lang="es-CL" sz="3200" dirty="0">
                <a:solidFill>
                  <a:srgbClr val="00B0F0"/>
                </a:solidFill>
              </a:rPr>
              <a:t>comunidad virtual </a:t>
            </a:r>
            <a:r>
              <a:rPr lang="es-CL" sz="3200" dirty="0"/>
              <a:t>en línea que simula un mundo o entorno artificial inspirado o no en la realidad, en el cual los usuarios pueden interactuar entre sí a través de personajes o avatares, </a:t>
            </a:r>
            <a:r>
              <a:rPr lang="es-CL" sz="3200" dirty="0">
                <a:solidFill>
                  <a:srgbClr val="00B0F0"/>
                </a:solidFill>
              </a:rPr>
              <a:t>y usar objetos o bienes virtuales. </a:t>
            </a:r>
          </a:p>
          <a:p>
            <a:pPr marL="0" indent="720725" algn="just">
              <a:buNone/>
            </a:pPr>
            <a:r>
              <a:rPr lang="es-CL" sz="3200" dirty="0"/>
              <a:t>Se trata de un </a:t>
            </a:r>
            <a:r>
              <a:rPr lang="es-CL" sz="3200" dirty="0" err="1"/>
              <a:t>metaverso</a:t>
            </a:r>
            <a:endParaRPr lang="es-CL" sz="3200" dirty="0"/>
          </a:p>
        </p:txBody>
      </p:sp>
      <p:sp>
        <p:nvSpPr>
          <p:cNvPr id="6" name="Rectángulo 5">
            <a:extLst>
              <a:ext uri="{FF2B5EF4-FFF2-40B4-BE49-F238E27FC236}">
                <a16:creationId xmlns:a16="http://schemas.microsoft.com/office/drawing/2014/main" id="{5C4F00D6-11CE-4DE2-B729-8D8F37F2ACE2}"/>
              </a:ext>
            </a:extLst>
          </p:cNvPr>
          <p:cNvSpPr/>
          <p:nvPr/>
        </p:nvSpPr>
        <p:spPr>
          <a:xfrm>
            <a:off x="4512189" y="801769"/>
            <a:ext cx="2696572" cy="707886"/>
          </a:xfrm>
          <a:prstGeom prst="rect">
            <a:avLst/>
          </a:prstGeom>
          <a:noFill/>
        </p:spPr>
        <p:txBody>
          <a:bodyPr wrap="none" lIns="91440" tIns="45720" rIns="91440" bIns="45720">
            <a:spAutoFit/>
          </a:bodyPr>
          <a:lstStyle/>
          <a:p>
            <a:pPr algn="ctr"/>
            <a:r>
              <a:rPr lang="es-ES" sz="4000" b="1" cap="none" spc="0" dirty="0">
                <a:ln w="6600">
                  <a:solidFill>
                    <a:schemeClr val="accent2"/>
                  </a:solidFill>
                  <a:prstDash val="solid"/>
                </a:ln>
                <a:solidFill>
                  <a:srgbClr val="FFFFFF"/>
                </a:solidFill>
                <a:effectLst>
                  <a:outerShdw dist="38100" dir="2700000" algn="tl" rotWithShape="0">
                    <a:schemeClr val="accent2"/>
                  </a:outerShdw>
                </a:effectLst>
              </a:rPr>
              <a:t>DEFINICIÓN</a:t>
            </a:r>
          </a:p>
        </p:txBody>
      </p:sp>
    </p:spTree>
    <p:extLst>
      <p:ext uri="{BB962C8B-B14F-4D97-AF65-F5344CB8AC3E}">
        <p14:creationId xmlns:p14="http://schemas.microsoft.com/office/powerpoint/2010/main" val="271203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3E8EE8FF-A2B5-4591-AB12-6FBB1AD49600}"/>
              </a:ext>
            </a:extLst>
          </p:cNvPr>
          <p:cNvSpPr>
            <a:spLocks noGrp="1"/>
          </p:cNvSpPr>
          <p:nvPr>
            <p:ph idx="1"/>
          </p:nvPr>
        </p:nvSpPr>
        <p:spPr>
          <a:xfrm>
            <a:off x="911225" y="1484313"/>
            <a:ext cx="10515600" cy="4351338"/>
          </a:xfrm>
        </p:spPr>
        <p:txBody>
          <a:bodyPr>
            <a:normAutofit fontScale="85000" lnSpcReduction="20000"/>
          </a:bodyPr>
          <a:lstStyle/>
          <a:p>
            <a:pPr marL="0" indent="720725" algn="just">
              <a:buNone/>
            </a:pPr>
            <a:r>
              <a:rPr lang="es-CL" sz="3200" dirty="0">
                <a:solidFill>
                  <a:srgbClr val="00B0F0"/>
                </a:solidFill>
              </a:rPr>
              <a:t>Un "mundo virtual activo" requiere su instauración en un servidor que provea el servicio en línea de forma persistente, activo y disponible 24 horas al día en y todos los días. </a:t>
            </a:r>
          </a:p>
          <a:p>
            <a:pPr marL="0" indent="720725" algn="just">
              <a:buNone/>
            </a:pPr>
            <a:endParaRPr lang="es-CL" sz="3200" dirty="0">
              <a:solidFill>
                <a:srgbClr val="00B0F0"/>
              </a:solidFill>
            </a:endParaRPr>
          </a:p>
          <a:p>
            <a:pPr marL="0" indent="720725" algn="just">
              <a:buNone/>
            </a:pPr>
            <a:r>
              <a:rPr lang="es-CL" sz="3200" dirty="0"/>
              <a:t>Aunque, hoy en día existe la posibilidad de establecer mundos virtuales de manera portable (en disco duro portable o una memoria tipo pendrive o USB). </a:t>
            </a:r>
          </a:p>
          <a:p>
            <a:pPr marL="0" indent="720725" algn="just">
              <a:buNone/>
            </a:pPr>
            <a:endParaRPr lang="es-CL" sz="3200" dirty="0"/>
          </a:p>
          <a:p>
            <a:pPr marL="0" indent="720725" algn="just">
              <a:buNone/>
            </a:pPr>
            <a:r>
              <a:rPr lang="es-CL" sz="3200" dirty="0"/>
              <a:t>Toda vez que se intenta instaurar 'mundos', estos se configuran para que los usuarios (usualmente denominados Residentes) vivan e interactúen, generalmente en tiempo real.</a:t>
            </a:r>
          </a:p>
          <a:p>
            <a:pPr marL="0" indent="720725" algn="just">
              <a:buNone/>
            </a:pPr>
            <a:r>
              <a:rPr lang="es-CL" sz="3200" dirty="0"/>
              <a:t>.</a:t>
            </a:r>
          </a:p>
          <a:p>
            <a:pPr marL="0" indent="720725" algn="just">
              <a:buNone/>
            </a:pPr>
            <a:endParaRPr lang="es-CL" sz="3200" dirty="0"/>
          </a:p>
        </p:txBody>
      </p:sp>
      <p:sp>
        <p:nvSpPr>
          <p:cNvPr id="6" name="Rectángulo 5">
            <a:extLst>
              <a:ext uri="{FF2B5EF4-FFF2-40B4-BE49-F238E27FC236}">
                <a16:creationId xmlns:a16="http://schemas.microsoft.com/office/drawing/2014/main" id="{5C4F00D6-11CE-4DE2-B729-8D8F37F2ACE2}"/>
              </a:ext>
            </a:extLst>
          </p:cNvPr>
          <p:cNvSpPr/>
          <p:nvPr/>
        </p:nvSpPr>
        <p:spPr>
          <a:xfrm>
            <a:off x="4640610" y="812150"/>
            <a:ext cx="2744534" cy="707886"/>
          </a:xfrm>
          <a:prstGeom prst="rect">
            <a:avLst/>
          </a:prstGeom>
          <a:noFill/>
        </p:spPr>
        <p:txBody>
          <a:bodyPr wrap="none" lIns="91440" tIns="45720" rIns="91440" bIns="45720">
            <a:spAutoFit/>
          </a:bodyPr>
          <a:lstStyle/>
          <a:p>
            <a:pPr algn="ctr"/>
            <a:r>
              <a:rPr lang="es-ES" sz="4000" b="1" cap="none" spc="0" dirty="0">
                <a:ln w="6600">
                  <a:solidFill>
                    <a:schemeClr val="accent2"/>
                  </a:solidFill>
                  <a:prstDash val="solid"/>
                </a:ln>
                <a:solidFill>
                  <a:srgbClr val="FFFFFF"/>
                </a:solidFill>
                <a:effectLst>
                  <a:outerShdw dist="38100" dir="2700000" algn="tl" rotWithShape="0">
                    <a:schemeClr val="accent2"/>
                  </a:outerShdw>
                </a:effectLst>
              </a:rPr>
              <a:t>REQUISITOS</a:t>
            </a:r>
          </a:p>
        </p:txBody>
      </p:sp>
    </p:spTree>
    <p:extLst>
      <p:ext uri="{BB962C8B-B14F-4D97-AF65-F5344CB8AC3E}">
        <p14:creationId xmlns:p14="http://schemas.microsoft.com/office/powerpoint/2010/main" val="246312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3E8EE8FF-A2B5-4591-AB12-6FBB1AD49600}"/>
              </a:ext>
            </a:extLst>
          </p:cNvPr>
          <p:cNvSpPr>
            <a:spLocks noGrp="1"/>
          </p:cNvSpPr>
          <p:nvPr>
            <p:ph idx="1"/>
          </p:nvPr>
        </p:nvSpPr>
        <p:spPr>
          <a:xfrm>
            <a:off x="911225" y="1484313"/>
            <a:ext cx="10515600" cy="4351338"/>
          </a:xfrm>
        </p:spPr>
        <p:txBody>
          <a:bodyPr>
            <a:normAutofit/>
          </a:bodyPr>
          <a:lstStyle/>
          <a:p>
            <a:pPr marL="0" indent="720725" algn="just">
              <a:buNone/>
            </a:pPr>
            <a:r>
              <a:rPr lang="es-CL" sz="3200" dirty="0"/>
              <a:t> Los personajes, o avatares, son representados por gráficos en 2D, 2, 5D o 3D según el mundo virtual y ello se soporta por medio de un </a:t>
            </a:r>
            <a:r>
              <a:rPr lang="es-CL" sz="3200" dirty="0">
                <a:solidFill>
                  <a:srgbClr val="00B0F0"/>
                </a:solidFill>
              </a:rPr>
              <a:t>Motor de videojuego.</a:t>
            </a:r>
          </a:p>
          <a:p>
            <a:pPr marL="0" indent="720725" algn="just">
              <a:buNone/>
            </a:pPr>
            <a:r>
              <a:rPr lang="es-CL" sz="3200" dirty="0"/>
              <a:t>Aparecieron mundos virtuales con fines profesionales de aprendizaje (simuladores de vuelo), de enseñanza (MMOLE) o en el entorno médico, pero en la actualidad está siendo llevado por las empresas de ocio electrónico, que ven en esta tecnología una nueva era para videojuegos.</a:t>
            </a:r>
          </a:p>
        </p:txBody>
      </p:sp>
      <p:sp>
        <p:nvSpPr>
          <p:cNvPr id="6" name="Rectángulo 5">
            <a:extLst>
              <a:ext uri="{FF2B5EF4-FFF2-40B4-BE49-F238E27FC236}">
                <a16:creationId xmlns:a16="http://schemas.microsoft.com/office/drawing/2014/main" id="{5C4F00D6-11CE-4DE2-B729-8D8F37F2ACE2}"/>
              </a:ext>
            </a:extLst>
          </p:cNvPr>
          <p:cNvSpPr/>
          <p:nvPr/>
        </p:nvSpPr>
        <p:spPr>
          <a:xfrm>
            <a:off x="5155664" y="837982"/>
            <a:ext cx="1381917" cy="707886"/>
          </a:xfrm>
          <a:prstGeom prst="rect">
            <a:avLst/>
          </a:prstGeom>
          <a:noFill/>
        </p:spPr>
        <p:txBody>
          <a:bodyPr wrap="none" lIns="91440" tIns="45720" rIns="91440" bIns="45720">
            <a:spAutoFit/>
          </a:bodyPr>
          <a:lstStyle/>
          <a:p>
            <a:pPr algn="ctr"/>
            <a:r>
              <a:rPr lang="es-ES" sz="4000" b="1" dirty="0">
                <a:ln w="6600">
                  <a:solidFill>
                    <a:schemeClr val="accent2"/>
                  </a:solidFill>
                  <a:prstDash val="solid"/>
                </a:ln>
                <a:solidFill>
                  <a:srgbClr val="FFFFFF"/>
                </a:solidFill>
                <a:effectLst>
                  <a:outerShdw dist="38100" dir="2700000" algn="tl" rotWithShape="0">
                    <a:schemeClr val="accent2"/>
                  </a:outerShdw>
                </a:effectLst>
              </a:rPr>
              <a:t>FINES</a:t>
            </a:r>
            <a:endParaRPr lang="es-ES" sz="4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4153264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3E8EE8FF-A2B5-4591-AB12-6FBB1AD49600}"/>
              </a:ext>
            </a:extLst>
          </p:cNvPr>
          <p:cNvSpPr>
            <a:spLocks noGrp="1"/>
          </p:cNvSpPr>
          <p:nvPr>
            <p:ph idx="1"/>
          </p:nvPr>
        </p:nvSpPr>
        <p:spPr>
          <a:xfrm>
            <a:off x="911225" y="1941513"/>
            <a:ext cx="10515600" cy="3004560"/>
          </a:xfrm>
        </p:spPr>
        <p:txBody>
          <a:bodyPr>
            <a:normAutofit/>
          </a:bodyPr>
          <a:lstStyle/>
          <a:p>
            <a:pPr marL="0" indent="720725" algn="just">
              <a:buNone/>
            </a:pPr>
            <a:r>
              <a:rPr lang="es-CL" sz="3200" dirty="0"/>
              <a:t> Ya que en estos mundos virtuales es posible asignar escenarios en los que se representan entornos de realidad virtual, existe la posibilidad de conformar entornos con función para el </a:t>
            </a:r>
            <a:r>
              <a:rPr lang="es-CL" sz="3200" dirty="0">
                <a:solidFill>
                  <a:srgbClr val="00B0F0"/>
                </a:solidFill>
              </a:rPr>
              <a:t>juego de roles, la representación de mundos espejo (véase </a:t>
            </a:r>
            <a:r>
              <a:rPr lang="es-CL" sz="3200" dirty="0" err="1">
                <a:solidFill>
                  <a:srgbClr val="00B0F0"/>
                </a:solidFill>
              </a:rPr>
              <a:t>Metaverso</a:t>
            </a:r>
            <a:r>
              <a:rPr lang="es-CL" sz="3200" dirty="0">
                <a:solidFill>
                  <a:srgbClr val="00B0F0"/>
                </a:solidFill>
              </a:rPr>
              <a:t>) o la Educación a distancia </a:t>
            </a:r>
            <a:r>
              <a:rPr lang="es-CL" sz="3200" dirty="0"/>
              <a:t>otorgando cualidades que van más allá de la actividad lúdica o el juego.</a:t>
            </a:r>
          </a:p>
        </p:txBody>
      </p:sp>
      <p:sp>
        <p:nvSpPr>
          <p:cNvPr id="6" name="Rectángulo 5">
            <a:extLst>
              <a:ext uri="{FF2B5EF4-FFF2-40B4-BE49-F238E27FC236}">
                <a16:creationId xmlns:a16="http://schemas.microsoft.com/office/drawing/2014/main" id="{5C4F00D6-11CE-4DE2-B729-8D8F37F2ACE2}"/>
              </a:ext>
            </a:extLst>
          </p:cNvPr>
          <p:cNvSpPr/>
          <p:nvPr/>
        </p:nvSpPr>
        <p:spPr>
          <a:xfrm>
            <a:off x="1842359" y="776427"/>
            <a:ext cx="8653331" cy="707886"/>
          </a:xfrm>
          <a:prstGeom prst="rect">
            <a:avLst/>
          </a:prstGeom>
          <a:noFill/>
        </p:spPr>
        <p:txBody>
          <a:bodyPr wrap="none" lIns="91440" tIns="45720" rIns="91440" bIns="45720">
            <a:spAutoFit/>
          </a:bodyPr>
          <a:lstStyle/>
          <a:p>
            <a:pPr algn="ctr"/>
            <a:r>
              <a:rPr lang="es-ES" sz="4000" b="1" dirty="0">
                <a:ln w="6600">
                  <a:solidFill>
                    <a:schemeClr val="accent2"/>
                  </a:solidFill>
                  <a:prstDash val="solid"/>
                </a:ln>
                <a:solidFill>
                  <a:srgbClr val="FFFFFF"/>
                </a:solidFill>
                <a:effectLst>
                  <a:outerShdw dist="38100" dir="2700000" algn="tl" rotWithShape="0">
                    <a:schemeClr val="accent2"/>
                  </a:outerShdw>
                </a:effectLst>
              </a:rPr>
              <a:t>ASIGNACIÓN DE DIVERSOS ESCENARIOS</a:t>
            </a:r>
            <a:endParaRPr lang="es-ES" sz="4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77406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3E8EE8FF-A2B5-4591-AB12-6FBB1AD49600}"/>
              </a:ext>
            </a:extLst>
          </p:cNvPr>
          <p:cNvSpPr>
            <a:spLocks noGrp="1"/>
          </p:cNvSpPr>
          <p:nvPr>
            <p:ph idx="1"/>
          </p:nvPr>
        </p:nvSpPr>
        <p:spPr>
          <a:xfrm>
            <a:off x="911225" y="1941513"/>
            <a:ext cx="10515600" cy="3406342"/>
          </a:xfrm>
        </p:spPr>
        <p:txBody>
          <a:bodyPr>
            <a:normAutofit fontScale="92500" lnSpcReduction="20000"/>
          </a:bodyPr>
          <a:lstStyle/>
          <a:p>
            <a:pPr marL="0" indent="720725" algn="just">
              <a:buNone/>
            </a:pPr>
            <a:r>
              <a:rPr lang="es-CL" sz="3200" dirty="0"/>
              <a:t>El sector de la educación y el de cursos de entrenamiento profesional, son las áreas de aplicación más prometedoras en el sector de las tecnologías educativas de los mundos virtuales.</a:t>
            </a:r>
          </a:p>
          <a:p>
            <a:pPr marL="0" indent="720725" algn="just">
              <a:buNone/>
            </a:pPr>
            <a:r>
              <a:rPr lang="es-CL" sz="3200" dirty="0"/>
              <a:t> </a:t>
            </a:r>
          </a:p>
          <a:p>
            <a:pPr marL="0" indent="720725" algn="just">
              <a:buNone/>
            </a:pPr>
            <a:r>
              <a:rPr lang="es-CL" sz="3200" dirty="0"/>
              <a:t>El diseño y desarrollo de cursos de entrenamiento profesional para médicos, enfermeras, estudiantes de medicina, de enfermería, gestores de hospitales y pacientes con determinadas dolencias, toman como gran recurso de los mundos virtuales su </a:t>
            </a:r>
            <a:r>
              <a:rPr lang="es-CL" sz="3200" dirty="0">
                <a:solidFill>
                  <a:srgbClr val="00B0F0"/>
                </a:solidFill>
              </a:rPr>
              <a:t>interactividad.</a:t>
            </a:r>
          </a:p>
        </p:txBody>
      </p:sp>
      <p:sp>
        <p:nvSpPr>
          <p:cNvPr id="6" name="Rectángulo 5">
            <a:extLst>
              <a:ext uri="{FF2B5EF4-FFF2-40B4-BE49-F238E27FC236}">
                <a16:creationId xmlns:a16="http://schemas.microsoft.com/office/drawing/2014/main" id="{5C4F00D6-11CE-4DE2-B729-8D8F37F2ACE2}"/>
              </a:ext>
            </a:extLst>
          </p:cNvPr>
          <p:cNvSpPr/>
          <p:nvPr/>
        </p:nvSpPr>
        <p:spPr>
          <a:xfrm>
            <a:off x="3476635" y="776427"/>
            <a:ext cx="4989379" cy="707886"/>
          </a:xfrm>
          <a:prstGeom prst="rect">
            <a:avLst/>
          </a:prstGeom>
          <a:noFill/>
        </p:spPr>
        <p:txBody>
          <a:bodyPr wrap="none" lIns="91440" tIns="45720" rIns="91440" bIns="45720">
            <a:spAutoFit/>
          </a:bodyPr>
          <a:lstStyle/>
          <a:p>
            <a:pPr algn="ctr"/>
            <a:r>
              <a:rPr lang="es-ES" sz="4000" b="1" dirty="0">
                <a:ln w="6600">
                  <a:solidFill>
                    <a:schemeClr val="accent2"/>
                  </a:solidFill>
                  <a:prstDash val="solid"/>
                </a:ln>
                <a:solidFill>
                  <a:srgbClr val="FFFFFF"/>
                </a:solidFill>
                <a:effectLst>
                  <a:outerShdw dist="38100" dir="2700000" algn="tl" rotWithShape="0">
                    <a:schemeClr val="accent2"/>
                  </a:outerShdw>
                </a:effectLst>
              </a:rPr>
              <a:t>ÁREAS DE APLICACIÓN</a:t>
            </a:r>
            <a:endParaRPr lang="es-ES" sz="4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95767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3E8EE8FF-A2B5-4591-AB12-6FBB1AD49600}"/>
              </a:ext>
            </a:extLst>
          </p:cNvPr>
          <p:cNvSpPr>
            <a:spLocks noGrp="1"/>
          </p:cNvSpPr>
          <p:nvPr>
            <p:ph idx="1"/>
          </p:nvPr>
        </p:nvSpPr>
        <p:spPr>
          <a:xfrm>
            <a:off x="911225" y="2384858"/>
            <a:ext cx="10515600" cy="2436523"/>
          </a:xfrm>
        </p:spPr>
        <p:txBody>
          <a:bodyPr>
            <a:normAutofit/>
          </a:bodyPr>
          <a:lstStyle/>
          <a:p>
            <a:pPr marL="0" indent="720725" algn="just">
              <a:buNone/>
            </a:pPr>
            <a:r>
              <a:rPr lang="es-CL" sz="3200" dirty="0"/>
              <a:t> La interacción cara a cara y grupal, entre estudiantes y educadores alrededor del mundo, el poder acceder a recursos intelectuales y a conocimiento, la comunicación oral y el poder examinar modelos complejos y abstractos utilizando visualización 3D o proyecciones de información visual.</a:t>
            </a:r>
          </a:p>
          <a:p>
            <a:pPr marL="0" indent="720725" algn="just">
              <a:buNone/>
            </a:pPr>
            <a:endParaRPr lang="es-CL" sz="3200" dirty="0"/>
          </a:p>
        </p:txBody>
      </p:sp>
      <p:sp>
        <p:nvSpPr>
          <p:cNvPr id="6" name="Rectángulo 5">
            <a:extLst>
              <a:ext uri="{FF2B5EF4-FFF2-40B4-BE49-F238E27FC236}">
                <a16:creationId xmlns:a16="http://schemas.microsoft.com/office/drawing/2014/main" id="{5C4F00D6-11CE-4DE2-B729-8D8F37F2ACE2}"/>
              </a:ext>
            </a:extLst>
          </p:cNvPr>
          <p:cNvSpPr/>
          <p:nvPr/>
        </p:nvSpPr>
        <p:spPr>
          <a:xfrm>
            <a:off x="3714042" y="776427"/>
            <a:ext cx="4514569" cy="707886"/>
          </a:xfrm>
          <a:prstGeom prst="rect">
            <a:avLst/>
          </a:prstGeom>
          <a:noFill/>
        </p:spPr>
        <p:txBody>
          <a:bodyPr wrap="none" lIns="91440" tIns="45720" rIns="91440" bIns="45720">
            <a:spAutoFit/>
          </a:bodyPr>
          <a:lstStyle/>
          <a:p>
            <a:pPr algn="ctr"/>
            <a:r>
              <a:rPr lang="es-ES" sz="4000" b="1" dirty="0">
                <a:ln w="6600">
                  <a:solidFill>
                    <a:schemeClr val="accent2"/>
                  </a:solidFill>
                  <a:prstDash val="solid"/>
                </a:ln>
                <a:solidFill>
                  <a:srgbClr val="FFFFFF"/>
                </a:solidFill>
                <a:effectLst>
                  <a:outerShdw dist="38100" dir="2700000" algn="tl" rotWithShape="0">
                    <a:schemeClr val="accent2"/>
                  </a:outerShdw>
                </a:effectLst>
              </a:rPr>
              <a:t>MOTIVOS DEL ÉXITO</a:t>
            </a:r>
            <a:endParaRPr lang="es-ES" sz="4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98151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5C4F00D6-11CE-4DE2-B729-8D8F37F2ACE2}"/>
              </a:ext>
            </a:extLst>
          </p:cNvPr>
          <p:cNvSpPr/>
          <p:nvPr/>
        </p:nvSpPr>
        <p:spPr>
          <a:xfrm>
            <a:off x="4417204" y="679445"/>
            <a:ext cx="3219086" cy="707886"/>
          </a:xfrm>
          <a:prstGeom prst="rect">
            <a:avLst/>
          </a:prstGeom>
          <a:noFill/>
        </p:spPr>
        <p:txBody>
          <a:bodyPr wrap="none" lIns="91440" tIns="45720" rIns="91440" bIns="45720">
            <a:spAutoFit/>
          </a:bodyPr>
          <a:lstStyle/>
          <a:p>
            <a:pPr algn="ctr"/>
            <a:r>
              <a:rPr lang="es-ES" sz="4000" b="1" dirty="0">
                <a:ln w="6600">
                  <a:solidFill>
                    <a:schemeClr val="accent2"/>
                  </a:solidFill>
                  <a:prstDash val="solid"/>
                </a:ln>
                <a:solidFill>
                  <a:srgbClr val="FFFFFF"/>
                </a:solidFill>
                <a:effectLst>
                  <a:outerShdw dist="38100" dir="2700000" algn="tl" rotWithShape="0">
                    <a:schemeClr val="accent2"/>
                  </a:outerShdw>
                </a:effectLst>
              </a:rPr>
              <a:t>LIMITACIONES</a:t>
            </a:r>
            <a:endParaRPr lang="es-ES" sz="4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Marcador de contenido 2">
            <a:extLst>
              <a:ext uri="{FF2B5EF4-FFF2-40B4-BE49-F238E27FC236}">
                <a16:creationId xmlns:a16="http://schemas.microsoft.com/office/drawing/2014/main" id="{AEFA4CEB-7F78-4B4B-8FBE-5EBAB2EE12A6}"/>
              </a:ext>
            </a:extLst>
          </p:cNvPr>
          <p:cNvSpPr>
            <a:spLocks noGrp="1"/>
          </p:cNvSpPr>
          <p:nvPr>
            <p:ph idx="1"/>
          </p:nvPr>
        </p:nvSpPr>
        <p:spPr>
          <a:xfrm>
            <a:off x="911225" y="1484313"/>
            <a:ext cx="10515600" cy="4351338"/>
          </a:xfrm>
        </p:spPr>
        <p:txBody>
          <a:bodyPr>
            <a:normAutofit fontScale="85000" lnSpcReduction="20000"/>
          </a:bodyPr>
          <a:lstStyle/>
          <a:p>
            <a:pPr marL="0" indent="0" algn="just">
              <a:buNone/>
            </a:pPr>
            <a:r>
              <a:rPr lang="es-CL" dirty="0"/>
              <a:t>En primer lugar mencionan la dificultad de transmitir mensajes no-verbales lo cual puede afectar al sentido de la interacción. </a:t>
            </a:r>
          </a:p>
          <a:p>
            <a:pPr marL="0" indent="0" algn="just">
              <a:buNone/>
            </a:pPr>
            <a:endParaRPr lang="es-CL" dirty="0"/>
          </a:p>
          <a:p>
            <a:pPr marL="0" indent="0" algn="just">
              <a:buNone/>
            </a:pPr>
            <a:r>
              <a:rPr lang="es-CL" dirty="0"/>
              <a:t>También comentan la dificultad a la que se enfrentan las personas que no están acostumbradas a este tipo de sistemas (algunos inmigrantes virtuales).</a:t>
            </a:r>
          </a:p>
          <a:p>
            <a:pPr marL="0" indent="0" algn="just">
              <a:buNone/>
            </a:pPr>
            <a:endParaRPr lang="es-CL" dirty="0"/>
          </a:p>
          <a:p>
            <a:pPr marL="0" indent="0" algn="just">
              <a:buNone/>
            </a:pPr>
            <a:r>
              <a:rPr lang="es-CL" dirty="0"/>
              <a:t>Y finalmente se destacan las consecuencias negativas que tiene la creación de un mundo poco realista.</a:t>
            </a:r>
          </a:p>
          <a:p>
            <a:pPr marL="0" indent="0" algn="just">
              <a:buNone/>
            </a:pPr>
            <a:endParaRPr lang="es-CL" dirty="0"/>
          </a:p>
          <a:p>
            <a:pPr marL="0" indent="0" algn="just">
              <a:buNone/>
            </a:pPr>
            <a:r>
              <a:rPr lang="es-CL" dirty="0"/>
              <a:t>Otros autores destacan también la necesidad de una buena gestión de las emociones (frustración, dispersión...) así como los problemas tecnológicos (peso de los programas, dominio de la interfaz por parte del usuario, cuestiones técnicas como cortafuegos, etc.) como factores limitadores de los mundos virtuales.</a:t>
            </a:r>
          </a:p>
          <a:p>
            <a:endParaRPr lang="es-CL" dirty="0"/>
          </a:p>
        </p:txBody>
      </p:sp>
    </p:spTree>
    <p:extLst>
      <p:ext uri="{BB962C8B-B14F-4D97-AF65-F5344CB8AC3E}">
        <p14:creationId xmlns:p14="http://schemas.microsoft.com/office/powerpoint/2010/main" val="40645022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546</Words>
  <Application>Microsoft Office PowerPoint</Application>
  <PresentationFormat>Panorámica</PresentationFormat>
  <Paragraphs>30</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MUNDO VIRTUAL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MUNDO VIRTUAL</dc:title>
  <dc:creator>JORGE ANDRES LAVIN LARRAIN</dc:creator>
  <cp:lastModifiedBy>JORGE ANDRES LAVIN LARRAIN</cp:lastModifiedBy>
  <cp:revision>2</cp:revision>
  <dcterms:created xsi:type="dcterms:W3CDTF">2017-06-04T20:51:23Z</dcterms:created>
  <dcterms:modified xsi:type="dcterms:W3CDTF">2017-06-04T21:18:45Z</dcterms:modified>
</cp:coreProperties>
</file>