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4" r:id="rId8"/>
    <p:sldId id="262" r:id="rId9"/>
    <p:sldId id="263"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53" userDrawn="1">
          <p15:clr>
            <a:srgbClr val="A4A3A4"/>
          </p15:clr>
        </p15:guide>
        <p15:guide id="2" pos="66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showGuides="1">
      <p:cViewPr varScale="1">
        <p:scale>
          <a:sx n="67" d="100"/>
          <a:sy n="67" d="100"/>
        </p:scale>
        <p:origin x="78" y="108"/>
      </p:cViewPr>
      <p:guideLst>
        <p:guide orient="horz" pos="1253"/>
        <p:guide pos="66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editar el estilo de subtítulo del patrón</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t>5/23/2017</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dirty="0"/>
              <a:t>Haga clic en el icono para agregar una imagen</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5/23/2017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ítulo y descripció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5/23/2017</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‹Nº›</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 con descripció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s-ES"/>
              <a:t>Haga clic para modificar el estilo de título del patrón</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5/23/2017</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‹Nº›</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Tarjeta de nombre">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5/23/2017</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‹Nº›</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s-ES"/>
              <a:t>Haga clic para modificar el estilo de título del patrón</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3" name="Date Placeholder 2"/>
          <p:cNvSpPr>
            <a:spLocks noGrp="1"/>
          </p:cNvSpPr>
          <p:nvPr>
            <p:ph type="dt" sz="half" idx="10"/>
          </p:nvPr>
        </p:nvSpPr>
        <p:spPr/>
        <p:txBody>
          <a:bodyPr/>
          <a:lstStyle/>
          <a:p>
            <a:fld id="{48A87A34-81AB-432B-8DAE-1953F412C126}" type="datetimeFigureOut">
              <a:rPr lang="en-US" dirty="0"/>
              <a:t>5/23/2017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s-ES"/>
              <a:t>Haga clic para modificar el estilo de título del patrón</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dirty="0"/>
              <a:t>Haga clic en el icono para agregar una imagen</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dirty="0"/>
              <a:t>Haga clic en el icono para agregar una imagen</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dirty="0"/>
              <a:t>Haga clic en el icono para agregar una imagen</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3" name="Date Placeholder 2"/>
          <p:cNvSpPr>
            <a:spLocks noGrp="1"/>
          </p:cNvSpPr>
          <p:nvPr>
            <p:ph type="dt" sz="half" idx="10"/>
          </p:nvPr>
        </p:nvSpPr>
        <p:spPr/>
        <p:txBody>
          <a:bodyPr/>
          <a:lstStyle/>
          <a:p>
            <a:fld id="{48A87A34-81AB-432B-8DAE-1953F412C126}" type="datetimeFigureOut">
              <a:rPr lang="en-US" dirty="0"/>
              <a:t>5/23/2017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5/23/2017</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5/23/2017</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5/23/2017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Content Placeholder 3"/>
          <p:cNvSpPr>
            <a:spLocks noGrp="1"/>
          </p:cNvSpPr>
          <p:nvPr>
            <p:ph sz="half" idx="2"/>
          </p:nvPr>
        </p:nvSpPr>
        <p:spPr>
          <a:xfrm>
            <a:off x="685800" y="3132666"/>
            <a:ext cx="5311775" cy="3086019"/>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Content Placeholder 5"/>
          <p:cNvSpPr>
            <a:spLocks noGrp="1"/>
          </p:cNvSpPr>
          <p:nvPr>
            <p:ph sz="quarter" idx="4"/>
          </p:nvPr>
        </p:nvSpPr>
        <p:spPr>
          <a:xfrm>
            <a:off x="6172200" y="3132666"/>
            <a:ext cx="5334000" cy="3086019"/>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5/23/2017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5/23/2017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5/23/2017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5/23/2017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dirty="0"/>
              <a:t>Haga clic en el icono para agregar una imagen</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5/23/2017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5/23/2017</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‹Nº›</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1DF81FF-4E52-4BCD-9741-36B587BEA7B4}"/>
              </a:ext>
            </a:extLst>
          </p:cNvPr>
          <p:cNvSpPr>
            <a:spLocks noGrp="1"/>
          </p:cNvSpPr>
          <p:nvPr>
            <p:ph type="ctrTitle"/>
          </p:nvPr>
        </p:nvSpPr>
        <p:spPr/>
        <p:txBody>
          <a:bodyPr/>
          <a:lstStyle/>
          <a:p>
            <a:r>
              <a:rPr lang="es-CL" dirty="0"/>
              <a:t>COMODITIES</a:t>
            </a:r>
          </a:p>
        </p:txBody>
      </p:sp>
      <p:sp>
        <p:nvSpPr>
          <p:cNvPr id="3" name="Subtítulo 2">
            <a:extLst>
              <a:ext uri="{FF2B5EF4-FFF2-40B4-BE49-F238E27FC236}">
                <a16:creationId xmlns:a16="http://schemas.microsoft.com/office/drawing/2014/main" id="{8A93288E-DD0A-4AE8-82A1-3ADFEBF9D610}"/>
              </a:ext>
            </a:extLst>
          </p:cNvPr>
          <p:cNvSpPr>
            <a:spLocks noGrp="1"/>
          </p:cNvSpPr>
          <p:nvPr>
            <p:ph type="subTitle" idx="1"/>
          </p:nvPr>
        </p:nvSpPr>
        <p:spPr/>
        <p:txBody>
          <a:bodyPr/>
          <a:lstStyle/>
          <a:p>
            <a:endParaRPr lang="es-CL" dirty="0"/>
          </a:p>
        </p:txBody>
      </p:sp>
    </p:spTree>
    <p:extLst>
      <p:ext uri="{BB962C8B-B14F-4D97-AF65-F5344CB8AC3E}">
        <p14:creationId xmlns:p14="http://schemas.microsoft.com/office/powerpoint/2010/main" val="28954717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241AA1F-1BAB-495C-B5BB-72770E427024}"/>
              </a:ext>
            </a:extLst>
          </p:cNvPr>
          <p:cNvSpPr>
            <a:spLocks noGrp="1"/>
          </p:cNvSpPr>
          <p:nvPr>
            <p:ph type="title"/>
          </p:nvPr>
        </p:nvSpPr>
        <p:spPr>
          <a:xfrm>
            <a:off x="1939636" y="528846"/>
            <a:ext cx="8610600" cy="1293028"/>
          </a:xfrm>
        </p:spPr>
        <p:txBody>
          <a:bodyPr/>
          <a:lstStyle/>
          <a:p>
            <a:pPr algn="ctr"/>
            <a:r>
              <a:rPr lang="es-CL" dirty="0"/>
              <a:t>¿ Qué SON ?</a:t>
            </a:r>
          </a:p>
        </p:txBody>
      </p:sp>
      <p:sp>
        <p:nvSpPr>
          <p:cNvPr id="3" name="Marcador de contenido 2">
            <a:extLst>
              <a:ext uri="{FF2B5EF4-FFF2-40B4-BE49-F238E27FC236}">
                <a16:creationId xmlns:a16="http://schemas.microsoft.com/office/drawing/2014/main" id="{94AAC4EC-2D1E-40F9-BD8A-68894473881D}"/>
              </a:ext>
            </a:extLst>
          </p:cNvPr>
          <p:cNvSpPr>
            <a:spLocks noGrp="1"/>
          </p:cNvSpPr>
          <p:nvPr>
            <p:ph idx="1"/>
          </p:nvPr>
        </p:nvSpPr>
        <p:spPr>
          <a:xfrm>
            <a:off x="1108364" y="2042160"/>
            <a:ext cx="10820400" cy="4024125"/>
          </a:xfrm>
        </p:spPr>
        <p:txBody>
          <a:bodyPr>
            <a:normAutofit/>
          </a:bodyPr>
          <a:lstStyle/>
          <a:p>
            <a:pPr marL="0" indent="720725" algn="just">
              <a:buNone/>
            </a:pPr>
            <a:r>
              <a:rPr lang="es-CL" sz="3200" dirty="0"/>
              <a:t>Este tipo de bienes son de tipo genéricos, es decir, no se tienen una diferenciación entre sí. </a:t>
            </a:r>
          </a:p>
          <a:p>
            <a:pPr marL="0" indent="720725" algn="just">
              <a:buNone/>
            </a:pPr>
            <a:r>
              <a:rPr lang="es-CL" sz="3200" dirty="0"/>
              <a:t>Normalmente cuando se habla de commodities, se habla de materias primas o bienes primarios, destacando por ejemplo el trigo, que se siembra en cualquier parte del mundo y que tendrá el mismo precio y la misma calidad.</a:t>
            </a:r>
          </a:p>
        </p:txBody>
      </p:sp>
    </p:spTree>
    <p:extLst>
      <p:ext uri="{BB962C8B-B14F-4D97-AF65-F5344CB8AC3E}">
        <p14:creationId xmlns:p14="http://schemas.microsoft.com/office/powerpoint/2010/main" val="3575000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241AA1F-1BAB-495C-B5BB-72770E427024}"/>
              </a:ext>
            </a:extLst>
          </p:cNvPr>
          <p:cNvSpPr>
            <a:spLocks noGrp="1"/>
          </p:cNvSpPr>
          <p:nvPr>
            <p:ph type="title"/>
          </p:nvPr>
        </p:nvSpPr>
        <p:spPr>
          <a:xfrm>
            <a:off x="1939636" y="528846"/>
            <a:ext cx="8610600" cy="1293028"/>
          </a:xfrm>
        </p:spPr>
        <p:txBody>
          <a:bodyPr/>
          <a:lstStyle/>
          <a:p>
            <a:pPr algn="ctr"/>
            <a:r>
              <a:rPr lang="es-CL" dirty="0"/>
              <a:t>¿ Qué SON ?</a:t>
            </a:r>
          </a:p>
        </p:txBody>
      </p:sp>
      <p:sp>
        <p:nvSpPr>
          <p:cNvPr id="3" name="Marcador de contenido 2">
            <a:extLst>
              <a:ext uri="{FF2B5EF4-FFF2-40B4-BE49-F238E27FC236}">
                <a16:creationId xmlns:a16="http://schemas.microsoft.com/office/drawing/2014/main" id="{94AAC4EC-2D1E-40F9-BD8A-68894473881D}"/>
              </a:ext>
            </a:extLst>
          </p:cNvPr>
          <p:cNvSpPr>
            <a:spLocks noGrp="1"/>
          </p:cNvSpPr>
          <p:nvPr>
            <p:ph idx="1"/>
          </p:nvPr>
        </p:nvSpPr>
        <p:spPr>
          <a:xfrm>
            <a:off x="1108364" y="2042160"/>
            <a:ext cx="10820400" cy="4024125"/>
          </a:xfrm>
        </p:spPr>
        <p:txBody>
          <a:bodyPr>
            <a:normAutofit/>
          </a:bodyPr>
          <a:lstStyle/>
          <a:p>
            <a:pPr marL="0" indent="720725" algn="just">
              <a:buNone/>
            </a:pPr>
            <a:r>
              <a:rPr lang="es-CL" sz="3200" dirty="0"/>
              <a:t>Definimos commodity como todo bien que tiene valor o utilidad, y un muy bajo nivel de diferenciación o especialización. </a:t>
            </a:r>
          </a:p>
          <a:p>
            <a:pPr marL="0" indent="720725" algn="just">
              <a:buNone/>
            </a:pPr>
            <a:r>
              <a:rPr lang="es-CL" sz="3200" dirty="0"/>
              <a:t>Pero esto no significa que todos aquellos bienes que no tengan diferenciación sean commodities, ya que por ejemplo, el agua del mar, no es un commodity pues no tiene un valor o utilidad.</a:t>
            </a:r>
          </a:p>
        </p:txBody>
      </p:sp>
    </p:spTree>
    <p:extLst>
      <p:ext uri="{BB962C8B-B14F-4D97-AF65-F5344CB8AC3E}">
        <p14:creationId xmlns:p14="http://schemas.microsoft.com/office/powerpoint/2010/main" val="13518844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241AA1F-1BAB-495C-B5BB-72770E427024}"/>
              </a:ext>
            </a:extLst>
          </p:cNvPr>
          <p:cNvSpPr>
            <a:spLocks noGrp="1"/>
          </p:cNvSpPr>
          <p:nvPr>
            <p:ph type="title"/>
          </p:nvPr>
        </p:nvSpPr>
        <p:spPr>
          <a:xfrm>
            <a:off x="1939636" y="696110"/>
            <a:ext cx="8610600" cy="1293028"/>
          </a:xfrm>
        </p:spPr>
        <p:txBody>
          <a:bodyPr/>
          <a:lstStyle/>
          <a:p>
            <a:pPr algn="ctr"/>
            <a:r>
              <a:rPr lang="es-CL" dirty="0"/>
              <a:t>commoditización</a:t>
            </a:r>
          </a:p>
        </p:txBody>
      </p:sp>
      <p:sp>
        <p:nvSpPr>
          <p:cNvPr id="3" name="Marcador de contenido 2">
            <a:extLst>
              <a:ext uri="{FF2B5EF4-FFF2-40B4-BE49-F238E27FC236}">
                <a16:creationId xmlns:a16="http://schemas.microsoft.com/office/drawing/2014/main" id="{94AAC4EC-2D1E-40F9-BD8A-68894473881D}"/>
              </a:ext>
            </a:extLst>
          </p:cNvPr>
          <p:cNvSpPr>
            <a:spLocks noGrp="1"/>
          </p:cNvSpPr>
          <p:nvPr>
            <p:ph idx="1"/>
          </p:nvPr>
        </p:nvSpPr>
        <p:spPr>
          <a:xfrm>
            <a:off x="1108364" y="2042160"/>
            <a:ext cx="10820400" cy="4024125"/>
          </a:xfrm>
        </p:spPr>
        <p:txBody>
          <a:bodyPr>
            <a:normAutofit/>
          </a:bodyPr>
          <a:lstStyle/>
          <a:p>
            <a:pPr marL="0" indent="720725" algn="just">
              <a:buNone/>
            </a:pPr>
            <a:r>
              <a:rPr lang="es-CL" sz="2800" dirty="0"/>
              <a:t>Asimismo, no sólo estamos hablando de materias primas o bienes primarios. Sucede que, cuando determinada industria evoluciona de modo tal que muchos proveedores pueden realizar algo que antes era realizado por una compañía, se habla de “commoditización” de un producto o industria, como por ejemplo la industria farmacéutica donde se puede acceder a la droga genérica de un modo más barato.</a:t>
            </a:r>
          </a:p>
        </p:txBody>
      </p:sp>
    </p:spTree>
    <p:extLst>
      <p:ext uri="{BB962C8B-B14F-4D97-AF65-F5344CB8AC3E}">
        <p14:creationId xmlns:p14="http://schemas.microsoft.com/office/powerpoint/2010/main" val="20129366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241AA1F-1BAB-495C-B5BB-72770E427024}"/>
              </a:ext>
            </a:extLst>
          </p:cNvPr>
          <p:cNvSpPr>
            <a:spLocks noGrp="1"/>
          </p:cNvSpPr>
          <p:nvPr>
            <p:ph type="title"/>
          </p:nvPr>
        </p:nvSpPr>
        <p:spPr>
          <a:xfrm>
            <a:off x="1939636" y="696110"/>
            <a:ext cx="8610600" cy="1293028"/>
          </a:xfrm>
        </p:spPr>
        <p:txBody>
          <a:bodyPr/>
          <a:lstStyle/>
          <a:p>
            <a:pPr algn="ctr"/>
            <a:r>
              <a:rPr lang="es-CL" dirty="0"/>
              <a:t>Inversión en materias primas</a:t>
            </a:r>
          </a:p>
        </p:txBody>
      </p:sp>
      <p:sp>
        <p:nvSpPr>
          <p:cNvPr id="3" name="Marcador de contenido 2">
            <a:extLst>
              <a:ext uri="{FF2B5EF4-FFF2-40B4-BE49-F238E27FC236}">
                <a16:creationId xmlns:a16="http://schemas.microsoft.com/office/drawing/2014/main" id="{94AAC4EC-2D1E-40F9-BD8A-68894473881D}"/>
              </a:ext>
            </a:extLst>
          </p:cNvPr>
          <p:cNvSpPr>
            <a:spLocks noGrp="1"/>
          </p:cNvSpPr>
          <p:nvPr>
            <p:ph idx="1"/>
          </p:nvPr>
        </p:nvSpPr>
        <p:spPr>
          <a:xfrm>
            <a:off x="1108364" y="2042160"/>
            <a:ext cx="10820400" cy="4024125"/>
          </a:xfrm>
        </p:spPr>
        <p:txBody>
          <a:bodyPr>
            <a:normAutofit/>
          </a:bodyPr>
          <a:lstStyle/>
          <a:p>
            <a:pPr marL="0" indent="720725" algn="just">
              <a:buNone/>
            </a:pPr>
            <a:r>
              <a:rPr lang="es-CL" sz="2800" dirty="0"/>
              <a:t>Así puede tomarse como el significado que suele entenderse como bienes de consumo son las materias primas a granel, una serie de productos en el que su valor proviene del derecho del propietario a poder comerciarlos, no así por el derecho a usarlos. </a:t>
            </a:r>
          </a:p>
          <a:p>
            <a:pPr marL="0" indent="720725" algn="just">
              <a:buNone/>
            </a:pPr>
            <a:r>
              <a:rPr lang="es-CL" sz="2800" dirty="0"/>
              <a:t>El trigo es uno de los bienes de consumo al basarse en una calidad mínima estándar, no existe la sustancial diferencia entre un trigo que se produce en una granja o otra granja.</a:t>
            </a:r>
          </a:p>
          <a:p>
            <a:pPr marL="0" indent="720725" algn="just">
              <a:buNone/>
            </a:pPr>
            <a:endParaRPr lang="es-CL" sz="2800" dirty="0"/>
          </a:p>
          <a:p>
            <a:pPr marL="0" indent="720725" algn="just">
              <a:buNone/>
            </a:pPr>
            <a:endParaRPr lang="es-CL" sz="2800" dirty="0"/>
          </a:p>
        </p:txBody>
      </p:sp>
    </p:spTree>
    <p:extLst>
      <p:ext uri="{BB962C8B-B14F-4D97-AF65-F5344CB8AC3E}">
        <p14:creationId xmlns:p14="http://schemas.microsoft.com/office/powerpoint/2010/main" val="9687406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241AA1F-1BAB-495C-B5BB-72770E427024}"/>
              </a:ext>
            </a:extLst>
          </p:cNvPr>
          <p:cNvSpPr>
            <a:spLocks noGrp="1"/>
          </p:cNvSpPr>
          <p:nvPr>
            <p:ph type="title"/>
          </p:nvPr>
        </p:nvSpPr>
        <p:spPr>
          <a:xfrm>
            <a:off x="1939636" y="696110"/>
            <a:ext cx="8610600" cy="1293028"/>
          </a:xfrm>
        </p:spPr>
        <p:txBody>
          <a:bodyPr/>
          <a:lstStyle/>
          <a:p>
            <a:pPr algn="ctr"/>
            <a:r>
              <a:rPr lang="es-CL" dirty="0"/>
              <a:t>Inversión en materias primas</a:t>
            </a:r>
          </a:p>
        </p:txBody>
      </p:sp>
      <p:sp>
        <p:nvSpPr>
          <p:cNvPr id="3" name="Marcador de contenido 2">
            <a:extLst>
              <a:ext uri="{FF2B5EF4-FFF2-40B4-BE49-F238E27FC236}">
                <a16:creationId xmlns:a16="http://schemas.microsoft.com/office/drawing/2014/main" id="{94AAC4EC-2D1E-40F9-BD8A-68894473881D}"/>
              </a:ext>
            </a:extLst>
          </p:cNvPr>
          <p:cNvSpPr>
            <a:spLocks noGrp="1"/>
          </p:cNvSpPr>
          <p:nvPr>
            <p:ph idx="1"/>
          </p:nvPr>
        </p:nvSpPr>
        <p:spPr>
          <a:xfrm>
            <a:off x="1108364" y="2042160"/>
            <a:ext cx="10820400" cy="4024125"/>
          </a:xfrm>
        </p:spPr>
        <p:txBody>
          <a:bodyPr>
            <a:normAutofit/>
          </a:bodyPr>
          <a:lstStyle/>
          <a:p>
            <a:pPr marL="0" indent="720725" algn="just">
              <a:buNone/>
            </a:pPr>
            <a:r>
              <a:rPr lang="es-CL" sz="2800" dirty="0"/>
              <a:t>También sirven de ejemplos bienes como la electricidad o el petróleo o algún otro; para dicho caso aunque puede incluirse a los productos semielaborados, estos son de suma utilidad para llevar adelante toda una serie de procesos industriales que suelen ser más complejos.</a:t>
            </a:r>
          </a:p>
          <a:p>
            <a:pPr marL="0" indent="720725" algn="just">
              <a:buNone/>
            </a:pPr>
            <a:r>
              <a:rPr lang="es-CL" sz="2800" dirty="0"/>
              <a:t> </a:t>
            </a:r>
          </a:p>
          <a:p>
            <a:pPr marL="0" indent="720725" algn="just">
              <a:buNone/>
            </a:pPr>
            <a:r>
              <a:rPr lang="es-CL" sz="2800" dirty="0"/>
              <a:t>Tomamos dos países de ejemplos uno de ellos es Chile cuyos bienes de consumo que más exporta son el cobre y la celulosa.</a:t>
            </a:r>
          </a:p>
        </p:txBody>
      </p:sp>
    </p:spTree>
    <p:extLst>
      <p:ext uri="{BB962C8B-B14F-4D97-AF65-F5344CB8AC3E}">
        <p14:creationId xmlns:p14="http://schemas.microsoft.com/office/powerpoint/2010/main" val="11380206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C3879CC-14C2-4EE6-BE85-19EC1C9E965E}"/>
              </a:ext>
            </a:extLst>
          </p:cNvPr>
          <p:cNvSpPr>
            <a:spLocks noGrp="1"/>
          </p:cNvSpPr>
          <p:nvPr>
            <p:ph type="title"/>
          </p:nvPr>
        </p:nvSpPr>
        <p:spPr>
          <a:xfrm>
            <a:off x="2160588" y="696110"/>
            <a:ext cx="8610600" cy="1293028"/>
          </a:xfrm>
        </p:spPr>
        <p:txBody>
          <a:bodyPr/>
          <a:lstStyle/>
          <a:p>
            <a:pPr algn="ctr"/>
            <a:r>
              <a:rPr lang="es-CL" dirty="0"/>
              <a:t>Tipos de mercados</a:t>
            </a:r>
          </a:p>
        </p:txBody>
      </p:sp>
      <p:sp>
        <p:nvSpPr>
          <p:cNvPr id="3" name="Marcador de contenido 2">
            <a:extLst>
              <a:ext uri="{FF2B5EF4-FFF2-40B4-BE49-F238E27FC236}">
                <a16:creationId xmlns:a16="http://schemas.microsoft.com/office/drawing/2014/main" id="{F5BCA0BF-7389-4F04-BD26-3A3E1ACEE5E9}"/>
              </a:ext>
            </a:extLst>
          </p:cNvPr>
          <p:cNvSpPr>
            <a:spLocks noGrp="1"/>
          </p:cNvSpPr>
          <p:nvPr>
            <p:ph idx="1"/>
          </p:nvPr>
        </p:nvSpPr>
        <p:spPr>
          <a:xfrm>
            <a:off x="1055688" y="1989138"/>
            <a:ext cx="10820400" cy="4024125"/>
          </a:xfrm>
        </p:spPr>
        <p:txBody>
          <a:bodyPr>
            <a:normAutofit/>
          </a:bodyPr>
          <a:lstStyle/>
          <a:p>
            <a:pPr marL="0" indent="714375" algn="just">
              <a:buNone/>
            </a:pPr>
            <a:r>
              <a:rPr lang="es-CL" sz="2800" dirty="0"/>
              <a:t>Las transacciones de commodities se realizan en dos tipos de mercados.</a:t>
            </a:r>
          </a:p>
          <a:p>
            <a:pPr marL="0" indent="714375" algn="just">
              <a:buNone/>
            </a:pPr>
            <a:r>
              <a:rPr lang="es-CL" sz="2800" dirty="0"/>
              <a:t> El mercado de contado conocido como spot y el de futuros. </a:t>
            </a:r>
          </a:p>
          <a:p>
            <a:pPr marL="0" indent="714375" algn="just">
              <a:buNone/>
            </a:pPr>
            <a:r>
              <a:rPr lang="es-CL" sz="2800" dirty="0"/>
              <a:t>En el mercado spot se realiza la compra-venta mercancías o materias primas (commodities) mediante una transacción de mercado denominada al contado y con el precio acordado (precio spot) y donde el intercambio de productos se producen en el presente.</a:t>
            </a:r>
          </a:p>
        </p:txBody>
      </p:sp>
    </p:spTree>
    <p:extLst>
      <p:ext uri="{BB962C8B-B14F-4D97-AF65-F5344CB8AC3E}">
        <p14:creationId xmlns:p14="http://schemas.microsoft.com/office/powerpoint/2010/main" val="39872303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241AA1F-1BAB-495C-B5BB-72770E427024}"/>
              </a:ext>
            </a:extLst>
          </p:cNvPr>
          <p:cNvSpPr>
            <a:spLocks noGrp="1"/>
          </p:cNvSpPr>
          <p:nvPr>
            <p:ph type="title"/>
          </p:nvPr>
        </p:nvSpPr>
        <p:spPr>
          <a:xfrm>
            <a:off x="1939636" y="696110"/>
            <a:ext cx="8610600" cy="1293028"/>
          </a:xfrm>
        </p:spPr>
        <p:txBody>
          <a:bodyPr>
            <a:normAutofit fontScale="90000"/>
          </a:bodyPr>
          <a:lstStyle/>
          <a:p>
            <a:pPr algn="ctr"/>
            <a:r>
              <a:rPr lang="es-CL" sz="3600" dirty="0"/>
              <a:t>Clasificación de los commodities</a:t>
            </a:r>
            <a:br>
              <a:rPr lang="es-CL" dirty="0"/>
            </a:br>
            <a:endParaRPr lang="es-CL" dirty="0"/>
          </a:p>
        </p:txBody>
      </p:sp>
      <p:sp>
        <p:nvSpPr>
          <p:cNvPr id="3" name="Marcador de contenido 2">
            <a:extLst>
              <a:ext uri="{FF2B5EF4-FFF2-40B4-BE49-F238E27FC236}">
                <a16:creationId xmlns:a16="http://schemas.microsoft.com/office/drawing/2014/main" id="{94AAC4EC-2D1E-40F9-BD8A-68894473881D}"/>
              </a:ext>
            </a:extLst>
          </p:cNvPr>
          <p:cNvSpPr>
            <a:spLocks noGrp="1"/>
          </p:cNvSpPr>
          <p:nvPr>
            <p:ph idx="1"/>
          </p:nvPr>
        </p:nvSpPr>
        <p:spPr>
          <a:xfrm>
            <a:off x="1055688" y="1989138"/>
            <a:ext cx="10820400" cy="2987039"/>
          </a:xfrm>
        </p:spPr>
        <p:txBody>
          <a:bodyPr>
            <a:normAutofit fontScale="92500" lnSpcReduction="20000"/>
          </a:bodyPr>
          <a:lstStyle/>
          <a:p>
            <a:pPr marL="0" indent="720725" algn="just">
              <a:buNone/>
            </a:pPr>
            <a:r>
              <a:rPr lang="es-CL" sz="2800" dirty="0"/>
              <a:t>Granos: Soja, Trigo, </a:t>
            </a:r>
            <a:r>
              <a:rPr lang="es-CL" sz="2800" dirty="0" err="1"/>
              <a:t>Maiz</a:t>
            </a:r>
            <a:r>
              <a:rPr lang="es-CL" sz="2800" dirty="0"/>
              <a:t>, Avena, Cebada.</a:t>
            </a:r>
          </a:p>
          <a:p>
            <a:pPr marL="0" indent="720725" algn="just">
              <a:buNone/>
            </a:pPr>
            <a:endParaRPr lang="es-CL" sz="2800" dirty="0"/>
          </a:p>
          <a:p>
            <a:pPr marL="0" indent="720725" algn="just">
              <a:buNone/>
            </a:pPr>
            <a:r>
              <a:rPr lang="es-CL" sz="2800" dirty="0" err="1"/>
              <a:t>Softs</a:t>
            </a:r>
            <a:r>
              <a:rPr lang="es-CL" sz="2800" dirty="0"/>
              <a:t>: Algodón, Jugo de Naranja, Café, Azúcar, Cacao.</a:t>
            </a:r>
          </a:p>
          <a:p>
            <a:pPr marL="0" indent="720725" algn="just">
              <a:buNone/>
            </a:pPr>
            <a:endParaRPr lang="es-CL" sz="2800" dirty="0"/>
          </a:p>
          <a:p>
            <a:pPr marL="0" indent="720725" algn="just">
              <a:buNone/>
            </a:pPr>
            <a:r>
              <a:rPr lang="es-CL" sz="2800" dirty="0"/>
              <a:t>Energías: Petróleo Crudo, Fuel </a:t>
            </a:r>
            <a:r>
              <a:rPr lang="es-CL" sz="2800" dirty="0" err="1"/>
              <a:t>Oil</a:t>
            </a:r>
            <a:r>
              <a:rPr lang="es-CL" sz="2800" dirty="0"/>
              <a:t>, Gas Natural, Etanol, Nafta.</a:t>
            </a:r>
          </a:p>
          <a:p>
            <a:pPr marL="0" indent="720725" algn="just">
              <a:buNone/>
            </a:pPr>
            <a:endParaRPr lang="es-CL" sz="2800" dirty="0"/>
          </a:p>
          <a:p>
            <a:pPr marL="0" indent="720725" algn="just">
              <a:buNone/>
            </a:pPr>
            <a:r>
              <a:rPr lang="es-CL" sz="2800" dirty="0"/>
              <a:t>Metales: Oro, Plata, Cobre, Platino, Aluminio, Paladio.</a:t>
            </a:r>
          </a:p>
          <a:p>
            <a:pPr marL="0" indent="720725" algn="just">
              <a:buNone/>
            </a:pPr>
            <a:endParaRPr lang="es-CL" sz="2800" dirty="0"/>
          </a:p>
        </p:txBody>
      </p:sp>
    </p:spTree>
    <p:extLst>
      <p:ext uri="{BB962C8B-B14F-4D97-AF65-F5344CB8AC3E}">
        <p14:creationId xmlns:p14="http://schemas.microsoft.com/office/powerpoint/2010/main" val="14105610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241AA1F-1BAB-495C-B5BB-72770E427024}"/>
              </a:ext>
            </a:extLst>
          </p:cNvPr>
          <p:cNvSpPr>
            <a:spLocks noGrp="1"/>
          </p:cNvSpPr>
          <p:nvPr>
            <p:ph type="title"/>
          </p:nvPr>
        </p:nvSpPr>
        <p:spPr>
          <a:xfrm>
            <a:off x="1923400" y="810410"/>
            <a:ext cx="9190327" cy="1178728"/>
          </a:xfrm>
        </p:spPr>
        <p:txBody>
          <a:bodyPr>
            <a:normAutofit fontScale="90000"/>
          </a:bodyPr>
          <a:lstStyle/>
          <a:p>
            <a:pPr algn="ctr"/>
            <a:r>
              <a:rPr lang="es-CL" dirty="0"/>
              <a:t>Clasificación de los commodities</a:t>
            </a:r>
            <a:br>
              <a:rPr lang="es-CL" dirty="0"/>
            </a:br>
            <a:endParaRPr lang="es-CL" dirty="0"/>
          </a:p>
        </p:txBody>
      </p:sp>
      <p:sp>
        <p:nvSpPr>
          <p:cNvPr id="3" name="Marcador de contenido 2">
            <a:extLst>
              <a:ext uri="{FF2B5EF4-FFF2-40B4-BE49-F238E27FC236}">
                <a16:creationId xmlns:a16="http://schemas.microsoft.com/office/drawing/2014/main" id="{94AAC4EC-2D1E-40F9-BD8A-68894473881D}"/>
              </a:ext>
            </a:extLst>
          </p:cNvPr>
          <p:cNvSpPr>
            <a:spLocks noGrp="1"/>
          </p:cNvSpPr>
          <p:nvPr>
            <p:ph idx="1"/>
          </p:nvPr>
        </p:nvSpPr>
        <p:spPr>
          <a:xfrm>
            <a:off x="1108364" y="2042160"/>
            <a:ext cx="10820400" cy="4024125"/>
          </a:xfrm>
        </p:spPr>
        <p:txBody>
          <a:bodyPr>
            <a:normAutofit/>
          </a:bodyPr>
          <a:lstStyle/>
          <a:p>
            <a:pPr marL="0" indent="720725" algn="just">
              <a:buNone/>
            </a:pPr>
            <a:r>
              <a:rPr lang="es-CL" sz="2800" dirty="0"/>
              <a:t>Carnes: Ganado Bovino Vivo, Ganado Porcino Vivo, Manteca, Leche.</a:t>
            </a:r>
          </a:p>
          <a:p>
            <a:pPr marL="0" indent="720725" algn="just">
              <a:buNone/>
            </a:pPr>
            <a:r>
              <a:rPr lang="es-CL" sz="2800" dirty="0"/>
              <a:t>Financieros: Bonos de 30 años, </a:t>
            </a:r>
            <a:r>
              <a:rPr lang="es-CL" sz="2800" dirty="0" err="1"/>
              <a:t>Eurodollar</a:t>
            </a:r>
            <a:r>
              <a:rPr lang="es-CL" sz="2800" dirty="0"/>
              <a:t>, Fed </a:t>
            </a:r>
            <a:r>
              <a:rPr lang="es-CL" sz="2800" dirty="0" err="1"/>
              <a:t>Funds</a:t>
            </a:r>
            <a:r>
              <a:rPr lang="es-CL" sz="2800" dirty="0"/>
              <a:t> a 30 días.</a:t>
            </a:r>
          </a:p>
          <a:p>
            <a:pPr marL="0" indent="720725" algn="just">
              <a:buNone/>
            </a:pPr>
            <a:r>
              <a:rPr lang="es-CL" sz="2800" dirty="0"/>
              <a:t>Índices: Dow Jones, S&amp;P500, Nasdaq100, Nikkei225, E-Mini Nasdaq.</a:t>
            </a:r>
          </a:p>
          <a:p>
            <a:pPr marL="0" indent="720725" algn="just">
              <a:buNone/>
            </a:pPr>
            <a:r>
              <a:rPr lang="es-CL" sz="2800" dirty="0"/>
              <a:t>Monedas: Libra Esterlina, Euro, Rand de Sudáfrica, Franco Suizo, etc.</a:t>
            </a:r>
          </a:p>
          <a:p>
            <a:pPr marL="0" indent="720725" algn="just">
              <a:buNone/>
            </a:pPr>
            <a:endParaRPr lang="es-CL" sz="2800" dirty="0"/>
          </a:p>
        </p:txBody>
      </p:sp>
    </p:spTree>
    <p:extLst>
      <p:ext uri="{BB962C8B-B14F-4D97-AF65-F5344CB8AC3E}">
        <p14:creationId xmlns:p14="http://schemas.microsoft.com/office/powerpoint/2010/main" val="4195954333"/>
      </p:ext>
    </p:extLst>
  </p:cSld>
  <p:clrMapOvr>
    <a:masterClrMapping/>
  </p:clrMapOvr>
</p:sld>
</file>

<file path=ppt/theme/theme1.xml><?xml version="1.0" encoding="utf-8"?>
<a:theme xmlns:a="http://schemas.openxmlformats.org/drawingml/2006/main" name="Estela de condensación">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emplate>Estela de condensación</Template>
  <TotalTime>31</TotalTime>
  <Words>554</Words>
  <Application>Microsoft Office PowerPoint</Application>
  <PresentationFormat>Panorámica</PresentationFormat>
  <Paragraphs>33</Paragraphs>
  <Slides>9</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9</vt:i4>
      </vt:variant>
    </vt:vector>
  </HeadingPairs>
  <TitlesOfParts>
    <vt:vector size="12" baseType="lpstr">
      <vt:lpstr>Arial</vt:lpstr>
      <vt:lpstr>Century Gothic</vt:lpstr>
      <vt:lpstr>Estela de condensación</vt:lpstr>
      <vt:lpstr>COMODITIES</vt:lpstr>
      <vt:lpstr>¿ Qué SON ?</vt:lpstr>
      <vt:lpstr>¿ Qué SON ?</vt:lpstr>
      <vt:lpstr>commoditización</vt:lpstr>
      <vt:lpstr>Inversión en materias primas</vt:lpstr>
      <vt:lpstr>Inversión en materias primas</vt:lpstr>
      <vt:lpstr>Tipos de mercados</vt:lpstr>
      <vt:lpstr>Clasificación de los commodities </vt:lpstr>
      <vt:lpstr>Clasificación de los commodities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COMODITIES</dc:title>
  <dc:creator>JORGE ANDRES LAVIN LARRAIN</dc:creator>
  <cp:lastModifiedBy>JORGE ANDRES LAVIN LARRAIN</cp:lastModifiedBy>
  <cp:revision>4</cp:revision>
  <dcterms:created xsi:type="dcterms:W3CDTF">2017-05-23T04:57:23Z</dcterms:created>
  <dcterms:modified xsi:type="dcterms:W3CDTF">2017-05-23T05:28:47Z</dcterms:modified>
</cp:coreProperties>
</file>