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0" userDrawn="1">
          <p15:clr>
            <a:srgbClr val="A4A3A4"/>
          </p15:clr>
        </p15:guide>
        <p15:guide id="2" pos="11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12" y="60"/>
      </p:cViewPr>
      <p:guideLst>
        <p:guide orient="horz" pos="550"/>
        <p:guide pos="111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ANDRES LAVIN LARRAIN" userId="d780bd704531e3a7" providerId="LiveId" clId="{B7A30783-8A6C-44A3-B76F-326F7DBA1D15}"/>
    <pc:docChg chg="addSld modSld">
      <pc:chgData name="JORGE ANDRES LAVIN LARRAIN" userId="d780bd704531e3a7" providerId="LiveId" clId="{B7A30783-8A6C-44A3-B76F-326F7DBA1D15}" dt="2017-05-23T04:46:07.268" v="36" actId="0"/>
      <pc:docMkLst>
        <pc:docMk/>
      </pc:docMkLst>
      <pc:sldChg chg="addSp modSp">
        <pc:chgData name="JORGE ANDRES LAVIN LARRAIN" userId="d780bd704531e3a7" providerId="LiveId" clId="{B7A30783-8A6C-44A3-B76F-326F7DBA1D15}" dt="2017-05-23T04:04:37.798" v="5" actId="0"/>
        <pc:sldMkLst>
          <pc:docMk/>
          <pc:sldMk cId="1991485742" sldId="256"/>
        </pc:sldMkLst>
        <pc:picChg chg="add mod">
          <ac:chgData name="JORGE ANDRES LAVIN LARRAIN" userId="d780bd704531e3a7" providerId="LiveId" clId="{B7A30783-8A6C-44A3-B76F-326F7DBA1D15}" dt="2017-05-23T04:04:37.798" v="5" actId="0"/>
          <ac:picMkLst>
            <pc:docMk/>
            <pc:sldMk cId="1991485742" sldId="256"/>
            <ac:picMk id="5" creationId="{4CA1F517-A3A4-4451-8560-E092F227365A}"/>
          </ac:picMkLst>
        </pc:picChg>
      </pc:sldChg>
      <pc:sldChg chg="add">
        <pc:chgData name="JORGE ANDRES LAVIN LARRAIN" userId="d780bd704531e3a7" providerId="LiveId" clId="{B7A30783-8A6C-44A3-B76F-326F7DBA1D15}" dt="2017-05-23T03:53:21.285" v="0" actId="0"/>
        <pc:sldMkLst>
          <pc:docMk/>
          <pc:sldMk cId="401846616" sldId="257"/>
        </pc:sldMkLst>
      </pc:sldChg>
      <pc:sldChg chg="modSp add">
        <pc:chgData name="JORGE ANDRES LAVIN LARRAIN" userId="d780bd704531e3a7" providerId="LiveId" clId="{B7A30783-8A6C-44A3-B76F-326F7DBA1D15}" dt="2017-05-23T03:54:04.855" v="2" actId="0"/>
        <pc:sldMkLst>
          <pc:docMk/>
          <pc:sldMk cId="2727946655" sldId="257"/>
        </pc:sldMkLst>
        <pc:spChg chg="mod">
          <ac:chgData name="JORGE ANDRES LAVIN LARRAIN" userId="d780bd704531e3a7" providerId="LiveId" clId="{B7A30783-8A6C-44A3-B76F-326F7DBA1D15}" dt="2017-05-23T03:54:04.855" v="2" actId="0"/>
          <ac:spMkLst>
            <pc:docMk/>
            <pc:sldMk cId="2727946655" sldId="257"/>
            <ac:spMk id="3" creationId="{41BF8F32-2870-41D6-A2D0-EF0F16F163FC}"/>
          </ac:spMkLst>
        </pc:spChg>
      </pc:sldChg>
      <pc:sldChg chg="modSp add">
        <pc:chgData name="JORGE ANDRES LAVIN LARRAIN" userId="d780bd704531e3a7" providerId="LiveId" clId="{B7A30783-8A6C-44A3-B76F-326F7DBA1D15}" dt="2017-05-23T03:57:54.124" v="4" actId="0"/>
        <pc:sldMkLst>
          <pc:docMk/>
          <pc:sldMk cId="2517697850" sldId="258"/>
        </pc:sldMkLst>
        <pc:spChg chg="mod">
          <ac:chgData name="JORGE ANDRES LAVIN LARRAIN" userId="d780bd704531e3a7" providerId="LiveId" clId="{B7A30783-8A6C-44A3-B76F-326F7DBA1D15}" dt="2017-05-23T03:57:54.124" v="4" actId="0"/>
          <ac:spMkLst>
            <pc:docMk/>
            <pc:sldMk cId="2517697850" sldId="258"/>
            <ac:spMk id="3" creationId="{41BF8F32-2870-41D6-A2D0-EF0F16F163FC}"/>
          </ac:spMkLst>
        </pc:spChg>
      </pc:sldChg>
      <pc:sldChg chg="modSp add">
        <pc:chgData name="JORGE ANDRES LAVIN LARRAIN" userId="d780bd704531e3a7" providerId="LiveId" clId="{B7A30783-8A6C-44A3-B76F-326F7DBA1D15}" dt="2017-05-23T04:10:33.283" v="8" actId="0"/>
        <pc:sldMkLst>
          <pc:docMk/>
          <pc:sldMk cId="3673382905" sldId="259"/>
        </pc:sldMkLst>
        <pc:spChg chg="mod">
          <ac:chgData name="JORGE ANDRES LAVIN LARRAIN" userId="d780bd704531e3a7" providerId="LiveId" clId="{B7A30783-8A6C-44A3-B76F-326F7DBA1D15}" dt="2017-05-23T04:10:33.283" v="8" actId="0"/>
          <ac:spMkLst>
            <pc:docMk/>
            <pc:sldMk cId="3673382905" sldId="259"/>
            <ac:spMk id="3" creationId="{41BF8F32-2870-41D6-A2D0-EF0F16F163FC}"/>
          </ac:spMkLst>
        </pc:spChg>
      </pc:sldChg>
      <pc:sldChg chg="modSp add">
        <pc:chgData name="JORGE ANDRES LAVIN LARRAIN" userId="d780bd704531e3a7" providerId="LiveId" clId="{B7A30783-8A6C-44A3-B76F-326F7DBA1D15}" dt="2017-05-23T04:21:01.787" v="13" actId="0"/>
        <pc:sldMkLst>
          <pc:docMk/>
          <pc:sldMk cId="102878793" sldId="260"/>
        </pc:sldMkLst>
        <pc:spChg chg="mod">
          <ac:chgData name="JORGE ANDRES LAVIN LARRAIN" userId="d780bd704531e3a7" providerId="LiveId" clId="{B7A30783-8A6C-44A3-B76F-326F7DBA1D15}" dt="2017-05-23T04:21:01.787" v="13" actId="0"/>
          <ac:spMkLst>
            <pc:docMk/>
            <pc:sldMk cId="102878793" sldId="260"/>
            <ac:spMk id="3" creationId="{41BF8F32-2870-41D6-A2D0-EF0F16F163FC}"/>
          </ac:spMkLst>
        </pc:spChg>
      </pc:sldChg>
      <pc:sldChg chg="modSp add">
        <pc:chgData name="JORGE ANDRES LAVIN LARRAIN" userId="d780bd704531e3a7" providerId="LiveId" clId="{B7A30783-8A6C-44A3-B76F-326F7DBA1D15}" dt="2017-05-23T04:24:23.308" v="19" actId="0"/>
        <pc:sldMkLst>
          <pc:docMk/>
          <pc:sldMk cId="2901911489" sldId="261"/>
        </pc:sldMkLst>
        <pc:spChg chg="mod">
          <ac:chgData name="JORGE ANDRES LAVIN LARRAIN" userId="d780bd704531e3a7" providerId="LiveId" clId="{B7A30783-8A6C-44A3-B76F-326F7DBA1D15}" dt="2017-05-23T04:24:23.308" v="19" actId="0"/>
          <ac:spMkLst>
            <pc:docMk/>
            <pc:sldMk cId="2901911489" sldId="261"/>
            <ac:spMk id="3" creationId="{41BF8F32-2870-41D6-A2D0-EF0F16F163FC}"/>
          </ac:spMkLst>
        </pc:spChg>
        <pc:spChg chg="mod">
          <ac:chgData name="JORGE ANDRES LAVIN LARRAIN" userId="d780bd704531e3a7" providerId="LiveId" clId="{B7A30783-8A6C-44A3-B76F-326F7DBA1D15}" dt="2017-05-23T04:24:03.907" v="18" actId="0"/>
          <ac:spMkLst>
            <pc:docMk/>
            <pc:sldMk cId="2901911489" sldId="261"/>
            <ac:spMk id="2" creationId="{7B1F940E-4E26-42AA-BC73-7C879816A95B}"/>
          </ac:spMkLst>
        </pc:spChg>
      </pc:sldChg>
      <pc:sldChg chg="modSp add">
        <pc:chgData name="JORGE ANDRES LAVIN LARRAIN" userId="d780bd704531e3a7" providerId="LiveId" clId="{B7A30783-8A6C-44A3-B76F-326F7DBA1D15}" dt="2017-05-23T04:27:11.651" v="21" actId="0"/>
        <pc:sldMkLst>
          <pc:docMk/>
          <pc:sldMk cId="3075485039" sldId="262"/>
        </pc:sldMkLst>
        <pc:spChg chg="mod">
          <ac:chgData name="JORGE ANDRES LAVIN LARRAIN" userId="d780bd704531e3a7" providerId="LiveId" clId="{B7A30783-8A6C-44A3-B76F-326F7DBA1D15}" dt="2017-05-23T04:27:11.651" v="21" actId="0"/>
          <ac:spMkLst>
            <pc:docMk/>
            <pc:sldMk cId="3075485039" sldId="262"/>
            <ac:spMk id="3" creationId="{41BF8F32-2870-41D6-A2D0-EF0F16F163FC}"/>
          </ac:spMkLst>
        </pc:spChg>
      </pc:sldChg>
      <pc:sldChg chg="modSp add">
        <pc:chgData name="JORGE ANDRES LAVIN LARRAIN" userId="d780bd704531e3a7" providerId="LiveId" clId="{B7A30783-8A6C-44A3-B76F-326F7DBA1D15}" dt="2017-05-23T04:31:23.905" v="23" actId="0"/>
        <pc:sldMkLst>
          <pc:docMk/>
          <pc:sldMk cId="2191981603" sldId="263"/>
        </pc:sldMkLst>
        <pc:spChg chg="mod">
          <ac:chgData name="JORGE ANDRES LAVIN LARRAIN" userId="d780bd704531e3a7" providerId="LiveId" clId="{B7A30783-8A6C-44A3-B76F-326F7DBA1D15}" dt="2017-05-23T04:31:23.905" v="23" actId="0"/>
          <ac:spMkLst>
            <pc:docMk/>
            <pc:sldMk cId="2191981603" sldId="263"/>
            <ac:spMk id="3" creationId="{41BF8F32-2870-41D6-A2D0-EF0F16F163FC}"/>
          </ac:spMkLst>
        </pc:spChg>
      </pc:sldChg>
      <pc:sldChg chg="modSp add">
        <pc:chgData name="JORGE ANDRES LAVIN LARRAIN" userId="d780bd704531e3a7" providerId="LiveId" clId="{B7A30783-8A6C-44A3-B76F-326F7DBA1D15}" dt="2017-05-23T04:33:08.545" v="25" actId="0"/>
        <pc:sldMkLst>
          <pc:docMk/>
          <pc:sldMk cId="2369716777" sldId="264"/>
        </pc:sldMkLst>
        <pc:spChg chg="mod">
          <ac:chgData name="JORGE ANDRES LAVIN LARRAIN" userId="d780bd704531e3a7" providerId="LiveId" clId="{B7A30783-8A6C-44A3-B76F-326F7DBA1D15}" dt="2017-05-23T04:33:08.545" v="25" actId="0"/>
          <ac:spMkLst>
            <pc:docMk/>
            <pc:sldMk cId="2369716777" sldId="264"/>
            <ac:spMk id="3" creationId="{41BF8F32-2870-41D6-A2D0-EF0F16F163FC}"/>
          </ac:spMkLst>
        </pc:spChg>
      </pc:sldChg>
      <pc:sldChg chg="modSp add">
        <pc:chgData name="JORGE ANDRES LAVIN LARRAIN" userId="d780bd704531e3a7" providerId="LiveId" clId="{B7A30783-8A6C-44A3-B76F-326F7DBA1D15}" dt="2017-05-23T04:41:43.868" v="30" actId="0"/>
        <pc:sldMkLst>
          <pc:docMk/>
          <pc:sldMk cId="261202006" sldId="265"/>
        </pc:sldMkLst>
        <pc:spChg chg="mod">
          <ac:chgData name="JORGE ANDRES LAVIN LARRAIN" userId="d780bd704531e3a7" providerId="LiveId" clId="{B7A30783-8A6C-44A3-B76F-326F7DBA1D15}" dt="2017-05-23T04:41:43.868" v="30" actId="0"/>
          <ac:spMkLst>
            <pc:docMk/>
            <pc:sldMk cId="261202006" sldId="265"/>
            <ac:spMk id="3" creationId="{41BF8F32-2870-41D6-A2D0-EF0F16F163FC}"/>
          </ac:spMkLst>
        </pc:spChg>
      </pc:sldChg>
      <pc:sldChg chg="modSp add">
        <pc:chgData name="JORGE ANDRES LAVIN LARRAIN" userId="d780bd704531e3a7" providerId="LiveId" clId="{B7A30783-8A6C-44A3-B76F-326F7DBA1D15}" dt="2017-05-23T04:43:29.761" v="32" actId="0"/>
        <pc:sldMkLst>
          <pc:docMk/>
          <pc:sldMk cId="1188124546" sldId="266"/>
        </pc:sldMkLst>
        <pc:spChg chg="mod">
          <ac:chgData name="JORGE ANDRES LAVIN LARRAIN" userId="d780bd704531e3a7" providerId="LiveId" clId="{B7A30783-8A6C-44A3-B76F-326F7DBA1D15}" dt="2017-05-23T04:43:29.761" v="32" actId="0"/>
          <ac:spMkLst>
            <pc:docMk/>
            <pc:sldMk cId="1188124546" sldId="266"/>
            <ac:spMk id="3" creationId="{41BF8F32-2870-41D6-A2D0-EF0F16F163FC}"/>
          </ac:spMkLst>
        </pc:spChg>
      </pc:sldChg>
      <pc:sldChg chg="modSp add">
        <pc:chgData name="JORGE ANDRES LAVIN LARRAIN" userId="d780bd704531e3a7" providerId="LiveId" clId="{B7A30783-8A6C-44A3-B76F-326F7DBA1D15}" dt="2017-05-23T04:46:07.268" v="36" actId="0"/>
        <pc:sldMkLst>
          <pc:docMk/>
          <pc:sldMk cId="3860281115" sldId="267"/>
        </pc:sldMkLst>
        <pc:spChg chg="mod">
          <ac:chgData name="JORGE ANDRES LAVIN LARRAIN" userId="d780bd704531e3a7" providerId="LiveId" clId="{B7A30783-8A6C-44A3-B76F-326F7DBA1D15}" dt="2017-05-23T04:46:07.268" v="36" actId="0"/>
          <ac:spMkLst>
            <pc:docMk/>
            <pc:sldMk cId="3860281115" sldId="267"/>
            <ac:spMk id="3" creationId="{41BF8F32-2870-41D6-A2D0-EF0F16F163F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BAA35-AFE9-40F1-95CE-33469BB79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0238" y="386628"/>
            <a:ext cx="8001000" cy="1143000"/>
          </a:xfrm>
        </p:spPr>
        <p:txBody>
          <a:bodyPr/>
          <a:lstStyle/>
          <a:p>
            <a:pPr algn="ctr"/>
            <a:r>
              <a:rPr lang="es-CL" dirty="0"/>
              <a:t>ACCIONES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CA1F517-A3A4-4451-8560-E092F22736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7690" y="1871663"/>
            <a:ext cx="6127888" cy="311467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991485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F940E-4E26-42AA-BC73-7C879816A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825" y="4502150"/>
            <a:ext cx="8902702" cy="1114427"/>
          </a:xfrm>
        </p:spPr>
        <p:txBody>
          <a:bodyPr/>
          <a:lstStyle/>
          <a:p>
            <a:pPr algn="ctr"/>
            <a:r>
              <a:rPr lang="es-CL" b="1" dirty="0"/>
              <a:t>	ANÁLISIS BURSÁTIL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BF8F32-2870-41D6-A2D0-EF0F16F1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873125"/>
            <a:ext cx="9031290" cy="36290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b="1" dirty="0"/>
              <a:t>El análisis bursátil tiene como objetivo el estudio del comportamiento de los mercados financieros y de los valores que los constituyen. </a:t>
            </a:r>
          </a:p>
          <a:p>
            <a:pPr marL="0" indent="0" algn="just">
              <a:buNone/>
            </a:pPr>
            <a:r>
              <a:rPr lang="es-CL" b="1" dirty="0"/>
              <a:t>Con ese análisis se pretende conseguir información relevante que ayude en las decisiones de inversión en situaciones de incertidumbre.</a:t>
            </a:r>
          </a:p>
          <a:p>
            <a:pPr marL="0" indent="0" algn="just">
              <a:buNone/>
            </a:pPr>
            <a:r>
              <a:rPr lang="es-CL" b="1" dirty="0"/>
              <a:t>Implica el mercado fluctuante la oferta y la demanda en un tiempo determinado un incremento o dimensión de la bolsa de valores teniendo en cuenta.</a:t>
            </a:r>
          </a:p>
          <a:p>
            <a:pPr marL="0" indent="0"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1202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F940E-4E26-42AA-BC73-7C879816A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825" y="4502150"/>
            <a:ext cx="8902702" cy="1114427"/>
          </a:xfrm>
        </p:spPr>
        <p:txBody>
          <a:bodyPr/>
          <a:lstStyle/>
          <a:p>
            <a:pPr algn="ctr"/>
            <a:r>
              <a:rPr lang="es-CL" b="1" dirty="0"/>
              <a:t>	ANÁLISIS BURSÁTIL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BF8F32-2870-41D6-A2D0-EF0F16F1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873125"/>
            <a:ext cx="9031290" cy="36290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CL" b="1" dirty="0"/>
          </a:p>
          <a:p>
            <a:pPr marL="0" indent="0" algn="just">
              <a:buNone/>
            </a:pPr>
            <a:r>
              <a:rPr lang="es-CL" b="1" dirty="0"/>
              <a:t>Análisis gráfico y de indicadores técnicos.</a:t>
            </a:r>
          </a:p>
          <a:p>
            <a:pPr marL="0" indent="0" algn="just">
              <a:buNone/>
            </a:pPr>
            <a:r>
              <a:rPr lang="es-CL" b="1" dirty="0"/>
              <a:t>Análisis fundamental o Financiero.</a:t>
            </a:r>
          </a:p>
          <a:p>
            <a:pPr marL="0" indent="0" algn="just">
              <a:buNone/>
            </a:pPr>
            <a:r>
              <a:rPr lang="es-CL" b="1" dirty="0"/>
              <a:t>Ambas categorías parten de suposiciones diferentes a la hora de interpretar el comportamiento de los mercados financieros.</a:t>
            </a:r>
          </a:p>
          <a:p>
            <a:pPr marL="0" indent="0" algn="just">
              <a:buNone/>
            </a:pPr>
            <a:r>
              <a:rPr lang="es-CL" b="1" dirty="0"/>
              <a:t>Pueden ser utilizadas en distintos tipos de activos financieros y pretenden en líneas generales, determinar que valores, activos, mercados pueden ser más atractivos o pueden esconder mayores rentabilidades futuras, o mejores perspectivas económicas.</a:t>
            </a:r>
          </a:p>
          <a:p>
            <a:pPr marL="0" indent="0" algn="just">
              <a:buNone/>
            </a:pPr>
            <a:endParaRPr lang="es-CL" b="1" dirty="0"/>
          </a:p>
          <a:p>
            <a:pPr marL="0" indent="0"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88124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F940E-4E26-42AA-BC73-7C879816A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825" y="4682259"/>
            <a:ext cx="8902702" cy="1114427"/>
          </a:xfrm>
        </p:spPr>
        <p:txBody>
          <a:bodyPr/>
          <a:lstStyle/>
          <a:p>
            <a:pPr algn="ctr"/>
            <a:r>
              <a:rPr lang="es-CL" b="1" dirty="0"/>
              <a:t>	ESTRATEGIAS DE INVERSIÓN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BF8F32-2870-41D6-A2D0-EF0F16F1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873125"/>
            <a:ext cx="9031290" cy="36290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b="1" dirty="0"/>
              <a:t>Definir el Perfil de Riesgo.</a:t>
            </a:r>
          </a:p>
          <a:p>
            <a:pPr marL="0" indent="0" algn="just">
              <a:buNone/>
            </a:pPr>
            <a:r>
              <a:rPr lang="es-CL" b="1" dirty="0"/>
              <a:t>Analizar el Mercado.</a:t>
            </a:r>
          </a:p>
          <a:p>
            <a:pPr marL="0" indent="0" algn="just">
              <a:buNone/>
            </a:pPr>
            <a:r>
              <a:rPr lang="es-CL" b="1" dirty="0"/>
              <a:t>Análisis de los Fundamentos.</a:t>
            </a:r>
          </a:p>
          <a:p>
            <a:pPr marL="0" indent="0" algn="just">
              <a:buNone/>
            </a:pPr>
            <a:r>
              <a:rPr lang="es-CL" b="1" dirty="0"/>
              <a:t>Diseñar estrategia para identificar las señales de compra/venta.</a:t>
            </a:r>
          </a:p>
          <a:p>
            <a:pPr marL="0" indent="0" algn="just">
              <a:buNone/>
            </a:pPr>
            <a:r>
              <a:rPr lang="es-CL" b="1" dirty="0"/>
              <a:t>Definir una buena Gestión Monetaria.</a:t>
            </a:r>
          </a:p>
          <a:p>
            <a:pPr marL="0" indent="0" algn="just">
              <a:buNone/>
            </a:pPr>
            <a:endParaRPr lang="es-CL" b="1" dirty="0"/>
          </a:p>
          <a:p>
            <a:pPr marL="0" indent="0"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60281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BF8F32-2870-41D6-A2D0-EF0F16F1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2911" y="1400175"/>
            <a:ext cx="9074152" cy="36152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sz="3200" b="1" dirty="0">
                <a:latin typeface="Arial Black" panose="020B0A04020102020204" pitchFamily="34" charset="0"/>
              </a:rPr>
              <a:t>Sin duda invertir en la bolsa es una actividad apasionante y una forma muy atractiva de obtener buenos resultados en términos de rentabilidad, aunque sin el conocimiento necesario, es una actividad de alto riesgo</a:t>
            </a:r>
            <a:r>
              <a:rPr lang="es-CL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7946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F940E-4E26-42AA-BC73-7C879816A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187" y="4373032"/>
            <a:ext cx="8534400" cy="1507067"/>
          </a:xfrm>
        </p:spPr>
        <p:txBody>
          <a:bodyPr/>
          <a:lstStyle/>
          <a:p>
            <a:pPr algn="ctr"/>
            <a:r>
              <a:rPr lang="es-CL" dirty="0"/>
              <a:t> </a:t>
            </a:r>
            <a:r>
              <a:rPr lang="es-CL" b="1" dirty="0"/>
              <a:t>¿ QUÉ SON LAS ACCIONES 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BF8F32-2870-41D6-A2D0-EF0F16F1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873125"/>
            <a:ext cx="9131301" cy="361526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CL" b="1" dirty="0"/>
              <a:t>Las acciones corresponden a un título de propiedad respecto del patrimonio de una empresa. </a:t>
            </a:r>
          </a:p>
          <a:p>
            <a:pPr algn="just"/>
            <a:r>
              <a:rPr lang="es-CL" b="1" dirty="0"/>
              <a:t>Las acciones no sólo representan un instrumento de ahorro e inversión. También son un título de propiedad respecto del patrimonio de una empresa. </a:t>
            </a:r>
          </a:p>
          <a:p>
            <a:pPr algn="just"/>
            <a:r>
              <a:rPr lang="es-CL" b="1" dirty="0"/>
              <a:t>Así, cada vez que usted compra una acción, pasa a ser propietario de una parte de la empresa, lo que se relaciona directamente con la cantidad de acciones que tenga. </a:t>
            </a:r>
          </a:p>
          <a:p>
            <a:pPr algn="just"/>
            <a:r>
              <a:rPr lang="es-CL" b="1" dirty="0"/>
              <a:t>Por lo tanto, mientras más acciones tengan de una compañía, mayor será el porcentaje de la propiedad que usted controle.</a:t>
            </a:r>
          </a:p>
          <a:p>
            <a:pPr algn="just"/>
            <a:r>
              <a:rPr lang="es-CL" b="1" dirty="0"/>
              <a:t> A su vez, las empresas emiten acciones como una forma de obtener financiamiento para sus distintos proyectos.</a:t>
            </a:r>
          </a:p>
        </p:txBody>
      </p:sp>
    </p:spTree>
    <p:extLst>
      <p:ext uri="{BB962C8B-B14F-4D97-AF65-F5344CB8AC3E}">
        <p14:creationId xmlns:p14="http://schemas.microsoft.com/office/powerpoint/2010/main" val="2517697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F940E-4E26-42AA-BC73-7C879816A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825" y="4763799"/>
            <a:ext cx="8534400" cy="1507067"/>
          </a:xfrm>
        </p:spPr>
        <p:txBody>
          <a:bodyPr/>
          <a:lstStyle/>
          <a:p>
            <a:pPr algn="ctr"/>
            <a:r>
              <a:rPr lang="es-CL" dirty="0"/>
              <a:t> </a:t>
            </a:r>
            <a:r>
              <a:rPr lang="es-CL" b="1" dirty="0"/>
              <a:t>BARÓMETRO DE LA ECONOMÍA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BF8F32-2870-41D6-A2D0-EF0F16F1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873125"/>
            <a:ext cx="9083675" cy="40433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CL" b="1" dirty="0"/>
              <a:t>Cuando una empresa cotiza en Bolsa, sus acciones pueden negociarse en el mercado bursátil; los compradores y vendedores determinan el precio de las acciones. </a:t>
            </a:r>
          </a:p>
          <a:p>
            <a:pPr marL="0" indent="0" algn="just">
              <a:buNone/>
            </a:pPr>
            <a:r>
              <a:rPr lang="es-CL" b="1" dirty="0"/>
              <a:t>El resultado de multiplicar el precio de la acción en el mercado por el número de acciones existentes es igual al valor bursátil o capitalización de una empresa.</a:t>
            </a:r>
          </a:p>
          <a:p>
            <a:pPr marL="0" indent="0" algn="just">
              <a:buNone/>
            </a:pPr>
            <a:r>
              <a:rPr lang="es-CL" b="1" dirty="0"/>
              <a:t> Este criterio es muy útil para determinar el valor real de una empresa.</a:t>
            </a:r>
          </a:p>
          <a:p>
            <a:pPr marL="0" indent="0" algn="just">
              <a:buNone/>
            </a:pPr>
            <a:r>
              <a:rPr lang="es-CL" b="1" dirty="0"/>
              <a:t>La determinación del precio de las acciones de las empresas supone, en definitiva, la valoración que hace el mercado sobre las expectativas de las empresas que cotizan. </a:t>
            </a:r>
          </a:p>
          <a:p>
            <a:pPr marL="0" indent="0" algn="just">
              <a:buNone/>
            </a:pPr>
            <a:r>
              <a:rPr lang="es-CL" b="1" dirty="0"/>
              <a:t>En este sentido, la Bolsa puede considerarse como un "barómetro" de la economía.</a:t>
            </a:r>
          </a:p>
        </p:txBody>
      </p:sp>
    </p:spTree>
    <p:extLst>
      <p:ext uri="{BB962C8B-B14F-4D97-AF65-F5344CB8AC3E}">
        <p14:creationId xmlns:p14="http://schemas.microsoft.com/office/powerpoint/2010/main" val="3673382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F940E-4E26-42AA-BC73-7C879816A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324" y="4500563"/>
            <a:ext cx="8534400" cy="1507067"/>
          </a:xfrm>
        </p:spPr>
        <p:txBody>
          <a:bodyPr/>
          <a:lstStyle/>
          <a:p>
            <a:pPr algn="ctr"/>
            <a:r>
              <a:rPr lang="es-CL" dirty="0"/>
              <a:t> </a:t>
            </a:r>
            <a:r>
              <a:rPr lang="es-CL" b="1" dirty="0"/>
              <a:t>rentabilidad de inversión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BF8F32-2870-41D6-A2D0-EF0F16F1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985838"/>
            <a:ext cx="9131301" cy="351472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CL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Ganancia de Capital: </a:t>
            </a:r>
          </a:p>
          <a:p>
            <a:pPr marL="0" indent="0" algn="just">
              <a:buNone/>
            </a:pPr>
            <a:r>
              <a:rPr lang="es-CL" b="1" dirty="0"/>
              <a:t>Es la ganancia que se obtiene por la venta de una acción. </a:t>
            </a:r>
          </a:p>
          <a:p>
            <a:pPr marL="0" indent="0" algn="just">
              <a:buNone/>
            </a:pPr>
            <a:r>
              <a:rPr lang="es-CL" b="1" dirty="0"/>
              <a:t>Esta ganancia está determinada por el "mayor valor" que obtenga entre el precio al que compró la acción y el precio de venta.</a:t>
            </a:r>
          </a:p>
          <a:p>
            <a:pPr marL="0" indent="0" algn="just">
              <a:buNone/>
            </a:pPr>
            <a:endParaRPr lang="es-CL" b="1" dirty="0"/>
          </a:p>
          <a:p>
            <a:pPr marL="0" indent="0" algn="just">
              <a:buNone/>
            </a:pPr>
            <a:r>
              <a:rPr lang="es-CL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Dividendos: </a:t>
            </a:r>
          </a:p>
          <a:p>
            <a:pPr marL="0" indent="0" algn="just">
              <a:buNone/>
            </a:pPr>
            <a:r>
              <a:rPr lang="es-CL" b="1" dirty="0"/>
              <a:t>Por ley, las sociedades anónimas deben repartir entre sus accionistas a lo menos el 30% de las utilidades que generen.</a:t>
            </a:r>
          </a:p>
          <a:p>
            <a:pPr marL="0" indent="0" algn="just">
              <a:buNone/>
            </a:pPr>
            <a:r>
              <a:rPr lang="es-CL" b="1" dirty="0"/>
              <a:t> Esa ganancia se reparte en proporción a la cantidad de acciones que cada persona posee.</a:t>
            </a:r>
          </a:p>
          <a:p>
            <a:pPr marL="0" indent="0"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2878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F940E-4E26-42AA-BC73-7C879816A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5735" y="3957636"/>
            <a:ext cx="8745539" cy="1507067"/>
          </a:xfrm>
        </p:spPr>
        <p:txBody>
          <a:bodyPr/>
          <a:lstStyle/>
          <a:p>
            <a:pPr algn="ctr"/>
            <a:r>
              <a:rPr lang="es-CL" b="1" dirty="0"/>
              <a:t>Derechos al comprar acciones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BF8F32-2870-41D6-A2D0-EF0F16F1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873125"/>
            <a:ext cx="9031289" cy="321468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b="1" dirty="0"/>
              <a:t>Participar en las ganancias de la sociedad: a través de las ganancias de capital y de los dividendos.</a:t>
            </a:r>
          </a:p>
          <a:p>
            <a:pPr marL="0" indent="0" algn="just">
              <a:buNone/>
            </a:pPr>
            <a:r>
              <a:rPr lang="es-CL" b="1" dirty="0"/>
              <a:t>Derecho a voz y voto en junta de accionistas.</a:t>
            </a:r>
          </a:p>
          <a:p>
            <a:pPr marL="0" indent="0" algn="just">
              <a:buNone/>
            </a:pPr>
            <a:r>
              <a:rPr lang="es-CL" b="1" dirty="0"/>
              <a:t>Derecho preferencial de suscripción en aumentos de capital.</a:t>
            </a:r>
          </a:p>
          <a:p>
            <a:pPr marL="0" indent="0" algn="just">
              <a:buNone/>
            </a:pPr>
            <a:r>
              <a:rPr lang="es-CL" b="1" dirty="0"/>
              <a:t>Derecho a retiro en casos de fusiones y venta de activos esenciales.</a:t>
            </a:r>
          </a:p>
          <a:p>
            <a:pPr marL="0" indent="0" algn="just">
              <a:buNone/>
            </a:pPr>
            <a:r>
              <a:rPr lang="es-CL" b="1" dirty="0"/>
              <a:t>Participar en el patrimonio que resulta de la liquidación de la sociedad.</a:t>
            </a:r>
          </a:p>
          <a:p>
            <a:pPr marL="0" indent="0"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01911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F940E-4E26-42AA-BC73-7C879816A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825" y="4676775"/>
            <a:ext cx="8902702" cy="1114427"/>
          </a:xfrm>
        </p:spPr>
        <p:txBody>
          <a:bodyPr/>
          <a:lstStyle/>
          <a:p>
            <a:pPr algn="ctr"/>
            <a:r>
              <a:rPr lang="es-CL" b="1" dirty="0"/>
              <a:t>Índice bursátil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BF8F32-2870-41D6-A2D0-EF0F16F1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1172441"/>
            <a:ext cx="9031290" cy="362902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L" b="1" dirty="0"/>
              <a:t>Un índice bursátil corresponde a un estadístico compuesto, que trata de reflejar las variaciones de valor o rentabilidades promedio de las acciones que lo componen. </a:t>
            </a:r>
          </a:p>
          <a:p>
            <a:pPr marL="0" indent="0" algn="just">
              <a:buNone/>
            </a:pPr>
            <a:r>
              <a:rPr lang="es-CL" b="1" dirty="0"/>
              <a:t>Generalmente, las acciones que componen el índice tienen características comunes tales como: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CL" b="1" dirty="0"/>
              <a:t>pertenecer a una misma bolsa de valores,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CL" b="1" dirty="0"/>
              <a:t>tener una capitalización bursátil similar o pertenecer a una misma industria.</a:t>
            </a:r>
          </a:p>
          <a:p>
            <a:pPr marL="0" indent="0" algn="just">
              <a:buNone/>
            </a:pPr>
            <a:r>
              <a:rPr lang="es-CL" b="1" dirty="0"/>
              <a:t>Estas son usualmente usadas como punto de referencia para distintas carteras, tales como los fondos mutuos.</a:t>
            </a:r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75485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F940E-4E26-42AA-BC73-7C879816A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5736" y="4514850"/>
            <a:ext cx="8902702" cy="1114427"/>
          </a:xfrm>
        </p:spPr>
        <p:txBody>
          <a:bodyPr/>
          <a:lstStyle/>
          <a:p>
            <a:pPr algn="ctr"/>
            <a:r>
              <a:rPr lang="es-CL" b="1" dirty="0"/>
              <a:t>	CARACTERÍSTICAS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BF8F32-2870-41D6-A2D0-EF0F16F1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1033896"/>
            <a:ext cx="9031290" cy="362902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CL" b="1" dirty="0"/>
              <a:t>Es una inversión de renta variable, por lo tanto, la ganancia no está asegurada.</a:t>
            </a:r>
          </a:p>
          <a:p>
            <a:pPr marL="0" indent="0" algn="just">
              <a:buNone/>
            </a:pPr>
            <a:r>
              <a:rPr lang="es-CL" b="1" dirty="0"/>
              <a:t>Considere sus necesidades de liquidez.</a:t>
            </a:r>
          </a:p>
          <a:p>
            <a:pPr marL="0" indent="0" algn="just">
              <a:buNone/>
            </a:pPr>
            <a:r>
              <a:rPr lang="es-CL" b="1" dirty="0"/>
              <a:t>Sólo invierta en la Bolsa recursos que no comprometan su futuro financiero.</a:t>
            </a:r>
          </a:p>
          <a:p>
            <a:pPr marL="0" indent="0" algn="just">
              <a:buNone/>
            </a:pPr>
            <a:r>
              <a:rPr lang="es-CL" b="1" dirty="0"/>
              <a:t>Si invierte en acciones debe considerar el tema tributario. En Chile se cobra impuesto por la ganancia de capital (utilidad obtenida en la venta de un instrumento) y por los dividendos percibidos.</a:t>
            </a:r>
          </a:p>
          <a:p>
            <a:pPr marL="0" indent="0" algn="just">
              <a:buNone/>
            </a:pPr>
            <a:r>
              <a:rPr lang="es-CL" b="1" dirty="0"/>
              <a:t>Siempre considere cuanto esta dispuesto a perder y su rentabilidad objetivo y busque aquellas operaciones que le permitan mantener dicha razón de riesgo y retorno.</a:t>
            </a:r>
          </a:p>
          <a:p>
            <a:pPr marL="0" indent="0"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91981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F940E-4E26-42AA-BC73-7C879816A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5736" y="4514850"/>
            <a:ext cx="8902702" cy="1114427"/>
          </a:xfrm>
        </p:spPr>
        <p:txBody>
          <a:bodyPr/>
          <a:lstStyle/>
          <a:p>
            <a:pPr algn="ctr"/>
            <a:r>
              <a:rPr lang="es-CL" b="1" dirty="0"/>
              <a:t>	CARACTERÍSTICAS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BF8F32-2870-41D6-A2D0-EF0F16F1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885825"/>
            <a:ext cx="9031290" cy="36290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b="1" dirty="0"/>
              <a:t>Para invertir en acciones es necesario estar informado del acontecer económico tanto a nivel internacional como local, por lo que la información es clave a la hora de tomar decisiones de inversión.</a:t>
            </a:r>
          </a:p>
          <a:p>
            <a:pPr marL="0" indent="0" algn="just">
              <a:buNone/>
            </a:pPr>
            <a:r>
              <a:rPr lang="es-CL" b="1" dirty="0"/>
              <a:t>Aprenda a utilizar las principales herramientas de análisis bursátil y valorización de acciones.</a:t>
            </a:r>
          </a:p>
          <a:p>
            <a:pPr marL="0" indent="0" algn="just">
              <a:buNone/>
            </a:pPr>
            <a:r>
              <a:rPr lang="es-CL" b="1" dirty="0"/>
              <a:t>Si desea invertir en acciones debe desarrollar y aplicar una estrategia de inversión que se encuentre definida acorde a su perfil de inversión.</a:t>
            </a:r>
          </a:p>
          <a:p>
            <a:pPr marL="0" indent="0"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69716777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55</TotalTime>
  <Words>862</Words>
  <Application>Microsoft Office PowerPoint</Application>
  <PresentationFormat>Panorámica</PresentationFormat>
  <Paragraphs>60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Century Gothic</vt:lpstr>
      <vt:lpstr>Wingdings</vt:lpstr>
      <vt:lpstr>Wingdings 3</vt:lpstr>
      <vt:lpstr>Sector</vt:lpstr>
      <vt:lpstr>ACCIONES</vt:lpstr>
      <vt:lpstr>Presentación de PowerPoint</vt:lpstr>
      <vt:lpstr> ¿ QUÉ SON LAS ACCIONES ?</vt:lpstr>
      <vt:lpstr> BARÓMETRO DE LA ECONOMÍA</vt:lpstr>
      <vt:lpstr> rentabilidad de inversión</vt:lpstr>
      <vt:lpstr>Derechos al comprar acciones </vt:lpstr>
      <vt:lpstr>Índice bursátil</vt:lpstr>
      <vt:lpstr> CARACTERÍSTICAS</vt:lpstr>
      <vt:lpstr> CARACTERÍSTICAS</vt:lpstr>
      <vt:lpstr> ANÁLISIS BURSÁTIL</vt:lpstr>
      <vt:lpstr> ANÁLISIS BURSÁTIL</vt:lpstr>
      <vt:lpstr> ESTRATEGIAS DE INVERSIÓN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ACCIONES</dc:title>
  <dc:creator>JORGE ANDRES LAVIN LARRAIN</dc:creator>
  <cp:lastModifiedBy>JORGE ANDRES LAVIN LARRAIN</cp:lastModifiedBy>
  <cp:revision>1</cp:revision>
  <dcterms:created xsi:type="dcterms:W3CDTF">2017-05-23T03:52:19Z</dcterms:created>
  <dcterms:modified xsi:type="dcterms:W3CDTF">2017-05-23T04:48:01Z</dcterms:modified>
</cp:coreProperties>
</file>