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varScale="1">
        <p:scale>
          <a:sx n="69" d="100"/>
          <a:sy n="69" d="100"/>
        </p:scale>
        <p:origin x="6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RGE ANDRES LAVIN LARRAIN" userId="d780bd704531e3a7" providerId="LiveId" clId="{38D2108C-5653-41DE-AA05-9DC77D3CED22}"/>
    <pc:docChg chg="addSld modSld">
      <pc:chgData name="JORGE ANDRES LAVIN LARRAIN" userId="d780bd704531e3a7" providerId="LiveId" clId="{38D2108C-5653-41DE-AA05-9DC77D3CED22}" dt="2017-05-23T03:00:35.743" v="14" actId="0"/>
      <pc:docMkLst>
        <pc:docMk/>
      </pc:docMkLst>
      <pc:sldChg chg="modSp">
        <pc:chgData name="JORGE ANDRES LAVIN LARRAIN" userId="d780bd704531e3a7" providerId="LiveId" clId="{38D2108C-5653-41DE-AA05-9DC77D3CED22}" dt="2017-05-23T02:47:36.511" v="4" actId="0"/>
        <pc:sldMkLst>
          <pc:docMk/>
          <pc:sldMk cId="1853270099" sldId="257"/>
        </pc:sldMkLst>
        <pc:spChg chg="mod">
          <ac:chgData name="JORGE ANDRES LAVIN LARRAIN" userId="d780bd704531e3a7" providerId="LiveId" clId="{38D2108C-5653-41DE-AA05-9DC77D3CED22}" dt="2017-05-23T02:47:36.511" v="4" actId="0"/>
          <ac:spMkLst>
            <pc:docMk/>
            <pc:sldMk cId="1853270099" sldId="257"/>
            <ac:spMk id="3" creationId="{5A8F67D2-7BAD-4B46-AD69-29496E4D5BD9}"/>
          </ac:spMkLst>
        </pc:spChg>
      </pc:sldChg>
      <pc:sldChg chg="modSp add">
        <pc:chgData name="JORGE ANDRES LAVIN LARRAIN" userId="d780bd704531e3a7" providerId="LiveId" clId="{38D2108C-5653-41DE-AA05-9DC77D3CED22}" dt="2017-05-23T02:52:13.344" v="7" actId="0"/>
        <pc:sldMkLst>
          <pc:docMk/>
          <pc:sldMk cId="3180334508" sldId="258"/>
        </pc:sldMkLst>
        <pc:spChg chg="mod">
          <ac:chgData name="JORGE ANDRES LAVIN LARRAIN" userId="d780bd704531e3a7" providerId="LiveId" clId="{38D2108C-5653-41DE-AA05-9DC77D3CED22}" dt="2017-05-23T02:52:13.344" v="7" actId="0"/>
          <ac:spMkLst>
            <pc:docMk/>
            <pc:sldMk cId="3180334508" sldId="258"/>
            <ac:spMk id="3" creationId="{5A8F67D2-7BAD-4B46-AD69-29496E4D5BD9}"/>
          </ac:spMkLst>
        </pc:spChg>
      </pc:sldChg>
      <pc:sldChg chg="modSp add">
        <pc:chgData name="JORGE ANDRES LAVIN LARRAIN" userId="d780bd704531e3a7" providerId="LiveId" clId="{38D2108C-5653-41DE-AA05-9DC77D3CED22}" dt="2017-05-23T02:58:05.632" v="11" actId="0"/>
        <pc:sldMkLst>
          <pc:docMk/>
          <pc:sldMk cId="3658406302" sldId="259"/>
        </pc:sldMkLst>
        <pc:spChg chg="mod">
          <ac:chgData name="JORGE ANDRES LAVIN LARRAIN" userId="d780bd704531e3a7" providerId="LiveId" clId="{38D2108C-5653-41DE-AA05-9DC77D3CED22}" dt="2017-05-23T02:58:05.632" v="11" actId="0"/>
          <ac:spMkLst>
            <pc:docMk/>
            <pc:sldMk cId="3658406302" sldId="259"/>
            <ac:spMk id="3" creationId="{5A8F67D2-7BAD-4B46-AD69-29496E4D5BD9}"/>
          </ac:spMkLst>
        </pc:spChg>
      </pc:sldChg>
      <pc:sldChg chg="modSp add">
        <pc:chgData name="JORGE ANDRES LAVIN LARRAIN" userId="d780bd704531e3a7" providerId="LiveId" clId="{38D2108C-5653-41DE-AA05-9DC77D3CED22}" dt="2017-05-23T03:00:35.743" v="14" actId="0"/>
        <pc:sldMkLst>
          <pc:docMk/>
          <pc:sldMk cId="664953241" sldId="260"/>
        </pc:sldMkLst>
        <pc:spChg chg="mod">
          <ac:chgData name="JORGE ANDRES LAVIN LARRAIN" userId="d780bd704531e3a7" providerId="LiveId" clId="{38D2108C-5653-41DE-AA05-9DC77D3CED22}" dt="2017-05-23T03:00:35.743" v="14" actId="0"/>
          <ac:spMkLst>
            <pc:docMk/>
            <pc:sldMk cId="664953241" sldId="260"/>
            <ac:spMk id="3" creationId="{5A8F67D2-7BAD-4B46-AD69-29496E4D5BD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46C117F-5CCF-4837-BE5F-2B92066CAFAF}" type="datetimeFigureOut">
              <a:rPr lang="en-US" dirty="0"/>
              <a:t>5/22/2017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84EB90BD-B6CE-46B7-997F-7313B992CCDC}" type="datetimeFigureOut">
              <a:rPr lang="en-US" dirty="0"/>
              <a:t>5/22/2017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CDB9D11F-B188-461D-B23F-39381795C052}" type="datetimeFigureOut">
              <a:rPr lang="en-US" dirty="0"/>
              <a:t>5/22/2017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52E6D8D9-55A2-4063-B0F3-121F44549695}" type="datetimeFigureOut">
              <a:rPr lang="en-US" dirty="0"/>
              <a:t>5/22/2017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D4B24536-994D-4021-A283-9F449C0DB509}" type="datetimeFigureOut">
              <a:rPr lang="en-US" dirty="0"/>
              <a:t>5/22/2017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el estilo de texto del patrón</a:t>
            </a:r>
          </a:p>
        </p:txBody>
      </p:sp>
      <p:sp>
        <p:nvSpPr>
          <p:cNvPr id="3" name="Date Placeholder 2"/>
          <p:cNvSpPr>
            <a:spLocks noGrp="1"/>
          </p:cNvSpPr>
          <p:nvPr>
            <p:ph type="dt" sz="half" idx="10"/>
          </p:nvPr>
        </p:nvSpPr>
        <p:spPr/>
        <p:txBody>
          <a:bodyPr/>
          <a:lstStyle/>
          <a:p>
            <a:fld id="{3CBBBB78-C96F-47B7-AB17-D852CA960AC9}" type="datetimeFigureOut">
              <a:rPr lang="en-US" dirty="0"/>
              <a:t>5/22/2017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5/22/2017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30578ACC-22D6-47C1-A373-4FD133E34F3C}" type="datetimeFigureOut">
              <a:rPr lang="en-US" dirty="0"/>
              <a:t>5/22/2017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E331444B-B92B-4E27-8C94-BB93EAF5CB18}" type="datetimeFigureOut">
              <a:rPr lang="en-US" dirty="0"/>
              <a:t>5/22/2017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363EFA5E-FA76-400D-B3DC-F0BA90E6D107}" type="datetimeFigureOut">
              <a:rPr lang="en-US" dirty="0"/>
              <a:t>5/22/2017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5/22/2017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3816E6-E3C6-4251-82D3-C6E4DC00F90C}"/>
              </a:ext>
            </a:extLst>
          </p:cNvPr>
          <p:cNvSpPr>
            <a:spLocks noGrp="1"/>
          </p:cNvSpPr>
          <p:nvPr>
            <p:ph type="ctrTitle"/>
          </p:nvPr>
        </p:nvSpPr>
        <p:spPr/>
        <p:txBody>
          <a:bodyPr/>
          <a:lstStyle/>
          <a:p>
            <a:r>
              <a:rPr lang="es-CL" dirty="0"/>
              <a:t>INVERSIÓN EN BONOS</a:t>
            </a:r>
          </a:p>
        </p:txBody>
      </p:sp>
      <p:sp>
        <p:nvSpPr>
          <p:cNvPr id="3" name="Subtítulo 2">
            <a:extLst>
              <a:ext uri="{FF2B5EF4-FFF2-40B4-BE49-F238E27FC236}">
                <a16:creationId xmlns:a16="http://schemas.microsoft.com/office/drawing/2014/main" id="{E494015E-C599-4A52-AD7A-1A855B45C49A}"/>
              </a:ext>
            </a:extLst>
          </p:cNvPr>
          <p:cNvSpPr>
            <a:spLocks noGrp="1"/>
          </p:cNvSpPr>
          <p:nvPr>
            <p:ph type="subTitle" idx="1"/>
          </p:nvPr>
        </p:nvSpPr>
        <p:spPr/>
        <p:txBody>
          <a:bodyPr/>
          <a:lstStyle/>
          <a:p>
            <a:endParaRPr lang="es-CL"/>
          </a:p>
        </p:txBody>
      </p:sp>
    </p:spTree>
    <p:extLst>
      <p:ext uri="{BB962C8B-B14F-4D97-AF65-F5344CB8AC3E}">
        <p14:creationId xmlns:p14="http://schemas.microsoft.com/office/powerpoint/2010/main" val="3841113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0A5645-EC67-4F4A-A661-EC51F2CFF6D1}"/>
              </a:ext>
            </a:extLst>
          </p:cNvPr>
          <p:cNvSpPr>
            <a:spLocks noGrp="1"/>
          </p:cNvSpPr>
          <p:nvPr>
            <p:ph type="title"/>
          </p:nvPr>
        </p:nvSpPr>
        <p:spPr/>
        <p:txBody>
          <a:bodyPr/>
          <a:lstStyle/>
          <a:p>
            <a:pPr algn="ctr"/>
            <a:r>
              <a:rPr lang="es-CL" dirty="0"/>
              <a:t>BONOS</a:t>
            </a:r>
          </a:p>
        </p:txBody>
      </p:sp>
      <p:sp>
        <p:nvSpPr>
          <p:cNvPr id="3" name="Marcador de contenido 2">
            <a:extLst>
              <a:ext uri="{FF2B5EF4-FFF2-40B4-BE49-F238E27FC236}">
                <a16:creationId xmlns:a16="http://schemas.microsoft.com/office/drawing/2014/main" id="{5A8F67D2-7BAD-4B46-AD69-29496E4D5BD9}"/>
              </a:ext>
            </a:extLst>
          </p:cNvPr>
          <p:cNvSpPr>
            <a:spLocks noGrp="1"/>
          </p:cNvSpPr>
          <p:nvPr>
            <p:ph idx="1"/>
          </p:nvPr>
        </p:nvSpPr>
        <p:spPr>
          <a:xfrm>
            <a:off x="805013" y="2032074"/>
            <a:ext cx="9613861" cy="3599316"/>
          </a:xfrm>
        </p:spPr>
        <p:txBody>
          <a:bodyPr/>
          <a:lstStyle/>
          <a:p>
            <a:pPr marL="0" indent="360363" algn="just">
              <a:buNone/>
              <a:tabLst>
                <a:tab pos="623888" algn="l"/>
                <a:tab pos="803275" algn="l"/>
              </a:tabLst>
            </a:pPr>
            <a:r>
              <a:rPr lang="es-CL" sz="2000" dirty="0"/>
              <a:t>Los bonos de inversión son instrumentos financieros que pueden ser utilizados por entidades gubernamentales o empresas privadas, con el objetivo de obtener fondos de mercados financieros, es decir, el emisor del bono entrega un título a nombre del portador donde se compromete en devolver el capital junto con los intereses en un determinado tiempo. </a:t>
            </a:r>
          </a:p>
          <a:p>
            <a:pPr marL="0" indent="360363" algn="just">
              <a:buNone/>
              <a:tabLst>
                <a:tab pos="623888" algn="l"/>
                <a:tab pos="803275" algn="l"/>
              </a:tabLst>
            </a:pPr>
            <a:r>
              <a:rPr lang="es-CL" sz="2000" dirty="0"/>
              <a:t>Estos intereses pueden ser de carácter fijo o variable, eso va a depender del convenio pactado entre las partes.</a:t>
            </a:r>
          </a:p>
          <a:p>
            <a:pPr marL="0" indent="360363" algn="just">
              <a:buNone/>
              <a:tabLst>
                <a:tab pos="623888" algn="l"/>
                <a:tab pos="803275" algn="l"/>
              </a:tabLst>
            </a:pPr>
            <a:r>
              <a:rPr lang="es-CL" sz="2000" dirty="0"/>
              <a:t>Este tipo de bonos que si bien son utilizados por el sector público y privado, otros entes como las instituciones supranacionales también hacen uso de ellos, tal es el caso del Banco Europeo de Inversiones, Corporación Andina de Fomento, entre otros</a:t>
            </a:r>
          </a:p>
          <a:p>
            <a:endParaRPr lang="es-CL" dirty="0"/>
          </a:p>
          <a:p>
            <a:endParaRPr lang="es-CL" dirty="0"/>
          </a:p>
        </p:txBody>
      </p:sp>
    </p:spTree>
    <p:extLst>
      <p:ext uri="{BB962C8B-B14F-4D97-AF65-F5344CB8AC3E}">
        <p14:creationId xmlns:p14="http://schemas.microsoft.com/office/powerpoint/2010/main" val="1853270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0A5645-EC67-4F4A-A661-EC51F2CFF6D1}"/>
              </a:ext>
            </a:extLst>
          </p:cNvPr>
          <p:cNvSpPr>
            <a:spLocks noGrp="1"/>
          </p:cNvSpPr>
          <p:nvPr>
            <p:ph type="title"/>
          </p:nvPr>
        </p:nvSpPr>
        <p:spPr/>
        <p:txBody>
          <a:bodyPr/>
          <a:lstStyle/>
          <a:p>
            <a:pPr algn="ctr"/>
            <a:r>
              <a:rPr lang="es-CL" dirty="0"/>
              <a:t>BONOS</a:t>
            </a:r>
          </a:p>
        </p:txBody>
      </p:sp>
      <p:sp>
        <p:nvSpPr>
          <p:cNvPr id="3" name="Marcador de contenido 2">
            <a:extLst>
              <a:ext uri="{FF2B5EF4-FFF2-40B4-BE49-F238E27FC236}">
                <a16:creationId xmlns:a16="http://schemas.microsoft.com/office/drawing/2014/main" id="{5A8F67D2-7BAD-4B46-AD69-29496E4D5BD9}"/>
              </a:ext>
            </a:extLst>
          </p:cNvPr>
          <p:cNvSpPr>
            <a:spLocks noGrp="1"/>
          </p:cNvSpPr>
          <p:nvPr>
            <p:ph idx="1"/>
          </p:nvPr>
        </p:nvSpPr>
        <p:spPr>
          <a:xfrm>
            <a:off x="860431" y="2028129"/>
            <a:ext cx="9613861" cy="3599316"/>
          </a:xfrm>
        </p:spPr>
        <p:txBody>
          <a:bodyPr>
            <a:normAutofit fontScale="92500" lnSpcReduction="20000"/>
          </a:bodyPr>
          <a:lstStyle/>
          <a:p>
            <a:pPr marL="0" indent="720725" algn="just">
              <a:buNone/>
            </a:pPr>
            <a:endParaRPr lang="es-CL" dirty="0"/>
          </a:p>
          <a:p>
            <a:pPr marL="0" indent="720725" algn="just">
              <a:buNone/>
            </a:pPr>
            <a:r>
              <a:rPr lang="es-CL" sz="2000" dirty="0"/>
              <a:t>Cuando una institución o empresa hace este tipo de inversión, la mayoría de las veces es para hacer negocios en una bolsa de valores y así obtener mayores fondos del mercado financiero, que puede ser local o internacional.</a:t>
            </a:r>
          </a:p>
          <a:p>
            <a:pPr marL="0" indent="720725" algn="just">
              <a:buNone/>
            </a:pPr>
            <a:r>
              <a:rPr lang="es-CL" sz="2000" dirty="0"/>
              <a:t>En el ámbito financiero mundial, existen cientos de tipos de bonos de inversión pero los principales más comunes son:</a:t>
            </a:r>
          </a:p>
          <a:p>
            <a:pPr marL="0" indent="720725" algn="just">
              <a:buNone/>
            </a:pPr>
            <a:r>
              <a:rPr lang="es-CL" sz="2000" dirty="0"/>
              <a:t>Bono canjeable: este tipo de inversión es cuando un bono puede ser canjeado por acciones de una empresa ya existente, sin que se produzca una elevación del capital ni reducciones de las acciones.</a:t>
            </a:r>
          </a:p>
          <a:p>
            <a:pPr marL="0" indent="720725" algn="just">
              <a:buNone/>
            </a:pPr>
            <a:r>
              <a:rPr lang="es-CL" sz="2000" dirty="0"/>
              <a:t>Bono cupón cero: este tipo de títulos suele ser en ocasiones muy poco beneficioso, dado que el portador no paga intereses durante su vida, sino que al momento en que el cupón es devuelto como parte de una compensación, su precio es inferior al del valor normal.</a:t>
            </a:r>
          </a:p>
          <a:p>
            <a:pPr marL="0" indent="720725" algn="just">
              <a:buNone/>
            </a:pPr>
            <a:endParaRPr lang="es-CL" sz="2000" dirty="0"/>
          </a:p>
          <a:p>
            <a:pPr marL="0" indent="720725" algn="just">
              <a:buNone/>
            </a:pPr>
            <a:endParaRPr lang="es-CL" sz="2000" dirty="0"/>
          </a:p>
          <a:p>
            <a:pPr marL="0" indent="720725" algn="just">
              <a:buNone/>
            </a:pPr>
            <a:endParaRPr lang="es-CL" sz="2000" dirty="0"/>
          </a:p>
        </p:txBody>
      </p:sp>
    </p:spTree>
    <p:extLst>
      <p:ext uri="{BB962C8B-B14F-4D97-AF65-F5344CB8AC3E}">
        <p14:creationId xmlns:p14="http://schemas.microsoft.com/office/powerpoint/2010/main" val="3180334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0A5645-EC67-4F4A-A661-EC51F2CFF6D1}"/>
              </a:ext>
            </a:extLst>
          </p:cNvPr>
          <p:cNvSpPr>
            <a:spLocks noGrp="1"/>
          </p:cNvSpPr>
          <p:nvPr>
            <p:ph type="title"/>
          </p:nvPr>
        </p:nvSpPr>
        <p:spPr/>
        <p:txBody>
          <a:bodyPr/>
          <a:lstStyle/>
          <a:p>
            <a:pPr algn="ctr"/>
            <a:r>
              <a:rPr lang="es-CL" dirty="0"/>
              <a:t>BONOS</a:t>
            </a:r>
          </a:p>
        </p:txBody>
      </p:sp>
      <p:sp>
        <p:nvSpPr>
          <p:cNvPr id="3" name="Marcador de contenido 2">
            <a:extLst>
              <a:ext uri="{FF2B5EF4-FFF2-40B4-BE49-F238E27FC236}">
                <a16:creationId xmlns:a16="http://schemas.microsoft.com/office/drawing/2014/main" id="{5A8F67D2-7BAD-4B46-AD69-29496E4D5BD9}"/>
              </a:ext>
            </a:extLst>
          </p:cNvPr>
          <p:cNvSpPr>
            <a:spLocks noGrp="1"/>
          </p:cNvSpPr>
          <p:nvPr>
            <p:ph idx="1"/>
          </p:nvPr>
        </p:nvSpPr>
        <p:spPr>
          <a:xfrm>
            <a:off x="777303" y="2028129"/>
            <a:ext cx="9613861" cy="3599316"/>
          </a:xfrm>
        </p:spPr>
        <p:txBody>
          <a:bodyPr>
            <a:normAutofit/>
          </a:bodyPr>
          <a:lstStyle/>
          <a:p>
            <a:pPr marL="0" indent="720725" algn="just">
              <a:buNone/>
            </a:pPr>
            <a:endParaRPr lang="es-CL" sz="2000" dirty="0"/>
          </a:p>
          <a:p>
            <a:pPr marL="0" indent="720725" algn="just">
              <a:buNone/>
            </a:pPr>
            <a:r>
              <a:rPr lang="es-CL" sz="2000" dirty="0"/>
              <a:t>Bonos de estado: son títulos de deuda pública emitidos por el Estado a un plazo que puede ser entre dos y cinco años o cuando hasta el portador desee.</a:t>
            </a:r>
          </a:p>
          <a:p>
            <a:pPr marL="0" indent="720725" algn="just">
              <a:buNone/>
            </a:pPr>
            <a:r>
              <a:rPr lang="es-CL" sz="2000" dirty="0"/>
              <a:t>Bonos de caja: títulos emitidos por una empresa, la cual se compromete a reembolsar el préstamo pactado al vencer el mismo. Los recursos obtenidos son destinados a la tesorería de la empresa para cubrir sus necesidades financieras.</a:t>
            </a:r>
          </a:p>
          <a:p>
            <a:pPr marL="0" indent="720725" algn="just">
              <a:buNone/>
            </a:pPr>
            <a:r>
              <a:rPr lang="es-CL" sz="2000" dirty="0"/>
              <a:t>Bonos basura: invertir en este tipo de bono conlleva un alto riesgo al inversor, dado que son de una muy baja calificación pero ofrecen un alto rendimiento</a:t>
            </a:r>
          </a:p>
        </p:txBody>
      </p:sp>
    </p:spTree>
    <p:extLst>
      <p:ext uri="{BB962C8B-B14F-4D97-AF65-F5344CB8AC3E}">
        <p14:creationId xmlns:p14="http://schemas.microsoft.com/office/powerpoint/2010/main" val="3658406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0A5645-EC67-4F4A-A661-EC51F2CFF6D1}"/>
              </a:ext>
            </a:extLst>
          </p:cNvPr>
          <p:cNvSpPr>
            <a:spLocks noGrp="1"/>
          </p:cNvSpPr>
          <p:nvPr>
            <p:ph type="title"/>
          </p:nvPr>
        </p:nvSpPr>
        <p:spPr/>
        <p:txBody>
          <a:bodyPr/>
          <a:lstStyle/>
          <a:p>
            <a:pPr algn="ctr"/>
            <a:r>
              <a:rPr lang="es-CL" dirty="0"/>
              <a:t>RIESGOS</a:t>
            </a:r>
          </a:p>
        </p:txBody>
      </p:sp>
      <p:sp>
        <p:nvSpPr>
          <p:cNvPr id="3" name="Marcador de contenido 2">
            <a:extLst>
              <a:ext uri="{FF2B5EF4-FFF2-40B4-BE49-F238E27FC236}">
                <a16:creationId xmlns:a16="http://schemas.microsoft.com/office/drawing/2014/main" id="{5A8F67D2-7BAD-4B46-AD69-29496E4D5BD9}"/>
              </a:ext>
            </a:extLst>
          </p:cNvPr>
          <p:cNvSpPr>
            <a:spLocks noGrp="1"/>
          </p:cNvSpPr>
          <p:nvPr>
            <p:ph idx="1"/>
          </p:nvPr>
        </p:nvSpPr>
        <p:spPr>
          <a:xfrm>
            <a:off x="680321" y="2097402"/>
            <a:ext cx="9613861" cy="3599316"/>
          </a:xfrm>
        </p:spPr>
        <p:txBody>
          <a:bodyPr>
            <a:normAutofit fontScale="92500" lnSpcReduction="20000"/>
          </a:bodyPr>
          <a:lstStyle/>
          <a:p>
            <a:pPr marL="0" indent="720725" algn="just">
              <a:buNone/>
            </a:pPr>
            <a:r>
              <a:rPr lang="es-CL" sz="2000" dirty="0"/>
              <a:t>Como todo instrumento financiero, los bonos tienen sus </a:t>
            </a:r>
            <a:r>
              <a:rPr lang="es-CL" sz="2000" dirty="0">
                <a:solidFill>
                  <a:schemeClr val="accent3">
                    <a:lumMod val="60000"/>
                    <a:lumOff val="40000"/>
                  </a:schemeClr>
                </a:solidFill>
              </a:rPr>
              <a:t>riesgos</a:t>
            </a:r>
            <a:r>
              <a:rPr lang="es-CL" sz="2000" dirty="0"/>
              <a:t> entre los que se encuentran:</a:t>
            </a:r>
          </a:p>
          <a:p>
            <a:pPr marL="0" indent="720725" algn="just">
              <a:buNone/>
            </a:pPr>
            <a:endParaRPr lang="es-CL" sz="2000" dirty="0"/>
          </a:p>
          <a:p>
            <a:pPr marL="0" indent="720725" algn="just">
              <a:buNone/>
            </a:pPr>
            <a:r>
              <a:rPr lang="es-CL" sz="2000" dirty="0"/>
              <a:t>Riesgo del mercado: esto puede hacer que el precio del bono varíe dependiendo de los intereses del mercado.</a:t>
            </a:r>
          </a:p>
          <a:p>
            <a:pPr marL="0" indent="720725" algn="just">
              <a:buNone/>
            </a:pPr>
            <a:endParaRPr lang="es-CL" sz="2000" dirty="0"/>
          </a:p>
          <a:p>
            <a:pPr marL="0" indent="720725" algn="just">
              <a:buNone/>
            </a:pPr>
            <a:r>
              <a:rPr lang="es-CL" sz="2000" dirty="0"/>
              <a:t>Riesgo de inflación: al vencer el bono, es posible que la inversión junto a los intereses tengan un valor muy por debajo al inicial.</a:t>
            </a:r>
          </a:p>
          <a:p>
            <a:pPr marL="0" indent="720725" algn="just">
              <a:buNone/>
            </a:pPr>
            <a:endParaRPr lang="es-CL" sz="2000" dirty="0"/>
          </a:p>
          <a:p>
            <a:pPr marL="0" indent="720725" algn="just">
              <a:buNone/>
            </a:pPr>
            <a:r>
              <a:rPr lang="es-CL" sz="2000" dirty="0"/>
              <a:t>Dentro de la economía mundial, los bonos son el instrumento más seguro del mercado, ya que al comprar un bono se tiene conciencia de cuanto retribuirá el bono y cada cuanto tiempo pagarán los intereses, que estos pueden ser mensual, trimestral, semestral o anual.</a:t>
            </a:r>
          </a:p>
          <a:p>
            <a:pPr marL="0" indent="720725" algn="just">
              <a:buNone/>
            </a:pPr>
            <a:endParaRPr lang="es-CL" sz="2000" dirty="0"/>
          </a:p>
          <a:p>
            <a:pPr marL="0" indent="720725" algn="just">
              <a:buNone/>
            </a:pPr>
            <a:endParaRPr lang="es-CL" sz="2000" dirty="0"/>
          </a:p>
          <a:p>
            <a:pPr marL="0" indent="720725" algn="just">
              <a:buNone/>
            </a:pPr>
            <a:endParaRPr lang="es-CL" sz="2000" dirty="0"/>
          </a:p>
        </p:txBody>
      </p:sp>
    </p:spTree>
    <p:extLst>
      <p:ext uri="{BB962C8B-B14F-4D97-AF65-F5344CB8AC3E}">
        <p14:creationId xmlns:p14="http://schemas.microsoft.com/office/powerpoint/2010/main" val="664953241"/>
      </p:ext>
    </p:extLst>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Berlín</Template>
  <TotalTime>20</TotalTime>
  <Words>495</Words>
  <Application>Microsoft Office PowerPoint</Application>
  <PresentationFormat>Panorámica</PresentationFormat>
  <Paragraphs>26</Paragraphs>
  <Slides>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5</vt:i4>
      </vt:variant>
    </vt:vector>
  </HeadingPairs>
  <TitlesOfParts>
    <vt:vector size="8" baseType="lpstr">
      <vt:lpstr>Arial</vt:lpstr>
      <vt:lpstr>Trebuchet MS</vt:lpstr>
      <vt:lpstr>Berlín</vt:lpstr>
      <vt:lpstr>INVERSIÓN EN BONOS</vt:lpstr>
      <vt:lpstr>BONOS</vt:lpstr>
      <vt:lpstr>BONOS</vt:lpstr>
      <vt:lpstr>BONOS</vt:lpstr>
      <vt:lpstr>RIESGOS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INVERSIÓN EN BONOS</dc:title>
  <dc:creator>JORGE ANDRES LAVIN LARRAIN</dc:creator>
  <cp:lastModifiedBy>JORGE ANDRES LAVIN LARRAIN</cp:lastModifiedBy>
  <cp:revision>1</cp:revision>
  <dcterms:created xsi:type="dcterms:W3CDTF">2017-05-23T02:40:05Z</dcterms:created>
  <dcterms:modified xsi:type="dcterms:W3CDTF">2017-05-23T03:00:39Z</dcterms:modified>
</cp:coreProperties>
</file>