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CDBBBDFB-4804-4ABA-840D-6AAC4BA2AEC1}"/>
    <pc:docChg chg="undo custSel addSld modSld sldOrd">
      <pc:chgData name="JORGE ANDRES LAVIN LARRAIN" userId="d780bd704531e3a7" providerId="LiveId" clId="{CDBBBDFB-4804-4ABA-840D-6AAC4BA2AEC1}" dt="2017-05-23T02:03:14.862" v="243" actId="113"/>
      <pc:docMkLst>
        <pc:docMk/>
      </pc:docMkLst>
      <pc:sldChg chg="modSp">
        <pc:chgData name="JORGE ANDRES LAVIN LARRAIN" userId="d780bd704531e3a7" providerId="LiveId" clId="{CDBBBDFB-4804-4ABA-840D-6AAC4BA2AEC1}" dt="2017-05-23T01:54:52.047" v="135" actId="113"/>
        <pc:sldMkLst>
          <pc:docMk/>
          <pc:sldMk cId="3008407071" sldId="257"/>
        </pc:sldMkLst>
        <pc:spChg chg="mod">
          <ac:chgData name="JORGE ANDRES LAVIN LARRAIN" userId="d780bd704531e3a7" providerId="LiveId" clId="{CDBBBDFB-4804-4ABA-840D-6AAC4BA2AEC1}" dt="2017-05-23T01:54:52.047" v="135" actId="113"/>
          <ac:spMkLst>
            <pc:docMk/>
            <pc:sldMk cId="3008407071" sldId="257"/>
            <ac:spMk id="3" creationId="{2722E068-B1DB-4EDE-887C-26BDF18E6579}"/>
          </ac:spMkLst>
        </pc:spChg>
      </pc:sldChg>
      <pc:sldChg chg="addSp delSp modSp add">
        <pc:chgData name="JORGE ANDRES LAVIN LARRAIN" userId="d780bd704531e3a7" providerId="LiveId" clId="{CDBBBDFB-4804-4ABA-840D-6AAC4BA2AEC1}" dt="2017-05-23T01:55:47.662" v="136" actId="478"/>
        <pc:sldMkLst>
          <pc:docMk/>
          <pc:sldMk cId="3564843673" sldId="259"/>
        </pc:sldMkLst>
        <pc:spChg chg="mod">
          <ac:chgData name="JORGE ANDRES LAVIN LARRAIN" userId="d780bd704531e3a7" providerId="LiveId" clId="{CDBBBDFB-4804-4ABA-840D-6AAC4BA2AEC1}" dt="2017-05-23T01:50:24.656" v="99" actId="14100"/>
          <ac:spMkLst>
            <pc:docMk/>
            <pc:sldMk cId="3564843673" sldId="259"/>
            <ac:spMk id="3" creationId="{2722E068-B1DB-4EDE-887C-26BDF18E6579}"/>
          </ac:spMkLst>
        </pc:spChg>
        <pc:spChg chg="add del mod">
          <ac:chgData name="JORGE ANDRES LAVIN LARRAIN" userId="d780bd704531e3a7" providerId="LiveId" clId="{CDBBBDFB-4804-4ABA-840D-6AAC4BA2AEC1}" dt="2017-05-23T01:55:47.662" v="136" actId="478"/>
          <ac:spMkLst>
            <pc:docMk/>
            <pc:sldMk cId="3564843673" sldId="259"/>
            <ac:spMk id="5" creationId="{449119D6-BABC-4BB9-A19E-E24B3870AF57}"/>
          </ac:spMkLst>
        </pc:spChg>
        <pc:spChg chg="add del mod">
          <ac:chgData name="JORGE ANDRES LAVIN LARRAIN" userId="d780bd704531e3a7" providerId="LiveId" clId="{CDBBBDFB-4804-4ABA-840D-6AAC4BA2AEC1}" dt="2017-05-23T01:42:21.418" v="38" actId="0"/>
          <ac:spMkLst>
            <pc:docMk/>
            <pc:sldMk cId="3564843673" sldId="259"/>
            <ac:spMk id="4" creationId="{642D5F29-437D-423A-BCBA-2A83FD6F91E7}"/>
          </ac:spMkLst>
        </pc:spChg>
        <pc:spChg chg="mod">
          <ac:chgData name="JORGE ANDRES LAVIN LARRAIN" userId="d780bd704531e3a7" providerId="LiveId" clId="{CDBBBDFB-4804-4ABA-840D-6AAC4BA2AEC1}" dt="2017-05-23T01:42:03.689" v="34" actId="20577"/>
          <ac:spMkLst>
            <pc:docMk/>
            <pc:sldMk cId="3564843673" sldId="259"/>
            <ac:spMk id="2" creationId="{A7E66614-7A0C-473B-B062-0CE2BB5D6BF3}"/>
          </ac:spMkLst>
        </pc:spChg>
      </pc:sldChg>
      <pc:sldChg chg="modSp add ord">
        <pc:chgData name="JORGE ANDRES LAVIN LARRAIN" userId="d780bd704531e3a7" providerId="LiveId" clId="{CDBBBDFB-4804-4ABA-840D-6AAC4BA2AEC1}" dt="2017-05-23T02:00:16.994" v="218" actId="20577"/>
        <pc:sldMkLst>
          <pc:docMk/>
          <pc:sldMk cId="763761865" sldId="260"/>
        </pc:sldMkLst>
        <pc:spChg chg="mod">
          <ac:chgData name="JORGE ANDRES LAVIN LARRAIN" userId="d780bd704531e3a7" providerId="LiveId" clId="{CDBBBDFB-4804-4ABA-840D-6AAC4BA2AEC1}" dt="2017-05-23T01:59:23.750" v="204" actId="20577"/>
          <ac:spMkLst>
            <pc:docMk/>
            <pc:sldMk cId="763761865" sldId="260"/>
            <ac:spMk id="2" creationId="{A7E66614-7A0C-473B-B062-0CE2BB5D6BF3}"/>
          </ac:spMkLst>
        </pc:spChg>
        <pc:spChg chg="mod">
          <ac:chgData name="JORGE ANDRES LAVIN LARRAIN" userId="d780bd704531e3a7" providerId="LiveId" clId="{CDBBBDFB-4804-4ABA-840D-6AAC4BA2AEC1}" dt="2017-05-23T02:00:16.994" v="218" actId="20577"/>
          <ac:spMkLst>
            <pc:docMk/>
            <pc:sldMk cId="763761865" sldId="260"/>
            <ac:spMk id="3" creationId="{2722E068-B1DB-4EDE-887C-26BDF18E6579}"/>
          </ac:spMkLst>
        </pc:spChg>
      </pc:sldChg>
      <pc:sldChg chg="modSp add">
        <pc:chgData name="JORGE ANDRES LAVIN LARRAIN" userId="d780bd704531e3a7" providerId="LiveId" clId="{CDBBBDFB-4804-4ABA-840D-6AAC4BA2AEC1}" dt="2017-05-23T02:00:06.707" v="215" actId="0"/>
        <pc:sldMkLst>
          <pc:docMk/>
          <pc:sldMk cId="1341144633" sldId="261"/>
        </pc:sldMkLst>
        <pc:spChg chg="mod">
          <ac:chgData name="JORGE ANDRES LAVIN LARRAIN" userId="d780bd704531e3a7" providerId="LiveId" clId="{CDBBBDFB-4804-4ABA-840D-6AAC4BA2AEC1}" dt="2017-05-23T01:59:49.501" v="212" actId="20577"/>
          <ac:spMkLst>
            <pc:docMk/>
            <pc:sldMk cId="1341144633" sldId="261"/>
            <ac:spMk id="2" creationId="{A7E66614-7A0C-473B-B062-0CE2BB5D6BF3}"/>
          </ac:spMkLst>
        </pc:spChg>
        <pc:spChg chg="mod">
          <ac:chgData name="JORGE ANDRES LAVIN LARRAIN" userId="d780bd704531e3a7" providerId="LiveId" clId="{CDBBBDFB-4804-4ABA-840D-6AAC4BA2AEC1}" dt="2017-05-23T02:00:06.707" v="215" actId="0"/>
          <ac:spMkLst>
            <pc:docMk/>
            <pc:sldMk cId="1341144633" sldId="261"/>
            <ac:spMk id="3" creationId="{2722E068-B1DB-4EDE-887C-26BDF18E6579}"/>
          </ac:spMkLst>
        </pc:spChg>
      </pc:sldChg>
      <pc:sldChg chg="modSp add">
        <pc:chgData name="JORGE ANDRES LAVIN LARRAIN" userId="d780bd704531e3a7" providerId="LiveId" clId="{CDBBBDFB-4804-4ABA-840D-6AAC4BA2AEC1}" dt="2017-05-23T02:03:14.862" v="243" actId="113"/>
        <pc:sldMkLst>
          <pc:docMk/>
          <pc:sldMk cId="2656172750" sldId="262"/>
        </pc:sldMkLst>
        <pc:spChg chg="mod">
          <ac:chgData name="JORGE ANDRES LAVIN LARRAIN" userId="d780bd704531e3a7" providerId="LiveId" clId="{CDBBBDFB-4804-4ABA-840D-6AAC4BA2AEC1}" dt="2017-05-23T02:03:14.862" v="243" actId="113"/>
          <ac:spMkLst>
            <pc:docMk/>
            <pc:sldMk cId="2656172750" sldId="262"/>
            <ac:spMk id="3" creationId="{2722E068-B1DB-4EDE-887C-26BDF18E6579}"/>
          </ac:spMkLst>
        </pc:spChg>
        <pc:spChg chg="mod">
          <ac:chgData name="JORGE ANDRES LAVIN LARRAIN" userId="d780bd704531e3a7" providerId="LiveId" clId="{CDBBBDFB-4804-4ABA-840D-6AAC4BA2AEC1}" dt="2017-05-23T02:02:00.851" v="227" actId="20577"/>
          <ac:spMkLst>
            <pc:docMk/>
            <pc:sldMk cId="2656172750" sldId="262"/>
            <ac:spMk id="2" creationId="{A7E66614-7A0C-473B-B062-0CE2BB5D6B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784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1226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4123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854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104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5764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5846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1671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6038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183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662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E44BED80-ED4A-42E2-9EA1-AB699DBCFC23}" type="datetimeFigureOut">
              <a:rPr lang="es-CL" smtClean="0"/>
              <a:t>22-05-2017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D01946B-96E0-4E98-BA65-B657C424059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4184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78483D-2CBE-4C51-9B39-BD0C11FF8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BIENES RAICES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DA7AE8-FC3D-4258-B8C9-09423F51EC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28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66614-7A0C-473B-B062-0CE2BB5D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2E068-B1DB-4EDE-887C-26BDF18E6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8081" y="317017"/>
            <a:ext cx="7764651" cy="6214821"/>
          </a:xfrm>
        </p:spPr>
        <p:txBody>
          <a:bodyPr>
            <a:normAutofit lnSpcReduction="10000"/>
          </a:bodyPr>
          <a:lstStyle/>
          <a:p>
            <a:pPr marL="0" indent="712788" algn="just">
              <a:buNone/>
            </a:pPr>
            <a:r>
              <a:rPr lang="es-CL" sz="2200" b="1" dirty="0">
                <a:solidFill>
                  <a:srgbClr val="FFFF00"/>
                </a:solidFill>
              </a:rPr>
              <a:t>Se les llama bienes raíces porque están íntimamente ligados al suelo</a:t>
            </a:r>
            <a:r>
              <a:rPr lang="es-CL" sz="2200" dirty="0">
                <a:solidFill>
                  <a:srgbClr val="FFFF00"/>
                </a:solidFill>
              </a:rPr>
              <a:t>. </a:t>
            </a:r>
          </a:p>
          <a:p>
            <a:pPr marL="0" indent="712788" algn="just">
              <a:buNone/>
            </a:pPr>
            <a:r>
              <a:rPr lang="es-CL" sz="2200" dirty="0">
                <a:solidFill>
                  <a:srgbClr val="FFFF00"/>
                </a:solidFill>
              </a:rPr>
              <a:t>De una forma práctica, puedes decir que es un bien que no se puede trasladar o separar del suelo sin ocasionarle daños, por estar anclado al mismo. </a:t>
            </a:r>
          </a:p>
          <a:p>
            <a:pPr marL="0" indent="712788" algn="just">
              <a:buNone/>
            </a:pPr>
            <a:r>
              <a:rPr lang="es-CL" sz="2200" dirty="0">
                <a:solidFill>
                  <a:srgbClr val="FFFF00"/>
                </a:solidFill>
              </a:rPr>
              <a:t>A los bienes raíces se les llama también bienes inmuebles.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Como ejemplos de bienes inmuebles podemos mencionar los más comunes: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dirty="0"/>
              <a:t>Terrenos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dirty="0"/>
              <a:t>Viviendas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dirty="0"/>
              <a:t>Parqueos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dirty="0"/>
              <a:t>Locales comerciales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dirty="0"/>
              <a:t>Edificios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dirty="0"/>
              <a:t>Hoteles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dirty="0"/>
              <a:t>Infraestructura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840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66614-7A0C-473B-B062-0CE2BB5D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GENERACIÓN DE INGRESOS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2E068-B1DB-4EDE-887C-26BDF18E6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1666" y="623455"/>
            <a:ext cx="7242078" cy="5638800"/>
          </a:xfrm>
        </p:spPr>
        <p:txBody>
          <a:bodyPr>
            <a:normAutofit fontScale="25000" lnSpcReduction="20000"/>
          </a:bodyPr>
          <a:lstStyle/>
          <a:p>
            <a:pPr marL="0" indent="720725" algn="just">
              <a:lnSpc>
                <a:spcPct val="120000"/>
              </a:lnSpc>
              <a:buNone/>
            </a:pPr>
            <a:endParaRPr lang="es-CL" sz="8000" dirty="0"/>
          </a:p>
          <a:p>
            <a:pPr marL="0" indent="720725" algn="just">
              <a:lnSpc>
                <a:spcPct val="120000"/>
              </a:lnSpc>
              <a:buNone/>
            </a:pPr>
            <a:r>
              <a:rPr lang="es-CL" sz="8000" dirty="0"/>
              <a:t>Cualquier inversión puede generarte ingresos por renta y/o plusvalía, y una propiedad no es la excepción. </a:t>
            </a:r>
          </a:p>
          <a:p>
            <a:pPr marL="0" indent="720725" algn="just">
              <a:lnSpc>
                <a:spcPct val="120000"/>
              </a:lnSpc>
              <a:buNone/>
            </a:pPr>
            <a:r>
              <a:rPr lang="es-CL" sz="8000" dirty="0"/>
              <a:t>Recibes ingresos por renta si alquilas la propiedad, recibiendo un ingreso o “renta” mensual o anual. </a:t>
            </a:r>
          </a:p>
          <a:p>
            <a:pPr marL="0" indent="720725" algn="just">
              <a:lnSpc>
                <a:spcPct val="120000"/>
              </a:lnSpc>
              <a:buNone/>
            </a:pPr>
            <a:r>
              <a:rPr lang="es-CL" sz="8000" dirty="0"/>
              <a:t>Recibes ingreso por plusvalía si la compras a un precio, y la vendes un tiempo después a un valor superior al que la adquiriste.</a:t>
            </a:r>
          </a:p>
          <a:p>
            <a:pPr marL="0" indent="720725" algn="just">
              <a:lnSpc>
                <a:spcPct val="120000"/>
              </a:lnSpc>
              <a:buNone/>
            </a:pPr>
            <a:r>
              <a:rPr lang="es-CL" sz="8000" dirty="0"/>
              <a:t> Es importante que tomes en cuenta que la crisis inmobiliaria en Estados Unidos nos ha recordado que los precios de las propiedades también se pueden reducir. </a:t>
            </a:r>
          </a:p>
          <a:p>
            <a:pPr marL="0" indent="720725" algn="just">
              <a:lnSpc>
                <a:spcPct val="120000"/>
              </a:lnSpc>
              <a:buNone/>
            </a:pPr>
            <a:r>
              <a:rPr lang="es-CL" sz="8000" dirty="0"/>
              <a:t>Como sea, la plusvalía es un ingreso que percibes el día que te deshaces de la inversión, y no antes.</a:t>
            </a:r>
          </a:p>
          <a:p>
            <a:pPr marL="0" indent="0">
              <a:lnSpc>
                <a:spcPct val="120000"/>
              </a:lnSpc>
              <a:buNone/>
            </a:pPr>
            <a:endParaRPr lang="es-CL" sz="2200" dirty="0"/>
          </a:p>
          <a:p>
            <a:pPr marL="0" indent="0">
              <a:buNone/>
            </a:pPr>
            <a:br>
              <a:rPr lang="es-CL" dirty="0"/>
            </a:br>
            <a:endParaRPr lang="es-CL" dirty="0"/>
          </a:p>
          <a:p>
            <a:pPr marL="0" indent="0">
              <a:buNone/>
            </a:pP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368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66614-7A0C-473B-B062-0CE2BB5D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VENTAJAS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2E068-B1DB-4EDE-887C-26BDF18E6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863" y="864431"/>
            <a:ext cx="7496319" cy="5396883"/>
          </a:xfrm>
        </p:spPr>
        <p:txBody>
          <a:bodyPr>
            <a:normAutofit fontScale="92500" lnSpcReduction="10000"/>
          </a:bodyPr>
          <a:lstStyle/>
          <a:p>
            <a:pPr marL="0" indent="712788" algn="just">
              <a:buNone/>
            </a:pPr>
            <a:r>
              <a:rPr lang="es-CL" b="1" dirty="0"/>
              <a:t>Ingreso mensual por renta: </a:t>
            </a:r>
            <a:r>
              <a:rPr lang="es-CL" dirty="0"/>
              <a:t>Si la alquilas recibes un ingreso pasivo, que no tienes que trabajar (mucho) para obtener. O mejor dicho, puede ser que requiera bastante trabajo al principio, pero luego te dedicarás a cobrar la renta mensual por el resto del tiempo que tengas la propiedad</a:t>
            </a:r>
          </a:p>
          <a:p>
            <a:pPr marL="0" indent="712788" algn="just">
              <a:buNone/>
            </a:pPr>
            <a:r>
              <a:rPr lang="es-CL" b="1" dirty="0"/>
              <a:t>Apalancamiento: </a:t>
            </a:r>
            <a:r>
              <a:rPr lang="es-CL" dirty="0"/>
              <a:t>Porque utilizas los recursos de alguien más para producir utilidades para </a:t>
            </a:r>
            <a:r>
              <a:rPr lang="es-CL" dirty="0" err="1"/>
              <a:t>tí</a:t>
            </a:r>
            <a:r>
              <a:rPr lang="es-CL" dirty="0"/>
              <a:t>. Lo veremos con un ejemplo más adelante</a:t>
            </a:r>
          </a:p>
          <a:p>
            <a:pPr marL="0" indent="712788" algn="just">
              <a:buNone/>
            </a:pPr>
            <a:r>
              <a:rPr lang="es-CL" b="1" dirty="0"/>
              <a:t>Pueden ser depreciados </a:t>
            </a:r>
            <a:r>
              <a:rPr lang="es-CL" dirty="0"/>
              <a:t>(La depreciación es considerada un Escudo Fiscal)‏</a:t>
            </a:r>
          </a:p>
          <a:p>
            <a:pPr marL="0" indent="712788" algn="just">
              <a:buNone/>
            </a:pPr>
            <a:r>
              <a:rPr lang="es-CL" b="1" dirty="0"/>
              <a:t>Pueden aumentar su valor con un poco de creatividad</a:t>
            </a:r>
            <a:r>
              <a:rPr lang="es-CL" dirty="0"/>
              <a:t>, por ejemplo con alguna remodelación, ampliación, cambio de uso, etc.</a:t>
            </a:r>
          </a:p>
          <a:p>
            <a:pPr marL="0" indent="712788" algn="just">
              <a:buNone/>
            </a:pPr>
            <a:r>
              <a:rPr lang="es-CL" b="1" dirty="0"/>
              <a:t>Especialización: </a:t>
            </a:r>
            <a:r>
              <a:rPr lang="es-CL" dirty="0"/>
              <a:t>Te puedes especializar por ubicación, tipo de bien, tamaño, nivel socioeconómico, sector de la industria, </a:t>
            </a:r>
            <a:r>
              <a:rPr lang="es-CL" dirty="0" err="1"/>
              <a:t>etc</a:t>
            </a:r>
            <a:endParaRPr lang="es-CL" dirty="0"/>
          </a:p>
          <a:p>
            <a:pPr marL="0" indent="712788" algn="just">
              <a:buNone/>
            </a:pPr>
            <a:r>
              <a:rPr lang="es-CL" b="1" dirty="0"/>
              <a:t>Plusvalía: </a:t>
            </a:r>
            <a:r>
              <a:rPr lang="es-CL" dirty="0"/>
              <a:t>Generalmente, aumentan su valor con el paso del tiempo</a:t>
            </a:r>
          </a:p>
          <a:p>
            <a:pPr marL="0" indent="0">
              <a:buNone/>
            </a:pP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484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66614-7A0C-473B-B062-0CE2BB5D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CONSEJOS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2E068-B1DB-4EDE-887C-26BDF18E6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863" y="864431"/>
            <a:ext cx="7496319" cy="5396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Escoger una buena zona</a:t>
            </a:r>
          </a:p>
          <a:p>
            <a:pPr marL="0" indent="0">
              <a:buNone/>
            </a:pPr>
            <a:r>
              <a:rPr lang="es-CL" dirty="0"/>
              <a:t>Comprar al precio adecuado</a:t>
            </a:r>
          </a:p>
          <a:p>
            <a:pPr marL="0" indent="0">
              <a:buNone/>
            </a:pPr>
            <a:r>
              <a:rPr lang="es-CL" dirty="0"/>
              <a:t>Conseguir buenas condiciones de financiamiento</a:t>
            </a:r>
          </a:p>
          <a:p>
            <a:pPr marL="0" indent="0">
              <a:buNone/>
            </a:pPr>
            <a:r>
              <a:rPr lang="es-CL" dirty="0"/>
              <a:t>Pago Inicial (enganche)‏</a:t>
            </a:r>
          </a:p>
          <a:p>
            <a:pPr marL="0" indent="0">
              <a:buNone/>
            </a:pPr>
            <a:r>
              <a:rPr lang="es-CL" dirty="0"/>
              <a:t>Tasa de interés</a:t>
            </a:r>
          </a:p>
          <a:p>
            <a:pPr marL="0" indent="0">
              <a:buNone/>
            </a:pPr>
            <a:r>
              <a:rPr lang="es-CL" dirty="0"/>
              <a:t>Período de tiempo</a:t>
            </a:r>
          </a:p>
          <a:p>
            <a:pPr marL="0" indent="0">
              <a:buNone/>
            </a:pPr>
            <a:r>
              <a:rPr lang="es-CL" dirty="0"/>
              <a:t>Administrarlo correctamente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4114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66614-7A0C-473B-B062-0CE2BB5D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CONSEJOS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2E068-B1DB-4EDE-887C-26BDF18E6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863" y="864431"/>
            <a:ext cx="7496319" cy="5396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Debes tener mucho cuidado al invertir pensando en ganar plusvalía. Requiere un gran nivel de especialización, conocimiento y “sexto sentido”, para detectar las buenas oportunidades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Mantenimiento: es esencial para mantener el valor de la propiedad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Cobros: un cliente moroso impactará seriamente en tu rendimiento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Estatus Jurídico y Legal: es importantísimo tener todo en orden desde el punto de vista legal, para tener la certeza sobre la propiedad del bien</a:t>
            </a:r>
            <a:br>
              <a:rPr lang="es-CL" dirty="0"/>
            </a:b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6376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66614-7A0C-473B-B062-0CE2BB5D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COSTOS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2E068-B1DB-4EDE-887C-26BDF18E6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863" y="864431"/>
            <a:ext cx="7496319" cy="5396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Cuando compras un bien inmueble como inversión tienes los siguientes </a:t>
            </a:r>
            <a:r>
              <a:rPr lang="es-CL" b="1" dirty="0"/>
              <a:t>COSTOS:</a:t>
            </a:r>
          </a:p>
          <a:p>
            <a:pPr marL="182563" indent="-182563">
              <a:buFont typeface="Wingdings" panose="05000000000000000000" pitchFamily="2" charset="2"/>
              <a:buChar char="ü"/>
            </a:pPr>
            <a:r>
              <a:rPr lang="es-CL" dirty="0"/>
              <a:t>Pago Inicial</a:t>
            </a:r>
          </a:p>
          <a:p>
            <a:pPr marL="182563" indent="-182563">
              <a:buFont typeface="Wingdings" panose="05000000000000000000" pitchFamily="2" charset="2"/>
              <a:buChar char="ü"/>
            </a:pPr>
            <a:r>
              <a:rPr lang="es-CL" dirty="0"/>
              <a:t>Gastos de Trámites</a:t>
            </a:r>
          </a:p>
          <a:p>
            <a:pPr marL="182563" indent="-182563">
              <a:buFont typeface="Wingdings" panose="05000000000000000000" pitchFamily="2" charset="2"/>
              <a:buChar char="ü"/>
            </a:pPr>
            <a:r>
              <a:rPr lang="es-CL" dirty="0"/>
              <a:t>Amortización de la deuda</a:t>
            </a:r>
          </a:p>
          <a:p>
            <a:pPr marL="182563" indent="-182563">
              <a:buFont typeface="Wingdings" panose="05000000000000000000" pitchFamily="2" charset="2"/>
              <a:buChar char="ü"/>
            </a:pPr>
            <a:r>
              <a:rPr lang="es-CL" dirty="0"/>
              <a:t>Costo Financiero: Intereses</a:t>
            </a:r>
          </a:p>
          <a:p>
            <a:pPr marL="182563" indent="-182563">
              <a:buFont typeface="Wingdings" panose="05000000000000000000" pitchFamily="2" charset="2"/>
              <a:buChar char="ü"/>
            </a:pPr>
            <a:r>
              <a:rPr lang="es-CL" dirty="0"/>
              <a:t>Mantenimiento</a:t>
            </a:r>
          </a:p>
          <a:p>
            <a:pPr marL="182563" indent="-182563">
              <a:buFont typeface="Wingdings" panose="05000000000000000000" pitchFamily="2" charset="2"/>
              <a:buChar char="ü"/>
            </a:pPr>
            <a:r>
              <a:rPr lang="es-CL" dirty="0"/>
              <a:t>Seguros</a:t>
            </a:r>
          </a:p>
          <a:p>
            <a:pPr marL="182563" indent="-182563">
              <a:buFont typeface="Wingdings" panose="05000000000000000000" pitchFamily="2" charset="2"/>
              <a:buChar char="ü"/>
            </a:pPr>
            <a:r>
              <a:rPr lang="es-CL" dirty="0"/>
              <a:t>Impuestos</a:t>
            </a:r>
            <a:br>
              <a:rPr lang="es-CL" dirty="0"/>
            </a:b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56172750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40</TotalTime>
  <Words>480</Words>
  <Application>Microsoft Office PowerPoint</Application>
  <PresentationFormat>Panorámica</PresentationFormat>
  <Paragraphs>57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Corbel</vt:lpstr>
      <vt:lpstr>Wingdings</vt:lpstr>
      <vt:lpstr>Wingdings 2</vt:lpstr>
      <vt:lpstr>Marco</vt:lpstr>
      <vt:lpstr>BIENES RAICES</vt:lpstr>
      <vt:lpstr>EJEMPLOS</vt:lpstr>
      <vt:lpstr>GENERACIÓN DE INGRESOS</vt:lpstr>
      <vt:lpstr>VENTAJAS</vt:lpstr>
      <vt:lpstr>CONSEJOS</vt:lpstr>
      <vt:lpstr>CONSEJOS</vt:lpstr>
      <vt:lpstr>COSTOS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BIENES RAICES</dc:title>
  <dc:creator>JORGE ANDRES LAVIN LARRAIN</dc:creator>
  <cp:lastModifiedBy>JORGE ANDRES LAVIN LARRAIN</cp:lastModifiedBy>
  <cp:revision>3</cp:revision>
  <dcterms:created xsi:type="dcterms:W3CDTF">2017-05-23T01:22:54Z</dcterms:created>
  <dcterms:modified xsi:type="dcterms:W3CDTF">2017-05-23T02:03:22Z</dcterms:modified>
</cp:coreProperties>
</file>