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ANDRES LAVIN LARRAIN" userId="d780bd704531e3a7" providerId="LiveId" clId="{D0083DB9-C945-4365-AA29-ACDB20E47391}"/>
    <pc:docChg chg="addSld modSld sldOrd">
      <pc:chgData name="JORGE ANDRES LAVIN LARRAIN" userId="d780bd704531e3a7" providerId="LiveId" clId="{D0083DB9-C945-4365-AA29-ACDB20E47391}" dt="2017-05-23T01:11:20.085" v="24" actId="0"/>
      <pc:docMkLst>
        <pc:docMk/>
      </pc:docMkLst>
      <pc:sldChg chg="addSp modSp">
        <pc:chgData name="JORGE ANDRES LAVIN LARRAIN" userId="d780bd704531e3a7" providerId="LiveId" clId="{D0083DB9-C945-4365-AA29-ACDB20E47391}" dt="2017-05-23T00:58:07.135" v="16" actId="0"/>
        <pc:sldMkLst>
          <pc:docMk/>
          <pc:sldMk cId="1303609141" sldId="256"/>
        </pc:sldMkLst>
        <pc:spChg chg="mod">
          <ac:chgData name="JORGE ANDRES LAVIN LARRAIN" userId="d780bd704531e3a7" providerId="LiveId" clId="{D0083DB9-C945-4365-AA29-ACDB20E47391}" dt="2017-05-23T00:58:07.135" v="16" actId="0"/>
          <ac:spMkLst>
            <pc:docMk/>
            <pc:sldMk cId="1303609141" sldId="256"/>
            <ac:spMk id="2" creationId="{144C16D3-8FBB-4AD7-ABA1-463E93AB2D18}"/>
          </ac:spMkLst>
        </pc:spChg>
        <pc:picChg chg="add mod">
          <ac:chgData name="JORGE ANDRES LAVIN LARRAIN" userId="d780bd704531e3a7" providerId="LiveId" clId="{D0083DB9-C945-4365-AA29-ACDB20E47391}" dt="2017-05-23T00:57:46.115" v="15" actId="0"/>
          <ac:picMkLst>
            <pc:docMk/>
            <pc:sldMk cId="1303609141" sldId="256"/>
            <ac:picMk id="5" creationId="{F47525C1-B8E1-4812-A1D0-5D6B2FB6FDC3}"/>
          </ac:picMkLst>
        </pc:picChg>
      </pc:sldChg>
      <pc:sldChg chg="modSp">
        <pc:chgData name="JORGE ANDRES LAVIN LARRAIN" userId="d780bd704531e3a7" providerId="LiveId" clId="{D0083DB9-C945-4365-AA29-ACDB20E47391}" dt="2017-05-23T00:52:03.524" v="11" actId="0"/>
        <pc:sldMkLst>
          <pc:docMk/>
          <pc:sldMk cId="2371899226" sldId="257"/>
        </pc:sldMkLst>
        <pc:spChg chg="mod">
          <ac:chgData name="JORGE ANDRES LAVIN LARRAIN" userId="d780bd704531e3a7" providerId="LiveId" clId="{D0083DB9-C945-4365-AA29-ACDB20E47391}" dt="2017-05-23T00:52:03.524" v="11" actId="0"/>
          <ac:spMkLst>
            <pc:docMk/>
            <pc:sldMk cId="2371899226" sldId="257"/>
            <ac:spMk id="2" creationId="{95A2DA5E-FB7A-43E2-822D-0FA7033D71A4}"/>
          </ac:spMkLst>
        </pc:spChg>
      </pc:sldChg>
      <pc:sldChg chg="modSp add">
        <pc:chgData name="JORGE ANDRES LAVIN LARRAIN" userId="d780bd704531e3a7" providerId="LiveId" clId="{D0083DB9-C945-4365-AA29-ACDB20E47391}" dt="2017-05-23T00:52:11.691" v="12" actId="0"/>
        <pc:sldMkLst>
          <pc:docMk/>
          <pc:sldMk cId="1756286192" sldId="258"/>
        </pc:sldMkLst>
        <pc:spChg chg="mod">
          <ac:chgData name="JORGE ANDRES LAVIN LARRAIN" userId="d780bd704531e3a7" providerId="LiveId" clId="{D0083DB9-C945-4365-AA29-ACDB20E47391}" dt="2017-05-23T00:52:11.691" v="12" actId="0"/>
          <ac:spMkLst>
            <pc:docMk/>
            <pc:sldMk cId="1756286192" sldId="258"/>
            <ac:spMk id="2" creationId="{95A2DA5E-FB7A-43E2-822D-0FA7033D71A4}"/>
          </ac:spMkLst>
        </pc:spChg>
        <pc:spChg chg="mod">
          <ac:chgData name="JORGE ANDRES LAVIN LARRAIN" userId="d780bd704531e3a7" providerId="LiveId" clId="{D0083DB9-C945-4365-AA29-ACDB20E47391}" dt="2017-05-23T00:46:34.855" v="3" actId="0"/>
          <ac:spMkLst>
            <pc:docMk/>
            <pc:sldMk cId="1756286192" sldId="258"/>
            <ac:spMk id="3" creationId="{2FB9C082-DFB4-4FEB-AB42-90EE837163D4}"/>
          </ac:spMkLst>
        </pc:spChg>
      </pc:sldChg>
      <pc:sldChg chg="modSp add">
        <pc:chgData name="JORGE ANDRES LAVIN LARRAIN" userId="d780bd704531e3a7" providerId="LiveId" clId="{D0083DB9-C945-4365-AA29-ACDB20E47391}" dt="2017-05-23T00:52:23.383" v="13" actId="0"/>
        <pc:sldMkLst>
          <pc:docMk/>
          <pc:sldMk cId="421196056" sldId="259"/>
        </pc:sldMkLst>
        <pc:spChg chg="mod">
          <ac:chgData name="JORGE ANDRES LAVIN LARRAIN" userId="d780bd704531e3a7" providerId="LiveId" clId="{D0083DB9-C945-4365-AA29-ACDB20E47391}" dt="2017-05-23T00:48:50.743" v="6" actId="0"/>
          <ac:spMkLst>
            <pc:docMk/>
            <pc:sldMk cId="421196056" sldId="259"/>
            <ac:spMk id="3" creationId="{2FB9C082-DFB4-4FEB-AB42-90EE837163D4}"/>
          </ac:spMkLst>
        </pc:spChg>
        <pc:spChg chg="mod">
          <ac:chgData name="JORGE ANDRES LAVIN LARRAIN" userId="d780bd704531e3a7" providerId="LiveId" clId="{D0083DB9-C945-4365-AA29-ACDB20E47391}" dt="2017-05-23T00:52:23.383" v="13" actId="0"/>
          <ac:spMkLst>
            <pc:docMk/>
            <pc:sldMk cId="421196056" sldId="259"/>
            <ac:spMk id="2" creationId="{95A2DA5E-FB7A-43E2-822D-0FA7033D71A4}"/>
          </ac:spMkLst>
        </pc:spChg>
      </pc:sldChg>
      <pc:sldChg chg="modSp add">
        <pc:chgData name="JORGE ANDRES LAVIN LARRAIN" userId="d780bd704531e3a7" providerId="LiveId" clId="{D0083DB9-C945-4365-AA29-ACDB20E47391}" dt="2017-05-23T00:51:37.467" v="10" actId="0"/>
        <pc:sldMkLst>
          <pc:docMk/>
          <pc:sldMk cId="1043868108" sldId="260"/>
        </pc:sldMkLst>
        <pc:spChg chg="mod">
          <ac:chgData name="JORGE ANDRES LAVIN LARRAIN" userId="d780bd704531e3a7" providerId="LiveId" clId="{D0083DB9-C945-4365-AA29-ACDB20E47391}" dt="2017-05-23T00:49:58.018" v="9" actId="0"/>
          <ac:spMkLst>
            <pc:docMk/>
            <pc:sldMk cId="1043868108" sldId="260"/>
            <ac:spMk id="3" creationId="{2FB9C082-DFB4-4FEB-AB42-90EE837163D4}"/>
          </ac:spMkLst>
        </pc:spChg>
        <pc:spChg chg="mod">
          <ac:chgData name="JORGE ANDRES LAVIN LARRAIN" userId="d780bd704531e3a7" providerId="LiveId" clId="{D0083DB9-C945-4365-AA29-ACDB20E47391}" dt="2017-05-23T00:51:37.467" v="10" actId="0"/>
          <ac:spMkLst>
            <pc:docMk/>
            <pc:sldMk cId="1043868108" sldId="260"/>
            <ac:spMk id="2" creationId="{95A2DA5E-FB7A-43E2-822D-0FA7033D71A4}"/>
          </ac:spMkLst>
        </pc:spChg>
      </pc:sldChg>
      <pc:sldChg chg="addSp delSp modSp add ord">
        <pc:chgData name="JORGE ANDRES LAVIN LARRAIN" userId="d780bd704531e3a7" providerId="LiveId" clId="{D0083DB9-C945-4365-AA29-ACDB20E47391}" dt="2017-05-23T01:11:20.085" v="24" actId="0"/>
        <pc:sldMkLst>
          <pc:docMk/>
          <pc:sldMk cId="1475150253" sldId="261"/>
        </pc:sldMkLst>
        <pc:spChg chg="mod">
          <ac:chgData name="JORGE ANDRES LAVIN LARRAIN" userId="d780bd704531e3a7" providerId="LiveId" clId="{D0083DB9-C945-4365-AA29-ACDB20E47391}" dt="2017-05-23T01:07:42.382" v="22" actId="0"/>
          <ac:spMkLst>
            <pc:docMk/>
            <pc:sldMk cId="1475150253" sldId="261"/>
            <ac:spMk id="2" creationId="{BAA53CDB-004C-4D2B-8514-4DE9D2AC291D}"/>
          </ac:spMkLst>
        </pc:spChg>
        <pc:spChg chg="del">
          <ac:chgData name="JORGE ANDRES LAVIN LARRAIN" userId="d780bd704531e3a7" providerId="LiveId" clId="{D0083DB9-C945-4365-AA29-ACDB20E47391}" dt="2017-05-23T01:11:20.085" v="24" actId="0"/>
          <ac:spMkLst>
            <pc:docMk/>
            <pc:sldMk cId="1475150253" sldId="261"/>
            <ac:spMk id="3" creationId="{D369F5A0-018F-41A9-AC09-2AB6D29C5A57}"/>
          </ac:spMkLst>
        </pc:spChg>
        <pc:picChg chg="add mod">
          <ac:chgData name="JORGE ANDRES LAVIN LARRAIN" userId="d780bd704531e3a7" providerId="LiveId" clId="{D0083DB9-C945-4365-AA29-ACDB20E47391}" dt="2017-05-23T01:11:20.085" v="24" actId="0"/>
          <ac:picMkLst>
            <pc:docMk/>
            <pc:sldMk cId="1475150253" sldId="261"/>
            <ac:picMk id="6" creationId="{DF369258-752B-491E-A018-51F71613E496}"/>
          </ac:picMkLst>
        </pc:picChg>
      </pc:sldChg>
      <pc:sldChg chg="add ord">
        <pc:chgData name="JORGE ANDRES LAVIN LARRAIN" userId="d780bd704531e3a7" providerId="LiveId" clId="{D0083DB9-C945-4365-AA29-ACDB20E47391}" dt="2017-05-23T01:06:14.812" v="20" actId="0"/>
        <pc:sldMkLst>
          <pc:docMk/>
          <pc:sldMk cId="3753745351" sldId="262"/>
        </pc:sldMkLst>
      </pc:sldChg>
      <pc:sldChg chg="modSp add">
        <pc:chgData name="JORGE ANDRES LAVIN LARRAIN" userId="d780bd704531e3a7" providerId="LiveId" clId="{D0083DB9-C945-4365-AA29-ACDB20E47391}" dt="2017-05-23T01:08:07.160" v="23" actId="0"/>
        <pc:sldMkLst>
          <pc:docMk/>
          <pc:sldMk cId="122104372" sldId="263"/>
        </pc:sldMkLst>
        <pc:spChg chg="mod">
          <ac:chgData name="JORGE ANDRES LAVIN LARRAIN" userId="d780bd704531e3a7" providerId="LiveId" clId="{D0083DB9-C945-4365-AA29-ACDB20E47391}" dt="2017-05-23T01:08:07.160" v="23" actId="0"/>
          <ac:spMkLst>
            <pc:docMk/>
            <pc:sldMk cId="122104372" sldId="263"/>
            <ac:spMk id="3" creationId="{2FB9C082-DFB4-4FEB-AB42-90EE837163D4}"/>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AC8BAB79-56AB-4DEB-9AE9-6EEFEF89FE03}" type="datetimeFigureOut">
              <a:rPr lang="es-CL" smtClean="0"/>
              <a:t>22-05-2017</a:t>
            </a:fld>
            <a:endParaRPr lang="es-CL"/>
          </a:p>
        </p:txBody>
      </p:sp>
      <p:sp>
        <p:nvSpPr>
          <p:cNvPr id="5" name="Footer Placeholder 4"/>
          <p:cNvSpPr>
            <a:spLocks noGrp="1"/>
          </p:cNvSpPr>
          <p:nvPr>
            <p:ph type="ftr" sz="quarter" idx="11"/>
          </p:nvPr>
        </p:nvSpPr>
        <p:spPr>
          <a:xfrm>
            <a:off x="3962399" y="5870575"/>
            <a:ext cx="4893958" cy="377825"/>
          </a:xfrm>
        </p:spPr>
        <p:txBody>
          <a:bodyPr/>
          <a:lstStyle/>
          <a:p>
            <a:endParaRPr lang="es-CL"/>
          </a:p>
        </p:txBody>
      </p:sp>
      <p:sp>
        <p:nvSpPr>
          <p:cNvPr id="6" name="Slide Number Placeholder 5"/>
          <p:cNvSpPr>
            <a:spLocks noGrp="1"/>
          </p:cNvSpPr>
          <p:nvPr>
            <p:ph type="sldNum" sz="quarter" idx="12"/>
          </p:nvPr>
        </p:nvSpPr>
        <p:spPr>
          <a:xfrm>
            <a:off x="10608958" y="5870575"/>
            <a:ext cx="551167" cy="377825"/>
          </a:xfrm>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10574030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C8BAB79-56AB-4DEB-9AE9-6EEFEF89FE03}" type="datetimeFigureOut">
              <a:rPr lang="es-CL" smtClean="0"/>
              <a:t>22-05-2017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1309585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C8BAB79-56AB-4DEB-9AE9-6EEFEF89FE03}" type="datetimeFigureOut">
              <a:rPr lang="es-CL" smtClean="0"/>
              <a:t>22-05-2017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95845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C8BAB79-56AB-4DEB-9AE9-6EEFEF89FE03}" type="datetimeFigureOut">
              <a:rPr lang="es-CL" smtClean="0"/>
              <a:t>22-05-2017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2422055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C8BAB79-56AB-4DEB-9AE9-6EEFEF89FE03}" type="datetimeFigureOut">
              <a:rPr lang="es-CL" smtClean="0"/>
              <a:t>22-05-2017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1987901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C8BAB79-56AB-4DEB-9AE9-6EEFEF89FE03}" type="datetimeFigureOut">
              <a:rPr lang="es-CL" smtClean="0"/>
              <a:t>22-05-2017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407547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C8BAB79-56AB-4DEB-9AE9-6EEFEF89FE03}" type="datetimeFigureOut">
              <a:rPr lang="es-CL" smtClean="0"/>
              <a:t>22-05-2017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1760318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8BAB79-56AB-4DEB-9AE9-6EEFEF89FE03}" type="datetimeFigureOut">
              <a:rPr lang="es-CL" smtClean="0"/>
              <a:t>22-05-2017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480554-71C4-48A8-A453-E71B1E97B35E}" type="slidenum">
              <a:rPr lang="es-CL" smtClean="0"/>
              <a:t>‹Nº›</a:t>
            </a:fld>
            <a:endParaRPr lang="es-CL"/>
          </a:p>
        </p:txBody>
      </p:sp>
      <p:sp>
        <p:nvSpPr>
          <p:cNvPr id="8" name="Title 1"/>
          <p:cNvSpPr>
            <a:spLocks noGrp="1"/>
          </p:cNvSpPr>
          <p:nvPr>
            <p:ph type="title"/>
          </p:nvPr>
        </p:nvSpPr>
        <p:spPr>
          <a:xfrm>
            <a:off x="685801" y="609600"/>
            <a:ext cx="10131425" cy="1456267"/>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922401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8BAB79-56AB-4DEB-9AE9-6EEFEF89FE03}" type="datetimeFigureOut">
              <a:rPr lang="es-CL" smtClean="0"/>
              <a:t>22-05-2017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305508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8BAB79-56AB-4DEB-9AE9-6EEFEF89FE03}" type="datetimeFigureOut">
              <a:rPr lang="es-CL" smtClean="0"/>
              <a:t>22-05-2017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187538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C8BAB79-56AB-4DEB-9AE9-6EEFEF89FE03}" type="datetimeFigureOut">
              <a:rPr lang="es-CL" smtClean="0"/>
              <a:t>22-05-2017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404547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C8BAB79-56AB-4DEB-9AE9-6EEFEF89FE03}" type="datetimeFigureOut">
              <a:rPr lang="es-CL" smtClean="0"/>
              <a:t>22-05-2017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47253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C8BAB79-56AB-4DEB-9AE9-6EEFEF89FE03}" type="datetimeFigureOut">
              <a:rPr lang="es-CL" smtClean="0"/>
              <a:t>22-05-2017</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19558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C8BAB79-56AB-4DEB-9AE9-6EEFEF89FE03}" type="datetimeFigureOut">
              <a:rPr lang="es-CL" smtClean="0"/>
              <a:t>22-05-2017</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333045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C8BAB79-56AB-4DEB-9AE9-6EEFEF89FE03}" type="datetimeFigureOut">
              <a:rPr lang="es-CL" smtClean="0"/>
              <a:t>22-05-2017</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34025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C8BAB79-56AB-4DEB-9AE9-6EEFEF89FE03}" type="datetimeFigureOut">
              <a:rPr lang="es-CL" smtClean="0"/>
              <a:t>22-05-2017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163675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C8BAB79-56AB-4DEB-9AE9-6EEFEF89FE03}" type="datetimeFigureOut">
              <a:rPr lang="es-CL" smtClean="0"/>
              <a:t>22-05-2017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D480554-71C4-48A8-A453-E71B1E97B35E}" type="slidenum">
              <a:rPr lang="es-CL" smtClean="0"/>
              <a:t>‹Nº›</a:t>
            </a:fld>
            <a:endParaRPr lang="es-CL"/>
          </a:p>
        </p:txBody>
      </p:sp>
    </p:spTree>
    <p:extLst>
      <p:ext uri="{BB962C8B-B14F-4D97-AF65-F5344CB8AC3E}">
        <p14:creationId xmlns:p14="http://schemas.microsoft.com/office/powerpoint/2010/main" val="341654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8BAB79-56AB-4DEB-9AE9-6EEFEF89FE03}" type="datetimeFigureOut">
              <a:rPr lang="es-CL" smtClean="0"/>
              <a:t>22-05-2017</a:t>
            </a:fld>
            <a:endParaRPr lang="es-CL"/>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L"/>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480554-71C4-48A8-A453-E71B1E97B35E}" type="slidenum">
              <a:rPr lang="es-CL" smtClean="0"/>
              <a:t>‹Nº›</a:t>
            </a:fld>
            <a:endParaRPr lang="es-CL"/>
          </a:p>
        </p:txBody>
      </p:sp>
    </p:spTree>
    <p:extLst>
      <p:ext uri="{BB962C8B-B14F-4D97-AF65-F5344CB8AC3E}">
        <p14:creationId xmlns:p14="http://schemas.microsoft.com/office/powerpoint/2010/main" val="3434726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4C16D3-8FBB-4AD7-ABA1-463E93AB2D18}"/>
              </a:ext>
            </a:extLst>
          </p:cNvPr>
          <p:cNvSpPr>
            <a:spLocks noGrp="1"/>
          </p:cNvSpPr>
          <p:nvPr>
            <p:ph type="ctrTitle"/>
          </p:nvPr>
        </p:nvSpPr>
        <p:spPr>
          <a:xfrm>
            <a:off x="2112530" y="554182"/>
            <a:ext cx="7197726" cy="825113"/>
          </a:xfrm>
        </p:spPr>
        <p:txBody>
          <a:bodyPr/>
          <a:lstStyle/>
          <a:p>
            <a:r>
              <a:rPr lang="es-CL" dirty="0">
                <a:solidFill>
                  <a:srgbClr val="FFC000"/>
                </a:solidFill>
                <a:latin typeface="Broadway" panose="04040905080B02020502" pitchFamily="82" charset="0"/>
              </a:rPr>
              <a:t>FLUJO DEL DINERO</a:t>
            </a:r>
          </a:p>
        </p:txBody>
      </p:sp>
      <p:pic>
        <p:nvPicPr>
          <p:cNvPr id="5" name="Imagen 4" descr="Imagen que contiene exterior, suelo, animal&#10;&#10;Descripción generada con confianza alta">
            <a:extLst>
              <a:ext uri="{FF2B5EF4-FFF2-40B4-BE49-F238E27FC236}">
                <a16:creationId xmlns:a16="http://schemas.microsoft.com/office/drawing/2014/main" id="{F47525C1-B8E1-4812-A1D0-5D6B2FB6FDC3}"/>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3992275" y="1794932"/>
            <a:ext cx="3987943" cy="3987943"/>
          </a:xfrm>
          <a:prstGeom prst="roundRect">
            <a:avLst>
              <a:gd name="adj" fmla="val 8594"/>
            </a:avLst>
          </a:prstGeom>
          <a:solidFill>
            <a:srgbClr val="FFFFFF">
              <a:shade val="85000"/>
            </a:srgbClr>
          </a:solidFill>
          <a:ln w="57150">
            <a:solidFill>
              <a:schemeClr val="tx1"/>
            </a:solidFill>
          </a:ln>
          <a:effectLst>
            <a:reflection blurRad="12700" stA="38000" endPos="28000" dist="5000" dir="5400000" sy="-100000" algn="bl" rotWithShape="0"/>
          </a:effectLst>
        </p:spPr>
      </p:pic>
    </p:spTree>
    <p:extLst>
      <p:ext uri="{BB962C8B-B14F-4D97-AF65-F5344CB8AC3E}">
        <p14:creationId xmlns:p14="http://schemas.microsoft.com/office/powerpoint/2010/main" val="130360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2DA5E-FB7A-43E2-822D-0FA7033D71A4}"/>
              </a:ext>
            </a:extLst>
          </p:cNvPr>
          <p:cNvSpPr>
            <a:spLocks noGrp="1"/>
          </p:cNvSpPr>
          <p:nvPr>
            <p:ph type="title"/>
          </p:nvPr>
        </p:nvSpPr>
        <p:spPr/>
        <p:txBody>
          <a:bodyPr/>
          <a:lstStyle/>
          <a:p>
            <a:pPr algn="ctr"/>
            <a:r>
              <a:rPr lang="es-CL" dirty="0">
                <a:solidFill>
                  <a:srgbClr val="FF0000"/>
                </a:solidFill>
              </a:rPr>
              <a:t>Tendencias globales</a:t>
            </a:r>
            <a:endParaRPr lang="es-CL" dirty="0"/>
          </a:p>
        </p:txBody>
      </p:sp>
      <p:sp>
        <p:nvSpPr>
          <p:cNvPr id="3" name="Marcador de contenido 2">
            <a:extLst>
              <a:ext uri="{FF2B5EF4-FFF2-40B4-BE49-F238E27FC236}">
                <a16:creationId xmlns:a16="http://schemas.microsoft.com/office/drawing/2014/main" id="{2FB9C082-DFB4-4FEB-AB42-90EE837163D4}"/>
              </a:ext>
            </a:extLst>
          </p:cNvPr>
          <p:cNvSpPr>
            <a:spLocks noGrp="1"/>
          </p:cNvSpPr>
          <p:nvPr>
            <p:ph idx="1"/>
          </p:nvPr>
        </p:nvSpPr>
        <p:spPr/>
        <p:txBody>
          <a:bodyPr/>
          <a:lstStyle/>
          <a:p>
            <a:pPr marL="0" indent="0" algn="ctr">
              <a:buNone/>
            </a:pPr>
            <a:r>
              <a:rPr lang="es-CL" sz="1600" dirty="0">
                <a:solidFill>
                  <a:srgbClr val="FF0000"/>
                </a:solidFill>
              </a:rPr>
              <a:t>                      EL DESARROLLO DE LA INDUSTRIA FINANCIERA DESDE QUE ARRANCÓ ESTE SIGLO HA SIDO ESPECTACULAR.</a:t>
            </a:r>
          </a:p>
          <a:p>
            <a:pPr marL="0" indent="720725" algn="just">
              <a:buNone/>
            </a:pPr>
            <a:r>
              <a:rPr lang="es-CL" dirty="0"/>
              <a:t> La plena libertad de movimientos del dinero, sin apenas controles administrativos y con cuasi absoluta laxitud fiscal, ha puesto en circulación una cantidad de liquidez tan descomunal en las últimas décadas que ha transformado la economía del planeta.</a:t>
            </a:r>
          </a:p>
          <a:p>
            <a:pPr marL="0" indent="720725" algn="just">
              <a:buNone/>
            </a:pPr>
            <a:r>
              <a:rPr lang="es-CL" dirty="0"/>
              <a:t> Ha puesto en marcha sistemas productivos antes inexistentes en los países emergentes más populosos del globo; </a:t>
            </a:r>
            <a:r>
              <a:rPr lang="es-CL" dirty="0">
                <a:latin typeface="Arial Black" panose="020B0A04020102020204" pitchFamily="34" charset="0"/>
              </a:rPr>
              <a:t>ha generado y distribuido ingentes cantidades de riqueza </a:t>
            </a:r>
            <a:r>
              <a:rPr lang="es-CL" dirty="0"/>
              <a:t>donde solo había pobreza, y, también, ha llevado a las grandes economías occidentales a la mayor crisis financiera de la historia, solo solventada por las enseñanzas de la que en los años treinta asoló a los países ricos y por el activismo militante de los bancos centrales y la coordinación de sus iniciativas.</a:t>
            </a:r>
          </a:p>
        </p:txBody>
      </p:sp>
    </p:spTree>
    <p:extLst>
      <p:ext uri="{BB962C8B-B14F-4D97-AF65-F5344CB8AC3E}">
        <p14:creationId xmlns:p14="http://schemas.microsoft.com/office/powerpoint/2010/main" val="237189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2DA5E-FB7A-43E2-822D-0FA7033D71A4}"/>
              </a:ext>
            </a:extLst>
          </p:cNvPr>
          <p:cNvSpPr>
            <a:spLocks noGrp="1"/>
          </p:cNvSpPr>
          <p:nvPr>
            <p:ph type="title"/>
          </p:nvPr>
        </p:nvSpPr>
        <p:spPr>
          <a:xfrm>
            <a:off x="436419" y="346363"/>
            <a:ext cx="10131425" cy="1456267"/>
          </a:xfrm>
        </p:spPr>
        <p:txBody>
          <a:bodyPr/>
          <a:lstStyle/>
          <a:p>
            <a:pPr algn="ctr"/>
            <a:r>
              <a:rPr lang="es-CL" dirty="0">
                <a:solidFill>
                  <a:srgbClr val="FF0000"/>
                </a:solidFill>
              </a:rPr>
              <a:t>Tendencias globales</a:t>
            </a:r>
            <a:endParaRPr lang="es-CL" dirty="0"/>
          </a:p>
        </p:txBody>
      </p:sp>
      <p:sp>
        <p:nvSpPr>
          <p:cNvPr id="3" name="Marcador de contenido 2">
            <a:extLst>
              <a:ext uri="{FF2B5EF4-FFF2-40B4-BE49-F238E27FC236}">
                <a16:creationId xmlns:a16="http://schemas.microsoft.com/office/drawing/2014/main" id="{2FB9C082-DFB4-4FEB-AB42-90EE837163D4}"/>
              </a:ext>
            </a:extLst>
          </p:cNvPr>
          <p:cNvSpPr>
            <a:spLocks noGrp="1"/>
          </p:cNvSpPr>
          <p:nvPr>
            <p:ph idx="1"/>
          </p:nvPr>
        </p:nvSpPr>
        <p:spPr/>
        <p:txBody>
          <a:bodyPr>
            <a:normAutofit lnSpcReduction="10000"/>
          </a:bodyPr>
          <a:lstStyle/>
          <a:p>
            <a:pPr marL="0" indent="720725" algn="just">
              <a:buNone/>
            </a:pPr>
            <a:r>
              <a:rPr lang="es-CL" dirty="0"/>
              <a:t> Aunque las instituciones internacionales han puesto empeño en marcar su territorio regulatorio para tratar de evitar enriquecimientos ilícitos y ulteriores crisis, el dinero sigue moviéndose con su instinto gregario y especulativo, marcando las tendencias de la inversión, primando y castigando decisiones políticas, y buscando siempre las mejores oportunidades de multiplicarse. A corto plazo y a largo también.</a:t>
            </a:r>
          </a:p>
          <a:p>
            <a:pPr marL="0" indent="720725" algn="just">
              <a:buNone/>
            </a:pPr>
            <a:r>
              <a:rPr lang="es-CL" dirty="0"/>
              <a:t>El desacople temporal existente entre las soluciones propuestas para la crisis financiera entre EE UU y Reino Unido, frente a Japón o Europa, que tiene bastante que ver con la naturaleza política de los distintos territorios, ha generado movimientos muy poderosos del dinero buscando la rentabilidad allí donde aparecía en cada momento. </a:t>
            </a:r>
          </a:p>
          <a:p>
            <a:pPr marL="0" indent="720725" algn="just">
              <a:buNone/>
            </a:pPr>
            <a:r>
              <a:rPr lang="es-CL" dirty="0"/>
              <a:t>Si desde 2009 a 2013 el dinero viajaba a Estados Unidos de forma sistemática y de forma parcial a Reino Unido por su anticipación en la inyección masiva de liquidez y adquisición de bonos públicos por parte de las autoridades monetarias, ahora vuelve a Europa, tras los amagos de hacerlo hacia Japón, por la expectativa de crecimiento que genera el activismo del BCE y de revalorización esperada en la renta variable del Viejo Continente.</a:t>
            </a:r>
          </a:p>
        </p:txBody>
      </p:sp>
    </p:spTree>
    <p:extLst>
      <p:ext uri="{BB962C8B-B14F-4D97-AF65-F5344CB8AC3E}">
        <p14:creationId xmlns:p14="http://schemas.microsoft.com/office/powerpoint/2010/main" val="175628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2DA5E-FB7A-43E2-822D-0FA7033D71A4}"/>
              </a:ext>
            </a:extLst>
          </p:cNvPr>
          <p:cNvSpPr>
            <a:spLocks noGrp="1"/>
          </p:cNvSpPr>
          <p:nvPr>
            <p:ph type="title"/>
          </p:nvPr>
        </p:nvSpPr>
        <p:spPr/>
        <p:txBody>
          <a:bodyPr/>
          <a:lstStyle/>
          <a:p>
            <a:pPr algn="ctr"/>
            <a:r>
              <a:rPr lang="es-CL" dirty="0">
                <a:solidFill>
                  <a:srgbClr val="FF0000"/>
                </a:solidFill>
              </a:rPr>
              <a:t>Tendencias globales</a:t>
            </a:r>
            <a:endParaRPr lang="es-CL" dirty="0"/>
          </a:p>
        </p:txBody>
      </p:sp>
      <p:sp>
        <p:nvSpPr>
          <p:cNvPr id="3" name="Marcador de contenido 2">
            <a:extLst>
              <a:ext uri="{FF2B5EF4-FFF2-40B4-BE49-F238E27FC236}">
                <a16:creationId xmlns:a16="http://schemas.microsoft.com/office/drawing/2014/main" id="{2FB9C082-DFB4-4FEB-AB42-90EE837163D4}"/>
              </a:ext>
            </a:extLst>
          </p:cNvPr>
          <p:cNvSpPr>
            <a:spLocks noGrp="1"/>
          </p:cNvSpPr>
          <p:nvPr>
            <p:ph idx="1"/>
          </p:nvPr>
        </p:nvSpPr>
        <p:spPr/>
        <p:txBody>
          <a:bodyPr>
            <a:normAutofit/>
          </a:bodyPr>
          <a:lstStyle/>
          <a:p>
            <a:pPr marL="0" indent="720725" algn="just">
              <a:buNone/>
            </a:pPr>
            <a:r>
              <a:rPr lang="es-CL" dirty="0"/>
              <a:t>Pero como las compras masivas de deuda y expansión de la cantidad del dinero tiene también sus contraindicaciones, una parte de la liquidez movilizada por las gigantescos fondos anglosajones privados y soberanos no quiere sostener la apuesta de los bonos sin rentabilidad y está de vuelta hacia allí donde comienza a oírse el runrún de una subida de los tipos de interés (EE UU), que de paso lleva aparejada una apreciación notable de la divisa.</a:t>
            </a:r>
          </a:p>
          <a:p>
            <a:pPr marL="0" indent="720725" algn="just">
              <a:buNone/>
            </a:pPr>
            <a:r>
              <a:rPr lang="es-CL" dirty="0"/>
              <a:t> Para los gestores de grandes cantidades de dinero es un divertido juego en el que las posibilidades de ganar son elevadas, puesto que son ellos quienes deciden, con el permiso de los bancos centrales, quién gana y quién pierde en cada viaje. No ocurre así, sin embargo, para los pequeños inversores, que difícilmente pueden prever los cambios de viento y que solo disponen de una bala en el cargador. Los grandes flujos de dinero generan a su alrededor muchas posibilidades de inversión, unas más generosas que otras y unas más seguras que otras, y que el particular puede aprovechar con buen asesoramiento y un controlado grado de riesgo.</a:t>
            </a:r>
          </a:p>
        </p:txBody>
      </p:sp>
    </p:spTree>
    <p:extLst>
      <p:ext uri="{BB962C8B-B14F-4D97-AF65-F5344CB8AC3E}">
        <p14:creationId xmlns:p14="http://schemas.microsoft.com/office/powerpoint/2010/main" val="42119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2DA5E-FB7A-43E2-822D-0FA7033D71A4}"/>
              </a:ext>
            </a:extLst>
          </p:cNvPr>
          <p:cNvSpPr>
            <a:spLocks noGrp="1"/>
          </p:cNvSpPr>
          <p:nvPr>
            <p:ph type="title"/>
          </p:nvPr>
        </p:nvSpPr>
        <p:spPr/>
        <p:txBody>
          <a:bodyPr/>
          <a:lstStyle/>
          <a:p>
            <a:pPr algn="ctr"/>
            <a:r>
              <a:rPr lang="es-CL" dirty="0">
                <a:solidFill>
                  <a:srgbClr val="FF0000"/>
                </a:solidFill>
              </a:rPr>
              <a:t>Tendencias globales</a:t>
            </a:r>
          </a:p>
        </p:txBody>
      </p:sp>
      <p:sp>
        <p:nvSpPr>
          <p:cNvPr id="3" name="Marcador de contenido 2">
            <a:extLst>
              <a:ext uri="{FF2B5EF4-FFF2-40B4-BE49-F238E27FC236}">
                <a16:creationId xmlns:a16="http://schemas.microsoft.com/office/drawing/2014/main" id="{2FB9C082-DFB4-4FEB-AB42-90EE837163D4}"/>
              </a:ext>
            </a:extLst>
          </p:cNvPr>
          <p:cNvSpPr>
            <a:spLocks noGrp="1"/>
          </p:cNvSpPr>
          <p:nvPr>
            <p:ph idx="1"/>
          </p:nvPr>
        </p:nvSpPr>
        <p:spPr>
          <a:xfrm>
            <a:off x="810492" y="1740285"/>
            <a:ext cx="10131425" cy="3649133"/>
          </a:xfrm>
        </p:spPr>
        <p:txBody>
          <a:bodyPr>
            <a:normAutofit/>
          </a:bodyPr>
          <a:lstStyle/>
          <a:p>
            <a:pPr marL="0" indent="720725" algn="just">
              <a:buNone/>
            </a:pPr>
            <a:r>
              <a:rPr lang="es-CL" dirty="0"/>
              <a:t> </a:t>
            </a:r>
            <a:r>
              <a:rPr lang="es-CL" sz="2000" dirty="0"/>
              <a:t>Las grandes tendencias marcan que será Europa, pese a los ajustes de última hora, el gran receptor de los flujos de liquidez, y que, por tanto, serán sus activos los que tengan mayores oportunidades de revalorizarse. </a:t>
            </a:r>
          </a:p>
          <a:p>
            <a:pPr marL="0" indent="720725" algn="just">
              <a:buNone/>
            </a:pPr>
            <a:r>
              <a:rPr lang="es-CL" sz="2000" dirty="0"/>
              <a:t>La renta variable, y en ella las empresas más exportadoras y aquellas dedicadas a actividades cíclicas y de consumo, puede ser la gran apuesta si además tiene el anclaje de razonables pagos por dividendos, sin olvidar las emisiones de bonos corporativos con rentabilidades destacables, teniendo en cuenta que las tasas de inflación no van a deteriorar los retornos nominales.</a:t>
            </a:r>
          </a:p>
          <a:p>
            <a:pPr marL="0" indent="720725" algn="just">
              <a:buNone/>
            </a:pPr>
            <a:r>
              <a:rPr lang="es-CL" sz="2000" dirty="0"/>
              <a:t>Se precisa asumir cierto riesgo para mantener tal apuesta, pero la alternativa en activos locales es únicamente el retorno plano de la renta fija o los depósitos.</a:t>
            </a:r>
          </a:p>
        </p:txBody>
      </p:sp>
    </p:spTree>
    <p:extLst>
      <p:ext uri="{BB962C8B-B14F-4D97-AF65-F5344CB8AC3E}">
        <p14:creationId xmlns:p14="http://schemas.microsoft.com/office/powerpoint/2010/main" val="104386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A53CDB-004C-4D2B-8514-4DE9D2AC291D}"/>
              </a:ext>
            </a:extLst>
          </p:cNvPr>
          <p:cNvSpPr>
            <a:spLocks noGrp="1"/>
          </p:cNvSpPr>
          <p:nvPr>
            <p:ph type="title"/>
          </p:nvPr>
        </p:nvSpPr>
        <p:spPr/>
        <p:txBody>
          <a:bodyPr>
            <a:noAutofit/>
          </a:bodyPr>
          <a:lstStyle/>
          <a:p>
            <a:pPr algn="ctr"/>
            <a:r>
              <a:rPr lang="es-CL" sz="4000" dirty="0">
                <a:solidFill>
                  <a:srgbClr val="FF0000"/>
                </a:solidFill>
              </a:rPr>
              <a:t>Bienes raíces</a:t>
            </a:r>
          </a:p>
        </p:txBody>
      </p:sp>
      <p:pic>
        <p:nvPicPr>
          <p:cNvPr id="6" name="Marcador de posición de imagen 5" descr="Imagen que contiene persona, hombre, sujetando&#10;&#10;Descripción generada con confianza alta">
            <a:extLst>
              <a:ext uri="{FF2B5EF4-FFF2-40B4-BE49-F238E27FC236}">
                <a16:creationId xmlns:a16="http://schemas.microsoft.com/office/drawing/2014/main" id="{DF369258-752B-491E-A018-51F71613E49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2848" b="22848"/>
          <a:stretch>
            <a:fillRect/>
          </a:stretch>
        </p:blipFill>
        <p:spPr/>
      </p:pic>
      <p:sp>
        <p:nvSpPr>
          <p:cNvPr id="4" name="Marcador de texto 3">
            <a:extLst>
              <a:ext uri="{FF2B5EF4-FFF2-40B4-BE49-F238E27FC236}">
                <a16:creationId xmlns:a16="http://schemas.microsoft.com/office/drawing/2014/main" id="{3A40BF10-3F9B-460A-B433-32140CB09789}"/>
              </a:ext>
            </a:extLst>
          </p:cNvPr>
          <p:cNvSpPr>
            <a:spLocks noGrp="1"/>
          </p:cNvSpPr>
          <p:nvPr>
            <p:ph type="body" sz="half" idx="2"/>
          </p:nvPr>
        </p:nvSpPr>
        <p:spPr/>
        <p:txBody>
          <a:bodyPr/>
          <a:lstStyle/>
          <a:p>
            <a:endParaRPr lang="es-CL"/>
          </a:p>
        </p:txBody>
      </p:sp>
    </p:spTree>
    <p:extLst>
      <p:ext uri="{BB962C8B-B14F-4D97-AF65-F5344CB8AC3E}">
        <p14:creationId xmlns:p14="http://schemas.microsoft.com/office/powerpoint/2010/main" val="147515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2DA5E-FB7A-43E2-822D-0FA7033D71A4}"/>
              </a:ext>
            </a:extLst>
          </p:cNvPr>
          <p:cNvSpPr>
            <a:spLocks noGrp="1"/>
          </p:cNvSpPr>
          <p:nvPr>
            <p:ph type="title"/>
          </p:nvPr>
        </p:nvSpPr>
        <p:spPr>
          <a:xfrm>
            <a:off x="685801" y="284018"/>
            <a:ext cx="10131425" cy="1456267"/>
          </a:xfrm>
        </p:spPr>
        <p:txBody>
          <a:bodyPr/>
          <a:lstStyle/>
          <a:p>
            <a:pPr algn="ctr"/>
            <a:r>
              <a:rPr lang="es-CL" dirty="0">
                <a:solidFill>
                  <a:srgbClr val="FF0000"/>
                </a:solidFill>
              </a:rPr>
              <a:t>BIENES RAÍCES</a:t>
            </a:r>
          </a:p>
        </p:txBody>
      </p:sp>
      <p:sp>
        <p:nvSpPr>
          <p:cNvPr id="3" name="Marcador de contenido 2">
            <a:extLst>
              <a:ext uri="{FF2B5EF4-FFF2-40B4-BE49-F238E27FC236}">
                <a16:creationId xmlns:a16="http://schemas.microsoft.com/office/drawing/2014/main" id="{2FB9C082-DFB4-4FEB-AB42-90EE837163D4}"/>
              </a:ext>
            </a:extLst>
          </p:cNvPr>
          <p:cNvSpPr>
            <a:spLocks noGrp="1"/>
          </p:cNvSpPr>
          <p:nvPr>
            <p:ph idx="1"/>
          </p:nvPr>
        </p:nvSpPr>
        <p:spPr>
          <a:xfrm>
            <a:off x="810492" y="1740285"/>
            <a:ext cx="10131425" cy="4231024"/>
          </a:xfrm>
        </p:spPr>
        <p:txBody>
          <a:bodyPr>
            <a:normAutofit fontScale="92500" lnSpcReduction="20000"/>
          </a:bodyPr>
          <a:lstStyle/>
          <a:p>
            <a:pPr marL="0" indent="623888">
              <a:buNone/>
            </a:pPr>
            <a:r>
              <a:rPr lang="es-CL" b="1" dirty="0"/>
              <a:t>Se les llama bienes raíces porque están </a:t>
            </a:r>
            <a:r>
              <a:rPr lang="es-CL" b="1" dirty="0" err="1"/>
              <a:t>intimamente</a:t>
            </a:r>
            <a:r>
              <a:rPr lang="es-CL" b="1" dirty="0"/>
              <a:t> ligados al suelo</a:t>
            </a:r>
            <a:r>
              <a:rPr lang="es-CL" dirty="0"/>
              <a:t>. De una forma práctica, puedes decir que es un bien que no se puede trasladar o separar del suelo sin ocasionarle daños, por estar anclado al mismo. A los bienes raíces se les llama también bienes inmuebles.</a:t>
            </a:r>
          </a:p>
          <a:p>
            <a:pPr marL="0" indent="1081088">
              <a:buNone/>
            </a:pPr>
            <a:br>
              <a:rPr lang="es-CL" dirty="0"/>
            </a:br>
            <a:endParaRPr lang="es-CL" dirty="0"/>
          </a:p>
          <a:p>
            <a:pPr marL="0" indent="1081088">
              <a:buNone/>
            </a:pPr>
            <a:r>
              <a:rPr lang="es-CL" dirty="0"/>
              <a:t>Como ejemplos de bienes inmuebles podemos mencionar los más comunes:</a:t>
            </a:r>
          </a:p>
          <a:p>
            <a:pPr marL="0" indent="1081088">
              <a:buNone/>
            </a:pPr>
            <a:r>
              <a:rPr lang="es-CL" dirty="0"/>
              <a:t>Terrenos</a:t>
            </a:r>
          </a:p>
          <a:p>
            <a:pPr marL="0" indent="1081088">
              <a:buNone/>
            </a:pPr>
            <a:r>
              <a:rPr lang="es-CL" dirty="0"/>
              <a:t>Viviendas</a:t>
            </a:r>
          </a:p>
          <a:p>
            <a:pPr marL="0" indent="1081088">
              <a:buNone/>
            </a:pPr>
            <a:r>
              <a:rPr lang="es-CL" dirty="0"/>
              <a:t>Parqueos</a:t>
            </a:r>
          </a:p>
          <a:p>
            <a:pPr marL="0" indent="1081088">
              <a:buNone/>
            </a:pPr>
            <a:r>
              <a:rPr lang="es-CL" dirty="0"/>
              <a:t>Locales comerciales</a:t>
            </a:r>
          </a:p>
          <a:p>
            <a:pPr marL="0" indent="1081088">
              <a:buNone/>
            </a:pPr>
            <a:r>
              <a:rPr lang="es-CL" dirty="0"/>
              <a:t>Edificios</a:t>
            </a:r>
          </a:p>
          <a:p>
            <a:pPr marL="0" indent="1081088">
              <a:buNone/>
            </a:pPr>
            <a:r>
              <a:rPr lang="es-CL" dirty="0"/>
              <a:t>Hoteles</a:t>
            </a:r>
          </a:p>
          <a:p>
            <a:pPr marL="0" indent="1081088">
              <a:buNone/>
            </a:pPr>
            <a:r>
              <a:rPr lang="es-CL" dirty="0"/>
              <a:t>Infraestructura</a:t>
            </a:r>
          </a:p>
          <a:p>
            <a:pPr marL="0" indent="720725" algn="just">
              <a:buNone/>
            </a:pPr>
            <a:endParaRPr lang="es-CL" sz="2000" dirty="0"/>
          </a:p>
        </p:txBody>
      </p:sp>
    </p:spTree>
    <p:extLst>
      <p:ext uri="{BB962C8B-B14F-4D97-AF65-F5344CB8AC3E}">
        <p14:creationId xmlns:p14="http://schemas.microsoft.com/office/powerpoint/2010/main" val="1221043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38</TotalTime>
  <Words>545</Words>
  <Application>Microsoft Office PowerPoint</Application>
  <PresentationFormat>Panorámica</PresentationFormat>
  <Paragraphs>28</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Arial Black</vt:lpstr>
      <vt:lpstr>Broadway</vt:lpstr>
      <vt:lpstr>Calibri</vt:lpstr>
      <vt:lpstr>Calibri Light</vt:lpstr>
      <vt:lpstr>Celestial</vt:lpstr>
      <vt:lpstr>FLUJO DEL DINERO</vt:lpstr>
      <vt:lpstr>Tendencias globales</vt:lpstr>
      <vt:lpstr>Tendencias globales</vt:lpstr>
      <vt:lpstr>Tendencias globales</vt:lpstr>
      <vt:lpstr>Tendencias globales</vt:lpstr>
      <vt:lpstr>Bienes raíces</vt:lpstr>
      <vt:lpstr>BIENES RAÍCES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FLUJO DEL DINERO</dc:title>
  <dc:creator>JORGE ANDRES LAVIN LARRAIN</dc:creator>
  <cp:lastModifiedBy>JORGE ANDRES LAVIN LARRAIN</cp:lastModifiedBy>
  <cp:revision>3</cp:revision>
  <dcterms:created xsi:type="dcterms:W3CDTF">2017-05-23T00:33:16Z</dcterms:created>
  <dcterms:modified xsi:type="dcterms:W3CDTF">2017-05-23T01:12:05Z</dcterms:modified>
</cp:coreProperties>
</file>