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dp" ContentType="image/vnd.ms-photo"/>
  <Default Extension="png&amp;ehk=kzuV1Cjuz4bZQeicHf" ContentType="image/png"/>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19.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6" r:id="rId19"/>
    <p:sldId id="277" r:id="rId20"/>
    <p:sldId id="282" r:id="rId21"/>
    <p:sldId id="278" r:id="rId22"/>
    <p:sldId id="279" r:id="rId23"/>
    <p:sldId id="280" r:id="rId24"/>
    <p:sldId id="281" r:id="rId25"/>
    <p:sldId id="283" r:id="rId26"/>
    <p:sldId id="284" r:id="rId27"/>
    <p:sldId id="285" r:id="rId28"/>
    <p:sldId id="273" r:id="rId29"/>
    <p:sldId id="274" r:id="rId30"/>
    <p:sldId id="27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9" r:id="rId44"/>
    <p:sldId id="298" r:id="rId45"/>
    <p:sldId id="300" r:id="rId46"/>
    <p:sldId id="301" r:id="rId47"/>
    <p:sldId id="302" r:id="rId48"/>
    <p:sldId id="303" r:id="rId49"/>
    <p:sldId id="304" r:id="rId50"/>
    <p:sldId id="307" r:id="rId51"/>
    <p:sldId id="305" r:id="rId52"/>
    <p:sldId id="310" r:id="rId53"/>
    <p:sldId id="314" r:id="rId54"/>
    <p:sldId id="308" r:id="rId55"/>
    <p:sldId id="309" r:id="rId56"/>
    <p:sldId id="311" r:id="rId57"/>
    <p:sldId id="312" r:id="rId58"/>
    <p:sldId id="313" r:id="rId59"/>
    <p:sldId id="315" r:id="rId60"/>
    <p:sldId id="316" r:id="rId61"/>
    <p:sldId id="317" r:id="rId62"/>
    <p:sldId id="318" r:id="rId63"/>
    <p:sldId id="319" r:id="rId64"/>
    <p:sldId id="320" r:id="rId6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86" userDrawn="1">
          <p15:clr>
            <a:srgbClr val="A4A3A4"/>
          </p15:clr>
        </p15:guide>
        <p15:guide id="2" pos="111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1919" autoAdjust="0"/>
  </p:normalViewPr>
  <p:slideViewPr>
    <p:cSldViewPr snapToGrid="0" showGuides="1">
      <p:cViewPr varScale="1">
        <p:scale>
          <a:sx n="69" d="100"/>
          <a:sy n="69" d="100"/>
        </p:scale>
        <p:origin x="696" y="60"/>
      </p:cViewPr>
      <p:guideLst>
        <p:guide orient="horz" pos="686"/>
        <p:guide pos="111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624"/>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577F49-3B21-46BE-9661-571759C3E010}" type="datetimeFigureOut">
              <a:rPr lang="es-CL" smtClean="0"/>
              <a:t>11-05-2017</a:t>
            </a:fld>
            <a:endParaRPr lang="es-CL"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8F2565-7C9C-4317-A195-CC4DB28540D5}" type="slidenum">
              <a:rPr lang="es-CL" smtClean="0"/>
              <a:t>‹Nº›</a:t>
            </a:fld>
            <a:endParaRPr lang="es-CL" dirty="0"/>
          </a:p>
        </p:txBody>
      </p:sp>
    </p:spTree>
    <p:extLst>
      <p:ext uri="{BB962C8B-B14F-4D97-AF65-F5344CB8AC3E}">
        <p14:creationId xmlns:p14="http://schemas.microsoft.com/office/powerpoint/2010/main" val="1159331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F08F2565-7C9C-4317-A195-CC4DB28540D5}" type="slidenum">
              <a:rPr lang="es-CL" smtClean="0"/>
              <a:t>29</a:t>
            </a:fld>
            <a:endParaRPr lang="es-CL" dirty="0"/>
          </a:p>
        </p:txBody>
      </p:sp>
    </p:spTree>
    <p:extLst>
      <p:ext uri="{BB962C8B-B14F-4D97-AF65-F5344CB8AC3E}">
        <p14:creationId xmlns:p14="http://schemas.microsoft.com/office/powerpoint/2010/main" val="9119311"/>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64C6CC9C-8BCA-420C-A881-F3103BF848CA}" type="datetimeFigureOut">
              <a:rPr lang="es-CL" smtClean="0"/>
              <a:t>11-05-2017</a:t>
            </a:fld>
            <a:endParaRPr lang="es-CL" dirty="0"/>
          </a:p>
        </p:txBody>
      </p:sp>
      <p:sp>
        <p:nvSpPr>
          <p:cNvPr id="5" name="Footer Placeholder 4"/>
          <p:cNvSpPr>
            <a:spLocks noGrp="1"/>
          </p:cNvSpPr>
          <p:nvPr>
            <p:ph type="ftr" sz="quarter" idx="11"/>
          </p:nvPr>
        </p:nvSpPr>
        <p:spPr/>
        <p:txBody>
          <a:bodyPr/>
          <a:lstStyle/>
          <a:p>
            <a:endParaRPr lang="es-CL"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1C13636-CE28-4990-ADE0-0378FF96A70B}" type="slidenum">
              <a:rPr lang="es-CL" smtClean="0"/>
              <a:t>‹Nº›</a:t>
            </a:fld>
            <a:endParaRPr lang="es-CL" dirty="0"/>
          </a:p>
        </p:txBody>
      </p:sp>
    </p:spTree>
    <p:extLst>
      <p:ext uri="{BB962C8B-B14F-4D97-AF65-F5344CB8AC3E}">
        <p14:creationId xmlns:p14="http://schemas.microsoft.com/office/powerpoint/2010/main" val="1540042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4C6CC9C-8BCA-420C-A881-F3103BF848CA}" type="datetimeFigureOut">
              <a:rPr lang="es-CL" smtClean="0"/>
              <a:t>11-05-2017</a:t>
            </a:fld>
            <a:endParaRPr lang="es-CL" dirty="0"/>
          </a:p>
        </p:txBody>
      </p:sp>
      <p:sp>
        <p:nvSpPr>
          <p:cNvPr id="5" name="Footer Placeholder 4"/>
          <p:cNvSpPr>
            <a:spLocks noGrp="1"/>
          </p:cNvSpPr>
          <p:nvPr>
            <p:ph type="ftr" sz="quarter" idx="11"/>
          </p:nvPr>
        </p:nvSpPr>
        <p:spPr/>
        <p:txBody>
          <a:bodyPr/>
          <a:lstStyle/>
          <a:p>
            <a:endParaRPr lang="es-CL" dirty="0"/>
          </a:p>
        </p:txBody>
      </p:sp>
      <p:sp>
        <p:nvSpPr>
          <p:cNvPr id="6" name="Slide Number Placeholder 5"/>
          <p:cNvSpPr>
            <a:spLocks noGrp="1"/>
          </p:cNvSpPr>
          <p:nvPr>
            <p:ph type="sldNum" sz="quarter" idx="12"/>
          </p:nvPr>
        </p:nvSpPr>
        <p:spPr/>
        <p:txBody>
          <a:bodyPr/>
          <a:lstStyle/>
          <a:p>
            <a:fld id="{41C13636-CE28-4990-ADE0-0378FF96A70B}" type="slidenum">
              <a:rPr lang="es-CL" smtClean="0"/>
              <a:t>‹Nº›</a:t>
            </a:fld>
            <a:endParaRPr lang="es-CL" dirty="0"/>
          </a:p>
        </p:txBody>
      </p:sp>
    </p:spTree>
    <p:extLst>
      <p:ext uri="{BB962C8B-B14F-4D97-AF65-F5344CB8AC3E}">
        <p14:creationId xmlns:p14="http://schemas.microsoft.com/office/powerpoint/2010/main" val="1865600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4C6CC9C-8BCA-420C-A881-F3103BF848CA}" type="datetimeFigureOut">
              <a:rPr lang="es-CL" smtClean="0"/>
              <a:t>11-05-2017</a:t>
            </a:fld>
            <a:endParaRPr lang="es-CL" dirty="0"/>
          </a:p>
        </p:txBody>
      </p:sp>
      <p:sp>
        <p:nvSpPr>
          <p:cNvPr id="5" name="Footer Placeholder 4"/>
          <p:cNvSpPr>
            <a:spLocks noGrp="1"/>
          </p:cNvSpPr>
          <p:nvPr>
            <p:ph type="ftr" sz="quarter" idx="11"/>
          </p:nvPr>
        </p:nvSpPr>
        <p:spPr/>
        <p:txBody>
          <a:bodyPr/>
          <a:lstStyle/>
          <a:p>
            <a:endParaRPr lang="es-CL" dirty="0"/>
          </a:p>
        </p:txBody>
      </p:sp>
      <p:sp>
        <p:nvSpPr>
          <p:cNvPr id="6" name="Slide Number Placeholder 5"/>
          <p:cNvSpPr>
            <a:spLocks noGrp="1"/>
          </p:cNvSpPr>
          <p:nvPr>
            <p:ph type="sldNum" sz="quarter" idx="12"/>
          </p:nvPr>
        </p:nvSpPr>
        <p:spPr/>
        <p:txBody>
          <a:bodyPr/>
          <a:lstStyle/>
          <a:p>
            <a:fld id="{41C13636-CE28-4990-ADE0-0378FF96A70B}" type="slidenum">
              <a:rPr lang="es-CL" smtClean="0"/>
              <a:t>‹Nº›</a:t>
            </a:fld>
            <a:endParaRPr lang="es-CL" dirty="0"/>
          </a:p>
        </p:txBody>
      </p:sp>
    </p:spTree>
    <p:extLst>
      <p:ext uri="{BB962C8B-B14F-4D97-AF65-F5344CB8AC3E}">
        <p14:creationId xmlns:p14="http://schemas.microsoft.com/office/powerpoint/2010/main" val="3300491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4C6CC9C-8BCA-420C-A881-F3103BF848CA}" type="datetimeFigureOut">
              <a:rPr lang="es-CL" smtClean="0"/>
              <a:t>11-05-2017</a:t>
            </a:fld>
            <a:endParaRPr lang="es-CL" dirty="0"/>
          </a:p>
        </p:txBody>
      </p:sp>
      <p:sp>
        <p:nvSpPr>
          <p:cNvPr id="5" name="Footer Placeholder 4"/>
          <p:cNvSpPr>
            <a:spLocks noGrp="1"/>
          </p:cNvSpPr>
          <p:nvPr>
            <p:ph type="ftr" sz="quarter" idx="11"/>
          </p:nvPr>
        </p:nvSpPr>
        <p:spPr/>
        <p:txBody>
          <a:bodyPr/>
          <a:lstStyle/>
          <a:p>
            <a:endParaRPr lang="es-CL" dirty="0"/>
          </a:p>
        </p:txBody>
      </p:sp>
      <p:sp>
        <p:nvSpPr>
          <p:cNvPr id="6" name="Slide Number Placeholder 5"/>
          <p:cNvSpPr>
            <a:spLocks noGrp="1"/>
          </p:cNvSpPr>
          <p:nvPr>
            <p:ph type="sldNum" sz="quarter" idx="12"/>
          </p:nvPr>
        </p:nvSpPr>
        <p:spPr/>
        <p:txBody>
          <a:bodyPr/>
          <a:lstStyle/>
          <a:p>
            <a:fld id="{41C13636-CE28-4990-ADE0-0378FF96A70B}" type="slidenum">
              <a:rPr lang="es-CL" smtClean="0"/>
              <a:t>‹Nº›</a:t>
            </a:fld>
            <a:endParaRPr lang="es-CL" dirty="0"/>
          </a:p>
        </p:txBody>
      </p:sp>
    </p:spTree>
    <p:extLst>
      <p:ext uri="{BB962C8B-B14F-4D97-AF65-F5344CB8AC3E}">
        <p14:creationId xmlns:p14="http://schemas.microsoft.com/office/powerpoint/2010/main" val="1210951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a:xfrm>
            <a:off x="8593667" y="6272784"/>
            <a:ext cx="2644309" cy="365125"/>
          </a:xfrm>
        </p:spPr>
        <p:txBody>
          <a:bodyPr/>
          <a:lstStyle/>
          <a:p>
            <a:fld id="{64C6CC9C-8BCA-420C-A881-F3103BF848CA}" type="datetimeFigureOut">
              <a:rPr lang="es-CL" smtClean="0"/>
              <a:t>11-05-2017</a:t>
            </a:fld>
            <a:endParaRPr lang="es-CL" dirty="0"/>
          </a:p>
        </p:txBody>
      </p:sp>
      <p:sp>
        <p:nvSpPr>
          <p:cNvPr id="5" name="Footer Placeholder 4"/>
          <p:cNvSpPr>
            <a:spLocks noGrp="1"/>
          </p:cNvSpPr>
          <p:nvPr>
            <p:ph type="ftr" sz="quarter" idx="11"/>
          </p:nvPr>
        </p:nvSpPr>
        <p:spPr>
          <a:xfrm>
            <a:off x="2182708" y="6272784"/>
            <a:ext cx="6327648" cy="365125"/>
          </a:xfrm>
        </p:spPr>
        <p:txBody>
          <a:bodyPr/>
          <a:lstStyle/>
          <a:p>
            <a:endParaRPr lang="es-CL"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1C13636-CE28-4990-ADE0-0378FF96A70B}" type="slidenum">
              <a:rPr lang="es-CL" smtClean="0"/>
              <a:t>‹Nº›</a:t>
            </a:fld>
            <a:endParaRPr lang="es-CL" dirty="0"/>
          </a:p>
        </p:txBody>
      </p:sp>
    </p:spTree>
    <p:extLst>
      <p:ext uri="{BB962C8B-B14F-4D97-AF65-F5344CB8AC3E}">
        <p14:creationId xmlns:p14="http://schemas.microsoft.com/office/powerpoint/2010/main" val="3044610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4C6CC9C-8BCA-420C-A881-F3103BF848CA}" type="datetimeFigureOut">
              <a:rPr lang="es-CL" smtClean="0"/>
              <a:t>11-05-2017</a:t>
            </a:fld>
            <a:endParaRPr lang="es-CL" dirty="0"/>
          </a:p>
        </p:txBody>
      </p:sp>
      <p:sp>
        <p:nvSpPr>
          <p:cNvPr id="6" name="Footer Placeholder 5"/>
          <p:cNvSpPr>
            <a:spLocks noGrp="1"/>
          </p:cNvSpPr>
          <p:nvPr>
            <p:ph type="ftr" sz="quarter" idx="11"/>
          </p:nvPr>
        </p:nvSpPr>
        <p:spPr/>
        <p:txBody>
          <a:bodyPr/>
          <a:lstStyle/>
          <a:p>
            <a:endParaRPr lang="es-CL" dirty="0"/>
          </a:p>
        </p:txBody>
      </p:sp>
      <p:sp>
        <p:nvSpPr>
          <p:cNvPr id="7" name="Slide Number Placeholder 6"/>
          <p:cNvSpPr>
            <a:spLocks noGrp="1"/>
          </p:cNvSpPr>
          <p:nvPr>
            <p:ph type="sldNum" sz="quarter" idx="12"/>
          </p:nvPr>
        </p:nvSpPr>
        <p:spPr/>
        <p:txBody>
          <a:bodyPr/>
          <a:lstStyle/>
          <a:p>
            <a:fld id="{41C13636-CE28-4990-ADE0-0378FF96A70B}" type="slidenum">
              <a:rPr lang="es-CL" smtClean="0"/>
              <a:t>‹Nº›</a:t>
            </a:fld>
            <a:endParaRPr lang="es-CL" dirty="0"/>
          </a:p>
        </p:txBody>
      </p:sp>
    </p:spTree>
    <p:extLst>
      <p:ext uri="{BB962C8B-B14F-4D97-AF65-F5344CB8AC3E}">
        <p14:creationId xmlns:p14="http://schemas.microsoft.com/office/powerpoint/2010/main" val="3176165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4C6CC9C-8BCA-420C-A881-F3103BF848CA}" type="datetimeFigureOut">
              <a:rPr lang="es-CL" smtClean="0"/>
              <a:t>11-05-2017</a:t>
            </a:fld>
            <a:endParaRPr lang="es-CL" dirty="0"/>
          </a:p>
        </p:txBody>
      </p:sp>
      <p:sp>
        <p:nvSpPr>
          <p:cNvPr id="8" name="Footer Placeholder 7"/>
          <p:cNvSpPr>
            <a:spLocks noGrp="1"/>
          </p:cNvSpPr>
          <p:nvPr>
            <p:ph type="ftr" sz="quarter" idx="11"/>
          </p:nvPr>
        </p:nvSpPr>
        <p:spPr/>
        <p:txBody>
          <a:bodyPr/>
          <a:lstStyle/>
          <a:p>
            <a:endParaRPr lang="es-CL" dirty="0"/>
          </a:p>
        </p:txBody>
      </p:sp>
      <p:sp>
        <p:nvSpPr>
          <p:cNvPr id="9" name="Slide Number Placeholder 8"/>
          <p:cNvSpPr>
            <a:spLocks noGrp="1"/>
          </p:cNvSpPr>
          <p:nvPr>
            <p:ph type="sldNum" sz="quarter" idx="12"/>
          </p:nvPr>
        </p:nvSpPr>
        <p:spPr/>
        <p:txBody>
          <a:bodyPr/>
          <a:lstStyle/>
          <a:p>
            <a:fld id="{41C13636-CE28-4990-ADE0-0378FF96A70B}" type="slidenum">
              <a:rPr lang="es-CL" smtClean="0"/>
              <a:t>‹Nº›</a:t>
            </a:fld>
            <a:endParaRPr lang="es-CL" dirty="0"/>
          </a:p>
        </p:txBody>
      </p:sp>
    </p:spTree>
    <p:extLst>
      <p:ext uri="{BB962C8B-B14F-4D97-AF65-F5344CB8AC3E}">
        <p14:creationId xmlns:p14="http://schemas.microsoft.com/office/powerpoint/2010/main" val="3530252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4C6CC9C-8BCA-420C-A881-F3103BF848CA}" type="datetimeFigureOut">
              <a:rPr lang="es-CL" smtClean="0"/>
              <a:t>11-05-2017</a:t>
            </a:fld>
            <a:endParaRPr lang="es-CL" dirty="0"/>
          </a:p>
        </p:txBody>
      </p:sp>
      <p:sp>
        <p:nvSpPr>
          <p:cNvPr id="4" name="Footer Placeholder 3"/>
          <p:cNvSpPr>
            <a:spLocks noGrp="1"/>
          </p:cNvSpPr>
          <p:nvPr>
            <p:ph type="ftr" sz="quarter" idx="11"/>
          </p:nvPr>
        </p:nvSpPr>
        <p:spPr/>
        <p:txBody>
          <a:bodyPr/>
          <a:lstStyle/>
          <a:p>
            <a:endParaRPr lang="es-CL" dirty="0"/>
          </a:p>
        </p:txBody>
      </p:sp>
      <p:sp>
        <p:nvSpPr>
          <p:cNvPr id="5" name="Slide Number Placeholder 4"/>
          <p:cNvSpPr>
            <a:spLocks noGrp="1"/>
          </p:cNvSpPr>
          <p:nvPr>
            <p:ph type="sldNum" sz="quarter" idx="12"/>
          </p:nvPr>
        </p:nvSpPr>
        <p:spPr/>
        <p:txBody>
          <a:bodyPr/>
          <a:lstStyle/>
          <a:p>
            <a:fld id="{41C13636-CE28-4990-ADE0-0378FF96A70B}" type="slidenum">
              <a:rPr lang="es-CL" smtClean="0"/>
              <a:t>‹Nº›</a:t>
            </a:fld>
            <a:endParaRPr lang="es-CL" dirty="0"/>
          </a:p>
        </p:txBody>
      </p:sp>
    </p:spTree>
    <p:extLst>
      <p:ext uri="{BB962C8B-B14F-4D97-AF65-F5344CB8AC3E}">
        <p14:creationId xmlns:p14="http://schemas.microsoft.com/office/powerpoint/2010/main" val="3784759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C6CC9C-8BCA-420C-A881-F3103BF848CA}" type="datetimeFigureOut">
              <a:rPr lang="es-CL" smtClean="0"/>
              <a:t>11-05-2017</a:t>
            </a:fld>
            <a:endParaRPr lang="es-CL" dirty="0"/>
          </a:p>
        </p:txBody>
      </p:sp>
      <p:sp>
        <p:nvSpPr>
          <p:cNvPr id="3" name="Footer Placeholder 2"/>
          <p:cNvSpPr>
            <a:spLocks noGrp="1"/>
          </p:cNvSpPr>
          <p:nvPr>
            <p:ph type="ftr" sz="quarter" idx="11"/>
          </p:nvPr>
        </p:nvSpPr>
        <p:spPr/>
        <p:txBody>
          <a:bodyPr/>
          <a:lstStyle/>
          <a:p>
            <a:endParaRPr lang="es-CL" dirty="0"/>
          </a:p>
        </p:txBody>
      </p:sp>
      <p:sp>
        <p:nvSpPr>
          <p:cNvPr id="4" name="Slide Number Placeholder 3"/>
          <p:cNvSpPr>
            <a:spLocks noGrp="1"/>
          </p:cNvSpPr>
          <p:nvPr>
            <p:ph type="sldNum" sz="quarter" idx="12"/>
          </p:nvPr>
        </p:nvSpPr>
        <p:spPr/>
        <p:txBody>
          <a:bodyPr/>
          <a:lstStyle/>
          <a:p>
            <a:fld id="{41C13636-CE28-4990-ADE0-0378FF96A70B}" type="slidenum">
              <a:rPr lang="es-CL" smtClean="0"/>
              <a:t>‹Nº›</a:t>
            </a:fld>
            <a:endParaRPr lang="es-CL" dirty="0"/>
          </a:p>
        </p:txBody>
      </p:sp>
    </p:spTree>
    <p:extLst>
      <p:ext uri="{BB962C8B-B14F-4D97-AF65-F5344CB8AC3E}">
        <p14:creationId xmlns:p14="http://schemas.microsoft.com/office/powerpoint/2010/main" val="855269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64C6CC9C-8BCA-420C-A881-F3103BF848CA}" type="datetimeFigureOut">
              <a:rPr lang="es-CL" smtClean="0"/>
              <a:t>11-05-2017</a:t>
            </a:fld>
            <a:endParaRPr lang="es-CL" dirty="0"/>
          </a:p>
        </p:txBody>
      </p:sp>
      <p:sp>
        <p:nvSpPr>
          <p:cNvPr id="6" name="Footer Placeholder 5"/>
          <p:cNvSpPr>
            <a:spLocks noGrp="1"/>
          </p:cNvSpPr>
          <p:nvPr>
            <p:ph type="ftr" sz="quarter" idx="11"/>
          </p:nvPr>
        </p:nvSpPr>
        <p:spPr/>
        <p:txBody>
          <a:bodyPr/>
          <a:lstStyle/>
          <a:p>
            <a:endParaRPr lang="es-CL"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1C13636-CE28-4990-ADE0-0378FF96A70B}" type="slidenum">
              <a:rPr lang="es-CL" smtClean="0"/>
              <a:t>‹Nº›</a:t>
            </a:fld>
            <a:endParaRPr lang="es-CL" dirty="0"/>
          </a:p>
        </p:txBody>
      </p:sp>
    </p:spTree>
    <p:extLst>
      <p:ext uri="{BB962C8B-B14F-4D97-AF65-F5344CB8AC3E}">
        <p14:creationId xmlns:p14="http://schemas.microsoft.com/office/powerpoint/2010/main" val="3392060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64C6CC9C-8BCA-420C-A881-F3103BF848CA}" type="datetimeFigureOut">
              <a:rPr lang="es-CL" smtClean="0"/>
              <a:t>11-05-2017</a:t>
            </a:fld>
            <a:endParaRPr lang="es-CL"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1C13636-CE28-4990-ADE0-0378FF96A70B}" type="slidenum">
              <a:rPr lang="es-CL" smtClean="0"/>
              <a:t>‹Nº›</a:t>
            </a:fld>
            <a:endParaRPr lang="es-CL" dirty="0"/>
          </a:p>
        </p:txBody>
      </p:sp>
    </p:spTree>
    <p:extLst>
      <p:ext uri="{BB962C8B-B14F-4D97-AF65-F5344CB8AC3E}">
        <p14:creationId xmlns:p14="http://schemas.microsoft.com/office/powerpoint/2010/main" val="388005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64C6CC9C-8BCA-420C-A881-F3103BF848CA}" type="datetimeFigureOut">
              <a:rPr lang="es-CL" smtClean="0"/>
              <a:t>11-05-2017</a:t>
            </a:fld>
            <a:endParaRPr lang="es-CL"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s-CL"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1C13636-CE28-4990-ADE0-0378FF96A70B}" type="slidenum">
              <a:rPr lang="es-CL" smtClean="0"/>
              <a:t>‹Nº›</a:t>
            </a:fld>
            <a:endParaRPr lang="es-CL" dirty="0"/>
          </a:p>
        </p:txBody>
      </p:sp>
    </p:spTree>
    <p:extLst>
      <p:ext uri="{BB962C8B-B14F-4D97-AF65-F5344CB8AC3E}">
        <p14:creationId xmlns:p14="http://schemas.microsoft.com/office/powerpoint/2010/main" val="10998360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amp;ehk=kzuV1Cjuz4bZQeicHf"/><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creativecommons.org/licenses/by-sa/3.0/" TargetMode="External"/><Relationship Id="rId4" Type="http://schemas.openxmlformats.org/officeDocument/2006/relationships/hyperlink" Target="http://commons.wikimedia.org/wiki/File:Normal_Distribution_PDF.sv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microsoft.com/office/2007/relationships/hdphoto" Target="../media/hdphoto5.wdp"/><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F05DA4-48ED-4017-B1BA-D7B2AE3EFEAE}"/>
              </a:ext>
            </a:extLst>
          </p:cNvPr>
          <p:cNvSpPr>
            <a:spLocks noGrp="1"/>
          </p:cNvSpPr>
          <p:nvPr>
            <p:ph type="ctrTitle"/>
          </p:nvPr>
        </p:nvSpPr>
        <p:spPr/>
        <p:txBody>
          <a:bodyPr/>
          <a:lstStyle/>
          <a:p>
            <a:r>
              <a:rPr lang="es-CL" dirty="0"/>
              <a:t>Modelos probabilísticos</a:t>
            </a:r>
          </a:p>
        </p:txBody>
      </p:sp>
      <p:sp>
        <p:nvSpPr>
          <p:cNvPr id="3" name="Subtítulo 2">
            <a:extLst>
              <a:ext uri="{FF2B5EF4-FFF2-40B4-BE49-F238E27FC236}">
                <a16:creationId xmlns:a16="http://schemas.microsoft.com/office/drawing/2014/main" id="{352D304A-A129-454E-A257-310695B6A932}"/>
              </a:ext>
            </a:extLst>
          </p:cNvPr>
          <p:cNvSpPr>
            <a:spLocks noGrp="1"/>
          </p:cNvSpPr>
          <p:nvPr>
            <p:ph type="subTitle" idx="1"/>
          </p:nvPr>
        </p:nvSpPr>
        <p:spPr/>
        <p:txBody>
          <a:bodyPr/>
          <a:lstStyle/>
          <a:p>
            <a:r>
              <a:rPr lang="es-CL" dirty="0"/>
              <a:t>LUCHANDO CONTRA LA INCERTIDUMBRE</a:t>
            </a:r>
          </a:p>
        </p:txBody>
      </p:sp>
    </p:spTree>
    <p:extLst>
      <p:ext uri="{BB962C8B-B14F-4D97-AF65-F5344CB8AC3E}">
        <p14:creationId xmlns:p14="http://schemas.microsoft.com/office/powerpoint/2010/main" val="4188692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91B4614E-B033-4A3C-A519-E05A50EE30F3}"/>
              </a:ext>
            </a:extLst>
          </p:cNvPr>
          <p:cNvSpPr/>
          <p:nvPr/>
        </p:nvSpPr>
        <p:spPr>
          <a:xfrm>
            <a:off x="2135188" y="1089025"/>
            <a:ext cx="8560521" cy="5078313"/>
          </a:xfrm>
          <a:prstGeom prst="rect">
            <a:avLst/>
          </a:prstGeom>
        </p:spPr>
        <p:txBody>
          <a:bodyPr wrap="square">
            <a:spAutoFit/>
          </a:bodyPr>
          <a:lstStyle/>
          <a:p>
            <a:pPr indent="623888" algn="just"/>
            <a:r>
              <a:rPr lang="es-CL" dirty="0"/>
              <a:t>En términos financieros, y de acuerdo con el diccionario de términos financieros y de inversión de McGraw Hill, la probabilidad es </a:t>
            </a:r>
            <a:r>
              <a:rPr lang="es-CL" dirty="0">
                <a:solidFill>
                  <a:srgbClr val="0070C0"/>
                </a:solidFill>
              </a:rPr>
              <a:t>"</a:t>
            </a:r>
            <a:r>
              <a:rPr lang="es-CL" i="1" dirty="0">
                <a:solidFill>
                  <a:srgbClr val="0070C0"/>
                </a:solidFill>
              </a:rPr>
              <a:t>el valor fijo límite hacia el que tiende a aproximarse la frecuencia de aparición de un resultado cuando crece el número de observaciones que se realizan en circunstancias similares".</a:t>
            </a:r>
          </a:p>
          <a:p>
            <a:pPr indent="623888" algn="just"/>
            <a:endParaRPr lang="es-CL" dirty="0"/>
          </a:p>
          <a:p>
            <a:pPr indent="623888" algn="just"/>
            <a:r>
              <a:rPr lang="es-CL" dirty="0"/>
              <a:t>Lo anterior quiere decir que, en el mundo de las finanzas, la probabilidad está asociada a la </a:t>
            </a:r>
            <a:r>
              <a:rPr lang="es-CL" u="sng" dirty="0"/>
              <a:t>recurrencia </a:t>
            </a:r>
            <a:r>
              <a:rPr lang="es-CL" dirty="0"/>
              <a:t>de un cierto resultado cuando se analiza a gran escala un mismo instrumento o situación financiera.</a:t>
            </a:r>
          </a:p>
          <a:p>
            <a:pPr indent="623888" algn="just"/>
            <a:endParaRPr lang="es-CL" dirty="0"/>
          </a:p>
          <a:p>
            <a:pPr indent="623888" algn="just"/>
            <a:r>
              <a:rPr lang="es-CL" dirty="0"/>
              <a:t> En el mundo de las inversiones, existen muchos expertos que se dedican a realizar mediciones sobre la </a:t>
            </a:r>
            <a:r>
              <a:rPr lang="es-CL" u="sng" dirty="0">
                <a:solidFill>
                  <a:srgbClr val="7030A0"/>
                </a:solidFill>
              </a:rPr>
              <a:t>frecuencia</a:t>
            </a:r>
            <a:r>
              <a:rPr lang="es-CL" dirty="0"/>
              <a:t> con que ocurren determinados fenómenos.</a:t>
            </a:r>
          </a:p>
          <a:p>
            <a:pPr indent="623888" algn="just"/>
            <a:endParaRPr lang="es-CL" dirty="0"/>
          </a:p>
          <a:p>
            <a:pPr indent="623888" algn="just"/>
            <a:r>
              <a:rPr lang="es-CL" dirty="0"/>
              <a:t>Por lo general, </a:t>
            </a:r>
            <a:r>
              <a:rPr lang="es-CL" i="1" dirty="0"/>
              <a:t>cuando una inversión tiene más riesgo, sus ganancias potenciales son mayores. </a:t>
            </a:r>
            <a:r>
              <a:rPr lang="es-CL" dirty="0"/>
              <a:t>Y los estudios de probabilidad nos ayudan a determinar precisamente el riesgo que existe.</a:t>
            </a:r>
          </a:p>
          <a:p>
            <a:pPr indent="623888" algn="just"/>
            <a:endParaRPr lang="es-CL" dirty="0"/>
          </a:p>
        </p:txBody>
      </p:sp>
      <p:sp>
        <p:nvSpPr>
          <p:cNvPr id="3" name="Rectángulo: esquinas redondeadas 2">
            <a:extLst>
              <a:ext uri="{FF2B5EF4-FFF2-40B4-BE49-F238E27FC236}">
                <a16:creationId xmlns:a16="http://schemas.microsoft.com/office/drawing/2014/main" id="{3F1334D0-199A-4BD7-A110-CE3C3727E989}"/>
              </a:ext>
            </a:extLst>
          </p:cNvPr>
          <p:cNvSpPr/>
          <p:nvPr/>
        </p:nvSpPr>
        <p:spPr>
          <a:xfrm>
            <a:off x="4253346" y="180109"/>
            <a:ext cx="4655128" cy="687243"/>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a:t>PROBABILIDAD Y FINANZAS</a:t>
            </a:r>
          </a:p>
        </p:txBody>
      </p:sp>
    </p:spTree>
    <p:extLst>
      <p:ext uri="{BB962C8B-B14F-4D97-AF65-F5344CB8AC3E}">
        <p14:creationId xmlns:p14="http://schemas.microsoft.com/office/powerpoint/2010/main" val="2173746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E711DAE0-1572-41FE-9B03-E9046E17C485}"/>
              </a:ext>
            </a:extLst>
          </p:cNvPr>
          <p:cNvSpPr/>
          <p:nvPr/>
        </p:nvSpPr>
        <p:spPr>
          <a:xfrm>
            <a:off x="2135187" y="1089025"/>
            <a:ext cx="8906886" cy="4431983"/>
          </a:xfrm>
          <a:prstGeom prst="rect">
            <a:avLst/>
          </a:prstGeom>
        </p:spPr>
        <p:txBody>
          <a:bodyPr wrap="square">
            <a:spAutoFit/>
          </a:bodyPr>
          <a:lstStyle/>
          <a:p>
            <a:endParaRPr lang="es-CL" dirty="0"/>
          </a:p>
          <a:p>
            <a:pPr indent="720725" algn="just"/>
            <a:r>
              <a:rPr lang="es-CL" sz="2400" dirty="0"/>
              <a:t>Los estudios de probabilidad nos permiten predecir en cierta medida los comportamientos de las inversiones, o al menos, las posibles ganancias o pérdidas en cualquier caso. Esto resulta muy útil para decidir si invertir o no y de qué manera hacerlo.</a:t>
            </a:r>
          </a:p>
          <a:p>
            <a:pPr indent="720725" algn="just"/>
            <a:endParaRPr lang="es-CL" sz="2400" dirty="0"/>
          </a:p>
          <a:p>
            <a:pPr indent="720725" algn="just"/>
            <a:r>
              <a:rPr lang="es-CL" sz="2400" dirty="0"/>
              <a:t>Es importante recordar en todo momento que las leyes de probabilidad están vinculadas de manera directa a los riesgos de pérdida, por lo que las inversiones con pocas probabilidades de éxito suelen ser las que paguen mejor si llegan a ser exitosas.</a:t>
            </a:r>
          </a:p>
        </p:txBody>
      </p:sp>
      <p:sp>
        <p:nvSpPr>
          <p:cNvPr id="4" name="Elipse 3">
            <a:extLst>
              <a:ext uri="{FF2B5EF4-FFF2-40B4-BE49-F238E27FC236}">
                <a16:creationId xmlns:a16="http://schemas.microsoft.com/office/drawing/2014/main" id="{73CB1A36-15A5-4CA7-BF91-3EF08EDDCB45}"/>
              </a:ext>
            </a:extLst>
          </p:cNvPr>
          <p:cNvSpPr/>
          <p:nvPr/>
        </p:nvSpPr>
        <p:spPr>
          <a:xfrm>
            <a:off x="4288775" y="152400"/>
            <a:ext cx="4211782" cy="955963"/>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a:t>CONCLUSIONES</a:t>
            </a:r>
          </a:p>
        </p:txBody>
      </p:sp>
    </p:spTree>
    <p:extLst>
      <p:ext uri="{BB962C8B-B14F-4D97-AF65-F5344CB8AC3E}">
        <p14:creationId xmlns:p14="http://schemas.microsoft.com/office/powerpoint/2010/main" val="1881483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71A3AAAB-DE10-46D3-A046-2EC801918C61}"/>
              </a:ext>
            </a:extLst>
          </p:cNvPr>
          <p:cNvSpPr/>
          <p:nvPr/>
        </p:nvSpPr>
        <p:spPr>
          <a:xfrm>
            <a:off x="2218316" y="1595965"/>
            <a:ext cx="8368145" cy="3170099"/>
          </a:xfrm>
          <a:prstGeom prst="rect">
            <a:avLst/>
          </a:prstGeom>
        </p:spPr>
        <p:txBody>
          <a:bodyPr wrap="square">
            <a:spAutoFit/>
          </a:bodyPr>
          <a:lstStyle/>
          <a:p>
            <a:pPr marL="342900" indent="557213" algn="just">
              <a:buFont typeface="Wingdings" panose="05000000000000000000" pitchFamily="2" charset="2"/>
              <a:buChar char="Ø"/>
            </a:pPr>
            <a:r>
              <a:rPr lang="es-CL" sz="2000" dirty="0"/>
              <a:t>Muchos negocios aplican la comprensión de la incertidumbre y probabilidad en sus prácticas de decisión en sus negocios.</a:t>
            </a:r>
          </a:p>
          <a:p>
            <a:pPr marL="342900" indent="557213" algn="just">
              <a:buFont typeface="Wingdings" panose="05000000000000000000" pitchFamily="2" charset="2"/>
              <a:buChar char="Ø"/>
            </a:pPr>
            <a:endParaRPr lang="es-CL" sz="2000" dirty="0"/>
          </a:p>
          <a:p>
            <a:pPr marL="342900" indent="557213" algn="just">
              <a:buFont typeface="Wingdings" panose="05000000000000000000" pitchFamily="2" charset="2"/>
              <a:buChar char="Ø"/>
            </a:pPr>
            <a:endParaRPr lang="es-CL" sz="2000" dirty="0"/>
          </a:p>
          <a:p>
            <a:pPr marL="342900" indent="557213" algn="just">
              <a:buFont typeface="Wingdings" panose="05000000000000000000" pitchFamily="2" charset="2"/>
              <a:buChar char="Ø"/>
            </a:pPr>
            <a:r>
              <a:rPr lang="es-CL" sz="2000" dirty="0"/>
              <a:t> Los modelos de probabilidad pueden ayudar enormemente a los negocios a optimizar sus políticas y tomar decisiones seguras. </a:t>
            </a:r>
          </a:p>
          <a:p>
            <a:pPr marL="342900" indent="557213" algn="just">
              <a:buFont typeface="Wingdings" panose="05000000000000000000" pitchFamily="2" charset="2"/>
              <a:buChar char="Ø"/>
            </a:pPr>
            <a:endParaRPr lang="es-CL" sz="2000" dirty="0"/>
          </a:p>
          <a:p>
            <a:pPr marL="342900" indent="557213" algn="just">
              <a:buFont typeface="Wingdings" panose="05000000000000000000" pitchFamily="2" charset="2"/>
              <a:buChar char="Ø"/>
            </a:pPr>
            <a:endParaRPr lang="es-CL" sz="2000" dirty="0"/>
          </a:p>
          <a:p>
            <a:pPr marL="342900" indent="557213" algn="just">
              <a:buFont typeface="Wingdings" panose="05000000000000000000" pitchFamily="2" charset="2"/>
              <a:buChar char="Ø"/>
            </a:pPr>
            <a:r>
              <a:rPr lang="es-CL" sz="2000" dirty="0"/>
              <a:t>Aunque complejos, esos métodos de probabilidad pueden incrementar la rentabilidad y éxito de un negocio</a:t>
            </a:r>
          </a:p>
        </p:txBody>
      </p:sp>
    </p:spTree>
    <p:extLst>
      <p:ext uri="{BB962C8B-B14F-4D97-AF65-F5344CB8AC3E}">
        <p14:creationId xmlns:p14="http://schemas.microsoft.com/office/powerpoint/2010/main" val="4279494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A6255391-B987-4AF9-B230-B9FC7BFF8809}"/>
              </a:ext>
            </a:extLst>
          </p:cNvPr>
          <p:cNvSpPr/>
          <p:nvPr/>
        </p:nvSpPr>
        <p:spPr>
          <a:xfrm>
            <a:off x="2135188" y="1089025"/>
            <a:ext cx="8796048" cy="3970318"/>
          </a:xfrm>
          <a:prstGeom prst="rect">
            <a:avLst/>
          </a:prstGeom>
        </p:spPr>
        <p:txBody>
          <a:bodyPr wrap="square">
            <a:spAutoFit/>
          </a:bodyPr>
          <a:lstStyle/>
          <a:p>
            <a:pPr algn="ctr"/>
            <a:r>
              <a:rPr lang="es-CL" sz="2000" dirty="0">
                <a:solidFill>
                  <a:srgbClr val="FF0000"/>
                </a:solidFill>
              </a:rPr>
              <a:t>INVERSIÓN</a:t>
            </a:r>
          </a:p>
          <a:p>
            <a:endParaRPr lang="es-CL" dirty="0"/>
          </a:p>
          <a:p>
            <a:pPr indent="900113" algn="just"/>
            <a:r>
              <a:rPr lang="es-CL" dirty="0"/>
              <a:t>La optimización en la ganancia de un negocio depende de cómo un negocio invierte sus recursos. </a:t>
            </a:r>
            <a:r>
              <a:rPr lang="es-CL" i="1" dirty="0"/>
              <a:t>Una parte importante de invertir es conocer los riesgos involucrados con cada tipo de inversión. </a:t>
            </a:r>
          </a:p>
          <a:p>
            <a:pPr indent="900113" algn="just"/>
            <a:endParaRPr lang="es-CL" i="1" dirty="0"/>
          </a:p>
          <a:p>
            <a:pPr indent="900113" algn="just"/>
            <a:r>
              <a:rPr lang="es-CL" dirty="0"/>
              <a:t>La única manera de que un negocio pueda tener en cuenta estos riesgos al tomar decisiones sobre inversión es usar la probabilidad como un método de cálculo.</a:t>
            </a:r>
          </a:p>
          <a:p>
            <a:pPr indent="900113" algn="just"/>
            <a:endParaRPr lang="es-CL" dirty="0"/>
          </a:p>
          <a:p>
            <a:pPr indent="900113" algn="just"/>
            <a:r>
              <a:rPr lang="es-CL" dirty="0"/>
              <a:t> Luego de analizar las probabilidades de ganancia y pérdida asociadas con cada decisión de inversión, un negocio puede aplicar modelos de probabilidad para calcular qué inversión o combinaciones de ésta producen la </a:t>
            </a:r>
            <a:r>
              <a:rPr lang="es-CL" b="1" dirty="0"/>
              <a:t>máxima ganancia esperada.</a:t>
            </a:r>
          </a:p>
        </p:txBody>
      </p:sp>
    </p:spTree>
    <p:extLst>
      <p:ext uri="{BB962C8B-B14F-4D97-AF65-F5344CB8AC3E}">
        <p14:creationId xmlns:p14="http://schemas.microsoft.com/office/powerpoint/2010/main" val="3294622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70F8EE8C-DD25-4FF7-9773-E1B202C0A2C7}"/>
              </a:ext>
            </a:extLst>
          </p:cNvPr>
          <p:cNvSpPr/>
          <p:nvPr/>
        </p:nvSpPr>
        <p:spPr>
          <a:xfrm>
            <a:off x="2135188" y="1305342"/>
            <a:ext cx="9086994" cy="4801314"/>
          </a:xfrm>
          <a:prstGeom prst="rect">
            <a:avLst/>
          </a:prstGeom>
        </p:spPr>
        <p:txBody>
          <a:bodyPr wrap="square">
            <a:spAutoFit/>
          </a:bodyPr>
          <a:lstStyle/>
          <a:p>
            <a:pPr algn="ctr"/>
            <a:r>
              <a:rPr lang="es-CL" dirty="0">
                <a:solidFill>
                  <a:srgbClr val="FF0000"/>
                </a:solidFill>
              </a:rPr>
              <a:t>SERVICIO AL CLIENTE</a:t>
            </a:r>
          </a:p>
          <a:p>
            <a:pPr indent="623888" algn="just"/>
            <a:endParaRPr lang="es-CL" dirty="0">
              <a:solidFill>
                <a:srgbClr val="FF0000"/>
              </a:solidFill>
            </a:endParaRPr>
          </a:p>
          <a:p>
            <a:pPr indent="623888" algn="just"/>
            <a:r>
              <a:rPr lang="es-CL" dirty="0"/>
              <a:t>El servicio al cliente puede ser físico como servicio de ventanilla de un banco o servicio al cliente virtual como un sistema de Internet. </a:t>
            </a:r>
          </a:p>
          <a:p>
            <a:pPr indent="623888" algn="just"/>
            <a:endParaRPr lang="es-CL" dirty="0"/>
          </a:p>
          <a:p>
            <a:pPr indent="623888" algn="just"/>
            <a:r>
              <a:rPr lang="es-CL" dirty="0"/>
              <a:t>En cualquier caso, los modelos de probabilidad pueden ayudar a una compañía a crear una política relacionado al servicio al cliente. Para tales políticas, los modelos </a:t>
            </a:r>
            <a:r>
              <a:rPr lang="es-CL" b="1" dirty="0"/>
              <a:t>de teoría de colas son integrales. </a:t>
            </a:r>
          </a:p>
          <a:p>
            <a:pPr indent="623888" algn="just"/>
            <a:endParaRPr lang="es-CL" dirty="0"/>
          </a:p>
          <a:p>
            <a:pPr indent="623888" algn="just"/>
            <a:r>
              <a:rPr lang="es-CL" dirty="0"/>
              <a:t>Estos modelos le permiten a las compañías comprender la eficiencia relacionada a su sistema actual de servicio al cliente y hacer cambios para optimizar el sistema. Si una compañía se encuentra con problemas relacionados a filas largas o tiempos de espera en línea largos, esto puede causar que la compañía pierda clientes. </a:t>
            </a:r>
          </a:p>
          <a:p>
            <a:pPr indent="623888" algn="just"/>
            <a:endParaRPr lang="es-CL" dirty="0"/>
          </a:p>
          <a:p>
            <a:pPr indent="623888" algn="just"/>
            <a:r>
              <a:rPr lang="es-CL" dirty="0"/>
              <a:t>En esta situación, los modelos de hacer filas se vuelven una parte importante de resolución de problemas.</a:t>
            </a:r>
          </a:p>
        </p:txBody>
      </p:sp>
    </p:spTree>
    <p:extLst>
      <p:ext uri="{BB962C8B-B14F-4D97-AF65-F5344CB8AC3E}">
        <p14:creationId xmlns:p14="http://schemas.microsoft.com/office/powerpoint/2010/main" val="3530097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C73E6D1-7FBF-43D6-A4A3-99E2C58DB2E8}"/>
              </a:ext>
            </a:extLst>
          </p:cNvPr>
          <p:cNvSpPr/>
          <p:nvPr/>
        </p:nvSpPr>
        <p:spPr>
          <a:xfrm>
            <a:off x="2135188" y="1089025"/>
            <a:ext cx="9003867" cy="4247317"/>
          </a:xfrm>
          <a:prstGeom prst="rect">
            <a:avLst/>
          </a:prstGeom>
        </p:spPr>
        <p:txBody>
          <a:bodyPr wrap="square">
            <a:spAutoFit/>
          </a:bodyPr>
          <a:lstStyle/>
          <a:p>
            <a:pPr algn="ctr"/>
            <a:r>
              <a:rPr lang="es-CL" sz="2000" dirty="0">
                <a:solidFill>
                  <a:srgbClr val="FF0000"/>
                </a:solidFill>
              </a:rPr>
              <a:t>ESTRATEGIA COMPETITIVA</a:t>
            </a:r>
          </a:p>
          <a:p>
            <a:endParaRPr lang="es-CL" dirty="0"/>
          </a:p>
          <a:p>
            <a:pPr indent="623888" algn="just"/>
            <a:r>
              <a:rPr lang="es-CL" dirty="0"/>
              <a:t>Aunque la teoría del juego es una parte importante de determinar la estrategia de la compañía, ésta carece de la inclusión de incertidumbre en estos modelos. Un modelo determinista de tal tipo no puede permitir a una compañía para optimizar verdaderamente su estrategia en términos de riesgo. </a:t>
            </a:r>
          </a:p>
          <a:p>
            <a:pPr indent="623888" algn="just"/>
            <a:endParaRPr lang="es-CL" dirty="0"/>
          </a:p>
          <a:p>
            <a:pPr indent="623888" algn="just"/>
            <a:r>
              <a:rPr lang="es-CL" dirty="0"/>
              <a:t>Los modelos de probabilidad como las cadenas de Markov le permiten a las compañías diseñar un conjunto de estrategias que no solamente dan cuenta del riesgo pero se auto-alteran en la fase de nueva información considerando a las compañías en competencia. </a:t>
            </a:r>
          </a:p>
          <a:p>
            <a:pPr indent="623888" algn="just"/>
            <a:endParaRPr lang="es-CL" dirty="0"/>
          </a:p>
          <a:p>
            <a:pPr indent="623888" algn="just"/>
            <a:r>
              <a:rPr lang="es-CL" dirty="0"/>
              <a:t>Además, las cadenas de Markov le permiten a las compañías analizar de forma matemática estrategias de largo plazo para encontrar cuáles producen los mejores resultados.</a:t>
            </a:r>
          </a:p>
        </p:txBody>
      </p:sp>
    </p:spTree>
    <p:extLst>
      <p:ext uri="{BB962C8B-B14F-4D97-AF65-F5344CB8AC3E}">
        <p14:creationId xmlns:p14="http://schemas.microsoft.com/office/powerpoint/2010/main" val="292283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EE6B218B-2DBF-42BD-BF4E-34AD85F035CF}"/>
              </a:ext>
            </a:extLst>
          </p:cNvPr>
          <p:cNvSpPr/>
          <p:nvPr/>
        </p:nvSpPr>
        <p:spPr>
          <a:xfrm>
            <a:off x="2135188" y="1089025"/>
            <a:ext cx="9088583" cy="3693319"/>
          </a:xfrm>
          <a:prstGeom prst="rect">
            <a:avLst/>
          </a:prstGeom>
        </p:spPr>
        <p:txBody>
          <a:bodyPr wrap="square">
            <a:spAutoFit/>
          </a:bodyPr>
          <a:lstStyle/>
          <a:p>
            <a:pPr algn="ctr"/>
            <a:r>
              <a:rPr lang="es-CL" dirty="0">
                <a:solidFill>
                  <a:srgbClr val="FF0000"/>
                </a:solidFill>
              </a:rPr>
              <a:t>DISEÑO DE PRODUCTO</a:t>
            </a:r>
          </a:p>
          <a:p>
            <a:endParaRPr lang="es-CL" dirty="0"/>
          </a:p>
          <a:p>
            <a:endParaRPr lang="es-CL" dirty="0"/>
          </a:p>
          <a:p>
            <a:pPr indent="720725" algn="just"/>
            <a:r>
              <a:rPr lang="es-CL" dirty="0"/>
              <a:t>El diseño de producto, especialmente el diseño de productos complicados como </a:t>
            </a:r>
            <a:r>
              <a:rPr lang="es-CL" b="1" dirty="0"/>
              <a:t>dispositivos informáticos</a:t>
            </a:r>
            <a:r>
              <a:rPr lang="es-CL" dirty="0"/>
              <a:t>, incluye el diseño y arreglo de múltiples componentes en un sistema. </a:t>
            </a:r>
          </a:p>
          <a:p>
            <a:pPr indent="720725" algn="just"/>
            <a:endParaRPr lang="es-CL" dirty="0"/>
          </a:p>
          <a:p>
            <a:pPr indent="720725" algn="just"/>
            <a:r>
              <a:rPr lang="es-CL" dirty="0"/>
              <a:t>La teoría de fiabilidad brinda un modelo probabilístico que ayuda a los diseñadores a modelar sus productos en términos de la probabilidad de fracaso o interrupción. </a:t>
            </a:r>
          </a:p>
          <a:p>
            <a:pPr indent="720725" algn="just"/>
            <a:endParaRPr lang="es-CL" dirty="0"/>
          </a:p>
          <a:p>
            <a:pPr indent="720725" algn="just"/>
            <a:r>
              <a:rPr lang="es-CL" dirty="0"/>
              <a:t>Este modelo permite un diseño más eficiente y permite a los negocios redactar de forma óptima garantías y políticas de devolución.</a:t>
            </a:r>
          </a:p>
        </p:txBody>
      </p:sp>
    </p:spTree>
    <p:extLst>
      <p:ext uri="{BB962C8B-B14F-4D97-AF65-F5344CB8AC3E}">
        <p14:creationId xmlns:p14="http://schemas.microsoft.com/office/powerpoint/2010/main" val="4102640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65AF7CB0-257C-4FF3-B532-14C51256DBB6}"/>
              </a:ext>
            </a:extLst>
          </p:cNvPr>
          <p:cNvSpPr/>
          <p:nvPr/>
        </p:nvSpPr>
        <p:spPr>
          <a:xfrm>
            <a:off x="2135188" y="1089025"/>
            <a:ext cx="9710448" cy="1231106"/>
          </a:xfrm>
          <a:prstGeom prst="rect">
            <a:avLst/>
          </a:prstGeom>
        </p:spPr>
        <p:txBody>
          <a:bodyPr wrap="square">
            <a:spAutoFit/>
          </a:bodyPr>
          <a:lstStyle/>
          <a:p>
            <a:pPr algn="ctr"/>
            <a:r>
              <a:rPr lang="es-CL" sz="2800" b="1" dirty="0">
                <a:solidFill>
                  <a:srgbClr val="FFC000"/>
                </a:solidFill>
                <a:latin typeface="Franklin Gothic Heavy" panose="020B0903020102020204" pitchFamily="34" charset="0"/>
              </a:rPr>
              <a:t>APLICACIÓN DE UN MODELO PROBABILÍSTICO BASADO EN EL NIVEL SUFICIENTE DE TESORERÍA</a:t>
            </a:r>
          </a:p>
          <a:p>
            <a:endParaRPr lang="es-CL" dirty="0"/>
          </a:p>
        </p:txBody>
      </p:sp>
      <p:sp>
        <p:nvSpPr>
          <p:cNvPr id="3" name="Rectángulo 2">
            <a:extLst>
              <a:ext uri="{FF2B5EF4-FFF2-40B4-BE49-F238E27FC236}">
                <a16:creationId xmlns:a16="http://schemas.microsoft.com/office/drawing/2014/main" id="{91762A53-52F1-40CB-B100-39318D8E244A}"/>
              </a:ext>
            </a:extLst>
          </p:cNvPr>
          <p:cNvSpPr/>
          <p:nvPr/>
        </p:nvSpPr>
        <p:spPr>
          <a:xfrm>
            <a:off x="2355274" y="2583367"/>
            <a:ext cx="9020102" cy="2123658"/>
          </a:xfrm>
          <a:prstGeom prst="rect">
            <a:avLst/>
          </a:prstGeom>
        </p:spPr>
        <p:txBody>
          <a:bodyPr wrap="square">
            <a:spAutoFit/>
          </a:bodyPr>
          <a:lstStyle/>
          <a:p>
            <a:pPr indent="720725" algn="ctr"/>
            <a:r>
              <a:rPr lang="es-CL" sz="2400" dirty="0"/>
              <a:t>¿Cuál es el nivel suficiente de tesorería que debo tener en mi empresa?</a:t>
            </a:r>
          </a:p>
          <a:p>
            <a:pPr indent="720725" algn="ctr"/>
            <a:endParaRPr lang="es-CL" sz="2400" dirty="0"/>
          </a:p>
          <a:p>
            <a:pPr indent="720725" algn="ctr"/>
            <a:r>
              <a:rPr lang="es-CL" sz="2400" dirty="0"/>
              <a:t> ¿Entre qué límites debería oscilar? </a:t>
            </a:r>
          </a:p>
          <a:p>
            <a:endParaRPr lang="es-CL" dirty="0"/>
          </a:p>
          <a:p>
            <a:endParaRPr lang="es-CL" dirty="0"/>
          </a:p>
        </p:txBody>
      </p:sp>
    </p:spTree>
    <p:extLst>
      <p:ext uri="{BB962C8B-B14F-4D97-AF65-F5344CB8AC3E}">
        <p14:creationId xmlns:p14="http://schemas.microsoft.com/office/powerpoint/2010/main" val="4034367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19CC02-DA88-4161-ACC2-F8E2C0B6C6DB}"/>
              </a:ext>
            </a:extLst>
          </p:cNvPr>
          <p:cNvSpPr>
            <a:spLocks noGrp="1"/>
          </p:cNvSpPr>
          <p:nvPr>
            <p:ph type="title"/>
          </p:nvPr>
        </p:nvSpPr>
        <p:spPr>
          <a:xfrm>
            <a:off x="1774825" y="2050196"/>
            <a:ext cx="9658079" cy="1609344"/>
          </a:xfrm>
        </p:spPr>
        <p:txBody>
          <a:bodyPr/>
          <a:lstStyle/>
          <a:p>
            <a:pPr algn="ctr"/>
            <a:r>
              <a:rPr lang="es-CL" dirty="0">
                <a:solidFill>
                  <a:srgbClr val="002060"/>
                </a:solidFill>
                <a:latin typeface="Algerian" panose="04020705040A02060702" pitchFamily="82" charset="0"/>
              </a:rPr>
              <a:t>DISTRIBICIÓN NORMAL  Y LAS FINANZAS</a:t>
            </a:r>
          </a:p>
        </p:txBody>
      </p:sp>
    </p:spTree>
    <p:extLst>
      <p:ext uri="{BB962C8B-B14F-4D97-AF65-F5344CB8AC3E}">
        <p14:creationId xmlns:p14="http://schemas.microsoft.com/office/powerpoint/2010/main" val="328701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556EAE14-C792-4A4D-AB65-BE612E7597C0}"/>
              </a:ext>
            </a:extLst>
          </p:cNvPr>
          <p:cNvSpPr/>
          <p:nvPr/>
        </p:nvSpPr>
        <p:spPr>
          <a:xfrm>
            <a:off x="2715488" y="1900581"/>
            <a:ext cx="8160329" cy="4247317"/>
          </a:xfrm>
          <a:prstGeom prst="rect">
            <a:avLst/>
          </a:prstGeom>
        </p:spPr>
        <p:txBody>
          <a:bodyPr wrap="square">
            <a:spAutoFit/>
          </a:bodyPr>
          <a:lstStyle/>
          <a:p>
            <a:pPr lvl="0" indent="720725" algn="just"/>
            <a:r>
              <a:rPr lang="es-CL" dirty="0">
                <a:solidFill>
                  <a:prstClr val="black"/>
                </a:solidFill>
              </a:rPr>
              <a:t>La distribución normal la obtuvo inicialmente De Moivre en 1733 como límite o aproximación de la distribución B( n ,p ) cuando n </a:t>
            </a:r>
            <a:r>
              <a:rPr lang="es-CL" dirty="0">
                <a:solidFill>
                  <a:prstClr val="black"/>
                </a:solidFill>
                <a:latin typeface="Cambria Math" panose="02040503050406030204" pitchFamily="18" charset="0"/>
                <a:ea typeface="Cambria Math" panose="02040503050406030204" pitchFamily="18" charset="0"/>
              </a:rPr>
              <a:t>→ ∞ .</a:t>
            </a:r>
            <a:endParaRPr lang="es-CL" dirty="0">
              <a:solidFill>
                <a:prstClr val="black"/>
              </a:solidFill>
            </a:endParaRPr>
          </a:p>
          <a:p>
            <a:pPr indent="720725" algn="just"/>
            <a:r>
              <a:rPr lang="es-CL" dirty="0"/>
              <a:t> </a:t>
            </a:r>
          </a:p>
          <a:p>
            <a:pPr indent="720725" algn="just"/>
            <a:r>
              <a:rPr lang="es-CL" dirty="0"/>
              <a:t>Gauss en 1809 y Laplace en </a:t>
            </a:r>
            <a:r>
              <a:rPr lang="es-CL" b="1" dirty="0">
                <a:ln w="22225">
                  <a:solidFill>
                    <a:schemeClr val="accent2"/>
                  </a:solidFill>
                  <a:prstDash val="solid"/>
                </a:ln>
                <a:solidFill>
                  <a:schemeClr val="accent2">
                    <a:lumMod val="40000"/>
                    <a:lumOff val="60000"/>
                  </a:schemeClr>
                </a:solidFill>
              </a:rPr>
              <a:t>1812</a:t>
            </a:r>
            <a:r>
              <a:rPr lang="es-CL" dirty="0"/>
              <a:t> llegaron a obtenerla empíricamente al estudiar la distribución de errores accidentales en Astronomía y Geodesia.</a:t>
            </a:r>
          </a:p>
          <a:p>
            <a:pPr indent="720725" algn="just"/>
            <a:endParaRPr lang="es-CL" dirty="0"/>
          </a:p>
          <a:p>
            <a:pPr indent="720725" algn="just"/>
            <a:r>
              <a:rPr lang="es-CL" dirty="0"/>
              <a:t>Una justificación de la frecuente aparición de la distribución normal es </a:t>
            </a:r>
            <a:r>
              <a:rPr lang="es-CL" dirty="0">
                <a:solidFill>
                  <a:srgbClr val="7030A0"/>
                </a:solidFill>
              </a:rPr>
              <a:t>el teorema central del limite</a:t>
            </a:r>
            <a:r>
              <a:rPr lang="es-CL" dirty="0"/>
              <a:t>, que establece que cuando los resultados de un experimento son debidos a un conjunto muy grande de causas independientes, que actúan sumando sus efectos, siendo cada efecto individual de poca importancia respecto al conjunto, es esperable que los resultados sigan una distribución normal</a:t>
            </a:r>
          </a:p>
          <a:p>
            <a:pPr indent="720725" algn="just"/>
            <a:endParaRPr lang="es-CL" dirty="0"/>
          </a:p>
          <a:p>
            <a:pPr indent="720725" algn="just"/>
            <a:endParaRPr lang="es-CL" dirty="0"/>
          </a:p>
        </p:txBody>
      </p:sp>
    </p:spTree>
    <p:extLst>
      <p:ext uri="{BB962C8B-B14F-4D97-AF65-F5344CB8AC3E}">
        <p14:creationId xmlns:p14="http://schemas.microsoft.com/office/powerpoint/2010/main" val="990128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70783B3C-A54C-4DEF-AAEA-2BE1DA42BB7F}"/>
              </a:ext>
            </a:extLst>
          </p:cNvPr>
          <p:cNvSpPr/>
          <p:nvPr/>
        </p:nvSpPr>
        <p:spPr>
          <a:xfrm>
            <a:off x="2135188" y="1089025"/>
            <a:ext cx="8408121" cy="5078313"/>
          </a:xfrm>
          <a:prstGeom prst="rect">
            <a:avLst/>
          </a:prstGeom>
        </p:spPr>
        <p:txBody>
          <a:bodyPr wrap="square">
            <a:spAutoFit/>
          </a:bodyPr>
          <a:lstStyle/>
          <a:p>
            <a:pPr indent="720725" algn="just"/>
            <a:r>
              <a:rPr lang="es-CL" dirty="0"/>
              <a:t>Modelo probabilístico o estadístico es la forma que pueden tomar un conjunto de datos obtenidos de muestreos de datos con comportamiento que se supone aleatorio.</a:t>
            </a:r>
          </a:p>
          <a:p>
            <a:pPr indent="720725" algn="just"/>
            <a:endParaRPr lang="es-CL" dirty="0"/>
          </a:p>
          <a:p>
            <a:pPr indent="720725" algn="just"/>
            <a:r>
              <a:rPr lang="es-CL" dirty="0"/>
              <a:t>Un modelo estadístico es un tipo de modelo matemático que usa la probabilidad, y que incluye un conjunto de asunciones sobre la generación de algunos datos muestrales, de tal manera que asemejen a los datos de una población mayor.</a:t>
            </a:r>
          </a:p>
          <a:p>
            <a:pPr indent="720725" algn="just"/>
            <a:endParaRPr lang="es-CL" dirty="0"/>
          </a:p>
          <a:p>
            <a:pPr indent="720725" algn="just"/>
            <a:r>
              <a:rPr lang="es-CL" dirty="0"/>
              <a:t>Las asunciones o hipótesis de un modelo estadístico describen un conjunto de </a:t>
            </a:r>
            <a:r>
              <a:rPr lang="es-CL" dirty="0">
                <a:solidFill>
                  <a:srgbClr val="FF0000"/>
                </a:solidFill>
              </a:rPr>
              <a:t>distribuciones de probabilidad</a:t>
            </a:r>
            <a:r>
              <a:rPr lang="es-CL" dirty="0"/>
              <a:t>, que son capaces de aproximar de manera adecuada un conjunto de datos. </a:t>
            </a:r>
          </a:p>
          <a:p>
            <a:pPr indent="720725" algn="just"/>
            <a:endParaRPr lang="es-CL" dirty="0"/>
          </a:p>
          <a:p>
            <a:pPr indent="720725" algn="just"/>
            <a:r>
              <a:rPr lang="es-CL" dirty="0"/>
              <a:t>Las </a:t>
            </a:r>
            <a:r>
              <a:rPr lang="es-CL" dirty="0">
                <a:solidFill>
                  <a:srgbClr val="FF0000"/>
                </a:solidFill>
              </a:rPr>
              <a:t>distribuciones de probabilidad </a:t>
            </a:r>
            <a:r>
              <a:rPr lang="es-CL" dirty="0"/>
              <a:t>inherentes de los modelos estadísticos son lo que distinguen a los modelos de otros modelos matemáticos deterministas.</a:t>
            </a:r>
          </a:p>
          <a:p>
            <a:pPr indent="720725" algn="just"/>
            <a:endParaRPr lang="es-CL" dirty="0"/>
          </a:p>
          <a:p>
            <a:pPr indent="720725" algn="just"/>
            <a:endParaRPr lang="es-CL" dirty="0"/>
          </a:p>
        </p:txBody>
      </p:sp>
    </p:spTree>
    <p:extLst>
      <p:ext uri="{BB962C8B-B14F-4D97-AF65-F5344CB8AC3E}">
        <p14:creationId xmlns:p14="http://schemas.microsoft.com/office/powerpoint/2010/main" val="36510439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CE9FC5D3-A0E6-4CA6-B8F2-25832163674B}"/>
              </a:ext>
            </a:extLst>
          </p:cNvPr>
          <p:cNvSpPr/>
          <p:nvPr/>
        </p:nvSpPr>
        <p:spPr>
          <a:xfrm>
            <a:off x="2135188" y="1089025"/>
            <a:ext cx="9635971" cy="2123658"/>
          </a:xfrm>
          <a:prstGeom prst="rect">
            <a:avLst/>
          </a:prstGeom>
        </p:spPr>
        <p:txBody>
          <a:bodyPr wrap="none">
            <a:spAutoFit/>
          </a:bodyPr>
          <a:lstStyle/>
          <a:p>
            <a:endParaRPr lang="es-CL" sz="2800" dirty="0">
              <a:solidFill>
                <a:srgbClr val="FF0000"/>
              </a:solidFill>
            </a:endParaRPr>
          </a:p>
          <a:p>
            <a:r>
              <a:rPr lang="es-CL" sz="2800" dirty="0">
                <a:solidFill>
                  <a:srgbClr val="FF0000"/>
                </a:solidFill>
                <a:latin typeface="Courier New" panose="02070309020205020404" pitchFamily="49" charset="0"/>
                <a:cs typeface="Courier New" panose="02070309020205020404" pitchFamily="49" charset="0"/>
              </a:rPr>
              <a:t>DISTRIBUCIONES DE RENDIMIENTOS LEPTOCÚRTICAS</a:t>
            </a:r>
          </a:p>
          <a:p>
            <a:endParaRPr lang="es-CL" sz="2800" dirty="0">
              <a:solidFill>
                <a:srgbClr val="FF0000"/>
              </a:solidFill>
            </a:endParaRPr>
          </a:p>
          <a:p>
            <a:r>
              <a:rPr lang="es-CL" sz="2000" dirty="0">
                <a:solidFill>
                  <a:srgbClr val="00B050"/>
                </a:solidFill>
              </a:rPr>
              <a:t>        </a:t>
            </a:r>
            <a:r>
              <a:rPr lang="es-CL" sz="2000" dirty="0">
                <a:solidFill>
                  <a:schemeClr val="bg2">
                    <a:lumMod val="10000"/>
                  </a:schemeClr>
                </a:solidFill>
              </a:rPr>
              <a:t>Tendencia a subestimar las probabilidades de los eventos no normales</a:t>
            </a:r>
          </a:p>
          <a:p>
            <a:endParaRPr lang="es-CL" sz="2800" dirty="0">
              <a:solidFill>
                <a:srgbClr val="FF0000"/>
              </a:solidFill>
            </a:endParaRPr>
          </a:p>
        </p:txBody>
      </p:sp>
      <p:pic>
        <p:nvPicPr>
          <p:cNvPr id="4" name="Imagen 3">
            <a:extLst>
              <a:ext uri="{FF2B5EF4-FFF2-40B4-BE49-F238E27FC236}">
                <a16:creationId xmlns:a16="http://schemas.microsoft.com/office/drawing/2014/main" id="{5F152E42-0D1B-4342-A079-9E8C4FF6F6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7600" y="3677246"/>
            <a:ext cx="7661562" cy="1685925"/>
          </a:xfrm>
          <a:prstGeom prst="round2DiagRect">
            <a:avLst>
              <a:gd name="adj1" fmla="val 16667"/>
              <a:gd name="adj2" fmla="val 0"/>
            </a:avLst>
          </a:prstGeom>
          <a:ln w="88900" cap="sq">
            <a:solidFill>
              <a:srgbClr val="FFFFFF"/>
            </a:solidFill>
            <a:miter lim="800000"/>
          </a:ln>
          <a:effectLst>
            <a:glow rad="101600">
              <a:schemeClr val="accent2">
                <a:satMod val="175000"/>
                <a:alpha val="40000"/>
              </a:schemeClr>
            </a:glow>
            <a:outerShdw blurRad="254000" algn="tl" rotWithShape="0">
              <a:srgbClr val="000000">
                <a:alpha val="43000"/>
              </a:srgbClr>
            </a:outerShdw>
          </a:effectLst>
        </p:spPr>
      </p:pic>
    </p:spTree>
    <p:extLst>
      <p:ext uri="{BB962C8B-B14F-4D97-AF65-F5344CB8AC3E}">
        <p14:creationId xmlns:p14="http://schemas.microsoft.com/office/powerpoint/2010/main" val="25111092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F7DA7411-7797-4522-9176-BEE758160F79}"/>
              </a:ext>
            </a:extLst>
          </p:cNvPr>
          <p:cNvSpPr/>
          <p:nvPr/>
        </p:nvSpPr>
        <p:spPr>
          <a:xfrm>
            <a:off x="2479964" y="2593354"/>
            <a:ext cx="8423564" cy="1200329"/>
          </a:xfrm>
          <a:prstGeom prst="rect">
            <a:avLst/>
          </a:prstGeom>
        </p:spPr>
        <p:txBody>
          <a:bodyPr wrap="square">
            <a:spAutoFit/>
          </a:bodyPr>
          <a:lstStyle/>
          <a:p>
            <a:pPr indent="623888" algn="just"/>
            <a:r>
              <a:rPr lang="es-CL" dirty="0"/>
              <a:t>La primera es que, como consecuencia del </a:t>
            </a:r>
            <a:r>
              <a:rPr lang="es-CL" b="1" dirty="0"/>
              <a:t>Teorema del Límite Central</a:t>
            </a:r>
            <a:r>
              <a:rPr lang="es-CL" dirty="0"/>
              <a:t>, se supone que los momentos de las distribuciones empíricas convergen estacionariamente a los de una normal teórica a medida que se incrementa el número de observaciones. </a:t>
            </a:r>
          </a:p>
        </p:txBody>
      </p:sp>
      <p:sp>
        <p:nvSpPr>
          <p:cNvPr id="7" name="Rectángulo 6">
            <a:extLst>
              <a:ext uri="{FF2B5EF4-FFF2-40B4-BE49-F238E27FC236}">
                <a16:creationId xmlns:a16="http://schemas.microsoft.com/office/drawing/2014/main" id="{03CDEE48-C632-49B7-8135-CCDB52428A8D}"/>
              </a:ext>
            </a:extLst>
          </p:cNvPr>
          <p:cNvSpPr/>
          <p:nvPr/>
        </p:nvSpPr>
        <p:spPr>
          <a:xfrm>
            <a:off x="2479964" y="1393025"/>
            <a:ext cx="8423564" cy="923330"/>
          </a:xfrm>
          <a:prstGeom prst="rect">
            <a:avLst/>
          </a:prstGeom>
        </p:spPr>
        <p:txBody>
          <a:bodyPr wrap="square">
            <a:spAutoFit/>
          </a:bodyPr>
          <a:lstStyle/>
          <a:p>
            <a:pPr indent="720725" algn="just"/>
            <a:r>
              <a:rPr lang="es-CL" dirty="0"/>
              <a:t>La práctica generalizada de estimar las medidas financieras con base en técnicas que descansan en el supuesto de normalidad estacionaria se fundamenta en dos razones. </a:t>
            </a:r>
          </a:p>
        </p:txBody>
      </p:sp>
      <p:sp>
        <p:nvSpPr>
          <p:cNvPr id="9" name="Rectángulo 8">
            <a:extLst>
              <a:ext uri="{FF2B5EF4-FFF2-40B4-BE49-F238E27FC236}">
                <a16:creationId xmlns:a16="http://schemas.microsoft.com/office/drawing/2014/main" id="{11F96F24-463C-4FF0-9313-5AEADC63A9BA}"/>
              </a:ext>
            </a:extLst>
          </p:cNvPr>
          <p:cNvSpPr/>
          <p:nvPr/>
        </p:nvSpPr>
        <p:spPr>
          <a:xfrm>
            <a:off x="2452256" y="4070682"/>
            <a:ext cx="8368145" cy="1200329"/>
          </a:xfrm>
          <a:prstGeom prst="rect">
            <a:avLst/>
          </a:prstGeom>
        </p:spPr>
        <p:txBody>
          <a:bodyPr wrap="square">
            <a:spAutoFit/>
          </a:bodyPr>
          <a:lstStyle/>
          <a:p>
            <a:pPr indent="720725" algn="just"/>
            <a:r>
              <a:rPr lang="es-CL" dirty="0"/>
              <a:t> La segunda razón es que al ser los eventos normales susceptibles de         cumplir con el requisito de </a:t>
            </a:r>
            <a:r>
              <a:rPr lang="es-CL" b="1" dirty="0"/>
              <a:t>regularidad probabilística</a:t>
            </a:r>
            <a:r>
              <a:rPr lang="es-CL" dirty="0"/>
              <a:t>, no hay nada mejor que utilizar los fundamentos estadísticos de la distribución normal para predecir su comportamiento.</a:t>
            </a:r>
          </a:p>
        </p:txBody>
      </p:sp>
    </p:spTree>
    <p:extLst>
      <p:ext uri="{BB962C8B-B14F-4D97-AF65-F5344CB8AC3E}">
        <p14:creationId xmlns:p14="http://schemas.microsoft.com/office/powerpoint/2010/main" val="33345208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C1F19B62-F077-4B6F-A9E0-AB6BA0853C94}"/>
              </a:ext>
            </a:extLst>
          </p:cNvPr>
          <p:cNvSpPr/>
          <p:nvPr/>
        </p:nvSpPr>
        <p:spPr>
          <a:xfrm>
            <a:off x="1774825" y="1089025"/>
            <a:ext cx="8188036" cy="4401205"/>
          </a:xfrm>
          <a:prstGeom prst="rect">
            <a:avLst/>
          </a:prstGeom>
        </p:spPr>
        <p:txBody>
          <a:bodyPr wrap="square">
            <a:spAutoFit/>
          </a:bodyPr>
          <a:lstStyle/>
          <a:p>
            <a:pPr indent="720725" algn="just"/>
            <a:r>
              <a:rPr lang="es-CL" sz="2000" dirty="0"/>
              <a:t>En lo que corresponde al </a:t>
            </a:r>
            <a:r>
              <a:rPr lang="es-CL" sz="2000" b="1" dirty="0"/>
              <a:t>primer punto</a:t>
            </a:r>
            <a:r>
              <a:rPr lang="es-CL" sz="2000" dirty="0"/>
              <a:t>, se sabe, por ejemplo, que las distribuciones empíricas de los rendimientos de las acciones presentan ligeros </a:t>
            </a:r>
            <a:r>
              <a:rPr lang="es-CL" sz="2000" b="1" dirty="0"/>
              <a:t>sesgos negativos durante las crisis </a:t>
            </a:r>
            <a:r>
              <a:rPr lang="es-CL" sz="2000" dirty="0"/>
              <a:t>y no positivos como es la situación dominante en periodos regulares, porque los traders tienden a reaccionar más decididamente a las noticias negativas que a las positivas en situaciones de emergencia; y </a:t>
            </a:r>
            <a:r>
              <a:rPr lang="es-CL" sz="2000" b="1" dirty="0"/>
              <a:t>mayor leptocurtosis </a:t>
            </a:r>
            <a:r>
              <a:rPr lang="es-CL" sz="2000" dirty="0"/>
              <a:t>en épocas de </a:t>
            </a:r>
            <a:r>
              <a:rPr lang="es-CL" sz="2000" b="1" dirty="0"/>
              <a:t>auge y recesión </a:t>
            </a:r>
            <a:r>
              <a:rPr lang="es-CL" sz="2000" dirty="0"/>
              <a:t>porque los portafolios que incluyen rendimientos mayores son más sensibles que lo demás a los cambios bruscos registrados en los precios de los activos líderes (Rydberg, 2000).</a:t>
            </a:r>
          </a:p>
          <a:p>
            <a:pPr indent="720725" algn="just"/>
            <a:endParaRPr lang="es-CL" sz="2000" dirty="0"/>
          </a:p>
          <a:p>
            <a:pPr indent="720725" algn="just"/>
            <a:r>
              <a:rPr lang="es-CL" sz="2000" dirty="0"/>
              <a:t>Por eso es común hoy en día esperar cierto exceso de curtosis en mercados delgados y parámetros no estacionarios en datos de alta frecuencia. </a:t>
            </a:r>
          </a:p>
        </p:txBody>
      </p:sp>
    </p:spTree>
    <p:extLst>
      <p:ext uri="{BB962C8B-B14F-4D97-AF65-F5344CB8AC3E}">
        <p14:creationId xmlns:p14="http://schemas.microsoft.com/office/powerpoint/2010/main" val="15723284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CF93BD0E-CE5B-4421-9855-0DDA90ECB0F7}"/>
              </a:ext>
            </a:extLst>
          </p:cNvPr>
          <p:cNvSpPr/>
          <p:nvPr/>
        </p:nvSpPr>
        <p:spPr>
          <a:xfrm>
            <a:off x="2135189" y="1166843"/>
            <a:ext cx="8518956" cy="3970318"/>
          </a:xfrm>
          <a:prstGeom prst="rect">
            <a:avLst/>
          </a:prstGeom>
        </p:spPr>
        <p:txBody>
          <a:bodyPr wrap="square">
            <a:spAutoFit/>
          </a:bodyPr>
          <a:lstStyle/>
          <a:p>
            <a:pPr indent="720725" algn="just"/>
            <a:r>
              <a:rPr lang="es-CL" dirty="0"/>
              <a:t>El </a:t>
            </a:r>
            <a:r>
              <a:rPr lang="es-CL" b="1" dirty="0"/>
              <a:t>segundo punto </a:t>
            </a:r>
            <a:r>
              <a:rPr lang="es-CL" dirty="0"/>
              <a:t>es, también, de gran importancia debido a que las pruebas de algunos modelos de fijación de precios de amplia difusión en la literatura financiera son altamente sensibles al supuesto de que los excesos de los rendimientos son variables aleatorias iid normales.</a:t>
            </a:r>
          </a:p>
          <a:p>
            <a:pPr indent="720725" algn="just"/>
            <a:endParaRPr lang="es-CL" dirty="0"/>
          </a:p>
          <a:p>
            <a:pPr indent="720725" algn="just"/>
            <a:r>
              <a:rPr lang="es-CL" dirty="0"/>
              <a:t> Los resultados de algunos estudios hechos para varios países revelan que los valores de las probabilidades de los índices basados en el supuesto de normalidad son significativamente diferentes a los registrados por aquellos índices de prueba que no adoptan el supuesto ( Groenewold y Fraser, 2001). </a:t>
            </a:r>
          </a:p>
          <a:p>
            <a:pPr indent="720725" algn="just"/>
            <a:endParaRPr lang="es-CL" dirty="0"/>
          </a:p>
          <a:p>
            <a:pPr indent="720725" algn="just"/>
            <a:r>
              <a:rPr lang="es-CL" dirty="0"/>
              <a:t>En consecuencia, la violación del supuesto de normalidad afecta no sólo el proceso de fijación de precios de modelos como el CAPM o APT  sino, también, la verosimilitud de los índices empleados en la comprobación de sus estimaciones</a:t>
            </a:r>
          </a:p>
        </p:txBody>
      </p:sp>
    </p:spTree>
    <p:extLst>
      <p:ext uri="{BB962C8B-B14F-4D97-AF65-F5344CB8AC3E}">
        <p14:creationId xmlns:p14="http://schemas.microsoft.com/office/powerpoint/2010/main" val="3604049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E7770F29-558D-49CA-915C-B01F6529F9AA}"/>
              </a:ext>
            </a:extLst>
          </p:cNvPr>
          <p:cNvSpPr/>
          <p:nvPr/>
        </p:nvSpPr>
        <p:spPr>
          <a:xfrm>
            <a:off x="2135187" y="1089025"/>
            <a:ext cx="8851467" cy="5355312"/>
          </a:xfrm>
          <a:prstGeom prst="rect">
            <a:avLst/>
          </a:prstGeom>
        </p:spPr>
        <p:txBody>
          <a:bodyPr wrap="square">
            <a:spAutoFit/>
          </a:bodyPr>
          <a:lstStyle/>
          <a:p>
            <a:pPr indent="623888" algn="just"/>
            <a:r>
              <a:rPr lang="es-CL" dirty="0"/>
              <a:t>Y hay una cantidad de </a:t>
            </a:r>
            <a:r>
              <a:rPr lang="es-CL" b="1" dirty="0"/>
              <a:t>anormalidades</a:t>
            </a:r>
            <a:r>
              <a:rPr lang="es-CL" dirty="0"/>
              <a:t> bien documentadas en las distribuciones empíricas de los rendimientos que no admiten una solución satisfactoria y que limitan fuertemente la capacidad de predicción del supuesto.</a:t>
            </a:r>
          </a:p>
          <a:p>
            <a:pPr algn="just"/>
            <a:endParaRPr lang="es-CL" dirty="0"/>
          </a:p>
          <a:p>
            <a:pPr indent="720725" algn="just"/>
            <a:r>
              <a:rPr lang="es-CL" dirty="0"/>
              <a:t> Entre estas anormalidades, la literatura destaca seis características que entran en conflicto con los presupuestos de la normal teórica y que se relacionan con la existencia de: </a:t>
            </a:r>
          </a:p>
          <a:p>
            <a:endParaRPr lang="es-CL" dirty="0"/>
          </a:p>
          <a:p>
            <a:pPr marL="285750" indent="-285750">
              <a:buBlip>
                <a:blip r:embed="rId2">
                  <a:extLst>
                    <a:ext uri="{96DAC541-7B7A-43D3-8B79-37D633B846F1}">
                      <asvg:svgBlip xmlns:asvg="http://schemas.microsoft.com/office/drawing/2016/SVG/main" r:embed="rId3"/>
                    </a:ext>
                  </a:extLst>
                </a:blip>
              </a:buBlip>
            </a:pPr>
            <a:r>
              <a:rPr lang="es-CL" dirty="0"/>
              <a:t>leptocurtosis (colas gordas o pesadas),</a:t>
            </a:r>
          </a:p>
          <a:p>
            <a:pPr marL="285750" indent="-285750">
              <a:buBlip>
                <a:blip r:embed="rId2">
                  <a:extLst>
                    <a:ext uri="{96DAC541-7B7A-43D3-8B79-37D633B846F1}">
                      <asvg:svgBlip xmlns:asvg="http://schemas.microsoft.com/office/drawing/2016/SVG/main" r:embed="rId3"/>
                    </a:ext>
                  </a:extLst>
                </a:blip>
              </a:buBlip>
            </a:pPr>
            <a:endParaRPr lang="es-CL" dirty="0"/>
          </a:p>
          <a:p>
            <a:pPr marL="285750" indent="-285750">
              <a:buBlip>
                <a:blip r:embed="rId2">
                  <a:extLst>
                    <a:ext uri="{96DAC541-7B7A-43D3-8B79-37D633B846F1}">
                      <asvg:svgBlip xmlns:asvg="http://schemas.microsoft.com/office/drawing/2016/SVG/main" r:embed="rId3"/>
                    </a:ext>
                  </a:extLst>
                </a:blip>
              </a:buBlip>
            </a:pPr>
            <a:r>
              <a:rPr lang="es-CL" dirty="0"/>
              <a:t> diferentes clases de asimetría con patrones diversos de correlación rezagada,</a:t>
            </a:r>
          </a:p>
          <a:p>
            <a:pPr marL="285750" indent="-285750">
              <a:buBlip>
                <a:blip r:embed="rId2">
                  <a:extLst>
                    <a:ext uri="{96DAC541-7B7A-43D3-8B79-37D633B846F1}">
                      <asvg:svgBlip xmlns:asvg="http://schemas.microsoft.com/office/drawing/2016/SVG/main" r:embed="rId3"/>
                    </a:ext>
                  </a:extLst>
                </a:blip>
              </a:buBlip>
            </a:pPr>
            <a:endParaRPr lang="es-CL" dirty="0"/>
          </a:p>
          <a:p>
            <a:pPr marL="285750" indent="-285750">
              <a:buBlip>
                <a:blip r:embed="rId2">
                  <a:extLst>
                    <a:ext uri="{96DAC541-7B7A-43D3-8B79-37D633B846F1}">
                      <asvg:svgBlip xmlns:asvg="http://schemas.microsoft.com/office/drawing/2016/SVG/main" r:embed="rId3"/>
                    </a:ext>
                  </a:extLst>
                </a:blip>
              </a:buBlip>
            </a:pPr>
            <a:r>
              <a:rPr lang="es-CL" dirty="0"/>
              <a:t> volatilidad grupal, </a:t>
            </a:r>
          </a:p>
          <a:p>
            <a:endParaRPr lang="es-CL" dirty="0"/>
          </a:p>
          <a:p>
            <a:pPr marL="285750" indent="-285750">
              <a:buBlip>
                <a:blip r:embed="rId2">
                  <a:extLst>
                    <a:ext uri="{96DAC541-7B7A-43D3-8B79-37D633B846F1}">
                      <asvg:svgBlip xmlns:asvg="http://schemas.microsoft.com/office/drawing/2016/SVG/main" r:embed="rId3"/>
                    </a:ext>
                  </a:extLst>
                </a:blip>
              </a:buBlip>
            </a:pPr>
            <a:r>
              <a:rPr lang="es-CL" dirty="0"/>
              <a:t>falta de agregación gaussiana, </a:t>
            </a:r>
          </a:p>
          <a:p>
            <a:pPr marL="285750" indent="-285750">
              <a:buBlip>
                <a:blip r:embed="rId2">
                  <a:extLst>
                    <a:ext uri="{96DAC541-7B7A-43D3-8B79-37D633B846F1}">
                      <asvg:svgBlip xmlns:asvg="http://schemas.microsoft.com/office/drawing/2016/SVG/main" r:embed="rId3"/>
                    </a:ext>
                  </a:extLst>
                </a:blip>
              </a:buBlip>
            </a:pPr>
            <a:endParaRPr lang="es-CL" dirty="0"/>
          </a:p>
          <a:p>
            <a:pPr marL="285750" indent="-285750">
              <a:buBlip>
                <a:blip r:embed="rId2">
                  <a:extLst>
                    <a:ext uri="{96DAC541-7B7A-43D3-8B79-37D633B846F1}">
                      <asvg:svgBlip xmlns:asvg="http://schemas.microsoft.com/office/drawing/2016/SVG/main" r:embed="rId3"/>
                    </a:ext>
                  </a:extLst>
                </a:blip>
              </a:buBlip>
            </a:pPr>
            <a:r>
              <a:rPr lang="es-CL" dirty="0"/>
              <a:t>dependencia de largo rango </a:t>
            </a:r>
          </a:p>
          <a:p>
            <a:pPr marL="285750" indent="-285750">
              <a:buBlip>
                <a:blip r:embed="rId2">
                  <a:extLst>
                    <a:ext uri="{96DAC541-7B7A-43D3-8B79-37D633B846F1}">
                      <asvg:svgBlip xmlns:asvg="http://schemas.microsoft.com/office/drawing/2016/SVG/main" r:embed="rId3"/>
                    </a:ext>
                  </a:extLst>
                </a:blip>
              </a:buBlip>
            </a:pPr>
            <a:endParaRPr lang="es-CL" dirty="0"/>
          </a:p>
          <a:p>
            <a:pPr marL="285750" indent="-285750">
              <a:buBlip>
                <a:blip r:embed="rId2">
                  <a:extLst>
                    <a:ext uri="{96DAC541-7B7A-43D3-8B79-37D633B846F1}">
                      <asvg:svgBlip xmlns:asvg="http://schemas.microsoft.com/office/drawing/2016/SVG/main" r:embed="rId3"/>
                    </a:ext>
                  </a:extLst>
                </a:blip>
              </a:buBlip>
            </a:pPr>
            <a:r>
              <a:rPr lang="es-CL" dirty="0"/>
              <a:t>y estacionalidad (Case, 1998; Rydberg, 2000). </a:t>
            </a:r>
          </a:p>
        </p:txBody>
      </p:sp>
    </p:spTree>
    <p:extLst>
      <p:ext uri="{BB962C8B-B14F-4D97-AF65-F5344CB8AC3E}">
        <p14:creationId xmlns:p14="http://schemas.microsoft.com/office/powerpoint/2010/main" val="1573834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24E6455-DB09-42EB-8C31-EE8CE80407DE}"/>
              </a:ext>
            </a:extLst>
          </p:cNvPr>
          <p:cNvSpPr/>
          <p:nvPr/>
        </p:nvSpPr>
        <p:spPr>
          <a:xfrm>
            <a:off x="1774825" y="1089025"/>
            <a:ext cx="8671357" cy="2585323"/>
          </a:xfrm>
          <a:prstGeom prst="rect">
            <a:avLst/>
          </a:prstGeom>
        </p:spPr>
        <p:txBody>
          <a:bodyPr wrap="square">
            <a:spAutoFit/>
          </a:bodyPr>
          <a:lstStyle/>
          <a:p>
            <a:pPr indent="720725" algn="just"/>
            <a:endParaRPr lang="es-CL" dirty="0"/>
          </a:p>
          <a:p>
            <a:pPr indent="720725" algn="just"/>
            <a:r>
              <a:rPr lang="es-CL" dirty="0"/>
              <a:t>La leptocurtosis es una característica específica y multicausal de las series financieras cuyo estudio requiere, en cada caso, de un diagnóstico estadístico particularizado (pruebas invariadas y multivariadas de normalidad estacionaria, periodización, segmentación de muestras y evaluación de modelos), una correcta identificación de los factores ambientales (internos y externos a la actividad bursátil) que explican el comportamiento distribucional de los datos y una justificada vinculación con el problema tratado por el Administrador de Riesgos.</a:t>
            </a:r>
          </a:p>
        </p:txBody>
      </p:sp>
    </p:spTree>
    <p:extLst>
      <p:ext uri="{BB962C8B-B14F-4D97-AF65-F5344CB8AC3E}">
        <p14:creationId xmlns:p14="http://schemas.microsoft.com/office/powerpoint/2010/main" val="5586689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0EF5AC54-AFC3-4BB8-B51A-652CD52D1AEF}"/>
              </a:ext>
            </a:extLst>
          </p:cNvPr>
          <p:cNvSpPr/>
          <p:nvPr/>
        </p:nvSpPr>
        <p:spPr>
          <a:xfrm>
            <a:off x="2135187" y="1089025"/>
            <a:ext cx="9322521" cy="4339650"/>
          </a:xfrm>
          <a:prstGeom prst="rect">
            <a:avLst/>
          </a:prstGeom>
        </p:spPr>
        <p:txBody>
          <a:bodyPr wrap="square">
            <a:spAutoFit/>
          </a:bodyPr>
          <a:lstStyle/>
          <a:p>
            <a:pPr algn="ctr"/>
            <a:r>
              <a:rPr lang="es-CL" sz="2400" dirty="0">
                <a:solidFill>
                  <a:srgbClr val="FF0000"/>
                </a:solidFill>
              </a:rPr>
              <a:t>¿Cómo tratar estadísticamente las series no normales? </a:t>
            </a:r>
          </a:p>
          <a:p>
            <a:endParaRPr lang="es-CL" dirty="0"/>
          </a:p>
          <a:p>
            <a:pPr indent="623888" algn="just"/>
            <a:r>
              <a:rPr lang="es-CL" dirty="0"/>
              <a:t>Los esfuerzos dirigidos a resolver el problema de la falta de normalidad de las series de rendimientos diarios se caracterizan por ser muy extensos y diversos ya que abarcan desde recomendaciones menores hasta el uso de instrumentos estadísticos muy complejos.</a:t>
            </a:r>
          </a:p>
          <a:p>
            <a:pPr indent="623888" algn="just"/>
            <a:r>
              <a:rPr lang="es-CL" dirty="0"/>
              <a:t> </a:t>
            </a:r>
          </a:p>
          <a:p>
            <a:pPr indent="623888" algn="just"/>
            <a:r>
              <a:rPr lang="es-CL" dirty="0"/>
              <a:t>Entre los intentos iniciales más exitosos en esta dirección destacan los trabajos de Risk Metrics (1996) que proponen métodos de pronósticos específicos en los que se contemplan abiertamente los cambios temporales en las medias y las varianzas de las series. </a:t>
            </a:r>
          </a:p>
          <a:p>
            <a:pPr indent="623888" algn="just"/>
            <a:endParaRPr lang="es-CL" dirty="0"/>
          </a:p>
          <a:p>
            <a:pPr indent="623888" algn="just"/>
            <a:r>
              <a:rPr lang="es-CL" dirty="0"/>
              <a:t>Uno de esos métodos es el de mezcla de normales, cuyo objetivo es determinar si dos o más normales son capaces de estimar el sesgo y el exceso de curtosis que no son captados por una sola distribución normal.</a:t>
            </a:r>
          </a:p>
        </p:txBody>
      </p:sp>
    </p:spTree>
    <p:extLst>
      <p:ext uri="{BB962C8B-B14F-4D97-AF65-F5344CB8AC3E}">
        <p14:creationId xmlns:p14="http://schemas.microsoft.com/office/powerpoint/2010/main" val="4193653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F1235D8-D461-4935-A893-C1C95E5ECBEB}"/>
              </a:ext>
            </a:extLst>
          </p:cNvPr>
          <p:cNvSpPr/>
          <p:nvPr/>
        </p:nvSpPr>
        <p:spPr>
          <a:xfrm>
            <a:off x="1774825" y="1089025"/>
            <a:ext cx="9599612" cy="4801314"/>
          </a:xfrm>
          <a:prstGeom prst="rect">
            <a:avLst/>
          </a:prstGeom>
        </p:spPr>
        <p:txBody>
          <a:bodyPr wrap="square">
            <a:spAutoFit/>
          </a:bodyPr>
          <a:lstStyle/>
          <a:p>
            <a:pPr indent="720725" algn="just"/>
            <a:r>
              <a:rPr lang="es-CL" dirty="0"/>
              <a:t>En general se supone que los sesgos y excesos de curtosis son debidos a desplazamientos de sus parámetros entre un número finito de valores, ocasionados por cambios en la </a:t>
            </a:r>
            <a:r>
              <a:rPr lang="es-CL" b="1" dirty="0"/>
              <a:t>estructura de capital</a:t>
            </a:r>
            <a:r>
              <a:rPr lang="es-CL" dirty="0"/>
              <a:t>, </a:t>
            </a:r>
            <a:r>
              <a:rPr lang="es-CL" b="1" dirty="0"/>
              <a:t>eventos exógenos al mercado </a:t>
            </a:r>
            <a:r>
              <a:rPr lang="es-CL" dirty="0"/>
              <a:t>(desplazamientos de tiempo ordenado) o por la </a:t>
            </a:r>
            <a:r>
              <a:rPr lang="es-CL" b="1" dirty="0"/>
              <a:t>mayor varianza de los rendimientos en algunos días de la semana</a:t>
            </a:r>
            <a:r>
              <a:rPr lang="es-CL" dirty="0"/>
              <a:t> (desplazamientos cíclicos).</a:t>
            </a:r>
          </a:p>
          <a:p>
            <a:pPr indent="720725" algn="just"/>
            <a:endParaRPr lang="es-CL" dirty="0"/>
          </a:p>
          <a:p>
            <a:pPr indent="720725" algn="just"/>
            <a:r>
              <a:rPr lang="es-CL" dirty="0"/>
              <a:t>La persistencia con que los primeros desplazamientos explican el sesgo y los segundos el exceso de curtosis, economía mexicana nueva época, vol. Cierre de Época (I) 2013 183 demanda, pues, la utilización de modelos como el de mezclas de distribuciones que incorporen cambios en la media y varianza</a:t>
            </a:r>
          </a:p>
          <a:p>
            <a:pPr indent="720725" algn="just"/>
            <a:endParaRPr lang="es-CL" dirty="0"/>
          </a:p>
          <a:p>
            <a:pPr indent="720725" algn="just"/>
            <a:r>
              <a:rPr lang="es-CL" dirty="0"/>
              <a:t>Por ejemplo, para medir el poder descriptivo de la mezcla de distribuciones, las pruebas estadísticas incluyen una comparación con la distribución t de Student, porque se considera que ésta captura más valores extremos que una normal pero no la combinación de los desplazamientos cíclicos y estructurales, o de tiempo ordenado, de los parámetros de la distribución (Kim y Kon, 1994). </a:t>
            </a:r>
          </a:p>
          <a:p>
            <a:pPr indent="720725" algn="just"/>
            <a:endParaRPr lang="es-CL" dirty="0"/>
          </a:p>
        </p:txBody>
      </p:sp>
    </p:spTree>
    <p:extLst>
      <p:ext uri="{BB962C8B-B14F-4D97-AF65-F5344CB8AC3E}">
        <p14:creationId xmlns:p14="http://schemas.microsoft.com/office/powerpoint/2010/main" val="33508897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0ADAD515-C2A6-4D40-8732-99E33B77E697}"/>
              </a:ext>
            </a:extLst>
          </p:cNvPr>
          <p:cNvSpPr/>
          <p:nvPr/>
        </p:nvSpPr>
        <p:spPr>
          <a:xfrm>
            <a:off x="1774825" y="1089025"/>
            <a:ext cx="8631384" cy="5355312"/>
          </a:xfrm>
          <a:prstGeom prst="rect">
            <a:avLst/>
          </a:prstGeom>
        </p:spPr>
        <p:txBody>
          <a:bodyPr wrap="square">
            <a:spAutoFit/>
          </a:bodyPr>
          <a:lstStyle/>
          <a:p>
            <a:pPr indent="720725" algn="just"/>
            <a:endParaRPr lang="es-CL" dirty="0"/>
          </a:p>
          <a:p>
            <a:pPr indent="720725" algn="just"/>
            <a:r>
              <a:rPr lang="es-CL" dirty="0"/>
              <a:t>La curva normal no es un polígono, sino una curva suave y simétrica en forma de campana. En la curva normal, unos pocos resultados caen en cada uno de los extremos del área abarcada por la curva, y la mayoría de los resultados obtenidos por los sujetos caen cerca de la puntuación media.</a:t>
            </a:r>
          </a:p>
          <a:p>
            <a:pPr indent="720725" algn="just"/>
            <a:endParaRPr lang="es-CL" dirty="0"/>
          </a:p>
          <a:p>
            <a:pPr indent="720725" algn="just"/>
            <a:r>
              <a:rPr lang="es-CL" dirty="0"/>
              <a:t>La distribución normal, también llamada </a:t>
            </a:r>
            <a:r>
              <a:rPr lang="es-CL" b="1" dirty="0"/>
              <a:t>distribución de Gauss </a:t>
            </a:r>
            <a:r>
              <a:rPr lang="es-CL" dirty="0"/>
              <a:t>o distribución gaussiana, es la distribución de probabilidad que con más frecuencia aparece en estadística y teoría de probabilidades. </a:t>
            </a:r>
          </a:p>
          <a:p>
            <a:pPr indent="720725" algn="just"/>
            <a:endParaRPr lang="es-CL" dirty="0"/>
          </a:p>
          <a:p>
            <a:pPr indent="720725" algn="just"/>
            <a:r>
              <a:rPr lang="es-CL" b="1" dirty="0"/>
              <a:t>Esto se debe a dos razones fundamentalmente:</a:t>
            </a:r>
          </a:p>
          <a:p>
            <a:pPr indent="720725" algn="just"/>
            <a:endParaRPr lang="es-CL" dirty="0"/>
          </a:p>
          <a:p>
            <a:pPr indent="720725" algn="just"/>
            <a:r>
              <a:rPr lang="es-CL" dirty="0"/>
              <a:t>Su función de densidad es simétrica y con forma de campana, lo que favorece su aplicación como modelo a gran número de variables estadísticas.</a:t>
            </a:r>
          </a:p>
          <a:p>
            <a:pPr indent="720725" algn="just"/>
            <a:endParaRPr lang="es-CL" dirty="0"/>
          </a:p>
          <a:p>
            <a:pPr indent="720725" algn="just"/>
            <a:r>
              <a:rPr lang="es-CL" dirty="0"/>
              <a:t>Es, además, límite de otras distribuciones y aparece relacionada con multitud de resultados ligados a la teoría de las probabilidades gracias a sus propiedades matemáticas. y los resultados obtenidos por los sujetos caen cerca de la puntuación media.</a:t>
            </a:r>
          </a:p>
        </p:txBody>
      </p:sp>
      <p:sp>
        <p:nvSpPr>
          <p:cNvPr id="10" name="Rectángulo 9">
            <a:extLst>
              <a:ext uri="{FF2B5EF4-FFF2-40B4-BE49-F238E27FC236}">
                <a16:creationId xmlns:a16="http://schemas.microsoft.com/office/drawing/2014/main" id="{60B96D6E-8E89-4651-8D35-299FDA64A1A6}"/>
              </a:ext>
            </a:extLst>
          </p:cNvPr>
          <p:cNvSpPr/>
          <p:nvPr/>
        </p:nvSpPr>
        <p:spPr>
          <a:xfrm>
            <a:off x="4627417" y="374073"/>
            <a:ext cx="4128655" cy="484909"/>
          </a:xfrm>
          <a:prstGeom prst="rect">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a:t>DISTRIBUCIÓN NORMAL</a:t>
            </a:r>
          </a:p>
        </p:txBody>
      </p:sp>
    </p:spTree>
    <p:extLst>
      <p:ext uri="{BB962C8B-B14F-4D97-AF65-F5344CB8AC3E}">
        <p14:creationId xmlns:p14="http://schemas.microsoft.com/office/powerpoint/2010/main" val="21808088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80DC145-0B47-4F78-9456-F5403EF015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91491" y="798079"/>
            <a:ext cx="10602690" cy="576897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6" name="CuadroTexto 5">
            <a:extLst>
              <a:ext uri="{FF2B5EF4-FFF2-40B4-BE49-F238E27FC236}">
                <a16:creationId xmlns:a16="http://schemas.microsoft.com/office/drawing/2014/main" id="{BF627780-07BE-46BF-918A-D5626509A949}"/>
              </a:ext>
            </a:extLst>
          </p:cNvPr>
          <p:cNvSpPr txBox="1"/>
          <p:nvPr/>
        </p:nvSpPr>
        <p:spPr>
          <a:xfrm>
            <a:off x="1191491" y="6747164"/>
            <a:ext cx="10602690" cy="230832"/>
          </a:xfrm>
          <a:prstGeom prst="rect">
            <a:avLst/>
          </a:prstGeom>
          <a:noFill/>
        </p:spPr>
        <p:txBody>
          <a:bodyPr wrap="square" rtlCol="0">
            <a:spAutoFit/>
          </a:bodyPr>
          <a:lstStyle/>
          <a:p>
            <a:r>
              <a:rPr lang="es-CL" sz="900" dirty="0">
                <a:hlinkClick r:id="rId4" tooltip="http://commons.wikimedia.org/wiki/File:Normal_Distribution_PDF.svg"/>
              </a:rPr>
              <a:t>Esta foto</a:t>
            </a:r>
            <a:r>
              <a:rPr lang="es-CL" sz="900" dirty="0"/>
              <a:t> de Autor desconocido está bajo licencia </a:t>
            </a:r>
            <a:r>
              <a:rPr lang="es-CL" sz="900" dirty="0">
                <a:hlinkClick r:id="rId5" tooltip="https://creativecommons.org/licenses/by-sa/3.0/"/>
              </a:rPr>
              <a:t>CC BY-SA</a:t>
            </a:r>
            <a:endParaRPr lang="es-CL" sz="900" dirty="0"/>
          </a:p>
        </p:txBody>
      </p:sp>
    </p:spTree>
    <p:extLst>
      <p:ext uri="{BB962C8B-B14F-4D97-AF65-F5344CB8AC3E}">
        <p14:creationId xmlns:p14="http://schemas.microsoft.com/office/powerpoint/2010/main" val="465810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70783B3C-A54C-4DEF-AAEA-2BE1DA42BB7F}"/>
              </a:ext>
            </a:extLst>
          </p:cNvPr>
          <p:cNvSpPr/>
          <p:nvPr/>
        </p:nvSpPr>
        <p:spPr>
          <a:xfrm>
            <a:off x="2135188" y="1318059"/>
            <a:ext cx="8408121" cy="646331"/>
          </a:xfrm>
          <a:prstGeom prst="rect">
            <a:avLst/>
          </a:prstGeom>
        </p:spPr>
        <p:txBody>
          <a:bodyPr wrap="square">
            <a:spAutoFit/>
          </a:bodyPr>
          <a:lstStyle/>
          <a:p>
            <a:pPr indent="720725" algn="just"/>
            <a:endParaRPr lang="es-CL" dirty="0"/>
          </a:p>
          <a:p>
            <a:pPr indent="720725" algn="just"/>
            <a:endParaRPr lang="es-CL" dirty="0"/>
          </a:p>
        </p:txBody>
      </p:sp>
      <p:sp>
        <p:nvSpPr>
          <p:cNvPr id="3" name="Rectángulo 2">
            <a:extLst>
              <a:ext uri="{FF2B5EF4-FFF2-40B4-BE49-F238E27FC236}">
                <a16:creationId xmlns:a16="http://schemas.microsoft.com/office/drawing/2014/main" id="{817296EA-A65F-40F2-B09A-11E9513CE69C}"/>
              </a:ext>
            </a:extLst>
          </p:cNvPr>
          <p:cNvSpPr/>
          <p:nvPr/>
        </p:nvSpPr>
        <p:spPr>
          <a:xfrm>
            <a:off x="2135187" y="1089025"/>
            <a:ext cx="8408121" cy="3139321"/>
          </a:xfrm>
          <a:prstGeom prst="rect">
            <a:avLst/>
          </a:prstGeom>
        </p:spPr>
        <p:txBody>
          <a:bodyPr wrap="square">
            <a:spAutoFit/>
          </a:bodyPr>
          <a:lstStyle/>
          <a:p>
            <a:pPr indent="720725" algn="just"/>
            <a:r>
              <a:rPr lang="es-CL" dirty="0"/>
              <a:t>Un modelo estadístico queda especificada por un conjunto de ecuaciones que relacionan diversas variables aleatorias, y en las que pueden aparecer otras variables no aleatorias. </a:t>
            </a:r>
          </a:p>
          <a:p>
            <a:pPr indent="720725" algn="just"/>
            <a:endParaRPr lang="es-CL" dirty="0"/>
          </a:p>
          <a:p>
            <a:pPr indent="720725" algn="just"/>
            <a:r>
              <a:rPr lang="es-CL" dirty="0"/>
              <a:t>Como tal "un modelo es una representación formal de una teoría"</a:t>
            </a:r>
          </a:p>
          <a:p>
            <a:pPr indent="720725" algn="just"/>
            <a:endParaRPr lang="es-CL" dirty="0"/>
          </a:p>
          <a:p>
            <a:pPr indent="720725" algn="just"/>
            <a:r>
              <a:rPr lang="es-CL" dirty="0"/>
              <a:t>Todos los test de hipótesis estadísticas y todos los estimadores estadísticos proceden de modelos estadísticos. </a:t>
            </a:r>
          </a:p>
          <a:p>
            <a:pPr indent="720725" algn="just"/>
            <a:endParaRPr lang="es-CL" dirty="0"/>
          </a:p>
          <a:p>
            <a:pPr indent="720725" algn="just"/>
            <a:r>
              <a:rPr lang="es-CL" dirty="0"/>
              <a:t>De hecho, los modelos estadísticos son una parte fundamentalmente de la inferencia estadística.</a:t>
            </a:r>
          </a:p>
        </p:txBody>
      </p:sp>
    </p:spTree>
    <p:extLst>
      <p:ext uri="{BB962C8B-B14F-4D97-AF65-F5344CB8AC3E}">
        <p14:creationId xmlns:p14="http://schemas.microsoft.com/office/powerpoint/2010/main" val="42622547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83EEBE8-02A5-436D-8790-596A4AE12B16}"/>
              </a:ext>
            </a:extLst>
          </p:cNvPr>
          <p:cNvSpPr/>
          <p:nvPr/>
        </p:nvSpPr>
        <p:spPr>
          <a:xfrm>
            <a:off x="2135188" y="1837171"/>
            <a:ext cx="8754485" cy="3139321"/>
          </a:xfrm>
          <a:prstGeom prst="rect">
            <a:avLst/>
          </a:prstGeom>
        </p:spPr>
        <p:txBody>
          <a:bodyPr wrap="square">
            <a:spAutoFit/>
          </a:bodyPr>
          <a:lstStyle/>
          <a:p>
            <a:pPr indent="984250" algn="just"/>
            <a:r>
              <a:rPr lang="es-CL" dirty="0"/>
              <a:t>Caracteres morfológicos de individuos: talla, peso,..</a:t>
            </a:r>
          </a:p>
          <a:p>
            <a:pPr indent="984250" algn="just"/>
            <a:endParaRPr lang="es-CL" dirty="0"/>
          </a:p>
          <a:p>
            <a:pPr indent="984250" algn="just"/>
            <a:r>
              <a:rPr lang="es-CL" dirty="0"/>
              <a:t>Caracteres sociológicos: consumo de un cierto producto por un grupo de individuos, puntuaciones de examen…</a:t>
            </a:r>
          </a:p>
          <a:p>
            <a:pPr indent="984250" algn="just"/>
            <a:endParaRPr lang="es-CL" dirty="0"/>
          </a:p>
          <a:p>
            <a:pPr indent="984250" algn="just"/>
            <a:r>
              <a:rPr lang="es-CL" dirty="0"/>
              <a:t>Caracteres psicológicos: cociente intelectual, grado de adaptación a un medio,..</a:t>
            </a:r>
          </a:p>
          <a:p>
            <a:pPr indent="984250" algn="just"/>
            <a:r>
              <a:rPr lang="es-CL" dirty="0"/>
              <a:t>Valores estadísticos muestrales: la media.</a:t>
            </a:r>
          </a:p>
          <a:p>
            <a:pPr indent="984250" algn="just"/>
            <a:endParaRPr lang="es-CL" dirty="0"/>
          </a:p>
          <a:p>
            <a:pPr indent="984250" algn="just"/>
            <a:r>
              <a:rPr lang="es-CL" dirty="0"/>
              <a:t>Otras distribuciones como la binomial o la de Poisson son aproximaciones normales.</a:t>
            </a:r>
          </a:p>
        </p:txBody>
      </p:sp>
      <p:sp>
        <p:nvSpPr>
          <p:cNvPr id="3" name="Rectángulo: esquinas redondeadas 2">
            <a:extLst>
              <a:ext uri="{FF2B5EF4-FFF2-40B4-BE49-F238E27FC236}">
                <a16:creationId xmlns:a16="http://schemas.microsoft.com/office/drawing/2014/main" id="{0B78442D-6A0B-4781-87D2-8F0B67F4483F}"/>
              </a:ext>
            </a:extLst>
          </p:cNvPr>
          <p:cNvSpPr/>
          <p:nvPr/>
        </p:nvSpPr>
        <p:spPr>
          <a:xfrm>
            <a:off x="3415939" y="257752"/>
            <a:ext cx="6192981" cy="83127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000" dirty="0">
                <a:solidFill>
                  <a:srgbClr val="00B0F0"/>
                </a:solidFill>
              </a:rPr>
              <a:t>ALGUNAS APLICACIONES</a:t>
            </a:r>
          </a:p>
        </p:txBody>
      </p:sp>
    </p:spTree>
    <p:extLst>
      <p:ext uri="{BB962C8B-B14F-4D97-AF65-F5344CB8AC3E}">
        <p14:creationId xmlns:p14="http://schemas.microsoft.com/office/powerpoint/2010/main" val="39438718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85BFAF2-DD86-4A4E-87BC-843D403CA2C6}"/>
              </a:ext>
            </a:extLst>
          </p:cNvPr>
          <p:cNvSpPr>
            <a:spLocks noGrp="1"/>
          </p:cNvSpPr>
          <p:nvPr>
            <p:ph type="title"/>
          </p:nvPr>
        </p:nvSpPr>
        <p:spPr>
          <a:xfrm>
            <a:off x="1461655" y="1089025"/>
            <a:ext cx="10058400" cy="1609344"/>
          </a:xfrm>
        </p:spPr>
        <p:txBody>
          <a:bodyPr/>
          <a:lstStyle/>
          <a:p>
            <a:pPr algn="ctr"/>
            <a:r>
              <a:rPr lang="es-CL" dirty="0"/>
              <a:t>Distribución log normal</a:t>
            </a:r>
          </a:p>
        </p:txBody>
      </p:sp>
      <p:pic>
        <p:nvPicPr>
          <p:cNvPr id="6" name="Gráfico 5">
            <a:extLst>
              <a:ext uri="{FF2B5EF4-FFF2-40B4-BE49-F238E27FC236}">
                <a16:creationId xmlns:a16="http://schemas.microsoft.com/office/drawing/2014/main" id="{7558512A-A7AB-4C5B-A00C-491C19AE435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94365" y="2698370"/>
            <a:ext cx="6192980" cy="2829594"/>
          </a:xfrm>
          <a:prstGeom prst="rect">
            <a:avLst/>
          </a:prstGeom>
        </p:spPr>
      </p:pic>
    </p:spTree>
    <p:extLst>
      <p:ext uri="{BB962C8B-B14F-4D97-AF65-F5344CB8AC3E}">
        <p14:creationId xmlns:p14="http://schemas.microsoft.com/office/powerpoint/2010/main" val="7133008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FD69453-0B03-4AF6-B996-5FF1B5253DCB}"/>
              </a:ext>
            </a:extLst>
          </p:cNvPr>
          <p:cNvSpPr/>
          <p:nvPr/>
        </p:nvSpPr>
        <p:spPr>
          <a:xfrm>
            <a:off x="1774825" y="1089025"/>
            <a:ext cx="9670473" cy="4801314"/>
          </a:xfrm>
          <a:prstGeom prst="rect">
            <a:avLst/>
          </a:prstGeom>
        </p:spPr>
        <p:txBody>
          <a:bodyPr wrap="square">
            <a:spAutoFit/>
          </a:bodyPr>
          <a:lstStyle/>
          <a:p>
            <a:pPr indent="720725" algn="just"/>
            <a:endParaRPr lang="es-CL" dirty="0"/>
          </a:p>
          <a:p>
            <a:pPr indent="720725" algn="just"/>
            <a:r>
              <a:rPr lang="es-CL" dirty="0"/>
              <a:t>En probabilidades y estadísticas, la distribución normal logarítmica es una distribución de probabilidad de una variable aleatoria cuyo logaritmo está normalmente distribuido. Es decir, </a:t>
            </a:r>
            <a:r>
              <a:rPr lang="es-CL" b="1" dirty="0"/>
              <a:t>si X es una variable aleatoria con una distribución normal, entonces exp(X) tiene una distribución log-normal</a:t>
            </a:r>
            <a:r>
              <a:rPr lang="es-CL" dirty="0"/>
              <a:t>.</a:t>
            </a:r>
          </a:p>
          <a:p>
            <a:pPr indent="720725" algn="just"/>
            <a:endParaRPr lang="es-CL" dirty="0"/>
          </a:p>
          <a:p>
            <a:pPr indent="720725" algn="just"/>
            <a:r>
              <a:rPr lang="es-CL" dirty="0"/>
              <a:t>La base de una función logarítmica no es importante, ya que loga X está distribuida normalmente si y sólo si logb X está distribuida normalmente, sólo se diferencian en un factor constante.</a:t>
            </a:r>
          </a:p>
          <a:p>
            <a:pPr indent="720725" algn="just"/>
            <a:endParaRPr lang="es-CL" dirty="0"/>
          </a:p>
          <a:p>
            <a:pPr indent="720725" algn="just"/>
            <a:r>
              <a:rPr lang="es-CL" dirty="0"/>
              <a:t>Log-normal también se escribe log normal o lognormal.</a:t>
            </a:r>
          </a:p>
          <a:p>
            <a:pPr indent="720725" algn="just"/>
            <a:endParaRPr lang="es-CL" dirty="0"/>
          </a:p>
          <a:p>
            <a:pPr indent="720725" algn="just"/>
            <a:r>
              <a:rPr lang="es-CL" dirty="0"/>
              <a:t>Una variable puede ser modelada como log-normal si puede ser considerada como un producto multiplicativo de muchos pequeños factores independientes. </a:t>
            </a:r>
            <a:r>
              <a:rPr lang="es-CL" b="1" dirty="0"/>
              <a:t>Un ejemplo típico es un retorno a largo plazo de una inversión: puede considerarse como un producto de muchos retornos diarios.</a:t>
            </a:r>
          </a:p>
          <a:p>
            <a:pPr indent="720725" algn="just"/>
            <a:endParaRPr lang="es-CL" dirty="0"/>
          </a:p>
        </p:txBody>
      </p:sp>
    </p:spTree>
    <p:extLst>
      <p:ext uri="{BB962C8B-B14F-4D97-AF65-F5344CB8AC3E}">
        <p14:creationId xmlns:p14="http://schemas.microsoft.com/office/powerpoint/2010/main" val="5476643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3380DB9-039C-4682-BE41-2CB150080F81}"/>
              </a:ext>
            </a:extLst>
          </p:cNvPr>
          <p:cNvSpPr/>
          <p:nvPr/>
        </p:nvSpPr>
        <p:spPr>
          <a:xfrm>
            <a:off x="1774825" y="1089025"/>
            <a:ext cx="8907030" cy="4524315"/>
          </a:xfrm>
          <a:prstGeom prst="rect">
            <a:avLst/>
          </a:prstGeom>
        </p:spPr>
        <p:txBody>
          <a:bodyPr wrap="square">
            <a:spAutoFit/>
          </a:bodyPr>
          <a:lstStyle/>
          <a:p>
            <a:pPr indent="623888" algn="just"/>
            <a:r>
              <a:rPr lang="es-CL" dirty="0"/>
              <a:t>También es conocida como Ley de Galton-Mac. Aliester o ley del efecto proporcional, según Calot (1988).</a:t>
            </a:r>
          </a:p>
          <a:p>
            <a:pPr indent="623888" algn="just"/>
            <a:endParaRPr lang="es-CL" dirty="0"/>
          </a:p>
          <a:p>
            <a:pPr indent="623888" algn="just"/>
            <a:r>
              <a:rPr lang="es-CL" dirty="0">
                <a:solidFill>
                  <a:srgbClr val="FF0000"/>
                </a:solidFill>
              </a:rPr>
              <a:t>Aplicación</a:t>
            </a:r>
          </a:p>
          <a:p>
            <a:pPr indent="623888" algn="just"/>
            <a:endParaRPr lang="es-CL" dirty="0"/>
          </a:p>
          <a:p>
            <a:pPr indent="623888" algn="just"/>
            <a:r>
              <a:rPr lang="es-CL" dirty="0"/>
              <a:t>La distribución log normal se ajusta a ciertos tipos de fallos (fatiga de componentes metálicos), vida de los aislamientos eléctricos, procesos continuos y datos de reparación, además de ser una buena representación en la distribución de los tiempos de reparación. </a:t>
            </a:r>
          </a:p>
          <a:p>
            <a:pPr indent="623888" algn="just"/>
            <a:endParaRPr lang="es-CL" dirty="0"/>
          </a:p>
          <a:p>
            <a:pPr indent="623888" algn="just"/>
            <a:r>
              <a:rPr lang="es-CL" dirty="0"/>
              <a:t>Es también una distribución importante en la valoración de sistemas con reparación.</a:t>
            </a:r>
          </a:p>
          <a:p>
            <a:pPr indent="623888" algn="just"/>
            <a:endParaRPr lang="es-CL" dirty="0"/>
          </a:p>
          <a:p>
            <a:pPr indent="623888" algn="just"/>
            <a:r>
              <a:rPr lang="es-CL" dirty="0"/>
              <a:t>La distribución log normal es importante en la representación de fenómenos de efectos proporcionales, tales como cambio en la variable en cualquier punto de un proceso y , algunas fallas de mantenimiento.</a:t>
            </a:r>
          </a:p>
        </p:txBody>
      </p:sp>
    </p:spTree>
    <p:extLst>
      <p:ext uri="{BB962C8B-B14F-4D97-AF65-F5344CB8AC3E}">
        <p14:creationId xmlns:p14="http://schemas.microsoft.com/office/powerpoint/2010/main" val="17888385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C4562A51-F8F0-4B28-BC27-022493B1F50B}"/>
              </a:ext>
            </a:extLst>
          </p:cNvPr>
          <p:cNvSpPr/>
          <p:nvPr/>
        </p:nvSpPr>
        <p:spPr>
          <a:xfrm>
            <a:off x="1898072" y="1089025"/>
            <a:ext cx="9074727" cy="2862322"/>
          </a:xfrm>
          <a:prstGeom prst="rect">
            <a:avLst/>
          </a:prstGeom>
        </p:spPr>
        <p:txBody>
          <a:bodyPr wrap="square">
            <a:spAutoFit/>
          </a:bodyPr>
          <a:lstStyle/>
          <a:p>
            <a:pPr algn="ctr"/>
            <a:r>
              <a:rPr lang="es-CL" dirty="0"/>
              <a:t>Concepto</a:t>
            </a:r>
          </a:p>
          <a:p>
            <a:endParaRPr lang="es-CL" dirty="0"/>
          </a:p>
          <a:p>
            <a:pPr indent="720725" algn="just"/>
            <a:r>
              <a:rPr lang="es-CL" dirty="0"/>
              <a:t>La distribución log normal es una probabilidad utilizada para expresar el comportamiento de observaciones con asimetría positiva, en donde la mayoría de los valores ocurren en las proximidades de un valor mínimo. </a:t>
            </a:r>
          </a:p>
          <a:p>
            <a:pPr indent="720725" algn="just"/>
            <a:endParaRPr lang="es-CL" dirty="0"/>
          </a:p>
          <a:p>
            <a:pPr indent="720725" algn="just"/>
            <a:r>
              <a:rPr lang="es-CL" dirty="0"/>
              <a:t>Esta distribución es característica en conjuntos de datos donde existe </a:t>
            </a:r>
            <a:r>
              <a:rPr lang="es-CL" b="1" dirty="0"/>
              <a:t>mayor frecuencia de valores pequeños,</a:t>
            </a:r>
            <a:r>
              <a:rPr lang="es-CL" dirty="0"/>
              <a:t> por lo cual la media se desplaza hacia la derecha y esto hace que el mejor estadígrafo de posición sea </a:t>
            </a:r>
            <a:r>
              <a:rPr lang="es-CL" b="1" dirty="0"/>
              <a:t>la moda </a:t>
            </a:r>
            <a:r>
              <a:rPr lang="es-CL" dirty="0"/>
              <a:t>y no la media aritmética.</a:t>
            </a:r>
          </a:p>
        </p:txBody>
      </p:sp>
      <p:pic>
        <p:nvPicPr>
          <p:cNvPr id="4" name="Imagen 3">
            <a:extLst>
              <a:ext uri="{FF2B5EF4-FFF2-40B4-BE49-F238E27FC236}">
                <a16:creationId xmlns:a16="http://schemas.microsoft.com/office/drawing/2014/main" id="{DB74869A-5F43-4ED2-B592-F3CBD7AC5E12}"/>
              </a:ext>
            </a:extLst>
          </p:cNvPr>
          <p:cNvPicPr>
            <a:picLocks noChangeAspect="1"/>
          </p:cNvPicPr>
          <p:nvPr/>
        </p:nvPicPr>
        <p:blipFill>
          <a:blip r:embed="rId2">
            <a:extLst>
              <a:ext uri="{BEBA8EAE-BF5A-486C-A8C5-ECC9F3942E4B}">
                <a14:imgProps xmlns:a14="http://schemas.microsoft.com/office/drawing/2010/main">
                  <a14:imgLayer r:embed="rId3">
                    <a14:imgEffect>
                      <a14:saturation sat="200000"/>
                    </a14:imgEffect>
                  </a14:imgLayer>
                </a14:imgProps>
              </a:ext>
              <a:ext uri="{28A0092B-C50C-407E-A947-70E740481C1C}">
                <a14:useLocalDpi xmlns:a14="http://schemas.microsoft.com/office/drawing/2010/main" val="0"/>
              </a:ext>
            </a:extLst>
          </a:blip>
          <a:stretch>
            <a:fillRect/>
          </a:stretch>
        </p:blipFill>
        <p:spPr>
          <a:xfrm>
            <a:off x="2660073" y="4149437"/>
            <a:ext cx="7703127" cy="216823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8175817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9A40B1F-D337-4121-8B8F-516CA7288C36}"/>
              </a:ext>
            </a:extLst>
          </p:cNvPr>
          <p:cNvSpPr/>
          <p:nvPr/>
        </p:nvSpPr>
        <p:spPr>
          <a:xfrm>
            <a:off x="1774825" y="1089025"/>
            <a:ext cx="8713066" cy="4616648"/>
          </a:xfrm>
          <a:prstGeom prst="rect">
            <a:avLst/>
          </a:prstGeom>
        </p:spPr>
        <p:txBody>
          <a:bodyPr wrap="square">
            <a:spAutoFit/>
          </a:bodyPr>
          <a:lstStyle/>
          <a:p>
            <a:pPr indent="720725" algn="just"/>
            <a:r>
              <a:rPr lang="es-CL" sz="2000" dirty="0">
                <a:solidFill>
                  <a:srgbClr val="FF0000"/>
                </a:solidFill>
              </a:rPr>
              <a:t>LA DISTRIBUCIÓN LOG NORMAL SE CARACTERIZA POR LAS SIGUIENTES PROPIEDADES:</a:t>
            </a:r>
          </a:p>
          <a:p>
            <a:pPr indent="720725" algn="just"/>
            <a:endParaRPr lang="es-CL" sz="2000" dirty="0"/>
          </a:p>
          <a:p>
            <a:pPr indent="720725" algn="just"/>
            <a:r>
              <a:rPr lang="es-CL" dirty="0"/>
              <a:t>Asigna valores a las tasas y probabilidades de fallo que sólo pueden ser positivas. </a:t>
            </a:r>
          </a:p>
          <a:p>
            <a:pPr indent="720725" algn="just"/>
            <a:endParaRPr lang="es-CL" dirty="0"/>
          </a:p>
          <a:p>
            <a:pPr indent="720725" algn="just"/>
            <a:r>
              <a:rPr lang="es-CL" dirty="0"/>
              <a:t>Como depende de dos parámetros se ajusta bien a un gran número de distribuciones empíricas. </a:t>
            </a:r>
          </a:p>
          <a:p>
            <a:pPr indent="720725" algn="just"/>
            <a:endParaRPr lang="es-CL" dirty="0"/>
          </a:p>
          <a:p>
            <a:pPr indent="720725" algn="just"/>
            <a:r>
              <a:rPr lang="es-CL" dirty="0"/>
              <a:t>Es utilizada para parámetros que son a su vez producto de numerosas cantidades aleatorias (múltiples efectos que influyen sobre la fiabilidad). </a:t>
            </a:r>
          </a:p>
          <a:p>
            <a:pPr indent="720725" algn="just"/>
            <a:endParaRPr lang="es-CL" dirty="0"/>
          </a:p>
          <a:p>
            <a:pPr indent="720725" algn="just"/>
            <a:r>
              <a:rPr lang="es-CL" dirty="0"/>
              <a:t>La esperanza matemática o media es mayor que su mediana, por lo que da más importancia a los valores grandes de las tasas de fallo que una distribución normal con los mismos percentiles del 5% y 50% teniendo en cuenta que son malos.</a:t>
            </a:r>
          </a:p>
        </p:txBody>
      </p:sp>
    </p:spTree>
    <p:extLst>
      <p:ext uri="{BB962C8B-B14F-4D97-AF65-F5344CB8AC3E}">
        <p14:creationId xmlns:p14="http://schemas.microsoft.com/office/powerpoint/2010/main" val="32949646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93E7241-FB15-4A64-AAEE-FC110FFAF777}"/>
              </a:ext>
            </a:extLst>
          </p:cNvPr>
          <p:cNvSpPr/>
          <p:nvPr/>
        </p:nvSpPr>
        <p:spPr>
          <a:xfrm>
            <a:off x="1774825" y="1056417"/>
            <a:ext cx="9171709" cy="2246769"/>
          </a:xfrm>
          <a:prstGeom prst="rect">
            <a:avLst/>
          </a:prstGeom>
        </p:spPr>
        <p:txBody>
          <a:bodyPr wrap="square">
            <a:spAutoFit/>
          </a:bodyPr>
          <a:lstStyle/>
          <a:p>
            <a:pPr indent="623888"/>
            <a:endParaRPr lang="es-CL" b="1" dirty="0"/>
          </a:p>
          <a:p>
            <a:pPr indent="623888"/>
            <a:r>
              <a:rPr lang="es-CL" sz="1600" b="1" dirty="0">
                <a:solidFill>
                  <a:srgbClr val="FFC000"/>
                </a:solidFill>
              </a:rPr>
              <a:t>PROBLEMAS ENTRE LA RENTABILIDAD SIMPLE Y LA DISTRIBUCIÓN NORMAL</a:t>
            </a:r>
          </a:p>
          <a:p>
            <a:pPr indent="623888"/>
            <a:endParaRPr lang="es-CL" sz="1600" b="1" dirty="0">
              <a:solidFill>
                <a:srgbClr val="FFC000"/>
              </a:solidFill>
            </a:endParaRPr>
          </a:p>
          <a:p>
            <a:endParaRPr lang="es-CL" dirty="0"/>
          </a:p>
          <a:p>
            <a:pPr indent="720725" algn="just"/>
            <a:r>
              <a:rPr lang="es-CL" dirty="0"/>
              <a:t>  Muchos de los modelos de evaluación del riesgo se basan en la distribución normal de las series de datos. Pero el problema es que este tipo de distribución puede no ser adecuada para representar la rentabilidad simple.</a:t>
            </a:r>
          </a:p>
          <a:p>
            <a:pPr indent="720725" algn="just"/>
            <a:endParaRPr lang="es-CL" dirty="0"/>
          </a:p>
        </p:txBody>
      </p:sp>
      <p:sp>
        <p:nvSpPr>
          <p:cNvPr id="3" name="Rectángulo 2">
            <a:extLst>
              <a:ext uri="{FF2B5EF4-FFF2-40B4-BE49-F238E27FC236}">
                <a16:creationId xmlns:a16="http://schemas.microsoft.com/office/drawing/2014/main" id="{7C46975B-250A-4C5D-B7A9-E5E4A4FD6B8B}"/>
              </a:ext>
            </a:extLst>
          </p:cNvPr>
          <p:cNvSpPr/>
          <p:nvPr/>
        </p:nvSpPr>
        <p:spPr>
          <a:xfrm>
            <a:off x="1774825" y="3417183"/>
            <a:ext cx="9254837" cy="1754326"/>
          </a:xfrm>
          <a:prstGeom prst="rect">
            <a:avLst/>
          </a:prstGeom>
        </p:spPr>
        <p:txBody>
          <a:bodyPr wrap="square">
            <a:spAutoFit/>
          </a:bodyPr>
          <a:lstStyle/>
          <a:p>
            <a:pPr indent="720725"/>
            <a:r>
              <a:rPr lang="es-CL" dirty="0"/>
              <a:t>Supongamos que tenemos una inversión anual en una acción de bolsa, simple sin apalancamiento. </a:t>
            </a:r>
          </a:p>
          <a:p>
            <a:pPr indent="720725"/>
            <a:endParaRPr lang="es-CL" dirty="0"/>
          </a:p>
          <a:p>
            <a:pPr indent="720725"/>
            <a:r>
              <a:rPr lang="es-CL" dirty="0"/>
              <a:t>Asumimos que el retorno sigue una distribución normal con una media de 0.05 (5%) y una desviación típica de 0.5 (50%)</a:t>
            </a:r>
          </a:p>
          <a:p>
            <a:pPr indent="720725"/>
            <a:endParaRPr lang="es-CL" b="1" dirty="0"/>
          </a:p>
        </p:txBody>
      </p:sp>
    </p:spTree>
    <p:extLst>
      <p:ext uri="{BB962C8B-B14F-4D97-AF65-F5344CB8AC3E}">
        <p14:creationId xmlns:p14="http://schemas.microsoft.com/office/powerpoint/2010/main" val="38475945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F231DA16-E8A3-4040-83F5-9A17EBF29046}"/>
              </a:ext>
            </a:extLst>
          </p:cNvPr>
          <p:cNvPicPr>
            <a:picLocks noChangeAspect="1"/>
          </p:cNvPicPr>
          <p:nvPr/>
        </p:nvPicPr>
        <p:blipFill>
          <a:blip r:embed="rId2">
            <a:extLst>
              <a:ext uri="{BEBA8EAE-BF5A-486C-A8C5-ECC9F3942E4B}">
                <a14:imgProps xmlns:a14="http://schemas.microsoft.com/office/drawing/2010/main">
                  <a14:imgLayer r:embed="rId3">
                    <a14:imgEffect>
                      <a14:colorTemperature colorTemp="4700"/>
                    </a14:imgEffect>
                  </a14:imgLayer>
                </a14:imgProps>
              </a:ext>
              <a:ext uri="{28A0092B-C50C-407E-A947-70E740481C1C}">
                <a14:useLocalDpi xmlns:a14="http://schemas.microsoft.com/office/drawing/2010/main" val="0"/>
              </a:ext>
            </a:extLst>
          </a:blip>
          <a:stretch>
            <a:fillRect/>
          </a:stretch>
        </p:blipFill>
        <p:spPr>
          <a:xfrm>
            <a:off x="1939636" y="1269135"/>
            <a:ext cx="8508135" cy="4672013"/>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5" name="Rectángulo: esquinas redondeadas 4">
            <a:extLst>
              <a:ext uri="{FF2B5EF4-FFF2-40B4-BE49-F238E27FC236}">
                <a16:creationId xmlns:a16="http://schemas.microsoft.com/office/drawing/2014/main" id="{77D0E9C6-887D-4F59-9B30-98C6E230F3AA}"/>
              </a:ext>
            </a:extLst>
          </p:cNvPr>
          <p:cNvSpPr/>
          <p:nvPr/>
        </p:nvSpPr>
        <p:spPr>
          <a:xfrm>
            <a:off x="4655127" y="221673"/>
            <a:ext cx="3754582" cy="59574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a:solidFill>
                  <a:srgbClr val="FF0000"/>
                </a:solidFill>
              </a:rPr>
              <a:t>GRÁFICO</a:t>
            </a:r>
          </a:p>
        </p:txBody>
      </p:sp>
    </p:spTree>
    <p:extLst>
      <p:ext uri="{BB962C8B-B14F-4D97-AF65-F5344CB8AC3E}">
        <p14:creationId xmlns:p14="http://schemas.microsoft.com/office/powerpoint/2010/main" val="15279413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5DCDDD59-21FD-42CF-AF91-394F14C2EA69}"/>
              </a:ext>
            </a:extLst>
          </p:cNvPr>
          <p:cNvSpPr/>
          <p:nvPr/>
        </p:nvSpPr>
        <p:spPr>
          <a:xfrm>
            <a:off x="1920297" y="1089026"/>
            <a:ext cx="9010939" cy="2585323"/>
          </a:xfrm>
          <a:prstGeom prst="rect">
            <a:avLst/>
          </a:prstGeom>
        </p:spPr>
        <p:txBody>
          <a:bodyPr wrap="square">
            <a:spAutoFit/>
          </a:bodyPr>
          <a:lstStyle/>
          <a:p>
            <a:pPr indent="720725" algn="just"/>
            <a:r>
              <a:rPr lang="es-CL" b="1" dirty="0">
                <a:solidFill>
                  <a:srgbClr val="1A1A1A"/>
                </a:solidFill>
                <a:latin typeface="Merriweather"/>
              </a:rPr>
              <a:t> Podemos ver que la media de datos se sitúa en 0.05 y que la primera desviación estándar corresponde a 0.05+ 0.5=0.55 y 0.05 – 0.5=-0.45  (Valor medio + – una desviación estándar).</a:t>
            </a:r>
          </a:p>
          <a:p>
            <a:pPr indent="720725" algn="just"/>
            <a:br>
              <a:rPr lang="es-CL" b="1" dirty="0"/>
            </a:br>
            <a:r>
              <a:rPr lang="es-CL" b="1" dirty="0"/>
              <a:t>            </a:t>
            </a:r>
            <a:r>
              <a:rPr lang="es-CL" b="1" dirty="0">
                <a:solidFill>
                  <a:srgbClr val="1A1A1A"/>
                </a:solidFill>
                <a:latin typeface="Merriweather"/>
              </a:rPr>
              <a:t>Es decir que según el ejemplo, con que la rentabilidad fuera inferior en 1 desviación estándar perderías -0.45, es </a:t>
            </a:r>
            <a:r>
              <a:rPr lang="es-CL" b="1" dirty="0">
                <a:solidFill>
                  <a:srgbClr val="1A1A1A"/>
                </a:solidFill>
                <a:latin typeface="Rockwell" panose="02060603020205020403" pitchFamily="18" charset="0"/>
              </a:rPr>
              <a:t>decir</a:t>
            </a:r>
            <a:r>
              <a:rPr lang="es-CL" b="1" dirty="0">
                <a:solidFill>
                  <a:srgbClr val="1A1A1A"/>
                </a:solidFill>
                <a:latin typeface="Merriweather"/>
              </a:rPr>
              <a:t> el 45% de la inversión</a:t>
            </a:r>
          </a:p>
          <a:p>
            <a:pPr indent="720725" algn="just"/>
            <a:endParaRPr lang="es-CL" b="1" dirty="0">
              <a:solidFill>
                <a:srgbClr val="1A1A1A"/>
              </a:solidFill>
              <a:latin typeface="Merriweather"/>
            </a:endParaRPr>
          </a:p>
          <a:p>
            <a:pPr indent="720725" algn="just"/>
            <a:endParaRPr lang="es-CL" b="1" dirty="0">
              <a:solidFill>
                <a:srgbClr val="1A1A1A"/>
              </a:solidFill>
              <a:latin typeface="Merriweather"/>
            </a:endParaRPr>
          </a:p>
          <a:p>
            <a:pPr indent="720725" algn="just"/>
            <a:endParaRPr lang="es-CL" b="1" dirty="0"/>
          </a:p>
        </p:txBody>
      </p:sp>
      <p:sp>
        <p:nvSpPr>
          <p:cNvPr id="3" name="Rectángulo 2">
            <a:extLst>
              <a:ext uri="{FF2B5EF4-FFF2-40B4-BE49-F238E27FC236}">
                <a16:creationId xmlns:a16="http://schemas.microsoft.com/office/drawing/2014/main" id="{CFE1F36E-6193-466A-A282-DE1141078531}"/>
              </a:ext>
            </a:extLst>
          </p:cNvPr>
          <p:cNvSpPr/>
          <p:nvPr/>
        </p:nvSpPr>
        <p:spPr>
          <a:xfrm>
            <a:off x="2110797" y="2887682"/>
            <a:ext cx="8972839" cy="3970318"/>
          </a:xfrm>
          <a:prstGeom prst="rect">
            <a:avLst/>
          </a:prstGeom>
        </p:spPr>
        <p:txBody>
          <a:bodyPr wrap="square">
            <a:spAutoFit/>
          </a:bodyPr>
          <a:lstStyle/>
          <a:p>
            <a:pPr indent="720725"/>
            <a:endParaRPr lang="es-CL" dirty="0"/>
          </a:p>
          <a:p>
            <a:pPr indent="720725"/>
            <a:endParaRPr lang="es-CL" dirty="0"/>
          </a:p>
          <a:p>
            <a:pPr indent="720725"/>
            <a:r>
              <a:rPr lang="es-CL" dirty="0"/>
              <a:t>Si sobre el lado negativo nos movemos dos desviaciones, entonces tenemos que el resultado es 0.05 – (2*0.5)= -0.95 . Perderías el 95% del dinero.</a:t>
            </a:r>
          </a:p>
          <a:p>
            <a:pPr indent="720725"/>
            <a:endParaRPr lang="es-CL" dirty="0"/>
          </a:p>
          <a:p>
            <a:pPr indent="720725" algn="just"/>
            <a:r>
              <a:rPr lang="es-CL" dirty="0">
                <a:solidFill>
                  <a:srgbClr val="1A1A1A"/>
                </a:solidFill>
                <a:latin typeface="Rockwell" panose="02060603020205020403" pitchFamily="18" charset="0"/>
              </a:rPr>
              <a:t>¿Y qué pasa si nos movemos a 3 desviaciones? Pues 0.05 -(3*0.5)= -1.45 Nos da un resultado imposible  ya que indica que estarías perdiendo más del 100% de tu inversión.</a:t>
            </a:r>
          </a:p>
          <a:p>
            <a:pPr indent="720725" algn="just"/>
            <a:endParaRPr lang="es-CL" dirty="0">
              <a:solidFill>
                <a:srgbClr val="1A1A1A"/>
              </a:solidFill>
              <a:latin typeface="Rockwell" panose="02060603020205020403" pitchFamily="18" charset="0"/>
            </a:endParaRPr>
          </a:p>
          <a:p>
            <a:pPr indent="720725" algn="just"/>
            <a:r>
              <a:rPr lang="es-CL" dirty="0">
                <a:solidFill>
                  <a:srgbClr val="1A1A1A"/>
                </a:solidFill>
                <a:latin typeface="Rockwell" panose="02060603020205020403" pitchFamily="18" charset="0"/>
              </a:rPr>
              <a:t>Si lo calculas, la distribución del ejemplo muestra que hay 1.8% de probabilidad de que el precio en el futuro sea negativo.</a:t>
            </a:r>
          </a:p>
          <a:p>
            <a:pPr indent="720725"/>
            <a:endParaRPr lang="es-CL" dirty="0"/>
          </a:p>
          <a:p>
            <a:pPr indent="720725"/>
            <a:endParaRPr lang="es-CL" dirty="0"/>
          </a:p>
          <a:p>
            <a:pPr indent="720725"/>
            <a:endParaRPr lang="es-CL" dirty="0"/>
          </a:p>
        </p:txBody>
      </p:sp>
    </p:spTree>
    <p:extLst>
      <p:ext uri="{BB962C8B-B14F-4D97-AF65-F5344CB8AC3E}">
        <p14:creationId xmlns:p14="http://schemas.microsoft.com/office/powerpoint/2010/main" val="41607071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5DCDDD59-21FD-42CF-AF91-394F14C2EA69}"/>
              </a:ext>
            </a:extLst>
          </p:cNvPr>
          <p:cNvSpPr/>
          <p:nvPr/>
        </p:nvSpPr>
        <p:spPr>
          <a:xfrm>
            <a:off x="1774825" y="1235656"/>
            <a:ext cx="9211830" cy="1477328"/>
          </a:xfrm>
          <a:prstGeom prst="rect">
            <a:avLst/>
          </a:prstGeom>
        </p:spPr>
        <p:txBody>
          <a:bodyPr wrap="square">
            <a:spAutoFit/>
          </a:bodyPr>
          <a:lstStyle/>
          <a:p>
            <a:pPr indent="720725" algn="just"/>
            <a:r>
              <a:rPr lang="es-CL" dirty="0">
                <a:solidFill>
                  <a:srgbClr val="1A1A1A"/>
                </a:solidFill>
                <a:latin typeface="Merriweather"/>
              </a:rPr>
              <a:t>El problema viene porque la distribución normal está definida para todos los valores reales, lo que comprende rentabilidades entre  </a:t>
            </a:r>
            <a:r>
              <a:rPr lang="es-CL" b="1" dirty="0"/>
              <a:t>-∞  </a:t>
            </a:r>
            <a:r>
              <a:rPr lang="es-CL" dirty="0"/>
              <a:t>y  </a:t>
            </a:r>
            <a:r>
              <a:rPr lang="es-CL" b="1" dirty="0"/>
              <a:t>+∞</a:t>
            </a:r>
          </a:p>
          <a:p>
            <a:pPr indent="720725" algn="just"/>
            <a:endParaRPr lang="es-CL" b="1" dirty="0">
              <a:solidFill>
                <a:srgbClr val="1A1A1A"/>
              </a:solidFill>
              <a:latin typeface="Merriweather"/>
            </a:endParaRPr>
          </a:p>
          <a:p>
            <a:pPr indent="720725" algn="just"/>
            <a:r>
              <a:rPr lang="es-CL" dirty="0">
                <a:solidFill>
                  <a:srgbClr val="1A1A1A"/>
                </a:solidFill>
                <a:latin typeface="Merriweather"/>
              </a:rPr>
              <a:t>Pero no podemos tener rentabilidades infinitas negativas! la mayor pérdida que en realidad puedes tener es el 100% de tu inversión ya que no puedes tener precios negativos.</a:t>
            </a:r>
            <a:endParaRPr lang="es-CL" dirty="0"/>
          </a:p>
        </p:txBody>
      </p:sp>
    </p:spTree>
    <p:extLst>
      <p:ext uri="{BB962C8B-B14F-4D97-AF65-F5344CB8AC3E}">
        <p14:creationId xmlns:p14="http://schemas.microsoft.com/office/powerpoint/2010/main" val="1032180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C3EA0B-3214-4DB0-8435-802AFCB89748}"/>
              </a:ext>
            </a:extLst>
          </p:cNvPr>
          <p:cNvSpPr>
            <a:spLocks noGrp="1"/>
          </p:cNvSpPr>
          <p:nvPr>
            <p:ph type="title"/>
          </p:nvPr>
        </p:nvSpPr>
        <p:spPr>
          <a:xfrm>
            <a:off x="1826215" y="1089025"/>
            <a:ext cx="9531457" cy="848263"/>
          </a:xfrm>
        </p:spPr>
        <p:txBody>
          <a:bodyPr>
            <a:normAutofit/>
          </a:bodyPr>
          <a:lstStyle/>
          <a:p>
            <a:pPr algn="ctr"/>
            <a:r>
              <a:rPr lang="es-CL" sz="3600" dirty="0"/>
              <a:t>Modelos basados en distribuciones</a:t>
            </a:r>
          </a:p>
        </p:txBody>
      </p:sp>
      <p:sp>
        <p:nvSpPr>
          <p:cNvPr id="3" name="Rectángulo 2">
            <a:extLst>
              <a:ext uri="{FF2B5EF4-FFF2-40B4-BE49-F238E27FC236}">
                <a16:creationId xmlns:a16="http://schemas.microsoft.com/office/drawing/2014/main" id="{FA2F6E23-0A54-4E87-B5EE-FF08F06A6055}"/>
              </a:ext>
            </a:extLst>
          </p:cNvPr>
          <p:cNvSpPr/>
          <p:nvPr/>
        </p:nvSpPr>
        <p:spPr>
          <a:xfrm>
            <a:off x="3125490" y="1937288"/>
            <a:ext cx="6932909" cy="4062651"/>
          </a:xfrm>
          <a:prstGeom prst="rect">
            <a:avLst/>
          </a:prstGeom>
        </p:spPr>
        <p:txBody>
          <a:bodyPr wrap="square">
            <a:spAutoFit/>
          </a:bodyPr>
          <a:lstStyle/>
          <a:p>
            <a:pPr algn="ctr"/>
            <a:r>
              <a:rPr lang="pt-BR" sz="2000" dirty="0">
                <a:solidFill>
                  <a:schemeClr val="accent2">
                    <a:lumMod val="75000"/>
                  </a:schemeClr>
                </a:solidFill>
              </a:rPr>
              <a:t>MODELOS PROBABILÍSTICOS DISCRETOS</a:t>
            </a:r>
            <a:endParaRPr lang="es-CL" sz="2000" dirty="0">
              <a:solidFill>
                <a:schemeClr val="accent2">
                  <a:lumMod val="75000"/>
                </a:schemeClr>
              </a:solidFill>
            </a:endParaRPr>
          </a:p>
          <a:p>
            <a:endParaRPr lang="es-CL" dirty="0"/>
          </a:p>
          <a:p>
            <a:pPr algn="ctr"/>
            <a:r>
              <a:rPr lang="es-CL" dirty="0"/>
              <a:t>Modelo de Bernoulli</a:t>
            </a:r>
          </a:p>
          <a:p>
            <a:pPr algn="ctr"/>
            <a:endParaRPr lang="es-CL" dirty="0"/>
          </a:p>
          <a:p>
            <a:pPr algn="ctr"/>
            <a:r>
              <a:rPr lang="es-CL" dirty="0"/>
              <a:t>Modelo Binomial.</a:t>
            </a:r>
          </a:p>
          <a:p>
            <a:pPr algn="ctr"/>
            <a:endParaRPr lang="es-CL" dirty="0"/>
          </a:p>
          <a:p>
            <a:pPr algn="ctr"/>
            <a:r>
              <a:rPr lang="es-CL" dirty="0"/>
              <a:t>Modelo Geométrico.</a:t>
            </a:r>
          </a:p>
          <a:p>
            <a:pPr algn="ctr"/>
            <a:endParaRPr lang="es-CL" dirty="0"/>
          </a:p>
          <a:p>
            <a:pPr algn="ctr"/>
            <a:r>
              <a:rPr lang="es-CL" dirty="0"/>
              <a:t>Modelo Binomial negativo.</a:t>
            </a:r>
          </a:p>
          <a:p>
            <a:pPr algn="ctr"/>
            <a:endParaRPr lang="es-CL" dirty="0"/>
          </a:p>
          <a:p>
            <a:pPr algn="ctr"/>
            <a:r>
              <a:rPr lang="es-CL" dirty="0"/>
              <a:t>Modelo Hipergeométrico.</a:t>
            </a:r>
          </a:p>
          <a:p>
            <a:pPr algn="ctr"/>
            <a:endParaRPr lang="es-CL" dirty="0"/>
          </a:p>
          <a:p>
            <a:pPr algn="ctr"/>
            <a:r>
              <a:rPr lang="es-CL" dirty="0"/>
              <a:t>Modelo de Poisson.</a:t>
            </a:r>
          </a:p>
          <a:p>
            <a:endParaRPr lang="es-CL" dirty="0"/>
          </a:p>
        </p:txBody>
      </p:sp>
    </p:spTree>
    <p:extLst>
      <p:ext uri="{BB962C8B-B14F-4D97-AF65-F5344CB8AC3E}">
        <p14:creationId xmlns:p14="http://schemas.microsoft.com/office/powerpoint/2010/main" val="19448246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7D65C97-5CA9-436A-9E71-A9B7D5BB67B2}"/>
              </a:ext>
            </a:extLst>
          </p:cNvPr>
          <p:cNvSpPr/>
          <p:nvPr/>
        </p:nvSpPr>
        <p:spPr>
          <a:xfrm>
            <a:off x="1911927" y="1089025"/>
            <a:ext cx="8839199" cy="3139321"/>
          </a:xfrm>
          <a:prstGeom prst="rect">
            <a:avLst/>
          </a:prstGeom>
        </p:spPr>
        <p:txBody>
          <a:bodyPr wrap="square">
            <a:spAutoFit/>
          </a:bodyPr>
          <a:lstStyle/>
          <a:p>
            <a:pPr algn="ctr"/>
            <a:r>
              <a:rPr lang="es-CL" dirty="0"/>
              <a:t>UTILIZAR LA RENTABILIDAD LOGARÍTMICA</a:t>
            </a:r>
          </a:p>
          <a:p>
            <a:endParaRPr lang="es-CL" dirty="0"/>
          </a:p>
          <a:p>
            <a:pPr indent="720725" algn="just"/>
            <a:r>
              <a:rPr lang="es-CL" dirty="0"/>
              <a:t>¿Qué pasaría si utilizáramos la rentabilidad logarítmica – retorno compuesto continuo-  en vez de los retornos simples?</a:t>
            </a:r>
          </a:p>
          <a:p>
            <a:pPr indent="720725" algn="just"/>
            <a:endParaRPr lang="es-CL" dirty="0"/>
          </a:p>
          <a:p>
            <a:pPr indent="720725" algn="just"/>
            <a:r>
              <a:rPr lang="es-CL" dirty="0"/>
              <a:t>Si tomamos el mismo ejemplo de antes, pero en este caso asumimos que el retorno compuesto continuo es el que sigue una distribución normal (y seguimos utilizando una media de 0.05  y una desviación típica de 0.5 ).</a:t>
            </a:r>
          </a:p>
          <a:p>
            <a:pPr indent="720725" algn="just"/>
            <a:endParaRPr lang="es-CL" dirty="0"/>
          </a:p>
          <a:p>
            <a:pPr indent="720725" algn="just"/>
            <a:r>
              <a:rPr lang="es-CL" dirty="0"/>
              <a:t>¿Qué pasa cuando lleguemos a 3 desviaciones? Que la rentabilidad simple será de -1.45 (0.05- 3*0.5).  ¿Y cuánto es esto en rentabilidad compuesta?</a:t>
            </a:r>
          </a:p>
        </p:txBody>
      </p:sp>
      <p:sp>
        <p:nvSpPr>
          <p:cNvPr id="3" name="Rectángulo 2">
            <a:extLst>
              <a:ext uri="{FF2B5EF4-FFF2-40B4-BE49-F238E27FC236}">
                <a16:creationId xmlns:a16="http://schemas.microsoft.com/office/drawing/2014/main" id="{815379C4-BD8A-4B74-A8FD-9534C196CBA2}"/>
              </a:ext>
            </a:extLst>
          </p:cNvPr>
          <p:cNvSpPr/>
          <p:nvPr/>
        </p:nvSpPr>
        <p:spPr>
          <a:xfrm>
            <a:off x="2092035" y="4228346"/>
            <a:ext cx="8478982" cy="1754326"/>
          </a:xfrm>
          <a:prstGeom prst="rect">
            <a:avLst/>
          </a:prstGeom>
        </p:spPr>
        <p:txBody>
          <a:bodyPr wrap="square">
            <a:spAutoFit/>
          </a:bodyPr>
          <a:lstStyle/>
          <a:p>
            <a:r>
              <a:rPr lang="es-CL" dirty="0"/>
              <a:t>Si:</a:t>
            </a:r>
          </a:p>
          <a:p>
            <a:pPr indent="720725" algn="just"/>
            <a:r>
              <a:rPr lang="es-CL" b="1" dirty="0"/>
              <a:t>Rc= ln (1+ Rentabilidad simple) → Rentabilidad simple=e^Rc-1</a:t>
            </a:r>
          </a:p>
          <a:p>
            <a:pPr indent="720725" algn="just"/>
            <a:endParaRPr lang="es-CL" dirty="0"/>
          </a:p>
          <a:p>
            <a:pPr indent="720725" algn="just"/>
            <a:r>
              <a:rPr lang="es-CL" dirty="0"/>
              <a:t>Rentabilidad=(e^-1.45 )-1 =  -0.765. Será igual a una pérdida del 76,5%.</a:t>
            </a:r>
          </a:p>
          <a:p>
            <a:pPr indent="720725" algn="just"/>
            <a:endParaRPr lang="es-CL" dirty="0"/>
          </a:p>
          <a:p>
            <a:pPr indent="720725" algn="just"/>
            <a:r>
              <a:rPr lang="es-CL" dirty="0"/>
              <a:t>No llega a dar la probabilidad de precios negativos.</a:t>
            </a:r>
          </a:p>
        </p:txBody>
      </p:sp>
    </p:spTree>
    <p:extLst>
      <p:ext uri="{BB962C8B-B14F-4D97-AF65-F5344CB8AC3E}">
        <p14:creationId xmlns:p14="http://schemas.microsoft.com/office/powerpoint/2010/main" val="9329818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9A458FF6-CF5C-4879-AEB2-E0396C4AC6E2}"/>
              </a:ext>
            </a:extLst>
          </p:cNvPr>
          <p:cNvSpPr/>
          <p:nvPr/>
        </p:nvSpPr>
        <p:spPr>
          <a:xfrm>
            <a:off x="1774825" y="1089025"/>
            <a:ext cx="9073284" cy="5078313"/>
          </a:xfrm>
          <a:prstGeom prst="rect">
            <a:avLst/>
          </a:prstGeom>
        </p:spPr>
        <p:txBody>
          <a:bodyPr wrap="square">
            <a:spAutoFit/>
          </a:bodyPr>
          <a:lstStyle/>
          <a:p>
            <a:pPr algn="ctr"/>
            <a:r>
              <a:rPr lang="es-CL" b="1" dirty="0"/>
              <a:t>Otros ejemplos:</a:t>
            </a:r>
          </a:p>
          <a:p>
            <a:endParaRPr lang="es-CL" dirty="0"/>
          </a:p>
          <a:p>
            <a:pPr indent="720725" algn="just"/>
            <a:r>
              <a:rPr lang="es-CL" dirty="0"/>
              <a:t>Un interés compuesto continuo de -2 nos da una rentabilidad simple de -0.865. Es decir si el interés compuesto continuo es de -200%, significa que habrás perdido el 86.5% de tu dinero.</a:t>
            </a:r>
          </a:p>
          <a:p>
            <a:pPr indent="720725" algn="just"/>
            <a:endParaRPr lang="es-CL" dirty="0"/>
          </a:p>
          <a:p>
            <a:pPr indent="720725" algn="just"/>
            <a:r>
              <a:rPr lang="es-CL" dirty="0"/>
              <a:t>Si llegas a una rentabilidad logarítmica de -∞,  tendrás una rentabilidad de -1 ( pérdida de 100%):</a:t>
            </a:r>
          </a:p>
          <a:p>
            <a:pPr indent="720725" algn="just"/>
            <a:endParaRPr lang="es-CL" dirty="0"/>
          </a:p>
          <a:p>
            <a:pPr indent="720725" algn="just"/>
            <a:r>
              <a:rPr lang="es-CL" dirty="0"/>
              <a:t>Rentabilidad=(e^-∞ )-1 = -1</a:t>
            </a:r>
          </a:p>
          <a:p>
            <a:pPr indent="720725" algn="just"/>
            <a:endParaRPr lang="es-CL" dirty="0"/>
          </a:p>
          <a:p>
            <a:pPr indent="720725" algn="just"/>
            <a:r>
              <a:rPr lang="es-CL" dirty="0"/>
              <a:t>( recuerda las propiedades de las funciones exponenciales e^-∞=0)</a:t>
            </a:r>
          </a:p>
          <a:p>
            <a:pPr indent="720725" algn="just"/>
            <a:endParaRPr lang="es-CL" dirty="0"/>
          </a:p>
          <a:p>
            <a:pPr indent="720725" algn="just"/>
            <a:r>
              <a:rPr lang="es-CL" dirty="0"/>
              <a:t>La rentabilidad logarítmica puede ser menor a -1, ya que puede ser definida para cualquier valor entre -∞ y +∞. </a:t>
            </a:r>
          </a:p>
          <a:p>
            <a:pPr indent="720725" algn="just"/>
            <a:endParaRPr lang="es-CL" dirty="0"/>
          </a:p>
          <a:p>
            <a:pPr indent="720725" algn="just"/>
            <a:r>
              <a:rPr lang="es-CL" dirty="0"/>
              <a:t>Es por esto que se utilizan los rendimientos logarítmicos para calcular probabilidades basadas en la distribución normal.</a:t>
            </a:r>
          </a:p>
        </p:txBody>
      </p:sp>
    </p:spTree>
    <p:extLst>
      <p:ext uri="{BB962C8B-B14F-4D97-AF65-F5344CB8AC3E}">
        <p14:creationId xmlns:p14="http://schemas.microsoft.com/office/powerpoint/2010/main" val="10308423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4FA16E76-BE14-4716-A456-04CBCDAD0A6F}"/>
              </a:ext>
            </a:extLst>
          </p:cNvPr>
          <p:cNvSpPr/>
          <p:nvPr/>
        </p:nvSpPr>
        <p:spPr>
          <a:xfrm>
            <a:off x="2008909" y="1734373"/>
            <a:ext cx="9005455" cy="3539430"/>
          </a:xfrm>
          <a:prstGeom prst="rect">
            <a:avLst/>
          </a:prstGeom>
        </p:spPr>
        <p:txBody>
          <a:bodyPr wrap="square">
            <a:spAutoFit/>
          </a:bodyPr>
          <a:lstStyle/>
          <a:p>
            <a:pPr indent="720725" algn="just"/>
            <a:r>
              <a:rPr lang="es-CL" sz="3200" dirty="0">
                <a:solidFill>
                  <a:srgbClr val="002060"/>
                </a:solidFill>
              </a:rPr>
              <a:t>La rentabilidad logarítmica puede ser menor a -1, ya que puede ser definida para cualquier valor entre -∞ y +∞. </a:t>
            </a:r>
          </a:p>
          <a:p>
            <a:pPr indent="720725" algn="just"/>
            <a:endParaRPr lang="es-CL" sz="3200" dirty="0">
              <a:solidFill>
                <a:srgbClr val="002060"/>
              </a:solidFill>
            </a:endParaRPr>
          </a:p>
          <a:p>
            <a:pPr indent="720725" algn="just"/>
            <a:r>
              <a:rPr lang="es-CL" sz="3200" dirty="0">
                <a:solidFill>
                  <a:srgbClr val="002060"/>
                </a:solidFill>
              </a:rPr>
              <a:t>Es por esto que se utilizan los rendimientos logarítmicos para calcular probabilidades basadas en la distribución normal.</a:t>
            </a:r>
          </a:p>
        </p:txBody>
      </p:sp>
    </p:spTree>
    <p:extLst>
      <p:ext uri="{BB962C8B-B14F-4D97-AF65-F5344CB8AC3E}">
        <p14:creationId xmlns:p14="http://schemas.microsoft.com/office/powerpoint/2010/main" val="23715890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6B5F640-45D3-4BBD-BCD4-6448EA431656}"/>
              </a:ext>
            </a:extLst>
          </p:cNvPr>
          <p:cNvSpPr/>
          <p:nvPr/>
        </p:nvSpPr>
        <p:spPr>
          <a:xfrm>
            <a:off x="1774825" y="1429618"/>
            <a:ext cx="9073284" cy="1477328"/>
          </a:xfrm>
          <a:prstGeom prst="rect">
            <a:avLst/>
          </a:prstGeom>
        </p:spPr>
        <p:txBody>
          <a:bodyPr wrap="square">
            <a:spAutoFit/>
          </a:bodyPr>
          <a:lstStyle/>
          <a:p>
            <a:pPr indent="720725" algn="just"/>
            <a:r>
              <a:rPr lang="es-CL" dirty="0"/>
              <a:t>Con la rentabilidad logarítmica sí se puede sumar la rentabilidad de los distintos periodos para obtener la rentabilidad total.</a:t>
            </a:r>
          </a:p>
          <a:p>
            <a:pPr indent="720725" algn="just"/>
            <a:endParaRPr lang="es-CL" dirty="0"/>
          </a:p>
          <a:p>
            <a:pPr indent="720725" algn="just"/>
            <a:r>
              <a:rPr lang="es-CL" dirty="0"/>
              <a:t>Por lo que la rentabilidad compuesta de n periodos, no es más que la diferencia entre ln(precio final) – ln(precio inicial)</a:t>
            </a:r>
          </a:p>
        </p:txBody>
      </p:sp>
      <p:sp>
        <p:nvSpPr>
          <p:cNvPr id="5" name="Rectángulo 4">
            <a:extLst>
              <a:ext uri="{FF2B5EF4-FFF2-40B4-BE49-F238E27FC236}">
                <a16:creationId xmlns:a16="http://schemas.microsoft.com/office/drawing/2014/main" id="{1DA368AB-D67B-4AED-92ED-B2B685DF8927}"/>
              </a:ext>
            </a:extLst>
          </p:cNvPr>
          <p:cNvSpPr/>
          <p:nvPr/>
        </p:nvSpPr>
        <p:spPr>
          <a:xfrm>
            <a:off x="2092037" y="3382926"/>
            <a:ext cx="9171709" cy="461665"/>
          </a:xfrm>
          <a:prstGeom prst="rect">
            <a:avLst/>
          </a:prstGeom>
        </p:spPr>
        <p:txBody>
          <a:bodyPr wrap="square">
            <a:spAutoFit/>
          </a:bodyPr>
          <a:lstStyle/>
          <a:p>
            <a:r>
              <a:rPr lang="pt-BR" sz="2400" b="1" dirty="0">
                <a:solidFill>
                  <a:srgbClr val="1A1A1A"/>
                </a:solidFill>
                <a:latin typeface="Merriweather"/>
              </a:rPr>
              <a:t>∑ ln(1+r) = ln(1+r1) + ln(1+r2)+…+ln(1+ rn) = ln(p.inicial) – ln(p.final)</a:t>
            </a:r>
            <a:endParaRPr lang="es-CL" sz="2400" b="1" dirty="0"/>
          </a:p>
        </p:txBody>
      </p:sp>
    </p:spTree>
    <p:extLst>
      <p:ext uri="{BB962C8B-B14F-4D97-AF65-F5344CB8AC3E}">
        <p14:creationId xmlns:p14="http://schemas.microsoft.com/office/powerpoint/2010/main" val="35045445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3240C43-30AA-44C5-AB7C-439AD9EE498B}"/>
              </a:ext>
            </a:extLst>
          </p:cNvPr>
          <p:cNvSpPr/>
          <p:nvPr/>
        </p:nvSpPr>
        <p:spPr>
          <a:xfrm>
            <a:off x="1774825" y="1089025"/>
            <a:ext cx="8726920" cy="3970318"/>
          </a:xfrm>
          <a:prstGeom prst="rect">
            <a:avLst/>
          </a:prstGeom>
        </p:spPr>
        <p:txBody>
          <a:bodyPr wrap="square">
            <a:spAutoFit/>
          </a:bodyPr>
          <a:lstStyle/>
          <a:p>
            <a:pPr algn="ctr"/>
            <a:r>
              <a:rPr lang="es-CL" b="1" dirty="0">
                <a:solidFill>
                  <a:srgbClr val="FFC000"/>
                </a:solidFill>
              </a:rPr>
              <a:t> PERMITE SUMAR RENTABILIDADES EN EL TIEMPO</a:t>
            </a:r>
          </a:p>
          <a:p>
            <a:endParaRPr lang="es-CL" dirty="0"/>
          </a:p>
          <a:p>
            <a:pPr indent="720725" algn="just"/>
            <a:r>
              <a:rPr lang="es-CL" dirty="0"/>
              <a:t>Cuando trabajas con rentabilidades simples, la relación entre los periodos es por multiplicación  Por ejemplo, en una inversión anual la rentabilidad es la media geométrica de las rentabilidades mensuales.</a:t>
            </a:r>
          </a:p>
          <a:p>
            <a:pPr indent="720725" algn="just"/>
            <a:endParaRPr lang="es-CL" dirty="0"/>
          </a:p>
          <a:p>
            <a:pPr indent="720725" algn="just"/>
            <a:r>
              <a:rPr lang="es-CL" dirty="0"/>
              <a:t>El problema viene por esta relación de multiplicación, ya que el producto de variables normalmente distribuidas no es una variable normal. </a:t>
            </a:r>
          </a:p>
          <a:p>
            <a:pPr indent="720725" algn="just"/>
            <a:endParaRPr lang="es-CL" dirty="0"/>
          </a:p>
          <a:p>
            <a:pPr indent="720725" algn="just"/>
            <a:r>
              <a:rPr lang="es-CL" dirty="0"/>
              <a:t>En cambio, la suma de las variables distribuidas normalmente si es normal. </a:t>
            </a:r>
          </a:p>
          <a:p>
            <a:pPr indent="720725" algn="just"/>
            <a:endParaRPr lang="es-CL" dirty="0"/>
          </a:p>
          <a:p>
            <a:pPr indent="720725" algn="just"/>
            <a:r>
              <a:rPr lang="es-CL" dirty="0"/>
              <a:t>Por lo que es mejor utilizar la suma de rentabilidades que la multiplicación.</a:t>
            </a:r>
          </a:p>
        </p:txBody>
      </p:sp>
      <p:pic>
        <p:nvPicPr>
          <p:cNvPr id="4" name="Imagen 3">
            <a:extLst>
              <a:ext uri="{FF2B5EF4-FFF2-40B4-BE49-F238E27FC236}">
                <a16:creationId xmlns:a16="http://schemas.microsoft.com/office/drawing/2014/main" id="{8221D83E-9E2E-47FB-BD7C-E54C5970D451}"/>
              </a:ext>
            </a:extLst>
          </p:cNvPr>
          <p:cNvPicPr>
            <a:picLocks noChangeAspect="1"/>
          </p:cNvPicPr>
          <p:nvPr/>
        </p:nvPicPr>
        <p:blipFill>
          <a:blip r:embed="rId2">
            <a:extLst>
              <a:ext uri="{BEBA8EAE-BF5A-486C-A8C5-ECC9F3942E4B}">
                <a14:imgProps xmlns:a14="http://schemas.microsoft.com/office/drawing/2010/main">
                  <a14:imgLayer r:embed="rId3">
                    <a14:imgEffect>
                      <a14:artisticWatercolorSponge/>
                    </a14:imgEffect>
                  </a14:imgLayer>
                </a14:imgProps>
              </a:ext>
              <a:ext uri="{28A0092B-C50C-407E-A947-70E740481C1C}">
                <a14:useLocalDpi xmlns:a14="http://schemas.microsoft.com/office/drawing/2010/main" val="0"/>
              </a:ext>
            </a:extLst>
          </a:blip>
          <a:stretch>
            <a:fillRect/>
          </a:stretch>
        </p:blipFill>
        <p:spPr>
          <a:xfrm>
            <a:off x="3990109" y="5078952"/>
            <a:ext cx="4932218" cy="997286"/>
          </a:xfrm>
          <a:prstGeom prst="rect">
            <a:avLst/>
          </a:prstGeom>
        </p:spPr>
      </p:pic>
    </p:spTree>
    <p:extLst>
      <p:ext uri="{BB962C8B-B14F-4D97-AF65-F5344CB8AC3E}">
        <p14:creationId xmlns:p14="http://schemas.microsoft.com/office/powerpoint/2010/main" val="5800906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DB221F24-5671-4C56-A4E0-614837F2992C}"/>
              </a:ext>
            </a:extLst>
          </p:cNvPr>
          <p:cNvSpPr/>
          <p:nvPr/>
        </p:nvSpPr>
        <p:spPr>
          <a:xfrm>
            <a:off x="1899516" y="1928475"/>
            <a:ext cx="9433502" cy="2246769"/>
          </a:xfrm>
          <a:prstGeom prst="rect">
            <a:avLst/>
          </a:prstGeom>
        </p:spPr>
        <p:txBody>
          <a:bodyPr wrap="square">
            <a:spAutoFit/>
          </a:bodyPr>
          <a:lstStyle/>
          <a:p>
            <a:pPr algn="ctr"/>
            <a:r>
              <a:rPr lang="es-CL" dirty="0">
                <a:solidFill>
                  <a:srgbClr val="FFC000"/>
                </a:solidFill>
              </a:rPr>
              <a:t> IGUALDAD APROXIMADA</a:t>
            </a:r>
          </a:p>
          <a:p>
            <a:endParaRPr lang="es-CL" dirty="0"/>
          </a:p>
          <a:p>
            <a:pPr indent="720725" algn="just"/>
            <a:r>
              <a:rPr lang="es-CL" dirty="0"/>
              <a:t>Cuando la rentabilidad es muy pequeña, si pensamos en operaciones de trading a corto plazo ese suele ser el caso, los retornos logarítmicos son aproximadamente iguales a los retornos simples.</a:t>
            </a:r>
          </a:p>
          <a:p>
            <a:endParaRPr lang="es-CL" dirty="0"/>
          </a:p>
          <a:p>
            <a:pPr algn="ctr"/>
            <a:r>
              <a:rPr lang="es-CL" sz="3200" dirty="0"/>
              <a:t>ln (1+r) ≈ r, r &lt;&lt;1</a:t>
            </a:r>
          </a:p>
        </p:txBody>
      </p:sp>
    </p:spTree>
    <p:extLst>
      <p:ext uri="{BB962C8B-B14F-4D97-AF65-F5344CB8AC3E}">
        <p14:creationId xmlns:p14="http://schemas.microsoft.com/office/powerpoint/2010/main" val="23504189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CB379975-6416-4B43-86F7-ED800BEB1BFA}"/>
              </a:ext>
            </a:extLst>
          </p:cNvPr>
          <p:cNvSpPr/>
          <p:nvPr/>
        </p:nvSpPr>
        <p:spPr>
          <a:xfrm>
            <a:off x="1774825" y="1089025"/>
            <a:ext cx="9031720" cy="3139321"/>
          </a:xfrm>
          <a:prstGeom prst="rect">
            <a:avLst/>
          </a:prstGeom>
        </p:spPr>
        <p:txBody>
          <a:bodyPr wrap="square">
            <a:spAutoFit/>
          </a:bodyPr>
          <a:lstStyle/>
          <a:p>
            <a:pPr algn="ctr"/>
            <a:r>
              <a:rPr lang="es-CL" dirty="0">
                <a:solidFill>
                  <a:srgbClr val="FF0000"/>
                </a:solidFill>
              </a:rPr>
              <a:t>	</a:t>
            </a:r>
          </a:p>
          <a:p>
            <a:pPr algn="ctr"/>
            <a:r>
              <a:rPr lang="es-CL" dirty="0">
                <a:solidFill>
                  <a:srgbClr val="FF0000"/>
                </a:solidFill>
              </a:rPr>
              <a:t>VOLATILIDAD IMPLÍCITA</a:t>
            </a:r>
          </a:p>
          <a:p>
            <a:endParaRPr lang="es-CL" dirty="0"/>
          </a:p>
          <a:p>
            <a:pPr indent="720725" algn="just"/>
            <a:r>
              <a:rPr lang="es-CL" dirty="0"/>
              <a:t>Una estimación de la volatilidad futura del precio de algún activo donde dicha volatilidad se mide como desviación típica del porcentaje de cambio anual en el precio del activo cuando los cambios de porcentaje se miden en el supuesto de una composición continua del porcentaje. </a:t>
            </a:r>
          </a:p>
          <a:p>
            <a:pPr indent="720725" algn="just"/>
            <a:endParaRPr lang="es-CL" dirty="0"/>
          </a:p>
          <a:p>
            <a:pPr indent="720725" algn="just"/>
            <a:r>
              <a:rPr lang="es-CL" dirty="0"/>
              <a:t>Estas estimaciones se denominan volatilidades implícitas porque la volatilidad futura no se puede observar en la actualidad y, por lo tanto, debe calcularse a partir de los precios de las opciones que se contratan sobre el activo.</a:t>
            </a:r>
          </a:p>
        </p:txBody>
      </p:sp>
      <p:sp>
        <p:nvSpPr>
          <p:cNvPr id="3" name="Rectángulo 2">
            <a:extLst>
              <a:ext uri="{FF2B5EF4-FFF2-40B4-BE49-F238E27FC236}">
                <a16:creationId xmlns:a16="http://schemas.microsoft.com/office/drawing/2014/main" id="{D02EB26F-58C6-42A3-A505-69E832F9F21C}"/>
              </a:ext>
            </a:extLst>
          </p:cNvPr>
          <p:cNvSpPr/>
          <p:nvPr/>
        </p:nvSpPr>
        <p:spPr>
          <a:xfrm>
            <a:off x="1774825" y="4394353"/>
            <a:ext cx="8907030" cy="646331"/>
          </a:xfrm>
          <a:prstGeom prst="rect">
            <a:avLst/>
          </a:prstGeom>
        </p:spPr>
        <p:txBody>
          <a:bodyPr wrap="square">
            <a:spAutoFit/>
          </a:bodyPr>
          <a:lstStyle/>
          <a:p>
            <a:pPr indent="720725" algn="just"/>
            <a:r>
              <a:rPr lang="es-CL" dirty="0"/>
              <a:t>Expresa las expectativas del mercado sobre la volatilidad del activo subyacente de una opción hasta su vencimiento. </a:t>
            </a:r>
          </a:p>
        </p:txBody>
      </p:sp>
    </p:spTree>
    <p:extLst>
      <p:ext uri="{BB962C8B-B14F-4D97-AF65-F5344CB8AC3E}">
        <p14:creationId xmlns:p14="http://schemas.microsoft.com/office/powerpoint/2010/main" val="29388967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CB379975-6416-4B43-86F7-ED800BEB1BFA}"/>
              </a:ext>
            </a:extLst>
          </p:cNvPr>
          <p:cNvSpPr/>
          <p:nvPr/>
        </p:nvSpPr>
        <p:spPr>
          <a:xfrm>
            <a:off x="1774825" y="811935"/>
            <a:ext cx="9031720" cy="5909310"/>
          </a:xfrm>
          <a:prstGeom prst="rect">
            <a:avLst/>
          </a:prstGeom>
        </p:spPr>
        <p:txBody>
          <a:bodyPr wrap="square">
            <a:spAutoFit/>
          </a:bodyPr>
          <a:lstStyle/>
          <a:p>
            <a:pPr algn="ctr"/>
            <a:r>
              <a:rPr lang="es-CL" dirty="0">
                <a:solidFill>
                  <a:srgbClr val="FF0000"/>
                </a:solidFill>
              </a:rPr>
              <a:t>	</a:t>
            </a:r>
          </a:p>
          <a:p>
            <a:pPr algn="ctr"/>
            <a:r>
              <a:rPr lang="es-CL" dirty="0">
                <a:solidFill>
                  <a:srgbClr val="FF0000"/>
                </a:solidFill>
              </a:rPr>
              <a:t>VOLATILIDAD IMPLÍCITA</a:t>
            </a:r>
          </a:p>
          <a:p>
            <a:pPr algn="ctr"/>
            <a:endParaRPr lang="es-ES" dirty="0">
              <a:solidFill>
                <a:srgbClr val="FF0000"/>
              </a:solidFill>
            </a:endParaRPr>
          </a:p>
          <a:p>
            <a:pPr indent="720725" algn="just"/>
            <a:r>
              <a:rPr lang="es-CL" dirty="0"/>
              <a:t>La volatilidad es uno de los parámetros con mayor peso dentro de la valoración de opciones. Afecta igualmente a “call” y a “put”, provocando aumentos de sus primas cuando aumenta y viceversa. </a:t>
            </a:r>
          </a:p>
          <a:p>
            <a:pPr indent="720725" algn="just"/>
            <a:endParaRPr lang="es-CL" dirty="0"/>
          </a:p>
          <a:p>
            <a:pPr indent="720725" algn="just"/>
            <a:r>
              <a:rPr lang="es-CL" dirty="0"/>
              <a:t>Por tanto, los compradores de opciones se benefician de aumentos de volatilidad mientras que los vendedores lo hacen de las disminuciones. </a:t>
            </a:r>
          </a:p>
          <a:p>
            <a:pPr indent="720725" algn="just"/>
            <a:endParaRPr lang="es-CL" dirty="0"/>
          </a:p>
          <a:p>
            <a:pPr indent="720725" algn="just"/>
            <a:r>
              <a:rPr lang="es-CL" dirty="0"/>
              <a:t>Para el cálculo del valor de la prima de una opción, los modelos de valoración necesitan seis parámetros: </a:t>
            </a:r>
            <a:r>
              <a:rPr lang="es-CL" b="1" dirty="0"/>
              <a:t>precio del activo subyacente, precio de ejercicio, volatilidad, tiempo a vencimiento, tipos de interés y dividendos.</a:t>
            </a:r>
          </a:p>
          <a:p>
            <a:pPr indent="720725" algn="just"/>
            <a:endParaRPr lang="es-ES" b="1" dirty="0">
              <a:solidFill>
                <a:srgbClr val="FF0000"/>
              </a:solidFill>
            </a:endParaRPr>
          </a:p>
          <a:p>
            <a:pPr indent="720725" algn="just"/>
            <a:r>
              <a:rPr lang="es-CL" dirty="0"/>
              <a:t>Todos los parámetros anteriores son conocidos a priori a excepción de los dividendos y la volatilidad. </a:t>
            </a:r>
          </a:p>
          <a:p>
            <a:pPr indent="720725" algn="just"/>
            <a:endParaRPr lang="es-CL" dirty="0"/>
          </a:p>
          <a:p>
            <a:pPr indent="720725" algn="just"/>
            <a:r>
              <a:rPr lang="es-CL" dirty="0"/>
              <a:t>En el caso de la volatilidad es la que se estima que va a realizar el activo subyacente entre la fecha de valoración y la fecha de vencimiento. </a:t>
            </a:r>
            <a:endParaRPr lang="es-ES" b="1" dirty="0">
              <a:solidFill>
                <a:srgbClr val="FF0000"/>
              </a:solidFill>
            </a:endParaRPr>
          </a:p>
          <a:p>
            <a:pPr indent="720725" algn="just"/>
            <a:endParaRPr lang="es-ES" b="1" dirty="0">
              <a:solidFill>
                <a:srgbClr val="FF0000"/>
              </a:solidFill>
            </a:endParaRPr>
          </a:p>
          <a:p>
            <a:pPr algn="ctr"/>
            <a:endParaRPr lang="es-CL" dirty="0">
              <a:solidFill>
                <a:srgbClr val="FF0000"/>
              </a:solidFill>
            </a:endParaRPr>
          </a:p>
        </p:txBody>
      </p:sp>
    </p:spTree>
    <p:extLst>
      <p:ext uri="{BB962C8B-B14F-4D97-AF65-F5344CB8AC3E}">
        <p14:creationId xmlns:p14="http://schemas.microsoft.com/office/powerpoint/2010/main" val="24993841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42435CEE-F0A7-4F42-8938-2C6B9603E2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3203" y="1274618"/>
            <a:ext cx="9907015" cy="5029200"/>
          </a:xfrm>
          <a:prstGeom prst="rect">
            <a:avLst/>
          </a:prstGeom>
        </p:spPr>
      </p:pic>
      <p:sp>
        <p:nvSpPr>
          <p:cNvPr id="8" name="Rectángulo 7">
            <a:extLst>
              <a:ext uri="{FF2B5EF4-FFF2-40B4-BE49-F238E27FC236}">
                <a16:creationId xmlns:a16="http://schemas.microsoft.com/office/drawing/2014/main" id="{5AA86EE8-72FA-4434-8FB1-FFCBDEEEF3BB}"/>
              </a:ext>
            </a:extLst>
          </p:cNvPr>
          <p:cNvSpPr/>
          <p:nvPr/>
        </p:nvSpPr>
        <p:spPr>
          <a:xfrm>
            <a:off x="3435927" y="249382"/>
            <a:ext cx="6289964" cy="659534"/>
          </a:xfrm>
          <a:prstGeom prst="rect">
            <a:avLst/>
          </a:prstGeom>
          <a:blipFill>
            <a:blip r:embed="rId3"/>
            <a:tile tx="0" ty="0" sx="100000" sy="100000" flip="none" algn="tl"/>
          </a:blipFill>
        </p:spPr>
        <p:style>
          <a:lnRef idx="1">
            <a:schemeClr val="accent3"/>
          </a:lnRef>
          <a:fillRef idx="3">
            <a:schemeClr val="accent3"/>
          </a:fillRef>
          <a:effectRef idx="2">
            <a:schemeClr val="accent3"/>
          </a:effectRef>
          <a:fontRef idx="minor">
            <a:schemeClr val="lt1"/>
          </a:fontRef>
        </p:style>
        <p:txBody>
          <a:bodyPr rtlCol="0" anchor="ctr"/>
          <a:lstStyle/>
          <a:p>
            <a:pPr algn="ctr"/>
            <a:r>
              <a:rPr lang="es-ES" dirty="0">
                <a:solidFill>
                  <a:srgbClr val="FFFF00"/>
                </a:solidFill>
              </a:rPr>
              <a:t>VOLATILIDAD DE LA LIBRA ESTERLINA</a:t>
            </a:r>
            <a:endParaRPr lang="es-CL" dirty="0">
              <a:solidFill>
                <a:srgbClr val="FFFF00"/>
              </a:solidFill>
            </a:endParaRPr>
          </a:p>
        </p:txBody>
      </p:sp>
    </p:spTree>
    <p:extLst>
      <p:ext uri="{BB962C8B-B14F-4D97-AF65-F5344CB8AC3E}">
        <p14:creationId xmlns:p14="http://schemas.microsoft.com/office/powerpoint/2010/main" val="2503329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EEB9390E-53F7-41A8-90A8-3292D869E777}"/>
              </a:ext>
            </a:extLst>
          </p:cNvPr>
          <p:cNvSpPr/>
          <p:nvPr/>
        </p:nvSpPr>
        <p:spPr>
          <a:xfrm>
            <a:off x="4862946" y="3851345"/>
            <a:ext cx="4225637" cy="1315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3" name="Marcador de contenido 2">
            <a:extLst>
              <a:ext uri="{FF2B5EF4-FFF2-40B4-BE49-F238E27FC236}">
                <a16:creationId xmlns:a16="http://schemas.microsoft.com/office/drawing/2014/main" id="{6DC7952B-8DBB-4FA3-9EF4-CBAFB9FD0CFE}"/>
              </a:ext>
            </a:extLst>
          </p:cNvPr>
          <p:cNvSpPr>
            <a:spLocks noGrp="1"/>
          </p:cNvSpPr>
          <p:nvPr>
            <p:ph idx="1"/>
          </p:nvPr>
        </p:nvSpPr>
        <p:spPr>
          <a:xfrm>
            <a:off x="1774825" y="1089025"/>
            <a:ext cx="10058400" cy="4050792"/>
          </a:xfrm>
          <a:ln>
            <a:solidFill>
              <a:srgbClr val="002060"/>
            </a:solidFill>
          </a:ln>
        </p:spPr>
        <p:txBody>
          <a:bodyPr>
            <a:normAutofit fontScale="92500" lnSpcReduction="10000"/>
          </a:bodyPr>
          <a:lstStyle/>
          <a:p>
            <a:pPr marL="0" indent="0">
              <a:buNone/>
            </a:pPr>
            <a:r>
              <a:rPr lang="es-ES" dirty="0"/>
              <a:t>SI LA VOLATILIDAD ES DE UN 30 % ANUAL  ¿ CUAL ES LA DESVIACIÒN ESTANDAR DE LA VARIACIÒN   PROPORCIONAL ? A :</a:t>
            </a:r>
          </a:p>
          <a:p>
            <a:pPr>
              <a:buFont typeface="Wingdings" panose="05000000000000000000" pitchFamily="2" charset="2"/>
              <a:buChar char="q"/>
            </a:pPr>
            <a:r>
              <a:rPr lang="es-ES" dirty="0"/>
              <a:t>     1 AÑO</a:t>
            </a:r>
          </a:p>
          <a:p>
            <a:pPr>
              <a:buFont typeface="Wingdings" panose="05000000000000000000" pitchFamily="2" charset="2"/>
              <a:buChar char="q"/>
            </a:pPr>
            <a:r>
              <a:rPr lang="es-ES" dirty="0"/>
              <a:t>     6 MESES</a:t>
            </a:r>
          </a:p>
          <a:p>
            <a:pPr>
              <a:buFont typeface="Wingdings" panose="05000000000000000000" pitchFamily="2" charset="2"/>
              <a:buChar char="q"/>
            </a:pPr>
            <a:r>
              <a:rPr lang="es-ES" dirty="0"/>
              <a:t>     3 MESES</a:t>
            </a:r>
          </a:p>
          <a:p>
            <a:pPr>
              <a:buFont typeface="Wingdings" panose="05000000000000000000" pitchFamily="2" charset="2"/>
              <a:buChar char="q"/>
            </a:pPr>
            <a:endParaRPr lang="es-ES" dirty="0"/>
          </a:p>
          <a:p>
            <a:pPr marL="0" indent="0">
              <a:buNone/>
            </a:pPr>
            <a:r>
              <a:rPr lang="es-ES" dirty="0"/>
              <a:t>SOLUCION </a:t>
            </a:r>
          </a:p>
          <a:p>
            <a:pPr marL="0" indent="0">
              <a:buNone/>
            </a:pPr>
            <a:r>
              <a:rPr lang="es-ES" dirty="0"/>
              <a:t>     </a:t>
            </a:r>
            <a:r>
              <a:rPr lang="es-ES" dirty="0">
                <a:solidFill>
                  <a:schemeClr val="tx1">
                    <a:lumMod val="95000"/>
                    <a:lumOff val="5000"/>
                  </a:schemeClr>
                </a:solidFill>
              </a:rPr>
              <a:t>D.S</a:t>
            </a:r>
            <a:r>
              <a:rPr lang="es-ES" dirty="0"/>
              <a:t>.=</a:t>
            </a:r>
            <a:r>
              <a:rPr lang="es-ES" dirty="0">
                <a:solidFill>
                  <a:schemeClr val="tx1">
                    <a:lumMod val="95000"/>
                    <a:lumOff val="5000"/>
                  </a:schemeClr>
                </a:solidFill>
              </a:rPr>
              <a:t> 30%×√͞͞t</a:t>
            </a:r>
          </a:p>
          <a:p>
            <a:pPr marL="0" indent="360363" algn="ctr">
              <a:buNone/>
            </a:pPr>
            <a:r>
              <a:rPr lang="es-ES" sz="1800" dirty="0">
                <a:ln>
                  <a:solidFill>
                    <a:srgbClr val="FFC000"/>
                  </a:solidFill>
                </a:ln>
                <a:latin typeface="Cambria Math" panose="02040503050406030204" pitchFamily="18" charset="0"/>
                <a:ea typeface="Cambria Math" panose="02040503050406030204" pitchFamily="18" charset="0"/>
              </a:rPr>
              <a:t>1 año            30 %×√ 1,0 = 30 %    </a:t>
            </a:r>
          </a:p>
          <a:p>
            <a:pPr marL="0" indent="360363" algn="ctr">
              <a:buNone/>
            </a:pPr>
            <a:r>
              <a:rPr lang="es-ES" sz="1800" dirty="0">
                <a:ln>
                  <a:solidFill>
                    <a:srgbClr val="FFC000"/>
                  </a:solidFill>
                </a:ln>
                <a:latin typeface="Cambria Math" panose="02040503050406030204" pitchFamily="18" charset="0"/>
                <a:ea typeface="Cambria Math" panose="02040503050406030204" pitchFamily="18" charset="0"/>
              </a:rPr>
              <a:t>       6 meses       30 %×√ 0,5 = 21.24 %      </a:t>
            </a:r>
          </a:p>
          <a:p>
            <a:pPr marL="0" indent="360363" algn="ctr">
              <a:buNone/>
            </a:pPr>
            <a:r>
              <a:rPr lang="es-ES" sz="1800" dirty="0">
                <a:ln>
                  <a:solidFill>
                    <a:srgbClr val="FFC000"/>
                  </a:solidFill>
                </a:ln>
                <a:latin typeface="Cambria Math" panose="02040503050406030204" pitchFamily="18" charset="0"/>
                <a:ea typeface="Cambria Math" panose="02040503050406030204" pitchFamily="18" charset="0"/>
              </a:rPr>
              <a:t>3 meses       30 % √ ,25   = 15%</a:t>
            </a:r>
            <a:endParaRPr lang="es-CL" sz="1800" dirty="0">
              <a:ln>
                <a:solidFill>
                  <a:srgbClr val="FFC000"/>
                </a:solidFill>
              </a:ln>
            </a:endParaRPr>
          </a:p>
        </p:txBody>
      </p:sp>
      <p:sp>
        <p:nvSpPr>
          <p:cNvPr id="6" name="Rectángulo: una sola esquina redondeada 5">
            <a:extLst>
              <a:ext uri="{FF2B5EF4-FFF2-40B4-BE49-F238E27FC236}">
                <a16:creationId xmlns:a16="http://schemas.microsoft.com/office/drawing/2014/main" id="{8D9AFA7A-03EC-4747-AAA2-9A7254D850CE}"/>
              </a:ext>
            </a:extLst>
          </p:cNvPr>
          <p:cNvSpPr/>
          <p:nvPr/>
        </p:nvSpPr>
        <p:spPr>
          <a:xfrm>
            <a:off x="5482936" y="360218"/>
            <a:ext cx="2985655" cy="471056"/>
          </a:xfrm>
          <a:prstGeom prst="round1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ln>
                  <a:solidFill>
                    <a:srgbClr val="FFFF00"/>
                  </a:solidFill>
                </a:ln>
              </a:rPr>
              <a:t>EJERCICIO</a:t>
            </a:r>
            <a:endParaRPr lang="es-CL" dirty="0">
              <a:ln>
                <a:solidFill>
                  <a:srgbClr val="FFFF00"/>
                </a:solidFill>
              </a:ln>
            </a:endParaRPr>
          </a:p>
        </p:txBody>
      </p:sp>
    </p:spTree>
    <p:extLst>
      <p:ext uri="{BB962C8B-B14F-4D97-AF65-F5344CB8AC3E}">
        <p14:creationId xmlns:p14="http://schemas.microsoft.com/office/powerpoint/2010/main" val="1211939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C3EA0B-3214-4DB0-8435-802AFCB89748}"/>
              </a:ext>
            </a:extLst>
          </p:cNvPr>
          <p:cNvSpPr>
            <a:spLocks noGrp="1"/>
          </p:cNvSpPr>
          <p:nvPr>
            <p:ph type="title"/>
          </p:nvPr>
        </p:nvSpPr>
        <p:spPr>
          <a:xfrm>
            <a:off x="2135188" y="1089025"/>
            <a:ext cx="9531457" cy="848263"/>
          </a:xfrm>
        </p:spPr>
        <p:txBody>
          <a:bodyPr>
            <a:normAutofit/>
          </a:bodyPr>
          <a:lstStyle/>
          <a:p>
            <a:pPr algn="ctr"/>
            <a:r>
              <a:rPr lang="es-CL" sz="3600" dirty="0"/>
              <a:t>Modelos basados en distribuciones</a:t>
            </a:r>
          </a:p>
        </p:txBody>
      </p:sp>
      <p:sp>
        <p:nvSpPr>
          <p:cNvPr id="3" name="Rectángulo 2">
            <a:extLst>
              <a:ext uri="{FF2B5EF4-FFF2-40B4-BE49-F238E27FC236}">
                <a16:creationId xmlns:a16="http://schemas.microsoft.com/office/drawing/2014/main" id="{FA2F6E23-0A54-4E87-B5EE-FF08F06A6055}"/>
              </a:ext>
            </a:extLst>
          </p:cNvPr>
          <p:cNvSpPr/>
          <p:nvPr/>
        </p:nvSpPr>
        <p:spPr>
          <a:xfrm>
            <a:off x="2135188" y="1937288"/>
            <a:ext cx="10056812" cy="4001095"/>
          </a:xfrm>
          <a:prstGeom prst="rect">
            <a:avLst/>
          </a:prstGeom>
        </p:spPr>
        <p:txBody>
          <a:bodyPr wrap="square">
            <a:spAutoFit/>
          </a:bodyPr>
          <a:lstStyle/>
          <a:p>
            <a:pPr algn="ctr"/>
            <a:r>
              <a:rPr lang="pt-BR" sz="2000" dirty="0">
                <a:solidFill>
                  <a:schemeClr val="accent2">
                    <a:lumMod val="75000"/>
                  </a:schemeClr>
                </a:solidFill>
              </a:rPr>
              <a:t>MODELOS PROBABILÍSTICOS CONTINUOS</a:t>
            </a:r>
            <a:endParaRPr lang="es-CL" sz="2000" dirty="0">
              <a:solidFill>
                <a:schemeClr val="accent2">
                  <a:lumMod val="75000"/>
                </a:schemeClr>
              </a:solidFill>
            </a:endParaRPr>
          </a:p>
          <a:p>
            <a:endParaRPr lang="es-CL" dirty="0"/>
          </a:p>
          <a:p>
            <a:pPr algn="ctr"/>
            <a:r>
              <a:rPr lang="es-CL" dirty="0">
                <a:solidFill>
                  <a:srgbClr val="7030A0"/>
                </a:solidFill>
              </a:rPr>
              <a:t>. DISTRIBUCIÓN NORMAL</a:t>
            </a:r>
          </a:p>
          <a:p>
            <a:pPr algn="ctr"/>
            <a:r>
              <a:rPr lang="es-CL" dirty="0"/>
              <a:t>Usada ampliamente en muestras mayores a 30 datos</a:t>
            </a:r>
          </a:p>
          <a:p>
            <a:pPr algn="ctr"/>
            <a:endParaRPr lang="es-CL" dirty="0"/>
          </a:p>
          <a:p>
            <a:pPr algn="ctr"/>
            <a:r>
              <a:rPr lang="es-CL" dirty="0">
                <a:solidFill>
                  <a:srgbClr val="7030A0"/>
                </a:solidFill>
              </a:rPr>
              <a:t>DISTRIBUCIÓN CHI CUADRADO: </a:t>
            </a:r>
          </a:p>
          <a:p>
            <a:pPr algn="ctr"/>
            <a:r>
              <a:rPr lang="es-CL" dirty="0"/>
              <a:t>Usada en muestras pequeñas.</a:t>
            </a:r>
          </a:p>
          <a:p>
            <a:pPr algn="ctr"/>
            <a:endParaRPr lang="es-CL" dirty="0"/>
          </a:p>
          <a:p>
            <a:pPr algn="ctr"/>
            <a:r>
              <a:rPr lang="es-CL" dirty="0">
                <a:solidFill>
                  <a:srgbClr val="7030A0"/>
                </a:solidFill>
              </a:rPr>
              <a:t>DISTRIBUCIÓN EXPONENCIAL: </a:t>
            </a:r>
            <a:endParaRPr lang="es-CL" dirty="0"/>
          </a:p>
          <a:p>
            <a:pPr algn="ctr"/>
            <a:r>
              <a:rPr lang="es-CL" dirty="0"/>
              <a:t>Usada en duración o donde interviene el paso del tiempo.</a:t>
            </a:r>
          </a:p>
          <a:p>
            <a:pPr algn="ctr"/>
            <a:endParaRPr lang="es-CL" dirty="0"/>
          </a:p>
          <a:p>
            <a:pPr algn="ctr"/>
            <a:r>
              <a:rPr lang="es-CL" dirty="0">
                <a:solidFill>
                  <a:srgbClr val="7030A0"/>
                </a:solidFill>
              </a:rPr>
              <a:t>DISTRIBUCIÓN F O DISTRIBUCIÓN F DE SNEDECOR:</a:t>
            </a:r>
          </a:p>
          <a:p>
            <a:pPr algn="ctr"/>
            <a:r>
              <a:rPr lang="es-CL" dirty="0">
                <a:solidFill>
                  <a:srgbClr val="7030A0"/>
                </a:solidFill>
              </a:rPr>
              <a:t> U</a:t>
            </a:r>
            <a:r>
              <a:rPr lang="es-CL" dirty="0"/>
              <a:t>sada para controlar la varianza de 2 distribuciones</a:t>
            </a:r>
          </a:p>
          <a:p>
            <a:endParaRPr lang="es-CL" dirty="0"/>
          </a:p>
        </p:txBody>
      </p:sp>
    </p:spTree>
    <p:extLst>
      <p:ext uri="{BB962C8B-B14F-4D97-AF65-F5344CB8AC3E}">
        <p14:creationId xmlns:p14="http://schemas.microsoft.com/office/powerpoint/2010/main" val="26756607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05D0A4E6-5BFF-4873-AD25-DF2A74018F87}"/>
              </a:ext>
            </a:extLst>
          </p:cNvPr>
          <p:cNvSpPr/>
          <p:nvPr/>
        </p:nvSpPr>
        <p:spPr>
          <a:xfrm>
            <a:off x="2216727" y="2344110"/>
            <a:ext cx="9019309" cy="3139321"/>
          </a:xfrm>
          <a:prstGeom prst="rect">
            <a:avLst/>
          </a:prstGeom>
        </p:spPr>
        <p:txBody>
          <a:bodyPr wrap="square">
            <a:spAutoFit/>
          </a:bodyPr>
          <a:lstStyle/>
          <a:p>
            <a:pPr indent="720725" algn="just"/>
            <a:r>
              <a:rPr lang="es-CL" sz="3600" dirty="0">
                <a:solidFill>
                  <a:srgbClr val="00B050"/>
                </a:solidFill>
              </a:rPr>
              <a:t>La prueba de Chi Cuadrada es un método útil para comparar resultados experimentales con aquellos que se esperan teóricamente en virtud de una hipótesis.</a:t>
            </a:r>
          </a:p>
          <a:p>
            <a:endParaRPr lang="es-CL" dirty="0"/>
          </a:p>
        </p:txBody>
      </p:sp>
      <p:sp>
        <p:nvSpPr>
          <p:cNvPr id="3" name="Título 2">
            <a:extLst>
              <a:ext uri="{FF2B5EF4-FFF2-40B4-BE49-F238E27FC236}">
                <a16:creationId xmlns:a16="http://schemas.microsoft.com/office/drawing/2014/main" id="{C3986F2C-135B-40BF-A6AA-62DEA997218B}"/>
              </a:ext>
            </a:extLst>
          </p:cNvPr>
          <p:cNvSpPr>
            <a:spLocks noGrp="1"/>
          </p:cNvSpPr>
          <p:nvPr>
            <p:ph type="title"/>
          </p:nvPr>
        </p:nvSpPr>
        <p:spPr>
          <a:xfrm>
            <a:off x="1774825" y="1078380"/>
            <a:ext cx="10058400" cy="1015596"/>
          </a:xfrm>
        </p:spPr>
        <p:txBody>
          <a:bodyPr/>
          <a:lstStyle/>
          <a:p>
            <a:pPr algn="ctr"/>
            <a:r>
              <a:rPr lang="es-ES" dirty="0">
                <a:solidFill>
                  <a:schemeClr val="accent2">
                    <a:lumMod val="60000"/>
                    <a:lumOff val="40000"/>
                  </a:schemeClr>
                </a:solidFill>
              </a:rPr>
              <a:t>LA DISTRIBUCIÓN </a:t>
            </a:r>
            <a:r>
              <a:rPr lang="el-GR" dirty="0">
                <a:solidFill>
                  <a:schemeClr val="accent2">
                    <a:lumMod val="60000"/>
                    <a:lumOff val="40000"/>
                  </a:schemeClr>
                </a:solidFill>
              </a:rPr>
              <a:t>χ²</a:t>
            </a:r>
            <a:endParaRPr lang="es-CL" dirty="0">
              <a:solidFill>
                <a:schemeClr val="accent2">
                  <a:lumMod val="60000"/>
                  <a:lumOff val="40000"/>
                </a:schemeClr>
              </a:solidFill>
            </a:endParaRPr>
          </a:p>
        </p:txBody>
      </p:sp>
      <p:sp>
        <p:nvSpPr>
          <p:cNvPr id="4" name="Marcador de contenido 3">
            <a:extLst>
              <a:ext uri="{FF2B5EF4-FFF2-40B4-BE49-F238E27FC236}">
                <a16:creationId xmlns:a16="http://schemas.microsoft.com/office/drawing/2014/main" id="{91B14F43-BD91-4EC9-BFD6-64F3028CE931}"/>
              </a:ext>
            </a:extLst>
          </p:cNvPr>
          <p:cNvSpPr>
            <a:spLocks noGrp="1"/>
          </p:cNvSpPr>
          <p:nvPr>
            <p:ph idx="1"/>
          </p:nvPr>
        </p:nvSpPr>
        <p:spPr>
          <a:xfrm>
            <a:off x="1774825" y="2093976"/>
            <a:ext cx="10058400" cy="4050792"/>
          </a:xfrm>
        </p:spPr>
        <p:txBody>
          <a:bodyPr/>
          <a:lstStyle/>
          <a:p>
            <a:endParaRPr lang="es-CL" dirty="0"/>
          </a:p>
        </p:txBody>
      </p:sp>
    </p:spTree>
    <p:extLst>
      <p:ext uri="{BB962C8B-B14F-4D97-AF65-F5344CB8AC3E}">
        <p14:creationId xmlns:p14="http://schemas.microsoft.com/office/powerpoint/2010/main" val="7193005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C5DCEB74-19D0-4A77-8010-C996E4679A98}"/>
              </a:ext>
            </a:extLst>
          </p:cNvPr>
          <p:cNvSpPr/>
          <p:nvPr/>
        </p:nvSpPr>
        <p:spPr>
          <a:xfrm>
            <a:off x="1676400" y="1089025"/>
            <a:ext cx="9448800" cy="369332"/>
          </a:xfrm>
          <a:prstGeom prst="rect">
            <a:avLst/>
          </a:prstGeom>
        </p:spPr>
        <p:txBody>
          <a:bodyPr wrap="square">
            <a:spAutoFit/>
          </a:bodyPr>
          <a:lstStyle/>
          <a:p>
            <a:pPr indent="720725" algn="just"/>
            <a:endParaRPr lang="es-CL" dirty="0"/>
          </a:p>
        </p:txBody>
      </p:sp>
      <p:sp>
        <p:nvSpPr>
          <p:cNvPr id="5" name="Rectángulo 4">
            <a:extLst>
              <a:ext uri="{FF2B5EF4-FFF2-40B4-BE49-F238E27FC236}">
                <a16:creationId xmlns:a16="http://schemas.microsoft.com/office/drawing/2014/main" id="{FE728E74-8921-4F9A-8C2E-3BA066F1A6D6}"/>
              </a:ext>
            </a:extLst>
          </p:cNvPr>
          <p:cNvSpPr/>
          <p:nvPr/>
        </p:nvSpPr>
        <p:spPr>
          <a:xfrm>
            <a:off x="1774825" y="1089025"/>
            <a:ext cx="9488920" cy="5355312"/>
          </a:xfrm>
          <a:prstGeom prst="rect">
            <a:avLst/>
          </a:prstGeom>
        </p:spPr>
        <p:txBody>
          <a:bodyPr wrap="square">
            <a:spAutoFit/>
          </a:bodyPr>
          <a:lstStyle/>
          <a:p>
            <a:pPr indent="720725" algn="just"/>
            <a:r>
              <a:rPr lang="es-CL" dirty="0">
                <a:solidFill>
                  <a:srgbClr val="000000"/>
                </a:solidFill>
                <a:latin typeface="ff2"/>
              </a:rPr>
              <a:t>La </a:t>
            </a:r>
            <a:r>
              <a:rPr lang="es-CL" b="1" dirty="0">
                <a:solidFill>
                  <a:srgbClr val="000000"/>
                </a:solidFill>
                <a:latin typeface="ff2"/>
              </a:rPr>
              <a:t>distribución Chi cuadrado </a:t>
            </a:r>
            <a:r>
              <a:rPr lang="es-CL" dirty="0">
                <a:solidFill>
                  <a:srgbClr val="000000"/>
                </a:solidFill>
                <a:latin typeface="ff2"/>
              </a:rPr>
              <a:t>(También llamada Ji-Cuadrado) fue creada por el estadístico británico Karl Pearson y desde entonces se le han atribuido tres usos principales:</a:t>
            </a:r>
          </a:p>
          <a:p>
            <a:pPr indent="720725" algn="just"/>
            <a:endParaRPr lang="es-CL" dirty="0">
              <a:solidFill>
                <a:srgbClr val="000000"/>
              </a:solidFill>
              <a:latin typeface="ff2"/>
            </a:endParaRPr>
          </a:p>
          <a:p>
            <a:pPr indent="720725" algn="just"/>
            <a:r>
              <a:rPr lang="es-CL" dirty="0">
                <a:solidFill>
                  <a:srgbClr val="000000"/>
                </a:solidFill>
                <a:latin typeface="ff2"/>
              </a:rPr>
              <a:t> El test de ajuste de distribuciones también conocida como prueba de bondad de ajuste o prueba de independencia y el test para tablas de contingencia. </a:t>
            </a:r>
          </a:p>
          <a:p>
            <a:pPr indent="720725" algn="just"/>
            <a:endParaRPr lang="es-CL" dirty="0">
              <a:solidFill>
                <a:srgbClr val="000000"/>
              </a:solidFill>
              <a:latin typeface="ff2"/>
            </a:endParaRPr>
          </a:p>
          <a:p>
            <a:pPr indent="720725" algn="just"/>
            <a:r>
              <a:rPr lang="es-CL" dirty="0">
                <a:solidFill>
                  <a:srgbClr val="000000"/>
                </a:solidFill>
                <a:latin typeface="ff2"/>
              </a:rPr>
              <a:t>También se usa cuando es</a:t>
            </a:r>
            <a:r>
              <a:rPr lang="es-CL" dirty="0">
                <a:solidFill>
                  <a:srgbClr val="000000"/>
                </a:solidFill>
                <a:latin typeface="Source Sans Pro"/>
              </a:rPr>
              <a:t> </a:t>
            </a:r>
            <a:r>
              <a:rPr lang="es-CL" dirty="0">
                <a:solidFill>
                  <a:srgbClr val="000000"/>
                </a:solidFill>
                <a:latin typeface="ff0"/>
              </a:rPr>
              <a:t>necesario “hacer una comparación global de grupos de frecuencias</a:t>
            </a:r>
          </a:p>
          <a:p>
            <a:pPr indent="720725" algn="just"/>
            <a:endParaRPr lang="es-CL" dirty="0">
              <a:solidFill>
                <a:srgbClr val="000000"/>
              </a:solidFill>
              <a:latin typeface="ff0"/>
            </a:endParaRPr>
          </a:p>
          <a:p>
            <a:pPr lvl="0" indent="720725" algn="just"/>
            <a:r>
              <a:rPr lang="es-CL" dirty="0">
                <a:solidFill>
                  <a:prstClr val="black"/>
                </a:solidFill>
              </a:rPr>
              <a:t>Chi cuadrado o ji cuadrado, mejor conocido como distribución de Pearson, es un medio para evaluar estadísticamente datos. Se utiliza cuando datos categóricos de una muestra se comparan con los resultados esperados o "verdaderos".</a:t>
            </a:r>
          </a:p>
          <a:p>
            <a:pPr indent="720725" algn="just"/>
            <a:endParaRPr lang="es-CL" dirty="0">
              <a:solidFill>
                <a:srgbClr val="000000"/>
              </a:solidFill>
              <a:latin typeface="ff0"/>
            </a:endParaRPr>
          </a:p>
          <a:p>
            <a:pPr indent="720725" algn="just"/>
            <a:r>
              <a:rPr lang="es-CL" dirty="0">
                <a:solidFill>
                  <a:srgbClr val="000000"/>
                </a:solidFill>
                <a:latin typeface="Source Sans Pro"/>
              </a:rPr>
              <a:t>Además, tiene muchas aplicaciones en inferencia estadística, como por ejemplo se encuentra involucrada en el problema de estimar la media de una población normalmente distribuida y en el problema de estimar la pendiente de una recta de regresión lineal, a través de su papel en la distribución t de Student, que es una “distribución de probabilidad que surge del problema se estimar la media de una población normalmente distribuida cuando el tamaño de la muestra es pequeño ·</a:t>
            </a:r>
            <a:endParaRPr lang="es-CL" b="0" i="0" dirty="0">
              <a:solidFill>
                <a:srgbClr val="000000"/>
              </a:solidFill>
              <a:effectLst/>
              <a:latin typeface="Source Sans Pro"/>
            </a:endParaRPr>
          </a:p>
        </p:txBody>
      </p:sp>
    </p:spTree>
    <p:extLst>
      <p:ext uri="{BB962C8B-B14F-4D97-AF65-F5344CB8AC3E}">
        <p14:creationId xmlns:p14="http://schemas.microsoft.com/office/powerpoint/2010/main" val="18482692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7A2AA0-140C-4716-9E83-845CAD8ED9AB}"/>
              </a:ext>
            </a:extLst>
          </p:cNvPr>
          <p:cNvSpPr>
            <a:spLocks noGrp="1"/>
          </p:cNvSpPr>
          <p:nvPr>
            <p:ph type="title"/>
          </p:nvPr>
        </p:nvSpPr>
        <p:spPr>
          <a:xfrm>
            <a:off x="1137516" y="1809461"/>
            <a:ext cx="10058400" cy="850611"/>
          </a:xfrm>
        </p:spPr>
        <p:txBody>
          <a:bodyPr>
            <a:noAutofit/>
          </a:bodyPr>
          <a:lstStyle/>
          <a:p>
            <a:pPr algn="ctr"/>
            <a:r>
              <a:rPr lang="es-CL" sz="8000" dirty="0">
                <a:solidFill>
                  <a:srgbClr val="0070C0"/>
                </a:solidFill>
                <a:latin typeface="Algerian" panose="04020705040A02060702" pitchFamily="82" charset="0"/>
              </a:rPr>
              <a:t>c. A .p. m.</a:t>
            </a:r>
          </a:p>
        </p:txBody>
      </p:sp>
      <p:sp>
        <p:nvSpPr>
          <p:cNvPr id="3" name="Rectángulo 2">
            <a:extLst>
              <a:ext uri="{FF2B5EF4-FFF2-40B4-BE49-F238E27FC236}">
                <a16:creationId xmlns:a16="http://schemas.microsoft.com/office/drawing/2014/main" id="{8EF473C9-31DF-47D5-AEEC-B8C6AC7BB052}"/>
              </a:ext>
            </a:extLst>
          </p:cNvPr>
          <p:cNvSpPr/>
          <p:nvPr/>
        </p:nvSpPr>
        <p:spPr>
          <a:xfrm>
            <a:off x="2216728" y="3119644"/>
            <a:ext cx="9324108" cy="769441"/>
          </a:xfrm>
          <a:prstGeom prst="rect">
            <a:avLst/>
          </a:prstGeom>
        </p:spPr>
        <p:txBody>
          <a:bodyPr wrap="square">
            <a:spAutoFit/>
          </a:bodyPr>
          <a:lstStyle/>
          <a:p>
            <a:r>
              <a:rPr lang="es-CL" sz="4400" dirty="0">
                <a:solidFill>
                  <a:schemeClr val="accent1">
                    <a:lumMod val="60000"/>
                    <a:lumOff val="40000"/>
                  </a:schemeClr>
                </a:solidFill>
                <a:latin typeface="Algerian" panose="04020705040A02060702" pitchFamily="82" charset="0"/>
              </a:rPr>
              <a:t>CAPITAL ASSET PRICING MODEL</a:t>
            </a:r>
          </a:p>
        </p:txBody>
      </p:sp>
    </p:spTree>
    <p:extLst>
      <p:ext uri="{BB962C8B-B14F-4D97-AF65-F5344CB8AC3E}">
        <p14:creationId xmlns:p14="http://schemas.microsoft.com/office/powerpoint/2010/main" val="27516350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C37C167E-DBF1-46C3-98AC-D0EF7ED43E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7334" y="1407680"/>
            <a:ext cx="8437418" cy="4677953"/>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40883102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D394C94-82E5-4F8E-85C9-0A9C43718C0A}"/>
              </a:ext>
            </a:extLst>
          </p:cNvPr>
          <p:cNvSpPr/>
          <p:nvPr/>
        </p:nvSpPr>
        <p:spPr>
          <a:xfrm>
            <a:off x="1774825" y="1089025"/>
            <a:ext cx="8465127" cy="3970318"/>
          </a:xfrm>
          <a:prstGeom prst="rect">
            <a:avLst/>
          </a:prstGeom>
        </p:spPr>
        <p:txBody>
          <a:bodyPr wrap="square">
            <a:spAutoFit/>
          </a:bodyPr>
          <a:lstStyle/>
          <a:p>
            <a:endParaRPr lang="es-CL" dirty="0"/>
          </a:p>
          <a:p>
            <a:pPr indent="720725" algn="just"/>
            <a:r>
              <a:rPr lang="es-CL" dirty="0"/>
              <a:t>El Modelo de Valoración del Precio de los Activos Financieros o Capital Asset Pricing Model (conocido como modelo </a:t>
            </a:r>
            <a:r>
              <a:rPr lang="es-CL" dirty="0">
                <a:solidFill>
                  <a:srgbClr val="FF0000"/>
                </a:solidFill>
              </a:rPr>
              <a:t>CAPM</a:t>
            </a:r>
            <a:r>
              <a:rPr lang="es-CL" dirty="0"/>
              <a:t>) es una de las herramientas más utilizadas en el área financiera para determinar la </a:t>
            </a:r>
            <a:r>
              <a:rPr lang="es-CL" dirty="0">
                <a:solidFill>
                  <a:srgbClr val="7030A0"/>
                </a:solidFill>
              </a:rPr>
              <a:t>tasa de retorno requerida para un cierto activo. </a:t>
            </a:r>
          </a:p>
          <a:p>
            <a:pPr indent="720725" algn="just"/>
            <a:endParaRPr lang="es-CL" dirty="0">
              <a:solidFill>
                <a:srgbClr val="7030A0"/>
              </a:solidFill>
            </a:endParaRPr>
          </a:p>
          <a:p>
            <a:pPr indent="720725" algn="just"/>
            <a:r>
              <a:rPr lang="es-CL" dirty="0"/>
              <a:t>En la concepción de este modelo trabajaron en forma simultánea, pero separadamente, tres economistas principales: William Sharpe, John Lintner y Jan Mossin, cuyas investigaciones fueron publicadas en diferentes revistas especializadas entre 1964 y 1966. </a:t>
            </a:r>
          </a:p>
          <a:p>
            <a:pPr indent="720725" algn="just"/>
            <a:endParaRPr lang="es-CL" dirty="0"/>
          </a:p>
          <a:p>
            <a:pPr indent="720725" algn="just"/>
            <a:r>
              <a:rPr lang="es-CL" i="1" dirty="0"/>
              <a:t>La inquietud que los atrajo por este tema fue el desarrollo de modelos explicativos y predictivos para el comportamiento de los activos financieros</a:t>
            </a:r>
            <a:r>
              <a:rPr lang="es-CL" dirty="0"/>
              <a:t>.</a:t>
            </a:r>
          </a:p>
          <a:p>
            <a:pPr indent="720725" algn="just"/>
            <a:endParaRPr lang="es-CL" dirty="0"/>
          </a:p>
        </p:txBody>
      </p:sp>
    </p:spTree>
    <p:extLst>
      <p:ext uri="{BB962C8B-B14F-4D97-AF65-F5344CB8AC3E}">
        <p14:creationId xmlns:p14="http://schemas.microsoft.com/office/powerpoint/2010/main" val="32553138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5947E55-0D3F-41B9-A06C-D27605540858}"/>
              </a:ext>
            </a:extLst>
          </p:cNvPr>
          <p:cNvSpPr/>
          <p:nvPr/>
        </p:nvSpPr>
        <p:spPr>
          <a:xfrm>
            <a:off x="1774824" y="1089025"/>
            <a:ext cx="9156411" cy="3693319"/>
          </a:xfrm>
          <a:prstGeom prst="rect">
            <a:avLst/>
          </a:prstGeom>
        </p:spPr>
        <p:txBody>
          <a:bodyPr wrap="square">
            <a:spAutoFit/>
          </a:bodyPr>
          <a:lstStyle/>
          <a:p>
            <a:endParaRPr lang="es-CL" dirty="0"/>
          </a:p>
          <a:p>
            <a:pPr indent="720725" algn="just"/>
            <a:r>
              <a:rPr lang="es-CL" dirty="0"/>
              <a:t> Todos habían sido influenciados por la Teoría del Portafolio de Harry Markowitz, publicada en 1952 y reformulada en 1959. </a:t>
            </a:r>
          </a:p>
          <a:p>
            <a:pPr indent="720725" algn="just"/>
            <a:endParaRPr lang="es-CL" dirty="0"/>
          </a:p>
          <a:p>
            <a:pPr indent="720725" algn="just"/>
            <a:r>
              <a:rPr lang="es-CL" dirty="0"/>
              <a:t>En ella, Markowitz plantea las ventajas de diversificar inversiones para de esta manera reducir el riesgo. </a:t>
            </a:r>
          </a:p>
          <a:p>
            <a:pPr indent="720725" algn="just"/>
            <a:endParaRPr lang="es-CL" dirty="0"/>
          </a:p>
          <a:p>
            <a:pPr indent="720725" algn="just"/>
            <a:r>
              <a:rPr lang="es-CL" dirty="0"/>
              <a:t>Cabe señalar que la idea de "cartera de inversiones" había sido planteada en 1950 por James Tobin con una medida </a:t>
            </a:r>
            <a:r>
              <a:rPr lang="es-CL" dirty="0">
                <a:solidFill>
                  <a:srgbClr val="7030A0"/>
                </a:solidFill>
              </a:rPr>
              <a:t>para predecir el aumento o la caída de la inversión</a:t>
            </a:r>
            <a:r>
              <a:rPr lang="es-CL" dirty="0"/>
              <a:t>, tema clave para determinar el nivel de empleo y la producción, la "q" de Tobin.</a:t>
            </a:r>
          </a:p>
          <a:p>
            <a:pPr indent="720725" algn="just"/>
            <a:endParaRPr lang="es-CL" dirty="0"/>
          </a:p>
          <a:p>
            <a:pPr indent="720725" algn="just"/>
            <a:r>
              <a:rPr lang="es-CL" dirty="0"/>
              <a:t>Markowitz captó las potencialidades de esta idea en los modelos financieros.</a:t>
            </a:r>
          </a:p>
        </p:txBody>
      </p:sp>
    </p:spTree>
    <p:extLst>
      <p:ext uri="{BB962C8B-B14F-4D97-AF65-F5344CB8AC3E}">
        <p14:creationId xmlns:p14="http://schemas.microsoft.com/office/powerpoint/2010/main" val="28829802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8EFDAB4-C529-483A-8930-5BBE8E4E544F}"/>
              </a:ext>
            </a:extLst>
          </p:cNvPr>
          <p:cNvSpPr/>
          <p:nvPr/>
        </p:nvSpPr>
        <p:spPr>
          <a:xfrm>
            <a:off x="1774825" y="1089025"/>
            <a:ext cx="9170266" cy="4524315"/>
          </a:xfrm>
          <a:prstGeom prst="rect">
            <a:avLst/>
          </a:prstGeom>
        </p:spPr>
        <p:txBody>
          <a:bodyPr wrap="square">
            <a:spAutoFit/>
          </a:bodyPr>
          <a:lstStyle/>
          <a:p>
            <a:pPr algn="ctr"/>
            <a:r>
              <a:rPr lang="es-CL" dirty="0">
                <a:solidFill>
                  <a:srgbClr val="FF0000"/>
                </a:solidFill>
              </a:rPr>
              <a:t>DIVERSIFICANDO INVERSIONES</a:t>
            </a:r>
          </a:p>
          <a:p>
            <a:endParaRPr lang="es-CL" dirty="0"/>
          </a:p>
          <a:p>
            <a:pPr indent="720725" algn="just"/>
            <a:r>
              <a:rPr lang="es-CL" dirty="0"/>
              <a:t>La idea de diversificar inversiones implica distribuir los recursos en diversas áreas, como por ejemplo: industria, construcción, tecnologías, recursos naturales, I+D, salud, etc. </a:t>
            </a:r>
          </a:p>
          <a:p>
            <a:pPr indent="720725" algn="just"/>
            <a:endParaRPr lang="es-CL" dirty="0"/>
          </a:p>
          <a:p>
            <a:pPr indent="720725" algn="just"/>
            <a:r>
              <a:rPr lang="es-CL" dirty="0"/>
              <a:t>A esto Markowitz lo llamó </a:t>
            </a:r>
            <a:r>
              <a:rPr lang="es-CL" dirty="0">
                <a:solidFill>
                  <a:srgbClr val="7030A0"/>
                </a:solidFill>
              </a:rPr>
              <a:t>cartera o portafolio</a:t>
            </a:r>
            <a:r>
              <a:rPr lang="es-CL" dirty="0"/>
              <a:t>, y la tesis era que mientras mejor diversificado estuviera ese portafolio, estaría mejor preparado para enfrentar los riesgos. </a:t>
            </a:r>
          </a:p>
          <a:p>
            <a:pPr indent="720725" algn="just"/>
            <a:endParaRPr lang="es-CL" dirty="0"/>
          </a:p>
          <a:p>
            <a:pPr indent="720725" algn="just"/>
            <a:r>
              <a:rPr lang="es-CL" dirty="0"/>
              <a:t>El CAPM dio un paso más adelante al buscar la </a:t>
            </a:r>
            <a:r>
              <a:rPr lang="es-CL" dirty="0">
                <a:solidFill>
                  <a:srgbClr val="7030A0"/>
                </a:solidFill>
              </a:rPr>
              <a:t>maximización del retorno de cada acción</a:t>
            </a:r>
            <a:r>
              <a:rPr lang="es-CL" dirty="0"/>
              <a:t> y obtener con ello un portafolio aún más rentable. </a:t>
            </a:r>
          </a:p>
          <a:p>
            <a:pPr indent="720725" algn="just"/>
            <a:endParaRPr lang="es-CL" dirty="0"/>
          </a:p>
          <a:p>
            <a:pPr indent="720725" algn="just"/>
            <a:r>
              <a:rPr lang="es-CL" dirty="0"/>
              <a:t>El modelo CAPM ofrece de manera amena e intuitiva una forma sencilla para predecir el riesgo de un activo separándolos en </a:t>
            </a:r>
            <a:r>
              <a:rPr lang="es-CL" dirty="0">
                <a:solidFill>
                  <a:srgbClr val="7030A0"/>
                </a:solidFill>
              </a:rPr>
              <a:t>riesgo sistemático y riesgo no sistemático.</a:t>
            </a:r>
          </a:p>
        </p:txBody>
      </p:sp>
    </p:spTree>
    <p:extLst>
      <p:ext uri="{BB962C8B-B14F-4D97-AF65-F5344CB8AC3E}">
        <p14:creationId xmlns:p14="http://schemas.microsoft.com/office/powerpoint/2010/main" val="6840424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8EFDAB4-C529-483A-8930-5BBE8E4E544F}"/>
              </a:ext>
            </a:extLst>
          </p:cNvPr>
          <p:cNvSpPr/>
          <p:nvPr/>
        </p:nvSpPr>
        <p:spPr>
          <a:xfrm>
            <a:off x="1774825" y="1089025"/>
            <a:ext cx="9170266" cy="3170099"/>
          </a:xfrm>
          <a:prstGeom prst="rect">
            <a:avLst/>
          </a:prstGeom>
        </p:spPr>
        <p:txBody>
          <a:bodyPr wrap="square">
            <a:spAutoFit/>
          </a:bodyPr>
          <a:lstStyle/>
          <a:p>
            <a:pPr algn="ctr"/>
            <a:r>
              <a:rPr lang="es-CL" sz="2000" dirty="0">
                <a:solidFill>
                  <a:srgbClr val="FF0000"/>
                </a:solidFill>
              </a:rPr>
              <a:t>DIVERSIFICANDO INVERSIONES</a:t>
            </a:r>
          </a:p>
          <a:p>
            <a:pPr algn="ctr"/>
            <a:endParaRPr lang="es-CL" dirty="0">
              <a:solidFill>
                <a:srgbClr val="FF0000"/>
              </a:solidFill>
            </a:endParaRPr>
          </a:p>
          <a:p>
            <a:pPr indent="720725" algn="just"/>
            <a:r>
              <a:rPr lang="es-CL" sz="2400" dirty="0"/>
              <a:t>El </a:t>
            </a:r>
            <a:r>
              <a:rPr lang="es-CL" sz="2400" dirty="0">
                <a:solidFill>
                  <a:srgbClr val="7030A0"/>
                </a:solidFill>
              </a:rPr>
              <a:t>riesgo sistemático </a:t>
            </a:r>
            <a:r>
              <a:rPr lang="es-CL" sz="2400" dirty="0"/>
              <a:t>se refiere a la incertidumbre económica general, al entorno, a lo exógeno, a aquello que no podemos controlar. </a:t>
            </a:r>
          </a:p>
          <a:p>
            <a:pPr indent="720725" algn="just"/>
            <a:endParaRPr lang="es-CL" sz="2400" dirty="0"/>
          </a:p>
          <a:p>
            <a:pPr indent="720725" algn="just"/>
            <a:r>
              <a:rPr lang="es-CL" sz="2400" dirty="0"/>
              <a:t>El </a:t>
            </a:r>
            <a:r>
              <a:rPr lang="es-CL" sz="2400" dirty="0">
                <a:solidFill>
                  <a:srgbClr val="7030A0"/>
                </a:solidFill>
              </a:rPr>
              <a:t>riesgo no sistemático</a:t>
            </a:r>
            <a:r>
              <a:rPr lang="es-CL" sz="2400" dirty="0"/>
              <a:t>, en cambio, es un riesgo específico de la empresa o de nuestro sector económico. </a:t>
            </a:r>
          </a:p>
          <a:p>
            <a:endParaRPr lang="es-CL" dirty="0"/>
          </a:p>
        </p:txBody>
      </p:sp>
    </p:spTree>
    <p:extLst>
      <p:ext uri="{BB962C8B-B14F-4D97-AF65-F5344CB8AC3E}">
        <p14:creationId xmlns:p14="http://schemas.microsoft.com/office/powerpoint/2010/main" val="21617845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03C7FD2A-96BA-4890-88FC-0593048AB072}"/>
              </a:ext>
            </a:extLst>
          </p:cNvPr>
          <p:cNvSpPr/>
          <p:nvPr/>
        </p:nvSpPr>
        <p:spPr>
          <a:xfrm>
            <a:off x="1774825" y="1089025"/>
            <a:ext cx="9476509" cy="4247317"/>
          </a:xfrm>
          <a:prstGeom prst="rect">
            <a:avLst/>
          </a:prstGeom>
        </p:spPr>
        <p:txBody>
          <a:bodyPr wrap="square">
            <a:spAutoFit/>
          </a:bodyPr>
          <a:lstStyle/>
          <a:p>
            <a:pPr algn="ctr"/>
            <a:r>
              <a:rPr lang="es-CL" dirty="0">
                <a:solidFill>
                  <a:srgbClr val="FF0000"/>
                </a:solidFill>
              </a:rPr>
              <a:t>LA MAXIMIZACIÓN DE LA TEORÍA DE CARTERA</a:t>
            </a:r>
          </a:p>
          <a:p>
            <a:pPr algn="ctr"/>
            <a:endParaRPr lang="es-CL" dirty="0">
              <a:solidFill>
                <a:srgbClr val="FF0000"/>
              </a:solidFill>
            </a:endParaRPr>
          </a:p>
          <a:p>
            <a:endParaRPr lang="es-CL" dirty="0"/>
          </a:p>
          <a:p>
            <a:pPr indent="720725" algn="just"/>
            <a:r>
              <a:rPr lang="es-CL" dirty="0"/>
              <a:t>La Teoría del Portafolio (o Teoría de Cartera) de Markowitz, estableció los beneficios de la diversificación y formuló la línea del Mercado de Capitales. </a:t>
            </a:r>
          </a:p>
          <a:p>
            <a:pPr indent="720725" algn="just"/>
            <a:endParaRPr lang="es-CL" dirty="0"/>
          </a:p>
          <a:p>
            <a:pPr indent="720725" algn="just"/>
            <a:r>
              <a:rPr lang="es-CL" dirty="0"/>
              <a:t>Esta línea tiene pendiente positiva por la relación directa entre el riesgo y el rendimiento (a mayor riesgo, mayor rendimiento). </a:t>
            </a:r>
          </a:p>
          <a:p>
            <a:pPr indent="720725" algn="just"/>
            <a:endParaRPr lang="es-CL" dirty="0"/>
          </a:p>
          <a:p>
            <a:pPr indent="720725" algn="just"/>
            <a:r>
              <a:rPr lang="es-CL" dirty="0"/>
              <a:t>El punto donde se ubican el riesgo y el rendimiento de un activo individual está siempre por debajo de la línea del mercado de capitales Invertir en un solo activo es ineficiente. </a:t>
            </a:r>
          </a:p>
          <a:p>
            <a:pPr indent="720725" algn="just"/>
            <a:endParaRPr lang="es-CL" dirty="0"/>
          </a:p>
          <a:p>
            <a:pPr indent="720725" algn="just"/>
            <a:r>
              <a:rPr lang="es-CL" dirty="0"/>
              <a:t>Y la diversificación de Cartera propuesta por Markowitz se hace cargo de esta falencia, aunque el retorno de portafolio, en conjunto, no alcanza el nivel óptimo.</a:t>
            </a:r>
          </a:p>
        </p:txBody>
      </p:sp>
    </p:spTree>
    <p:extLst>
      <p:ext uri="{BB962C8B-B14F-4D97-AF65-F5344CB8AC3E}">
        <p14:creationId xmlns:p14="http://schemas.microsoft.com/office/powerpoint/2010/main" val="87610128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0E6635C6-926F-4848-B54E-ADEC54C520B2}"/>
              </a:ext>
            </a:extLst>
          </p:cNvPr>
          <p:cNvSpPr/>
          <p:nvPr/>
        </p:nvSpPr>
        <p:spPr>
          <a:xfrm>
            <a:off x="1774825" y="1208130"/>
            <a:ext cx="9213273" cy="4801314"/>
          </a:xfrm>
          <a:prstGeom prst="rect">
            <a:avLst/>
          </a:prstGeom>
        </p:spPr>
        <p:txBody>
          <a:bodyPr wrap="square">
            <a:spAutoFit/>
          </a:bodyPr>
          <a:lstStyle/>
          <a:p>
            <a:pPr indent="720725" algn="just"/>
            <a:r>
              <a:rPr lang="es-CL" dirty="0"/>
              <a:t>Ese es el vacío que busca llenar la propuesta de Sharpe: maximizar cada uno de los activos en forma separada para obtener de este modo el portafolio más rentable. </a:t>
            </a:r>
          </a:p>
          <a:p>
            <a:pPr indent="720725" algn="just"/>
            <a:endParaRPr lang="es-CL" dirty="0"/>
          </a:p>
          <a:p>
            <a:pPr indent="720725" algn="just"/>
            <a:r>
              <a:rPr lang="es-CL" dirty="0"/>
              <a:t>Es decir, el CAPM se ubica en la frontera del área de Markowitz y maximiza en la tangente a la línea del mercado de capitales donde el apalancamiento es igual a cero. </a:t>
            </a:r>
          </a:p>
          <a:p>
            <a:pPr indent="720725" algn="just"/>
            <a:endParaRPr lang="es-CL" dirty="0"/>
          </a:p>
          <a:p>
            <a:pPr indent="720725" algn="just"/>
            <a:r>
              <a:rPr lang="es-CL" dirty="0"/>
              <a:t>Eso permite al CAPM construir el portafolio más óptimo al determinar con la mayor precisión los porcentajes de inversión en cada uno de los activos.</a:t>
            </a:r>
          </a:p>
          <a:p>
            <a:pPr indent="720725" algn="just"/>
            <a:endParaRPr lang="es-CL" dirty="0"/>
          </a:p>
          <a:p>
            <a:pPr indent="720725" algn="just"/>
            <a:r>
              <a:rPr lang="es-CL" dirty="0"/>
              <a:t>Para determinar esta fórmula se debe encontrar la relación lineal entre los retornos de una acción determinada y el retorno que se habría obtenido si se hubiese invertido en el portafolio óptimo de mercado. </a:t>
            </a:r>
          </a:p>
          <a:p>
            <a:pPr indent="720725" algn="just"/>
            <a:endParaRPr lang="es-CL" dirty="0"/>
          </a:p>
          <a:p>
            <a:pPr indent="720725" algn="just"/>
            <a:r>
              <a:rPr lang="es-CL" dirty="0"/>
              <a:t>Para ello introduce el </a:t>
            </a:r>
            <a:r>
              <a:rPr lang="es-CL" dirty="0">
                <a:solidFill>
                  <a:srgbClr val="FF0000"/>
                </a:solidFill>
              </a:rPr>
              <a:t>parámetro Beta (β), </a:t>
            </a:r>
            <a:r>
              <a:rPr lang="es-CL" dirty="0"/>
              <a:t>un índice de componente de riesgo de mercado, que es el protagonista central de este modelo.</a:t>
            </a:r>
          </a:p>
        </p:txBody>
      </p:sp>
    </p:spTree>
    <p:extLst>
      <p:ext uri="{BB962C8B-B14F-4D97-AF65-F5344CB8AC3E}">
        <p14:creationId xmlns:p14="http://schemas.microsoft.com/office/powerpoint/2010/main" val="956168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9D4066-DF5D-4AA4-A076-671175B10566}"/>
              </a:ext>
            </a:extLst>
          </p:cNvPr>
          <p:cNvSpPr>
            <a:spLocks noGrp="1"/>
          </p:cNvSpPr>
          <p:nvPr>
            <p:ph type="title"/>
          </p:nvPr>
        </p:nvSpPr>
        <p:spPr>
          <a:xfrm>
            <a:off x="2135188" y="340962"/>
            <a:ext cx="9660610" cy="1089026"/>
          </a:xfrm>
        </p:spPr>
        <p:txBody>
          <a:bodyPr>
            <a:normAutofit/>
          </a:bodyPr>
          <a:lstStyle/>
          <a:p>
            <a:pPr algn="ctr"/>
            <a:r>
              <a:rPr lang="es-CL" sz="4800" dirty="0"/>
              <a:t>Modelos de regresión</a:t>
            </a:r>
          </a:p>
        </p:txBody>
      </p:sp>
      <p:sp>
        <p:nvSpPr>
          <p:cNvPr id="4" name="Rectángulo 3">
            <a:extLst>
              <a:ext uri="{FF2B5EF4-FFF2-40B4-BE49-F238E27FC236}">
                <a16:creationId xmlns:a16="http://schemas.microsoft.com/office/drawing/2014/main" id="{172947FC-8C7E-4FE6-8D1E-B37401107FCF}"/>
              </a:ext>
            </a:extLst>
          </p:cNvPr>
          <p:cNvSpPr/>
          <p:nvPr/>
        </p:nvSpPr>
        <p:spPr>
          <a:xfrm>
            <a:off x="2135188" y="1429988"/>
            <a:ext cx="9829504" cy="3139321"/>
          </a:xfrm>
          <a:prstGeom prst="rect">
            <a:avLst/>
          </a:prstGeom>
        </p:spPr>
        <p:txBody>
          <a:bodyPr wrap="square">
            <a:spAutoFit/>
          </a:bodyPr>
          <a:lstStyle/>
          <a:p>
            <a:pPr indent="620713" algn="just"/>
            <a:endParaRPr lang="es-CL" dirty="0"/>
          </a:p>
          <a:p>
            <a:pPr indent="620713" algn="just"/>
            <a:r>
              <a:rPr lang="es-CL" dirty="0"/>
              <a:t>Un modelo estadístico de regresión es una expresión simbólica en forma de igualdad o ecuación que se emplea en todos los diseños experimentales y en la regresión para indicar los diferentes factores que modifican la variable de respuesta.</a:t>
            </a:r>
          </a:p>
          <a:p>
            <a:pPr indent="620713" algn="just"/>
            <a:endParaRPr lang="es-CL" dirty="0"/>
          </a:p>
          <a:p>
            <a:pPr indent="620713" algn="just"/>
            <a:r>
              <a:rPr lang="es-CL" dirty="0"/>
              <a:t> El modelo estadístico más simple es el usado en los diseños completos aleatorizados (DCA). </a:t>
            </a:r>
          </a:p>
          <a:p>
            <a:pPr indent="620713" algn="just"/>
            <a:endParaRPr lang="es-CL" dirty="0"/>
          </a:p>
          <a:p>
            <a:pPr indent="620713" algn="just"/>
            <a:r>
              <a:rPr lang="es-CL" dirty="0"/>
              <a:t>Su modelo es:</a:t>
            </a:r>
          </a:p>
          <a:p>
            <a:pPr indent="620713" algn="just"/>
            <a:endParaRPr lang="es-CL" dirty="0"/>
          </a:p>
          <a:p>
            <a:endParaRPr lang="es-CL" dirty="0"/>
          </a:p>
        </p:txBody>
      </p:sp>
      <p:pic>
        <p:nvPicPr>
          <p:cNvPr id="6" name="Gráfico 5">
            <a:extLst>
              <a:ext uri="{FF2B5EF4-FFF2-40B4-BE49-F238E27FC236}">
                <a16:creationId xmlns:a16="http://schemas.microsoft.com/office/drawing/2014/main" id="{8F08E498-237E-4E84-A189-CFA1E0ACBC9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003325" y="4454391"/>
            <a:ext cx="5655043" cy="846030"/>
          </a:xfrm>
          <a:prstGeom prst="rect">
            <a:avLst/>
          </a:prstGeom>
        </p:spPr>
      </p:pic>
    </p:spTree>
    <p:extLst>
      <p:ext uri="{BB962C8B-B14F-4D97-AF65-F5344CB8AC3E}">
        <p14:creationId xmlns:p14="http://schemas.microsoft.com/office/powerpoint/2010/main" val="11180068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592FA072-27A0-4EBA-A30D-789A96160340}"/>
              </a:ext>
            </a:extLst>
          </p:cNvPr>
          <p:cNvSpPr/>
          <p:nvPr/>
        </p:nvSpPr>
        <p:spPr>
          <a:xfrm>
            <a:off x="1774825" y="1089025"/>
            <a:ext cx="9337964" cy="4801314"/>
          </a:xfrm>
          <a:prstGeom prst="rect">
            <a:avLst/>
          </a:prstGeom>
        </p:spPr>
        <p:txBody>
          <a:bodyPr wrap="square">
            <a:spAutoFit/>
          </a:bodyPr>
          <a:lstStyle/>
          <a:p>
            <a:pPr algn="ctr"/>
            <a:r>
              <a:rPr lang="es-CL" dirty="0">
                <a:solidFill>
                  <a:srgbClr val="FF0000"/>
                </a:solidFill>
              </a:rPr>
              <a:t>LA AVERSIÓN AL RIESGO</a:t>
            </a:r>
          </a:p>
          <a:p>
            <a:endParaRPr lang="es-CL" dirty="0"/>
          </a:p>
          <a:p>
            <a:r>
              <a:rPr lang="es-CL" dirty="0"/>
              <a:t>Para la construcción del Modelo CAPM se asumen los siguientes supuestos:</a:t>
            </a:r>
          </a:p>
          <a:p>
            <a:pPr marL="285750" indent="-285750">
              <a:buFont typeface="Wingdings" panose="05000000000000000000" pitchFamily="2" charset="2"/>
              <a:buChar char="Ø"/>
            </a:pPr>
            <a:endParaRPr lang="es-CL" dirty="0"/>
          </a:p>
          <a:p>
            <a:pPr marL="285750" indent="-285750" algn="just">
              <a:buFont typeface="Wingdings" panose="05000000000000000000" pitchFamily="2" charset="2"/>
              <a:buChar char="Ø"/>
            </a:pPr>
            <a:r>
              <a:rPr lang="es-CL" dirty="0"/>
              <a:t> Los inversionistas son personas adversas al riesgo</a:t>
            </a:r>
          </a:p>
          <a:p>
            <a:pPr marL="285750" indent="-285750" algn="just">
              <a:buFont typeface="Wingdings" panose="05000000000000000000" pitchFamily="2" charset="2"/>
              <a:buChar char="Ø"/>
            </a:pPr>
            <a:endParaRPr lang="es-CL" dirty="0"/>
          </a:p>
          <a:p>
            <a:pPr marL="285750" indent="-285750" algn="just">
              <a:buFont typeface="Wingdings" panose="05000000000000000000" pitchFamily="2" charset="2"/>
              <a:buChar char="Ø"/>
            </a:pPr>
            <a:r>
              <a:rPr lang="es-CL" dirty="0"/>
              <a:t> Los inversionistas cuidan el equilibrio entre el retorno esperado y la variabilidad asociada para conformar sus portafolio</a:t>
            </a:r>
          </a:p>
          <a:p>
            <a:pPr marL="285750" indent="-285750" algn="just">
              <a:buFont typeface="Wingdings" panose="05000000000000000000" pitchFamily="2" charset="2"/>
              <a:buChar char="Ø"/>
            </a:pPr>
            <a:endParaRPr lang="es-CL" dirty="0"/>
          </a:p>
          <a:p>
            <a:pPr marL="285750" indent="-285750" algn="just">
              <a:buFont typeface="Wingdings" panose="05000000000000000000" pitchFamily="2" charset="2"/>
              <a:buChar char="Ø"/>
            </a:pPr>
            <a:r>
              <a:rPr lang="es-CL" dirty="0"/>
              <a:t>No existen fricciones o fallas en el mercado</a:t>
            </a:r>
          </a:p>
          <a:p>
            <a:pPr marL="285750" indent="-285750" algn="just">
              <a:buFont typeface="Wingdings" panose="05000000000000000000" pitchFamily="2" charset="2"/>
              <a:buChar char="Ø"/>
            </a:pPr>
            <a:endParaRPr lang="es-CL" dirty="0"/>
          </a:p>
          <a:p>
            <a:pPr marL="285750" indent="-285750" algn="just">
              <a:buFont typeface="Wingdings" panose="05000000000000000000" pitchFamily="2" charset="2"/>
              <a:buChar char="Ø"/>
            </a:pPr>
            <a:r>
              <a:rPr lang="es-CL" dirty="0"/>
              <a:t>Existe una tasa libre de riesgo a las cuales los inversionistas pueden endeudarse o colocar fondos</a:t>
            </a:r>
          </a:p>
          <a:p>
            <a:pPr marL="285750" indent="-285750" algn="just">
              <a:buFont typeface="Wingdings" panose="05000000000000000000" pitchFamily="2" charset="2"/>
              <a:buChar char="Ø"/>
            </a:pPr>
            <a:endParaRPr lang="es-CL" dirty="0"/>
          </a:p>
          <a:p>
            <a:pPr marL="285750" indent="-285750" algn="just">
              <a:buFont typeface="Wingdings" panose="05000000000000000000" pitchFamily="2" charset="2"/>
              <a:buChar char="Ø"/>
            </a:pPr>
            <a:r>
              <a:rPr lang="es-CL" dirty="0"/>
              <a:t> No existe asimetría de la información y los inversionistas son racionales, lo cual no implica que todos los inversionistas tienen la mismas conclusiones acerca de los retornos esperados y de las desviaciones estándar de los portafolios factibles.</a:t>
            </a:r>
          </a:p>
        </p:txBody>
      </p:sp>
    </p:spTree>
    <p:extLst>
      <p:ext uri="{BB962C8B-B14F-4D97-AF65-F5344CB8AC3E}">
        <p14:creationId xmlns:p14="http://schemas.microsoft.com/office/powerpoint/2010/main" val="429309151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599F74B0-FAFA-4FB7-8BF0-C7D330A0FC80}"/>
              </a:ext>
            </a:extLst>
          </p:cNvPr>
          <p:cNvSpPr/>
          <p:nvPr/>
        </p:nvSpPr>
        <p:spPr>
          <a:xfrm>
            <a:off x="1774825" y="1089025"/>
            <a:ext cx="9045575" cy="4801314"/>
          </a:xfrm>
          <a:prstGeom prst="rect">
            <a:avLst/>
          </a:prstGeom>
        </p:spPr>
        <p:txBody>
          <a:bodyPr wrap="square">
            <a:spAutoFit/>
          </a:bodyPr>
          <a:lstStyle/>
          <a:p>
            <a:pPr algn="ctr"/>
            <a:r>
              <a:rPr lang="es-CL" dirty="0">
                <a:solidFill>
                  <a:srgbClr val="FF0000"/>
                </a:solidFill>
              </a:rPr>
              <a:t>LA IMPORTANCIA DEL FACTOR BETA</a:t>
            </a:r>
          </a:p>
          <a:p>
            <a:endParaRPr lang="es-CL" dirty="0"/>
          </a:p>
          <a:p>
            <a:pPr indent="720725" algn="just"/>
            <a:r>
              <a:rPr lang="es-CL" dirty="0"/>
              <a:t>Es importante destacar la importancia de Beta (que se mide a lo largo del eje horizontal). Beta es el riesgo no diversificable y que depende del riesgo de ese mercado.</a:t>
            </a:r>
          </a:p>
          <a:p>
            <a:pPr indent="720725" algn="just"/>
            <a:endParaRPr lang="es-CL" dirty="0"/>
          </a:p>
          <a:p>
            <a:pPr indent="720725" algn="just"/>
            <a:r>
              <a:rPr lang="es-CL" dirty="0"/>
              <a:t> Los mercados de empresas similares tienen riesgos similares, como las aerolíneas, ferrocarriles o empresas petroleras. </a:t>
            </a:r>
          </a:p>
          <a:p>
            <a:pPr indent="720725" algn="just"/>
            <a:endParaRPr lang="es-CL" dirty="0"/>
          </a:p>
          <a:p>
            <a:pPr indent="720725" algn="just"/>
            <a:r>
              <a:rPr lang="es-CL" dirty="0"/>
              <a:t>Este Beta se calcula con un análisis de varianzas y covarianzas de cálculo matricial y econométrico. Si el Beta es cero, nuestro retorno esperado será solamente Rf, el valor del activo libre de riesgo, que sería su mínimo valor: por ejemplo, el valor de los Bonos del Tesoro de Estados Unidos. </a:t>
            </a:r>
          </a:p>
          <a:p>
            <a:pPr indent="720725" algn="just"/>
            <a:endParaRPr lang="es-CL" dirty="0"/>
          </a:p>
          <a:p>
            <a:pPr indent="720725" algn="just"/>
            <a:r>
              <a:rPr lang="es-CL" dirty="0"/>
              <a:t>A medida que el Beta comienza a aumentar (desplazamiento hacia la derecha por la curva horizontal), aumenta también el retorno esperado. Cuando Beta es igual a 1, nuestro retorno esperado será igual al retorno del mercado</a:t>
            </a:r>
          </a:p>
        </p:txBody>
      </p:sp>
    </p:spTree>
    <p:extLst>
      <p:ext uri="{BB962C8B-B14F-4D97-AF65-F5344CB8AC3E}">
        <p14:creationId xmlns:p14="http://schemas.microsoft.com/office/powerpoint/2010/main" val="7609073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1F3B65B-4A78-4953-B3DE-DD9DAC89B69B}"/>
              </a:ext>
            </a:extLst>
          </p:cNvPr>
          <p:cNvSpPr/>
          <p:nvPr/>
        </p:nvSpPr>
        <p:spPr>
          <a:xfrm>
            <a:off x="1774825" y="1089025"/>
            <a:ext cx="9308811" cy="5078313"/>
          </a:xfrm>
          <a:prstGeom prst="rect">
            <a:avLst/>
          </a:prstGeom>
        </p:spPr>
        <p:txBody>
          <a:bodyPr wrap="square">
            <a:spAutoFit/>
          </a:bodyPr>
          <a:lstStyle/>
          <a:p>
            <a:pPr indent="720725" algn="just"/>
            <a:r>
              <a:rPr lang="es-CL" dirty="0"/>
              <a:t>Esta es la razón por la cual un Beta muy alto tiende a amplificar la respuesta del sistema. </a:t>
            </a:r>
          </a:p>
          <a:p>
            <a:pPr indent="720725" algn="just"/>
            <a:endParaRPr lang="es-CL" dirty="0"/>
          </a:p>
          <a:p>
            <a:pPr indent="720725" algn="just"/>
            <a:r>
              <a:rPr lang="es-CL" dirty="0"/>
              <a:t>Si el </a:t>
            </a:r>
            <a:r>
              <a:rPr lang="es-CL" dirty="0">
                <a:solidFill>
                  <a:srgbClr val="FF0000"/>
                </a:solidFill>
              </a:rPr>
              <a:t>Beta es 2</a:t>
            </a:r>
            <a:r>
              <a:rPr lang="es-CL" dirty="0"/>
              <a:t>, el retorno del portafolio aumentará mucho más rápidamente si el mercado sube, por ejemplo, un 10%; pero también caerá más rápido si el mercado sufre una baja.</a:t>
            </a:r>
          </a:p>
          <a:p>
            <a:pPr indent="720725" algn="just"/>
            <a:endParaRPr lang="es-CL" dirty="0"/>
          </a:p>
          <a:p>
            <a:pPr indent="720725" algn="just"/>
            <a:r>
              <a:rPr lang="es-CL" dirty="0"/>
              <a:t> Un Beta elevado amplifica la tendencia, mientras que un Beta menor a 1 la amortigua. </a:t>
            </a:r>
          </a:p>
          <a:p>
            <a:pPr indent="720725" algn="just"/>
            <a:endParaRPr lang="es-CL" dirty="0"/>
          </a:p>
          <a:p>
            <a:pPr indent="720725" algn="just"/>
            <a:r>
              <a:rPr lang="es-CL" dirty="0"/>
              <a:t>En los períodos de bonanza económica es normal que los inversionistas operen con un Beta elevado. </a:t>
            </a:r>
          </a:p>
          <a:p>
            <a:pPr indent="720725" algn="just"/>
            <a:endParaRPr lang="es-CL" dirty="0"/>
          </a:p>
          <a:p>
            <a:pPr indent="720725" algn="just"/>
            <a:r>
              <a:rPr lang="es-CL" dirty="0"/>
              <a:t>En los de turbulencia buscan un Beta pequeño.</a:t>
            </a:r>
          </a:p>
          <a:p>
            <a:pPr indent="720725" algn="just"/>
            <a:endParaRPr lang="es-CL" dirty="0"/>
          </a:p>
          <a:p>
            <a:pPr indent="720725" algn="just"/>
            <a:r>
              <a:rPr lang="es-CL" dirty="0"/>
              <a:t>Esto es así porque los Beta mayores a 1 indican que el activo tiene un riesgo mayor al promedio de todo el mercado; mientras que un Beta por debajo de 1 indica un riesgo menor.</a:t>
            </a:r>
          </a:p>
        </p:txBody>
      </p:sp>
    </p:spTree>
    <p:extLst>
      <p:ext uri="{BB962C8B-B14F-4D97-AF65-F5344CB8AC3E}">
        <p14:creationId xmlns:p14="http://schemas.microsoft.com/office/powerpoint/2010/main" val="357993340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D1616C1-DAB2-4FF3-9ACD-E3293E8CCEC4}"/>
              </a:ext>
            </a:extLst>
          </p:cNvPr>
          <p:cNvSpPr/>
          <p:nvPr/>
        </p:nvSpPr>
        <p:spPr>
          <a:xfrm>
            <a:off x="1774825" y="1089025"/>
            <a:ext cx="9490364" cy="4801314"/>
          </a:xfrm>
          <a:prstGeom prst="rect">
            <a:avLst/>
          </a:prstGeom>
        </p:spPr>
        <p:txBody>
          <a:bodyPr wrap="square">
            <a:spAutoFit/>
          </a:bodyPr>
          <a:lstStyle/>
          <a:p>
            <a:pPr indent="720725" algn="just"/>
            <a:r>
              <a:rPr lang="es-CL" dirty="0"/>
              <a:t>Además, un activo con un Beta alto debe ser descontado a una mayor tasa, como medio para recompensar al inversionista por asumir el riesgo que el activo acarrea.</a:t>
            </a:r>
          </a:p>
          <a:p>
            <a:pPr indent="720725" algn="just"/>
            <a:endParaRPr lang="es-CL" dirty="0"/>
          </a:p>
          <a:p>
            <a:pPr indent="720725" algn="just"/>
            <a:r>
              <a:rPr lang="es-CL" dirty="0"/>
              <a:t> Esto se basa en el principio que dice que los inversionistas, entre más riesgosa sea la inversión, requieren mayores retornos.</a:t>
            </a:r>
          </a:p>
          <a:p>
            <a:pPr indent="720725" algn="just"/>
            <a:endParaRPr lang="es-CL" dirty="0"/>
          </a:p>
          <a:p>
            <a:pPr indent="720725" algn="just"/>
            <a:r>
              <a:rPr lang="es-CL" dirty="0"/>
              <a:t>Dado que el Beta refleja la sensibilidad específica al riesgo no diversificable del mercado, el mercado, como un todo, tiene un Beta de 1.</a:t>
            </a:r>
          </a:p>
          <a:p>
            <a:pPr indent="720725" algn="just"/>
            <a:endParaRPr lang="es-CL" dirty="0"/>
          </a:p>
          <a:p>
            <a:pPr indent="720725" algn="just"/>
            <a:r>
              <a:rPr lang="es-CL" dirty="0"/>
              <a:t> Y dado que es imposible calcular el retorno esperado de todo el mercado, usualmente se utilizan índices, tales como el S&amp;P 500 o el Dow Jones.</a:t>
            </a:r>
          </a:p>
          <a:p>
            <a:pPr indent="720725" algn="just"/>
            <a:endParaRPr lang="es-CL" dirty="0"/>
          </a:p>
          <a:p>
            <a:pPr indent="720725" algn="just"/>
            <a:r>
              <a:rPr lang="es-CL" dirty="0"/>
              <a:t>El portafolio de un CAPM incluye la valoración del riesgo sistémico (o riesgo no diversificable) y la valoración del riesgo diversificable. </a:t>
            </a:r>
          </a:p>
          <a:p>
            <a:pPr indent="720725" algn="just"/>
            <a:endParaRPr lang="es-CL" dirty="0"/>
          </a:p>
          <a:p>
            <a:pPr indent="720725" algn="just"/>
            <a:r>
              <a:rPr lang="es-CL" dirty="0"/>
              <a:t>El riesgo sistémico es al que están expuestos todos los activos en un mercado, mientras el riesgo diversificable es aquel intrínseco a cada activo individual.</a:t>
            </a:r>
          </a:p>
        </p:txBody>
      </p:sp>
    </p:spTree>
    <p:extLst>
      <p:ext uri="{BB962C8B-B14F-4D97-AF65-F5344CB8AC3E}">
        <p14:creationId xmlns:p14="http://schemas.microsoft.com/office/powerpoint/2010/main" val="5973218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CA71C257-9409-46CC-B014-7016B3DE930C}"/>
              </a:ext>
            </a:extLst>
          </p:cNvPr>
          <p:cNvSpPr/>
          <p:nvPr/>
        </p:nvSpPr>
        <p:spPr>
          <a:xfrm>
            <a:off x="1676398" y="1089025"/>
            <a:ext cx="9933709" cy="4801314"/>
          </a:xfrm>
          <a:prstGeom prst="rect">
            <a:avLst/>
          </a:prstGeom>
        </p:spPr>
        <p:txBody>
          <a:bodyPr wrap="square">
            <a:spAutoFit/>
          </a:bodyPr>
          <a:lstStyle/>
          <a:p>
            <a:pPr indent="720725" algn="just"/>
            <a:r>
              <a:rPr lang="es-CL" dirty="0"/>
              <a:t>Este riesgo diversificable se puede disminuir agregando activos al portafolio que se mitiguen unos a otros (es poco frecuente que en períodos normales bajen todos los sectores al unísono). Sin embargo, el riesgo sistémico no puede ser disminuido.</a:t>
            </a:r>
          </a:p>
          <a:p>
            <a:pPr indent="720725" algn="just"/>
            <a:endParaRPr lang="es-CL" dirty="0"/>
          </a:p>
          <a:p>
            <a:pPr indent="720725" algn="just"/>
            <a:r>
              <a:rPr lang="es-CL" dirty="0"/>
              <a:t>En el alcance de este modelo, un inversionista racional no debería tomar ningún riesgo que sea diversificable, pues solamente el riesgo no diversificable es recompensado con un retorno mayor. </a:t>
            </a:r>
          </a:p>
          <a:p>
            <a:pPr indent="720725" algn="just"/>
            <a:endParaRPr lang="es-CL" dirty="0"/>
          </a:p>
          <a:p>
            <a:pPr indent="720725" algn="just"/>
            <a:r>
              <a:rPr lang="es-CL" dirty="0"/>
              <a:t>En el CAPM la tasa de retorno requerida para un determinado activo, está vinculada a la contribución que hace ese activo al riesgo general de un determinado portafolio. </a:t>
            </a:r>
          </a:p>
          <a:p>
            <a:pPr indent="720725" algn="just"/>
            <a:endParaRPr lang="es-CL" dirty="0"/>
          </a:p>
          <a:p>
            <a:pPr indent="720725" algn="just"/>
            <a:r>
              <a:rPr lang="es-CL" dirty="0"/>
              <a:t>Como vemos, este es uno de los tópicos de investigación más relevantes de la teoría económica financiera, sujeta, por cierto, a los vaivenes de los siempre cambiantes factores de riesgo sistémico. </a:t>
            </a:r>
          </a:p>
          <a:p>
            <a:pPr indent="720725" algn="just"/>
            <a:endParaRPr lang="es-CL" dirty="0"/>
          </a:p>
          <a:p>
            <a:pPr indent="720725" algn="just"/>
            <a:r>
              <a:rPr lang="es-CL" dirty="0"/>
              <a:t>En circunstancias normales, este modelo permite hacer impecables análisis para estimar los retornos de la inversión</a:t>
            </a:r>
          </a:p>
        </p:txBody>
      </p:sp>
    </p:spTree>
    <p:extLst>
      <p:ext uri="{BB962C8B-B14F-4D97-AF65-F5344CB8AC3E}">
        <p14:creationId xmlns:p14="http://schemas.microsoft.com/office/powerpoint/2010/main" val="4046996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9D4066-DF5D-4AA4-A076-671175B10566}"/>
              </a:ext>
            </a:extLst>
          </p:cNvPr>
          <p:cNvSpPr>
            <a:spLocks noGrp="1"/>
          </p:cNvSpPr>
          <p:nvPr>
            <p:ph type="title"/>
          </p:nvPr>
        </p:nvSpPr>
        <p:spPr>
          <a:xfrm>
            <a:off x="2135188" y="211848"/>
            <a:ext cx="9660610" cy="1089026"/>
          </a:xfrm>
        </p:spPr>
        <p:txBody>
          <a:bodyPr>
            <a:normAutofit/>
          </a:bodyPr>
          <a:lstStyle/>
          <a:p>
            <a:pPr algn="ctr"/>
            <a:r>
              <a:rPr lang="es-CL" sz="4800" dirty="0"/>
              <a:t>Modelos de regresión</a:t>
            </a:r>
          </a:p>
        </p:txBody>
      </p:sp>
      <p:sp>
        <p:nvSpPr>
          <p:cNvPr id="4" name="Rectángulo 3">
            <a:extLst>
              <a:ext uri="{FF2B5EF4-FFF2-40B4-BE49-F238E27FC236}">
                <a16:creationId xmlns:a16="http://schemas.microsoft.com/office/drawing/2014/main" id="{172947FC-8C7E-4FE6-8D1E-B37401107FCF}"/>
              </a:ext>
            </a:extLst>
          </p:cNvPr>
          <p:cNvSpPr/>
          <p:nvPr/>
        </p:nvSpPr>
        <p:spPr>
          <a:xfrm>
            <a:off x="2135188" y="1429988"/>
            <a:ext cx="9829504" cy="646331"/>
          </a:xfrm>
          <a:prstGeom prst="rect">
            <a:avLst/>
          </a:prstGeom>
        </p:spPr>
        <p:txBody>
          <a:bodyPr wrap="square">
            <a:spAutoFit/>
          </a:bodyPr>
          <a:lstStyle/>
          <a:p>
            <a:pPr indent="620713" algn="just"/>
            <a:endParaRPr lang="es-CL" dirty="0"/>
          </a:p>
          <a:p>
            <a:endParaRPr lang="es-CL" dirty="0"/>
          </a:p>
        </p:txBody>
      </p:sp>
      <p:sp>
        <p:nvSpPr>
          <p:cNvPr id="3" name="Rectángulo 2">
            <a:extLst>
              <a:ext uri="{FF2B5EF4-FFF2-40B4-BE49-F238E27FC236}">
                <a16:creationId xmlns:a16="http://schemas.microsoft.com/office/drawing/2014/main" id="{3590BF0C-C813-4C84-AD02-1406606A62B6}"/>
              </a:ext>
            </a:extLst>
          </p:cNvPr>
          <p:cNvSpPr/>
          <p:nvPr/>
        </p:nvSpPr>
        <p:spPr>
          <a:xfrm>
            <a:off x="2135188" y="1166843"/>
            <a:ext cx="8946100" cy="4385816"/>
          </a:xfrm>
          <a:prstGeom prst="rect">
            <a:avLst/>
          </a:prstGeom>
        </p:spPr>
        <p:txBody>
          <a:bodyPr wrap="square">
            <a:spAutoFit/>
          </a:bodyPr>
          <a:lstStyle/>
          <a:p>
            <a:r>
              <a:rPr lang="es-CL" dirty="0">
                <a:solidFill>
                  <a:srgbClr val="FF0000"/>
                </a:solidFill>
              </a:rPr>
              <a:t>DONDE</a:t>
            </a:r>
          </a:p>
          <a:p>
            <a:endParaRPr lang="es-CL" dirty="0"/>
          </a:p>
          <a:p>
            <a:pPr>
              <a:lnSpc>
                <a:spcPct val="150000"/>
              </a:lnSpc>
            </a:pPr>
            <a:r>
              <a:rPr lang="es-CL" dirty="0"/>
              <a:t>Y = es la variable de respuesta de interés.</a:t>
            </a:r>
          </a:p>
          <a:p>
            <a:pPr>
              <a:lnSpc>
                <a:spcPct val="150000"/>
              </a:lnSpc>
            </a:pPr>
            <a:r>
              <a:rPr lang="es-CL" dirty="0"/>
              <a:t>μ = promedio general de la población sobre la cual se está trabajando</a:t>
            </a:r>
          </a:p>
          <a:p>
            <a:pPr>
              <a:lnSpc>
                <a:spcPct val="150000"/>
              </a:lnSpc>
            </a:pPr>
            <a:r>
              <a:rPr lang="es-CL" dirty="0"/>
              <a:t>t = es la variación que se atribuye a los niveles del factor que se está evaluando (efecto de los tratamientos).</a:t>
            </a:r>
          </a:p>
          <a:p>
            <a:pPr>
              <a:lnSpc>
                <a:spcPct val="150000"/>
              </a:lnSpc>
            </a:pPr>
            <a:r>
              <a:rPr lang="es-CL" dirty="0"/>
              <a:t>ξ = es la variación de los factores no controlados ( el error experimental)</a:t>
            </a:r>
          </a:p>
          <a:p>
            <a:pPr>
              <a:lnSpc>
                <a:spcPct val="150000"/>
              </a:lnSpc>
            </a:pPr>
            <a:r>
              <a:rPr lang="es-CL" dirty="0"/>
              <a:t>i = i -ésimo tratamiento</a:t>
            </a:r>
          </a:p>
          <a:p>
            <a:pPr>
              <a:lnSpc>
                <a:spcPct val="150000"/>
              </a:lnSpc>
            </a:pPr>
            <a:r>
              <a:rPr lang="es-CL" dirty="0"/>
              <a:t>j = j -ésima repetición de cada tratamientos</a:t>
            </a:r>
          </a:p>
          <a:p>
            <a:pPr>
              <a:lnSpc>
                <a:spcPct val="150000"/>
              </a:lnSpc>
            </a:pPr>
            <a:r>
              <a:rPr lang="es-CL" dirty="0"/>
              <a:t>j(i) = es la variación de las unidades experimentales anidado en los tratamientos.</a:t>
            </a:r>
          </a:p>
          <a:p>
            <a:pPr>
              <a:lnSpc>
                <a:spcPct val="150000"/>
              </a:lnSpc>
            </a:pPr>
            <a:r>
              <a:rPr lang="es-CL" dirty="0"/>
              <a:t>Los modelos estadísticos pueden ser lineales o no lineales.</a:t>
            </a:r>
          </a:p>
        </p:txBody>
      </p:sp>
    </p:spTree>
    <p:extLst>
      <p:ext uri="{BB962C8B-B14F-4D97-AF65-F5344CB8AC3E}">
        <p14:creationId xmlns:p14="http://schemas.microsoft.com/office/powerpoint/2010/main" val="157826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78E199A4-3B27-4C92-805E-5C7551BEAD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5188" y="1089025"/>
            <a:ext cx="8109191" cy="4886602"/>
          </a:xfrm>
          <a:prstGeom prst="rect">
            <a:avLst/>
          </a:prstGeom>
        </p:spPr>
      </p:pic>
    </p:spTree>
    <p:extLst>
      <p:ext uri="{BB962C8B-B14F-4D97-AF65-F5344CB8AC3E}">
        <p14:creationId xmlns:p14="http://schemas.microsoft.com/office/powerpoint/2010/main" val="4246534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6FF9F34C-C34E-4911-B5D7-EC3194DEB938}"/>
              </a:ext>
            </a:extLst>
          </p:cNvPr>
          <p:cNvSpPr/>
          <p:nvPr/>
        </p:nvSpPr>
        <p:spPr>
          <a:xfrm>
            <a:off x="2135188" y="1089025"/>
            <a:ext cx="9101083" cy="5078313"/>
          </a:xfrm>
          <a:prstGeom prst="rect">
            <a:avLst/>
          </a:prstGeom>
        </p:spPr>
        <p:txBody>
          <a:bodyPr wrap="square">
            <a:spAutoFit/>
          </a:bodyPr>
          <a:lstStyle/>
          <a:p>
            <a:pPr indent="712788" algn="just"/>
            <a:endParaRPr lang="es-CL" dirty="0"/>
          </a:p>
          <a:p>
            <a:pPr indent="712788" algn="just"/>
            <a:r>
              <a:rPr lang="es-CL" i="1" dirty="0">
                <a:solidFill>
                  <a:srgbClr val="FF0000"/>
                </a:solidFill>
              </a:rPr>
              <a:t>En el mundo, existen fenómenos conocidos y fenómenos que no podemos predecir con exactitud</a:t>
            </a:r>
          </a:p>
          <a:p>
            <a:pPr indent="712788" algn="just"/>
            <a:endParaRPr lang="es-CL" dirty="0"/>
          </a:p>
          <a:p>
            <a:pPr indent="712788" algn="just"/>
            <a:r>
              <a:rPr lang="es-CL" dirty="0"/>
              <a:t>Por ejemplo, si dejamos caer un objeto desde una cierta altura y tomamos en cuenta su volumen, peso, forma, resistencia del viento, etcétera, podemos saber cuánto tardará en caer y en dónde lo hará. </a:t>
            </a:r>
          </a:p>
          <a:p>
            <a:pPr indent="712788" algn="just"/>
            <a:endParaRPr lang="es-CL" dirty="0"/>
          </a:p>
          <a:p>
            <a:pPr indent="712788" algn="just"/>
            <a:r>
              <a:rPr lang="es-CL" dirty="0"/>
              <a:t>Este fenómeno se conoce como "experiencia determinista". Si lanzamos una moneda al aire, por el contrario, no podemos saber de qué lado va a caer. Esto se conoce como "experiencia aleatoria".</a:t>
            </a:r>
          </a:p>
          <a:p>
            <a:pPr indent="712788" algn="just"/>
            <a:endParaRPr lang="es-CL" dirty="0"/>
          </a:p>
          <a:p>
            <a:pPr indent="712788" algn="just"/>
            <a:r>
              <a:rPr lang="es-CL" dirty="0"/>
              <a:t>En términos generales, la probabilidad es un estudio que mide la frecuencia con la que se obtiene un cierto resultado cuando se lleva a cabo una serie de experimentos aleatorios con características conocidas y controladas. </a:t>
            </a:r>
          </a:p>
          <a:p>
            <a:pPr indent="712788" algn="just"/>
            <a:endParaRPr lang="es-CL" dirty="0"/>
          </a:p>
          <a:p>
            <a:pPr indent="712788" algn="just"/>
            <a:r>
              <a:rPr lang="es-CL" i="1" dirty="0"/>
              <a:t>Para estudiar la probabilidad deben tenerse en cuenta todos los posibles resultados del experimento en cuestión</a:t>
            </a:r>
            <a:r>
              <a:rPr lang="es-CL" dirty="0"/>
              <a:t>.</a:t>
            </a:r>
          </a:p>
        </p:txBody>
      </p:sp>
      <p:sp>
        <p:nvSpPr>
          <p:cNvPr id="3" name="Rectángulo: esquinas redondeadas 2">
            <a:extLst>
              <a:ext uri="{FF2B5EF4-FFF2-40B4-BE49-F238E27FC236}">
                <a16:creationId xmlns:a16="http://schemas.microsoft.com/office/drawing/2014/main" id="{6FF2A6DD-0300-4051-93BA-1A348A63F17B}"/>
              </a:ext>
            </a:extLst>
          </p:cNvPr>
          <p:cNvSpPr/>
          <p:nvPr/>
        </p:nvSpPr>
        <p:spPr>
          <a:xfrm>
            <a:off x="4253346" y="180109"/>
            <a:ext cx="4655128" cy="687243"/>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a:t>PROBABILIDAD Y FINANZAS</a:t>
            </a:r>
          </a:p>
        </p:txBody>
      </p:sp>
    </p:spTree>
    <p:extLst>
      <p:ext uri="{BB962C8B-B14F-4D97-AF65-F5344CB8AC3E}">
        <p14:creationId xmlns:p14="http://schemas.microsoft.com/office/powerpoint/2010/main" val="4877403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tras en madera">
  <a:themeElements>
    <a:clrScheme name="Letras en mader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Letras en mader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etras en mader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TM03090434[[fn=Madera]]</Template>
  <TotalTime>489</TotalTime>
  <Words>5536</Words>
  <Application>Microsoft Office PowerPoint</Application>
  <PresentationFormat>Panorámica</PresentationFormat>
  <Paragraphs>446</Paragraphs>
  <Slides>64</Slides>
  <Notes>1</Notes>
  <HiddenSlides>2</HiddenSlides>
  <MMClips>0</MMClips>
  <ScaleCrop>false</ScaleCrop>
  <HeadingPairs>
    <vt:vector size="6" baseType="variant">
      <vt:variant>
        <vt:lpstr>Fuentes usadas</vt:lpstr>
      </vt:variant>
      <vt:variant>
        <vt:i4>14</vt:i4>
      </vt:variant>
      <vt:variant>
        <vt:lpstr>Tema</vt:lpstr>
      </vt:variant>
      <vt:variant>
        <vt:i4>1</vt:i4>
      </vt:variant>
      <vt:variant>
        <vt:lpstr>Títulos de diapositiva</vt:lpstr>
      </vt:variant>
      <vt:variant>
        <vt:i4>64</vt:i4>
      </vt:variant>
    </vt:vector>
  </HeadingPairs>
  <TitlesOfParts>
    <vt:vector size="79" baseType="lpstr">
      <vt:lpstr>Algerian</vt:lpstr>
      <vt:lpstr>Arial</vt:lpstr>
      <vt:lpstr>Calibri</vt:lpstr>
      <vt:lpstr>Cambria</vt:lpstr>
      <vt:lpstr>Cambria Math</vt:lpstr>
      <vt:lpstr>Courier New</vt:lpstr>
      <vt:lpstr>ff0</vt:lpstr>
      <vt:lpstr>ff2</vt:lpstr>
      <vt:lpstr>Franklin Gothic Heavy</vt:lpstr>
      <vt:lpstr>Merriweather</vt:lpstr>
      <vt:lpstr>Rockwell</vt:lpstr>
      <vt:lpstr>Rockwell Condensed</vt:lpstr>
      <vt:lpstr>Source Sans Pro</vt:lpstr>
      <vt:lpstr>Wingdings</vt:lpstr>
      <vt:lpstr>Letras en madera</vt:lpstr>
      <vt:lpstr>Modelos probabilísticos</vt:lpstr>
      <vt:lpstr>Presentación de PowerPoint</vt:lpstr>
      <vt:lpstr>Presentación de PowerPoint</vt:lpstr>
      <vt:lpstr>Modelos basados en distribuciones</vt:lpstr>
      <vt:lpstr>Modelos basados en distribuciones</vt:lpstr>
      <vt:lpstr>Modelos de regresión</vt:lpstr>
      <vt:lpstr>Modelos de regresión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DISTRIBICIÓN NORMAL  Y LAS FINANZAS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Distribución log normal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LA DISTRIBUCIÓN χ²</vt:lpstr>
      <vt:lpstr>Presentación de PowerPoint</vt:lpstr>
      <vt:lpstr>c. A .p. m.</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JORGE ANDRES LAVIN LARRAIN</dc:creator>
  <cp:lastModifiedBy>JORGE ANDRES LAVIN LARRAIN</cp:lastModifiedBy>
  <cp:revision>24</cp:revision>
  <dcterms:created xsi:type="dcterms:W3CDTF">2017-05-09T03:43:44Z</dcterms:created>
  <dcterms:modified xsi:type="dcterms:W3CDTF">2017-05-11T05:41:24Z</dcterms:modified>
</cp:coreProperties>
</file>