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amp;ehk=oNgC0DrOUT20YqB53CE2KA&amp;r=0&amp;pid=OfficeInsert"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8" r:id="rId3"/>
    <p:sldId id="257" r:id="rId4"/>
    <p:sldId id="280" r:id="rId5"/>
    <p:sldId id="281" r:id="rId6"/>
    <p:sldId id="279" r:id="rId7"/>
    <p:sldId id="258" r:id="rId8"/>
    <p:sldId id="259" r:id="rId9"/>
    <p:sldId id="260" r:id="rId10"/>
    <p:sldId id="261" r:id="rId11"/>
    <p:sldId id="262" r:id="rId12"/>
    <p:sldId id="263" r:id="rId13"/>
    <p:sldId id="264" r:id="rId14"/>
    <p:sldId id="265" r:id="rId15"/>
    <p:sldId id="267" r:id="rId16"/>
    <p:sldId id="268" r:id="rId17"/>
    <p:sldId id="269" r:id="rId18"/>
    <p:sldId id="270" r:id="rId19"/>
    <p:sldId id="271" r:id="rId20"/>
    <p:sldId id="272" r:id="rId21"/>
    <p:sldId id="273" r:id="rId22"/>
    <p:sldId id="274" r:id="rId23"/>
    <p:sldId id="275" r:id="rId24"/>
    <p:sldId id="276" r:id="rId25"/>
    <p:sldId id="277" r:id="rId26"/>
    <p:sldId id="282" r:id="rId27"/>
    <p:sldId id="283" r:id="rId28"/>
    <p:sldId id="284" r:id="rId29"/>
    <p:sldId id="285"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5" userDrawn="1">
          <p15:clr>
            <a:srgbClr val="A4A3A4"/>
          </p15:clr>
        </p15:guide>
        <p15:guide id="2" pos="118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69" d="100"/>
          <a:sy n="69" d="100"/>
        </p:scale>
        <p:origin x="612" y="60"/>
      </p:cViewPr>
      <p:guideLst>
        <p:guide orient="horz" pos="595"/>
        <p:guide pos="118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5" name="Footer Placeholder 4"/>
          <p:cNvSpPr>
            <a:spLocks noGrp="1"/>
          </p:cNvSpPr>
          <p:nvPr>
            <p:ph type="ftr" sz="quarter" idx="11"/>
          </p:nvPr>
        </p:nvSpPr>
        <p:spPr>
          <a:xfrm>
            <a:off x="5332412" y="5883275"/>
            <a:ext cx="4324044" cy="365125"/>
          </a:xfrm>
        </p:spPr>
        <p:txBody>
          <a:bodyPr/>
          <a:lstStyle/>
          <a:p>
            <a:endParaRPr lang="es-CL" dirty="0"/>
          </a:p>
        </p:txBody>
      </p:sp>
      <p:sp>
        <p:nvSpPr>
          <p:cNvPr id="6" name="Slide Number Placeholder 5"/>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1592837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6" name="Footer Placeholder 5"/>
          <p:cNvSpPr>
            <a:spLocks noGrp="1"/>
          </p:cNvSpPr>
          <p:nvPr>
            <p:ph type="ftr" sz="quarter" idx="11"/>
          </p:nvPr>
        </p:nvSpPr>
        <p:spPr/>
        <p:txBody>
          <a:bodyPr/>
          <a:lstStyle/>
          <a:p>
            <a:endParaRPr lang="es-CL" dirty="0"/>
          </a:p>
        </p:txBody>
      </p:sp>
      <p:sp>
        <p:nvSpPr>
          <p:cNvPr id="7" name="Slide Number Placeholder 6"/>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3199614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2512938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3093135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706623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3918148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2773995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4075848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1493505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a:xfrm>
            <a:off x="10951856" y="5867131"/>
            <a:ext cx="551167" cy="365125"/>
          </a:xfrm>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3848489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5" name="Footer Placeholder 4"/>
          <p:cNvSpPr>
            <a:spLocks noGrp="1"/>
          </p:cNvSpPr>
          <p:nvPr>
            <p:ph type="ftr" sz="quarter" idx="11"/>
          </p:nvPr>
        </p:nvSpPr>
        <p:spPr/>
        <p:txBody>
          <a:bodyPr/>
          <a:lstStyle/>
          <a:p>
            <a:endParaRPr lang="es-CL" dirty="0"/>
          </a:p>
        </p:txBody>
      </p:sp>
      <p:sp>
        <p:nvSpPr>
          <p:cNvPr id="6" name="Slide Number Placeholder 5"/>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2493865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6" name="Footer Placeholder 5"/>
          <p:cNvSpPr>
            <a:spLocks noGrp="1"/>
          </p:cNvSpPr>
          <p:nvPr>
            <p:ph type="ftr" sz="quarter" idx="11"/>
          </p:nvPr>
        </p:nvSpPr>
        <p:spPr/>
        <p:txBody>
          <a:bodyPr/>
          <a:lstStyle/>
          <a:p>
            <a:endParaRPr lang="es-CL" dirty="0"/>
          </a:p>
        </p:txBody>
      </p:sp>
      <p:sp>
        <p:nvSpPr>
          <p:cNvPr id="7" name="Slide Number Placeholder 6"/>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444723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8" name="Footer Placeholder 7"/>
          <p:cNvSpPr>
            <a:spLocks noGrp="1"/>
          </p:cNvSpPr>
          <p:nvPr>
            <p:ph type="ftr" sz="quarter" idx="11"/>
          </p:nvPr>
        </p:nvSpPr>
        <p:spPr/>
        <p:txBody>
          <a:bodyPr/>
          <a:lstStyle/>
          <a:p>
            <a:endParaRPr lang="es-CL" dirty="0"/>
          </a:p>
        </p:txBody>
      </p:sp>
      <p:sp>
        <p:nvSpPr>
          <p:cNvPr id="9" name="Slide Number Placeholder 8"/>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15912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4" name="Footer Placeholder 3"/>
          <p:cNvSpPr>
            <a:spLocks noGrp="1"/>
          </p:cNvSpPr>
          <p:nvPr>
            <p:ph type="ftr" sz="quarter" idx="11"/>
          </p:nvPr>
        </p:nvSpPr>
        <p:spPr/>
        <p:txBody>
          <a:bodyPr/>
          <a:lstStyle/>
          <a:p>
            <a:endParaRPr lang="es-CL" dirty="0"/>
          </a:p>
        </p:txBody>
      </p:sp>
      <p:sp>
        <p:nvSpPr>
          <p:cNvPr id="5" name="Slide Number Placeholder 4"/>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288028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3" name="Footer Placeholder 2"/>
          <p:cNvSpPr>
            <a:spLocks noGrp="1"/>
          </p:cNvSpPr>
          <p:nvPr>
            <p:ph type="ftr" sz="quarter" idx="11"/>
          </p:nvPr>
        </p:nvSpPr>
        <p:spPr/>
        <p:txBody>
          <a:bodyPr/>
          <a:lstStyle/>
          <a:p>
            <a:endParaRPr lang="es-CL" dirty="0"/>
          </a:p>
        </p:txBody>
      </p:sp>
      <p:sp>
        <p:nvSpPr>
          <p:cNvPr id="4" name="Slide Number Placeholder 3"/>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13131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6" name="Footer Placeholder 5"/>
          <p:cNvSpPr>
            <a:spLocks noGrp="1"/>
          </p:cNvSpPr>
          <p:nvPr>
            <p:ph type="ftr" sz="quarter" idx="11"/>
          </p:nvPr>
        </p:nvSpPr>
        <p:spPr/>
        <p:txBody>
          <a:bodyPr/>
          <a:lstStyle/>
          <a:p>
            <a:endParaRPr lang="es-CL" dirty="0"/>
          </a:p>
        </p:txBody>
      </p:sp>
      <p:sp>
        <p:nvSpPr>
          <p:cNvPr id="7" name="Slide Number Placeholder 6"/>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1459813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92A2B865-1B3A-4030-95C5-DB4ABE27268F}" type="datetimeFigureOut">
              <a:rPr lang="es-CL" smtClean="0"/>
              <a:t>04-05-2017</a:t>
            </a:fld>
            <a:endParaRPr lang="es-CL" dirty="0"/>
          </a:p>
        </p:txBody>
      </p:sp>
      <p:sp>
        <p:nvSpPr>
          <p:cNvPr id="6" name="Footer Placeholder 5"/>
          <p:cNvSpPr>
            <a:spLocks noGrp="1"/>
          </p:cNvSpPr>
          <p:nvPr>
            <p:ph type="ftr" sz="quarter" idx="11"/>
          </p:nvPr>
        </p:nvSpPr>
        <p:spPr/>
        <p:txBody>
          <a:bodyPr/>
          <a:lstStyle/>
          <a:p>
            <a:endParaRPr lang="es-CL" dirty="0"/>
          </a:p>
        </p:txBody>
      </p:sp>
      <p:sp>
        <p:nvSpPr>
          <p:cNvPr id="7" name="Slide Number Placeholder 6"/>
          <p:cNvSpPr>
            <a:spLocks noGrp="1"/>
          </p:cNvSpPr>
          <p:nvPr>
            <p:ph type="sldNum" sz="quarter" idx="12"/>
          </p:nvPr>
        </p:nvSpPr>
        <p:spPr/>
        <p:txBody>
          <a:bodyPr/>
          <a:lstStyle/>
          <a:p>
            <a:fld id="{970EFF72-A6E5-4249-A2BE-C83810917523}" type="slidenum">
              <a:rPr lang="es-CL" smtClean="0"/>
              <a:t>‹Nº›</a:t>
            </a:fld>
            <a:endParaRPr lang="es-CL" dirty="0"/>
          </a:p>
        </p:txBody>
      </p:sp>
    </p:spTree>
    <p:extLst>
      <p:ext uri="{BB962C8B-B14F-4D97-AF65-F5344CB8AC3E}">
        <p14:creationId xmlns:p14="http://schemas.microsoft.com/office/powerpoint/2010/main" val="656676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2A2B865-1B3A-4030-95C5-DB4ABE27268F}" type="datetimeFigureOut">
              <a:rPr lang="es-CL" smtClean="0"/>
              <a:t>04-05-2017</a:t>
            </a:fld>
            <a:endParaRPr lang="es-CL"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CL"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70EFF72-A6E5-4249-A2BE-C83810917523}" type="slidenum">
              <a:rPr lang="es-CL" smtClean="0"/>
              <a:t>‹Nº›</a:t>
            </a:fld>
            <a:endParaRPr lang="es-CL" dirty="0"/>
          </a:p>
        </p:txBody>
      </p:sp>
    </p:spTree>
    <p:extLst>
      <p:ext uri="{BB962C8B-B14F-4D97-AF65-F5344CB8AC3E}">
        <p14:creationId xmlns:p14="http://schemas.microsoft.com/office/powerpoint/2010/main" val="5324404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amp;ehk=oNgC0DrOUT20YqB53CE2KA&amp;r=0&amp;pid=OfficeInsert"/><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02015B-8680-42D7-9CEB-83439B9A4511}"/>
              </a:ext>
            </a:extLst>
          </p:cNvPr>
          <p:cNvSpPr>
            <a:spLocks noGrp="1"/>
          </p:cNvSpPr>
          <p:nvPr>
            <p:ph type="ctrTitle"/>
          </p:nvPr>
        </p:nvSpPr>
        <p:spPr/>
        <p:txBody>
          <a:bodyPr>
            <a:normAutofit/>
          </a:bodyPr>
          <a:lstStyle/>
          <a:p>
            <a:pPr algn="ctr"/>
            <a:r>
              <a:rPr lang="es-CL" sz="4800" dirty="0"/>
              <a:t>TEORÍA DE LAS EXPECTATIVAS</a:t>
            </a:r>
          </a:p>
        </p:txBody>
      </p:sp>
      <p:sp>
        <p:nvSpPr>
          <p:cNvPr id="3" name="Subtítulo 2">
            <a:extLst>
              <a:ext uri="{FF2B5EF4-FFF2-40B4-BE49-F238E27FC236}">
                <a16:creationId xmlns:a16="http://schemas.microsoft.com/office/drawing/2014/main" id="{71E6A378-1091-485C-9C2C-AF0C6BEE33CA}"/>
              </a:ext>
            </a:extLst>
          </p:cNvPr>
          <p:cNvSpPr>
            <a:spLocks noGrp="1"/>
          </p:cNvSpPr>
          <p:nvPr>
            <p:ph type="subTitle" idx="1"/>
          </p:nvPr>
        </p:nvSpPr>
        <p:spPr>
          <a:xfrm>
            <a:off x="3420868" y="4273358"/>
            <a:ext cx="6987645" cy="1388534"/>
          </a:xfrm>
        </p:spPr>
        <p:txBody>
          <a:bodyPr/>
          <a:lstStyle/>
          <a:p>
            <a:r>
              <a:rPr lang="es-CL" dirty="0">
                <a:solidFill>
                  <a:srgbClr val="7030A0"/>
                </a:solidFill>
                <a:latin typeface="Bauhaus 93" panose="04030905020B02020C02" pitchFamily="82" charset="0"/>
              </a:rPr>
              <a:t>¿   COMO CONSTRUYO MI FUTURO     ?</a:t>
            </a:r>
          </a:p>
        </p:txBody>
      </p:sp>
    </p:spTree>
    <p:extLst>
      <p:ext uri="{BB962C8B-B14F-4D97-AF65-F5344CB8AC3E}">
        <p14:creationId xmlns:p14="http://schemas.microsoft.com/office/powerpoint/2010/main" val="12279406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418638" cy="4985980"/>
          </a:xfrm>
          <a:prstGeom prst="rect">
            <a:avLst/>
          </a:prstGeom>
        </p:spPr>
        <p:txBody>
          <a:bodyPr wrap="square">
            <a:spAutoFit/>
          </a:bodyPr>
          <a:lstStyle/>
          <a:p>
            <a:pPr indent="628650"/>
            <a:endParaRPr lang="es-CL" dirty="0">
              <a:latin typeface="Arial" panose="020B0604020202020204" pitchFamily="34" charset="0"/>
              <a:cs typeface="Arial" panose="020B0604020202020204" pitchFamily="34" charset="0"/>
            </a:endParaRPr>
          </a:p>
          <a:p>
            <a:pPr indent="628650" algn="ctr"/>
            <a:r>
              <a:rPr lang="es-CL" sz="2000" dirty="0">
                <a:solidFill>
                  <a:srgbClr val="FF0000"/>
                </a:solidFill>
                <a:latin typeface="Arial" panose="020B0604020202020204" pitchFamily="34" charset="0"/>
                <a:cs typeface="Arial" panose="020B0604020202020204" pitchFamily="34" charset="0"/>
              </a:rPr>
              <a:t>TEORÍA DE LAS EXPECTATIVAS RACIONALES</a:t>
            </a:r>
          </a:p>
          <a:p>
            <a:pPr indent="628650" algn="just"/>
            <a:endParaRPr lang="es-CL" sz="20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Dado que la mayoría de los modelos macroeconómicos actuales estudian decisiones a lo largo de varios períodos, las expectativas de trabajadores, consumidores y empresas sobre las condiciones económicas futuras son parte esencial del modelo. </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Ha habido mucha discusión sobre cómo modelar estas expectativas y las predicciones macroeconómicas de un modelo pueden diferir dependiendo de los supuestos sobre las expectativas (véase el teorema de la telaraña). </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Asumir expectativas racionales es asumir que las expectativas de los agentes económicos pueden ser individualmente erróneas, pero correctas en promedio. </a:t>
            </a:r>
          </a:p>
          <a:p>
            <a:pPr indent="628650" algn="just"/>
            <a:endParaRPr lang="es-C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76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590088" cy="4678204"/>
          </a:xfrm>
          <a:prstGeom prst="rect">
            <a:avLst/>
          </a:prstGeom>
        </p:spPr>
        <p:txBody>
          <a:bodyPr wrap="square">
            <a:spAutoFit/>
          </a:bodyPr>
          <a:lstStyle/>
          <a:p>
            <a:pPr indent="628650"/>
            <a:endParaRPr lang="es-CL" dirty="0">
              <a:latin typeface="Arial" panose="020B0604020202020204" pitchFamily="34" charset="0"/>
              <a:cs typeface="Arial" panose="020B0604020202020204" pitchFamily="34" charset="0"/>
            </a:endParaRPr>
          </a:p>
          <a:p>
            <a:pPr indent="628650" algn="ctr"/>
            <a:r>
              <a:rPr lang="es-CL" sz="2000" dirty="0">
                <a:solidFill>
                  <a:srgbClr val="FF0000"/>
                </a:solidFill>
                <a:latin typeface="Arial" panose="020B0604020202020204" pitchFamily="34" charset="0"/>
                <a:cs typeface="Arial" panose="020B0604020202020204" pitchFamily="34" charset="0"/>
              </a:rPr>
              <a:t>TEORÍA DE LAS EXPECTATIVAS RACIONALES</a:t>
            </a:r>
          </a:p>
          <a:p>
            <a:pPr indent="628650" algn="just"/>
            <a:endParaRPr lang="es-CL" sz="20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En otras palabras, aunque el futuro no es totalmente predecible, se supone que las expectativas de los agentes no están sistemáticamente sesgadas y que éstos usan toda la información relevante para formar sus expectativas sobre variables económicas.</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Esta forma de modelar las expectativas fue originalmente propuesta por John F. Muth en 1961 y se hizo popular cuando fue usada por Robert Lucas y otros.</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 Modelar las expectativas es crucial en todos los modelos que estudian cómo un gran número de individuos, firmas y organizaciones realizan elecciones en situaciones de incertidumbre.</a:t>
            </a:r>
          </a:p>
          <a:p>
            <a:pPr indent="628650" algn="just"/>
            <a:endParaRPr lang="es-C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3405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590088" cy="4370427"/>
          </a:xfrm>
          <a:prstGeom prst="rect">
            <a:avLst/>
          </a:prstGeom>
        </p:spPr>
        <p:txBody>
          <a:bodyPr wrap="square">
            <a:spAutoFit/>
          </a:bodyPr>
          <a:lstStyle/>
          <a:p>
            <a:pPr indent="628650"/>
            <a:endParaRPr lang="es-CL" dirty="0">
              <a:latin typeface="Arial" panose="020B0604020202020204" pitchFamily="34" charset="0"/>
              <a:cs typeface="Arial" panose="020B0604020202020204" pitchFamily="34" charset="0"/>
            </a:endParaRPr>
          </a:p>
          <a:p>
            <a:pPr indent="628650" algn="ctr"/>
            <a:r>
              <a:rPr lang="es-CL" sz="2000" dirty="0">
                <a:solidFill>
                  <a:srgbClr val="FF0000"/>
                </a:solidFill>
                <a:latin typeface="Arial" panose="020B0604020202020204" pitchFamily="34" charset="0"/>
                <a:cs typeface="Arial" panose="020B0604020202020204" pitchFamily="34" charset="0"/>
              </a:rPr>
              <a:t>TEORÍA DE LAS EXPECTATIVAS RACIONALES</a:t>
            </a:r>
          </a:p>
          <a:p>
            <a:pPr indent="628650" algn="ctr"/>
            <a:endParaRPr lang="es-CL" sz="20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A modo de ejemplo, las negociaciones entre trabajadores y empresas estarán influidas por el nivel esperado de inflación y el valor de una acción dependerá del ingreso futuro esperado de dicha acción.</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En términos prácticos, esto significa que los trabajadores deberían resignarse a perder poder adquisitivo en las negociaciones salariales, aceptando incrementos en base a la inflación venidera en lugar de la pasada. </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Los críticos de esta teoría afirman que en realidad se busca, a partir de ella, generar una transferencia de ingresos desde los empleados hacia los empleadores, incrementando la desigualdad.</a:t>
            </a:r>
          </a:p>
        </p:txBody>
      </p:sp>
    </p:spTree>
    <p:extLst>
      <p:ext uri="{BB962C8B-B14F-4D97-AF65-F5344CB8AC3E}">
        <p14:creationId xmlns:p14="http://schemas.microsoft.com/office/powerpoint/2010/main" val="2207040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590088" cy="4093428"/>
          </a:xfrm>
          <a:prstGeom prst="rect">
            <a:avLst/>
          </a:prstGeom>
        </p:spPr>
        <p:txBody>
          <a:bodyPr wrap="square">
            <a:spAutoFit/>
          </a:bodyPr>
          <a:lstStyle/>
          <a:p>
            <a:pPr indent="628650" algn="ctr"/>
            <a:r>
              <a:rPr lang="es-CL" sz="2000" dirty="0">
                <a:solidFill>
                  <a:srgbClr val="FF0000"/>
                </a:solidFill>
                <a:latin typeface="Arial" panose="020B0604020202020204" pitchFamily="34" charset="0"/>
                <a:cs typeface="Arial" panose="020B0604020202020204" pitchFamily="34" charset="0"/>
              </a:rPr>
              <a:t>TEOREMA DE LA TELARAÑA</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El teorema de la telaraña explica el modelo general que sigue la formación de los precios de los productos cuya oferta se establece en función del precio de mercado observado en el período inmediatamente anterior (sea este un día, semana, temporada, año, etc.).</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Este fenómeno es ilustrado por el diagrama a la derecha, que muestra la relación entre los precios y el volumen de ventas de viviendas (casa y pisos) nuevos en la región central de Francia entre 1985-1994. </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En la práctica, el modelo se aplica principalmente a bienes y servicios cuya producción es discontinua, tales como productos agrícolas.</a:t>
            </a:r>
          </a:p>
        </p:txBody>
      </p:sp>
    </p:spTree>
    <p:extLst>
      <p:ext uri="{BB962C8B-B14F-4D97-AF65-F5344CB8AC3E}">
        <p14:creationId xmlns:p14="http://schemas.microsoft.com/office/powerpoint/2010/main" val="2058708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3FBDD1-F467-4082-A14E-BC0ADDD1F090}"/>
              </a:ext>
            </a:extLst>
          </p:cNvPr>
          <p:cNvSpPr>
            <a:spLocks noGrp="1"/>
          </p:cNvSpPr>
          <p:nvPr>
            <p:ph type="title"/>
          </p:nvPr>
        </p:nvSpPr>
        <p:spPr>
          <a:xfrm>
            <a:off x="1882775" y="5090051"/>
            <a:ext cx="10018711" cy="824973"/>
          </a:xfrm>
        </p:spPr>
        <p:txBody>
          <a:bodyPr>
            <a:normAutofit/>
          </a:bodyPr>
          <a:lstStyle/>
          <a:p>
            <a:r>
              <a:rPr lang="es-CL" dirty="0">
                <a:solidFill>
                  <a:schemeClr val="accent6">
                    <a:lumMod val="75000"/>
                  </a:schemeClr>
                </a:solidFill>
              </a:rPr>
              <a:t>Diagrama de precios y ventas (1985-1994) de nuevos alojamientos en la Isla de Francia</a:t>
            </a:r>
          </a:p>
        </p:txBody>
      </p:sp>
      <p:pic>
        <p:nvPicPr>
          <p:cNvPr id="6" name="Marcador de posición de imagen 5">
            <a:extLst>
              <a:ext uri="{FF2B5EF4-FFF2-40B4-BE49-F238E27FC236}">
                <a16:creationId xmlns:a16="http://schemas.microsoft.com/office/drawing/2014/main" id="{EC3A50CE-E6E0-4225-A6F6-06591BDB18EF}"/>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3600452" y="1058862"/>
            <a:ext cx="5829300" cy="3841751"/>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3747198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590088" cy="4462760"/>
          </a:xfrm>
          <a:prstGeom prst="rect">
            <a:avLst/>
          </a:prstGeom>
        </p:spPr>
        <p:txBody>
          <a:bodyPr wrap="square">
            <a:spAutoFit/>
          </a:bodyPr>
          <a:lstStyle/>
          <a:p>
            <a:pPr indent="628650" algn="ctr"/>
            <a:r>
              <a:rPr lang="es-CL" sz="2400" dirty="0">
                <a:solidFill>
                  <a:srgbClr val="FF0000"/>
                </a:solidFill>
                <a:latin typeface="Arial" panose="020B0604020202020204" pitchFamily="34" charset="0"/>
                <a:cs typeface="Arial" panose="020B0604020202020204" pitchFamily="34" charset="0"/>
              </a:rPr>
              <a:t>EVIDENCIA</a:t>
            </a:r>
          </a:p>
          <a:p>
            <a:pPr indent="628650" algn="ctr"/>
            <a:endParaRPr lang="es-CL" sz="20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En 1989, Wellford realizó doce sesiones experimentales con cinco participantes, con un total de más de treinta períodos de simulación de los casos estables e inestables. </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Sus resultados muestran que el caso inestable no dio lugar a la divergencia esperada de acuerdo al modelo de tela de araña, sino más bien a una convergencia hacia el equilibrio sugerido por las expectativas racionales.</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 Sin embargo, la varianza de la trayectoria de los precios en el caso inestable fue mayor que en el caso estable (y la diferencia resultó ser estadísticamente significativa).</a:t>
            </a:r>
          </a:p>
          <a:p>
            <a:pPr indent="628650" algn="just"/>
            <a:endParaRPr lang="es-C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895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590088" cy="5386090"/>
          </a:xfrm>
          <a:prstGeom prst="rect">
            <a:avLst/>
          </a:prstGeom>
        </p:spPr>
        <p:txBody>
          <a:bodyPr wrap="square">
            <a:spAutoFit/>
          </a:bodyPr>
          <a:lstStyle/>
          <a:p>
            <a:pPr indent="628650" algn="ctr"/>
            <a:r>
              <a:rPr lang="es-CL" sz="2400" dirty="0">
                <a:solidFill>
                  <a:srgbClr val="FF0000"/>
                </a:solidFill>
                <a:latin typeface="Arial" panose="020B0604020202020204" pitchFamily="34" charset="0"/>
                <a:cs typeface="Arial" panose="020B0604020202020204" pitchFamily="34" charset="0"/>
              </a:rPr>
              <a:t>EVIDENCIA</a:t>
            </a:r>
          </a:p>
          <a:p>
            <a:pPr indent="628650" algn="ctr"/>
            <a:endParaRPr lang="es-CL" sz="20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Una forma de interpretar estos resultados es decir que en el largo plazo, los participantes se comportaron como si tuvieran expectativas racionales, pero que en el corto plazo demostraron racionalidad limitada y consecuentemente cometieron errores.</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 Estos errores causaron fluctuaciones mayores en el caso inestable que en el caso estable.</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En otras palabras, se puede argumentar que los productores “aprenden”. Sin embargo ese aprendizaje no es universalmente observado en la práctica.</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 Por ejemplo, estudios de precios de cerdos en España entre 1900 y 1977 muestran variaciones cíclicas de precios que se extienden en un periodo de 4 a 6 años, explicables de acuerdo al modelo.</a:t>
            </a:r>
          </a:p>
          <a:p>
            <a:pPr indent="628650" algn="just"/>
            <a:endParaRPr lang="es-C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397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4" y="944563"/>
            <a:ext cx="9675813" cy="5386090"/>
          </a:xfrm>
          <a:prstGeom prst="rect">
            <a:avLst/>
          </a:prstGeom>
        </p:spPr>
        <p:txBody>
          <a:bodyPr wrap="square">
            <a:spAutoFit/>
          </a:bodyPr>
          <a:lstStyle/>
          <a:p>
            <a:pPr indent="628650" algn="ctr"/>
            <a:r>
              <a:rPr lang="es-CL" sz="2400" dirty="0">
                <a:solidFill>
                  <a:srgbClr val="FF0000"/>
                </a:solidFill>
                <a:latin typeface="Arial" panose="020B0604020202020204" pitchFamily="34" charset="0"/>
                <a:cs typeface="Arial" panose="020B0604020202020204" pitchFamily="34" charset="0"/>
              </a:rPr>
              <a:t>EVIDENCIA</a:t>
            </a:r>
          </a:p>
          <a:p>
            <a:pPr indent="628650" algn="ctr"/>
            <a:endParaRPr lang="es-CL" sz="20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Esa interpretación parece congruente con la percepción más aceptada: que si bien los resultados de experimentos muestran una tendencia hacia el establecimiento de precios de equilibrios, de acuerdo a la sugerencia del modelo de las expectativas racionales, algunos experimentos macroeconómicos y en teoría de juegos muestran ambientes donde no se observan resultados consistentes con las predicciones teóricas como producto de un proceder no racional en la toma de decisiones</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i="1" dirty="0">
                <a:latin typeface="Arial" panose="020B0604020202020204" pitchFamily="34" charset="0"/>
                <a:cs typeface="Arial" panose="020B0604020202020204" pitchFamily="34" charset="0"/>
              </a:rPr>
              <a:t>El modelo de tela de araña es considerado por los partidarios de la teoría de las expectativas racionales como uno de los mejores ejemplos para ilustrar el por qué la comprensión de formación de expectativas es tan importante para el estudio de la dinámica económica, y por qué las expectativas son un tema tan controvertido en la teoría económica reciente.</a:t>
            </a:r>
          </a:p>
          <a:p>
            <a:pPr indent="628650" algn="just"/>
            <a:endParaRPr lang="es-CL" sz="2000" dirty="0">
              <a:latin typeface="Arial" panose="020B0604020202020204" pitchFamily="34" charset="0"/>
              <a:cs typeface="Arial" panose="020B0604020202020204" pitchFamily="34" charset="0"/>
            </a:endParaRPr>
          </a:p>
          <a:p>
            <a:pPr indent="628650" algn="just"/>
            <a:endParaRPr lang="es-C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102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4" y="944563"/>
            <a:ext cx="9675813" cy="5078313"/>
          </a:xfrm>
          <a:prstGeom prst="rect">
            <a:avLst/>
          </a:prstGeom>
        </p:spPr>
        <p:txBody>
          <a:bodyPr wrap="square">
            <a:spAutoFit/>
          </a:bodyPr>
          <a:lstStyle/>
          <a:p>
            <a:pPr indent="628650" algn="ctr"/>
            <a:r>
              <a:rPr lang="es-CL" sz="2400" dirty="0">
                <a:solidFill>
                  <a:srgbClr val="FF0000"/>
                </a:solidFill>
                <a:latin typeface="Arial" panose="020B0604020202020204" pitchFamily="34" charset="0"/>
                <a:cs typeface="Arial" panose="020B0604020202020204" pitchFamily="34" charset="0"/>
              </a:rPr>
              <a:t>VALIDEZ DE LAS EXPECTATIVAS</a:t>
            </a:r>
          </a:p>
          <a:p>
            <a:pPr indent="628650" algn="ctr"/>
            <a:endParaRPr lang="es-CL" sz="20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Se considera que, para que sean válidas las expectativas o preferencias dentro del análisis económico tradicional, éstas deben contar con algunas características:</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solidFill>
                  <a:schemeClr val="accent6">
                    <a:lumMod val="75000"/>
                  </a:schemeClr>
                </a:solidFill>
                <a:latin typeface="Arial" panose="020B0604020202020204" pitchFamily="34" charset="0"/>
                <a:cs typeface="Arial" panose="020B0604020202020204" pitchFamily="34" charset="0"/>
              </a:rPr>
              <a:t>Ser transitivas</a:t>
            </a:r>
            <a:r>
              <a:rPr lang="es-CL" sz="2000" dirty="0">
                <a:latin typeface="Arial" panose="020B0604020202020204" pitchFamily="34" charset="0"/>
                <a:cs typeface="Arial" panose="020B0604020202020204" pitchFamily="34" charset="0"/>
              </a:rPr>
              <a:t>. Si decimos que preferimos B sobre A y C sobre B, si las expectativas son racionales, C será preferido sobre A.</a:t>
            </a:r>
          </a:p>
          <a:p>
            <a:pPr indent="628650" algn="just"/>
            <a:r>
              <a:rPr lang="es-CL" sz="2000" dirty="0">
                <a:solidFill>
                  <a:schemeClr val="accent6">
                    <a:lumMod val="75000"/>
                  </a:schemeClr>
                </a:solidFill>
                <a:latin typeface="Arial" panose="020B0604020202020204" pitchFamily="34" charset="0"/>
                <a:cs typeface="Arial" panose="020B0604020202020204" pitchFamily="34" charset="0"/>
              </a:rPr>
              <a:t>Ser convexas</a:t>
            </a:r>
            <a:r>
              <a:rPr lang="es-CL" sz="2000" dirty="0">
                <a:latin typeface="Arial" panose="020B0604020202020204" pitchFamily="34" charset="0"/>
                <a:cs typeface="Arial" panose="020B0604020202020204" pitchFamily="34" charset="0"/>
              </a:rPr>
              <a:t>. Si suponemos un conjunto de expectativas, estas deberán cumplir la característica de que si trazamos una línea recta entre dos elementos del conjunto de las expectativas, todos los puntos de la recta pertenecerán al conjunto mismo.</a:t>
            </a:r>
          </a:p>
          <a:p>
            <a:pPr indent="628650" algn="just"/>
            <a:r>
              <a:rPr lang="es-CL" sz="2000" dirty="0">
                <a:solidFill>
                  <a:schemeClr val="accent6">
                    <a:lumMod val="75000"/>
                  </a:schemeClr>
                </a:solidFill>
                <a:latin typeface="Arial" panose="020B0604020202020204" pitchFamily="34" charset="0"/>
                <a:cs typeface="Arial" panose="020B0604020202020204" pitchFamily="34" charset="0"/>
              </a:rPr>
              <a:t>Ser continuas</a:t>
            </a:r>
            <a:r>
              <a:rPr lang="es-CL" sz="2000" dirty="0">
                <a:latin typeface="Arial" panose="020B0604020202020204" pitchFamily="34" charset="0"/>
                <a:cs typeface="Arial" panose="020B0604020202020204" pitchFamily="34" charset="0"/>
              </a:rPr>
              <a:t>. El conjunto de preferencias no tiene intervalos vacíos.</a:t>
            </a:r>
          </a:p>
          <a:p>
            <a:pPr indent="628650" algn="just"/>
            <a:r>
              <a:rPr lang="es-CL" sz="2000" dirty="0">
                <a:solidFill>
                  <a:schemeClr val="accent6">
                    <a:lumMod val="75000"/>
                  </a:schemeClr>
                </a:solidFill>
                <a:latin typeface="Arial" panose="020B0604020202020204" pitchFamily="34" charset="0"/>
                <a:cs typeface="Arial" panose="020B0604020202020204" pitchFamily="34" charset="0"/>
              </a:rPr>
              <a:t>El conjunto es acotado. </a:t>
            </a:r>
            <a:r>
              <a:rPr lang="es-CL" sz="2000" dirty="0">
                <a:latin typeface="Arial" panose="020B0604020202020204" pitchFamily="34" charset="0"/>
                <a:cs typeface="Arial" panose="020B0604020202020204" pitchFamily="34" charset="0"/>
              </a:rPr>
              <a:t>Hay una frontera bien definida entre los puntos del conjunto y los puntos no pertenecientes al conjunto.</a:t>
            </a:r>
          </a:p>
          <a:p>
            <a:pPr indent="628650" algn="just"/>
            <a:endParaRPr lang="es-C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190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4" y="944563"/>
            <a:ext cx="9675813" cy="2985433"/>
          </a:xfrm>
          <a:prstGeom prst="rect">
            <a:avLst/>
          </a:prstGeom>
        </p:spPr>
        <p:txBody>
          <a:bodyPr wrap="square">
            <a:spAutoFit/>
          </a:bodyPr>
          <a:lstStyle/>
          <a:p>
            <a:pPr indent="628650" algn="ctr"/>
            <a:r>
              <a:rPr lang="es-CL" sz="2400" dirty="0">
                <a:solidFill>
                  <a:srgbClr val="FF0000"/>
                </a:solidFill>
                <a:latin typeface="Arial" panose="020B0604020202020204" pitchFamily="34" charset="0"/>
                <a:cs typeface="Arial" panose="020B0604020202020204" pitchFamily="34" charset="0"/>
              </a:rPr>
              <a:t>VALIDEZ DE LAS EXPECTATIVAS</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Si el conjunto de expectativas no cumple con estas condiciones, no se pueden calificar de racionales, ya que al momento de analizar las expectativas que no cumplan con estos criterios, generarían inconsistencias donde puede haber dos puntos igualmente preferidos o que se manifestara una preferencia aberrante dentro del análisis racional</a:t>
            </a:r>
          </a:p>
          <a:p>
            <a:pPr indent="628650" algn="ctr"/>
            <a:endParaRPr lang="es-CL" sz="2000" dirty="0">
              <a:solidFill>
                <a:srgbClr val="FF0000"/>
              </a:solidFill>
              <a:latin typeface="Arial" panose="020B0604020202020204" pitchFamily="34" charset="0"/>
              <a:cs typeface="Arial" panose="020B0604020202020204" pitchFamily="34" charset="0"/>
            </a:endParaRPr>
          </a:p>
          <a:p>
            <a:pPr indent="628650" algn="just"/>
            <a:endParaRPr lang="es-C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9844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F030C3F5-D933-4A94-A1F4-E70BA6D4CF37}"/>
              </a:ext>
            </a:extLst>
          </p:cNvPr>
          <p:cNvSpPr>
            <a:spLocks noGrp="1"/>
          </p:cNvSpPr>
          <p:nvPr>
            <p:ph type="title"/>
          </p:nvPr>
        </p:nvSpPr>
        <p:spPr>
          <a:xfrm>
            <a:off x="1524069" y="2715038"/>
            <a:ext cx="3549121" cy="1046922"/>
          </a:xfrm>
        </p:spPr>
        <p:txBody>
          <a:bodyPr>
            <a:noAutofit/>
          </a:bodyPr>
          <a:lstStyle/>
          <a:p>
            <a:r>
              <a:rPr lang="es-CL" sz="3200" dirty="0">
                <a:solidFill>
                  <a:srgbClr val="FF0000"/>
                </a:solidFill>
              </a:rPr>
              <a:t>¿ QUE ES UNA EXPECTATIVA ?</a:t>
            </a:r>
          </a:p>
        </p:txBody>
      </p:sp>
      <p:sp>
        <p:nvSpPr>
          <p:cNvPr id="5" name="Marcador de contenido 4">
            <a:extLst>
              <a:ext uri="{FF2B5EF4-FFF2-40B4-BE49-F238E27FC236}">
                <a16:creationId xmlns:a16="http://schemas.microsoft.com/office/drawing/2014/main" id="{F5B9E7CE-F837-4647-8474-17BC9BAAD2D0}"/>
              </a:ext>
            </a:extLst>
          </p:cNvPr>
          <p:cNvSpPr>
            <a:spLocks noGrp="1"/>
          </p:cNvSpPr>
          <p:nvPr>
            <p:ph idx="1"/>
          </p:nvPr>
        </p:nvSpPr>
        <p:spPr/>
        <p:txBody>
          <a:bodyPr/>
          <a:lstStyle/>
          <a:p>
            <a:pPr algn="just"/>
            <a:r>
              <a:rPr lang="es-CL" dirty="0"/>
              <a:t>Una expectativa es lo que se considera lo más probable que suceda. </a:t>
            </a:r>
          </a:p>
          <a:p>
            <a:pPr algn="just"/>
            <a:r>
              <a:rPr lang="es-CL" dirty="0"/>
              <a:t>Una expectativa, que es una suposición centrada en el futuro, puede o no ser realista.</a:t>
            </a:r>
          </a:p>
          <a:p>
            <a:pPr algn="just"/>
            <a:r>
              <a:rPr lang="es-CL" dirty="0"/>
              <a:t> Un resultado menos ventajoso ocasiona una decepción, al menos generalmente. </a:t>
            </a:r>
          </a:p>
          <a:p>
            <a:pPr algn="just"/>
            <a:r>
              <a:rPr lang="es-CL" dirty="0"/>
              <a:t>Si algo que pasa es completamente inesperado suele ser una sorpresa.</a:t>
            </a:r>
          </a:p>
        </p:txBody>
      </p:sp>
    </p:spTree>
    <p:extLst>
      <p:ext uri="{BB962C8B-B14F-4D97-AF65-F5344CB8AC3E}">
        <p14:creationId xmlns:p14="http://schemas.microsoft.com/office/powerpoint/2010/main" val="3574291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4" y="944563"/>
            <a:ext cx="9675813" cy="3600986"/>
          </a:xfrm>
          <a:prstGeom prst="rect">
            <a:avLst/>
          </a:prstGeom>
        </p:spPr>
        <p:txBody>
          <a:bodyPr wrap="square">
            <a:spAutoFit/>
          </a:bodyPr>
          <a:lstStyle/>
          <a:p>
            <a:pPr indent="628650" algn="ctr"/>
            <a:r>
              <a:rPr lang="es-CL" sz="2400" dirty="0">
                <a:solidFill>
                  <a:srgbClr val="FF0000"/>
                </a:solidFill>
                <a:latin typeface="Arial" panose="020B0604020202020204" pitchFamily="34" charset="0"/>
                <a:cs typeface="Arial" panose="020B0604020202020204" pitchFamily="34" charset="0"/>
              </a:rPr>
              <a:t>ESPÍRITUS ANIMALES</a:t>
            </a:r>
          </a:p>
          <a:p>
            <a:pPr indent="628650" algn="just"/>
            <a:endParaRPr lang="es-CL" sz="24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"Espíritus animales" (en inglés Animal spirits) es un término que John Maynard Keynes utilizó en su libro de 1936 Teoría general de la ocupación, el interés y el dinero para describir la emoción o el afecto que influye en el comportamiento humano y que se puede medir en términos de la confianza de los consumidores. </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La confianza también está incluida o es producida por los "espíritus animales". Entre 2008 y 2009 se publicaron varios artículos y por lo menos dos libros con un enfoque sobre los "espíritus animales", como parte del resurgimiento keynesiano</a:t>
            </a:r>
          </a:p>
          <a:p>
            <a:pPr indent="628650" algn="just"/>
            <a:endParaRPr lang="es-C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3989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4" y="944563"/>
            <a:ext cx="9675813" cy="5386090"/>
          </a:xfrm>
          <a:prstGeom prst="rect">
            <a:avLst/>
          </a:prstGeom>
        </p:spPr>
        <p:txBody>
          <a:bodyPr wrap="square">
            <a:spAutoFit/>
          </a:bodyPr>
          <a:lstStyle/>
          <a:p>
            <a:pPr indent="628650" algn="ctr"/>
            <a:r>
              <a:rPr lang="es-CL" sz="2400" dirty="0">
                <a:solidFill>
                  <a:srgbClr val="FF0000"/>
                </a:solidFill>
                <a:latin typeface="Arial" panose="020B0604020202020204" pitchFamily="34" charset="0"/>
                <a:cs typeface="Arial" panose="020B0604020202020204" pitchFamily="34" charset="0"/>
              </a:rPr>
              <a:t>ESPÍRITUS ANIMALES</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La cita original de Keynes dice lo siguiente:</a:t>
            </a:r>
          </a:p>
          <a:p>
            <a:pPr indent="628650" algn="just"/>
            <a:endParaRPr lang="es-CL" sz="2400" dirty="0">
              <a:latin typeface="Arial" panose="020B0604020202020204" pitchFamily="34" charset="0"/>
              <a:cs typeface="Arial" panose="020B0604020202020204" pitchFamily="34" charset="0"/>
            </a:endParaRPr>
          </a:p>
          <a:p>
            <a:pPr indent="628650" algn="just"/>
            <a:r>
              <a:rPr lang="es-CL" dirty="0">
                <a:latin typeface="Arial" panose="020B0604020202020204" pitchFamily="34" charset="0"/>
                <a:cs typeface="Arial" panose="020B0604020202020204" pitchFamily="34" charset="0"/>
              </a:rPr>
              <a:t>"Aún haciendo a un lado la inestabilidad debida a la especulación, hay otra inestabilidad que resulta de las características de la naturaleza humana: que gran parte de nuestras actividades positivas dependen más del optimismo espontáneo que de una expectativa matemática, ya sea moral, hedonista o económica. </a:t>
            </a:r>
          </a:p>
          <a:p>
            <a:pPr indent="628650" algn="just"/>
            <a:endParaRPr lang="es-CL" dirty="0">
              <a:latin typeface="Arial" panose="020B0604020202020204" pitchFamily="34" charset="0"/>
              <a:cs typeface="Arial" panose="020B0604020202020204" pitchFamily="34" charset="0"/>
            </a:endParaRPr>
          </a:p>
          <a:p>
            <a:pPr indent="628650" algn="just"/>
            <a:r>
              <a:rPr lang="es-CL" dirty="0">
                <a:latin typeface="Arial" panose="020B0604020202020204" pitchFamily="34" charset="0"/>
                <a:cs typeface="Arial" panose="020B0604020202020204" pitchFamily="34" charset="0"/>
              </a:rPr>
              <a:t>Quizá la mayor parte de nuestras decisiones de hacer algo positivo, cuyas consecuencias completas se irán presentando en muchos días por venir, sólo pueden considerarse como el resultado de los espíritus animales —de un resorte espontáneo que impulsa a la acción de preferencia a la quietud, y no como consecuencia de un promedio ponderado de los beneficios cuantitativos multiplicados por las probabilidades cuantitativas."</a:t>
            </a:r>
          </a:p>
          <a:p>
            <a:pPr indent="628650" algn="just"/>
            <a:endParaRPr lang="es-CL" sz="2400" dirty="0">
              <a:latin typeface="Arial" panose="020B0604020202020204" pitchFamily="34" charset="0"/>
              <a:cs typeface="Arial" panose="020B0604020202020204" pitchFamily="34" charset="0"/>
            </a:endParaRPr>
          </a:p>
          <a:p>
            <a:pPr indent="628650" algn="just"/>
            <a:r>
              <a:rPr lang="es-CL" sz="2400" dirty="0">
                <a:latin typeface="Arial" panose="020B0604020202020204" pitchFamily="34" charset="0"/>
                <a:cs typeface="Arial" panose="020B0604020202020204" pitchFamily="34" charset="0"/>
              </a:rPr>
              <a:t>.</a:t>
            </a:r>
          </a:p>
          <a:p>
            <a:pPr indent="628650" algn="just"/>
            <a:endParaRPr lang="es-C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3151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4" y="944563"/>
            <a:ext cx="9675813" cy="3046988"/>
          </a:xfrm>
          <a:prstGeom prst="rect">
            <a:avLst/>
          </a:prstGeom>
        </p:spPr>
        <p:txBody>
          <a:bodyPr wrap="square">
            <a:spAutoFit/>
          </a:bodyPr>
          <a:lstStyle/>
          <a:p>
            <a:pPr indent="628650" algn="ctr"/>
            <a:r>
              <a:rPr lang="es-CL" sz="2400" dirty="0">
                <a:solidFill>
                  <a:srgbClr val="FF0000"/>
                </a:solidFill>
                <a:latin typeface="Arial" panose="020B0604020202020204" pitchFamily="34" charset="0"/>
                <a:cs typeface="Arial" panose="020B0604020202020204" pitchFamily="34" charset="0"/>
              </a:rPr>
              <a:t>ESPÍRITUS ANIMALES</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400" dirty="0">
                <a:latin typeface="Arial" panose="020B0604020202020204" pitchFamily="34" charset="0"/>
                <a:cs typeface="Arial" panose="020B0604020202020204" pitchFamily="34" charset="0"/>
              </a:rPr>
              <a:t>Keynes parece hacer referencia al término que utilizó David Hume para la motivación espontánea. </a:t>
            </a:r>
          </a:p>
          <a:p>
            <a:pPr indent="628650" algn="just"/>
            <a:endParaRPr lang="es-CL" sz="2400" dirty="0">
              <a:latin typeface="Arial" panose="020B0604020202020204" pitchFamily="34" charset="0"/>
              <a:cs typeface="Arial" panose="020B0604020202020204" pitchFamily="34" charset="0"/>
            </a:endParaRPr>
          </a:p>
          <a:p>
            <a:pPr indent="628650" algn="just"/>
            <a:r>
              <a:rPr lang="es-CL" sz="2400" dirty="0">
                <a:latin typeface="Arial" panose="020B0604020202020204" pitchFamily="34" charset="0"/>
                <a:cs typeface="Arial" panose="020B0604020202020204" pitchFamily="34" charset="0"/>
              </a:rPr>
              <a:t>El término en sí se deriva de la palabra latina spiritus animales, que puede interpretarse como el espíritu (o el líquido) que impulsa el pensamiento humano, </a:t>
            </a:r>
            <a:r>
              <a:rPr lang="es-CL" sz="2400" dirty="0">
                <a:solidFill>
                  <a:srgbClr val="7030A0"/>
                </a:solidFill>
                <a:latin typeface="Arial" panose="020B0604020202020204" pitchFamily="34" charset="0"/>
                <a:cs typeface="Arial" panose="020B0604020202020204" pitchFamily="34" charset="0"/>
              </a:rPr>
              <a:t>el sentimiento y la acción</a:t>
            </a:r>
          </a:p>
        </p:txBody>
      </p:sp>
    </p:spTree>
    <p:extLst>
      <p:ext uri="{BB962C8B-B14F-4D97-AF65-F5344CB8AC3E}">
        <p14:creationId xmlns:p14="http://schemas.microsoft.com/office/powerpoint/2010/main" val="55534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4" y="944563"/>
            <a:ext cx="9675813" cy="3600986"/>
          </a:xfrm>
          <a:prstGeom prst="rect">
            <a:avLst/>
          </a:prstGeom>
        </p:spPr>
        <p:txBody>
          <a:bodyPr wrap="square">
            <a:spAutoFit/>
          </a:bodyPr>
          <a:lstStyle/>
          <a:p>
            <a:pPr indent="628650" algn="ctr"/>
            <a:r>
              <a:rPr lang="es-CL" sz="2400" dirty="0">
                <a:solidFill>
                  <a:srgbClr val="FF0000"/>
                </a:solidFill>
                <a:latin typeface="Arial" panose="020B0604020202020204" pitchFamily="34" charset="0"/>
                <a:cs typeface="Arial" panose="020B0604020202020204" pitchFamily="34" charset="0"/>
              </a:rPr>
              <a:t>EXPECTATIVAS ADAPTATIVAS</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Las expectativas adaptativas es un término utilizado en economía para explicar la formación de las expectativas por parte de los individuos y las empresas. </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Se dice que los individuos tienen expectativas adaptativas cuando basan sus expectativas de lo que sucederá en el futuro teniendo en cuenta lo que ha ocurrido en el pasado. </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Por ejemplo, si la inflación ha sido alta en el pasado, los ciudadanos podría esperar que sea alta en el futuro.</a:t>
            </a:r>
          </a:p>
        </p:txBody>
      </p:sp>
    </p:spTree>
    <p:extLst>
      <p:ext uri="{BB962C8B-B14F-4D97-AF65-F5344CB8AC3E}">
        <p14:creationId xmlns:p14="http://schemas.microsoft.com/office/powerpoint/2010/main" val="19732805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4" y="944563"/>
            <a:ext cx="9675813" cy="4524315"/>
          </a:xfrm>
          <a:prstGeom prst="rect">
            <a:avLst/>
          </a:prstGeom>
        </p:spPr>
        <p:txBody>
          <a:bodyPr wrap="square">
            <a:spAutoFit/>
          </a:bodyPr>
          <a:lstStyle/>
          <a:p>
            <a:pPr indent="628650" algn="ctr"/>
            <a:r>
              <a:rPr lang="es-CL" sz="2400" dirty="0">
                <a:solidFill>
                  <a:srgbClr val="FF0000"/>
                </a:solidFill>
                <a:latin typeface="Arial" panose="020B0604020202020204" pitchFamily="34" charset="0"/>
                <a:cs typeface="Arial" panose="020B0604020202020204" pitchFamily="34" charset="0"/>
              </a:rPr>
              <a:t>EXPRESIÓN MATEMÁTICA DE LA TEORÍA</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La teoría de las expectativas adaptativas se puede expresar en la siguiente ecuación, donde pe es la tasa de inflación del próximo año que se espera actualmente; pe-1 es la tasa de inflación de este año que era esperada el año pasado; p es la tasa de inflación actual, y λ es el coeficiente de ajuste parcial (menor o igual a uno y mayor o igual a cero)</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accent6">
                    <a:lumMod val="75000"/>
                  </a:schemeClr>
                </a:solidFill>
                <a:latin typeface="Arial" panose="020B0604020202020204" pitchFamily="34" charset="0"/>
                <a:cs typeface="Arial" panose="020B0604020202020204" pitchFamily="34" charset="0"/>
              </a:rPr>
              <a:t>pe = pe-1 + λ*(p – pe-1)</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Con λ entre 1 y 0, esto significa que las expectativas actuales de la inflación futura reflejan las expectativas pasadas y un término de "ajuste de error", en el cual las expectativas actuales son incrementadas ( o reducidas) de acuerdo a la brecha entre la inflación actual y las expectativas anteriores. </a:t>
            </a:r>
          </a:p>
        </p:txBody>
      </p:sp>
    </p:spTree>
    <p:extLst>
      <p:ext uri="{BB962C8B-B14F-4D97-AF65-F5344CB8AC3E}">
        <p14:creationId xmlns:p14="http://schemas.microsoft.com/office/powerpoint/2010/main" val="3078548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4" y="944563"/>
            <a:ext cx="9675813" cy="4893647"/>
          </a:xfrm>
          <a:prstGeom prst="rect">
            <a:avLst/>
          </a:prstGeom>
        </p:spPr>
        <p:txBody>
          <a:bodyPr wrap="square">
            <a:spAutoFit/>
          </a:bodyPr>
          <a:lstStyle/>
          <a:p>
            <a:pPr indent="628650" algn="ctr"/>
            <a:r>
              <a:rPr lang="es-CL" sz="2400" dirty="0">
                <a:solidFill>
                  <a:srgbClr val="FF0000"/>
                </a:solidFill>
                <a:latin typeface="Arial" panose="020B0604020202020204" pitchFamily="34" charset="0"/>
                <a:cs typeface="Arial" panose="020B0604020202020204" pitchFamily="34" charset="0"/>
              </a:rPr>
              <a:t>EXPRESIÓN MATEMÁTICA DE LA TEORÍA</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400" dirty="0">
                <a:solidFill>
                  <a:srgbClr val="FF0000"/>
                </a:solidFill>
                <a:latin typeface="Arial" panose="020B0604020202020204" pitchFamily="34" charset="0"/>
                <a:cs typeface="Arial" panose="020B0604020202020204" pitchFamily="34" charset="0"/>
              </a:rPr>
              <a:t> </a:t>
            </a:r>
            <a:r>
              <a:rPr lang="es-CL" sz="2000" dirty="0">
                <a:solidFill>
                  <a:schemeClr val="tx2"/>
                </a:solidFill>
                <a:latin typeface="Arial" panose="020B0604020202020204" pitchFamily="34" charset="0"/>
                <a:cs typeface="Arial" panose="020B0604020202020204" pitchFamily="34" charset="0"/>
              </a:rPr>
              <a:t>Este término de error es también llamado "ajuste parcial." Más que reflejar los cambios en las expectativas de inflación, este refleja el lento cambio en la habilidad de las personas para reaccionar a cambios en sus expectativas.</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De forma alternativa, la teoría de las expectativas adaptativas implica que las expectativas actuales de inflación sean iguales a:</a:t>
            </a:r>
          </a:p>
          <a:p>
            <a:pPr indent="628650" algn="just"/>
            <a:endParaRPr lang="es-CL" sz="2000" dirty="0">
              <a:solidFill>
                <a:srgbClr val="FF0000"/>
              </a:solidFill>
              <a:latin typeface="Arial" panose="020B0604020202020204" pitchFamily="34" charset="0"/>
              <a:cs typeface="Arial" panose="020B0604020202020204" pitchFamily="34" charset="0"/>
            </a:endParaRPr>
          </a:p>
          <a:p>
            <a:pPr indent="628650" algn="just"/>
            <a:r>
              <a:rPr lang="es-CL" sz="2000" dirty="0">
                <a:solidFill>
                  <a:schemeClr val="accent6">
                    <a:lumMod val="75000"/>
                  </a:schemeClr>
                </a:solidFill>
                <a:latin typeface="Arial" panose="020B0604020202020204" pitchFamily="34" charset="0"/>
                <a:cs typeface="Arial" panose="020B0604020202020204" pitchFamily="34" charset="0"/>
              </a:rPr>
              <a:t>pe = (1 – λ)*Σ (λj*p–j)</a:t>
            </a:r>
          </a:p>
          <a:p>
            <a:pPr indent="628650" algn="just"/>
            <a:endParaRPr lang="es-CL" sz="2000" dirty="0">
              <a:solidFill>
                <a:schemeClr val="accent6">
                  <a:lumMod val="75000"/>
                </a:schemeClr>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donde la sumatoria (Σ) es sobre todo j desde 0 hasta el infinito y p–j sea igual a la inflación actual j años en el pasado. Así, la inflación esperada actual refleja un promedio ponderado de toda la inflación pasada, donde las ponderaciones se hacen más pequeñas cada vez que nos movemos más hacia el pasado.</a:t>
            </a:r>
          </a:p>
        </p:txBody>
      </p:sp>
    </p:spTree>
    <p:extLst>
      <p:ext uri="{BB962C8B-B14F-4D97-AF65-F5344CB8AC3E}">
        <p14:creationId xmlns:p14="http://schemas.microsoft.com/office/powerpoint/2010/main" val="2876432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4" y="944563"/>
            <a:ext cx="9675813" cy="5509200"/>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MODELO DE MOTIVACIÓN DE PORTER Y LAWLER</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r>
              <a:rPr lang="es-CL" sz="2000" dirty="0">
                <a:latin typeface="Arial" panose="020B0604020202020204" pitchFamily="34" charset="0"/>
                <a:cs typeface="Arial" panose="020B0604020202020204" pitchFamily="34" charset="0"/>
              </a:rPr>
              <a:t>Basado en la teoría de la expectativa, Lyman W. Porter y Edward E. Lawler III derivaron un modelo de motivación más completo. Este modelo lo aplicaron principalmente a administradores.</a:t>
            </a:r>
          </a:p>
          <a:p>
            <a:pPr indent="628650"/>
            <a:endParaRPr lang="es-CL" sz="2000" dirty="0">
              <a:latin typeface="Arial" panose="020B0604020202020204" pitchFamily="34" charset="0"/>
              <a:cs typeface="Arial" panose="020B0604020202020204" pitchFamily="34" charset="0"/>
            </a:endParaRPr>
          </a:p>
          <a:p>
            <a:pPr indent="628650"/>
            <a:r>
              <a:rPr lang="es-CL" sz="2000" dirty="0">
                <a:latin typeface="Arial" panose="020B0604020202020204" pitchFamily="34" charset="0"/>
                <a:cs typeface="Arial" panose="020B0604020202020204" pitchFamily="34" charset="0"/>
              </a:rPr>
              <a:t>Como indica el modelo, la cantidad del esfuerzo (la intensidad de la motivación y energía empeñadas), depende del valor de una recompensa; más la probabilidad de recibir la recompensa. </a:t>
            </a:r>
          </a:p>
          <a:p>
            <a:pPr indent="628650"/>
            <a:endParaRPr lang="es-CL" sz="2000" dirty="0">
              <a:latin typeface="Arial" panose="020B0604020202020204" pitchFamily="34" charset="0"/>
              <a:cs typeface="Arial" panose="020B0604020202020204" pitchFamily="34" charset="0"/>
            </a:endParaRPr>
          </a:p>
          <a:p>
            <a:pPr indent="628650"/>
            <a:r>
              <a:rPr lang="es-CL" sz="2000" dirty="0">
                <a:latin typeface="Arial" panose="020B0604020202020204" pitchFamily="34" charset="0"/>
                <a:cs typeface="Arial" panose="020B0604020202020204" pitchFamily="34" charset="0"/>
              </a:rPr>
              <a:t>El esfuerzo percibido y la probabilidad de obtener realmente una recompensa se ven influidas a su vez por la capacidad de realizar una tarea. </a:t>
            </a:r>
          </a:p>
          <a:p>
            <a:pPr indent="628650"/>
            <a:endParaRPr lang="es-CL" sz="2000" dirty="0">
              <a:latin typeface="Arial" panose="020B0604020202020204" pitchFamily="34" charset="0"/>
              <a:cs typeface="Arial" panose="020B0604020202020204" pitchFamily="34" charset="0"/>
            </a:endParaRPr>
          </a:p>
          <a:p>
            <a:pPr indent="628650"/>
            <a:r>
              <a:rPr lang="es-CL" sz="2000" dirty="0">
                <a:latin typeface="Arial" panose="020B0604020202020204" pitchFamily="34" charset="0"/>
                <a:cs typeface="Arial" panose="020B0604020202020204" pitchFamily="34" charset="0"/>
              </a:rPr>
              <a:t>Obviamente, si los individuos se consideran capaces de realizar cierta labor o si ya la han hecho, poseen una mejor apreciación del esfuerzo requerido y conocen mejor la probabilidad de obtener una recompensa</a:t>
            </a:r>
            <a:r>
              <a:rPr lang="es-CL" sz="2000" dirty="0">
                <a:solidFill>
                  <a:srgbClr val="FF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787828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4" y="944563"/>
            <a:ext cx="9675813" cy="4154984"/>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MODELO DE MOTIVACIÓN DE PORTER Y LAWLER</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400" dirty="0">
                <a:latin typeface="Arial" panose="020B0604020202020204" pitchFamily="34" charset="0"/>
                <a:cs typeface="Arial" panose="020B0604020202020204" pitchFamily="34" charset="0"/>
              </a:rPr>
              <a:t>El esfuerzo percibido y la probabilidad de obtener realmente una recompensa se ven influidas a su vez por la capacidad de realizar una tarea. </a:t>
            </a:r>
          </a:p>
          <a:p>
            <a:pPr indent="628650" algn="just"/>
            <a:endParaRPr lang="es-CL" sz="2400" dirty="0">
              <a:latin typeface="Arial" panose="020B0604020202020204" pitchFamily="34" charset="0"/>
              <a:cs typeface="Arial" panose="020B0604020202020204" pitchFamily="34" charset="0"/>
            </a:endParaRPr>
          </a:p>
          <a:p>
            <a:pPr indent="628650" algn="just"/>
            <a:r>
              <a:rPr lang="es-CL" sz="2400" dirty="0">
                <a:latin typeface="Arial" panose="020B0604020202020204" pitchFamily="34" charset="0"/>
                <a:cs typeface="Arial" panose="020B0604020202020204" pitchFamily="34" charset="0"/>
              </a:rPr>
              <a:t>Obviamente, si los individuos se consideran capaces de realizar cierta labor o si ya la han hecho, poseen una mejor apreciación del esfuerzo requerido y conocen mejor la probabilidad de obtener una recompensa.</a:t>
            </a:r>
          </a:p>
        </p:txBody>
      </p:sp>
    </p:spTree>
    <p:extLst>
      <p:ext uri="{BB962C8B-B14F-4D97-AF65-F5344CB8AC3E}">
        <p14:creationId xmlns:p14="http://schemas.microsoft.com/office/powerpoint/2010/main" val="17070714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Imagen 17">
            <a:extLst>
              <a:ext uri="{FF2B5EF4-FFF2-40B4-BE49-F238E27FC236}">
                <a16:creationId xmlns:a16="http://schemas.microsoft.com/office/drawing/2014/main" id="{C367A323-F28B-40B1-88DE-71C86BE370F4}"/>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5900"/>
                    </a14:imgEffect>
                  </a14:imgLayer>
                </a14:imgProps>
              </a:ext>
              <a:ext uri="{28A0092B-C50C-407E-A947-70E740481C1C}">
                <a14:useLocalDpi xmlns:a14="http://schemas.microsoft.com/office/drawing/2010/main" val="0"/>
              </a:ext>
            </a:extLst>
          </a:blip>
          <a:stretch>
            <a:fillRect/>
          </a:stretch>
        </p:blipFill>
        <p:spPr>
          <a:xfrm>
            <a:off x="1882775" y="944563"/>
            <a:ext cx="9062316" cy="4708091"/>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2074692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4893647"/>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MODELO DE MOTIVACIÓN DE PORTER Y LAWLER</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Pero también se ve influido por la percepción de la tarea requerida (el grado en que la persona comprende las metas, actividades requeridas y otros elementos de una tarea).</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 Se entiende a su vez, que el cumplimiento del desempeño conduce a recompensas intrínsecas (como la sensación de logro o autorrealización) y recompensas extrínsecas (como las condiciones de trabajo y pago).</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 Si el individuo considera justa la recompensa, esta produce satisfacción. </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Lo que el individuo juzgue como una recompensa justa a su esfuerzo, tendrá efectos en la satisfacción que derive de ella.</a:t>
            </a:r>
          </a:p>
        </p:txBody>
      </p:sp>
    </p:spTree>
    <p:extLst>
      <p:ext uri="{BB962C8B-B14F-4D97-AF65-F5344CB8AC3E}">
        <p14:creationId xmlns:p14="http://schemas.microsoft.com/office/powerpoint/2010/main" val="806369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AF49356A-FCD5-4517-9252-5A2DDBD4C148}"/>
              </a:ext>
            </a:extLst>
          </p:cNvPr>
          <p:cNvSpPr/>
          <p:nvPr/>
        </p:nvSpPr>
        <p:spPr>
          <a:xfrm>
            <a:off x="1882775" y="892166"/>
            <a:ext cx="9386888" cy="4985980"/>
          </a:xfrm>
          <a:prstGeom prst="rect">
            <a:avLst/>
          </a:prstGeom>
        </p:spPr>
        <p:txBody>
          <a:bodyPr wrap="square">
            <a:spAutoFit/>
          </a:bodyPr>
          <a:lstStyle/>
          <a:p>
            <a:pPr algn="ctr"/>
            <a:endParaRPr lang="es-CL" sz="2400" b="1" dirty="0">
              <a:solidFill>
                <a:srgbClr val="FF0000"/>
              </a:solidFill>
              <a:latin typeface="Arial" panose="020B0604020202020204" pitchFamily="34" charset="0"/>
              <a:cs typeface="Arial" panose="020B0604020202020204" pitchFamily="34" charset="0"/>
            </a:endParaRPr>
          </a:p>
          <a:p>
            <a:pPr algn="ctr"/>
            <a:r>
              <a:rPr lang="es-CL" sz="2400" b="1" dirty="0">
                <a:solidFill>
                  <a:srgbClr val="FF0000"/>
                </a:solidFill>
                <a:latin typeface="Arial" panose="020B0604020202020204" pitchFamily="34" charset="0"/>
                <a:cs typeface="Arial" panose="020B0604020202020204" pitchFamily="34" charset="0"/>
              </a:rPr>
              <a:t>CONCEPTO DE LAS EXPECTATIVAS</a:t>
            </a:r>
          </a:p>
          <a:p>
            <a:pPr indent="628650" algn="just"/>
            <a:endParaRPr lang="es-CL" b="1" dirty="0">
              <a:solidFill>
                <a:srgbClr val="333333"/>
              </a:solidFill>
              <a:latin typeface="Arial" panose="020B0604020202020204" pitchFamily="34" charset="0"/>
              <a:cs typeface="Arial" panose="020B0604020202020204" pitchFamily="34" charset="0"/>
            </a:endParaRPr>
          </a:p>
          <a:p>
            <a:pPr indent="720725" algn="just"/>
            <a:r>
              <a:rPr lang="es-CL" dirty="0">
                <a:solidFill>
                  <a:srgbClr val="333333"/>
                </a:solidFill>
                <a:latin typeface="Verdana" panose="020B0604030504040204" pitchFamily="34" charset="0"/>
              </a:rPr>
              <a:t>Una expectativa sobre la conducta o desempeño de otra persona, expresada a esa persona, puede tener la naturaleza de una fuerte petición, o una orden, y no solo una sugerencia.</a:t>
            </a:r>
          </a:p>
          <a:p>
            <a:pPr indent="720725" algn="just"/>
            <a:endParaRPr lang="es-CL" dirty="0">
              <a:solidFill>
                <a:srgbClr val="333333"/>
              </a:solidFill>
              <a:latin typeface="Verdana" panose="020B0604030504040204" pitchFamily="34" charset="0"/>
            </a:endParaRPr>
          </a:p>
          <a:p>
            <a:pPr indent="720725" algn="just"/>
            <a:r>
              <a:rPr lang="es-CL" dirty="0">
                <a:solidFill>
                  <a:srgbClr val="333333"/>
                </a:solidFill>
                <a:latin typeface="Verdana" panose="020B0604030504040204" pitchFamily="34" charset="0"/>
              </a:rPr>
              <a:t>Particularmente en las ciencias sociales incluyendo la teoría de juegos, la expectativa juega uno de los roles centrales.</a:t>
            </a:r>
          </a:p>
          <a:p>
            <a:pPr indent="720725" algn="just"/>
            <a:endParaRPr lang="es-CL" dirty="0">
              <a:solidFill>
                <a:srgbClr val="333333"/>
              </a:solidFill>
              <a:latin typeface="Verdana" panose="020B0604030504040204" pitchFamily="34" charset="0"/>
            </a:endParaRPr>
          </a:p>
          <a:p>
            <a:pPr indent="720725" algn="just"/>
            <a:r>
              <a:rPr lang="es-CL" dirty="0">
                <a:solidFill>
                  <a:srgbClr val="333333"/>
                </a:solidFill>
                <a:latin typeface="Verdana" panose="020B0604030504040204" pitchFamily="34" charset="0"/>
              </a:rPr>
              <a:t> En la teoría del juego, un equilibrio de Nash constituye una serie de expectativas correctas y estables mantenidas por los jugadores.</a:t>
            </a:r>
          </a:p>
          <a:p>
            <a:endParaRPr lang="es-CL" dirty="0">
              <a:solidFill>
                <a:srgbClr val="333333"/>
              </a:solidFill>
              <a:latin typeface="Verdana" panose="020B0604030504040204" pitchFamily="34" charset="0"/>
            </a:endParaRPr>
          </a:p>
          <a:p>
            <a:pPr indent="720725" algn="just"/>
            <a:r>
              <a:rPr lang="es-CL" dirty="0">
                <a:solidFill>
                  <a:srgbClr val="333333"/>
                </a:solidFill>
                <a:latin typeface="Verdana" panose="020B0604030504040204" pitchFamily="34" charset="0"/>
              </a:rPr>
              <a:t>Varios otros conceptos de solución de juegos como la racionalidad han sido propuestos de acuerdo al grado de conocimiento que los jugadores tienen sobre la expectativa de las acciones de otros jugadores</a:t>
            </a:r>
          </a:p>
          <a:p>
            <a:pPr algn="just"/>
            <a:r>
              <a:rPr lang="es-CL" dirty="0">
                <a:solidFill>
                  <a:srgbClr val="333333"/>
                </a:solidFill>
                <a:latin typeface="Verdana" panose="020B0604030504040204" pitchFamily="34" charset="0"/>
              </a:rPr>
              <a:t> </a:t>
            </a:r>
          </a:p>
        </p:txBody>
      </p:sp>
    </p:spTree>
    <p:extLst>
      <p:ext uri="{BB962C8B-B14F-4D97-AF65-F5344CB8AC3E}">
        <p14:creationId xmlns:p14="http://schemas.microsoft.com/office/powerpoint/2010/main" val="15168310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4585871"/>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ANALISIS PREDICTIVO</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El análisis predictivo agrupa una variedad de técnicas estadísticas de modelización, aprendizaje automático y minería de datos que analiza los datos  actuales e históricos reales para hacer predicciones acerca del futuro o  acontecimientos no conocidos.</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En el ámbito de los negocios los modelos predictivos extraen patrones de los datos históricos y transaccionales para identificar riesgos y oportunidades. </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Los modelos predictivos identifican relaciones entre diferentes factores que permiten valorar riesgos o probabilidades asociadas sobre la base de un conjunto de condiciones, guiando así al decisor durante las operaciones de la organización</a:t>
            </a:r>
          </a:p>
        </p:txBody>
      </p:sp>
    </p:spTree>
    <p:extLst>
      <p:ext uri="{BB962C8B-B14F-4D97-AF65-F5344CB8AC3E}">
        <p14:creationId xmlns:p14="http://schemas.microsoft.com/office/powerpoint/2010/main" val="11871557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4585871"/>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ANALISIS PREDICTIVO</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El análisis predictivo agrupa una variedad de técnicas estadísticas de modelización, aprendizaje automático y minería de datos que analiza los datos  actuales e históricos reales para hacer predicciones acerca del futuro o  acontecimientos no conocidos.</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En el ámbito de los negocios los modelos predictivos extraen patrones de los datos históricos y transaccionales para identificar riesgos y oportunidades. </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Los modelos predictivos identifican relaciones entre diferentes factores que permiten valorar riesgos o probabilidades asociadas sobre la base de un conjunto de condiciones, guiando así al decisor durante las operaciones de la organización</a:t>
            </a:r>
          </a:p>
        </p:txBody>
      </p:sp>
    </p:spTree>
    <p:extLst>
      <p:ext uri="{BB962C8B-B14F-4D97-AF65-F5344CB8AC3E}">
        <p14:creationId xmlns:p14="http://schemas.microsoft.com/office/powerpoint/2010/main" val="8127509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4955203"/>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ANALISIS PREDICTIVO</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El efecto funcional que pretenden estas iniciativas técnicas es que el análisis predictivo provea una puntuación (probabilidad) para cada sujeto (cliente, empleado, paciente, producto, vehículo, componente, máquina y otra unidad en la organización) con el objeto de determinar, informar o influir procesos en la organización en el que participen un gran número de sujetos, tal y como ocurre en marketing, evaluación de riesgo de crédito, detección de fraudes, fabricación, salud y operaciones gubernamentales como el orden público.</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El análisis predictivo se está utilizando en Casinos , Ciencia Actuaría , Comercio electrónico , Finanzas , Gobierno , Industria farmacéutica , Marketing , Minorista , Compañía de seguros , Telecomunicaciones , Asistencia sanitaria , Viajes y otros campos.</a:t>
            </a:r>
          </a:p>
        </p:txBody>
      </p:sp>
    </p:spTree>
    <p:extLst>
      <p:ext uri="{BB962C8B-B14F-4D97-AF65-F5344CB8AC3E}">
        <p14:creationId xmlns:p14="http://schemas.microsoft.com/office/powerpoint/2010/main" val="25668042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5509200"/>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TEORIA DE JUEGOS</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La teoría de juegos es un área de la matemática aplicada que utiliza modelos para estudiar interacciones en estructuras formalizadas de incentivos (los llamados «juegos»).</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 La teoría de juegos se ha convertido en un herramienta sumamente importante para la teoría económica y ha contribuido a comprender más adecuadamente la conducta humana frente a la toma de decisiones. </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Sus investigadores estudian las estrategias óptimas así como el comportamiento previsto y observado de individuos en juegos. </a:t>
            </a:r>
          </a:p>
          <a:p>
            <a:pPr indent="628650" algn="just"/>
            <a:endParaRPr lang="es-CL" sz="2000" dirty="0">
              <a:latin typeface="Arial" panose="020B0604020202020204" pitchFamily="34" charset="0"/>
              <a:cs typeface="Arial" panose="020B0604020202020204" pitchFamily="34" charset="0"/>
            </a:endParaRPr>
          </a:p>
          <a:p>
            <a:pPr indent="628650" algn="just"/>
            <a:r>
              <a:rPr lang="es-CL" sz="2000" dirty="0">
                <a:latin typeface="Arial" panose="020B0604020202020204" pitchFamily="34" charset="0"/>
                <a:cs typeface="Arial" panose="020B0604020202020204" pitchFamily="34" charset="0"/>
              </a:rPr>
              <a:t>Tipos de interacción aparentemente distintos pueden, en realidad, presentar estructura de incentivo similar y, por lo tanto, se puede representar mil veces conjuntamente un mismo juego</a:t>
            </a:r>
            <a:r>
              <a:rPr lang="es-CL" sz="2000" dirty="0">
                <a:solidFill>
                  <a:srgbClr val="FF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0708621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5509200"/>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TEORIA DE JUEGOS</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Desarrollada en sus comienzos como una herramienta para entender el comportamiento de la economía, la teoría de juegos se usa actualmente en muchos campos, como en la biología, sociología, politología, psicología, filosofía y ciencias de la computación.</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 Experimentó un crecimiento sustancial y se formalizó por primera vez a partir de los trabajos de John von Neumann y Oskar Morgenstern, antes y durante la Guerra Fría, debido sobre todo a su aplicación a la estrategia militar, en particular a causa del concepto de destrucción mutua garantizada. </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Desde los setenta, la teoría de juegos se ha aplicado a la conducta animal, incluyendo el desarrollo de las especies por la selección natural.</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3014665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5201424"/>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TEORIA DE JUEGOS</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A raíz de juegos como el dilema del prisionero, en los que el egoísmo generalizado perjudica a los jugadores, la teoría de juegos ha atraído también la atención de los investigadores en informática, usándose en inteligencia artificial y cibernética.</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 Los conflictos entre seres racionales, que recelan uno del otro, o la pugna entre competidores que interactúan y se influyen mutuamente, que piensan y que, incluso, pueden ser capaces de traicionarse uno al otro, constituyen el campo de estudio de la teoría de juegos, la cual se basa en un análisis matemático riguroso pero que, sin embargo, surge de manera natural al observar y analizar un conflicto desde un punto de vista racional. </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0521071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5816977"/>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TEORIA DE JUEGOS</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Desde el enfoque de esta teoría, un “juego” es una situación conflictiva en la que priman intereses contrapuestos de individuos o instituciones, y es en ese contexto que, una parte al tomar una decisión influye sobre la decisión que tomará la otra; así, el resultado del conflicto se determina a partir de todas las decisiones tomadas por todos los actuantes</a:t>
            </a:r>
          </a:p>
          <a:p>
            <a:pPr indent="628650" algn="just"/>
            <a:r>
              <a:rPr lang="es-CL" sz="2000" dirty="0">
                <a:solidFill>
                  <a:schemeClr val="tx2"/>
                </a:solidFill>
                <a:latin typeface="Arial" panose="020B0604020202020204" pitchFamily="34" charset="0"/>
                <a:cs typeface="Arial" panose="020B0604020202020204" pitchFamily="34" charset="0"/>
              </a:rPr>
              <a:t>La Teoría de Juegos plantea que debe haber una forma racional de jugar a cualquier “juego” (o de negociar en un conflicto), especialmente en el caso de haber muchas situaciones engañosas y segundas intenciones; así por ejemplo, la anticipación mutua de las intenciones del contrario que sucede en juegos como el ajedrez o el póquer, da lugar a cadenas de razonamiento teóricamente infinitas, las cuales pueden también trasladarse al ámbito de resolución de conflictos reales y complejos.</a:t>
            </a:r>
          </a:p>
          <a:p>
            <a:pPr indent="628650" algn="just"/>
            <a:r>
              <a:rPr lang="es-CL" sz="2000" dirty="0">
                <a:solidFill>
                  <a:schemeClr val="tx2"/>
                </a:solidFill>
                <a:latin typeface="Arial" panose="020B0604020202020204" pitchFamily="34" charset="0"/>
                <a:cs typeface="Arial" panose="020B0604020202020204" pitchFamily="34" charset="0"/>
              </a:rPr>
              <a:t> En síntesis, y tal como se comentó, los individuos al interactuar en un conflicto, obtendrán resultados que de algún modo son totalmente dependientes de tal interacción</a:t>
            </a:r>
          </a:p>
        </p:txBody>
      </p:sp>
    </p:spTree>
    <p:extLst>
      <p:ext uri="{BB962C8B-B14F-4D97-AF65-F5344CB8AC3E}">
        <p14:creationId xmlns:p14="http://schemas.microsoft.com/office/powerpoint/2010/main" val="817486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5816977"/>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TEORIA DE JUEGOS</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803275" algn="just"/>
            <a:r>
              <a:rPr lang="es-CL" sz="2000" dirty="0">
                <a:latin typeface="Arial" panose="020B0604020202020204" pitchFamily="34" charset="0"/>
                <a:cs typeface="Arial" panose="020B0604020202020204" pitchFamily="34" charset="0"/>
              </a:rPr>
              <a:t>Así, desde que Von Neumann, Morgenstern y John Nash delinearon los postulados básicos de esta teoría durante las décadas del 40 y 50, varias han sido las aplicaciones que se le han otorgado a este herramental en el campo de las decisiones económicas, llegando incluso a modificar el modo en que los economistas interpretaban la toma de decisiones y la consecución del bienestar común. </a:t>
            </a:r>
          </a:p>
          <a:p>
            <a:pPr indent="803275" algn="just"/>
            <a:r>
              <a:rPr lang="es-CL" sz="2000" dirty="0">
                <a:latin typeface="Arial" panose="020B0604020202020204" pitchFamily="34" charset="0"/>
                <a:cs typeface="Arial" panose="020B0604020202020204" pitchFamily="34" charset="0"/>
              </a:rPr>
              <a:t>Ello es así porque, bajo una de las alternativas planteadas por la Teoría de Juegos, se destituye la idea fundamental y el pilar de la economía clásica planteado por Adam Smith en su clásico ensayo sobre la naturaleza y las causas de la riqueza de las naciones, según Smith: “el interés individual conduce a los seres humanos, como si fueran guiados por una mano invisible, hacia la consecución del bien común”; ahora, la teoría planteada por Nash, Neumann y Morgenstern concluye justamente en lo contrario: </a:t>
            </a:r>
            <a:r>
              <a:rPr lang="es-CL" sz="2000" u="sng" dirty="0">
                <a:solidFill>
                  <a:schemeClr val="accent6">
                    <a:lumMod val="75000"/>
                  </a:schemeClr>
                </a:solidFill>
                <a:latin typeface="Arial" panose="020B0604020202020204" pitchFamily="34" charset="0"/>
                <a:cs typeface="Arial" panose="020B0604020202020204" pitchFamily="34" charset="0"/>
              </a:rPr>
              <a:t>el interés individual, el egoísmo y la racionalidad a la hora de tomar decisiones, conducen a los seres humanos a una situación no óptima.</a:t>
            </a:r>
          </a:p>
        </p:txBody>
      </p:sp>
    </p:spTree>
    <p:extLst>
      <p:ext uri="{BB962C8B-B14F-4D97-AF65-F5344CB8AC3E}">
        <p14:creationId xmlns:p14="http://schemas.microsoft.com/office/powerpoint/2010/main" val="27059038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5878532"/>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TEORIA DE JUEGOS</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000" dirty="0">
                <a:solidFill>
                  <a:srgbClr val="00B050"/>
                </a:solidFill>
                <a:latin typeface="Arial" panose="020B0604020202020204" pitchFamily="34" charset="0"/>
                <a:cs typeface="Arial" panose="020B0604020202020204" pitchFamily="34" charset="0"/>
              </a:rPr>
              <a:t>OPTIMIZACIÓN DE DISEÑO</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La teoría de optimización de diseño dicta 5 principios que son característicos de un juego, y sin los cuales, éste dejaría de poder ser llamado de tal forma:</a:t>
            </a:r>
          </a:p>
          <a:p>
            <a:pPr indent="628650" algn="just"/>
            <a:endParaRPr lang="es-CL" sz="2400" dirty="0">
              <a:solidFill>
                <a:schemeClr val="tx2"/>
              </a:solidFill>
              <a:latin typeface="Arial" panose="020B0604020202020204" pitchFamily="34" charset="0"/>
              <a:cs typeface="Arial" panose="020B0604020202020204" pitchFamily="34" charset="0"/>
            </a:endParaRPr>
          </a:p>
          <a:p>
            <a:pPr indent="628650" algn="just"/>
            <a:r>
              <a:rPr lang="es-CL" sz="2000" dirty="0">
                <a:solidFill>
                  <a:srgbClr val="7030A0"/>
                </a:solidFill>
                <a:latin typeface="Arial" panose="020B0604020202020204" pitchFamily="34" charset="0"/>
                <a:cs typeface="Arial" panose="020B0604020202020204" pitchFamily="34" charset="0"/>
              </a:rPr>
              <a:t>Reglas: </a:t>
            </a:r>
            <a:r>
              <a:rPr lang="es-CL" sz="2000" dirty="0">
                <a:solidFill>
                  <a:schemeClr val="tx2"/>
                </a:solidFill>
                <a:latin typeface="Arial" panose="020B0604020202020204" pitchFamily="34" charset="0"/>
                <a:cs typeface="Arial" panose="020B0604020202020204" pitchFamily="34" charset="0"/>
              </a:rPr>
              <a:t>Deben de ser fáciles de entender, pero sólo a través de la experiencia es que son completamente dominadas.</a:t>
            </a:r>
          </a:p>
          <a:p>
            <a:pPr indent="628650" algn="just"/>
            <a:r>
              <a:rPr lang="es-CL" sz="2000" dirty="0">
                <a:solidFill>
                  <a:srgbClr val="7030A0"/>
                </a:solidFill>
                <a:latin typeface="Arial" panose="020B0604020202020204" pitchFamily="34" charset="0"/>
                <a:cs typeface="Arial" panose="020B0604020202020204" pitchFamily="34" charset="0"/>
              </a:rPr>
              <a:t>Interacción (Participación): </a:t>
            </a:r>
            <a:r>
              <a:rPr lang="es-CL" sz="2000" dirty="0">
                <a:solidFill>
                  <a:schemeClr val="tx2"/>
                </a:solidFill>
                <a:latin typeface="Arial" panose="020B0604020202020204" pitchFamily="34" charset="0"/>
                <a:cs typeface="Arial" panose="020B0604020202020204" pitchFamily="34" charset="0"/>
              </a:rPr>
              <a:t>Los jugadores, por medio de la intervención del mundo creado, deben de olvidarse del mundo real.</a:t>
            </a:r>
          </a:p>
          <a:p>
            <a:pPr indent="628650" algn="just"/>
            <a:r>
              <a:rPr lang="es-CL" sz="2000" dirty="0">
                <a:solidFill>
                  <a:srgbClr val="7030A0"/>
                </a:solidFill>
                <a:latin typeface="Arial" panose="020B0604020202020204" pitchFamily="34" charset="0"/>
                <a:cs typeface="Arial" panose="020B0604020202020204" pitchFamily="34" charset="0"/>
              </a:rPr>
              <a:t>Oposición: </a:t>
            </a:r>
            <a:r>
              <a:rPr lang="es-CL" sz="2000" dirty="0">
                <a:solidFill>
                  <a:schemeClr val="tx2"/>
                </a:solidFill>
                <a:latin typeface="Arial" panose="020B0604020202020204" pitchFamily="34" charset="0"/>
                <a:cs typeface="Arial" panose="020B0604020202020204" pitchFamily="34" charset="0"/>
              </a:rPr>
              <a:t>El juego debe de ser balanceado. Se requiere habilidad parea ganar, no suerte.</a:t>
            </a:r>
          </a:p>
          <a:p>
            <a:pPr indent="628650" algn="just"/>
            <a:r>
              <a:rPr lang="es-CL" sz="2000" dirty="0">
                <a:solidFill>
                  <a:srgbClr val="7030A0"/>
                </a:solidFill>
                <a:latin typeface="Arial" panose="020B0604020202020204" pitchFamily="34" charset="0"/>
                <a:cs typeface="Arial" panose="020B0604020202020204" pitchFamily="34" charset="0"/>
              </a:rPr>
              <a:t>Toma de Decisiones: </a:t>
            </a:r>
            <a:r>
              <a:rPr lang="es-CL" sz="2000" dirty="0">
                <a:solidFill>
                  <a:schemeClr val="tx2"/>
                </a:solidFill>
                <a:latin typeface="Arial" panose="020B0604020202020204" pitchFamily="34" charset="0"/>
                <a:cs typeface="Arial" panose="020B0604020202020204" pitchFamily="34" charset="0"/>
              </a:rPr>
              <a:t>Todas las tomas de decisiones deben de tener un incitador de interés y deben de tener un mérito por más pequeñas que sean.</a:t>
            </a:r>
          </a:p>
          <a:p>
            <a:pPr indent="628650" algn="just"/>
            <a:r>
              <a:rPr lang="es-CL" sz="2000" dirty="0">
                <a:solidFill>
                  <a:srgbClr val="7030A0"/>
                </a:solidFill>
                <a:latin typeface="Arial" panose="020B0604020202020204" pitchFamily="34" charset="0"/>
                <a:cs typeface="Arial" panose="020B0604020202020204" pitchFamily="34" charset="0"/>
              </a:rPr>
              <a:t>Meta: </a:t>
            </a:r>
            <a:r>
              <a:rPr lang="es-CL" sz="2000" dirty="0">
                <a:solidFill>
                  <a:schemeClr val="tx2"/>
                </a:solidFill>
                <a:latin typeface="Arial" panose="020B0604020202020204" pitchFamily="34" charset="0"/>
                <a:cs typeface="Arial" panose="020B0604020202020204" pitchFamily="34" charset="0"/>
              </a:rPr>
              <a:t>Un punto final al cual llegar. Debe de ir acompañado de un incremento de emociones y tensión mientras el juego se acerca a su conclusión.</a:t>
            </a:r>
          </a:p>
        </p:txBody>
      </p:sp>
    </p:spTree>
    <p:extLst>
      <p:ext uri="{BB962C8B-B14F-4D97-AF65-F5344CB8AC3E}">
        <p14:creationId xmlns:p14="http://schemas.microsoft.com/office/powerpoint/2010/main" val="11968449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5509200"/>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DILEMA DEL PRISIONERO</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El dilema del prisionero es un problema fundamental de la teoría de juegos que muestra que dos personas pueden no cooperar incluso si ello va en contra del interés de ambas.</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Fue desarrollado originariamente por Merrill M. Flood y Melvin Dresher mientras trabajaban en RAND en 1950. Albert W. Tucker formalizó el juego con la frase sobre las recompensas penitenciarias y le dio el nombre del "dilema del prisionero" (Poundstone, 1995).</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Es un ejemplo de problema de suma no nula. </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Las técnicas de análisis de la teoría de juegos estándar, por ejemplo determinar el equilibrio de Nash, pueden llevar a cada jugador a escoger traicionar al otro, pero ambos jugadores obtendrían un resultado mejor si colaborasen.</a:t>
            </a:r>
          </a:p>
        </p:txBody>
      </p:sp>
    </p:spTree>
    <p:extLst>
      <p:ext uri="{BB962C8B-B14F-4D97-AF65-F5344CB8AC3E}">
        <p14:creationId xmlns:p14="http://schemas.microsoft.com/office/powerpoint/2010/main" val="4220068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AF49356A-FCD5-4517-9252-5A2DDBD4C148}"/>
              </a:ext>
            </a:extLst>
          </p:cNvPr>
          <p:cNvSpPr/>
          <p:nvPr/>
        </p:nvSpPr>
        <p:spPr>
          <a:xfrm>
            <a:off x="1882775" y="892166"/>
            <a:ext cx="9386888" cy="4431983"/>
          </a:xfrm>
          <a:prstGeom prst="rect">
            <a:avLst/>
          </a:prstGeom>
        </p:spPr>
        <p:txBody>
          <a:bodyPr wrap="square">
            <a:spAutoFit/>
          </a:bodyPr>
          <a:lstStyle/>
          <a:p>
            <a:pPr algn="ctr"/>
            <a:endParaRPr lang="es-CL" sz="2400" b="1" dirty="0">
              <a:solidFill>
                <a:srgbClr val="FF0000"/>
              </a:solidFill>
              <a:latin typeface="Arial" panose="020B0604020202020204" pitchFamily="34" charset="0"/>
              <a:cs typeface="Arial" panose="020B0604020202020204" pitchFamily="34" charset="0"/>
            </a:endParaRPr>
          </a:p>
          <a:p>
            <a:pPr algn="ctr"/>
            <a:r>
              <a:rPr lang="es-CL" sz="2400" b="1" dirty="0">
                <a:solidFill>
                  <a:srgbClr val="FF0000"/>
                </a:solidFill>
                <a:latin typeface="Arial" panose="020B0604020202020204" pitchFamily="34" charset="0"/>
                <a:cs typeface="Arial" panose="020B0604020202020204" pitchFamily="34" charset="0"/>
              </a:rPr>
              <a:t>CONCEPTO DE LAS EXPECTATIVAS</a:t>
            </a:r>
          </a:p>
          <a:p>
            <a:pPr indent="720725" algn="just"/>
            <a:endParaRPr lang="es-CL" dirty="0">
              <a:solidFill>
                <a:srgbClr val="333333"/>
              </a:solidFill>
              <a:latin typeface="Verdana" panose="020B0604030504040204" pitchFamily="34" charset="0"/>
            </a:endParaRPr>
          </a:p>
          <a:p>
            <a:pPr indent="720725" algn="just"/>
            <a:endParaRPr lang="es-CL" dirty="0">
              <a:solidFill>
                <a:srgbClr val="333333"/>
              </a:solidFill>
              <a:latin typeface="Verdana" panose="020B0604030504040204" pitchFamily="34" charset="0"/>
            </a:endParaRPr>
          </a:p>
          <a:p>
            <a:pPr indent="720725" algn="just"/>
            <a:r>
              <a:rPr lang="es-CL" dirty="0">
                <a:solidFill>
                  <a:srgbClr val="333333"/>
                </a:solidFill>
                <a:latin typeface="Verdana" panose="020B0604030504040204" pitchFamily="34" charset="0"/>
              </a:rPr>
              <a:t>La expectativa es una variable de la naturaleza cognitiva que sugiere la idea de anticipación y cuya inclusión en los análisis psicológicos resulta de fundamental importancia a los fines de explicar y predecir un comportamiento dinámica social y hasta el motivo de nuestros estados de ánimos. Asimismo la expectativa constituye el ingrediente cognitivo fundamental de al menos dos efectos importantísimos psicológicos: el efecto Pigmalión y el efecto placebo.1</a:t>
            </a:r>
          </a:p>
          <a:p>
            <a:pPr indent="720725" algn="just"/>
            <a:endParaRPr lang="es-CL" dirty="0">
              <a:solidFill>
                <a:srgbClr val="333333"/>
              </a:solidFill>
              <a:latin typeface="Verdana" panose="020B0604030504040204" pitchFamily="34" charset="0"/>
            </a:endParaRPr>
          </a:p>
          <a:p>
            <a:pPr indent="720725" algn="just"/>
            <a:r>
              <a:rPr lang="es-CL" dirty="0">
                <a:solidFill>
                  <a:srgbClr val="333333"/>
                </a:solidFill>
                <a:latin typeface="Verdana" panose="020B0604030504040204" pitchFamily="34" charset="0"/>
              </a:rPr>
              <a:t>Es la posibilidad razonable, más o menos - cercana o probable, de realizar o conseguir algo, al ocurrir un suceso que se prevé o al hacerse efectiva determinada eventualidad.</a:t>
            </a:r>
          </a:p>
          <a:p>
            <a:endParaRPr lang="es-CL" dirty="0">
              <a:solidFill>
                <a:srgbClr val="333333"/>
              </a:solidFill>
              <a:latin typeface="Verdana" panose="020B0604030504040204" pitchFamily="34" charset="0"/>
            </a:endParaRPr>
          </a:p>
        </p:txBody>
      </p:sp>
    </p:spTree>
    <p:extLst>
      <p:ext uri="{BB962C8B-B14F-4D97-AF65-F5344CB8AC3E}">
        <p14:creationId xmlns:p14="http://schemas.microsoft.com/office/powerpoint/2010/main" val="14950759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4893647"/>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DILEMA DEL PRISIONERO</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400" dirty="0">
                <a:latin typeface="Arial" panose="020B0604020202020204" pitchFamily="34" charset="0"/>
                <a:cs typeface="Arial" panose="020B0604020202020204" pitchFamily="34" charset="0"/>
              </a:rPr>
              <a:t>En el dilema del prisionero iterado, la cooperación puede obtenerse como un resultado de equilibrio.</a:t>
            </a:r>
          </a:p>
          <a:p>
            <a:pPr indent="628650" algn="just"/>
            <a:endParaRPr lang="es-CL" sz="2400" dirty="0">
              <a:latin typeface="Arial" panose="020B0604020202020204" pitchFamily="34" charset="0"/>
              <a:cs typeface="Arial" panose="020B0604020202020204" pitchFamily="34" charset="0"/>
            </a:endParaRPr>
          </a:p>
          <a:p>
            <a:pPr indent="628650" algn="just"/>
            <a:r>
              <a:rPr lang="es-CL" sz="2400" dirty="0">
                <a:latin typeface="Arial" panose="020B0604020202020204" pitchFamily="34" charset="0"/>
                <a:cs typeface="Arial" panose="020B0604020202020204" pitchFamily="34" charset="0"/>
              </a:rPr>
              <a:t> Aquí se juega repetidamente, por lo que, cuando se repite el juego, se ofrece a cada jugador la oportunidad de castigar al otro jugador por la no cooperación en juegos anteriores.</a:t>
            </a:r>
          </a:p>
          <a:p>
            <a:pPr indent="628650" algn="just"/>
            <a:endParaRPr lang="es-CL" sz="2400" dirty="0">
              <a:latin typeface="Arial" panose="020B0604020202020204" pitchFamily="34" charset="0"/>
              <a:cs typeface="Arial" panose="020B0604020202020204" pitchFamily="34" charset="0"/>
            </a:endParaRPr>
          </a:p>
          <a:p>
            <a:pPr indent="628650" algn="just"/>
            <a:r>
              <a:rPr lang="es-CL" sz="2400" dirty="0">
                <a:latin typeface="Arial" panose="020B0604020202020204" pitchFamily="34" charset="0"/>
                <a:cs typeface="Arial" panose="020B0604020202020204" pitchFamily="34" charset="0"/>
              </a:rPr>
              <a:t> Así, el incentivo para defraudar puede ser superado por la amenaza del castigo, lo que conduce a un resultado cooperativo.</a:t>
            </a:r>
          </a:p>
          <a:p>
            <a:pPr indent="628650" algn="ctr"/>
            <a:endParaRPr lang="es-CL" sz="2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82626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6124754"/>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DILEMA DEL PRISIONERO</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El dilema del prisionero clásico</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La enunciación clásica del dilema del prisionero es:</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La policía arresta a dos sospechosos. </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No hay pruebas suficientes para condenarlos y, tras haberlos separado, los visita a cada uno y les ofrece el mismo trato. </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Si uno confiesa y su cómplice no, el cómplice será condenado a la pena total, diez años, y el primero será liberado. Si uno calla y el cómplice confiesa, el primero recibirá esa pena y será el cómplice quien salga libre.</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 Si ambos confiesan, ambos serán condenados a seis años. Si ambos lo niegan, todo lo que podrán hacer será encerrarlos durante un año por un cargo menor.</a:t>
            </a:r>
          </a:p>
        </p:txBody>
      </p:sp>
    </p:spTree>
    <p:extLst>
      <p:ext uri="{BB962C8B-B14F-4D97-AF65-F5344CB8AC3E}">
        <p14:creationId xmlns:p14="http://schemas.microsoft.com/office/powerpoint/2010/main" val="16168587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6124754"/>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DILEMA DEL PRISIONERO</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El dilema del prisionero clásico</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La enunciación clásica del dilema del prisionero es:</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La policía arresta a dos sospechosos. </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No hay pruebas suficientes para condenarlos y, tras haberlos separado, los visita a cada uno y les ofrece el mismo trato. </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Si uno confiesa y su cómplice no, el cómplice será condenado a la pena total, diez años, y el primero será liberado. Si uno calla y el cómplice confiesa, el primero recibirá esa pena y será el cómplice quien salga libre.</a:t>
            </a:r>
          </a:p>
          <a:p>
            <a:pPr indent="628650" algn="just"/>
            <a:endParaRPr lang="es-CL" sz="2000" dirty="0">
              <a:solidFill>
                <a:schemeClr val="tx2"/>
              </a:solidFill>
              <a:latin typeface="Arial" panose="020B0604020202020204" pitchFamily="34" charset="0"/>
              <a:cs typeface="Arial" panose="020B0604020202020204" pitchFamily="34" charset="0"/>
            </a:endParaRPr>
          </a:p>
          <a:p>
            <a:pPr indent="628650" algn="just"/>
            <a:r>
              <a:rPr lang="es-CL" sz="2000" dirty="0">
                <a:solidFill>
                  <a:schemeClr val="tx2"/>
                </a:solidFill>
                <a:latin typeface="Arial" panose="020B0604020202020204" pitchFamily="34" charset="0"/>
                <a:cs typeface="Arial" panose="020B0604020202020204" pitchFamily="34" charset="0"/>
              </a:rPr>
              <a:t> Si ambos confiesan, ambos serán condenados a seis años. Si ambos lo niegan, todo lo que podrán hacer será encerrarlos durante un año por un cargo menor.</a:t>
            </a:r>
          </a:p>
        </p:txBody>
      </p:sp>
    </p:spTree>
    <p:extLst>
      <p:ext uri="{BB962C8B-B14F-4D97-AF65-F5344CB8AC3E}">
        <p14:creationId xmlns:p14="http://schemas.microsoft.com/office/powerpoint/2010/main" val="2777354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675813" cy="1938992"/>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r>
              <a:rPr lang="es-CL" sz="2400" dirty="0">
                <a:solidFill>
                  <a:srgbClr val="FF0000"/>
                </a:solidFill>
                <a:latin typeface="Arial" panose="020B0604020202020204" pitchFamily="34" charset="0"/>
                <a:cs typeface="Arial" panose="020B0604020202020204" pitchFamily="34" charset="0"/>
              </a:rPr>
              <a:t>DILEMA DEL PRISIONERO</a:t>
            </a:r>
          </a:p>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r>
              <a:rPr lang="es-CL" sz="2000" dirty="0">
                <a:solidFill>
                  <a:schemeClr val="tx2"/>
                </a:solidFill>
                <a:latin typeface="Arial" panose="020B0604020202020204" pitchFamily="34" charset="0"/>
                <a:cs typeface="Arial" panose="020B0604020202020204" pitchFamily="34" charset="0"/>
              </a:rPr>
              <a:t>Lo que puede resumirse como</a:t>
            </a:r>
            <a:r>
              <a:rPr lang="es-CL" sz="2400" dirty="0">
                <a:solidFill>
                  <a:schemeClr val="tx2"/>
                </a:solidFill>
                <a:latin typeface="Arial" panose="020B0604020202020204" pitchFamily="34" charset="0"/>
                <a:cs typeface="Arial" panose="020B0604020202020204" pitchFamily="34" charset="0"/>
              </a:rPr>
              <a:t>:</a:t>
            </a:r>
          </a:p>
          <a:p>
            <a:pPr indent="628650" algn="ctr"/>
            <a:r>
              <a:rPr lang="es-CL" sz="2400" dirty="0">
                <a:solidFill>
                  <a:srgbClr val="FF0000"/>
                </a:solidFill>
                <a:latin typeface="Arial" panose="020B0604020202020204" pitchFamily="34" charset="0"/>
                <a:cs typeface="Arial" panose="020B0604020202020204" pitchFamily="34" charset="0"/>
              </a:rPr>
              <a:t> 	</a:t>
            </a:r>
          </a:p>
        </p:txBody>
      </p:sp>
      <p:graphicFrame>
        <p:nvGraphicFramePr>
          <p:cNvPr id="2" name="Tabla 1">
            <a:extLst>
              <a:ext uri="{FF2B5EF4-FFF2-40B4-BE49-F238E27FC236}">
                <a16:creationId xmlns:a16="http://schemas.microsoft.com/office/drawing/2014/main" id="{9D0CD360-5744-4A26-A10C-C4D9E82E98E6}"/>
              </a:ext>
            </a:extLst>
          </p:cNvPr>
          <p:cNvGraphicFramePr>
            <a:graphicFrameLocks noGrp="1"/>
          </p:cNvGraphicFramePr>
          <p:nvPr>
            <p:extLst>
              <p:ext uri="{D42A27DB-BD31-4B8C-83A1-F6EECF244321}">
                <p14:modId xmlns:p14="http://schemas.microsoft.com/office/powerpoint/2010/main" val="3798535479"/>
              </p:ext>
            </p:extLst>
          </p:nvPr>
        </p:nvGraphicFramePr>
        <p:xfrm>
          <a:off x="1882775" y="3336867"/>
          <a:ext cx="10018713" cy="1645920"/>
        </p:xfrm>
        <a:graphic>
          <a:graphicData uri="http://schemas.openxmlformats.org/drawingml/2006/table">
            <a:tbl>
              <a:tblPr/>
              <a:tblGrid>
                <a:gridCol w="3339571">
                  <a:extLst>
                    <a:ext uri="{9D8B030D-6E8A-4147-A177-3AD203B41FA5}">
                      <a16:colId xmlns:a16="http://schemas.microsoft.com/office/drawing/2014/main" val="2678346877"/>
                    </a:ext>
                  </a:extLst>
                </a:gridCol>
                <a:gridCol w="3339571">
                  <a:extLst>
                    <a:ext uri="{9D8B030D-6E8A-4147-A177-3AD203B41FA5}">
                      <a16:colId xmlns:a16="http://schemas.microsoft.com/office/drawing/2014/main" val="178061007"/>
                    </a:ext>
                  </a:extLst>
                </a:gridCol>
                <a:gridCol w="3339571">
                  <a:extLst>
                    <a:ext uri="{9D8B030D-6E8A-4147-A177-3AD203B41FA5}">
                      <a16:colId xmlns:a16="http://schemas.microsoft.com/office/drawing/2014/main" val="1800385025"/>
                    </a:ext>
                  </a:extLst>
                </a:gridCol>
              </a:tblGrid>
              <a:tr h="365760">
                <a:tc>
                  <a:txBody>
                    <a:bodyPr/>
                    <a:lstStyle/>
                    <a:p>
                      <a:pPr algn="ctr"/>
                      <a:r>
                        <a:rPr lang="es-CL" sz="1800" dirty="0">
                          <a:effectLst/>
                        </a:rPr>
                        <a:t> </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s-CL" sz="1800" dirty="0">
                          <a:effectLst/>
                        </a:rPr>
                        <a:t>Tú confiesas</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s-CL" sz="1800" dirty="0">
                          <a:effectLst/>
                        </a:rPr>
                        <a:t>Tú lo niegas</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100295746"/>
                  </a:ext>
                </a:extLst>
              </a:tr>
              <a:tr h="640080">
                <a:tc>
                  <a:txBody>
                    <a:bodyPr/>
                    <a:lstStyle/>
                    <a:p>
                      <a:pPr algn="ctr"/>
                      <a:r>
                        <a:rPr lang="es-CL" sz="1800" dirty="0">
                          <a:effectLst/>
                        </a:rPr>
                        <a:t>Él confiesa</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s-CL" sz="1800" dirty="0">
                          <a:effectLst/>
                        </a:rPr>
                        <a:t>Ambos son condenados a 6 años.</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s-CL" sz="1800" dirty="0">
                          <a:effectLst/>
                        </a:rPr>
                        <a:t>Tú eres condenado a 10 años y él sale libre.</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692934210"/>
                  </a:ext>
                </a:extLst>
              </a:tr>
              <a:tr h="640080">
                <a:tc>
                  <a:txBody>
                    <a:bodyPr/>
                    <a:lstStyle/>
                    <a:p>
                      <a:pPr algn="ctr"/>
                      <a:r>
                        <a:rPr lang="es-CL" sz="1800" dirty="0">
                          <a:effectLst/>
                        </a:rPr>
                        <a:t>Él lo niega</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s-CL" sz="1800" dirty="0">
                          <a:effectLst/>
                        </a:rPr>
                        <a:t>Él es condenado a 10 años y tú sales libre.</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s-CL" sz="1800" dirty="0">
                          <a:effectLst/>
                        </a:rPr>
                        <a:t>Ambos son condenados a 1 año.</a:t>
                      </a:r>
                    </a:p>
                  </a:txBody>
                  <a:tcPr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026348828"/>
                  </a:ext>
                </a:extLst>
              </a:tr>
            </a:tbl>
          </a:graphicData>
        </a:graphic>
      </p:graphicFrame>
    </p:spTree>
    <p:extLst>
      <p:ext uri="{BB962C8B-B14F-4D97-AF65-F5344CB8AC3E}">
        <p14:creationId xmlns:p14="http://schemas.microsoft.com/office/powerpoint/2010/main" val="20436517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605684" y="0"/>
            <a:ext cx="9675813" cy="830997"/>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endParaRPr lang="es-CL" sz="2400" dirty="0">
              <a:solidFill>
                <a:srgbClr val="FF0000"/>
              </a:solidFill>
              <a:latin typeface="Arial" panose="020B0604020202020204" pitchFamily="34" charset="0"/>
              <a:cs typeface="Arial" panose="020B0604020202020204" pitchFamily="34" charset="0"/>
            </a:endParaRPr>
          </a:p>
        </p:txBody>
      </p:sp>
      <p:sp>
        <p:nvSpPr>
          <p:cNvPr id="4" name="Rectángulo 3">
            <a:extLst>
              <a:ext uri="{FF2B5EF4-FFF2-40B4-BE49-F238E27FC236}">
                <a16:creationId xmlns:a16="http://schemas.microsoft.com/office/drawing/2014/main" id="{DD94172E-94D3-4407-B349-E9707D89A5C7}"/>
              </a:ext>
            </a:extLst>
          </p:cNvPr>
          <p:cNvSpPr/>
          <p:nvPr/>
        </p:nvSpPr>
        <p:spPr>
          <a:xfrm>
            <a:off x="1882774" y="944563"/>
            <a:ext cx="9297843" cy="3970318"/>
          </a:xfrm>
          <a:prstGeom prst="rect">
            <a:avLst/>
          </a:prstGeom>
        </p:spPr>
        <p:txBody>
          <a:bodyPr wrap="square">
            <a:spAutoFit/>
          </a:bodyPr>
          <a:lstStyle/>
          <a:p>
            <a:pPr indent="720725" algn="just"/>
            <a:endParaRPr lang="es-CL" dirty="0"/>
          </a:p>
          <a:p>
            <a:pPr indent="720725" algn="just"/>
            <a:r>
              <a:rPr lang="es-CL" dirty="0"/>
              <a:t>Georgopoulos , Mahoney y Jones (1957) formularon hipótesis relacionadas con la vía hacia los objetivos. </a:t>
            </a:r>
          </a:p>
          <a:p>
            <a:pPr indent="720725" algn="just"/>
            <a:endParaRPr lang="es-CL" dirty="0"/>
          </a:p>
          <a:p>
            <a:pPr indent="720725" algn="just"/>
            <a:r>
              <a:rPr lang="es-CL" dirty="0"/>
              <a:t>Para ellos, el comportamiento de un sujeto está en función de las necesidades, las expectativas y las constricciones de la situación y ese comportamiento se ve como una función de la percepción del camino-meta, del nivel de necesidad y del nivel de libertad. </a:t>
            </a:r>
          </a:p>
          <a:p>
            <a:pPr indent="720725" algn="just"/>
            <a:endParaRPr lang="es-CL" dirty="0"/>
          </a:p>
          <a:p>
            <a:pPr indent="720725" algn="just"/>
            <a:r>
              <a:rPr lang="es-CL" dirty="0"/>
              <a:t>La hipótesis central es que si un trabajador ve la productividad como el camino que le conduce a obtener una o más de sus metas personales, tenderá a ser un gran productor. </a:t>
            </a:r>
          </a:p>
          <a:p>
            <a:pPr indent="720725" algn="just"/>
            <a:endParaRPr lang="es-CL" dirty="0"/>
          </a:p>
          <a:p>
            <a:pPr indent="720725" algn="just"/>
            <a:r>
              <a:rPr lang="es-CL" dirty="0"/>
              <a:t>Si ve la baja productividad como un camino para el logro de sus metas tenderá a ser un mal productor.</a:t>
            </a:r>
          </a:p>
          <a:p>
            <a:pPr indent="720725" algn="just"/>
            <a:endParaRPr lang="es-CL" dirty="0"/>
          </a:p>
        </p:txBody>
      </p:sp>
      <p:sp>
        <p:nvSpPr>
          <p:cNvPr id="2" name="Rectángulo 1">
            <a:extLst>
              <a:ext uri="{FF2B5EF4-FFF2-40B4-BE49-F238E27FC236}">
                <a16:creationId xmlns:a16="http://schemas.microsoft.com/office/drawing/2014/main" id="{95E8D082-6B5E-445C-AD24-DE8A07C88E39}"/>
              </a:ext>
            </a:extLst>
          </p:cNvPr>
          <p:cNvSpPr/>
          <p:nvPr/>
        </p:nvSpPr>
        <p:spPr>
          <a:xfrm>
            <a:off x="3767358" y="367482"/>
            <a:ext cx="5528673" cy="461665"/>
          </a:xfrm>
          <a:prstGeom prst="rect">
            <a:avLst/>
          </a:prstGeom>
        </p:spPr>
        <p:txBody>
          <a:bodyPr wrap="square">
            <a:spAutoFit/>
          </a:bodyPr>
          <a:lstStyle/>
          <a:p>
            <a:r>
              <a:rPr lang="es-CL" sz="2400" dirty="0">
                <a:solidFill>
                  <a:srgbClr val="FF0000"/>
                </a:solidFill>
                <a:latin typeface="Bauhaus 93" panose="04030905020B02020C02" pitchFamily="82" charset="0"/>
              </a:rPr>
              <a:t>TEORÍAS DE LAS EXPECTATIVAS-VALOR</a:t>
            </a:r>
          </a:p>
        </p:txBody>
      </p:sp>
    </p:spTree>
    <p:extLst>
      <p:ext uri="{BB962C8B-B14F-4D97-AF65-F5344CB8AC3E}">
        <p14:creationId xmlns:p14="http://schemas.microsoft.com/office/powerpoint/2010/main" val="39508859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605684" y="0"/>
            <a:ext cx="9675813" cy="830997"/>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endParaRPr lang="es-CL" sz="2400" dirty="0">
              <a:solidFill>
                <a:srgbClr val="FF0000"/>
              </a:solidFill>
              <a:latin typeface="Arial" panose="020B0604020202020204" pitchFamily="34" charset="0"/>
              <a:cs typeface="Arial" panose="020B0604020202020204" pitchFamily="34" charset="0"/>
            </a:endParaRPr>
          </a:p>
        </p:txBody>
      </p:sp>
      <p:sp>
        <p:nvSpPr>
          <p:cNvPr id="4" name="Rectángulo 3">
            <a:extLst>
              <a:ext uri="{FF2B5EF4-FFF2-40B4-BE49-F238E27FC236}">
                <a16:creationId xmlns:a16="http://schemas.microsoft.com/office/drawing/2014/main" id="{DD94172E-94D3-4407-B349-E9707D89A5C7}"/>
              </a:ext>
            </a:extLst>
          </p:cNvPr>
          <p:cNvSpPr/>
          <p:nvPr/>
        </p:nvSpPr>
        <p:spPr>
          <a:xfrm>
            <a:off x="1983654" y="944563"/>
            <a:ext cx="9297843" cy="4524315"/>
          </a:xfrm>
          <a:prstGeom prst="rect">
            <a:avLst/>
          </a:prstGeom>
        </p:spPr>
        <p:txBody>
          <a:bodyPr wrap="square">
            <a:spAutoFit/>
          </a:bodyPr>
          <a:lstStyle/>
          <a:p>
            <a:pPr indent="720725" algn="just"/>
            <a:r>
              <a:rPr lang="es-CL" dirty="0"/>
              <a:t> Algunos aspectos son centrales al determinar el nivel de productividad o de desempeño:</a:t>
            </a:r>
          </a:p>
          <a:p>
            <a:pPr indent="720725" algn="just"/>
            <a:endParaRPr lang="es-CL" dirty="0"/>
          </a:p>
          <a:p>
            <a:pPr indent="720725" algn="just">
              <a:buFont typeface="Wingdings" panose="05000000000000000000" pitchFamily="2" charset="2"/>
              <a:buChar char="ü"/>
            </a:pPr>
            <a:r>
              <a:rPr lang="es-CL" b="1" dirty="0"/>
              <a:t>la existencia de necesidades para el sujeto,</a:t>
            </a:r>
          </a:p>
          <a:p>
            <a:pPr indent="720725" algn="just">
              <a:buFont typeface="Wingdings" panose="05000000000000000000" pitchFamily="2" charset="2"/>
              <a:buChar char="ü"/>
            </a:pPr>
            <a:endParaRPr lang="es-CL" b="1" dirty="0"/>
          </a:p>
          <a:p>
            <a:pPr indent="720725" algn="just">
              <a:buFont typeface="Wingdings" panose="05000000000000000000" pitchFamily="2" charset="2"/>
              <a:buChar char="ü"/>
            </a:pPr>
            <a:r>
              <a:rPr lang="es-CL" b="1" dirty="0"/>
              <a:t>la percepción de que estas necesidades se pueden cubrir básicamente, a través de las conductas productivas que se convierten en instrumentos de consecución de las metas.</a:t>
            </a:r>
          </a:p>
          <a:p>
            <a:pPr indent="720725" algn="just">
              <a:buFont typeface="Wingdings" panose="05000000000000000000" pitchFamily="2" charset="2"/>
              <a:buChar char="ü"/>
            </a:pPr>
            <a:endParaRPr lang="es-CL" b="1" dirty="0"/>
          </a:p>
          <a:p>
            <a:pPr indent="720725" algn="just">
              <a:buFont typeface="Wingdings" panose="05000000000000000000" pitchFamily="2" charset="2"/>
              <a:buChar char="ü"/>
            </a:pPr>
            <a:r>
              <a:rPr lang="es-CL" b="1" dirty="0"/>
              <a:t>Vroom (1964) realizó la 1ª formulación de valencias y expectativas amplia y complejo en el área de la motivación laboral. Modelo que intenta predecir las elecciones ante tareas o entre niveles de esfuerzo están en función de 2 variables:</a:t>
            </a:r>
          </a:p>
          <a:p>
            <a:pPr indent="720725" algn="just">
              <a:buFont typeface="Wingdings" panose="05000000000000000000" pitchFamily="2" charset="2"/>
              <a:buChar char="ü"/>
            </a:pPr>
            <a:endParaRPr lang="es-CL" b="1" dirty="0"/>
          </a:p>
          <a:p>
            <a:pPr indent="720725" algn="just">
              <a:buFont typeface="Wingdings" panose="05000000000000000000" pitchFamily="2" charset="2"/>
              <a:buChar char="ü"/>
            </a:pPr>
            <a:r>
              <a:rPr lang="es-CL" b="1" dirty="0"/>
              <a:t>la valencia o valor percibido de los resultados de la acción,</a:t>
            </a:r>
          </a:p>
          <a:p>
            <a:pPr indent="720725" algn="just">
              <a:buFont typeface="Wingdings" panose="05000000000000000000" pitchFamily="2" charset="2"/>
              <a:buChar char="ü"/>
            </a:pPr>
            <a:endParaRPr lang="es-CL" b="1" dirty="0"/>
          </a:p>
          <a:p>
            <a:pPr indent="720725" algn="just">
              <a:buFont typeface="Wingdings" panose="05000000000000000000" pitchFamily="2" charset="2"/>
              <a:buChar char="ü"/>
            </a:pPr>
            <a:r>
              <a:rPr lang="es-CL" b="1" dirty="0"/>
              <a:t>la expectativa o creencia de que ese esfuerzo permitirá la consecución de esos resultados.</a:t>
            </a:r>
          </a:p>
          <a:p>
            <a:pPr indent="720725" algn="just"/>
            <a:endParaRPr lang="es-CL" dirty="0"/>
          </a:p>
        </p:txBody>
      </p:sp>
      <p:sp>
        <p:nvSpPr>
          <p:cNvPr id="2" name="Rectángulo 1">
            <a:extLst>
              <a:ext uri="{FF2B5EF4-FFF2-40B4-BE49-F238E27FC236}">
                <a16:creationId xmlns:a16="http://schemas.microsoft.com/office/drawing/2014/main" id="{8423DD59-266F-4308-9034-C3034EFBCEEA}"/>
              </a:ext>
            </a:extLst>
          </p:cNvPr>
          <p:cNvSpPr/>
          <p:nvPr/>
        </p:nvSpPr>
        <p:spPr>
          <a:xfrm>
            <a:off x="4151093" y="426115"/>
            <a:ext cx="5198859" cy="461665"/>
          </a:xfrm>
          <a:prstGeom prst="rect">
            <a:avLst/>
          </a:prstGeom>
        </p:spPr>
        <p:txBody>
          <a:bodyPr wrap="none">
            <a:spAutoFit/>
          </a:bodyPr>
          <a:lstStyle/>
          <a:p>
            <a:r>
              <a:rPr lang="es-CL" sz="2400" dirty="0">
                <a:solidFill>
                  <a:srgbClr val="FF0000"/>
                </a:solidFill>
                <a:latin typeface="Bauhaus 93" panose="04030905020B02020C02" pitchFamily="82" charset="0"/>
              </a:rPr>
              <a:t>TEORÍAS DE LAS EXPECTATIVAS-VALOR</a:t>
            </a:r>
          </a:p>
        </p:txBody>
      </p:sp>
    </p:spTree>
    <p:extLst>
      <p:ext uri="{BB962C8B-B14F-4D97-AF65-F5344CB8AC3E}">
        <p14:creationId xmlns:p14="http://schemas.microsoft.com/office/powerpoint/2010/main" val="12295317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2207130" y="221287"/>
            <a:ext cx="9610798" cy="830997"/>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endParaRPr lang="es-CL" sz="2400" dirty="0">
              <a:solidFill>
                <a:srgbClr val="FF0000"/>
              </a:solidFill>
              <a:latin typeface="Arial" panose="020B0604020202020204" pitchFamily="34" charset="0"/>
              <a:cs typeface="Arial" panose="020B0604020202020204" pitchFamily="34" charset="0"/>
            </a:endParaRPr>
          </a:p>
        </p:txBody>
      </p:sp>
      <p:sp>
        <p:nvSpPr>
          <p:cNvPr id="2" name="Rectángulo 1">
            <a:extLst>
              <a:ext uri="{FF2B5EF4-FFF2-40B4-BE49-F238E27FC236}">
                <a16:creationId xmlns:a16="http://schemas.microsoft.com/office/drawing/2014/main" id="{8423DD59-266F-4308-9034-C3034EFBCEEA}"/>
              </a:ext>
            </a:extLst>
          </p:cNvPr>
          <p:cNvSpPr/>
          <p:nvPr/>
        </p:nvSpPr>
        <p:spPr>
          <a:xfrm>
            <a:off x="5259456" y="529064"/>
            <a:ext cx="2263561" cy="523220"/>
          </a:xfrm>
          <a:prstGeom prst="rect">
            <a:avLst/>
          </a:prstGeom>
        </p:spPr>
        <p:txBody>
          <a:bodyPr wrap="square">
            <a:spAutoFit/>
          </a:bodyPr>
          <a:lstStyle/>
          <a:p>
            <a:pPr algn="ctr"/>
            <a:r>
              <a:rPr lang="es-CL" sz="2800" dirty="0">
                <a:solidFill>
                  <a:srgbClr val="FF0000"/>
                </a:solidFill>
                <a:latin typeface="Bauhaus 93" panose="04030905020B02020C02" pitchFamily="82" charset="0"/>
              </a:rPr>
              <a:t>BURBUJAS</a:t>
            </a:r>
          </a:p>
        </p:txBody>
      </p:sp>
      <p:sp>
        <p:nvSpPr>
          <p:cNvPr id="5" name="Rectángulo 4">
            <a:extLst>
              <a:ext uri="{FF2B5EF4-FFF2-40B4-BE49-F238E27FC236}">
                <a16:creationId xmlns:a16="http://schemas.microsoft.com/office/drawing/2014/main" id="{3F312989-DFB9-477C-8285-AB0B0E6B94FB}"/>
              </a:ext>
            </a:extLst>
          </p:cNvPr>
          <p:cNvSpPr/>
          <p:nvPr/>
        </p:nvSpPr>
        <p:spPr>
          <a:xfrm>
            <a:off x="3006436" y="1595920"/>
            <a:ext cx="8077200" cy="4524315"/>
          </a:xfrm>
          <a:prstGeom prst="rect">
            <a:avLst/>
          </a:prstGeom>
        </p:spPr>
        <p:txBody>
          <a:bodyPr wrap="square">
            <a:spAutoFit/>
          </a:bodyPr>
          <a:lstStyle/>
          <a:p>
            <a:pPr indent="720725" algn="just"/>
            <a:r>
              <a:rPr lang="es-CL" dirty="0"/>
              <a:t>Una burbuja económica (también llamada burbuja especulativa, burbuja de mercado o burbuja financiera) es un fenómeno que se produce en los mercados, en buena parte debido a la especulación, que se caracteriza por una subida anormal y prolongada del precio de un activo o producto, de forma que dicho precio se aleja cada vez más del valor real o intrínseco del producto</a:t>
            </a:r>
          </a:p>
          <a:p>
            <a:pPr indent="720725" algn="just"/>
            <a:endParaRPr lang="es-CL" dirty="0"/>
          </a:p>
          <a:p>
            <a:pPr indent="720725" algn="just"/>
            <a:r>
              <a:rPr lang="es-CL" dirty="0"/>
              <a:t>La causa de las burbujas es desconocida. Se ha propuesto que las burbujas pueden ser racionales, intrínsecas, y contagiosas.</a:t>
            </a:r>
          </a:p>
          <a:p>
            <a:pPr indent="720725" algn="just"/>
            <a:endParaRPr lang="es-CL" dirty="0"/>
          </a:p>
          <a:p>
            <a:pPr indent="720725" algn="just"/>
            <a:r>
              <a:rPr lang="es-CL" dirty="0"/>
              <a:t>A la fecha, no existe una teoría ampliamente aceptada que explique su ocurrencia.</a:t>
            </a:r>
          </a:p>
          <a:p>
            <a:pPr indent="720725" algn="just"/>
            <a:endParaRPr lang="es-CL" dirty="0"/>
          </a:p>
          <a:p>
            <a:pPr indent="720725" algn="just"/>
            <a:r>
              <a:rPr lang="es-CL" dirty="0"/>
              <a:t>De manera desconcertante, las burbujas ocurren incluso en mercados experimentales altamente predecibles, donde la incertidumbre es eliminada y los participantes del mercado deben ser capaces de calcular el valor intrínseco de los bienes simplemente examinando el flujo de dividendos esperado.</a:t>
            </a:r>
          </a:p>
        </p:txBody>
      </p:sp>
    </p:spTree>
    <p:extLst>
      <p:ext uri="{BB962C8B-B14F-4D97-AF65-F5344CB8AC3E}">
        <p14:creationId xmlns:p14="http://schemas.microsoft.com/office/powerpoint/2010/main" val="11979967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2367684" y="113566"/>
            <a:ext cx="9675813" cy="830997"/>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endParaRPr lang="es-CL" sz="2400" dirty="0">
              <a:solidFill>
                <a:srgbClr val="FF0000"/>
              </a:solidFill>
              <a:latin typeface="Arial" panose="020B0604020202020204" pitchFamily="34" charset="0"/>
              <a:cs typeface="Arial" panose="020B0604020202020204" pitchFamily="34" charset="0"/>
            </a:endParaRPr>
          </a:p>
        </p:txBody>
      </p:sp>
      <p:sp>
        <p:nvSpPr>
          <p:cNvPr id="2" name="Rectángulo 1">
            <a:extLst>
              <a:ext uri="{FF2B5EF4-FFF2-40B4-BE49-F238E27FC236}">
                <a16:creationId xmlns:a16="http://schemas.microsoft.com/office/drawing/2014/main" id="{8423DD59-266F-4308-9034-C3034EFBCEEA}"/>
              </a:ext>
            </a:extLst>
          </p:cNvPr>
          <p:cNvSpPr/>
          <p:nvPr/>
        </p:nvSpPr>
        <p:spPr>
          <a:xfrm>
            <a:off x="5564256" y="524788"/>
            <a:ext cx="2263561" cy="461665"/>
          </a:xfrm>
          <a:prstGeom prst="rect">
            <a:avLst/>
          </a:prstGeom>
        </p:spPr>
        <p:txBody>
          <a:bodyPr wrap="square">
            <a:spAutoFit/>
          </a:bodyPr>
          <a:lstStyle/>
          <a:p>
            <a:pPr algn="ctr"/>
            <a:r>
              <a:rPr lang="es-CL" sz="2400" dirty="0">
                <a:solidFill>
                  <a:srgbClr val="FF0000"/>
                </a:solidFill>
                <a:latin typeface="Bauhaus 93" panose="04030905020B02020C02" pitchFamily="82" charset="0"/>
              </a:rPr>
              <a:t>BURBUJAS</a:t>
            </a:r>
          </a:p>
        </p:txBody>
      </p:sp>
      <p:sp>
        <p:nvSpPr>
          <p:cNvPr id="4" name="Rectángulo 3">
            <a:extLst>
              <a:ext uri="{FF2B5EF4-FFF2-40B4-BE49-F238E27FC236}">
                <a16:creationId xmlns:a16="http://schemas.microsoft.com/office/drawing/2014/main" id="{6147E7C2-2310-4450-81E3-D298AFD18BA6}"/>
              </a:ext>
            </a:extLst>
          </p:cNvPr>
          <p:cNvSpPr/>
          <p:nvPr/>
        </p:nvSpPr>
        <p:spPr>
          <a:xfrm>
            <a:off x="3047999" y="1305342"/>
            <a:ext cx="8617528" cy="4524315"/>
          </a:xfrm>
          <a:prstGeom prst="rect">
            <a:avLst/>
          </a:prstGeom>
        </p:spPr>
        <p:txBody>
          <a:bodyPr wrap="square">
            <a:spAutoFit/>
          </a:bodyPr>
          <a:lstStyle/>
          <a:p>
            <a:pPr indent="720725" algn="just"/>
            <a:r>
              <a:rPr lang="es-CL" dirty="0"/>
              <a:t> No obstante, las burbujas han sido observadas repetidamente en mercados experimentales, incluso con participantes sofisticados tales como gerentes y negociadores profesionales. </a:t>
            </a:r>
          </a:p>
          <a:p>
            <a:pPr indent="720725" algn="just"/>
            <a:endParaRPr lang="es-CL" dirty="0"/>
          </a:p>
          <a:p>
            <a:pPr indent="720725" algn="just"/>
            <a:r>
              <a:rPr lang="es-CL" dirty="0"/>
              <a:t>Las burbujas experimentales han probado su fortaleza frente a una variedad de condiciones.</a:t>
            </a:r>
          </a:p>
          <a:p>
            <a:pPr indent="720725" algn="just"/>
            <a:endParaRPr lang="es-CL" dirty="0"/>
          </a:p>
          <a:p>
            <a:pPr indent="720725" algn="just"/>
            <a:r>
              <a:rPr lang="es-CL" dirty="0"/>
              <a:t>Si bien lo que causa las burbujas no es claro, existe evidencia que sugiere que no son causadas por racionalidad limitada o supuestos sobre la irracionalidad de otros, como se asumió por la teoría del más tonto. </a:t>
            </a:r>
          </a:p>
          <a:p>
            <a:pPr indent="720725" algn="just"/>
            <a:endParaRPr lang="es-CL" dirty="0"/>
          </a:p>
          <a:p>
            <a:pPr indent="720725" algn="just"/>
            <a:r>
              <a:rPr lang="es-CL" dirty="0"/>
              <a:t>También se ha mostrado que las burbujas aparecen incluso cuando los participantes del mercados son capaces de poner precios a los bienes de manera correcta.</a:t>
            </a:r>
          </a:p>
          <a:p>
            <a:pPr indent="720725" algn="just"/>
            <a:endParaRPr lang="es-CL" dirty="0"/>
          </a:p>
          <a:p>
            <a:pPr indent="720725" algn="just"/>
            <a:r>
              <a:rPr lang="es-CL" dirty="0"/>
              <a:t> Es más, se ha mostrado que las burbujas aparecen incluso cuando la especulación no es posible o cuando está ausente el exceso de confianza</a:t>
            </a:r>
          </a:p>
        </p:txBody>
      </p:sp>
    </p:spTree>
    <p:extLst>
      <p:ext uri="{BB962C8B-B14F-4D97-AF65-F5344CB8AC3E}">
        <p14:creationId xmlns:p14="http://schemas.microsoft.com/office/powerpoint/2010/main" val="27326388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2367684" y="113566"/>
            <a:ext cx="9675813" cy="830997"/>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endParaRPr lang="es-CL" sz="2400" dirty="0">
              <a:solidFill>
                <a:srgbClr val="FF0000"/>
              </a:solidFill>
              <a:latin typeface="Arial" panose="020B0604020202020204" pitchFamily="34" charset="0"/>
              <a:cs typeface="Arial" panose="020B0604020202020204" pitchFamily="34" charset="0"/>
            </a:endParaRPr>
          </a:p>
        </p:txBody>
      </p:sp>
      <p:sp>
        <p:nvSpPr>
          <p:cNvPr id="2" name="Rectángulo 1">
            <a:extLst>
              <a:ext uri="{FF2B5EF4-FFF2-40B4-BE49-F238E27FC236}">
                <a16:creationId xmlns:a16="http://schemas.microsoft.com/office/drawing/2014/main" id="{8423DD59-266F-4308-9034-C3034EFBCEEA}"/>
              </a:ext>
            </a:extLst>
          </p:cNvPr>
          <p:cNvSpPr/>
          <p:nvPr/>
        </p:nvSpPr>
        <p:spPr>
          <a:xfrm>
            <a:off x="5564256" y="524788"/>
            <a:ext cx="2263561" cy="461665"/>
          </a:xfrm>
          <a:prstGeom prst="rect">
            <a:avLst/>
          </a:prstGeom>
        </p:spPr>
        <p:txBody>
          <a:bodyPr wrap="square">
            <a:spAutoFit/>
          </a:bodyPr>
          <a:lstStyle/>
          <a:p>
            <a:pPr algn="ctr"/>
            <a:r>
              <a:rPr lang="es-CL" sz="2400" dirty="0">
                <a:solidFill>
                  <a:srgbClr val="FF0000"/>
                </a:solidFill>
                <a:latin typeface="Bauhaus 93" panose="04030905020B02020C02" pitchFamily="82" charset="0"/>
              </a:rPr>
              <a:t>BURBUJAS</a:t>
            </a:r>
          </a:p>
        </p:txBody>
      </p:sp>
      <p:sp>
        <p:nvSpPr>
          <p:cNvPr id="4" name="Rectángulo 3">
            <a:extLst>
              <a:ext uri="{FF2B5EF4-FFF2-40B4-BE49-F238E27FC236}">
                <a16:creationId xmlns:a16="http://schemas.microsoft.com/office/drawing/2014/main" id="{6147E7C2-2310-4450-81E3-D298AFD18BA6}"/>
              </a:ext>
            </a:extLst>
          </p:cNvPr>
          <p:cNvSpPr/>
          <p:nvPr/>
        </p:nvSpPr>
        <p:spPr>
          <a:xfrm>
            <a:off x="1882775" y="944563"/>
            <a:ext cx="9256280" cy="4524315"/>
          </a:xfrm>
          <a:prstGeom prst="rect">
            <a:avLst/>
          </a:prstGeom>
        </p:spPr>
        <p:txBody>
          <a:bodyPr wrap="square">
            <a:spAutoFit/>
          </a:bodyPr>
          <a:lstStyle/>
          <a:p>
            <a:pPr indent="720725" algn="just"/>
            <a:r>
              <a:rPr lang="es-CL" dirty="0">
                <a:solidFill>
                  <a:srgbClr val="00B050"/>
                </a:solidFill>
              </a:rPr>
              <a:t>Factores psicológicos y sociales</a:t>
            </a:r>
          </a:p>
          <a:p>
            <a:pPr indent="720725" algn="just"/>
            <a:endParaRPr lang="es-CL" dirty="0"/>
          </a:p>
          <a:p>
            <a:pPr indent="720725" algn="just"/>
            <a:r>
              <a:rPr lang="es-CL" dirty="0">
                <a:solidFill>
                  <a:srgbClr val="0070C0"/>
                </a:solidFill>
              </a:rPr>
              <a:t>Teoría del más tonto</a:t>
            </a:r>
          </a:p>
          <a:p>
            <a:pPr indent="720725" algn="just"/>
            <a:endParaRPr lang="es-CL" dirty="0"/>
          </a:p>
          <a:p>
            <a:pPr indent="720725" algn="just"/>
            <a:r>
              <a:rPr lang="es-CL" dirty="0"/>
              <a:t>Muy popular entre los legos, pero no totalmente confirmada por investigación empírica, la teoría del más tonto describe a las burbujas como </a:t>
            </a:r>
            <a:r>
              <a:rPr lang="es-CL" dirty="0">
                <a:solidFill>
                  <a:schemeClr val="accent6">
                    <a:lumMod val="50000"/>
                  </a:schemeClr>
                </a:solidFill>
              </a:rPr>
              <a:t>dirigidas por el comportamiento perennemente optimista </a:t>
            </a:r>
            <a:r>
              <a:rPr lang="es-CL" dirty="0"/>
              <a:t>de los participantes de un mercado (los tontos) que compran activos sobrevaluados anticipando su venta a especuladores rapaces (los más tontos) a un precio mucho mayor. </a:t>
            </a:r>
          </a:p>
          <a:p>
            <a:pPr indent="720725" algn="just"/>
            <a:endParaRPr lang="es-CL" dirty="0"/>
          </a:p>
          <a:p>
            <a:pPr indent="720725" algn="just"/>
            <a:r>
              <a:rPr lang="es-CL" dirty="0"/>
              <a:t>Según esta explicación no respaldada, las burbujas continúan mientras los tontos puedan encontrar más tontos para pagarles por los activos sobrevaluado.</a:t>
            </a:r>
          </a:p>
          <a:p>
            <a:pPr indent="720725" algn="just"/>
            <a:endParaRPr lang="es-CL" dirty="0"/>
          </a:p>
          <a:p>
            <a:pPr indent="720725" algn="just"/>
            <a:r>
              <a:rPr lang="es-CL" dirty="0"/>
              <a:t> Las burbujas terminarán solo cuando el más tonto se convierta en el mayor tonto que paga el precio superior por el bien sobrevaluado y no puede encontrar otro comprador que pague por él un precio más alto.</a:t>
            </a:r>
          </a:p>
        </p:txBody>
      </p:sp>
    </p:spTree>
    <p:extLst>
      <p:ext uri="{BB962C8B-B14F-4D97-AF65-F5344CB8AC3E}">
        <p14:creationId xmlns:p14="http://schemas.microsoft.com/office/powerpoint/2010/main" val="699717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2367684" y="113566"/>
            <a:ext cx="9675813" cy="830997"/>
          </a:xfrm>
          <a:prstGeom prst="rect">
            <a:avLst/>
          </a:prstGeom>
        </p:spPr>
        <p:txBody>
          <a:bodyPr wrap="square">
            <a:spAutoFit/>
          </a:bodyPr>
          <a:lstStyle/>
          <a:p>
            <a:pPr indent="628650" algn="ctr"/>
            <a:endParaRPr lang="es-CL" sz="2400" dirty="0">
              <a:solidFill>
                <a:srgbClr val="FF0000"/>
              </a:solidFill>
              <a:latin typeface="Arial" panose="020B0604020202020204" pitchFamily="34" charset="0"/>
              <a:cs typeface="Arial" panose="020B0604020202020204" pitchFamily="34" charset="0"/>
            </a:endParaRPr>
          </a:p>
          <a:p>
            <a:pPr indent="628650" algn="ctr"/>
            <a:endParaRPr lang="es-CL" sz="2400" dirty="0">
              <a:solidFill>
                <a:srgbClr val="FF0000"/>
              </a:solidFill>
              <a:latin typeface="Arial" panose="020B0604020202020204" pitchFamily="34" charset="0"/>
              <a:cs typeface="Arial" panose="020B0604020202020204" pitchFamily="34" charset="0"/>
            </a:endParaRPr>
          </a:p>
        </p:txBody>
      </p:sp>
      <p:sp>
        <p:nvSpPr>
          <p:cNvPr id="2" name="Rectángulo 1">
            <a:extLst>
              <a:ext uri="{FF2B5EF4-FFF2-40B4-BE49-F238E27FC236}">
                <a16:creationId xmlns:a16="http://schemas.microsoft.com/office/drawing/2014/main" id="{8423DD59-266F-4308-9034-C3034EFBCEEA}"/>
              </a:ext>
            </a:extLst>
          </p:cNvPr>
          <p:cNvSpPr/>
          <p:nvPr/>
        </p:nvSpPr>
        <p:spPr>
          <a:xfrm>
            <a:off x="5564256" y="524788"/>
            <a:ext cx="2263561" cy="461665"/>
          </a:xfrm>
          <a:prstGeom prst="rect">
            <a:avLst/>
          </a:prstGeom>
        </p:spPr>
        <p:txBody>
          <a:bodyPr wrap="square">
            <a:spAutoFit/>
          </a:bodyPr>
          <a:lstStyle/>
          <a:p>
            <a:pPr algn="ctr"/>
            <a:r>
              <a:rPr lang="es-CL" sz="2400" dirty="0">
                <a:solidFill>
                  <a:srgbClr val="FF0000"/>
                </a:solidFill>
                <a:latin typeface="Bauhaus 93" panose="04030905020B02020C02" pitchFamily="82" charset="0"/>
              </a:rPr>
              <a:t>BURBUJAS</a:t>
            </a:r>
          </a:p>
        </p:txBody>
      </p:sp>
      <p:sp>
        <p:nvSpPr>
          <p:cNvPr id="5" name="Rectángulo 4">
            <a:extLst>
              <a:ext uri="{FF2B5EF4-FFF2-40B4-BE49-F238E27FC236}">
                <a16:creationId xmlns:a16="http://schemas.microsoft.com/office/drawing/2014/main" id="{4AD2B497-8763-47D3-A380-31791C963D0D}"/>
              </a:ext>
            </a:extLst>
          </p:cNvPr>
          <p:cNvSpPr/>
          <p:nvPr/>
        </p:nvSpPr>
        <p:spPr>
          <a:xfrm>
            <a:off x="1882775" y="944563"/>
            <a:ext cx="9116292" cy="4524315"/>
          </a:xfrm>
          <a:prstGeom prst="rect">
            <a:avLst/>
          </a:prstGeom>
        </p:spPr>
        <p:txBody>
          <a:bodyPr wrap="square">
            <a:spAutoFit/>
          </a:bodyPr>
          <a:lstStyle/>
          <a:p>
            <a:pPr algn="ctr"/>
            <a:r>
              <a:rPr lang="es-CL" dirty="0">
                <a:solidFill>
                  <a:srgbClr val="00B050"/>
                </a:solidFill>
              </a:rPr>
              <a:t>ETAPAS DE UNA BURBUJA ECONÓMICA</a:t>
            </a:r>
          </a:p>
          <a:p>
            <a:endParaRPr lang="es-CL" dirty="0"/>
          </a:p>
          <a:p>
            <a:r>
              <a:rPr lang="es-CL" dirty="0">
                <a:solidFill>
                  <a:schemeClr val="accent6">
                    <a:lumMod val="75000"/>
                  </a:schemeClr>
                </a:solidFill>
              </a:rPr>
              <a:t>Según el economista Charles P. Kindleberger, la estructura básica de una burbuja especulativa se puede dividir en 5 fases:</a:t>
            </a:r>
          </a:p>
          <a:p>
            <a:endParaRPr lang="es-CL" dirty="0"/>
          </a:p>
          <a:p>
            <a:pPr indent="720725"/>
            <a:r>
              <a:rPr lang="es-CL" dirty="0"/>
              <a:t>Sustitución ( displacement ): incremento del valor de un activo</a:t>
            </a:r>
          </a:p>
          <a:p>
            <a:pPr indent="720725"/>
            <a:endParaRPr lang="es-CL" dirty="0"/>
          </a:p>
          <a:p>
            <a:pPr indent="720725"/>
            <a:r>
              <a:rPr lang="es-CL" dirty="0"/>
              <a:t>Despegue ( take off ): compras especulativas (comprar ahora para vender a futuro a un precio mayor y obtener una utilidad)</a:t>
            </a:r>
          </a:p>
          <a:p>
            <a:pPr indent="720725"/>
            <a:endParaRPr lang="es-CL" dirty="0"/>
          </a:p>
          <a:p>
            <a:pPr indent="720725"/>
            <a:r>
              <a:rPr lang="es-CL" dirty="0"/>
              <a:t>Exuberancia ( exuberance)</a:t>
            </a:r>
          </a:p>
          <a:p>
            <a:pPr indent="720725"/>
            <a:endParaRPr lang="es-CL" dirty="0"/>
          </a:p>
          <a:p>
            <a:pPr indent="720725"/>
            <a:r>
              <a:rPr lang="es-CL" dirty="0"/>
              <a:t>Etapa crítica ( critical stage ): comienzan a escasear los compradores, algunos comienzan a vender.</a:t>
            </a:r>
          </a:p>
          <a:p>
            <a:pPr indent="720725"/>
            <a:endParaRPr lang="es-CL" dirty="0"/>
          </a:p>
          <a:p>
            <a:pPr indent="720725"/>
            <a:r>
              <a:rPr lang="es-CL" dirty="0"/>
              <a:t>Estallido ( crash )</a:t>
            </a:r>
          </a:p>
        </p:txBody>
      </p:sp>
    </p:spTree>
    <p:extLst>
      <p:ext uri="{BB962C8B-B14F-4D97-AF65-F5344CB8AC3E}">
        <p14:creationId xmlns:p14="http://schemas.microsoft.com/office/powerpoint/2010/main" val="2428700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AF49356A-FCD5-4517-9252-5A2DDBD4C148}"/>
              </a:ext>
            </a:extLst>
          </p:cNvPr>
          <p:cNvSpPr/>
          <p:nvPr/>
        </p:nvSpPr>
        <p:spPr>
          <a:xfrm>
            <a:off x="1882775" y="892166"/>
            <a:ext cx="9386888" cy="6032421"/>
          </a:xfrm>
          <a:prstGeom prst="rect">
            <a:avLst/>
          </a:prstGeom>
        </p:spPr>
        <p:txBody>
          <a:bodyPr wrap="square">
            <a:spAutoFit/>
          </a:bodyPr>
          <a:lstStyle/>
          <a:p>
            <a:pPr algn="ctr"/>
            <a:endParaRPr lang="es-CL" sz="2400" b="1" dirty="0">
              <a:solidFill>
                <a:srgbClr val="FF0000"/>
              </a:solidFill>
              <a:latin typeface="Arial" panose="020B0604020202020204" pitchFamily="34" charset="0"/>
              <a:cs typeface="Arial" panose="020B0604020202020204" pitchFamily="34" charset="0"/>
            </a:endParaRPr>
          </a:p>
          <a:p>
            <a:pPr algn="ctr"/>
            <a:r>
              <a:rPr lang="es-CL" sz="2400" b="1" dirty="0">
                <a:solidFill>
                  <a:srgbClr val="FF0000"/>
                </a:solidFill>
                <a:latin typeface="Arial" panose="020B0604020202020204" pitchFamily="34" charset="0"/>
                <a:cs typeface="Arial" panose="020B0604020202020204" pitchFamily="34" charset="0"/>
              </a:rPr>
              <a:t>CONCEPTO DE LAS EXPECTATIVAS</a:t>
            </a:r>
          </a:p>
          <a:p>
            <a:pPr indent="628650" algn="just"/>
            <a:endParaRPr lang="es-CL" b="1" dirty="0">
              <a:solidFill>
                <a:srgbClr val="333333"/>
              </a:solidFill>
              <a:latin typeface="Arial" panose="020B0604020202020204" pitchFamily="34" charset="0"/>
              <a:cs typeface="Arial" panose="020B0604020202020204" pitchFamily="34" charset="0"/>
            </a:endParaRPr>
          </a:p>
          <a:p>
            <a:pPr algn="just"/>
            <a:r>
              <a:rPr lang="es-CL" dirty="0">
                <a:solidFill>
                  <a:srgbClr val="333333"/>
                </a:solidFill>
                <a:latin typeface="Verdana" panose="020B0604030504040204" pitchFamily="34" charset="0"/>
              </a:rPr>
              <a:t>En psicología; la expectativa suele estar asociada la posibilidad razonable de que algo suceda. Para que sea expectativa tiene que haber, en general, algo que lo sustente. </a:t>
            </a:r>
          </a:p>
          <a:p>
            <a:pPr algn="just"/>
            <a:endParaRPr lang="es-CL" dirty="0">
              <a:solidFill>
                <a:srgbClr val="333333"/>
              </a:solidFill>
              <a:latin typeface="Verdana" panose="020B0604030504040204" pitchFamily="34" charset="0"/>
            </a:endParaRPr>
          </a:p>
          <a:p>
            <a:pPr algn="just"/>
            <a:r>
              <a:rPr lang="es-CL" dirty="0">
                <a:solidFill>
                  <a:srgbClr val="333333"/>
                </a:solidFill>
                <a:latin typeface="Verdana" panose="020B0604030504040204" pitchFamily="34" charset="0"/>
              </a:rPr>
              <a:t>De lo contrario sería una simple esperanza que puede ser irracional o basarse en fe. </a:t>
            </a:r>
          </a:p>
          <a:p>
            <a:pPr indent="720725" algn="just"/>
            <a:r>
              <a:rPr lang="es-CL" dirty="0">
                <a:solidFill>
                  <a:srgbClr val="333333"/>
                </a:solidFill>
                <a:latin typeface="Verdana" panose="020B0604030504040204" pitchFamily="34" charset="0"/>
              </a:rPr>
              <a:t>La expectativa surge en casos de incertidumbre cuando aún no está confirmado lo que ocurrirá. La expectativa es aquello que se considera más probable que suceda y es, en definitiva, una suposición más o menos realista.</a:t>
            </a:r>
          </a:p>
          <a:p>
            <a:pPr indent="720725" algn="just"/>
            <a:endParaRPr lang="es-CL" dirty="0">
              <a:solidFill>
                <a:srgbClr val="333333"/>
              </a:solidFill>
              <a:latin typeface="Verdana" panose="020B0604030504040204" pitchFamily="34" charset="0"/>
            </a:endParaRPr>
          </a:p>
          <a:p>
            <a:pPr indent="720725" algn="just"/>
            <a:r>
              <a:rPr lang="es-CL" dirty="0">
                <a:solidFill>
                  <a:srgbClr val="333333"/>
                </a:solidFill>
                <a:latin typeface="Verdana" panose="020B0604030504040204" pitchFamily="34" charset="0"/>
              </a:rPr>
              <a:t>Si la expectativa no se cumple, el sujeto podría experimentar decepción. Sin embargo por lo general si la realidad supera las expectativas la persona podría sentir alegría por la sorpresa.</a:t>
            </a:r>
          </a:p>
          <a:p>
            <a:pPr indent="720725" algn="just"/>
            <a:endParaRPr lang="es-CL" dirty="0">
              <a:solidFill>
                <a:srgbClr val="333333"/>
              </a:solidFill>
              <a:latin typeface="Verdana" panose="020B0604030504040204" pitchFamily="34" charset="0"/>
            </a:endParaRPr>
          </a:p>
          <a:p>
            <a:pPr indent="720725" algn="just"/>
            <a:r>
              <a:rPr lang="es-CL" sz="1600" i="1" dirty="0">
                <a:solidFill>
                  <a:srgbClr val="333333"/>
                </a:solidFill>
                <a:latin typeface="Verdana" panose="020B0604030504040204" pitchFamily="34" charset="0"/>
              </a:rPr>
              <a:t>La expectativa está vinculada a las predicciones y previsiones, a mayor cantidad de certezas en el futuro mayor será la probabilidad de que se cumpla la expectativa.</a:t>
            </a:r>
          </a:p>
          <a:p>
            <a:endParaRPr lang="es-CL" dirty="0">
              <a:solidFill>
                <a:srgbClr val="333333"/>
              </a:solidFill>
              <a:latin typeface="Verdana" panose="020B0604030504040204" pitchFamily="34" charset="0"/>
            </a:endParaRPr>
          </a:p>
          <a:p>
            <a:endParaRPr lang="es-CL" dirty="0">
              <a:solidFill>
                <a:srgbClr val="333333"/>
              </a:solidFill>
              <a:latin typeface="Verdana" panose="020B0604030504040204" pitchFamily="34" charset="0"/>
            </a:endParaRPr>
          </a:p>
        </p:txBody>
      </p:sp>
    </p:spTree>
    <p:extLst>
      <p:ext uri="{BB962C8B-B14F-4D97-AF65-F5344CB8AC3E}">
        <p14:creationId xmlns:p14="http://schemas.microsoft.com/office/powerpoint/2010/main" val="40099220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423DD59-266F-4308-9034-C3034EFBCEEA}"/>
              </a:ext>
            </a:extLst>
          </p:cNvPr>
          <p:cNvSpPr/>
          <p:nvPr/>
        </p:nvSpPr>
        <p:spPr>
          <a:xfrm>
            <a:off x="4515859" y="482898"/>
            <a:ext cx="4073237" cy="461665"/>
          </a:xfrm>
          <a:prstGeom prst="rect">
            <a:avLst/>
          </a:prstGeom>
        </p:spPr>
        <p:txBody>
          <a:bodyPr wrap="square">
            <a:spAutoFit/>
          </a:bodyPr>
          <a:lstStyle/>
          <a:p>
            <a:pPr algn="ctr"/>
            <a:r>
              <a:rPr lang="es-CL" sz="2400" dirty="0">
                <a:solidFill>
                  <a:srgbClr val="FF0000"/>
                </a:solidFill>
                <a:latin typeface="Bauhaus 93" panose="04030905020B02020C02" pitchFamily="82" charset="0"/>
              </a:rPr>
              <a:t>BURBUJAS FINANCIERAS</a:t>
            </a:r>
          </a:p>
        </p:txBody>
      </p:sp>
      <p:sp>
        <p:nvSpPr>
          <p:cNvPr id="4" name="Rectángulo 3">
            <a:extLst>
              <a:ext uri="{FF2B5EF4-FFF2-40B4-BE49-F238E27FC236}">
                <a16:creationId xmlns:a16="http://schemas.microsoft.com/office/drawing/2014/main" id="{2C02ABD4-D6C2-42E6-BFB0-DC2CB9C0D784}"/>
              </a:ext>
            </a:extLst>
          </p:cNvPr>
          <p:cNvSpPr/>
          <p:nvPr/>
        </p:nvSpPr>
        <p:spPr>
          <a:xfrm>
            <a:off x="1882775" y="944563"/>
            <a:ext cx="9339407" cy="3970318"/>
          </a:xfrm>
          <a:prstGeom prst="rect">
            <a:avLst/>
          </a:prstGeom>
        </p:spPr>
        <p:txBody>
          <a:bodyPr wrap="square">
            <a:spAutoFit/>
          </a:bodyPr>
          <a:lstStyle/>
          <a:p>
            <a:pPr indent="720725" algn="just"/>
            <a:endParaRPr lang="es-CL" dirty="0"/>
          </a:p>
          <a:p>
            <a:pPr indent="720725" algn="just"/>
            <a:r>
              <a:rPr lang="es-CL" dirty="0"/>
              <a:t>En síntesis, </a:t>
            </a:r>
            <a:r>
              <a:rPr lang="es-CL" dirty="0" err="1"/>
              <a:t>Minsky</a:t>
            </a:r>
            <a:r>
              <a:rPr lang="es-CL" dirty="0"/>
              <a:t> descubrió que en tiempos de prosperidad se desarrolla una euforia especulativa mientras aumenta el volumen de crédito, hasta que los beneficios producidos no pueden pagarlo, momento en que los impagos producen la crisis. </a:t>
            </a:r>
          </a:p>
          <a:p>
            <a:pPr indent="720725" algn="just"/>
            <a:endParaRPr lang="es-CL" dirty="0"/>
          </a:p>
          <a:p>
            <a:pPr indent="720725" algn="just"/>
            <a:endParaRPr lang="es-CL" dirty="0"/>
          </a:p>
          <a:p>
            <a:pPr indent="720725" algn="just"/>
            <a:r>
              <a:rPr lang="es-CL" dirty="0"/>
              <a:t>El resultado es una contracción del préstamo, incluso para aquellas compañías que sí pueden pagarlo, momento en que la economía entra en recesión.</a:t>
            </a:r>
          </a:p>
          <a:p>
            <a:pPr indent="720725" algn="just"/>
            <a:endParaRPr lang="es-CL" dirty="0"/>
          </a:p>
          <a:p>
            <a:pPr indent="720725" algn="just"/>
            <a:endParaRPr lang="es-CL" dirty="0"/>
          </a:p>
          <a:p>
            <a:pPr indent="720725" algn="just"/>
            <a:r>
              <a:rPr lang="es-CL" i="1" dirty="0">
                <a:solidFill>
                  <a:schemeClr val="accent6">
                    <a:lumMod val="75000"/>
                  </a:schemeClr>
                </a:solidFill>
                <a:effectLst>
                  <a:outerShdw blurRad="38100" dist="38100" dir="2700000" algn="tl">
                    <a:srgbClr val="000000">
                      <a:alpha val="43137"/>
                    </a:srgbClr>
                  </a:outerShdw>
                </a:effectLst>
              </a:rPr>
              <a:t>"Una característica fundamental de nuestra economía" escribió </a:t>
            </a:r>
            <a:r>
              <a:rPr lang="es-CL" i="1" dirty="0" err="1">
                <a:solidFill>
                  <a:schemeClr val="accent6">
                    <a:lumMod val="75000"/>
                  </a:schemeClr>
                </a:solidFill>
                <a:effectLst>
                  <a:outerShdw blurRad="38100" dist="38100" dir="2700000" algn="tl">
                    <a:srgbClr val="000000">
                      <a:alpha val="43137"/>
                    </a:srgbClr>
                  </a:outerShdw>
                </a:effectLst>
              </a:rPr>
              <a:t>Minsky</a:t>
            </a:r>
            <a:r>
              <a:rPr lang="es-CL" i="1" dirty="0">
                <a:solidFill>
                  <a:schemeClr val="accent6">
                    <a:lumMod val="75000"/>
                  </a:schemeClr>
                </a:solidFill>
                <a:effectLst>
                  <a:outerShdw blurRad="38100" dist="38100" dir="2700000" algn="tl">
                    <a:srgbClr val="000000">
                      <a:alpha val="43137"/>
                    </a:srgbClr>
                  </a:outerShdw>
                </a:effectLst>
              </a:rPr>
              <a:t> en 1974, "es que el sistema financiero oscila entre la robustez y la fragilidad, y esa oscilación es parte integrante del proceso que genera los ciclos económicos.“</a:t>
            </a:r>
          </a:p>
          <a:p>
            <a:pPr indent="720725" algn="just"/>
            <a:endParaRPr lang="es-CL" i="1" dirty="0">
              <a:solidFill>
                <a:schemeClr val="accent6">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21540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423DD59-266F-4308-9034-C3034EFBCEEA}"/>
              </a:ext>
            </a:extLst>
          </p:cNvPr>
          <p:cNvSpPr/>
          <p:nvPr/>
        </p:nvSpPr>
        <p:spPr>
          <a:xfrm>
            <a:off x="4460441" y="405908"/>
            <a:ext cx="4073237" cy="461665"/>
          </a:xfrm>
          <a:prstGeom prst="rect">
            <a:avLst/>
          </a:prstGeom>
        </p:spPr>
        <p:txBody>
          <a:bodyPr wrap="square">
            <a:spAutoFit/>
          </a:bodyPr>
          <a:lstStyle/>
          <a:p>
            <a:pPr algn="ctr"/>
            <a:r>
              <a:rPr lang="es-CL" sz="2400" dirty="0">
                <a:solidFill>
                  <a:srgbClr val="FF0000"/>
                </a:solidFill>
                <a:latin typeface="Bauhaus 93" panose="04030905020B02020C02" pitchFamily="82" charset="0"/>
              </a:rPr>
              <a:t>BURBUJAS FINANCIERAS</a:t>
            </a:r>
          </a:p>
        </p:txBody>
      </p:sp>
      <p:sp>
        <p:nvSpPr>
          <p:cNvPr id="4" name="Rectángulo 3">
            <a:extLst>
              <a:ext uri="{FF2B5EF4-FFF2-40B4-BE49-F238E27FC236}">
                <a16:creationId xmlns:a16="http://schemas.microsoft.com/office/drawing/2014/main" id="{2C02ABD4-D6C2-42E6-BFB0-DC2CB9C0D784}"/>
              </a:ext>
            </a:extLst>
          </p:cNvPr>
          <p:cNvSpPr/>
          <p:nvPr/>
        </p:nvSpPr>
        <p:spPr>
          <a:xfrm>
            <a:off x="1882774" y="944563"/>
            <a:ext cx="9339407" cy="646331"/>
          </a:xfrm>
          <a:prstGeom prst="rect">
            <a:avLst/>
          </a:prstGeom>
        </p:spPr>
        <p:txBody>
          <a:bodyPr wrap="square">
            <a:spAutoFit/>
          </a:bodyPr>
          <a:lstStyle/>
          <a:p>
            <a:pPr indent="720725" algn="just"/>
            <a:endParaRPr lang="es-CL" dirty="0"/>
          </a:p>
          <a:p>
            <a:pPr indent="720725" algn="just"/>
            <a:endParaRPr lang="es-CL" i="1" dirty="0">
              <a:solidFill>
                <a:schemeClr val="accent6">
                  <a:lumMod val="75000"/>
                </a:schemeClr>
              </a:solidFill>
              <a:effectLst>
                <a:outerShdw blurRad="38100" dist="38100" dir="2700000" algn="tl">
                  <a:srgbClr val="000000">
                    <a:alpha val="43137"/>
                  </a:srgbClr>
                </a:outerShdw>
              </a:effectLst>
            </a:endParaRPr>
          </a:p>
        </p:txBody>
      </p:sp>
      <p:sp>
        <p:nvSpPr>
          <p:cNvPr id="3" name="Rectángulo 2">
            <a:extLst>
              <a:ext uri="{FF2B5EF4-FFF2-40B4-BE49-F238E27FC236}">
                <a16:creationId xmlns:a16="http://schemas.microsoft.com/office/drawing/2014/main" id="{4ECBB39F-15DE-4E01-B5C4-F10099AD797A}"/>
              </a:ext>
            </a:extLst>
          </p:cNvPr>
          <p:cNvSpPr/>
          <p:nvPr/>
        </p:nvSpPr>
        <p:spPr>
          <a:xfrm>
            <a:off x="1938192" y="944563"/>
            <a:ext cx="9228570" cy="3693319"/>
          </a:xfrm>
          <a:prstGeom prst="rect">
            <a:avLst/>
          </a:prstGeom>
        </p:spPr>
        <p:txBody>
          <a:bodyPr wrap="square">
            <a:spAutoFit/>
          </a:bodyPr>
          <a:lstStyle/>
          <a:p>
            <a:pPr indent="720725" algn="just"/>
            <a:r>
              <a:rPr lang="es-CL" dirty="0"/>
              <a:t>En desacuerdo con las principales corrientes económicas, argumentó que tales oscilaciones, así como las fases expansivas y de contracción que pueden acompañarlas, son inevitables en el libre mercado (es la llamada Teoría de la inestabilidad inherente), salvo que el Gobierno intervenga para su control a través de la regulación, la acción del Banco Central y el uso de otras herramientas que, de hecho, se crearon para responder al crack de 1929 y la Gran Depresión posterior. Se opuso por tanto a las desregulaciones que caracterizaron a los años 80.</a:t>
            </a:r>
          </a:p>
          <a:p>
            <a:pPr indent="720725" algn="just"/>
            <a:endParaRPr lang="es-CL" dirty="0"/>
          </a:p>
          <a:p>
            <a:pPr indent="720725" algn="just"/>
            <a:r>
              <a:rPr lang="es-CL" dirty="0" err="1"/>
              <a:t>Minsky</a:t>
            </a:r>
            <a:r>
              <a:rPr lang="es-CL" dirty="0"/>
              <a:t> estudió la evolución de los ciclos de prosperidad financiera, tratando de identificar los factores desencadenantes de los periodos expansivos y contractivos, e intentando averiguar las distintas fases por las que transitaban esos ciclos.</a:t>
            </a:r>
          </a:p>
          <a:p>
            <a:pPr indent="720725" algn="just"/>
            <a:endParaRPr lang="es-CL" dirty="0"/>
          </a:p>
          <a:p>
            <a:pPr indent="720725" algn="just"/>
            <a:endParaRPr lang="es-CL" dirty="0"/>
          </a:p>
          <a:p>
            <a:pPr indent="720725" algn="just"/>
            <a:endParaRPr lang="es-CL" dirty="0"/>
          </a:p>
        </p:txBody>
      </p:sp>
    </p:spTree>
    <p:extLst>
      <p:ext uri="{BB962C8B-B14F-4D97-AF65-F5344CB8AC3E}">
        <p14:creationId xmlns:p14="http://schemas.microsoft.com/office/powerpoint/2010/main" val="2283085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423DD59-266F-4308-9034-C3034EFBCEEA}"/>
              </a:ext>
            </a:extLst>
          </p:cNvPr>
          <p:cNvSpPr/>
          <p:nvPr/>
        </p:nvSpPr>
        <p:spPr>
          <a:xfrm>
            <a:off x="4460441" y="405908"/>
            <a:ext cx="4073237" cy="461665"/>
          </a:xfrm>
          <a:prstGeom prst="rect">
            <a:avLst/>
          </a:prstGeom>
        </p:spPr>
        <p:txBody>
          <a:bodyPr wrap="square">
            <a:spAutoFit/>
          </a:bodyPr>
          <a:lstStyle/>
          <a:p>
            <a:pPr algn="ctr"/>
            <a:r>
              <a:rPr lang="es-CL" sz="2400" dirty="0">
                <a:solidFill>
                  <a:srgbClr val="FF0000"/>
                </a:solidFill>
                <a:latin typeface="Bauhaus 93" panose="04030905020B02020C02" pitchFamily="82" charset="0"/>
              </a:rPr>
              <a:t>BURBUJAS FINANCIERAS</a:t>
            </a:r>
          </a:p>
        </p:txBody>
      </p:sp>
      <p:sp>
        <p:nvSpPr>
          <p:cNvPr id="4" name="Rectángulo 3">
            <a:extLst>
              <a:ext uri="{FF2B5EF4-FFF2-40B4-BE49-F238E27FC236}">
                <a16:creationId xmlns:a16="http://schemas.microsoft.com/office/drawing/2014/main" id="{2C02ABD4-D6C2-42E6-BFB0-DC2CB9C0D784}"/>
              </a:ext>
            </a:extLst>
          </p:cNvPr>
          <p:cNvSpPr/>
          <p:nvPr/>
        </p:nvSpPr>
        <p:spPr>
          <a:xfrm>
            <a:off x="1882774" y="944563"/>
            <a:ext cx="9339407" cy="646331"/>
          </a:xfrm>
          <a:prstGeom prst="rect">
            <a:avLst/>
          </a:prstGeom>
        </p:spPr>
        <p:txBody>
          <a:bodyPr wrap="square">
            <a:spAutoFit/>
          </a:bodyPr>
          <a:lstStyle/>
          <a:p>
            <a:pPr indent="720725" algn="just"/>
            <a:endParaRPr lang="es-CL" dirty="0"/>
          </a:p>
          <a:p>
            <a:pPr indent="720725" algn="just"/>
            <a:endParaRPr lang="es-CL" i="1" dirty="0">
              <a:solidFill>
                <a:schemeClr val="accent6">
                  <a:lumMod val="75000"/>
                </a:schemeClr>
              </a:solidFill>
              <a:effectLst>
                <a:outerShdw blurRad="38100" dist="38100" dir="2700000" algn="tl">
                  <a:srgbClr val="000000">
                    <a:alpha val="43137"/>
                  </a:srgbClr>
                </a:outerShdw>
              </a:effectLst>
            </a:endParaRPr>
          </a:p>
        </p:txBody>
      </p:sp>
      <p:sp>
        <p:nvSpPr>
          <p:cNvPr id="3" name="Rectángulo 2">
            <a:extLst>
              <a:ext uri="{FF2B5EF4-FFF2-40B4-BE49-F238E27FC236}">
                <a16:creationId xmlns:a16="http://schemas.microsoft.com/office/drawing/2014/main" id="{4ECBB39F-15DE-4E01-B5C4-F10099AD797A}"/>
              </a:ext>
            </a:extLst>
          </p:cNvPr>
          <p:cNvSpPr/>
          <p:nvPr/>
        </p:nvSpPr>
        <p:spPr>
          <a:xfrm>
            <a:off x="1882775" y="944563"/>
            <a:ext cx="9228570" cy="646331"/>
          </a:xfrm>
          <a:prstGeom prst="rect">
            <a:avLst/>
          </a:prstGeom>
        </p:spPr>
        <p:txBody>
          <a:bodyPr wrap="square">
            <a:spAutoFit/>
          </a:bodyPr>
          <a:lstStyle/>
          <a:p>
            <a:pPr indent="720725" algn="just"/>
            <a:endParaRPr lang="es-CL" dirty="0"/>
          </a:p>
          <a:p>
            <a:pPr indent="720725" algn="just"/>
            <a:endParaRPr lang="es-CL" dirty="0"/>
          </a:p>
        </p:txBody>
      </p:sp>
      <p:sp>
        <p:nvSpPr>
          <p:cNvPr id="5" name="Rectángulo 4">
            <a:extLst>
              <a:ext uri="{FF2B5EF4-FFF2-40B4-BE49-F238E27FC236}">
                <a16:creationId xmlns:a16="http://schemas.microsoft.com/office/drawing/2014/main" id="{4BACE009-FB20-43F7-8662-A3E2F8076125}"/>
              </a:ext>
            </a:extLst>
          </p:cNvPr>
          <p:cNvSpPr/>
          <p:nvPr/>
        </p:nvSpPr>
        <p:spPr>
          <a:xfrm>
            <a:off x="1967345" y="944563"/>
            <a:ext cx="9143999" cy="3693319"/>
          </a:xfrm>
          <a:prstGeom prst="rect">
            <a:avLst/>
          </a:prstGeom>
        </p:spPr>
        <p:txBody>
          <a:bodyPr wrap="square">
            <a:spAutoFit/>
          </a:bodyPr>
          <a:lstStyle/>
          <a:p>
            <a:pPr indent="720725" algn="just"/>
            <a:r>
              <a:rPr lang="es-CL" dirty="0">
                <a:solidFill>
                  <a:srgbClr val="00B050"/>
                </a:solidFill>
              </a:rPr>
              <a:t>La base de su análisis es la clasificación financiera de las empresas. </a:t>
            </a:r>
          </a:p>
          <a:p>
            <a:pPr indent="720725" algn="just"/>
            <a:endParaRPr lang="es-CL" dirty="0"/>
          </a:p>
          <a:p>
            <a:pPr indent="720725" algn="just"/>
            <a:r>
              <a:rPr lang="es-CL" dirty="0"/>
              <a:t>Existen tres tipos de empresas, según </a:t>
            </a:r>
            <a:r>
              <a:rPr lang="es-CL" dirty="0" err="1"/>
              <a:t>Minsky</a:t>
            </a:r>
            <a:r>
              <a:rPr lang="es-CL" dirty="0"/>
              <a:t>:</a:t>
            </a:r>
          </a:p>
          <a:p>
            <a:pPr indent="720725" algn="just"/>
            <a:endParaRPr lang="es-CL" dirty="0"/>
          </a:p>
          <a:p>
            <a:pPr indent="720725" algn="just"/>
            <a:r>
              <a:rPr lang="es-CL" dirty="0">
                <a:solidFill>
                  <a:schemeClr val="accent6">
                    <a:lumMod val="75000"/>
                  </a:schemeClr>
                </a:solidFill>
              </a:rPr>
              <a:t>La empresa cubierta: </a:t>
            </a:r>
            <a:r>
              <a:rPr lang="es-CL" dirty="0"/>
              <a:t>aquella cuyo flujo de caja permite pagar las deudas contraídas.</a:t>
            </a:r>
          </a:p>
          <a:p>
            <a:pPr indent="720725" algn="just"/>
            <a:endParaRPr lang="es-CL" dirty="0">
              <a:solidFill>
                <a:schemeClr val="accent6">
                  <a:lumMod val="75000"/>
                </a:schemeClr>
              </a:solidFill>
            </a:endParaRPr>
          </a:p>
          <a:p>
            <a:pPr indent="720725" algn="just"/>
            <a:r>
              <a:rPr lang="es-CL" dirty="0">
                <a:solidFill>
                  <a:schemeClr val="accent6">
                    <a:lumMod val="75000"/>
                  </a:schemeClr>
                </a:solidFill>
              </a:rPr>
              <a:t>La empresa especulativa: </a:t>
            </a:r>
            <a:r>
              <a:rPr lang="es-CL" dirty="0"/>
              <a:t>aquella cuyo flujo de caja permite pagar los intereses de la deuda, pero no amortizar el principal. Este tipo de empresas requieren refinanciamiento.</a:t>
            </a:r>
          </a:p>
          <a:p>
            <a:pPr indent="720725" algn="just"/>
            <a:endParaRPr lang="es-CL" dirty="0"/>
          </a:p>
          <a:p>
            <a:pPr indent="720725" algn="just"/>
            <a:r>
              <a:rPr lang="es-CL" dirty="0">
                <a:solidFill>
                  <a:schemeClr val="accent6">
                    <a:lumMod val="75000"/>
                  </a:schemeClr>
                </a:solidFill>
              </a:rPr>
              <a:t>La empresa </a:t>
            </a:r>
            <a:r>
              <a:rPr lang="es-CL" dirty="0" err="1">
                <a:solidFill>
                  <a:schemeClr val="accent6">
                    <a:lumMod val="75000"/>
                  </a:schemeClr>
                </a:solidFill>
              </a:rPr>
              <a:t>Ponzi</a:t>
            </a:r>
            <a:r>
              <a:rPr lang="es-CL" dirty="0">
                <a:solidFill>
                  <a:schemeClr val="accent6">
                    <a:lumMod val="75000"/>
                  </a:schemeClr>
                </a:solidFill>
              </a:rPr>
              <a:t>: </a:t>
            </a:r>
            <a:r>
              <a:rPr lang="es-CL" dirty="0"/>
              <a:t>aquella cuyo flujo de caja no permite ni siquiera pagar los intereses de la deuda.</a:t>
            </a:r>
          </a:p>
          <a:p>
            <a:pPr indent="720725" algn="just"/>
            <a:endParaRPr lang="es-CL" dirty="0"/>
          </a:p>
          <a:p>
            <a:pPr indent="720725" algn="just"/>
            <a:r>
              <a:rPr lang="es-CL" dirty="0"/>
              <a:t> Este tipo de empresas requieren aún mayor refinanciamiento.</a:t>
            </a:r>
          </a:p>
        </p:txBody>
      </p:sp>
    </p:spTree>
    <p:extLst>
      <p:ext uri="{BB962C8B-B14F-4D97-AF65-F5344CB8AC3E}">
        <p14:creationId xmlns:p14="http://schemas.microsoft.com/office/powerpoint/2010/main" val="27413816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423DD59-266F-4308-9034-C3034EFBCEEA}"/>
              </a:ext>
            </a:extLst>
          </p:cNvPr>
          <p:cNvSpPr/>
          <p:nvPr/>
        </p:nvSpPr>
        <p:spPr>
          <a:xfrm>
            <a:off x="4460441" y="405908"/>
            <a:ext cx="4073237" cy="461665"/>
          </a:xfrm>
          <a:prstGeom prst="rect">
            <a:avLst/>
          </a:prstGeom>
        </p:spPr>
        <p:txBody>
          <a:bodyPr wrap="square">
            <a:spAutoFit/>
          </a:bodyPr>
          <a:lstStyle/>
          <a:p>
            <a:pPr algn="ctr"/>
            <a:r>
              <a:rPr lang="es-CL" sz="2400" dirty="0">
                <a:solidFill>
                  <a:srgbClr val="FF0000"/>
                </a:solidFill>
                <a:latin typeface="Bauhaus 93" panose="04030905020B02020C02" pitchFamily="82" charset="0"/>
              </a:rPr>
              <a:t>BURBUJAS FINANCIERAS</a:t>
            </a:r>
          </a:p>
        </p:txBody>
      </p:sp>
      <p:sp>
        <p:nvSpPr>
          <p:cNvPr id="4" name="Rectángulo 3">
            <a:extLst>
              <a:ext uri="{FF2B5EF4-FFF2-40B4-BE49-F238E27FC236}">
                <a16:creationId xmlns:a16="http://schemas.microsoft.com/office/drawing/2014/main" id="{2C02ABD4-D6C2-42E6-BFB0-DC2CB9C0D784}"/>
              </a:ext>
            </a:extLst>
          </p:cNvPr>
          <p:cNvSpPr/>
          <p:nvPr/>
        </p:nvSpPr>
        <p:spPr>
          <a:xfrm>
            <a:off x="1882774" y="944563"/>
            <a:ext cx="9339407" cy="646331"/>
          </a:xfrm>
          <a:prstGeom prst="rect">
            <a:avLst/>
          </a:prstGeom>
        </p:spPr>
        <p:txBody>
          <a:bodyPr wrap="square">
            <a:spAutoFit/>
          </a:bodyPr>
          <a:lstStyle/>
          <a:p>
            <a:pPr indent="720725" algn="just"/>
            <a:endParaRPr lang="es-CL" dirty="0"/>
          </a:p>
          <a:p>
            <a:pPr indent="720725" algn="just"/>
            <a:endParaRPr lang="es-CL" i="1" dirty="0">
              <a:solidFill>
                <a:schemeClr val="accent6">
                  <a:lumMod val="75000"/>
                </a:schemeClr>
              </a:solidFill>
              <a:effectLst>
                <a:outerShdw blurRad="38100" dist="38100" dir="2700000" algn="tl">
                  <a:srgbClr val="000000">
                    <a:alpha val="43137"/>
                  </a:srgbClr>
                </a:outerShdw>
              </a:effectLst>
            </a:endParaRPr>
          </a:p>
        </p:txBody>
      </p:sp>
      <p:sp>
        <p:nvSpPr>
          <p:cNvPr id="3" name="Rectángulo 2">
            <a:extLst>
              <a:ext uri="{FF2B5EF4-FFF2-40B4-BE49-F238E27FC236}">
                <a16:creationId xmlns:a16="http://schemas.microsoft.com/office/drawing/2014/main" id="{4ECBB39F-15DE-4E01-B5C4-F10099AD797A}"/>
              </a:ext>
            </a:extLst>
          </p:cNvPr>
          <p:cNvSpPr/>
          <p:nvPr/>
        </p:nvSpPr>
        <p:spPr>
          <a:xfrm>
            <a:off x="1882775" y="944563"/>
            <a:ext cx="9228570" cy="646331"/>
          </a:xfrm>
          <a:prstGeom prst="rect">
            <a:avLst/>
          </a:prstGeom>
        </p:spPr>
        <p:txBody>
          <a:bodyPr wrap="square">
            <a:spAutoFit/>
          </a:bodyPr>
          <a:lstStyle/>
          <a:p>
            <a:pPr indent="720725" algn="just"/>
            <a:endParaRPr lang="es-CL" dirty="0"/>
          </a:p>
          <a:p>
            <a:pPr indent="720725" algn="just"/>
            <a:endParaRPr lang="es-CL" dirty="0"/>
          </a:p>
        </p:txBody>
      </p:sp>
      <p:sp>
        <p:nvSpPr>
          <p:cNvPr id="6" name="Rectángulo 5">
            <a:extLst>
              <a:ext uri="{FF2B5EF4-FFF2-40B4-BE49-F238E27FC236}">
                <a16:creationId xmlns:a16="http://schemas.microsoft.com/office/drawing/2014/main" id="{605890EF-18AE-4463-8588-837FAED60C12}"/>
              </a:ext>
            </a:extLst>
          </p:cNvPr>
          <p:cNvSpPr/>
          <p:nvPr/>
        </p:nvSpPr>
        <p:spPr>
          <a:xfrm>
            <a:off x="1882773" y="944563"/>
            <a:ext cx="9339408" cy="3693319"/>
          </a:xfrm>
          <a:prstGeom prst="rect">
            <a:avLst/>
          </a:prstGeom>
        </p:spPr>
        <p:txBody>
          <a:bodyPr wrap="square">
            <a:spAutoFit/>
          </a:bodyPr>
          <a:lstStyle/>
          <a:p>
            <a:pPr indent="623888" algn="just"/>
            <a:r>
              <a:rPr lang="es-CL" dirty="0"/>
              <a:t>El predominio de las primeras implica un sistema financiero robusto, y el de las últimas implica un sistema financiero frágil. </a:t>
            </a:r>
          </a:p>
          <a:p>
            <a:pPr indent="623888" algn="just"/>
            <a:endParaRPr lang="es-CL" dirty="0"/>
          </a:p>
          <a:p>
            <a:pPr indent="623888" algn="just"/>
            <a:r>
              <a:rPr lang="es-CL" dirty="0"/>
              <a:t>Cuando la tasa de interés es inferior a la tasa de beneficio las empresas experimentan la tendencia de cambiar del tipo cubierto al tipo </a:t>
            </a:r>
            <a:r>
              <a:rPr lang="es-CL" dirty="0" err="1"/>
              <a:t>Ponzi</a:t>
            </a:r>
            <a:r>
              <a:rPr lang="es-CL" dirty="0"/>
              <a:t>. </a:t>
            </a:r>
          </a:p>
          <a:p>
            <a:pPr indent="623888" algn="just"/>
            <a:endParaRPr lang="es-CL" dirty="0"/>
          </a:p>
          <a:p>
            <a:pPr indent="623888" algn="just"/>
            <a:r>
              <a:rPr lang="es-CL" dirty="0"/>
              <a:t>Todo  sistema financiero robusto, según </a:t>
            </a:r>
            <a:r>
              <a:rPr lang="es-CL" dirty="0" err="1"/>
              <a:t>Minsky</a:t>
            </a:r>
            <a:r>
              <a:rPr lang="es-CL" dirty="0"/>
              <a:t>, experimenta una tendencia natural a convertirse en un sistema financiero frágil, debido a los incentivos que supone el endeudamiento cuando la tasa de interés es baja: mayor rentabilidad, posibilidad de inversión y revalorización de activos.</a:t>
            </a:r>
          </a:p>
          <a:p>
            <a:pPr indent="623888" algn="just"/>
            <a:endParaRPr lang="es-CL" dirty="0"/>
          </a:p>
          <a:p>
            <a:pPr indent="623888" algn="just"/>
            <a:r>
              <a:rPr lang="es-CL" dirty="0"/>
              <a:t> La fase de euforia suele ir acompañada de sobrevaloración, apalancamiento y operaciones de compraventa rápidas.</a:t>
            </a:r>
          </a:p>
        </p:txBody>
      </p:sp>
    </p:spTree>
    <p:extLst>
      <p:ext uri="{BB962C8B-B14F-4D97-AF65-F5344CB8AC3E}">
        <p14:creationId xmlns:p14="http://schemas.microsoft.com/office/powerpoint/2010/main" val="1428360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423DD59-266F-4308-9034-C3034EFBCEEA}"/>
              </a:ext>
            </a:extLst>
          </p:cNvPr>
          <p:cNvSpPr/>
          <p:nvPr/>
        </p:nvSpPr>
        <p:spPr>
          <a:xfrm>
            <a:off x="4460441" y="405908"/>
            <a:ext cx="4073237" cy="461665"/>
          </a:xfrm>
          <a:prstGeom prst="rect">
            <a:avLst/>
          </a:prstGeom>
        </p:spPr>
        <p:txBody>
          <a:bodyPr wrap="square">
            <a:spAutoFit/>
          </a:bodyPr>
          <a:lstStyle/>
          <a:p>
            <a:pPr algn="ctr"/>
            <a:r>
              <a:rPr lang="es-CL" sz="2400" dirty="0">
                <a:solidFill>
                  <a:srgbClr val="FF0000"/>
                </a:solidFill>
                <a:latin typeface="Bauhaus 93" panose="04030905020B02020C02" pitchFamily="82" charset="0"/>
              </a:rPr>
              <a:t>BURBUJAS FINANCIERAS</a:t>
            </a:r>
          </a:p>
        </p:txBody>
      </p:sp>
      <p:sp>
        <p:nvSpPr>
          <p:cNvPr id="4" name="Rectángulo 3">
            <a:extLst>
              <a:ext uri="{FF2B5EF4-FFF2-40B4-BE49-F238E27FC236}">
                <a16:creationId xmlns:a16="http://schemas.microsoft.com/office/drawing/2014/main" id="{2C02ABD4-D6C2-42E6-BFB0-DC2CB9C0D784}"/>
              </a:ext>
            </a:extLst>
          </p:cNvPr>
          <p:cNvSpPr/>
          <p:nvPr/>
        </p:nvSpPr>
        <p:spPr>
          <a:xfrm>
            <a:off x="1882774" y="944563"/>
            <a:ext cx="9339407" cy="646331"/>
          </a:xfrm>
          <a:prstGeom prst="rect">
            <a:avLst/>
          </a:prstGeom>
        </p:spPr>
        <p:txBody>
          <a:bodyPr wrap="square">
            <a:spAutoFit/>
          </a:bodyPr>
          <a:lstStyle/>
          <a:p>
            <a:pPr indent="720725" algn="just"/>
            <a:endParaRPr lang="es-CL" dirty="0"/>
          </a:p>
          <a:p>
            <a:pPr indent="720725" algn="just"/>
            <a:endParaRPr lang="es-CL" i="1" dirty="0">
              <a:solidFill>
                <a:schemeClr val="accent6">
                  <a:lumMod val="75000"/>
                </a:schemeClr>
              </a:solidFill>
              <a:effectLst>
                <a:outerShdw blurRad="38100" dist="38100" dir="2700000" algn="tl">
                  <a:srgbClr val="000000">
                    <a:alpha val="43137"/>
                  </a:srgbClr>
                </a:outerShdw>
              </a:effectLst>
            </a:endParaRPr>
          </a:p>
        </p:txBody>
      </p:sp>
      <p:sp>
        <p:nvSpPr>
          <p:cNvPr id="3" name="Rectángulo 2">
            <a:extLst>
              <a:ext uri="{FF2B5EF4-FFF2-40B4-BE49-F238E27FC236}">
                <a16:creationId xmlns:a16="http://schemas.microsoft.com/office/drawing/2014/main" id="{4ECBB39F-15DE-4E01-B5C4-F10099AD797A}"/>
              </a:ext>
            </a:extLst>
          </p:cNvPr>
          <p:cNvSpPr/>
          <p:nvPr/>
        </p:nvSpPr>
        <p:spPr>
          <a:xfrm>
            <a:off x="1882775" y="944563"/>
            <a:ext cx="9228570" cy="5078313"/>
          </a:xfrm>
          <a:prstGeom prst="rect">
            <a:avLst/>
          </a:prstGeom>
        </p:spPr>
        <p:txBody>
          <a:bodyPr wrap="square">
            <a:spAutoFit/>
          </a:bodyPr>
          <a:lstStyle/>
          <a:p>
            <a:pPr indent="720725" algn="just"/>
            <a:endParaRPr lang="es-CL" dirty="0"/>
          </a:p>
          <a:p>
            <a:pPr indent="720725" algn="just"/>
            <a:r>
              <a:rPr lang="es-CL" dirty="0"/>
              <a:t>El aumento del crédito, según </a:t>
            </a:r>
            <a:r>
              <a:rPr lang="es-CL" dirty="0" err="1"/>
              <a:t>Minsky</a:t>
            </a:r>
            <a:r>
              <a:rPr lang="es-CL" dirty="0"/>
              <a:t>, lleva inexorablemente al aumento de la tasa de interés, que finalmente se sitúa por encima de la tasa de beneficio. </a:t>
            </a:r>
          </a:p>
          <a:p>
            <a:pPr indent="720725" algn="just"/>
            <a:endParaRPr lang="es-CL" dirty="0"/>
          </a:p>
          <a:p>
            <a:pPr indent="720725" algn="just"/>
            <a:r>
              <a:rPr lang="es-CL" dirty="0"/>
              <a:t>En un contexto de tipos de interés alto, las empresas cubiertas podrán afrontar sus pagos, pero las empresas especulativas y </a:t>
            </a:r>
            <a:r>
              <a:rPr lang="es-CL" dirty="0" err="1"/>
              <a:t>Ponzi</a:t>
            </a:r>
            <a:r>
              <a:rPr lang="es-CL" dirty="0"/>
              <a:t> verán que los beneficios no cubren la deuda contraída. </a:t>
            </a:r>
          </a:p>
          <a:p>
            <a:pPr indent="720725" algn="just"/>
            <a:endParaRPr lang="es-CL" dirty="0"/>
          </a:p>
          <a:p>
            <a:pPr indent="720725" algn="just"/>
            <a:r>
              <a:rPr lang="es-CL" dirty="0"/>
              <a:t>En ese momento se produce una contracción del crédito (o </a:t>
            </a:r>
            <a:r>
              <a:rPr lang="es-CL" dirty="0" err="1"/>
              <a:t>credit</a:t>
            </a:r>
            <a:r>
              <a:rPr lang="es-CL" dirty="0"/>
              <a:t> </a:t>
            </a:r>
            <a:r>
              <a:rPr lang="es-CL" dirty="0" err="1"/>
              <a:t>crunch</a:t>
            </a:r>
            <a:r>
              <a:rPr lang="es-CL" dirty="0"/>
              <a:t>), pues el sector prestamista deberá ampliar sus márgenes de seguridad. </a:t>
            </a:r>
          </a:p>
          <a:p>
            <a:pPr indent="720725" algn="just"/>
            <a:endParaRPr lang="es-CL" dirty="0"/>
          </a:p>
          <a:p>
            <a:pPr indent="720725" algn="just"/>
            <a:r>
              <a:rPr lang="es-CL" dirty="0"/>
              <a:t>Los valores financieros, por tanto, entran en un periodo de volatilidad, incluso para aquellas empresas que son solventes (que incluso podrían verse obligadas a vender sus activos más productivos para encontrar liquidez), pues la tasa de interés al alza afecta a todas por igual. </a:t>
            </a:r>
          </a:p>
          <a:p>
            <a:pPr indent="720725" algn="just"/>
            <a:endParaRPr lang="es-CL" dirty="0"/>
          </a:p>
          <a:p>
            <a:pPr indent="720725" algn="just"/>
            <a:r>
              <a:rPr lang="es-CL" dirty="0"/>
              <a:t>El aumento del interés se traslada a los precios y se reduce inevitablemente la tasa de beneficio, creándose un círculo vicioso que desencadena la crisis</a:t>
            </a:r>
          </a:p>
          <a:p>
            <a:pPr indent="720725" algn="just"/>
            <a:endParaRPr lang="es-CL" dirty="0"/>
          </a:p>
        </p:txBody>
      </p:sp>
    </p:spTree>
    <p:extLst>
      <p:ext uri="{BB962C8B-B14F-4D97-AF65-F5344CB8AC3E}">
        <p14:creationId xmlns:p14="http://schemas.microsoft.com/office/powerpoint/2010/main" val="25491869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423DD59-266F-4308-9034-C3034EFBCEEA}"/>
              </a:ext>
            </a:extLst>
          </p:cNvPr>
          <p:cNvSpPr/>
          <p:nvPr/>
        </p:nvSpPr>
        <p:spPr>
          <a:xfrm>
            <a:off x="4488150" y="205899"/>
            <a:ext cx="4073237" cy="461665"/>
          </a:xfrm>
          <a:prstGeom prst="rect">
            <a:avLst/>
          </a:prstGeom>
        </p:spPr>
        <p:txBody>
          <a:bodyPr wrap="square">
            <a:spAutoFit/>
          </a:bodyPr>
          <a:lstStyle/>
          <a:p>
            <a:pPr algn="ctr"/>
            <a:r>
              <a:rPr lang="es-CL" sz="2400" dirty="0">
                <a:solidFill>
                  <a:srgbClr val="FF0000"/>
                </a:solidFill>
                <a:latin typeface="Bauhaus 93" panose="04030905020B02020C02" pitchFamily="82" charset="0"/>
              </a:rPr>
              <a:t>BURBUJAS FINANCIERAS</a:t>
            </a:r>
          </a:p>
        </p:txBody>
      </p:sp>
      <p:sp>
        <p:nvSpPr>
          <p:cNvPr id="4" name="Rectángulo 3">
            <a:extLst>
              <a:ext uri="{FF2B5EF4-FFF2-40B4-BE49-F238E27FC236}">
                <a16:creationId xmlns:a16="http://schemas.microsoft.com/office/drawing/2014/main" id="{2C02ABD4-D6C2-42E6-BFB0-DC2CB9C0D784}"/>
              </a:ext>
            </a:extLst>
          </p:cNvPr>
          <p:cNvSpPr/>
          <p:nvPr/>
        </p:nvSpPr>
        <p:spPr>
          <a:xfrm>
            <a:off x="1882774" y="944563"/>
            <a:ext cx="9339407" cy="646331"/>
          </a:xfrm>
          <a:prstGeom prst="rect">
            <a:avLst/>
          </a:prstGeom>
        </p:spPr>
        <p:txBody>
          <a:bodyPr wrap="square">
            <a:spAutoFit/>
          </a:bodyPr>
          <a:lstStyle/>
          <a:p>
            <a:pPr indent="720725" algn="just"/>
            <a:endParaRPr lang="es-CL" dirty="0"/>
          </a:p>
          <a:p>
            <a:pPr indent="720725" algn="just"/>
            <a:endParaRPr lang="es-CL" i="1" dirty="0">
              <a:solidFill>
                <a:schemeClr val="accent6">
                  <a:lumMod val="75000"/>
                </a:schemeClr>
              </a:solidFill>
              <a:effectLst>
                <a:outerShdw blurRad="38100" dist="38100" dir="2700000" algn="tl">
                  <a:srgbClr val="000000">
                    <a:alpha val="43137"/>
                  </a:srgbClr>
                </a:outerShdw>
              </a:effectLst>
            </a:endParaRPr>
          </a:p>
        </p:txBody>
      </p:sp>
      <p:sp>
        <p:nvSpPr>
          <p:cNvPr id="3" name="Rectángulo 2">
            <a:extLst>
              <a:ext uri="{FF2B5EF4-FFF2-40B4-BE49-F238E27FC236}">
                <a16:creationId xmlns:a16="http://schemas.microsoft.com/office/drawing/2014/main" id="{4ECBB39F-15DE-4E01-B5C4-F10099AD797A}"/>
              </a:ext>
            </a:extLst>
          </p:cNvPr>
          <p:cNvSpPr/>
          <p:nvPr/>
        </p:nvSpPr>
        <p:spPr>
          <a:xfrm>
            <a:off x="1882775" y="944563"/>
            <a:ext cx="9228570" cy="369332"/>
          </a:xfrm>
          <a:prstGeom prst="rect">
            <a:avLst/>
          </a:prstGeom>
        </p:spPr>
        <p:txBody>
          <a:bodyPr wrap="square">
            <a:spAutoFit/>
          </a:bodyPr>
          <a:lstStyle/>
          <a:p>
            <a:pPr indent="720725" algn="just"/>
            <a:endParaRPr lang="es-CL" dirty="0"/>
          </a:p>
        </p:txBody>
      </p:sp>
      <p:sp>
        <p:nvSpPr>
          <p:cNvPr id="5" name="Rectángulo 4">
            <a:extLst>
              <a:ext uri="{FF2B5EF4-FFF2-40B4-BE49-F238E27FC236}">
                <a16:creationId xmlns:a16="http://schemas.microsoft.com/office/drawing/2014/main" id="{06CB78A0-0B0F-40EB-8EBD-E3C4BDF53445}"/>
              </a:ext>
            </a:extLst>
          </p:cNvPr>
          <p:cNvSpPr/>
          <p:nvPr/>
        </p:nvSpPr>
        <p:spPr>
          <a:xfrm>
            <a:off x="1882773" y="944563"/>
            <a:ext cx="9339408" cy="923330"/>
          </a:xfrm>
          <a:prstGeom prst="rect">
            <a:avLst/>
          </a:prstGeom>
        </p:spPr>
        <p:txBody>
          <a:bodyPr wrap="square">
            <a:spAutoFit/>
          </a:bodyPr>
          <a:lstStyle/>
          <a:p>
            <a:pPr algn="just"/>
            <a:endParaRPr lang="es-CL" dirty="0"/>
          </a:p>
          <a:p>
            <a:pPr algn="just"/>
            <a:endParaRPr lang="es-CL" dirty="0"/>
          </a:p>
          <a:p>
            <a:endParaRPr lang="es-CL" dirty="0"/>
          </a:p>
        </p:txBody>
      </p:sp>
      <p:pic>
        <p:nvPicPr>
          <p:cNvPr id="7" name="Imagen 6">
            <a:extLst>
              <a:ext uri="{FF2B5EF4-FFF2-40B4-BE49-F238E27FC236}">
                <a16:creationId xmlns:a16="http://schemas.microsoft.com/office/drawing/2014/main" id="{4739BCB4-0054-4082-A85F-A2DFF3E2F967}"/>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5900"/>
                    </a14:imgEffect>
                  </a14:imgLayer>
                </a14:imgProps>
              </a:ext>
              <a:ext uri="{28A0092B-C50C-407E-A947-70E740481C1C}">
                <a14:useLocalDpi xmlns:a14="http://schemas.microsoft.com/office/drawing/2010/main" val="0"/>
              </a:ext>
            </a:extLst>
          </a:blip>
          <a:stretch>
            <a:fillRect/>
          </a:stretch>
        </p:blipFill>
        <p:spPr>
          <a:xfrm>
            <a:off x="1993611" y="944563"/>
            <a:ext cx="9630353" cy="5317692"/>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2581271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AF49356A-FCD5-4517-9252-5A2DDBD4C148}"/>
              </a:ext>
            </a:extLst>
          </p:cNvPr>
          <p:cNvSpPr/>
          <p:nvPr/>
        </p:nvSpPr>
        <p:spPr>
          <a:xfrm>
            <a:off x="1882775" y="892166"/>
            <a:ext cx="9386888" cy="4893647"/>
          </a:xfrm>
          <a:prstGeom prst="rect">
            <a:avLst/>
          </a:prstGeom>
        </p:spPr>
        <p:txBody>
          <a:bodyPr wrap="square">
            <a:spAutoFit/>
          </a:bodyPr>
          <a:lstStyle/>
          <a:p>
            <a:pPr algn="ctr"/>
            <a:endParaRPr lang="es-CL" sz="2400" b="1" dirty="0">
              <a:solidFill>
                <a:srgbClr val="FF0000"/>
              </a:solidFill>
              <a:latin typeface="Arial" panose="020B0604020202020204" pitchFamily="34" charset="0"/>
              <a:cs typeface="Arial" panose="020B0604020202020204" pitchFamily="34" charset="0"/>
            </a:endParaRPr>
          </a:p>
          <a:p>
            <a:pPr algn="ctr"/>
            <a:r>
              <a:rPr lang="es-CL" sz="2400" b="1" dirty="0">
                <a:solidFill>
                  <a:srgbClr val="FF0000"/>
                </a:solidFill>
                <a:latin typeface="Arial" panose="020B0604020202020204" pitchFamily="34" charset="0"/>
                <a:cs typeface="Arial" panose="020B0604020202020204" pitchFamily="34" charset="0"/>
              </a:rPr>
              <a:t>TEORÍA DE LAS EXPECTATIVAS</a:t>
            </a:r>
          </a:p>
          <a:p>
            <a:pPr indent="628650" algn="just"/>
            <a:endParaRPr lang="es-CL" b="1" dirty="0">
              <a:solidFill>
                <a:srgbClr val="333333"/>
              </a:solidFill>
              <a:latin typeface="Arial" panose="020B0604020202020204" pitchFamily="34" charset="0"/>
              <a:cs typeface="Arial" panose="020B0604020202020204" pitchFamily="34" charset="0"/>
            </a:endParaRPr>
          </a:p>
          <a:p>
            <a:pPr indent="628650" algn="just"/>
            <a:r>
              <a:rPr lang="es-CL" dirty="0">
                <a:solidFill>
                  <a:srgbClr val="333333"/>
                </a:solidFill>
                <a:latin typeface="Arial" panose="020B0604020202020204" pitchFamily="34" charset="0"/>
                <a:cs typeface="Arial" panose="020B0604020202020204" pitchFamily="34" charset="0"/>
              </a:rPr>
              <a:t>En la actualidad, una de las explicaciones de la motivación aceptadas más amplia­mente es la </a:t>
            </a:r>
            <a:r>
              <a:rPr lang="es-CL" b="1" dirty="0">
                <a:solidFill>
                  <a:srgbClr val="333333"/>
                </a:solidFill>
                <a:latin typeface="Arial" panose="020B0604020202020204" pitchFamily="34" charset="0"/>
                <a:cs typeface="Arial" panose="020B0604020202020204" pitchFamily="34" charset="0"/>
              </a:rPr>
              <a:t>teoría de las expectativas</a:t>
            </a:r>
            <a:r>
              <a:rPr lang="es-CL" dirty="0">
                <a:solidFill>
                  <a:srgbClr val="333333"/>
                </a:solidFill>
                <a:latin typeface="Arial" panose="020B0604020202020204" pitchFamily="34" charset="0"/>
                <a:cs typeface="Arial" panose="020B0604020202020204" pitchFamily="34" charset="0"/>
              </a:rPr>
              <a:t>, de Victor Vroom.</a:t>
            </a:r>
            <a:r>
              <a:rPr lang="es-CL" baseline="30000" dirty="0">
                <a:solidFill>
                  <a:srgbClr val="333333"/>
                </a:solidFill>
                <a:latin typeface="Arial" panose="020B0604020202020204" pitchFamily="34" charset="0"/>
                <a:cs typeface="Arial" panose="020B0604020202020204" pitchFamily="34" charset="0"/>
              </a:rPr>
              <a:t> </a:t>
            </a:r>
          </a:p>
          <a:p>
            <a:pPr indent="628650" algn="just"/>
            <a:endParaRPr lang="es-CL" baseline="30000" dirty="0">
              <a:solidFill>
                <a:srgbClr val="333333"/>
              </a:solidFill>
              <a:latin typeface="Arial" panose="020B0604020202020204" pitchFamily="34" charset="0"/>
              <a:cs typeface="Arial" panose="020B0604020202020204" pitchFamily="34" charset="0"/>
            </a:endParaRPr>
          </a:p>
          <a:p>
            <a:pPr indent="628650" algn="just"/>
            <a:r>
              <a:rPr lang="es-CL" dirty="0">
                <a:solidFill>
                  <a:srgbClr val="333333"/>
                </a:solidFill>
                <a:latin typeface="Arial" panose="020B0604020202020204" pitchFamily="34" charset="0"/>
                <a:cs typeface="Arial" panose="020B0604020202020204" pitchFamily="34" charset="0"/>
              </a:rPr>
              <a:t>Aunque tiene sus criti­cas,</a:t>
            </a:r>
            <a:r>
              <a:rPr lang="es-CL" baseline="30000" dirty="0">
                <a:solidFill>
                  <a:srgbClr val="333333"/>
                </a:solidFill>
                <a:latin typeface="Arial" panose="020B0604020202020204" pitchFamily="34" charset="0"/>
                <a:cs typeface="Arial" panose="020B0604020202020204" pitchFamily="34" charset="0"/>
              </a:rPr>
              <a:t> </a:t>
            </a:r>
            <a:r>
              <a:rPr lang="es-CL" dirty="0">
                <a:solidFill>
                  <a:srgbClr val="333333"/>
                </a:solidFill>
                <a:latin typeface="Arial" panose="020B0604020202020204" pitchFamily="34" charset="0"/>
                <a:cs typeface="Arial" panose="020B0604020202020204" pitchFamily="34" charset="0"/>
              </a:rPr>
              <a:t>la mayor parte de la evidencia de la investigación apoya esta teoría.</a:t>
            </a:r>
          </a:p>
          <a:p>
            <a:pPr indent="628650" algn="just"/>
            <a:endParaRPr lang="es-CL" dirty="0">
              <a:solidFill>
                <a:srgbClr val="333333"/>
              </a:solidFill>
              <a:latin typeface="Arial" panose="020B0604020202020204" pitchFamily="34" charset="0"/>
              <a:cs typeface="Arial" panose="020B0604020202020204" pitchFamily="34" charset="0"/>
            </a:endParaRPr>
          </a:p>
          <a:p>
            <a:pPr indent="628650" algn="just"/>
            <a:r>
              <a:rPr lang="es-CL" dirty="0">
                <a:solidFill>
                  <a:srgbClr val="333333"/>
                </a:solidFill>
                <a:latin typeface="Arial" panose="020B0604020202020204" pitchFamily="34" charset="0"/>
                <a:cs typeface="Arial" panose="020B0604020202020204" pitchFamily="34" charset="0"/>
              </a:rPr>
              <a:t>La teoría de las expectativas afirma que la fuerza de una tendencia a actuar en determinada forma depende de la fuerza de la expectativa de que el acto esté se­guido por un resultado determinado y de lo atractivo de ese resultado para el in­dividuo. Teoría de Expectativas.</a:t>
            </a:r>
          </a:p>
          <a:p>
            <a:pPr indent="628650" algn="just"/>
            <a:endParaRPr lang="es-CL" dirty="0">
              <a:solidFill>
                <a:srgbClr val="333333"/>
              </a:solidFill>
              <a:latin typeface="Arial" panose="020B0604020202020204" pitchFamily="34" charset="0"/>
              <a:cs typeface="Arial" panose="020B0604020202020204" pitchFamily="34" charset="0"/>
            </a:endParaRPr>
          </a:p>
          <a:p>
            <a:pPr indent="628650" algn="just"/>
            <a:r>
              <a:rPr lang="es-CL" dirty="0">
                <a:solidFill>
                  <a:srgbClr val="333333"/>
                </a:solidFill>
                <a:latin typeface="Arial" panose="020B0604020202020204" pitchFamily="34" charset="0"/>
                <a:cs typeface="Arial" panose="020B0604020202020204" pitchFamily="34" charset="0"/>
              </a:rPr>
              <a:t>En la actualidad, una de las explicaciones de la motivación aceptadas más amplia­mente es la teoría de las expectativas, de Victor Vroom. </a:t>
            </a:r>
          </a:p>
          <a:p>
            <a:endParaRPr lang="es-CL" dirty="0">
              <a:solidFill>
                <a:srgbClr val="333333"/>
              </a:solidFill>
              <a:latin typeface="Verdana" panose="020B0604030504040204" pitchFamily="34" charset="0"/>
            </a:endParaRPr>
          </a:p>
        </p:txBody>
      </p:sp>
    </p:spTree>
    <p:extLst>
      <p:ext uri="{BB962C8B-B14F-4D97-AF65-F5344CB8AC3E}">
        <p14:creationId xmlns:p14="http://schemas.microsoft.com/office/powerpoint/2010/main" val="2530869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8AA270E9-BF71-40C0-AE48-CD909C954FC2}"/>
              </a:ext>
            </a:extLst>
          </p:cNvPr>
          <p:cNvSpPr/>
          <p:nvPr/>
        </p:nvSpPr>
        <p:spPr>
          <a:xfrm>
            <a:off x="1882775" y="944563"/>
            <a:ext cx="9332913" cy="1754326"/>
          </a:xfrm>
          <a:prstGeom prst="rect">
            <a:avLst/>
          </a:prstGeom>
        </p:spPr>
        <p:txBody>
          <a:bodyPr wrap="square">
            <a:spAutoFit/>
          </a:bodyPr>
          <a:lstStyle/>
          <a:p>
            <a:pPr indent="714375" algn="just"/>
            <a:endParaRPr lang="es-CL" dirty="0">
              <a:solidFill>
                <a:srgbClr val="333333"/>
              </a:solidFill>
              <a:latin typeface="Arial" panose="020B0604020202020204" pitchFamily="34" charset="0"/>
              <a:cs typeface="Arial" panose="020B0604020202020204" pitchFamily="34" charset="0"/>
            </a:endParaRPr>
          </a:p>
          <a:p>
            <a:pPr indent="714375" algn="just"/>
            <a:r>
              <a:rPr lang="es-CL" dirty="0">
                <a:solidFill>
                  <a:srgbClr val="333333"/>
                </a:solidFill>
                <a:latin typeface="Arial" panose="020B0604020202020204" pitchFamily="34" charset="0"/>
                <a:cs typeface="Arial" panose="020B0604020202020204" pitchFamily="34" charset="0"/>
              </a:rPr>
              <a:t>En términos más prácticos, la teoría de las expectativas dice que un em­pleado se motiva para ejercer un alto nivel de esfuerzo cuando cree que ese esfuerzo llevará a una buena evaluación de su desempeño; una buena evaluación dará lugar a recompensas organizacionales, como bonificaciones, incrementos de salario o un ascenso; y las recompensas satisfarán las metas personales del empleado. </a:t>
            </a:r>
          </a:p>
        </p:txBody>
      </p:sp>
      <p:sp>
        <p:nvSpPr>
          <p:cNvPr id="9" name="Rectángulo 8">
            <a:extLst>
              <a:ext uri="{FF2B5EF4-FFF2-40B4-BE49-F238E27FC236}">
                <a16:creationId xmlns:a16="http://schemas.microsoft.com/office/drawing/2014/main" id="{A41EB443-0484-4248-A442-0CCF45879CBB}"/>
              </a:ext>
            </a:extLst>
          </p:cNvPr>
          <p:cNvSpPr/>
          <p:nvPr/>
        </p:nvSpPr>
        <p:spPr>
          <a:xfrm>
            <a:off x="3386138" y="3186113"/>
            <a:ext cx="5672137" cy="2614612"/>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Tree>
    <p:extLst>
      <p:ext uri="{BB962C8B-B14F-4D97-AF65-F5344CB8AC3E}">
        <p14:creationId xmlns:p14="http://schemas.microsoft.com/office/powerpoint/2010/main" val="2763892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404350" cy="3877985"/>
          </a:xfrm>
          <a:prstGeom prst="rect">
            <a:avLst/>
          </a:prstGeom>
        </p:spPr>
        <p:txBody>
          <a:bodyPr wrap="square">
            <a:spAutoFit/>
          </a:bodyPr>
          <a:lstStyle/>
          <a:p>
            <a:pPr algn="ctr"/>
            <a:r>
              <a:rPr lang="es-CL" sz="2800" dirty="0">
                <a:solidFill>
                  <a:srgbClr val="FF0000"/>
                </a:solidFill>
              </a:rPr>
              <a:t> LA TEORÍA SE ENFOCA EN TRES RELACIONES</a:t>
            </a:r>
          </a:p>
          <a:p>
            <a:endParaRPr lang="es-CL" dirty="0"/>
          </a:p>
          <a:p>
            <a:pPr indent="628650" algn="just">
              <a:buFont typeface="Wingdings" panose="05000000000000000000" pitchFamily="2" charset="2"/>
              <a:buChar char="Ø"/>
            </a:pPr>
            <a:r>
              <a:rPr lang="es-CL" sz="2000" dirty="0">
                <a:latin typeface="Arial" panose="020B0604020202020204" pitchFamily="34" charset="0"/>
                <a:cs typeface="Arial" panose="020B0604020202020204" pitchFamily="34" charset="0"/>
              </a:rPr>
              <a:t> Relación esfuerzo-desempeño: la probabilidad que percibe el individuo de que ejercer una cantidad determinada de esfuerzo llevará al desempeño</a:t>
            </a:r>
          </a:p>
          <a:p>
            <a:pPr indent="628650" algn="just">
              <a:buFont typeface="Wingdings" panose="05000000000000000000" pitchFamily="2" charset="2"/>
              <a:buChar char="Ø"/>
            </a:pPr>
            <a:endParaRPr lang="es-CL" sz="2000" dirty="0">
              <a:latin typeface="Arial" panose="020B0604020202020204" pitchFamily="34" charset="0"/>
              <a:cs typeface="Arial" panose="020B0604020202020204" pitchFamily="34" charset="0"/>
            </a:endParaRPr>
          </a:p>
          <a:p>
            <a:pPr indent="628650" algn="just">
              <a:buFont typeface="Wingdings" panose="05000000000000000000" pitchFamily="2" charset="2"/>
              <a:buChar char="Ø"/>
            </a:pPr>
            <a:r>
              <a:rPr lang="es-CL" sz="2000" dirty="0">
                <a:latin typeface="Arial" panose="020B0604020202020204" pitchFamily="34" charset="0"/>
                <a:cs typeface="Arial" panose="020B0604020202020204" pitchFamily="34" charset="0"/>
              </a:rPr>
              <a:t> Relación desempeño-recompensa: el grado hasta el cual el individuo cree que desempeñarse a un nivel determinado lo conducirá al logro de un resulta­do deseado.</a:t>
            </a:r>
          </a:p>
          <a:p>
            <a:pPr indent="628650" algn="just">
              <a:buFont typeface="Wingdings" panose="05000000000000000000" pitchFamily="2" charset="2"/>
              <a:buChar char="Ø"/>
            </a:pPr>
            <a:endParaRPr lang="es-CL" sz="2000" dirty="0">
              <a:latin typeface="Arial" panose="020B0604020202020204" pitchFamily="34" charset="0"/>
              <a:cs typeface="Arial" panose="020B0604020202020204" pitchFamily="34" charset="0"/>
            </a:endParaRPr>
          </a:p>
          <a:p>
            <a:pPr indent="628650" algn="just">
              <a:buFont typeface="Wingdings" panose="05000000000000000000" pitchFamily="2" charset="2"/>
              <a:buChar char="Ø"/>
            </a:pPr>
            <a:r>
              <a:rPr lang="es-CL" sz="2000" dirty="0">
                <a:latin typeface="Arial" panose="020B0604020202020204" pitchFamily="34" charset="0"/>
                <a:cs typeface="Arial" panose="020B0604020202020204" pitchFamily="34" charset="0"/>
              </a:rPr>
              <a:t>Relación recompensas-metas personales: el grado hasta el cual las recompensas organizacionales satisfacen las metas o necesidades personales de un indi­viduo y lo atractivas que son esas posibles.</a:t>
            </a:r>
          </a:p>
        </p:txBody>
      </p:sp>
    </p:spTree>
    <p:extLst>
      <p:ext uri="{BB962C8B-B14F-4D97-AF65-F5344CB8AC3E}">
        <p14:creationId xmlns:p14="http://schemas.microsoft.com/office/powerpoint/2010/main" val="565058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31B1C5BD-618F-4694-9A54-F7BFADAF06FC}"/>
              </a:ext>
            </a:extLst>
          </p:cNvPr>
          <p:cNvSpPr/>
          <p:nvPr/>
        </p:nvSpPr>
        <p:spPr>
          <a:xfrm>
            <a:off x="1882775" y="944563"/>
            <a:ext cx="9404350" cy="4308872"/>
          </a:xfrm>
          <a:prstGeom prst="rect">
            <a:avLst/>
          </a:prstGeom>
        </p:spPr>
        <p:txBody>
          <a:bodyPr wrap="square">
            <a:spAutoFit/>
          </a:bodyPr>
          <a:lstStyle/>
          <a:p>
            <a:pPr indent="628650"/>
            <a:endParaRPr lang="es-CL" dirty="0">
              <a:latin typeface="Arial" panose="020B0604020202020204" pitchFamily="34" charset="0"/>
              <a:cs typeface="Arial" panose="020B0604020202020204" pitchFamily="34" charset="0"/>
            </a:endParaRPr>
          </a:p>
          <a:p>
            <a:pPr indent="628650" algn="ctr"/>
            <a:r>
              <a:rPr lang="es-CL" sz="2000" dirty="0">
                <a:solidFill>
                  <a:srgbClr val="FF0000"/>
                </a:solidFill>
                <a:latin typeface="Arial" panose="020B0604020202020204" pitchFamily="34" charset="0"/>
                <a:cs typeface="Arial" panose="020B0604020202020204" pitchFamily="34" charset="0"/>
              </a:rPr>
              <a:t>TEORÍA DE LAS EXPECTATIVAS RACIONALES</a:t>
            </a:r>
          </a:p>
          <a:p>
            <a:pPr indent="628650" algn="just"/>
            <a:endParaRPr lang="es-CL" sz="2000" dirty="0">
              <a:latin typeface="Arial" panose="020B0604020202020204" pitchFamily="34" charset="0"/>
              <a:cs typeface="Arial" panose="020B0604020202020204" pitchFamily="34" charset="0"/>
            </a:endParaRPr>
          </a:p>
          <a:p>
            <a:pPr indent="628650" algn="just"/>
            <a:r>
              <a:rPr lang="es-CL" dirty="0">
                <a:latin typeface="Arial" panose="020B0604020202020204" pitchFamily="34" charset="0"/>
                <a:cs typeface="Arial" panose="020B0604020202020204" pitchFamily="34" charset="0"/>
              </a:rPr>
              <a:t>La teoría de las expectativas racionales es una hipótesis de la ciencia económica que establece que las predicciones sobre el valor futuro de variables económicamente relevantes hechas por los agentes no son sistemáticamente erróneas y que los errores son aleatorios (ruido blanco). </a:t>
            </a:r>
          </a:p>
          <a:p>
            <a:pPr indent="628650" algn="just"/>
            <a:endParaRPr lang="es-CL" dirty="0">
              <a:latin typeface="Arial" panose="020B0604020202020204" pitchFamily="34" charset="0"/>
              <a:cs typeface="Arial" panose="020B0604020202020204" pitchFamily="34" charset="0"/>
            </a:endParaRPr>
          </a:p>
          <a:p>
            <a:pPr indent="628650" algn="just"/>
            <a:r>
              <a:rPr lang="es-CL" dirty="0">
                <a:latin typeface="Arial" panose="020B0604020202020204" pitchFamily="34" charset="0"/>
                <a:cs typeface="Arial" panose="020B0604020202020204" pitchFamily="34" charset="0"/>
              </a:rPr>
              <a:t>Una formulación alternativa es que las expectativas racionales son «expectativas coherentes en torno de un modelo», es decir que, en un modelo, los agentes asumen que las predicciones de éste son válidas. </a:t>
            </a:r>
          </a:p>
          <a:p>
            <a:pPr indent="628650" algn="just"/>
            <a:endParaRPr lang="es-CL" dirty="0">
              <a:latin typeface="Arial" panose="020B0604020202020204" pitchFamily="34" charset="0"/>
              <a:cs typeface="Arial" panose="020B0604020202020204" pitchFamily="34" charset="0"/>
            </a:endParaRPr>
          </a:p>
          <a:p>
            <a:pPr indent="628650" algn="just"/>
            <a:r>
              <a:rPr lang="es-CL" dirty="0">
                <a:latin typeface="Arial" panose="020B0604020202020204" pitchFamily="34" charset="0"/>
                <a:cs typeface="Arial" panose="020B0604020202020204" pitchFamily="34" charset="0"/>
              </a:rPr>
              <a:t>La hipótesis de las expectativas racionales es usada en muchos modelos macroeconómicos contemporáneos, en teoría de juegos y en aplicaciones de la teoría de la elección racional.</a:t>
            </a:r>
          </a:p>
        </p:txBody>
      </p:sp>
    </p:spTree>
    <p:extLst>
      <p:ext uri="{BB962C8B-B14F-4D97-AF65-F5344CB8AC3E}">
        <p14:creationId xmlns:p14="http://schemas.microsoft.com/office/powerpoint/2010/main" val="37010705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526</TotalTime>
  <Words>5844</Words>
  <Application>Microsoft Office PowerPoint</Application>
  <PresentationFormat>Panorámica</PresentationFormat>
  <Paragraphs>438</Paragraphs>
  <Slides>55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55</vt:i4>
      </vt:variant>
    </vt:vector>
  </HeadingPairs>
  <TitlesOfParts>
    <vt:vector size="61" baseType="lpstr">
      <vt:lpstr>Arial</vt:lpstr>
      <vt:lpstr>Bauhaus 93</vt:lpstr>
      <vt:lpstr>Corbel</vt:lpstr>
      <vt:lpstr>Verdana</vt:lpstr>
      <vt:lpstr>Wingdings</vt:lpstr>
      <vt:lpstr>Parallax</vt:lpstr>
      <vt:lpstr>TEORÍA DE LAS EXPECTATIVAS</vt:lpstr>
      <vt:lpstr>¿ QUE ES UNA EXPECTATIVA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Diagrama de precios y ventas (1985-1994) de nuevos alojamientos en la Isla de Francia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 ANDRES LAVIN LARRAIN</dc:creator>
  <cp:lastModifiedBy>JORGE ANDRES LAVIN LARRAIN</cp:lastModifiedBy>
  <cp:revision>39</cp:revision>
  <dcterms:created xsi:type="dcterms:W3CDTF">2017-05-04T03:47:42Z</dcterms:created>
  <dcterms:modified xsi:type="dcterms:W3CDTF">2017-05-05T04:21:36Z</dcterms:modified>
</cp:coreProperties>
</file>