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9" r:id="rId34"/>
    <p:sldId id="288" r:id="rId35"/>
    <p:sldId id="290" r:id="rId36"/>
    <p:sldId id="291" r:id="rId37"/>
    <p:sldId id="292"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5" d="100"/>
          <a:sy n="65" d="100"/>
        </p:scale>
        <p:origin x="21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5/2/2017</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‹Nº›</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341D2AC3-6A0B-4169-B1EA-E3AE8B351BDD}" type="datetimeFigureOut">
              <a:rPr lang="en-US" dirty="0"/>
              <a:t>5/2/2017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DD4B9363-8B87-41B7-9F8E-64519CBB8F34}" type="datetimeFigureOut">
              <a:rPr lang="en-US" dirty="0"/>
              <a:t>5/2/2017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EAEF5746-5284-4951-9F37-7AE924EDBCB7}" type="datetimeFigureOut">
              <a:rPr lang="en-US" dirty="0"/>
              <a:t>5/2/2017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02398B29-7265-4A65-A2A4-6703C057B7C1}" type="datetimeFigureOut">
              <a:rPr lang="en-US" dirty="0"/>
              <a:t>5/2/2017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28FBA082-94DF-4C4B-A041-6624924AB0A8}" type="datetimeFigureOut">
              <a:rPr lang="en-US" dirty="0"/>
              <a:t>5/2/2017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B27686C4-3AB5-4E0C-86CA-FB108C350AA9}" type="datetimeFigureOut">
              <a:rPr lang="en-US" dirty="0"/>
              <a:t>5/2/2017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0F7F47CF-67C9-420C-80A5-E2069FF0C2DF}" type="datetimeFigureOut">
              <a:rPr lang="en-US" dirty="0"/>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5/2/2017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5/2/2017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5/2/2017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5/2/2017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50C3BFE2-83B7-4B0A-B9D3-AB28331082B3}" type="datetimeFigureOut">
              <a:rPr lang="en-US" dirty="0"/>
              <a:t>5/2/2017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12EF78E3-FDA3-4D28-AAA2-0B81F349A39D}" type="datetimeFigureOut">
              <a:rPr lang="en-US" dirty="0"/>
              <a:t>5/2/2017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5/2/2017</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s.m.wikipedia.org/w/index.php?title=Subvenciones_a_la_explotaci%C3%B3n&amp;action=edit&amp;redlink=1" TargetMode="External"/><Relationship Id="rId2" Type="http://schemas.openxmlformats.org/officeDocument/2006/relationships/hyperlink" Target="https://es.m.wikipedia.org/wiki/Impuest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s.m.wikipedia.org/wiki/Inversi%C3%B3n" TargetMode="External"/><Relationship Id="rId2" Type="http://schemas.openxmlformats.org/officeDocument/2006/relationships/hyperlink" Target="https://es.m.wikipedia.org/wiki/Consumo" TargetMode="External"/><Relationship Id="rId1" Type="http://schemas.openxmlformats.org/officeDocument/2006/relationships/slideLayout" Target="../slideLayouts/slideLayout2.xml"/><Relationship Id="rId6" Type="http://schemas.openxmlformats.org/officeDocument/2006/relationships/hyperlink" Target="https://es.m.wikipedia.org/wiki/Gasto_p%C3%BAblico" TargetMode="External"/><Relationship Id="rId5" Type="http://schemas.openxmlformats.org/officeDocument/2006/relationships/hyperlink" Target="https://es.m.wikipedia.org/wiki/Importaci%C3%B3n" TargetMode="External"/><Relationship Id="rId4" Type="http://schemas.openxmlformats.org/officeDocument/2006/relationships/hyperlink" Target="https://es.m.wikipedia.org/wiki/Exportaci%C3%B3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definicion.de/bienes/" TargetMode="External"/><Relationship Id="rId2" Type="http://schemas.openxmlformats.org/officeDocument/2006/relationships/hyperlink" Target="http://definicion.de/servicio"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es.wikipedia.org/wiki/Producto_interno_bruto#Equation_*"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es.m.wikipedia.org/wiki/Econom%C3%AD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s.m.wikipedia.org/wiki/Producto_interno_bruto" TargetMode="External"/><Relationship Id="rId2" Type="http://schemas.openxmlformats.org/officeDocument/2006/relationships/hyperlink" Target="https://es.m.wikipedia.org/wiki/Macroeconom%C3%ADa" TargetMode="External"/><Relationship Id="rId1" Type="http://schemas.openxmlformats.org/officeDocument/2006/relationships/slideLayout" Target="../slideLayouts/slideLayout2.xml"/><Relationship Id="rId5" Type="http://schemas.openxmlformats.org/officeDocument/2006/relationships/hyperlink" Target="https://es.m.wikipedia.org/wiki/Consumo_p%C3%BAblico" TargetMode="External"/><Relationship Id="rId4" Type="http://schemas.openxmlformats.org/officeDocument/2006/relationships/hyperlink" Target="https://es.m.wikipedia.org/wiki/Consumo_privado"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es.m.wikipedia.org/wiki/EAD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es.m.wikipedia.org/wiki/Formaci%C3%B3n_bruta_de_capital_fijo"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s.m.wikipedia.org/wiki/Impuestos" TargetMode="External"/><Relationship Id="rId2" Type="http://schemas.openxmlformats.org/officeDocument/2006/relationships/hyperlink" Target="https://es.m.wikipedia.org/wiki/Tipo_de_inter%C3%A9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s.m.wikipedia.org/wiki/Tasa_de_inter%C3%A9s" TargetMode="External"/><Relationship Id="rId2" Type="http://schemas.openxmlformats.org/officeDocument/2006/relationships/hyperlink" Target="https://es.m.wikipedia.org/wiki/Pol%C3%ADtica_econ%C3%B3mica" TargetMode="External"/><Relationship Id="rId1" Type="http://schemas.openxmlformats.org/officeDocument/2006/relationships/slideLayout" Target="../slideLayouts/slideLayout2.xml"/><Relationship Id="rId4" Type="http://schemas.openxmlformats.org/officeDocument/2006/relationships/hyperlink" Target="https://es.m.wikipedia.org/wiki/Inversi%C3%B3n"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es.m.wikipedia.org/wiki/Exportaci%C3%B3n" TargetMode="External"/><Relationship Id="rId2" Type="http://schemas.openxmlformats.org/officeDocument/2006/relationships/hyperlink" Target="https://es.m.wikipedia.org/wiki/Importaciones" TargetMode="External"/><Relationship Id="rId1" Type="http://schemas.openxmlformats.org/officeDocument/2006/relationships/slideLayout" Target="../slideLayouts/slideLayout2.xml"/><Relationship Id="rId4" Type="http://schemas.openxmlformats.org/officeDocument/2006/relationships/hyperlink" Target="https://es.m.wikipedia.org/wiki/Balanza_de_pago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es.m.wikipedia.org/wiki/Contabilidad_nacional" TargetMode="External"/><Relationship Id="rId2" Type="http://schemas.openxmlformats.org/officeDocument/2006/relationships/hyperlink" Target="https://es.m.wikipedia.org/wiki/Macroeconom%C3%ADa" TargetMode="External"/><Relationship Id="rId1" Type="http://schemas.openxmlformats.org/officeDocument/2006/relationships/slideLayout" Target="../slideLayouts/slideLayout2.xml"/><Relationship Id="rId4" Type="http://schemas.openxmlformats.org/officeDocument/2006/relationships/hyperlink" Target="https://es.m.wikipedia.org/wiki/Econom%C3%ADa_sumergida"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es.m.wikipedia.org/wiki/Comercio_internacional" TargetMode="External"/><Relationship Id="rId2" Type="http://schemas.openxmlformats.org/officeDocument/2006/relationships/hyperlink" Target="https://es.m.wikipedia.org/wiki/Tipos_de_cambio"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s.m.wikipedia.org/w/index.php?title=Econom%C3%ADa_ilegal&amp;action=edit&amp;redlink=1" TargetMode="External"/><Relationship Id="rId2" Type="http://schemas.openxmlformats.org/officeDocument/2006/relationships/hyperlink" Target="https://es.m.wikipedia.org/wiki/Econom%C3%ADa_informal" TargetMode="External"/><Relationship Id="rId1" Type="http://schemas.openxmlformats.org/officeDocument/2006/relationships/slideLayout" Target="../slideLayouts/slideLayout2.xml"/><Relationship Id="rId6" Type="http://schemas.openxmlformats.org/officeDocument/2006/relationships/hyperlink" Target="https://es.m.wikipedia.org/wiki/Prostituci%C3%B3n" TargetMode="External"/><Relationship Id="rId5" Type="http://schemas.openxmlformats.org/officeDocument/2006/relationships/hyperlink" Target="https://es.m.wikipedia.org/wiki/Tr%C3%A1fico_de_drogas" TargetMode="External"/><Relationship Id="rId4" Type="http://schemas.openxmlformats.org/officeDocument/2006/relationships/hyperlink" Target="https://es.m.wikipedia.org/wiki/Elusi%C3%B3n_fisca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es.m.wikipedia.org/wiki/Deflacto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es.m.wikipedia.org/wiki/Factores_de_producci%C3%B3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US" dirty="0" err="1"/>
              <a:t>P.i.b</a:t>
            </a:r>
            <a:r>
              <a:rPr lang="es-US" dirty="0"/>
              <a:t>.</a:t>
            </a:r>
          </a:p>
        </p:txBody>
      </p:sp>
      <p:sp>
        <p:nvSpPr>
          <p:cNvPr id="3" name="Subtítulo 2"/>
          <p:cNvSpPr>
            <a:spLocks noGrp="1"/>
          </p:cNvSpPr>
          <p:nvPr>
            <p:ph type="subTitle" idx="1"/>
          </p:nvPr>
        </p:nvSpPr>
        <p:spPr/>
        <p:txBody>
          <a:bodyPr/>
          <a:lstStyle/>
          <a:p>
            <a:r>
              <a:rPr lang="es-US" dirty="0"/>
              <a:t>INDICADOR DE CRECIMIENTO ECONÓMICO</a:t>
            </a:r>
          </a:p>
        </p:txBody>
      </p:sp>
    </p:spTree>
    <p:extLst>
      <p:ext uri="{BB962C8B-B14F-4D97-AF65-F5344CB8AC3E}">
        <p14:creationId xmlns:p14="http://schemas.microsoft.com/office/powerpoint/2010/main" val="577221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US" sz="4400" dirty="0"/>
              <a:t>Criterios de valoración</a:t>
            </a:r>
          </a:p>
        </p:txBody>
      </p:sp>
      <p:sp>
        <p:nvSpPr>
          <p:cNvPr id="3" name="Marcador de contenido 2"/>
          <p:cNvSpPr>
            <a:spLocks noGrp="1"/>
          </p:cNvSpPr>
          <p:nvPr>
            <p:ph sz="quarter" idx="13"/>
          </p:nvPr>
        </p:nvSpPr>
        <p:spPr/>
        <p:txBody>
          <a:bodyPr/>
          <a:lstStyle/>
          <a:p>
            <a:pPr marL="0" indent="722313" algn="just" fontAlgn="base">
              <a:buNone/>
            </a:pPr>
            <a:r>
              <a:rPr lang="es-US" sz="1800" b="0" i="0" dirty="0">
                <a:solidFill>
                  <a:srgbClr val="252525"/>
                </a:solidFill>
                <a:effectLst/>
                <a:latin typeface="Arial" panose="020B0604020202020204" pitchFamily="34" charset="0"/>
                <a:cs typeface="Arial" panose="020B0604020202020204" pitchFamily="34" charset="0"/>
              </a:rPr>
              <a:t>El cálculo de valor monetario de los bienes producidos, incluidos en el PIB, puede realizarse mediante dos formas diferentes:</a:t>
            </a:r>
          </a:p>
          <a:p>
            <a:pPr marL="0" indent="722313" algn="just" fontAlgn="base">
              <a:buNone/>
            </a:pPr>
            <a:r>
              <a:rPr lang="es-US" sz="1800" b="0" i="0" dirty="0">
                <a:solidFill>
                  <a:srgbClr val="252525"/>
                </a:solidFill>
                <a:effectLst/>
                <a:latin typeface="Arial" panose="020B0604020202020204" pitchFamily="34" charset="0"/>
                <a:cs typeface="Arial" panose="020B0604020202020204" pitchFamily="34" charset="0"/>
              </a:rPr>
              <a:t>según el costo de los factores (no incluyen impuestos indirectos).</a:t>
            </a:r>
          </a:p>
          <a:p>
            <a:pPr marL="0" indent="722313" algn="just" fontAlgn="base">
              <a:buNone/>
            </a:pPr>
            <a:r>
              <a:rPr lang="es-US" sz="1800" b="0" i="0" dirty="0">
                <a:solidFill>
                  <a:srgbClr val="252525"/>
                </a:solidFill>
                <a:effectLst/>
                <a:latin typeface="Arial" panose="020B0604020202020204" pitchFamily="34" charset="0"/>
                <a:cs typeface="Arial" panose="020B0604020202020204" pitchFamily="34" charset="0"/>
              </a:rPr>
              <a:t>según los precios de mercado (incluyen impuestos indirectos).</a:t>
            </a:r>
          </a:p>
          <a:p>
            <a:endParaRPr lang="es-US" dirty="0"/>
          </a:p>
        </p:txBody>
      </p:sp>
    </p:spTree>
    <p:extLst>
      <p:ext uri="{BB962C8B-B14F-4D97-AF65-F5344CB8AC3E}">
        <p14:creationId xmlns:p14="http://schemas.microsoft.com/office/powerpoint/2010/main" val="533324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39090" y="261784"/>
            <a:ext cx="10396882" cy="1151965"/>
          </a:xfrm>
        </p:spPr>
        <p:txBody>
          <a:bodyPr>
            <a:normAutofit/>
          </a:bodyPr>
          <a:lstStyle/>
          <a:p>
            <a:pPr algn="ctr"/>
            <a:r>
              <a:rPr lang="es-US" sz="4400" dirty="0"/>
              <a:t>Valoración a precio de mercado</a:t>
            </a:r>
          </a:p>
        </p:txBody>
      </p:sp>
      <p:sp>
        <p:nvSpPr>
          <p:cNvPr id="3" name="Marcador de contenido 2"/>
          <p:cNvSpPr>
            <a:spLocks noGrp="1"/>
          </p:cNvSpPr>
          <p:nvPr>
            <p:ph sz="quarter" idx="13"/>
          </p:nvPr>
        </p:nvSpPr>
        <p:spPr>
          <a:xfrm>
            <a:off x="772555" y="1413749"/>
            <a:ext cx="10394707" cy="3655504"/>
          </a:xfrm>
        </p:spPr>
        <p:txBody>
          <a:bodyPr>
            <a:normAutofit/>
          </a:bodyPr>
          <a:lstStyle/>
          <a:p>
            <a:pPr marL="0" indent="722313" algn="just" fontAlgn="base">
              <a:buNone/>
            </a:pPr>
            <a:r>
              <a:rPr lang="es-US" b="0" i="0" dirty="0">
                <a:solidFill>
                  <a:srgbClr val="252525"/>
                </a:solidFill>
                <a:effectLst/>
                <a:latin typeface="Helvetica Neue"/>
              </a:rPr>
              <a:t>La valoración a precios de mercado se realiza incluyendo los impuestos indirectos y las subvenciones a la explotación, mientras que la valoración a coste de los factores no incluyen estas cantidades. La relación entre ambos se obtiene restando al PIB valorado a precio de mercado, los </a:t>
            </a:r>
            <a:r>
              <a:rPr lang="es-US" b="0" i="0" u="none" strike="noStrike" dirty="0">
                <a:solidFill>
                  <a:srgbClr val="5A3696"/>
                </a:solidFill>
                <a:effectLst/>
                <a:latin typeface="inherit"/>
                <a:hlinkClick r:id="rId2" tooltip="Impuesto"/>
              </a:rPr>
              <a:t>impuestos indirectos</a:t>
            </a:r>
            <a:r>
              <a:rPr lang="es-US" b="0" i="0" dirty="0">
                <a:solidFill>
                  <a:srgbClr val="252525"/>
                </a:solidFill>
                <a:effectLst/>
                <a:latin typeface="Helvetica Neue"/>
              </a:rPr>
              <a:t> ligados a la producción (</a:t>
            </a:r>
            <a:r>
              <a:rPr lang="es-US" b="0" i="1" dirty="0">
                <a:solidFill>
                  <a:srgbClr val="252525"/>
                </a:solidFill>
                <a:effectLst/>
                <a:latin typeface="inherit"/>
              </a:rPr>
              <a:t>T</a:t>
            </a:r>
            <a:r>
              <a:rPr lang="es-US" b="0" i="1" baseline="-25000" dirty="0">
                <a:solidFill>
                  <a:srgbClr val="252525"/>
                </a:solidFill>
                <a:effectLst/>
                <a:latin typeface="inherit"/>
              </a:rPr>
              <a:t>i</a:t>
            </a:r>
            <a:r>
              <a:rPr lang="es-US" b="0" i="0" dirty="0">
                <a:solidFill>
                  <a:srgbClr val="252525"/>
                </a:solidFill>
                <a:effectLst/>
                <a:latin typeface="Helvetica Neue"/>
              </a:rPr>
              <a:t>) y sumándole las </a:t>
            </a:r>
            <a:r>
              <a:rPr lang="es-US" b="0" i="0" u="none" strike="noStrike" dirty="0">
                <a:solidFill>
                  <a:srgbClr val="CC0000"/>
                </a:solidFill>
                <a:effectLst/>
                <a:latin typeface="inherit"/>
                <a:hlinkClick r:id="rId3" tooltip="Subvenciones a la explotación (aún no redactado)"/>
              </a:rPr>
              <a:t>subvenciones a la explotación</a:t>
            </a:r>
            <a:r>
              <a:rPr lang="es-US" b="0" i="0" dirty="0">
                <a:solidFill>
                  <a:srgbClr val="252525"/>
                </a:solidFill>
                <a:effectLst/>
                <a:latin typeface="Helvetica Neue"/>
              </a:rPr>
              <a:t> (</a:t>
            </a:r>
            <a:r>
              <a:rPr lang="es-US" b="0" i="1" dirty="0">
                <a:solidFill>
                  <a:srgbClr val="252525"/>
                </a:solidFill>
                <a:effectLst/>
                <a:latin typeface="inherit"/>
              </a:rPr>
              <a:t>S</a:t>
            </a:r>
            <a:r>
              <a:rPr lang="es-US" b="0" i="1" baseline="-25000" dirty="0">
                <a:solidFill>
                  <a:srgbClr val="252525"/>
                </a:solidFill>
                <a:effectLst/>
                <a:latin typeface="inherit"/>
              </a:rPr>
              <a:t>u</a:t>
            </a:r>
            <a:r>
              <a:rPr lang="es-US" b="0" i="0" dirty="0">
                <a:solidFill>
                  <a:srgbClr val="252525"/>
                </a:solidFill>
                <a:effectLst/>
                <a:latin typeface="Helvetica Neue"/>
              </a:rPr>
              <a:t>) y así se obtiene la valoración a coste de los factores.</a:t>
            </a:r>
          </a:p>
          <a:p>
            <a:pPr marL="0" indent="722313" algn="just" fontAlgn="base">
              <a:buNone/>
            </a:pPr>
            <a:r>
              <a:rPr lang="es-US" dirty="0" err="1">
                <a:latin typeface="inherit"/>
              </a:rPr>
              <a:t>pib</a:t>
            </a:r>
            <a:r>
              <a:rPr lang="es-US" dirty="0">
                <a:latin typeface="inherit"/>
              </a:rPr>
              <a:t>.</a:t>
            </a:r>
            <a:r>
              <a:rPr lang="es-US" dirty="0">
                <a:effectLst/>
                <a:latin typeface="inherit"/>
              </a:rPr>
              <a:t> {cf}=PIB_{pm}-T_{i}+S_{u}</a:t>
            </a:r>
          </a:p>
          <a:p>
            <a:endParaRPr lang="es-US" dirty="0"/>
          </a:p>
        </p:txBody>
      </p:sp>
    </p:spTree>
    <p:extLst>
      <p:ext uri="{BB962C8B-B14F-4D97-AF65-F5344CB8AC3E}">
        <p14:creationId xmlns:p14="http://schemas.microsoft.com/office/powerpoint/2010/main" val="3176575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US" sz="4400" dirty="0"/>
              <a:t>Enfoque De la oferta o valor agregado</a:t>
            </a:r>
          </a:p>
        </p:txBody>
      </p:sp>
      <p:sp>
        <p:nvSpPr>
          <p:cNvPr id="3" name="Marcador de contenido 2"/>
          <p:cNvSpPr>
            <a:spLocks noGrp="1"/>
          </p:cNvSpPr>
          <p:nvPr>
            <p:ph sz="quarter" idx="13"/>
          </p:nvPr>
        </p:nvSpPr>
        <p:spPr/>
        <p:txBody>
          <a:bodyPr/>
          <a:lstStyle/>
          <a:p>
            <a:pPr marL="0" indent="633413" algn="just" fontAlgn="base">
              <a:buNone/>
            </a:pPr>
            <a:r>
              <a:rPr lang="es-US" b="0" i="0" dirty="0">
                <a:solidFill>
                  <a:srgbClr val="252525"/>
                </a:solidFill>
                <a:effectLst/>
                <a:latin typeface="Helvetica Neue"/>
              </a:rPr>
              <a:t>En términos generales, el valor agregado o valor añadido, es el valor de mercado del producto en cada etapa de su producción, menos el valor de mercado de los insumos utilizados para obtener dicho producto; es decir, que el PIB se cuantifica a través del aporte neto de cada sector de la economía.</a:t>
            </a:r>
          </a:p>
          <a:p>
            <a:pPr marL="0" indent="633413" algn="just" fontAlgn="base">
              <a:buNone/>
            </a:pPr>
            <a:r>
              <a:rPr lang="es-US" b="0" i="0" dirty="0">
                <a:solidFill>
                  <a:srgbClr val="252525"/>
                </a:solidFill>
                <a:effectLst/>
                <a:latin typeface="Helvetica Neue"/>
              </a:rPr>
              <a:t>Según el enfoque del valor agregado, la suma de valor añadido en cada etapa de producción es igual al gasto en el bien final del proceso de producción.</a:t>
            </a:r>
          </a:p>
          <a:p>
            <a:endParaRPr lang="es-US" dirty="0"/>
          </a:p>
        </p:txBody>
      </p:sp>
    </p:spTree>
    <p:extLst>
      <p:ext uri="{BB962C8B-B14F-4D97-AF65-F5344CB8AC3E}">
        <p14:creationId xmlns:p14="http://schemas.microsoft.com/office/powerpoint/2010/main" val="4097748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US" sz="4400" dirty="0"/>
              <a:t>Ejemplo</a:t>
            </a:r>
          </a:p>
        </p:txBody>
      </p:sp>
      <p:sp>
        <p:nvSpPr>
          <p:cNvPr id="3" name="Marcador de contenido 2"/>
          <p:cNvSpPr>
            <a:spLocks noGrp="1"/>
          </p:cNvSpPr>
          <p:nvPr>
            <p:ph sz="quarter" idx="13"/>
          </p:nvPr>
        </p:nvSpPr>
        <p:spPr/>
        <p:txBody>
          <a:bodyPr/>
          <a:lstStyle/>
          <a:p>
            <a:pPr marL="0" indent="722313" algn="just">
              <a:buNone/>
            </a:pPr>
            <a:r>
              <a:rPr lang="es-US" b="0" i="0" dirty="0">
                <a:solidFill>
                  <a:srgbClr val="252525"/>
                </a:solidFill>
                <a:effectLst/>
                <a:latin typeface="Helvetica Neue"/>
              </a:rPr>
              <a:t>Tomemos el caso del PIB producido en el sector petrolero. Supongamos que una compañía produce petróleo crudo que vende a una refinería, que a su vez produce gasolina. </a:t>
            </a:r>
          </a:p>
          <a:p>
            <a:pPr marL="0" indent="722313" algn="just">
              <a:buNone/>
            </a:pPr>
            <a:r>
              <a:rPr lang="es-US" b="0" i="0" dirty="0">
                <a:solidFill>
                  <a:srgbClr val="252525"/>
                </a:solidFill>
                <a:effectLst/>
                <a:latin typeface="Helvetica Neue"/>
              </a:rPr>
              <a:t>El petróleo crudo se vende por 20$ por barril a la refinería, y esta vende el producto terminado en 24 $ por barril. Para calcular el valor agregado producido en cada etapa del proceso de producción, se distinguirá:</a:t>
            </a:r>
            <a:endParaRPr lang="es-US" dirty="0"/>
          </a:p>
        </p:txBody>
      </p:sp>
    </p:spTree>
    <p:extLst>
      <p:ext uri="{BB962C8B-B14F-4D97-AF65-F5344CB8AC3E}">
        <p14:creationId xmlns:p14="http://schemas.microsoft.com/office/powerpoint/2010/main" val="4165656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US" sz="4400" dirty="0"/>
              <a:t>Ejemplo</a:t>
            </a:r>
          </a:p>
        </p:txBody>
      </p:sp>
      <p:sp>
        <p:nvSpPr>
          <p:cNvPr id="3" name="Marcador de contenido 2"/>
          <p:cNvSpPr>
            <a:spLocks noGrp="1"/>
          </p:cNvSpPr>
          <p:nvPr>
            <p:ph sz="quarter" idx="13"/>
          </p:nvPr>
        </p:nvSpPr>
        <p:spPr/>
        <p:txBody>
          <a:bodyPr/>
          <a:lstStyle/>
          <a:p>
            <a:pPr marL="0" indent="722313" algn="just">
              <a:buNone/>
            </a:pPr>
            <a:r>
              <a:rPr lang="es-US" b="0" i="0" dirty="0">
                <a:solidFill>
                  <a:srgbClr val="252525"/>
                </a:solidFill>
                <a:effectLst/>
                <a:latin typeface="inherit"/>
              </a:rPr>
              <a:t>el valor agregado en la etapa de la refinería no son los 24 $ por barril sino solamente 4 $, ya que la refinería compra el barril de petróleo en 20 $ y elabora un producto que vale 24 $ por barril. </a:t>
            </a:r>
          </a:p>
          <a:p>
            <a:pPr marL="0" indent="722313" algn="just">
              <a:buNone/>
            </a:pPr>
            <a:r>
              <a:rPr lang="es-US" b="0" i="0" dirty="0">
                <a:solidFill>
                  <a:srgbClr val="252525"/>
                </a:solidFill>
                <a:effectLst/>
                <a:latin typeface="inherit"/>
              </a:rPr>
              <a:t>El valor agregado del sector petrolero como un conjunto es de 24 $ por barril,</a:t>
            </a:r>
          </a:p>
          <a:p>
            <a:pPr marL="0" indent="722313" algn="just">
              <a:buNone/>
            </a:pPr>
            <a:r>
              <a:rPr lang="es-US" b="0" i="0" dirty="0">
                <a:solidFill>
                  <a:srgbClr val="252525"/>
                </a:solidFill>
                <a:effectLst/>
                <a:latin typeface="inherit"/>
              </a:rPr>
              <a:t> la suma del valor del petróleo crudo (20 $ por barril) más el valor añadido en la etapa de refinación (4 $ por barril).</a:t>
            </a:r>
          </a:p>
          <a:p>
            <a:endParaRPr lang="es-US" dirty="0"/>
          </a:p>
        </p:txBody>
      </p:sp>
    </p:spTree>
    <p:extLst>
      <p:ext uri="{BB962C8B-B14F-4D97-AF65-F5344CB8AC3E}">
        <p14:creationId xmlns:p14="http://schemas.microsoft.com/office/powerpoint/2010/main" val="849798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US" sz="4400" dirty="0"/>
              <a:t>Enfoque basado en gastos</a:t>
            </a:r>
          </a:p>
        </p:txBody>
      </p:sp>
      <p:sp>
        <p:nvSpPr>
          <p:cNvPr id="3" name="Marcador de contenido 2"/>
          <p:cNvSpPr>
            <a:spLocks noGrp="1"/>
          </p:cNvSpPr>
          <p:nvPr>
            <p:ph sz="quarter" idx="13"/>
          </p:nvPr>
        </p:nvSpPr>
        <p:spPr/>
        <p:txBody>
          <a:bodyPr>
            <a:normAutofit fontScale="92500" lnSpcReduction="20000"/>
          </a:bodyPr>
          <a:lstStyle/>
          <a:p>
            <a:pPr marL="0" indent="722313" algn="just">
              <a:buNone/>
            </a:pPr>
            <a:r>
              <a:rPr lang="es-US" b="0" i="0" dirty="0">
                <a:solidFill>
                  <a:srgbClr val="252525"/>
                </a:solidFill>
                <a:effectLst/>
                <a:latin typeface="Helvetica Neue"/>
              </a:rPr>
              <a:t>En el enfoque basado en gastos, el PIB se mide sumando todas las demandas finales de bienes y servicios en un período dado. En este caso se está cuantificando el destino de la producción. Existen cuatro grandes áreas de gasto: </a:t>
            </a:r>
          </a:p>
          <a:p>
            <a:pPr marL="0" indent="722313" algn="just">
              <a:buNone/>
            </a:pPr>
            <a:r>
              <a:rPr lang="es-US" b="0" i="0" dirty="0">
                <a:solidFill>
                  <a:srgbClr val="252525"/>
                </a:solidFill>
                <a:effectLst/>
                <a:latin typeface="Helvetica Neue"/>
              </a:rPr>
              <a:t>el consumo de las familias (C), </a:t>
            </a:r>
          </a:p>
          <a:p>
            <a:pPr marL="0" indent="722313" algn="just">
              <a:buNone/>
            </a:pPr>
            <a:r>
              <a:rPr lang="es-US" b="0" i="0" dirty="0">
                <a:solidFill>
                  <a:srgbClr val="252525"/>
                </a:solidFill>
                <a:effectLst/>
                <a:latin typeface="Helvetica Neue"/>
              </a:rPr>
              <a:t>el consumo del gobierno (G), </a:t>
            </a:r>
          </a:p>
          <a:p>
            <a:pPr marL="0" indent="722313" algn="just">
              <a:buNone/>
            </a:pPr>
            <a:r>
              <a:rPr lang="es-US" b="0" i="0" dirty="0">
                <a:solidFill>
                  <a:srgbClr val="252525"/>
                </a:solidFill>
                <a:effectLst/>
                <a:latin typeface="Helvetica Neue"/>
              </a:rPr>
              <a:t>la inversión en nuevo capital (I) </a:t>
            </a:r>
          </a:p>
          <a:p>
            <a:pPr marL="0" indent="722313" algn="just">
              <a:buNone/>
            </a:pPr>
            <a:r>
              <a:rPr lang="es-US" b="0" i="0" dirty="0">
                <a:solidFill>
                  <a:srgbClr val="252525"/>
                </a:solidFill>
                <a:effectLst/>
                <a:latin typeface="Helvetica Neue"/>
              </a:rPr>
              <a:t> los resultados netos del comercio exterior (exportaciones-importaciones).</a:t>
            </a:r>
            <a:endParaRPr lang="es-US" dirty="0"/>
          </a:p>
        </p:txBody>
      </p:sp>
    </p:spTree>
    <p:extLst>
      <p:ext uri="{BB962C8B-B14F-4D97-AF65-F5344CB8AC3E}">
        <p14:creationId xmlns:p14="http://schemas.microsoft.com/office/powerpoint/2010/main" val="3968932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US" sz="4400" dirty="0"/>
              <a:t>Enfoque basados en gastos</a:t>
            </a:r>
          </a:p>
        </p:txBody>
      </p:sp>
      <p:sp>
        <p:nvSpPr>
          <p:cNvPr id="3" name="Marcador de contenido 2"/>
          <p:cNvSpPr>
            <a:spLocks noGrp="1"/>
          </p:cNvSpPr>
          <p:nvPr>
            <p:ph sz="quarter" idx="13"/>
          </p:nvPr>
        </p:nvSpPr>
        <p:spPr/>
        <p:txBody>
          <a:bodyPr>
            <a:normAutofit fontScale="25000" lnSpcReduction="20000"/>
          </a:bodyPr>
          <a:lstStyle/>
          <a:p>
            <a:pPr marL="0" indent="722313" fontAlgn="base">
              <a:buNone/>
            </a:pPr>
            <a:r>
              <a:rPr lang="es-US" sz="5600" b="0" i="0" dirty="0">
                <a:solidFill>
                  <a:srgbClr val="252525"/>
                </a:solidFill>
                <a:effectLst/>
                <a:latin typeface="Helvetica Neue"/>
              </a:rPr>
              <a:t> Desde el punto de vista del gasto o demanda, el PIB resulta ser la suma de los siguientes términos :</a:t>
            </a:r>
          </a:p>
          <a:p>
            <a:pPr marL="0" indent="722313" fontAlgn="base">
              <a:buNone/>
            </a:pPr>
            <a:r>
              <a:rPr lang="es-US" sz="5600" dirty="0">
                <a:effectLst/>
                <a:latin typeface="inherit"/>
              </a:rPr>
              <a:t>PIB}}_{pm}=C+G+I+(X-M)\</a:t>
            </a:r>
          </a:p>
          <a:p>
            <a:pPr marL="0" indent="722313" fontAlgn="base">
              <a:buNone/>
            </a:pPr>
            <a:r>
              <a:rPr lang="es-US" sz="5600" b="0" i="0" dirty="0">
                <a:solidFill>
                  <a:srgbClr val="252525"/>
                </a:solidFill>
                <a:effectLst/>
                <a:latin typeface="Helvetica Neue"/>
              </a:rPr>
              <a:t>Donde PIB</a:t>
            </a:r>
            <a:r>
              <a:rPr lang="es-US" sz="5600" b="0" i="1" baseline="-25000" dirty="0">
                <a:solidFill>
                  <a:srgbClr val="252525"/>
                </a:solidFill>
                <a:effectLst/>
                <a:latin typeface="inherit"/>
              </a:rPr>
              <a:t>pm</a:t>
            </a:r>
            <a:r>
              <a:rPr lang="es-US" sz="5600" b="0" i="0" dirty="0">
                <a:solidFill>
                  <a:srgbClr val="252525"/>
                </a:solidFill>
                <a:effectLst/>
                <a:latin typeface="Helvetica Neue"/>
              </a:rPr>
              <a:t> es el producto interno bruto valorado a precios de mercado, </a:t>
            </a:r>
          </a:p>
          <a:p>
            <a:pPr marL="0" indent="722313" fontAlgn="base">
              <a:buNone/>
            </a:pPr>
            <a:r>
              <a:rPr lang="es-US" sz="5600" b="0" i="1" dirty="0">
                <a:solidFill>
                  <a:srgbClr val="252525"/>
                </a:solidFill>
                <a:effectLst/>
                <a:latin typeface="inherit"/>
              </a:rPr>
              <a:t>C</a:t>
            </a:r>
            <a:r>
              <a:rPr lang="es-US" sz="5600" b="0" i="0" dirty="0">
                <a:solidFill>
                  <a:srgbClr val="252525"/>
                </a:solidFill>
                <a:effectLst/>
                <a:latin typeface="Helvetica Neue"/>
              </a:rPr>
              <a:t> es valor total del </a:t>
            </a:r>
            <a:r>
              <a:rPr lang="es-US" sz="5600" b="0" i="0" u="none" strike="noStrike" dirty="0">
                <a:solidFill>
                  <a:srgbClr val="5A3696"/>
                </a:solidFill>
                <a:effectLst/>
                <a:latin typeface="inherit"/>
                <a:hlinkClick r:id="rId2" tooltip="Consumo"/>
              </a:rPr>
              <a:t>consumo</a:t>
            </a:r>
            <a:r>
              <a:rPr lang="es-US" sz="5600" b="0" i="0" dirty="0">
                <a:solidFill>
                  <a:srgbClr val="252525"/>
                </a:solidFill>
                <a:effectLst/>
                <a:latin typeface="Helvetica Neue"/>
              </a:rPr>
              <a:t> final nacional,</a:t>
            </a:r>
          </a:p>
          <a:p>
            <a:pPr marL="0" indent="722313" fontAlgn="base">
              <a:buNone/>
            </a:pPr>
            <a:r>
              <a:rPr lang="es-US" sz="5600" b="0" i="1" dirty="0">
                <a:solidFill>
                  <a:srgbClr val="252525"/>
                </a:solidFill>
                <a:effectLst/>
                <a:latin typeface="inherit"/>
              </a:rPr>
              <a:t>G</a:t>
            </a:r>
            <a:r>
              <a:rPr lang="es-US" sz="5600" b="0" i="0" dirty="0">
                <a:solidFill>
                  <a:srgbClr val="252525"/>
                </a:solidFill>
                <a:effectLst/>
                <a:latin typeface="Helvetica Neue"/>
              </a:rPr>
              <a:t> es el consumo de la administración pública, </a:t>
            </a:r>
          </a:p>
          <a:p>
            <a:pPr marL="0" indent="722313" fontAlgn="base">
              <a:buNone/>
            </a:pPr>
            <a:r>
              <a:rPr lang="es-US" sz="5600" b="0" i="1" dirty="0">
                <a:solidFill>
                  <a:srgbClr val="252525"/>
                </a:solidFill>
                <a:effectLst/>
                <a:latin typeface="inherit"/>
              </a:rPr>
              <a:t>I</a:t>
            </a:r>
            <a:r>
              <a:rPr lang="es-US" sz="5600" b="0" i="0" dirty="0">
                <a:solidFill>
                  <a:srgbClr val="252525"/>
                </a:solidFill>
                <a:effectLst/>
                <a:latin typeface="Helvetica Neue"/>
              </a:rPr>
              <a:t> es la formación bruta de capital también llamada </a:t>
            </a:r>
            <a:r>
              <a:rPr lang="es-US" sz="5600" b="0" i="0" u="none" strike="noStrike" dirty="0">
                <a:solidFill>
                  <a:srgbClr val="5A3696"/>
                </a:solidFill>
                <a:effectLst/>
                <a:latin typeface="inherit"/>
                <a:hlinkClick r:id="rId3" tooltip="Inversión"/>
              </a:rPr>
              <a:t>inversión</a:t>
            </a:r>
            <a:r>
              <a:rPr lang="es-US" sz="5600" b="0" i="0" dirty="0">
                <a:solidFill>
                  <a:srgbClr val="252525"/>
                </a:solidFill>
                <a:effectLst/>
                <a:latin typeface="Helvetica Neue"/>
              </a:rPr>
              <a:t>. </a:t>
            </a:r>
          </a:p>
          <a:p>
            <a:pPr marL="0" indent="722313" fontAlgn="base">
              <a:buNone/>
            </a:pPr>
            <a:r>
              <a:rPr lang="es-US" sz="5600" b="0" i="1" dirty="0">
                <a:solidFill>
                  <a:srgbClr val="252525"/>
                </a:solidFill>
                <a:effectLst/>
                <a:latin typeface="inherit"/>
              </a:rPr>
              <a:t>X </a:t>
            </a:r>
            <a:r>
              <a:rPr lang="es-US" sz="5600" b="0" i="0" dirty="0">
                <a:solidFill>
                  <a:srgbClr val="252525"/>
                </a:solidFill>
                <a:effectLst/>
                <a:latin typeface="Helvetica Neue"/>
              </a:rPr>
              <a:t> es el volumen monetario de las </a:t>
            </a:r>
            <a:r>
              <a:rPr lang="es-US" sz="5600" b="0" i="0" u="none" strike="noStrike" dirty="0">
                <a:solidFill>
                  <a:srgbClr val="5A3696"/>
                </a:solidFill>
                <a:effectLst/>
                <a:latin typeface="inherit"/>
                <a:hlinkClick r:id="rId4" tooltip="Exportación"/>
              </a:rPr>
              <a:t>exportaciones</a:t>
            </a:r>
            <a:r>
              <a:rPr lang="es-US" sz="5600" b="0" i="0" dirty="0">
                <a:solidFill>
                  <a:srgbClr val="252525"/>
                </a:solidFill>
                <a:effectLst/>
                <a:latin typeface="Helvetica Neue"/>
              </a:rPr>
              <a:t> y </a:t>
            </a:r>
          </a:p>
          <a:p>
            <a:pPr marL="0" indent="722313" fontAlgn="base">
              <a:buNone/>
            </a:pPr>
            <a:r>
              <a:rPr lang="es-US" sz="5600" b="0" i="1" dirty="0">
                <a:solidFill>
                  <a:srgbClr val="252525"/>
                </a:solidFill>
                <a:effectLst/>
                <a:latin typeface="inherit"/>
              </a:rPr>
              <a:t>M</a:t>
            </a:r>
            <a:r>
              <a:rPr lang="es-US" sz="5600" b="0" i="0" dirty="0">
                <a:solidFill>
                  <a:srgbClr val="252525"/>
                </a:solidFill>
                <a:effectLst/>
                <a:latin typeface="Helvetica Neue"/>
              </a:rPr>
              <a:t> el volumen de </a:t>
            </a:r>
            <a:r>
              <a:rPr lang="es-US" sz="5600" b="0" i="0" u="none" strike="noStrike" dirty="0">
                <a:solidFill>
                  <a:srgbClr val="5A3696"/>
                </a:solidFill>
                <a:effectLst/>
                <a:latin typeface="inherit"/>
                <a:hlinkClick r:id="rId5" tooltip="Importación"/>
              </a:rPr>
              <a:t>importaciones</a:t>
            </a:r>
            <a:r>
              <a:rPr lang="es-US" sz="5600" b="0" i="0" dirty="0">
                <a:solidFill>
                  <a:srgbClr val="252525"/>
                </a:solidFill>
                <a:effectLst/>
                <a:latin typeface="Helvetica Neue"/>
              </a:rPr>
              <a:t>. Si se tiene en cuenta la existencia del sector público se distingue entre consumo e inversión privadas y </a:t>
            </a:r>
            <a:r>
              <a:rPr lang="es-US" sz="5600" b="0" i="0" u="none" strike="noStrike" dirty="0">
                <a:solidFill>
                  <a:srgbClr val="5A3696"/>
                </a:solidFill>
                <a:effectLst/>
                <a:latin typeface="inherit"/>
                <a:hlinkClick r:id="rId6" tooltip="Gasto público"/>
              </a:rPr>
              <a:t>gasto público en adquisición de bienes y servicios</a:t>
            </a:r>
            <a:r>
              <a:rPr lang="es-US" sz="5600" b="0" i="0" dirty="0">
                <a:solidFill>
                  <a:srgbClr val="252525"/>
                </a:solidFill>
                <a:effectLst/>
                <a:latin typeface="Helvetica Neue"/>
              </a:rPr>
              <a:t>: </a:t>
            </a:r>
            <a:r>
              <a:rPr lang="es-US" sz="5600" b="0" i="1" dirty="0">
                <a:solidFill>
                  <a:srgbClr val="252525"/>
                </a:solidFill>
                <a:effectLst/>
                <a:latin typeface="inherit"/>
              </a:rPr>
              <a:t>G</a:t>
            </a:r>
            <a:r>
              <a:rPr lang="es-US" sz="5600" b="0" i="0" dirty="0">
                <a:solidFill>
                  <a:srgbClr val="252525"/>
                </a:solidFill>
                <a:effectLst/>
                <a:latin typeface="Helvetica Neue"/>
              </a:rPr>
              <a:t>, entonces modificamos la fórmula:</a:t>
            </a:r>
          </a:p>
          <a:p>
            <a:pPr marL="0" indent="722313" fontAlgn="base">
              <a:buNone/>
            </a:pPr>
            <a:r>
              <a:rPr lang="es-US" sz="5600" dirty="0">
                <a:effectLst/>
                <a:latin typeface="inherit"/>
              </a:rPr>
              <a:t>{PIB}}_{pm}=C_{pr}+I_{pr}+G+(X-M)\,}</a:t>
            </a:r>
          </a:p>
          <a:p>
            <a:pPr marL="0" indent="0">
              <a:buNone/>
            </a:pPr>
            <a:endParaRPr lang="es-US" dirty="0"/>
          </a:p>
        </p:txBody>
      </p:sp>
    </p:spTree>
    <p:extLst>
      <p:ext uri="{BB962C8B-B14F-4D97-AF65-F5344CB8AC3E}">
        <p14:creationId xmlns:p14="http://schemas.microsoft.com/office/powerpoint/2010/main" val="2540954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US" sz="4400" dirty="0"/>
              <a:t>Tasa de variación del </a:t>
            </a:r>
            <a:r>
              <a:rPr lang="es-US" sz="4400" dirty="0" err="1"/>
              <a:t>p.i.b</a:t>
            </a:r>
            <a:r>
              <a:rPr lang="es-US" sz="4400" dirty="0"/>
              <a:t>.</a:t>
            </a:r>
          </a:p>
        </p:txBody>
      </p:sp>
      <p:sp>
        <p:nvSpPr>
          <p:cNvPr id="3" name="Marcador de contenido 2"/>
          <p:cNvSpPr>
            <a:spLocks noGrp="1"/>
          </p:cNvSpPr>
          <p:nvPr>
            <p:ph sz="quarter" idx="13"/>
          </p:nvPr>
        </p:nvSpPr>
        <p:spPr/>
        <p:txBody>
          <a:bodyPr>
            <a:normAutofit fontScale="77500" lnSpcReduction="20000"/>
          </a:bodyPr>
          <a:lstStyle/>
          <a:p>
            <a:pPr marL="0" indent="633413" algn="just" fontAlgn="base">
              <a:buNone/>
            </a:pPr>
            <a:r>
              <a:rPr lang="es-US" b="0" i="0" dirty="0">
                <a:solidFill>
                  <a:srgbClr val="252525"/>
                </a:solidFill>
                <a:effectLst/>
                <a:latin typeface="Helvetica Neue"/>
              </a:rPr>
              <a:t>La tasa de variación del producto interno bruto es el incremento o disminución que experimenta este en un periodo de tiempo determinado, normalmente un año</a:t>
            </a:r>
          </a:p>
          <a:p>
            <a:pPr marL="0" indent="633413" algn="just" fontAlgn="base">
              <a:buNone/>
            </a:pPr>
            <a:r>
              <a:rPr lang="es-US" b="0" i="0" dirty="0">
                <a:solidFill>
                  <a:srgbClr val="252525"/>
                </a:solidFill>
                <a:effectLst/>
                <a:latin typeface="Helvetica Neue"/>
              </a:rPr>
              <a:t> Se utiliza para medir el crecimiento económico de un país. Es el cociente entre el PIB del año </a:t>
            </a:r>
            <a:r>
              <a:rPr lang="es-US" b="0" i="1" dirty="0">
                <a:solidFill>
                  <a:srgbClr val="252525"/>
                </a:solidFill>
                <a:effectLst/>
                <a:latin typeface="inherit"/>
              </a:rPr>
              <a:t>n</a:t>
            </a:r>
            <a:r>
              <a:rPr lang="es-US" b="0" i="0" dirty="0">
                <a:solidFill>
                  <a:srgbClr val="252525"/>
                </a:solidFill>
                <a:effectLst/>
                <a:latin typeface="Helvetica Neue"/>
              </a:rPr>
              <a:t> y el PIB del año (</a:t>
            </a:r>
            <a:r>
              <a:rPr lang="es-US" b="0" i="1" dirty="0">
                <a:solidFill>
                  <a:srgbClr val="252525"/>
                </a:solidFill>
                <a:effectLst/>
                <a:latin typeface="inherit"/>
              </a:rPr>
              <a:t>n</a:t>
            </a:r>
            <a:r>
              <a:rPr lang="es-US" b="0" i="0" dirty="0">
                <a:solidFill>
                  <a:srgbClr val="252525"/>
                </a:solidFill>
                <a:effectLst/>
                <a:latin typeface="Helvetica Neue"/>
              </a:rPr>
              <a:t>-1) expresado en porcentaje. La tasa de variación en año </a:t>
            </a:r>
            <a:r>
              <a:rPr lang="es-US" b="0" i="1" dirty="0">
                <a:solidFill>
                  <a:srgbClr val="252525"/>
                </a:solidFill>
                <a:effectLst/>
                <a:latin typeface="inherit"/>
              </a:rPr>
              <a:t>n</a:t>
            </a:r>
            <a:r>
              <a:rPr lang="es-US" b="0" i="0" dirty="0">
                <a:solidFill>
                  <a:srgbClr val="252525"/>
                </a:solidFill>
                <a:effectLst/>
                <a:latin typeface="Helvetica Neue"/>
              </a:rPr>
              <a:t> (%) </a:t>
            </a:r>
            <a:r>
              <a:rPr lang="es-US" b="0" i="1" dirty="0" err="1">
                <a:solidFill>
                  <a:srgbClr val="252525"/>
                </a:solidFill>
                <a:effectLst/>
                <a:latin typeface="inherit"/>
              </a:rPr>
              <a:t>t</a:t>
            </a:r>
            <a:r>
              <a:rPr lang="es-US" b="0" i="1" baseline="-25000" dirty="0" err="1">
                <a:solidFill>
                  <a:srgbClr val="252525"/>
                </a:solidFill>
                <a:effectLst/>
                <a:latin typeface="inherit"/>
              </a:rPr>
              <a:t>n</a:t>
            </a:r>
            <a:r>
              <a:rPr lang="es-US" b="0" i="0" dirty="0">
                <a:solidFill>
                  <a:srgbClr val="252525"/>
                </a:solidFill>
                <a:effectLst/>
                <a:latin typeface="Helvetica Neue"/>
              </a:rPr>
              <a:t> viene dada por:</a:t>
            </a:r>
          </a:p>
          <a:p>
            <a:pPr marL="0" indent="633413" algn="just" fontAlgn="base">
              <a:buNone/>
            </a:pPr>
            <a:r>
              <a:rPr lang="es-US" dirty="0">
                <a:effectLst/>
                <a:latin typeface="inherit"/>
              </a:rPr>
              <a:t> t_n={{PIB}}_{n}-{PIB}}_{n-1}}/{PIB}}_{n-1}}}/×100}</a:t>
            </a:r>
          </a:p>
          <a:p>
            <a:pPr marL="0" indent="633413" algn="just" fontAlgn="base">
              <a:buNone/>
            </a:pPr>
            <a:r>
              <a:rPr lang="es-US" b="0" i="0" dirty="0">
                <a:solidFill>
                  <a:srgbClr val="252525"/>
                </a:solidFill>
                <a:effectLst/>
                <a:latin typeface="Helvetica Neue"/>
              </a:rPr>
              <a:t>Donde el PIB usado es usualmente el PIB real ya que así se puede medir el crecimiento real de la economía dejando a un lado los efectos inflacionistas o deflacionistas.</a:t>
            </a:r>
          </a:p>
          <a:p>
            <a:pPr marL="0" indent="0">
              <a:buNone/>
            </a:pPr>
            <a:br>
              <a:rPr lang="es-US" dirty="0"/>
            </a:br>
            <a:endParaRPr lang="es-US" dirty="0"/>
          </a:p>
        </p:txBody>
      </p:sp>
    </p:spTree>
    <p:extLst>
      <p:ext uri="{BB962C8B-B14F-4D97-AF65-F5344CB8AC3E}">
        <p14:creationId xmlns:p14="http://schemas.microsoft.com/office/powerpoint/2010/main" val="4242371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US" sz="4400" dirty="0"/>
              <a:t>Pib per cápita</a:t>
            </a:r>
          </a:p>
        </p:txBody>
      </p:sp>
      <p:sp>
        <p:nvSpPr>
          <p:cNvPr id="3" name="Marcador de contenido 2"/>
          <p:cNvSpPr>
            <a:spLocks noGrp="1"/>
          </p:cNvSpPr>
          <p:nvPr>
            <p:ph sz="quarter" idx="13"/>
          </p:nvPr>
        </p:nvSpPr>
        <p:spPr/>
        <p:txBody>
          <a:bodyPr/>
          <a:lstStyle/>
          <a:p>
            <a:pPr marL="0" indent="722313" algn="just" fontAlgn="base">
              <a:buNone/>
            </a:pPr>
            <a:r>
              <a:rPr lang="es-US" b="0" i="0" dirty="0">
                <a:solidFill>
                  <a:srgbClr val="252525"/>
                </a:solidFill>
                <a:effectLst/>
                <a:latin typeface="Helvetica Neue"/>
              </a:rPr>
              <a:t>El </a:t>
            </a:r>
            <a:r>
              <a:rPr lang="es-US" b="1" i="0" dirty="0">
                <a:solidFill>
                  <a:srgbClr val="252525"/>
                </a:solidFill>
                <a:effectLst/>
                <a:latin typeface="inherit"/>
              </a:rPr>
              <a:t>PIB per cápita</a:t>
            </a:r>
            <a:r>
              <a:rPr lang="es-US" b="0" i="0" dirty="0">
                <a:solidFill>
                  <a:srgbClr val="252525"/>
                </a:solidFill>
                <a:effectLst/>
                <a:latin typeface="Helvetica Neue"/>
              </a:rPr>
              <a:t> (también llamado </a:t>
            </a:r>
            <a:r>
              <a:rPr lang="es-US" b="1" i="0" dirty="0">
                <a:solidFill>
                  <a:srgbClr val="252525"/>
                </a:solidFill>
                <a:effectLst/>
                <a:latin typeface="inherit"/>
              </a:rPr>
              <a:t>renta per cápita</a:t>
            </a:r>
            <a:r>
              <a:rPr lang="es-US" b="0" i="0" dirty="0">
                <a:solidFill>
                  <a:srgbClr val="252525"/>
                </a:solidFill>
                <a:effectLst/>
                <a:latin typeface="Helvetica Neue"/>
              </a:rPr>
              <a:t>, </a:t>
            </a:r>
            <a:r>
              <a:rPr lang="es-US" b="1" i="0" dirty="0">
                <a:solidFill>
                  <a:srgbClr val="252525"/>
                </a:solidFill>
                <a:effectLst/>
                <a:latin typeface="inherit"/>
              </a:rPr>
              <a:t>ingreso per cápita</a:t>
            </a:r>
            <a:r>
              <a:rPr lang="es-US" b="0" i="0" dirty="0">
                <a:solidFill>
                  <a:srgbClr val="252525"/>
                </a:solidFill>
                <a:effectLst/>
                <a:latin typeface="Helvetica Neue"/>
              </a:rPr>
              <a:t> o </a:t>
            </a:r>
            <a:r>
              <a:rPr lang="es-US" b="1" i="0" dirty="0">
                <a:solidFill>
                  <a:srgbClr val="252525"/>
                </a:solidFill>
                <a:effectLst/>
                <a:latin typeface="inherit"/>
              </a:rPr>
              <a:t>PIB por habitante</a:t>
            </a:r>
            <a:r>
              <a:rPr lang="es-US" b="0" i="0" dirty="0">
                <a:solidFill>
                  <a:srgbClr val="252525"/>
                </a:solidFill>
                <a:effectLst/>
                <a:latin typeface="Helvetica Neue"/>
              </a:rPr>
              <a:t> ) es una magnitud que trata de medir la riqueza material disponible</a:t>
            </a:r>
          </a:p>
          <a:p>
            <a:pPr marL="0" indent="722313" algn="just" fontAlgn="base">
              <a:buNone/>
            </a:pPr>
            <a:r>
              <a:rPr lang="es-US" b="0" i="0" dirty="0">
                <a:solidFill>
                  <a:srgbClr val="252525"/>
                </a:solidFill>
                <a:effectLst/>
                <a:latin typeface="Helvetica Neue"/>
              </a:rPr>
              <a:t>. Se calcula simplemente como el PIB total dividido entre el número de habitantes (</a:t>
            </a:r>
            <a:r>
              <a:rPr lang="es-US" b="0" i="1" dirty="0">
                <a:solidFill>
                  <a:srgbClr val="252525"/>
                </a:solidFill>
                <a:effectLst/>
                <a:latin typeface="inherit"/>
              </a:rPr>
              <a:t>N</a:t>
            </a:r>
            <a:r>
              <a:rPr lang="es-US" b="0" i="0" dirty="0">
                <a:solidFill>
                  <a:srgbClr val="252525"/>
                </a:solidFill>
                <a:effectLst/>
                <a:latin typeface="Helvetica Neue"/>
              </a:rPr>
              <a:t>):</a:t>
            </a:r>
          </a:p>
          <a:p>
            <a:pPr marL="0" indent="722313" algn="just" fontAlgn="base">
              <a:buNone/>
            </a:pPr>
            <a:r>
              <a:rPr lang="es-US" dirty="0">
                <a:effectLst/>
                <a:latin typeface="inherit"/>
              </a:rPr>
              <a:t>                     {PIB}}_{pc}=(PIB}  /{N}</a:t>
            </a:r>
          </a:p>
          <a:p>
            <a:endParaRPr lang="es-US" dirty="0"/>
          </a:p>
        </p:txBody>
      </p:sp>
    </p:spTree>
    <p:extLst>
      <p:ext uri="{BB962C8B-B14F-4D97-AF65-F5344CB8AC3E}">
        <p14:creationId xmlns:p14="http://schemas.microsoft.com/office/powerpoint/2010/main" val="1331816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294969"/>
            <a:ext cx="10080522" cy="1418154"/>
          </a:xfrm>
        </p:spPr>
        <p:txBody>
          <a:bodyPr>
            <a:normAutofit/>
          </a:bodyPr>
          <a:lstStyle/>
          <a:p>
            <a:pPr algn="ctr"/>
            <a:r>
              <a:rPr lang="es-US" sz="4400" dirty="0"/>
              <a:t>Ahorro, inversión y balanza comercial</a:t>
            </a:r>
          </a:p>
        </p:txBody>
      </p:sp>
      <p:sp>
        <p:nvSpPr>
          <p:cNvPr id="3" name="Marcador de contenido 2"/>
          <p:cNvSpPr>
            <a:spLocks noGrp="1"/>
          </p:cNvSpPr>
          <p:nvPr>
            <p:ph sz="quarter" idx="13"/>
          </p:nvPr>
        </p:nvSpPr>
        <p:spPr>
          <a:xfrm>
            <a:off x="685801" y="2063396"/>
            <a:ext cx="10394707" cy="3311189"/>
          </a:xfrm>
        </p:spPr>
        <p:txBody>
          <a:bodyPr>
            <a:noAutofit/>
          </a:bodyPr>
          <a:lstStyle/>
          <a:p>
            <a:pPr marL="0" indent="722313">
              <a:buNone/>
            </a:pPr>
            <a:r>
              <a:rPr lang="es-US" sz="1800" b="0" i="0" dirty="0">
                <a:solidFill>
                  <a:srgbClr val="252525"/>
                </a:solidFill>
                <a:effectLst/>
                <a:latin typeface="Helvetica Neue"/>
              </a:rPr>
              <a:t>El ahorro, la inversión y la balanza comercial son tres magnitudes flujo que satisfacen una identidad muy simple:</a:t>
            </a:r>
          </a:p>
          <a:p>
            <a:pPr marL="0" indent="722313">
              <a:buNone/>
            </a:pPr>
            <a:r>
              <a:rPr lang="es-US" sz="1800" dirty="0"/>
              <a:t>Ahorro – inversión   =     exportaciones – importaciones</a:t>
            </a:r>
          </a:p>
          <a:p>
            <a:pPr marL="0" indent="722313">
              <a:buNone/>
            </a:pPr>
            <a:r>
              <a:rPr lang="es-US" sz="1800" dirty="0" err="1"/>
              <a:t>p.i.b</a:t>
            </a:r>
            <a:r>
              <a:rPr lang="es-US" sz="1800" dirty="0"/>
              <a:t>.. + M = c  + i  + X   donde</a:t>
            </a:r>
          </a:p>
          <a:p>
            <a:pPr marL="0" indent="722313">
              <a:buNone/>
            </a:pPr>
            <a:r>
              <a:rPr lang="es-US" sz="1800" b="1" dirty="0">
                <a:latin typeface="inherit"/>
              </a:rPr>
              <a:t>   </a:t>
            </a:r>
            <a:r>
              <a:rPr lang="es-US" sz="1800" b="1" dirty="0">
                <a:effectLst/>
                <a:latin typeface="inherit"/>
              </a:rPr>
              <a:t>C</a:t>
            </a:r>
            <a:r>
              <a:rPr lang="es-US" sz="1800" dirty="0">
                <a:effectLst/>
                <a:latin typeface="inherit"/>
              </a:rPr>
              <a:t>     es el consumo total incluyendo el consumo privado y el consumo público., </a:t>
            </a:r>
          </a:p>
          <a:p>
            <a:pPr marL="0" indent="722313">
              <a:buNone/>
            </a:pPr>
            <a:r>
              <a:rPr lang="es-US" sz="1800" b="1" dirty="0">
                <a:effectLst/>
                <a:latin typeface="inherit"/>
              </a:rPr>
              <a:t>   I</a:t>
            </a:r>
            <a:r>
              <a:rPr lang="es-US" sz="1800" dirty="0">
                <a:effectLst/>
                <a:latin typeface="inherit"/>
              </a:rPr>
              <a:t>        es la inversión pública y privada. </a:t>
            </a:r>
          </a:p>
          <a:p>
            <a:pPr marL="0" indent="722313">
              <a:buNone/>
            </a:pPr>
            <a:r>
              <a:rPr lang="es-US" sz="1800" dirty="0">
                <a:effectLst/>
                <a:latin typeface="inherit"/>
              </a:rPr>
              <a:t>      </a:t>
            </a:r>
            <a:r>
              <a:rPr lang="es-US" sz="1800" b="1" dirty="0">
                <a:effectLst/>
                <a:latin typeface="inherit"/>
              </a:rPr>
              <a:t>x</a:t>
            </a:r>
            <a:r>
              <a:rPr lang="es-US" sz="1800" dirty="0">
                <a:effectLst/>
                <a:latin typeface="inherit"/>
              </a:rPr>
              <a:t>      es el valor de todas las exportaciones</a:t>
            </a:r>
          </a:p>
          <a:p>
            <a:pPr marL="0" indent="722313">
              <a:buNone/>
            </a:pPr>
            <a:r>
              <a:rPr lang="es-US" sz="1800" b="1" dirty="0">
                <a:latin typeface="inherit"/>
              </a:rPr>
              <a:t>  M</a:t>
            </a:r>
            <a:r>
              <a:rPr lang="es-US" sz="1800" dirty="0">
                <a:latin typeface="inherit"/>
              </a:rPr>
              <a:t>     </a:t>
            </a:r>
            <a:r>
              <a:rPr lang="es-US" sz="1800" dirty="0">
                <a:effectLst/>
                <a:latin typeface="inherit"/>
              </a:rPr>
              <a:t> es el valor de todas las importaciones.</a:t>
            </a:r>
            <a:endParaRPr lang="es-US" sz="1800" dirty="0"/>
          </a:p>
        </p:txBody>
      </p:sp>
    </p:spTree>
    <p:extLst>
      <p:ext uri="{BB962C8B-B14F-4D97-AF65-F5344CB8AC3E}">
        <p14:creationId xmlns:p14="http://schemas.microsoft.com/office/powerpoint/2010/main" val="3188434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US" sz="4400" dirty="0"/>
              <a:t>Definición</a:t>
            </a:r>
          </a:p>
        </p:txBody>
      </p:sp>
      <p:sp>
        <p:nvSpPr>
          <p:cNvPr id="3" name="Marcador de contenido 2"/>
          <p:cNvSpPr>
            <a:spLocks noGrp="1"/>
          </p:cNvSpPr>
          <p:nvPr>
            <p:ph sz="quarter" idx="13"/>
          </p:nvPr>
        </p:nvSpPr>
        <p:spPr>
          <a:xfrm>
            <a:off x="921775" y="1679938"/>
            <a:ext cx="10394707" cy="3311189"/>
          </a:xfrm>
        </p:spPr>
        <p:txBody>
          <a:bodyPr>
            <a:normAutofit/>
          </a:bodyPr>
          <a:lstStyle/>
          <a:p>
            <a:pPr marL="0" indent="722313" algn="just">
              <a:buNone/>
            </a:pPr>
            <a:r>
              <a:rPr lang="es-US" sz="1800" b="0" i="0" dirty="0">
                <a:solidFill>
                  <a:srgbClr val="000000"/>
                </a:solidFill>
                <a:effectLst/>
                <a:latin typeface="Arial" panose="020B0604020202020204" pitchFamily="34" charset="0"/>
                <a:cs typeface="Arial" panose="020B0604020202020204" pitchFamily="34" charset="0"/>
              </a:rPr>
              <a:t>Lo que se acostumbra mencionar o citar como </a:t>
            </a:r>
            <a:r>
              <a:rPr lang="es-US" sz="1800" b="1" i="0" dirty="0">
                <a:solidFill>
                  <a:srgbClr val="000000"/>
                </a:solidFill>
                <a:effectLst/>
                <a:latin typeface="Arial" panose="020B0604020202020204" pitchFamily="34" charset="0"/>
                <a:cs typeface="Arial" panose="020B0604020202020204" pitchFamily="34" charset="0"/>
              </a:rPr>
              <a:t>PIB</a:t>
            </a:r>
            <a:r>
              <a:rPr lang="es-US" sz="1800" b="0" i="0" dirty="0">
                <a:solidFill>
                  <a:srgbClr val="000000"/>
                </a:solidFill>
                <a:effectLst/>
                <a:latin typeface="Arial" panose="020B0604020202020204" pitchFamily="34" charset="0"/>
                <a:cs typeface="Arial" panose="020B0604020202020204" pitchFamily="34" charset="0"/>
              </a:rPr>
              <a:t> corresponde a una sigla que resume la expresión de </a:t>
            </a:r>
            <a:r>
              <a:rPr lang="es-US" sz="1800" b="1" i="0" dirty="0">
                <a:solidFill>
                  <a:srgbClr val="000000"/>
                </a:solidFill>
                <a:effectLst/>
                <a:latin typeface="Arial" panose="020B0604020202020204" pitchFamily="34" charset="0"/>
                <a:cs typeface="Arial" panose="020B0604020202020204" pitchFamily="34" charset="0"/>
              </a:rPr>
              <a:t>Producto Interno Bruto</a:t>
            </a:r>
            <a:r>
              <a:rPr lang="es-US" sz="1800" b="0" i="0" dirty="0">
                <a:solidFill>
                  <a:srgbClr val="000000"/>
                </a:solidFill>
                <a:effectLst/>
                <a:latin typeface="Arial" panose="020B0604020202020204" pitchFamily="34" charset="0"/>
                <a:cs typeface="Arial" panose="020B0604020202020204" pitchFamily="34" charset="0"/>
              </a:rPr>
              <a:t> o </a:t>
            </a:r>
            <a:r>
              <a:rPr lang="es-US" sz="1800" b="1" i="0" dirty="0">
                <a:solidFill>
                  <a:srgbClr val="000000"/>
                </a:solidFill>
                <a:effectLst/>
                <a:latin typeface="Arial" panose="020B0604020202020204" pitchFamily="34" charset="0"/>
                <a:cs typeface="Arial" panose="020B0604020202020204" pitchFamily="34" charset="0"/>
              </a:rPr>
              <a:t>Producto Interior Bruto</a:t>
            </a:r>
          </a:p>
          <a:p>
            <a:pPr marL="0" indent="722313" algn="just">
              <a:buNone/>
            </a:pPr>
            <a:r>
              <a:rPr lang="es-US" sz="1800" b="0" i="0" dirty="0">
                <a:solidFill>
                  <a:srgbClr val="000000"/>
                </a:solidFill>
                <a:effectLst/>
                <a:latin typeface="Arial" panose="020B0604020202020204" pitchFamily="34" charset="0"/>
                <a:cs typeface="Arial" panose="020B0604020202020204" pitchFamily="34" charset="0"/>
              </a:rPr>
              <a:t> un concepto extendido en numerosos países como </a:t>
            </a:r>
            <a:r>
              <a:rPr lang="es-US" sz="1800" b="1" i="0" dirty="0">
                <a:solidFill>
                  <a:srgbClr val="000000"/>
                </a:solidFill>
                <a:effectLst/>
                <a:latin typeface="Arial" panose="020B0604020202020204" pitchFamily="34" charset="0"/>
                <a:cs typeface="Arial" panose="020B0604020202020204" pitchFamily="34" charset="0"/>
              </a:rPr>
              <a:t>PBI</a:t>
            </a:r>
            <a:r>
              <a:rPr lang="es-US" sz="1800" b="0" i="0" dirty="0">
                <a:solidFill>
                  <a:srgbClr val="000000"/>
                </a:solidFill>
                <a:effectLst/>
                <a:latin typeface="Arial" panose="020B0604020202020204" pitchFamily="34" charset="0"/>
                <a:cs typeface="Arial" panose="020B0604020202020204" pitchFamily="34" charset="0"/>
              </a:rPr>
              <a:t> (</a:t>
            </a:r>
            <a:r>
              <a:rPr lang="es-US" sz="1800" b="1" i="0" dirty="0">
                <a:solidFill>
                  <a:srgbClr val="000000"/>
                </a:solidFill>
                <a:effectLst/>
                <a:latin typeface="Arial" panose="020B0604020202020204" pitchFamily="34" charset="0"/>
                <a:cs typeface="Arial" panose="020B0604020202020204" pitchFamily="34" charset="0"/>
              </a:rPr>
              <a:t>Producto Bruto Interno</a:t>
            </a:r>
            <a:r>
              <a:rPr lang="es-US" sz="1800" b="0" i="0" dirty="0">
                <a:solidFill>
                  <a:srgbClr val="000000"/>
                </a:solidFill>
                <a:effectLst/>
                <a:latin typeface="Arial" panose="020B0604020202020204" pitchFamily="34" charset="0"/>
                <a:cs typeface="Arial" panose="020B0604020202020204" pitchFamily="34" charset="0"/>
              </a:rPr>
              <a:t>). Se trata de una noción que engloba a la producción total de </a:t>
            </a:r>
            <a:r>
              <a:rPr lang="es-US" sz="1800" b="1" i="0" u="none" strike="noStrike" dirty="0">
                <a:solidFill>
                  <a:srgbClr val="BB4B0D"/>
                </a:solidFill>
                <a:effectLst/>
                <a:latin typeface="Arial" panose="020B0604020202020204" pitchFamily="34" charset="0"/>
                <a:cs typeface="Arial" panose="020B0604020202020204" pitchFamily="34" charset="0"/>
                <a:hlinkClick r:id="rId2"/>
              </a:rPr>
              <a:t>servicios</a:t>
            </a:r>
            <a:r>
              <a:rPr lang="es-US" sz="1800" b="0" i="0" dirty="0">
                <a:solidFill>
                  <a:srgbClr val="000000"/>
                </a:solidFill>
                <a:effectLst/>
                <a:latin typeface="Arial" panose="020B0604020202020204" pitchFamily="34" charset="0"/>
                <a:cs typeface="Arial" panose="020B0604020202020204" pitchFamily="34" charset="0"/>
              </a:rPr>
              <a:t> y </a:t>
            </a:r>
            <a:r>
              <a:rPr lang="es-US" sz="1800" b="1" i="0" u="none" strike="noStrike" dirty="0">
                <a:solidFill>
                  <a:srgbClr val="BB4B0D"/>
                </a:solidFill>
                <a:effectLst/>
                <a:latin typeface="Arial" panose="020B0604020202020204" pitchFamily="34" charset="0"/>
                <a:cs typeface="Arial" panose="020B0604020202020204" pitchFamily="34" charset="0"/>
                <a:hlinkClick r:id="rId3"/>
              </a:rPr>
              <a:t>bienes</a:t>
            </a:r>
            <a:r>
              <a:rPr lang="es-US" sz="1800" b="0" i="0" dirty="0">
                <a:solidFill>
                  <a:srgbClr val="000000"/>
                </a:solidFill>
                <a:effectLst/>
                <a:latin typeface="Arial" panose="020B0604020202020204" pitchFamily="34" charset="0"/>
                <a:cs typeface="Arial" panose="020B0604020202020204" pitchFamily="34" charset="0"/>
              </a:rPr>
              <a:t> de una nación durante un determinado periodo de tiempo, expresada en un monto o precio monetario</a:t>
            </a:r>
            <a:endParaRPr lang="es-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603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796" y="506976"/>
            <a:ext cx="10946989" cy="918087"/>
          </a:xfrm>
        </p:spPr>
        <p:txBody>
          <a:bodyPr>
            <a:normAutofit/>
          </a:bodyPr>
          <a:lstStyle/>
          <a:p>
            <a:pPr algn="ctr"/>
            <a:r>
              <a:rPr lang="es-US" sz="4400" dirty="0"/>
              <a:t>Ahorro , inversión y balanza comercial</a:t>
            </a:r>
          </a:p>
        </p:txBody>
      </p:sp>
      <p:sp>
        <p:nvSpPr>
          <p:cNvPr id="3" name="Marcador de contenido 2"/>
          <p:cNvSpPr>
            <a:spLocks noGrp="1"/>
          </p:cNvSpPr>
          <p:nvPr>
            <p:ph sz="quarter" idx="13"/>
          </p:nvPr>
        </p:nvSpPr>
        <p:spPr>
          <a:xfrm>
            <a:off x="1017439" y="1159592"/>
            <a:ext cx="10283705" cy="5292825"/>
          </a:xfrm>
        </p:spPr>
        <p:txBody>
          <a:bodyPr>
            <a:normAutofit/>
          </a:bodyPr>
          <a:lstStyle/>
          <a:p>
            <a:pPr marL="0" indent="633413" algn="just">
              <a:buNone/>
            </a:pPr>
            <a:r>
              <a:rPr lang="es-US" sz="1800" b="0" i="0" dirty="0">
                <a:solidFill>
                  <a:srgbClr val="252525"/>
                </a:solidFill>
                <a:effectLst/>
                <a:latin typeface="Helvetica Neue"/>
              </a:rPr>
              <a:t>El primer término representa el origen de los dos componentes de la renta nacional::</a:t>
            </a:r>
          </a:p>
          <a:p>
            <a:pPr marL="0" indent="633413" algn="just">
              <a:buNone/>
            </a:pPr>
            <a:r>
              <a:rPr lang="es-US" sz="1800" b="0" i="0" dirty="0">
                <a:solidFill>
                  <a:srgbClr val="252525"/>
                </a:solidFill>
                <a:effectLst/>
                <a:latin typeface="Helvetica Neue"/>
              </a:rPr>
              <a:t> los bienes producidos por el propio país (</a:t>
            </a:r>
            <a:r>
              <a:rPr lang="es-US" sz="1800" b="0" i="1" dirty="0">
                <a:solidFill>
                  <a:srgbClr val="252525"/>
                </a:solidFill>
                <a:effectLst/>
                <a:latin typeface="Helvetica Neue"/>
              </a:rPr>
              <a:t>PIB</a:t>
            </a:r>
            <a:r>
              <a:rPr lang="es-US" sz="1800" b="0" i="0" dirty="0">
                <a:solidFill>
                  <a:srgbClr val="252525"/>
                </a:solidFill>
                <a:effectLst/>
                <a:latin typeface="Helvetica Neue"/>
              </a:rPr>
              <a:t>) y los bienes  producidos fuera del país o importaciones (</a:t>
            </a:r>
            <a:r>
              <a:rPr lang="es-US" sz="1800" b="0" i="1" dirty="0">
                <a:solidFill>
                  <a:srgbClr val="252525"/>
                </a:solidFill>
                <a:effectLst/>
                <a:latin typeface="Helvetica Neue"/>
              </a:rPr>
              <a:t>M</a:t>
            </a:r>
            <a:r>
              <a:rPr lang="es-US" sz="1800" b="0" i="0" dirty="0">
                <a:solidFill>
                  <a:srgbClr val="252525"/>
                </a:solidFill>
                <a:effectLst/>
                <a:latin typeface="Helvetica Neue"/>
              </a:rPr>
              <a:t>).</a:t>
            </a:r>
          </a:p>
          <a:p>
            <a:pPr marL="0" indent="633413" algn="just">
              <a:buNone/>
            </a:pPr>
            <a:r>
              <a:rPr lang="es-US" sz="1800" b="0" i="0" dirty="0">
                <a:solidFill>
                  <a:srgbClr val="252525"/>
                </a:solidFill>
                <a:effectLst/>
                <a:latin typeface="Helvetica Neue"/>
              </a:rPr>
              <a:t>El segundo término representa los tres posibles usos de dichos bienes: ser consumidos, ser invertidos o ser exportados fuera del país.</a:t>
            </a:r>
          </a:p>
          <a:p>
            <a:pPr marL="0" indent="633413" algn="just">
              <a:buNone/>
            </a:pPr>
            <a:r>
              <a:rPr lang="es-US" sz="1800" b="0" i="0" dirty="0">
                <a:solidFill>
                  <a:srgbClr val="252525"/>
                </a:solidFill>
                <a:effectLst/>
                <a:latin typeface="Helvetica Neue"/>
              </a:rPr>
              <a:t> en una economía nacional abierta que exporta e importa bienes del extranjero la inversión y el ahorro en general no serán exactamente iguales, esto puede verse reescribiendo la (</a:t>
            </a:r>
            <a:r>
              <a:rPr lang="es-US" sz="1800" b="0" i="0" u="none" strike="noStrike" dirty="0">
                <a:solidFill>
                  <a:srgbClr val="5A3696"/>
                </a:solidFill>
                <a:effectLst/>
                <a:latin typeface="inherit"/>
                <a:hlinkClick r:id="rId2"/>
              </a:rPr>
              <a:t>*</a:t>
            </a:r>
            <a:r>
              <a:rPr lang="es-US" sz="1800" b="0" i="0" dirty="0">
                <a:solidFill>
                  <a:srgbClr val="252525"/>
                </a:solidFill>
                <a:effectLst/>
                <a:latin typeface="Helvetica Neue"/>
              </a:rPr>
              <a:t>) como:</a:t>
            </a:r>
          </a:p>
          <a:p>
            <a:pPr marL="0" indent="0" algn="just">
              <a:buNone/>
            </a:pPr>
            <a:r>
              <a:rPr lang="es-US" sz="1800" dirty="0"/>
              <a:t>                                             </a:t>
            </a:r>
          </a:p>
          <a:p>
            <a:endParaRPr lang="es-US" dirty="0"/>
          </a:p>
        </p:txBody>
      </p:sp>
    </p:spTree>
    <p:extLst>
      <p:ext uri="{BB962C8B-B14F-4D97-AF65-F5344CB8AC3E}">
        <p14:creationId xmlns:p14="http://schemas.microsoft.com/office/powerpoint/2010/main" val="102032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6743" y="317090"/>
            <a:ext cx="10396882" cy="1151965"/>
          </a:xfrm>
        </p:spPr>
        <p:txBody>
          <a:bodyPr>
            <a:normAutofit/>
          </a:bodyPr>
          <a:lstStyle/>
          <a:p>
            <a:r>
              <a:rPr lang="es-US" sz="4400" dirty="0"/>
              <a:t>Ahorro , inversión y balanza comercial</a:t>
            </a:r>
          </a:p>
        </p:txBody>
      </p:sp>
      <p:sp>
        <p:nvSpPr>
          <p:cNvPr id="3" name="Marcador de contenido 2"/>
          <p:cNvSpPr>
            <a:spLocks noGrp="1"/>
          </p:cNvSpPr>
          <p:nvPr>
            <p:ph sz="quarter" idx="13"/>
          </p:nvPr>
        </p:nvSpPr>
        <p:spPr>
          <a:xfrm>
            <a:off x="685801" y="2063396"/>
            <a:ext cx="10394707" cy="3311189"/>
          </a:xfrm>
        </p:spPr>
        <p:txBody>
          <a:bodyPr>
            <a:noAutofit/>
          </a:bodyPr>
          <a:lstStyle/>
          <a:p>
            <a:pPr marL="0" indent="633413" algn="just">
              <a:buNone/>
            </a:pPr>
            <a:r>
              <a:rPr lang="es-US" dirty="0"/>
              <a:t>                                                                   (   pib-c   )   – i     =     x    -  m</a:t>
            </a:r>
          </a:p>
          <a:p>
            <a:pPr marL="0" indent="633413" algn="just">
              <a:buNone/>
            </a:pPr>
            <a:r>
              <a:rPr lang="es-US" b="0" i="0" dirty="0">
                <a:solidFill>
                  <a:srgbClr val="252525"/>
                </a:solidFill>
                <a:effectLst/>
                <a:latin typeface="Helvetica Neue"/>
              </a:rPr>
              <a:t>Y definiendo el ahorro más específicamente como la diferencia entre el PIB y el consumo entonces se tiene que la última ecuación es precisamente la ecuación </a:t>
            </a:r>
          </a:p>
          <a:p>
            <a:pPr marL="0" indent="633413" algn="just">
              <a:buNone/>
            </a:pPr>
            <a:endParaRPr lang="es-US" b="0" i="0" dirty="0">
              <a:solidFill>
                <a:srgbClr val="252525"/>
              </a:solidFill>
              <a:effectLst/>
              <a:latin typeface="Helvetica Neue"/>
            </a:endParaRPr>
          </a:p>
          <a:p>
            <a:pPr marL="0" indent="633413" algn="just">
              <a:buNone/>
            </a:pPr>
            <a:r>
              <a:rPr lang="es-US" b="1" i="0" dirty="0">
                <a:solidFill>
                  <a:srgbClr val="252525"/>
                </a:solidFill>
                <a:effectLst/>
                <a:latin typeface="Helvetica Neue"/>
              </a:rPr>
              <a:t>Ahorro – inversión = exportaciones    - importaciones</a:t>
            </a:r>
          </a:p>
          <a:p>
            <a:pPr marL="0" indent="633413" algn="just">
              <a:buNone/>
            </a:pPr>
            <a:endParaRPr lang="es-US" b="1" i="0" dirty="0">
              <a:solidFill>
                <a:srgbClr val="252525"/>
              </a:solidFill>
              <a:effectLst/>
              <a:latin typeface="Helvetica Neue"/>
            </a:endParaRPr>
          </a:p>
          <a:p>
            <a:pPr marL="0" indent="633413" algn="just">
              <a:buNone/>
            </a:pPr>
            <a:r>
              <a:rPr lang="es-US" dirty="0">
                <a:solidFill>
                  <a:srgbClr val="252525"/>
                </a:solidFill>
                <a:latin typeface="Helvetica Neue"/>
              </a:rPr>
              <a:t>d</a:t>
            </a:r>
            <a:r>
              <a:rPr lang="es-US" b="0" i="0" dirty="0">
                <a:solidFill>
                  <a:srgbClr val="252525"/>
                </a:solidFill>
                <a:effectLst/>
                <a:latin typeface="Helvetica Neue"/>
              </a:rPr>
              <a:t>icha ecuación predice que en un país el ahorro únicamente puede superar a la inversión si las exportaciones superan en valor a las importaciones.</a:t>
            </a:r>
            <a:endParaRPr lang="es-US" dirty="0"/>
          </a:p>
        </p:txBody>
      </p:sp>
    </p:spTree>
    <p:extLst>
      <p:ext uri="{BB962C8B-B14F-4D97-AF65-F5344CB8AC3E}">
        <p14:creationId xmlns:p14="http://schemas.microsoft.com/office/powerpoint/2010/main" val="2400488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                         Consumo</a:t>
            </a:r>
          </a:p>
        </p:txBody>
      </p:sp>
      <p:sp>
        <p:nvSpPr>
          <p:cNvPr id="3" name="Marcador de contenido 2"/>
          <p:cNvSpPr>
            <a:spLocks noGrp="1"/>
          </p:cNvSpPr>
          <p:nvPr>
            <p:ph sz="quarter" idx="13"/>
          </p:nvPr>
        </p:nvSpPr>
        <p:spPr>
          <a:xfrm>
            <a:off x="687976" y="1837765"/>
            <a:ext cx="10394707" cy="3311189"/>
          </a:xfrm>
        </p:spPr>
        <p:txBody>
          <a:bodyPr/>
          <a:lstStyle/>
          <a:p>
            <a:pPr marL="0" indent="722313" algn="just">
              <a:buNone/>
            </a:pPr>
            <a:r>
              <a:rPr lang="es-US" b="0" i="0" dirty="0">
                <a:solidFill>
                  <a:srgbClr val="252525"/>
                </a:solidFill>
                <a:effectLst/>
                <a:latin typeface="Helvetica Neue"/>
              </a:rPr>
              <a:t>En términos puramente </a:t>
            </a:r>
            <a:r>
              <a:rPr lang="es-US" b="0" i="0" u="none" strike="noStrike" dirty="0">
                <a:solidFill>
                  <a:srgbClr val="5A3696"/>
                </a:solidFill>
                <a:effectLst/>
                <a:latin typeface="Helvetica Neue"/>
                <a:hlinkClick r:id="rId2" tooltip="Economía"/>
              </a:rPr>
              <a:t>económicos</a:t>
            </a:r>
            <a:r>
              <a:rPr lang="es-US" b="0" i="0" dirty="0">
                <a:solidFill>
                  <a:srgbClr val="252525"/>
                </a:solidFill>
                <a:effectLst/>
                <a:latin typeface="Helvetica Neue"/>
              </a:rPr>
              <a:t> se entiende por </a:t>
            </a:r>
            <a:r>
              <a:rPr lang="es-US" b="1" i="0" dirty="0">
                <a:solidFill>
                  <a:srgbClr val="252525"/>
                </a:solidFill>
                <a:effectLst/>
                <a:latin typeface="Helvetica Neue"/>
              </a:rPr>
              <a:t>consumo</a:t>
            </a:r>
            <a:r>
              <a:rPr lang="es-US" b="0" i="0" dirty="0">
                <a:solidFill>
                  <a:srgbClr val="252525"/>
                </a:solidFill>
                <a:effectLst/>
                <a:latin typeface="Helvetica Neue"/>
              </a:rPr>
              <a:t> la etapa final del proceso económico, especialmente del productivo, definida como el momento en que un bien o servicio produce alguna utilidad al sujeto consumidor. </a:t>
            </a:r>
          </a:p>
          <a:p>
            <a:pPr marL="0" indent="722313" algn="just">
              <a:buNone/>
            </a:pPr>
            <a:r>
              <a:rPr lang="es-US" b="0" i="0" dirty="0">
                <a:solidFill>
                  <a:srgbClr val="252525"/>
                </a:solidFill>
                <a:effectLst/>
                <a:latin typeface="Helvetica Neue"/>
              </a:rPr>
              <a:t>En este sentido hay bienes y servicios que directamente se des- truyen en el acto del consumo, mientras que con otros lo que sucede es que su consumo consiste en su transformación en otro tipo de bienes o servicios diferentes.</a:t>
            </a:r>
            <a:endParaRPr lang="es-US" dirty="0"/>
          </a:p>
        </p:txBody>
      </p:sp>
    </p:spTree>
    <p:extLst>
      <p:ext uri="{BB962C8B-B14F-4D97-AF65-F5344CB8AC3E}">
        <p14:creationId xmlns:p14="http://schemas.microsoft.com/office/powerpoint/2010/main" val="2234268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                          Consumo</a:t>
            </a:r>
          </a:p>
        </p:txBody>
      </p:sp>
      <p:sp>
        <p:nvSpPr>
          <p:cNvPr id="3" name="Marcador de contenido 2"/>
          <p:cNvSpPr>
            <a:spLocks noGrp="1"/>
          </p:cNvSpPr>
          <p:nvPr>
            <p:ph sz="quarter" idx="13"/>
          </p:nvPr>
        </p:nvSpPr>
        <p:spPr/>
        <p:txBody>
          <a:bodyPr>
            <a:normAutofit/>
          </a:bodyPr>
          <a:lstStyle/>
          <a:p>
            <a:pPr marL="0" indent="493713" algn="just" fontAlgn="base"/>
            <a:r>
              <a:rPr lang="es-US" sz="1800" b="0" i="0" dirty="0">
                <a:solidFill>
                  <a:srgbClr val="252525"/>
                </a:solidFill>
                <a:effectLst/>
                <a:latin typeface="Helvetica Neue"/>
              </a:rPr>
              <a:t>En </a:t>
            </a:r>
            <a:r>
              <a:rPr lang="es-US" sz="1800" b="0" i="0" u="none" strike="noStrike" dirty="0">
                <a:solidFill>
                  <a:srgbClr val="5A3696"/>
                </a:solidFill>
                <a:effectLst/>
                <a:latin typeface="inherit"/>
                <a:hlinkClick r:id="rId2" tooltip="Macroeconomía"/>
              </a:rPr>
              <a:t>macroeconomía</a:t>
            </a:r>
            <a:r>
              <a:rPr lang="es-US" sz="1800" b="0" i="0" dirty="0">
                <a:solidFill>
                  <a:srgbClr val="252525"/>
                </a:solidFill>
                <a:effectLst/>
                <a:latin typeface="Helvetica Neue"/>
              </a:rPr>
              <a:t>, el </a:t>
            </a:r>
            <a:r>
              <a:rPr lang="es-US" sz="1800" b="1" i="0" dirty="0">
                <a:solidFill>
                  <a:srgbClr val="252525"/>
                </a:solidFill>
                <a:effectLst/>
                <a:latin typeface="inherit"/>
              </a:rPr>
              <a:t>consumo</a:t>
            </a:r>
            <a:r>
              <a:rPr lang="es-US" sz="1800" b="0" i="0" dirty="0">
                <a:solidFill>
                  <a:srgbClr val="252525"/>
                </a:solidFill>
                <a:effectLst/>
                <a:latin typeface="Helvetica Neue"/>
              </a:rPr>
              <a:t> constituye uno de los componentes fundamentales del </a:t>
            </a:r>
            <a:r>
              <a:rPr lang="es-US" sz="1800" b="0" i="0" u="none" strike="noStrike" dirty="0">
                <a:solidFill>
                  <a:srgbClr val="5A3696"/>
                </a:solidFill>
                <a:effectLst/>
                <a:latin typeface="inherit"/>
                <a:hlinkClick r:id="rId3" tooltip="Producto interno bruto"/>
              </a:rPr>
              <a:t>producto interno bruto</a:t>
            </a:r>
            <a:r>
              <a:rPr lang="es-US" sz="1800" b="0" i="0" dirty="0">
                <a:solidFill>
                  <a:srgbClr val="252525"/>
                </a:solidFill>
                <a:effectLst/>
                <a:latin typeface="Helvetica Neue"/>
              </a:rPr>
              <a:t> (PIB) (desde el punto de vista del gasto o demanda). Este consumo puede ser dividido entre:</a:t>
            </a:r>
          </a:p>
          <a:p>
            <a:pPr marL="0" indent="493713" algn="just" fontAlgn="base"/>
            <a:r>
              <a:rPr lang="es-US" sz="1800" b="0" i="0" u="none" strike="noStrike" dirty="0">
                <a:solidFill>
                  <a:srgbClr val="5A3696"/>
                </a:solidFill>
                <a:effectLst/>
                <a:latin typeface="inherit"/>
                <a:hlinkClick r:id="rId4" tooltip="Consumo privado"/>
              </a:rPr>
              <a:t>Consumo privado</a:t>
            </a:r>
            <a:r>
              <a:rPr lang="es-US" sz="1800" b="0" i="0" dirty="0">
                <a:solidFill>
                  <a:srgbClr val="252525"/>
                </a:solidFill>
                <a:effectLst/>
                <a:latin typeface="inherit"/>
              </a:rPr>
              <a:t>. Valor de todas las compras de bienes y servicios realizados por las unidades familiares y las instituciones privadas sin ánimo de lucro. Se incluye en su cálculo las remuneraciones en especie recibidas por los asalariados,.</a:t>
            </a:r>
          </a:p>
          <a:p>
            <a:pPr marL="0" indent="493713" algn="just" fontAlgn="base"/>
            <a:r>
              <a:rPr lang="es-US" sz="1800" b="0" i="0" u="none" strike="noStrike" dirty="0">
                <a:solidFill>
                  <a:srgbClr val="5A3696"/>
                </a:solidFill>
                <a:effectLst/>
                <a:latin typeface="inherit"/>
                <a:hlinkClick r:id="rId5" tooltip="Consumo público"/>
              </a:rPr>
              <a:t>Consumo público</a:t>
            </a:r>
            <a:r>
              <a:rPr lang="es-US" sz="1800" b="0" i="0" dirty="0">
                <a:solidFill>
                  <a:srgbClr val="252525"/>
                </a:solidFill>
                <a:effectLst/>
                <a:latin typeface="inherit"/>
              </a:rPr>
              <a:t>: Valor de todas las compras y gastos que realizan las administraciones públicas en el desempeño de sus funciones y objetivos</a:t>
            </a:r>
            <a:r>
              <a:rPr lang="es-US" b="0" i="0" dirty="0">
                <a:solidFill>
                  <a:srgbClr val="252525"/>
                </a:solidFill>
                <a:effectLst/>
                <a:latin typeface="inherit"/>
              </a:rPr>
              <a:t>.</a:t>
            </a:r>
          </a:p>
          <a:p>
            <a:endParaRPr lang="es-US" dirty="0"/>
          </a:p>
        </p:txBody>
      </p:sp>
    </p:spTree>
    <p:extLst>
      <p:ext uri="{BB962C8B-B14F-4D97-AF65-F5344CB8AC3E}">
        <p14:creationId xmlns:p14="http://schemas.microsoft.com/office/powerpoint/2010/main" val="2398221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7750" y="715297"/>
            <a:ext cx="10396882" cy="1151965"/>
          </a:xfrm>
        </p:spPr>
        <p:txBody>
          <a:bodyPr/>
          <a:lstStyle/>
          <a:p>
            <a:r>
              <a:rPr lang="es-US" dirty="0"/>
              <a:t>                       Inversión</a:t>
            </a:r>
          </a:p>
        </p:txBody>
      </p:sp>
      <p:sp>
        <p:nvSpPr>
          <p:cNvPr id="3" name="Marcador de contenido 2"/>
          <p:cNvSpPr>
            <a:spLocks noGrp="1"/>
          </p:cNvSpPr>
          <p:nvPr>
            <p:ph sz="quarter" idx="13"/>
          </p:nvPr>
        </p:nvSpPr>
        <p:spPr>
          <a:xfrm>
            <a:off x="784413" y="1740449"/>
            <a:ext cx="10394707" cy="3311189"/>
          </a:xfrm>
        </p:spPr>
        <p:txBody>
          <a:bodyPr>
            <a:normAutofit fontScale="85000" lnSpcReduction="20000"/>
          </a:bodyPr>
          <a:lstStyle/>
          <a:p>
            <a:pPr marL="0" indent="633413" algn="just">
              <a:buNone/>
            </a:pPr>
            <a:r>
              <a:rPr lang="es-US" b="0" i="0" dirty="0">
                <a:solidFill>
                  <a:srgbClr val="252525"/>
                </a:solidFill>
                <a:effectLst/>
                <a:latin typeface="Helvetica Neue"/>
              </a:rPr>
              <a:t>En macroeconomía se utiliza el término inversión para referirse al aumento de la cantidad de activos productivos como bienes de capital (equipo, estructuras o existencias).</a:t>
            </a:r>
          </a:p>
          <a:p>
            <a:pPr marL="0" indent="633413" algn="just">
              <a:buNone/>
            </a:pPr>
            <a:r>
              <a:rPr lang="es-US" b="0" i="0" dirty="0">
                <a:solidFill>
                  <a:srgbClr val="252525"/>
                </a:solidFill>
                <a:effectLst/>
                <a:latin typeface="Helvetica Neue"/>
              </a:rPr>
              <a:t> Por ejemplo cuando la empresa </a:t>
            </a:r>
            <a:r>
              <a:rPr lang="es-US" b="0" i="0" u="none" strike="noStrike" dirty="0">
                <a:solidFill>
                  <a:srgbClr val="5A3696"/>
                </a:solidFill>
                <a:effectLst/>
                <a:latin typeface="Helvetica Neue"/>
                <a:hlinkClick r:id="rId2" tooltip="EADS"/>
              </a:rPr>
              <a:t>EADS</a:t>
            </a:r>
            <a:r>
              <a:rPr lang="es-US" b="0" i="0" dirty="0">
                <a:solidFill>
                  <a:srgbClr val="252525"/>
                </a:solidFill>
                <a:effectLst/>
                <a:latin typeface="Helvetica Neue"/>
              </a:rPr>
              <a:t>, fabricante del Airbus, levanta una nueva fábrica de aviones o la familia Pérez se construye una nueva casa, estas actividades son inversión. </a:t>
            </a:r>
          </a:p>
          <a:p>
            <a:pPr marL="0" indent="633413" algn="just">
              <a:buNone/>
            </a:pPr>
            <a:r>
              <a:rPr lang="es-US" b="0" i="0" dirty="0">
                <a:solidFill>
                  <a:srgbClr val="252525"/>
                </a:solidFill>
                <a:effectLst/>
                <a:latin typeface="Helvetica Neue"/>
              </a:rPr>
              <a:t>En términos de una familia, muchas hablan de «inversión» cuando compran un terreno, una acción de Telefónica o un fondo de inversión. En economía, estas compras constituyen transacciones financieras o cambios de cartera, pues lo que compra una persona, otra lo vende. Sólo hay inversión cuando se crea capital real.</a:t>
            </a:r>
            <a:endParaRPr lang="es-US" dirty="0"/>
          </a:p>
        </p:txBody>
      </p:sp>
    </p:spTree>
    <p:extLst>
      <p:ext uri="{BB962C8B-B14F-4D97-AF65-F5344CB8AC3E}">
        <p14:creationId xmlns:p14="http://schemas.microsoft.com/office/powerpoint/2010/main" val="4091686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US" sz="4400" dirty="0"/>
              <a:t>Componentes de la inversión</a:t>
            </a:r>
          </a:p>
        </p:txBody>
      </p:sp>
      <p:sp>
        <p:nvSpPr>
          <p:cNvPr id="3" name="Marcador de contenido 2"/>
          <p:cNvSpPr>
            <a:spLocks noGrp="1"/>
          </p:cNvSpPr>
          <p:nvPr>
            <p:ph sz="quarter" idx="13"/>
          </p:nvPr>
        </p:nvSpPr>
        <p:spPr/>
        <p:txBody>
          <a:bodyPr>
            <a:normAutofit fontScale="77500" lnSpcReduction="20000"/>
          </a:bodyPr>
          <a:lstStyle/>
          <a:p>
            <a:pPr marL="0" indent="722313" algn="just" fontAlgn="base">
              <a:buNone/>
            </a:pPr>
            <a:r>
              <a:rPr lang="es-US" b="1" i="0" dirty="0">
                <a:solidFill>
                  <a:srgbClr val="252525"/>
                </a:solidFill>
                <a:effectLst/>
                <a:latin typeface="inherit"/>
              </a:rPr>
              <a:t>Componentes de la inversión</a:t>
            </a:r>
            <a:endParaRPr lang="es-US" b="1" i="0" dirty="0">
              <a:solidFill>
                <a:srgbClr val="252525"/>
              </a:solidFill>
              <a:effectLst/>
              <a:latin typeface="Linux Libertine"/>
            </a:endParaRPr>
          </a:p>
          <a:p>
            <a:pPr marL="0" indent="722313" algn="just" fontAlgn="base">
              <a:buNone/>
            </a:pPr>
            <a:r>
              <a:rPr lang="es-US" b="0" i="0" dirty="0">
                <a:solidFill>
                  <a:srgbClr val="252525"/>
                </a:solidFill>
                <a:effectLst/>
                <a:latin typeface="Helvetica Neue"/>
              </a:rPr>
              <a:t>Desde este punto de vista macroeconómico la inversión puede descomponerse en tres elementos:</a:t>
            </a:r>
          </a:p>
          <a:p>
            <a:pPr marL="0" indent="722313" algn="just" fontAlgn="base">
              <a:buNone/>
            </a:pPr>
            <a:r>
              <a:rPr lang="es-US" b="0" i="0" u="none" strike="noStrike" dirty="0">
                <a:solidFill>
                  <a:srgbClr val="5A3696"/>
                </a:solidFill>
                <a:effectLst/>
                <a:latin typeface="inherit"/>
                <a:hlinkClick r:id="rId2" tooltip="Formación bruta de capital fijo"/>
              </a:rPr>
              <a:t>Formación bruta de capital fijo</a:t>
            </a:r>
            <a:r>
              <a:rPr lang="es-US" b="0" i="0" dirty="0">
                <a:solidFill>
                  <a:srgbClr val="252525"/>
                </a:solidFill>
                <a:effectLst/>
                <a:latin typeface="inherit"/>
              </a:rPr>
              <a:t>.</a:t>
            </a:r>
          </a:p>
          <a:p>
            <a:pPr marL="0" indent="722313" algn="just" fontAlgn="base">
              <a:buNone/>
            </a:pPr>
            <a:r>
              <a:rPr lang="es-US" b="0" i="0" dirty="0">
                <a:solidFill>
                  <a:srgbClr val="252525"/>
                </a:solidFill>
                <a:effectLst/>
                <a:latin typeface="inherit"/>
              </a:rPr>
              <a:t>Formación neta de capital fijo.</a:t>
            </a:r>
          </a:p>
          <a:p>
            <a:pPr marL="0" lvl="1" indent="722313" algn="just" fontAlgn="base">
              <a:buNone/>
            </a:pPr>
            <a:r>
              <a:rPr lang="es-US" b="0" i="0" dirty="0">
                <a:solidFill>
                  <a:srgbClr val="252525"/>
                </a:solidFill>
                <a:effectLst/>
                <a:latin typeface="inherit"/>
              </a:rPr>
              <a:t>Consumo de capital fijo (igual a la depreciación del capital fijo del país)</a:t>
            </a:r>
          </a:p>
          <a:p>
            <a:pPr marL="0" indent="722313" algn="just" fontAlgn="base">
              <a:buNone/>
            </a:pPr>
            <a:r>
              <a:rPr lang="es-US" b="0" i="0" dirty="0">
                <a:solidFill>
                  <a:srgbClr val="252525"/>
                </a:solidFill>
                <a:effectLst/>
                <a:latin typeface="inherit"/>
              </a:rPr>
              <a:t>Variación de existencias. (La variación de existencias es igual a las existencias a finales del periodo, normalmente el año, menos las existencias iniciales de las que se partía al comienzo del periodo.</a:t>
            </a:r>
          </a:p>
          <a:p>
            <a:pPr marL="0" indent="722313" algn="just" fontAlgn="base">
              <a:buNone/>
            </a:pPr>
            <a:r>
              <a:rPr lang="es-US" b="0" i="0" dirty="0">
                <a:solidFill>
                  <a:srgbClr val="252525"/>
                </a:solidFill>
                <a:effectLst/>
                <a:latin typeface="Helvetica Neue"/>
              </a:rPr>
              <a:t>La suma de todas proporciona la inversión total.</a:t>
            </a:r>
          </a:p>
          <a:p>
            <a:endParaRPr lang="es-US" dirty="0"/>
          </a:p>
        </p:txBody>
      </p:sp>
    </p:spTree>
    <p:extLst>
      <p:ext uri="{BB962C8B-B14F-4D97-AF65-F5344CB8AC3E}">
        <p14:creationId xmlns:p14="http://schemas.microsoft.com/office/powerpoint/2010/main" val="790373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US" sz="4400" dirty="0"/>
              <a:t>Determinantes de la inversión</a:t>
            </a:r>
          </a:p>
        </p:txBody>
      </p:sp>
      <p:sp>
        <p:nvSpPr>
          <p:cNvPr id="3" name="Marcador de contenido 2"/>
          <p:cNvSpPr>
            <a:spLocks noGrp="1"/>
          </p:cNvSpPr>
          <p:nvPr>
            <p:ph sz="quarter" idx="13"/>
          </p:nvPr>
        </p:nvSpPr>
        <p:spPr>
          <a:xfrm>
            <a:off x="685801" y="1690281"/>
            <a:ext cx="10394707" cy="3311189"/>
          </a:xfrm>
        </p:spPr>
        <p:txBody>
          <a:bodyPr/>
          <a:lstStyle/>
          <a:p>
            <a:pPr algn="just" fontAlgn="base">
              <a:buFont typeface="Wingdings" panose="05000000000000000000" pitchFamily="2" charset="2"/>
              <a:buChar char="ü"/>
            </a:pPr>
            <a:r>
              <a:rPr lang="es-US" b="0" i="0" dirty="0">
                <a:solidFill>
                  <a:srgbClr val="252525"/>
                </a:solidFill>
                <a:effectLst/>
                <a:latin typeface="Arial" panose="020B0604020202020204" pitchFamily="34" charset="0"/>
                <a:cs typeface="Arial" panose="020B0604020202020204" pitchFamily="34" charset="0"/>
              </a:rPr>
              <a:t>Los ingresos, una inversión genera a la empresa unos ingresos adicionales si le ayuda vender más. Eso induce a pensar que un determinante muy importante de la inversión es el nivel global de producción (o PIB).</a:t>
            </a:r>
          </a:p>
          <a:p>
            <a:pPr algn="just" fontAlgn="base">
              <a:buFont typeface="Wingdings" panose="05000000000000000000" pitchFamily="2" charset="2"/>
              <a:buChar char="ü"/>
            </a:pPr>
            <a:r>
              <a:rPr lang="es-US" b="0" i="0" dirty="0">
                <a:solidFill>
                  <a:srgbClr val="252525"/>
                </a:solidFill>
                <a:effectLst/>
                <a:latin typeface="Arial" panose="020B0604020202020204" pitchFamily="34" charset="0"/>
                <a:cs typeface="Arial" panose="020B0604020202020204" pitchFamily="34" charset="0"/>
              </a:rPr>
              <a:t>Los costes: los </a:t>
            </a:r>
            <a:r>
              <a:rPr lang="es-US" b="0" i="0" u="none" strike="noStrike" dirty="0">
                <a:solidFill>
                  <a:srgbClr val="5A3696"/>
                </a:solidFill>
                <a:effectLst/>
                <a:latin typeface="Arial" panose="020B0604020202020204" pitchFamily="34" charset="0"/>
                <a:cs typeface="Arial" panose="020B0604020202020204" pitchFamily="34" charset="0"/>
                <a:hlinkClick r:id="rId2" tooltip="Tipo de interés"/>
              </a:rPr>
              <a:t>tipos de interés</a:t>
            </a:r>
            <a:r>
              <a:rPr lang="es-US" b="0" i="0" dirty="0">
                <a:solidFill>
                  <a:srgbClr val="252525"/>
                </a:solidFill>
                <a:effectLst/>
                <a:latin typeface="Arial" panose="020B0604020202020204" pitchFamily="34" charset="0"/>
                <a:cs typeface="Arial" panose="020B0604020202020204" pitchFamily="34" charset="0"/>
              </a:rPr>
              <a:t> más los </a:t>
            </a:r>
            <a:r>
              <a:rPr lang="es-US" b="0" i="0" u="none" strike="noStrike" dirty="0">
                <a:solidFill>
                  <a:srgbClr val="5A3696"/>
                </a:solidFill>
                <a:effectLst/>
                <a:latin typeface="Arial" panose="020B0604020202020204" pitchFamily="34" charset="0"/>
                <a:cs typeface="Arial" panose="020B0604020202020204" pitchFamily="34" charset="0"/>
                <a:hlinkClick r:id="rId3" tooltip="Impuestos"/>
              </a:rPr>
              <a:t>impuestos</a:t>
            </a:r>
            <a:r>
              <a:rPr lang="es-US" b="0" i="0" dirty="0">
                <a:solidFill>
                  <a:srgbClr val="252525"/>
                </a:solidFill>
                <a:effectLst/>
                <a:latin typeface="Arial" panose="020B0604020202020204" pitchFamily="34" charset="0"/>
                <a:cs typeface="Arial" panose="020B0604020202020204" pitchFamily="34" charset="0"/>
              </a:rPr>
              <a:t>.</a:t>
            </a:r>
          </a:p>
          <a:p>
            <a:pPr algn="just" fontAlgn="base">
              <a:buFont typeface="Wingdings" panose="05000000000000000000" pitchFamily="2" charset="2"/>
              <a:buChar char="ü"/>
            </a:pPr>
            <a:r>
              <a:rPr lang="es-US" cap="none" dirty="0">
                <a:solidFill>
                  <a:srgbClr val="252525"/>
                </a:solidFill>
                <a:latin typeface="Arial" panose="020B0604020202020204" pitchFamily="34" charset="0"/>
                <a:cs typeface="Arial" panose="020B0604020202020204" pitchFamily="34" charset="0"/>
              </a:rPr>
              <a:t>L</a:t>
            </a:r>
            <a:r>
              <a:rPr lang="es-US" b="0" i="0" cap="none" dirty="0">
                <a:solidFill>
                  <a:srgbClr val="252525"/>
                </a:solidFill>
                <a:effectLst/>
                <a:latin typeface="Arial" panose="020B0604020202020204" pitchFamily="34" charset="0"/>
                <a:cs typeface="Arial" panose="020B0604020202020204" pitchFamily="34" charset="0"/>
              </a:rPr>
              <a:t>AS EXPECTATIVAS</a:t>
            </a:r>
            <a:endParaRPr lang="es-US"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1840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US" sz="4400" dirty="0"/>
              <a:t>Exportaciones e importaciones</a:t>
            </a:r>
          </a:p>
        </p:txBody>
      </p:sp>
      <p:sp>
        <p:nvSpPr>
          <p:cNvPr id="3" name="Marcador de contenido 2"/>
          <p:cNvSpPr>
            <a:spLocks noGrp="1"/>
          </p:cNvSpPr>
          <p:nvPr>
            <p:ph sz="quarter" idx="13"/>
          </p:nvPr>
        </p:nvSpPr>
        <p:spPr/>
        <p:txBody>
          <a:bodyPr>
            <a:normAutofit fontScale="92500" lnSpcReduction="20000"/>
          </a:bodyPr>
          <a:lstStyle/>
          <a:p>
            <a:pPr algn="just" fontAlgn="base">
              <a:buFont typeface="Wingdings" panose="05000000000000000000" pitchFamily="2" charset="2"/>
              <a:buChar char="q"/>
            </a:pPr>
            <a:r>
              <a:rPr lang="es-US" b="0" i="0" u="none" strike="noStrike" dirty="0">
                <a:solidFill>
                  <a:srgbClr val="6C6D6F"/>
                </a:solidFill>
                <a:effectLst/>
                <a:latin typeface="AvenirLTStd-Book"/>
              </a:rPr>
              <a:t>Los países no producen solo lo que consumen, ni consumen solo lo que producen. En un mundo globalizado, las relaciones con otros países son básicas para sus economías. </a:t>
            </a:r>
          </a:p>
          <a:p>
            <a:pPr algn="just" fontAlgn="base">
              <a:buFont typeface="Wingdings" panose="05000000000000000000" pitchFamily="2" charset="2"/>
              <a:buChar char="q"/>
            </a:pPr>
            <a:r>
              <a:rPr lang="es-US" b="0" i="0" u="none" strike="noStrike" dirty="0">
                <a:solidFill>
                  <a:srgbClr val="6C6D6F"/>
                </a:solidFill>
                <a:effectLst/>
                <a:latin typeface="AvenirLTStd-Book"/>
              </a:rPr>
              <a:t>Existen países que producen bienes y servicios muy competitivos y los ofrecen a consumidores de otros países, es decir, los exportan. Asimismo, importan productos y servicios que otros países elaboran mejor o a menor precio.</a:t>
            </a:r>
          </a:p>
          <a:p>
            <a:pPr algn="just" fontAlgn="base">
              <a:buFont typeface="Wingdings" panose="05000000000000000000" pitchFamily="2" charset="2"/>
              <a:buChar char="q"/>
            </a:pPr>
            <a:r>
              <a:rPr lang="es-US" b="0" i="0" u="none" strike="noStrike" dirty="0">
                <a:solidFill>
                  <a:srgbClr val="6C6D6F"/>
                </a:solidFill>
                <a:effectLst/>
                <a:latin typeface="AvenirLTStd-Book"/>
              </a:rPr>
              <a:t>El flujo de importaciones y exportaciones representa el comercio exterior de un país. Este comercio puede dar como resultado un superávit o un déficit con el exterior. Ambas situaciones deben ser analizadas para poder tomar decisiones y alcanzar un buen equilibrio económico a largo plazo.</a:t>
            </a:r>
          </a:p>
          <a:p>
            <a:endParaRPr lang="es-US" dirty="0"/>
          </a:p>
        </p:txBody>
      </p:sp>
    </p:spTree>
    <p:extLst>
      <p:ext uri="{BB962C8B-B14F-4D97-AF65-F5344CB8AC3E}">
        <p14:creationId xmlns:p14="http://schemas.microsoft.com/office/powerpoint/2010/main" val="382891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3503" y="626806"/>
            <a:ext cx="10396882" cy="1151965"/>
          </a:xfrm>
        </p:spPr>
        <p:txBody>
          <a:bodyPr/>
          <a:lstStyle/>
          <a:p>
            <a:pPr algn="ctr"/>
            <a:r>
              <a:rPr lang="es-US" dirty="0"/>
              <a:t>                         </a:t>
            </a:r>
            <a:r>
              <a:rPr lang="es-US" sz="4400" dirty="0"/>
              <a:t>Ahorro</a:t>
            </a:r>
          </a:p>
        </p:txBody>
      </p:sp>
      <p:sp>
        <p:nvSpPr>
          <p:cNvPr id="3" name="Marcador de contenido 2"/>
          <p:cNvSpPr>
            <a:spLocks noGrp="1"/>
          </p:cNvSpPr>
          <p:nvPr>
            <p:ph sz="quarter" idx="13"/>
          </p:nvPr>
        </p:nvSpPr>
        <p:spPr>
          <a:xfrm>
            <a:off x="796465" y="1778771"/>
            <a:ext cx="10394707" cy="3311189"/>
          </a:xfrm>
        </p:spPr>
        <p:txBody>
          <a:bodyPr/>
          <a:lstStyle/>
          <a:p>
            <a:pPr marL="0" indent="712788" algn="just">
              <a:buNone/>
            </a:pPr>
            <a:r>
              <a:rPr lang="es-US" b="0" i="0" dirty="0">
                <a:solidFill>
                  <a:srgbClr val="252525"/>
                </a:solidFill>
                <a:effectLst/>
                <a:latin typeface="Helvetica Neue"/>
              </a:rPr>
              <a:t>El ahorro se encuentra influido y determinado por las </a:t>
            </a:r>
            <a:r>
              <a:rPr lang="es-US" b="0" i="0" u="none" strike="noStrike" dirty="0">
                <a:solidFill>
                  <a:srgbClr val="5A3696"/>
                </a:solidFill>
                <a:effectLst/>
                <a:latin typeface="Helvetica Neue"/>
                <a:hlinkClick r:id="rId2" tooltip="Política económica"/>
              </a:rPr>
              <a:t>políticas económicas</a:t>
            </a:r>
            <a:r>
              <a:rPr lang="es-US" b="0" i="0" dirty="0">
                <a:solidFill>
                  <a:srgbClr val="252525"/>
                </a:solidFill>
                <a:effectLst/>
                <a:latin typeface="Helvetica Neue"/>
              </a:rPr>
              <a:t> que siga un Estado (éste puede afectar las </a:t>
            </a:r>
            <a:r>
              <a:rPr lang="es-US" b="0" i="0" u="none" strike="noStrike" dirty="0">
                <a:solidFill>
                  <a:srgbClr val="5A3696"/>
                </a:solidFill>
                <a:effectLst/>
                <a:latin typeface="Helvetica Neue"/>
                <a:hlinkClick r:id="rId3" tooltip="Tasa de interés"/>
              </a:rPr>
              <a:t>tasas de interés</a:t>
            </a:r>
            <a:r>
              <a:rPr lang="es-US" b="0" i="0" dirty="0">
                <a:solidFill>
                  <a:srgbClr val="252525"/>
                </a:solidFill>
                <a:effectLst/>
                <a:latin typeface="Helvetica Neue"/>
              </a:rPr>
              <a:t> y otras variables que afectan el ahorro). </a:t>
            </a:r>
          </a:p>
          <a:p>
            <a:pPr marL="0" indent="712788" algn="just">
              <a:buNone/>
            </a:pPr>
            <a:r>
              <a:rPr lang="es-US" b="0" i="0" dirty="0">
                <a:solidFill>
                  <a:srgbClr val="252525"/>
                </a:solidFill>
                <a:effectLst/>
                <a:latin typeface="Helvetica Neue"/>
              </a:rPr>
              <a:t>Toda </a:t>
            </a:r>
            <a:r>
              <a:rPr lang="es-US" b="0" i="0" u="none" strike="noStrike" dirty="0">
                <a:solidFill>
                  <a:srgbClr val="5A3696"/>
                </a:solidFill>
                <a:effectLst/>
                <a:latin typeface="Helvetica Neue"/>
                <a:hlinkClick r:id="rId4" tooltip="Inversión"/>
              </a:rPr>
              <a:t>inversión</a:t>
            </a:r>
            <a:r>
              <a:rPr lang="es-US" b="0" i="0" dirty="0">
                <a:solidFill>
                  <a:srgbClr val="252525"/>
                </a:solidFill>
                <a:effectLst/>
                <a:latin typeface="Helvetica Neue"/>
              </a:rPr>
              <a:t> ha de financiarse con ahorro, que, en su mayoría, procede de la economía nacional, mientras que el ahorro externo se limita, normalmente, a complementar el ahorro interno.</a:t>
            </a:r>
          </a:p>
          <a:p>
            <a:pPr marL="0" indent="712788" algn="just">
              <a:buNone/>
            </a:pPr>
            <a:r>
              <a:rPr lang="es-US" b="0" i="0" dirty="0">
                <a:solidFill>
                  <a:srgbClr val="252525"/>
                </a:solidFill>
                <a:effectLst/>
                <a:latin typeface="Helvetica Neue"/>
              </a:rPr>
              <a:t>Dentro de la economía nacional, el sector privado es, con mucho, la fuente principal de ahorro.</a:t>
            </a:r>
            <a:endParaRPr lang="es-US" dirty="0"/>
          </a:p>
        </p:txBody>
      </p:sp>
    </p:spTree>
    <p:extLst>
      <p:ext uri="{BB962C8B-B14F-4D97-AF65-F5344CB8AC3E}">
        <p14:creationId xmlns:p14="http://schemas.microsoft.com/office/powerpoint/2010/main" val="1205245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8858" y="654804"/>
            <a:ext cx="10396882" cy="1151965"/>
          </a:xfrm>
        </p:spPr>
        <p:txBody>
          <a:bodyPr>
            <a:normAutofit/>
          </a:bodyPr>
          <a:lstStyle/>
          <a:p>
            <a:pPr algn="ctr"/>
            <a:r>
              <a:rPr lang="es-US" sz="4400" dirty="0"/>
              <a:t>            Balanza comercial</a:t>
            </a:r>
          </a:p>
        </p:txBody>
      </p:sp>
      <p:sp>
        <p:nvSpPr>
          <p:cNvPr id="3" name="Marcador de contenido 2"/>
          <p:cNvSpPr>
            <a:spLocks noGrp="1"/>
          </p:cNvSpPr>
          <p:nvPr>
            <p:ph sz="quarter" idx="13"/>
          </p:nvPr>
        </p:nvSpPr>
        <p:spPr/>
        <p:txBody>
          <a:bodyPr/>
          <a:lstStyle/>
          <a:p>
            <a:pPr marL="0" indent="712788" algn="just">
              <a:buNone/>
            </a:pPr>
            <a:r>
              <a:rPr lang="es-US" b="0" i="0" dirty="0">
                <a:solidFill>
                  <a:srgbClr val="252525"/>
                </a:solidFill>
                <a:effectLst/>
                <a:latin typeface="Helvetica Neue"/>
              </a:rPr>
              <a:t>La </a:t>
            </a:r>
            <a:r>
              <a:rPr lang="es-US" b="1" i="0" dirty="0">
                <a:solidFill>
                  <a:srgbClr val="252525"/>
                </a:solidFill>
                <a:effectLst/>
                <a:latin typeface="Helvetica Neue"/>
              </a:rPr>
              <a:t>balanza comercial</a:t>
            </a:r>
            <a:r>
              <a:rPr lang="es-US" b="0" i="0" dirty="0">
                <a:solidFill>
                  <a:srgbClr val="252525"/>
                </a:solidFill>
                <a:effectLst/>
                <a:latin typeface="Helvetica Neue"/>
              </a:rPr>
              <a:t> es el registro de las </a:t>
            </a:r>
            <a:r>
              <a:rPr lang="es-US" b="0" i="0" u="none" strike="noStrike" dirty="0">
                <a:solidFill>
                  <a:srgbClr val="5A3696"/>
                </a:solidFill>
                <a:effectLst/>
                <a:latin typeface="Helvetica Neue"/>
                <a:hlinkClick r:id="rId2" tooltip="Importaciones"/>
              </a:rPr>
              <a:t>importaciones</a:t>
            </a:r>
            <a:r>
              <a:rPr lang="es-US" b="0" i="0" dirty="0">
                <a:solidFill>
                  <a:srgbClr val="252525"/>
                </a:solidFill>
                <a:effectLst/>
                <a:latin typeface="Helvetica Neue"/>
              </a:rPr>
              <a:t>   y </a:t>
            </a:r>
            <a:r>
              <a:rPr lang="es-US" b="0" i="0" u="none" strike="noStrike" dirty="0">
                <a:solidFill>
                  <a:srgbClr val="5A3696"/>
                </a:solidFill>
                <a:effectLst/>
                <a:latin typeface="Helvetica Neue"/>
                <a:hlinkClick r:id="rId3" tooltip="Exportación"/>
              </a:rPr>
              <a:t>exportaciones</a:t>
            </a:r>
            <a:r>
              <a:rPr lang="es-US" b="0" i="0" dirty="0">
                <a:solidFill>
                  <a:srgbClr val="252525"/>
                </a:solidFill>
                <a:effectLst/>
                <a:latin typeface="Helvetica Neue"/>
              </a:rPr>
              <a:t> de un país cualquiera durante un período y es uno de los componentes de la </a:t>
            </a:r>
            <a:r>
              <a:rPr lang="es-US" b="0" i="0" u="none" strike="noStrike" dirty="0">
                <a:solidFill>
                  <a:srgbClr val="5A3696"/>
                </a:solidFill>
                <a:effectLst/>
                <a:latin typeface="Helvetica Neue"/>
                <a:hlinkClick r:id="rId4" tooltip="Balanza de pagos"/>
              </a:rPr>
              <a:t>balanza de pagos</a:t>
            </a:r>
            <a:endParaRPr lang="es-US" u="none" strike="noStrike" dirty="0">
              <a:solidFill>
                <a:srgbClr val="252525"/>
              </a:solidFill>
              <a:latin typeface="Helvetica Neue"/>
            </a:endParaRPr>
          </a:p>
          <a:p>
            <a:pPr marL="0" indent="712788" algn="just">
              <a:buNone/>
            </a:pPr>
            <a:r>
              <a:rPr lang="es-US" b="0" i="0" dirty="0">
                <a:solidFill>
                  <a:srgbClr val="252525"/>
                </a:solidFill>
                <a:effectLst/>
                <a:latin typeface="Helvetica Neue"/>
              </a:rPr>
              <a:t>El </a:t>
            </a:r>
            <a:r>
              <a:rPr lang="es-US" b="1" i="0" dirty="0">
                <a:solidFill>
                  <a:srgbClr val="252525"/>
                </a:solidFill>
                <a:effectLst/>
                <a:latin typeface="Helvetica Neue"/>
              </a:rPr>
              <a:t>saldo de la balanza comercial</a:t>
            </a:r>
            <a:r>
              <a:rPr lang="es-US" b="0" i="0" dirty="0">
                <a:solidFill>
                  <a:srgbClr val="252525"/>
                </a:solidFill>
                <a:effectLst/>
                <a:latin typeface="Helvetica Neue"/>
              </a:rPr>
              <a:t> es la diferencia entre exportaciones e importaciones, es decir, entre el valor de los bienes que un país vende al exterior y el de los que compra a otros países.</a:t>
            </a:r>
            <a:endParaRPr lang="es-US" dirty="0"/>
          </a:p>
        </p:txBody>
      </p:sp>
    </p:spTree>
    <p:extLst>
      <p:ext uri="{BB962C8B-B14F-4D97-AF65-F5344CB8AC3E}">
        <p14:creationId xmlns:p14="http://schemas.microsoft.com/office/powerpoint/2010/main" val="2737928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7814" y="685800"/>
            <a:ext cx="10396882" cy="1151965"/>
          </a:xfrm>
        </p:spPr>
        <p:txBody>
          <a:bodyPr/>
          <a:lstStyle/>
          <a:p>
            <a:pPr algn="ctr"/>
            <a:r>
              <a:rPr lang="es-US" dirty="0"/>
              <a:t>   USO</a:t>
            </a:r>
          </a:p>
        </p:txBody>
      </p:sp>
      <p:sp>
        <p:nvSpPr>
          <p:cNvPr id="3" name="Marcador de contenido 2"/>
          <p:cNvSpPr>
            <a:spLocks noGrp="1"/>
          </p:cNvSpPr>
          <p:nvPr>
            <p:ph sz="quarter" idx="13"/>
          </p:nvPr>
        </p:nvSpPr>
        <p:spPr>
          <a:xfrm>
            <a:off x="687976" y="1837765"/>
            <a:ext cx="10394707" cy="3311189"/>
          </a:xfrm>
        </p:spPr>
        <p:txBody>
          <a:bodyPr>
            <a:normAutofit/>
          </a:bodyPr>
          <a:lstStyle/>
          <a:p>
            <a:pPr marL="0" indent="633413" algn="just" fontAlgn="base">
              <a:buNone/>
            </a:pPr>
            <a:r>
              <a:rPr lang="es-US" sz="1800" b="1" dirty="0">
                <a:effectLst/>
                <a:latin typeface="Arial Black" panose="020B0A04020102020204" pitchFamily="34" charset="0"/>
              </a:rPr>
              <a:t>El PIB es usado como objeto de estudio de la </a:t>
            </a:r>
            <a:r>
              <a:rPr lang="es-US" sz="1800" b="1" u="none" strike="noStrike" dirty="0">
                <a:effectLst/>
                <a:latin typeface="Arial Black" panose="020B0A04020102020204" pitchFamily="34" charset="0"/>
                <a:hlinkClick r:id="rId2" tooltip="Macroeconomía"/>
              </a:rPr>
              <a:t>macroeconomía</a:t>
            </a:r>
            <a:r>
              <a:rPr lang="es-US" sz="1800" b="1" dirty="0">
                <a:effectLst/>
                <a:latin typeface="Arial Black" panose="020B0A04020102020204" pitchFamily="34" charset="0"/>
              </a:rPr>
              <a:t>. Su cálculo se encuadra dentro de la </a:t>
            </a:r>
            <a:r>
              <a:rPr lang="es-US" sz="1800" b="1" u="none" strike="noStrike" dirty="0">
                <a:effectLst/>
                <a:latin typeface="Arial Black" panose="020B0A04020102020204" pitchFamily="34" charset="0"/>
                <a:hlinkClick r:id="rId3" tooltip="Contabilidad nacional"/>
              </a:rPr>
              <a:t>contabilidad nacional</a:t>
            </a:r>
            <a:r>
              <a:rPr lang="es-US" sz="1800" b="1" dirty="0">
                <a:effectLst/>
                <a:latin typeface="Arial Black" panose="020B0A04020102020204" pitchFamily="34" charset="0"/>
              </a:rPr>
              <a:t>. Para su estimación, se emplean varios enfoques complementarios. Tras el pertinente ajuste de los resultados obtenidos en los mismos, al menos parcialmente resulta incluida en su cálculo la </a:t>
            </a:r>
            <a:r>
              <a:rPr lang="es-US" sz="1800" b="1" u="none" strike="noStrike" dirty="0">
                <a:effectLst/>
                <a:latin typeface="Arial Black" panose="020B0A04020102020204" pitchFamily="34" charset="0"/>
                <a:hlinkClick r:id="rId4" tooltip="Economía sumergida"/>
              </a:rPr>
              <a:t>economía sumergida</a:t>
            </a:r>
            <a:r>
              <a:rPr lang="es-US" sz="1800" b="1" dirty="0">
                <a:effectLst/>
                <a:latin typeface="Arial Black" panose="020B0A04020102020204" pitchFamily="34" charset="0"/>
              </a:rPr>
              <a:t>.</a:t>
            </a:r>
            <a:endParaRPr lang="es-US" sz="1800" b="1" dirty="0">
              <a:latin typeface="Arial Black" panose="020B0A04020102020204" pitchFamily="34" charset="0"/>
            </a:endParaRPr>
          </a:p>
        </p:txBody>
      </p:sp>
    </p:spTree>
    <p:extLst>
      <p:ext uri="{BB962C8B-B14F-4D97-AF65-F5344CB8AC3E}">
        <p14:creationId xmlns:p14="http://schemas.microsoft.com/office/powerpoint/2010/main" val="379771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US" sz="4400" dirty="0"/>
              <a:t> Factores que influyen en la b.c.</a:t>
            </a:r>
          </a:p>
        </p:txBody>
      </p:sp>
      <p:sp>
        <p:nvSpPr>
          <p:cNvPr id="3" name="Marcador de contenido 2"/>
          <p:cNvSpPr>
            <a:spLocks noGrp="1"/>
          </p:cNvSpPr>
          <p:nvPr>
            <p:ph sz="quarter" idx="13"/>
          </p:nvPr>
        </p:nvSpPr>
        <p:spPr>
          <a:xfrm>
            <a:off x="1216742" y="1837765"/>
            <a:ext cx="10394707" cy="3311189"/>
          </a:xfrm>
        </p:spPr>
        <p:txBody>
          <a:bodyPr>
            <a:normAutofit fontScale="92500"/>
          </a:bodyPr>
          <a:lstStyle/>
          <a:p>
            <a:pPr marL="0" indent="0" algn="just" fontAlgn="base">
              <a:buNone/>
            </a:pPr>
            <a:r>
              <a:rPr lang="es-US" b="0" i="0" dirty="0">
                <a:solidFill>
                  <a:srgbClr val="252525"/>
                </a:solidFill>
                <a:effectLst/>
                <a:latin typeface="inherit"/>
              </a:rPr>
              <a:t>Los gustos de los consumidores por los bienes interiores y por los bienes extranjeros.</a:t>
            </a:r>
          </a:p>
          <a:p>
            <a:pPr marL="0" indent="0" algn="just" fontAlgn="base">
              <a:buNone/>
            </a:pPr>
            <a:r>
              <a:rPr lang="es-US" b="0" i="0" dirty="0">
                <a:solidFill>
                  <a:srgbClr val="252525"/>
                </a:solidFill>
                <a:effectLst/>
                <a:latin typeface="inherit"/>
              </a:rPr>
              <a:t>Los precios de los bienes en el interior y en el extranjero.</a:t>
            </a:r>
          </a:p>
          <a:p>
            <a:pPr marL="0" indent="0" algn="just" fontAlgn="base">
              <a:buNone/>
            </a:pPr>
            <a:r>
              <a:rPr lang="es-US" b="0" i="0" dirty="0">
                <a:solidFill>
                  <a:srgbClr val="252525"/>
                </a:solidFill>
                <a:effectLst/>
                <a:latin typeface="inherit"/>
              </a:rPr>
              <a:t>Los </a:t>
            </a:r>
            <a:r>
              <a:rPr lang="es-US" b="0" i="0" u="none" strike="noStrike" dirty="0">
                <a:solidFill>
                  <a:srgbClr val="5A3696"/>
                </a:solidFill>
                <a:effectLst/>
                <a:latin typeface="inherit"/>
                <a:hlinkClick r:id="rId2" tooltip="Tipos de cambio"/>
              </a:rPr>
              <a:t>tipos de cambio</a:t>
            </a:r>
            <a:r>
              <a:rPr lang="es-US" b="0" i="0" dirty="0">
                <a:solidFill>
                  <a:srgbClr val="252525"/>
                </a:solidFill>
                <a:effectLst/>
                <a:latin typeface="inherit"/>
              </a:rPr>
              <a:t> a los que los individuos pueden utilizar la moneda nacional para comprar monedas extranjeras.</a:t>
            </a:r>
          </a:p>
          <a:p>
            <a:pPr marL="0" indent="0" algn="just" fontAlgn="base">
              <a:buNone/>
            </a:pPr>
            <a:r>
              <a:rPr lang="es-US" b="0" i="0" dirty="0">
                <a:solidFill>
                  <a:srgbClr val="252525"/>
                </a:solidFill>
                <a:effectLst/>
                <a:latin typeface="inherit"/>
              </a:rPr>
              <a:t>Las rentas de los consumidores interiores y de los extranjeros.</a:t>
            </a:r>
          </a:p>
          <a:p>
            <a:pPr marL="0" indent="0" algn="just" fontAlgn="base">
              <a:buNone/>
            </a:pPr>
            <a:r>
              <a:rPr lang="es-US" b="0" i="0" dirty="0">
                <a:solidFill>
                  <a:srgbClr val="252525"/>
                </a:solidFill>
                <a:effectLst/>
                <a:latin typeface="inherit"/>
              </a:rPr>
              <a:t>El coste de transportar bienes de un país a otro.</a:t>
            </a:r>
          </a:p>
          <a:p>
            <a:pPr marL="0" indent="0" algn="just" fontAlgn="base">
              <a:buNone/>
            </a:pPr>
            <a:r>
              <a:rPr lang="es-US" b="0" i="0" dirty="0">
                <a:solidFill>
                  <a:srgbClr val="252525"/>
                </a:solidFill>
                <a:effectLst/>
                <a:latin typeface="inherit"/>
              </a:rPr>
              <a:t>La política del gobierno con respecto al </a:t>
            </a:r>
            <a:r>
              <a:rPr lang="es-US" b="0" i="0" u="none" strike="noStrike" dirty="0">
                <a:solidFill>
                  <a:srgbClr val="5A3696"/>
                </a:solidFill>
                <a:effectLst/>
                <a:latin typeface="inherit"/>
                <a:hlinkClick r:id="rId3" tooltip="Comercio internacional"/>
              </a:rPr>
              <a:t>comercio internacional</a:t>
            </a:r>
            <a:r>
              <a:rPr lang="es-US" b="0" i="0" dirty="0">
                <a:solidFill>
                  <a:srgbClr val="252525"/>
                </a:solidFill>
                <a:effectLst/>
                <a:latin typeface="inherit"/>
              </a:rPr>
              <a:t>.</a:t>
            </a:r>
          </a:p>
          <a:p>
            <a:endParaRPr lang="es-US" dirty="0"/>
          </a:p>
        </p:txBody>
      </p:sp>
    </p:spTree>
    <p:extLst>
      <p:ext uri="{BB962C8B-B14F-4D97-AF65-F5344CB8AC3E}">
        <p14:creationId xmlns:p14="http://schemas.microsoft.com/office/powerpoint/2010/main" val="1558624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p:nvPr>
            <p:extLst>
              <p:ext uri="{D42A27DB-BD31-4B8C-83A1-F6EECF244321}">
                <p14:modId xmlns:p14="http://schemas.microsoft.com/office/powerpoint/2010/main" val="3665942046"/>
              </p:ext>
            </p:extLst>
          </p:nvPr>
        </p:nvGraphicFramePr>
        <p:xfrm>
          <a:off x="530942" y="324464"/>
          <a:ext cx="10808412" cy="5147187"/>
        </p:xfrm>
        <a:graphic>
          <a:graphicData uri="http://schemas.openxmlformats.org/drawingml/2006/table">
            <a:tbl>
              <a:tblPr>
                <a:tableStyleId>{616DA210-FB5B-4158-B5E0-FEB733F419BA}</a:tableStyleId>
              </a:tblPr>
              <a:tblGrid>
                <a:gridCol w="5982330">
                  <a:extLst>
                    <a:ext uri="{9D8B030D-6E8A-4147-A177-3AD203B41FA5}">
                      <a16:colId xmlns:a16="http://schemas.microsoft.com/office/drawing/2014/main" val="304749794"/>
                    </a:ext>
                  </a:extLst>
                </a:gridCol>
                <a:gridCol w="804347">
                  <a:extLst>
                    <a:ext uri="{9D8B030D-6E8A-4147-A177-3AD203B41FA5}">
                      <a16:colId xmlns:a16="http://schemas.microsoft.com/office/drawing/2014/main" val="2260791958"/>
                    </a:ext>
                  </a:extLst>
                </a:gridCol>
                <a:gridCol w="804347">
                  <a:extLst>
                    <a:ext uri="{9D8B030D-6E8A-4147-A177-3AD203B41FA5}">
                      <a16:colId xmlns:a16="http://schemas.microsoft.com/office/drawing/2014/main" val="1416041414"/>
                    </a:ext>
                  </a:extLst>
                </a:gridCol>
                <a:gridCol w="804347">
                  <a:extLst>
                    <a:ext uri="{9D8B030D-6E8A-4147-A177-3AD203B41FA5}">
                      <a16:colId xmlns:a16="http://schemas.microsoft.com/office/drawing/2014/main" val="496945963"/>
                    </a:ext>
                  </a:extLst>
                </a:gridCol>
                <a:gridCol w="804347">
                  <a:extLst>
                    <a:ext uri="{9D8B030D-6E8A-4147-A177-3AD203B41FA5}">
                      <a16:colId xmlns:a16="http://schemas.microsoft.com/office/drawing/2014/main" val="2420800953"/>
                    </a:ext>
                  </a:extLst>
                </a:gridCol>
                <a:gridCol w="804347">
                  <a:extLst>
                    <a:ext uri="{9D8B030D-6E8A-4147-A177-3AD203B41FA5}">
                      <a16:colId xmlns:a16="http://schemas.microsoft.com/office/drawing/2014/main" val="654952935"/>
                    </a:ext>
                  </a:extLst>
                </a:gridCol>
                <a:gridCol w="804347">
                  <a:extLst>
                    <a:ext uri="{9D8B030D-6E8A-4147-A177-3AD203B41FA5}">
                      <a16:colId xmlns:a16="http://schemas.microsoft.com/office/drawing/2014/main" val="3221311967"/>
                    </a:ext>
                  </a:extLst>
                </a:gridCol>
              </a:tblGrid>
              <a:tr h="543300">
                <a:tc gridSpan="7">
                  <a:txBody>
                    <a:bodyPr/>
                    <a:lstStyle/>
                    <a:p>
                      <a:pPr algn="ctr" fontAlgn="b"/>
                      <a:r>
                        <a:rPr lang="es-US" sz="2400" u="none" strike="noStrike" dirty="0">
                          <a:effectLst/>
                        </a:rPr>
                        <a:t>Gasto del PIB</a:t>
                      </a:r>
                      <a:endParaRPr lang="es-US" sz="2400" b="1" i="0" u="none" strike="noStrike" dirty="0">
                        <a:effectLst/>
                        <a:latin typeface="Arial" panose="020B0604020202020204" pitchFamily="34" charset="0"/>
                      </a:endParaRPr>
                    </a:p>
                  </a:txBody>
                  <a:tcPr marL="9525" marR="9525" marT="9525" anchor="b"/>
                </a:tc>
                <a:tc hMerge="1">
                  <a:txBody>
                    <a:bodyPr/>
                    <a:lstStyle/>
                    <a:p>
                      <a:endParaRPr lang="es-US"/>
                    </a:p>
                  </a:txBody>
                  <a:tcPr/>
                </a:tc>
                <a:tc hMerge="1">
                  <a:txBody>
                    <a:bodyPr/>
                    <a:lstStyle/>
                    <a:p>
                      <a:endParaRPr lang="es-US"/>
                    </a:p>
                  </a:txBody>
                  <a:tcPr/>
                </a:tc>
                <a:tc hMerge="1">
                  <a:txBody>
                    <a:bodyPr/>
                    <a:lstStyle/>
                    <a:p>
                      <a:endParaRPr lang="es-US"/>
                    </a:p>
                  </a:txBody>
                  <a:tcPr/>
                </a:tc>
                <a:tc hMerge="1">
                  <a:txBody>
                    <a:bodyPr/>
                    <a:lstStyle/>
                    <a:p>
                      <a:endParaRPr lang="es-US"/>
                    </a:p>
                  </a:txBody>
                  <a:tcPr/>
                </a:tc>
                <a:tc hMerge="1">
                  <a:txBody>
                    <a:bodyPr/>
                    <a:lstStyle/>
                    <a:p>
                      <a:endParaRPr lang="es-US"/>
                    </a:p>
                  </a:txBody>
                  <a:tcPr/>
                </a:tc>
                <a:tc hMerge="1">
                  <a:txBody>
                    <a:bodyPr/>
                    <a:lstStyle/>
                    <a:p>
                      <a:endParaRPr lang="es-US"/>
                    </a:p>
                  </a:txBody>
                  <a:tcPr/>
                </a:tc>
                <a:extLst>
                  <a:ext uri="{0D108BD9-81ED-4DB2-BD59-A6C34878D82A}">
                    <a16:rowId xmlns:a16="http://schemas.microsoft.com/office/drawing/2014/main" val="715667101"/>
                  </a:ext>
                </a:extLst>
              </a:tr>
              <a:tr h="322362">
                <a:tc gridSpan="7">
                  <a:txBody>
                    <a:bodyPr/>
                    <a:lstStyle/>
                    <a:p>
                      <a:pPr algn="ctr" fontAlgn="t"/>
                      <a:r>
                        <a:rPr lang="es-US" sz="1600" u="none" strike="noStrike" dirty="0">
                          <a:effectLst/>
                        </a:rPr>
                        <a:t>Crecimiento Real Anual, %</a:t>
                      </a:r>
                      <a:endParaRPr lang="es-US" sz="1600" b="0" i="0" u="none" strike="noStrike" dirty="0">
                        <a:effectLst/>
                        <a:latin typeface="Arial" panose="020B0604020202020204" pitchFamily="34" charset="0"/>
                      </a:endParaRPr>
                    </a:p>
                  </a:txBody>
                  <a:tcPr marL="9525" marR="9525" marT="9525"/>
                </a:tc>
                <a:tc hMerge="1">
                  <a:txBody>
                    <a:bodyPr/>
                    <a:lstStyle/>
                    <a:p>
                      <a:endParaRPr lang="es-US"/>
                    </a:p>
                  </a:txBody>
                  <a:tcPr/>
                </a:tc>
                <a:tc hMerge="1">
                  <a:txBody>
                    <a:bodyPr/>
                    <a:lstStyle/>
                    <a:p>
                      <a:endParaRPr lang="es-US"/>
                    </a:p>
                  </a:txBody>
                  <a:tcPr/>
                </a:tc>
                <a:tc hMerge="1">
                  <a:txBody>
                    <a:bodyPr/>
                    <a:lstStyle/>
                    <a:p>
                      <a:endParaRPr lang="es-US"/>
                    </a:p>
                  </a:txBody>
                  <a:tcPr/>
                </a:tc>
                <a:tc hMerge="1">
                  <a:txBody>
                    <a:bodyPr/>
                    <a:lstStyle/>
                    <a:p>
                      <a:endParaRPr lang="es-US"/>
                    </a:p>
                  </a:txBody>
                  <a:tcPr/>
                </a:tc>
                <a:tc hMerge="1">
                  <a:txBody>
                    <a:bodyPr/>
                    <a:lstStyle/>
                    <a:p>
                      <a:endParaRPr lang="es-US"/>
                    </a:p>
                  </a:txBody>
                  <a:tcPr/>
                </a:tc>
                <a:tc hMerge="1">
                  <a:txBody>
                    <a:bodyPr/>
                    <a:lstStyle/>
                    <a:p>
                      <a:endParaRPr lang="es-US"/>
                    </a:p>
                  </a:txBody>
                  <a:tcPr/>
                </a:tc>
                <a:extLst>
                  <a:ext uri="{0D108BD9-81ED-4DB2-BD59-A6C34878D82A}">
                    <a16:rowId xmlns:a16="http://schemas.microsoft.com/office/drawing/2014/main" val="13794081"/>
                  </a:ext>
                </a:extLst>
              </a:tr>
              <a:tr h="449287">
                <a:tc>
                  <a:txBody>
                    <a:bodyPr/>
                    <a:lstStyle/>
                    <a:p>
                      <a:pPr algn="l" fontAlgn="ctr"/>
                      <a:r>
                        <a:rPr lang="es-US" sz="1600" u="none" strike="noStrike" dirty="0">
                          <a:effectLst/>
                        </a:rPr>
                        <a:t>Especificación</a:t>
                      </a:r>
                      <a:endParaRPr lang="es-US" sz="1600" b="1"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2011</a:t>
                      </a:r>
                      <a:endParaRPr lang="es-US" sz="1000" b="1"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2012</a:t>
                      </a:r>
                      <a:endParaRPr lang="es-US" sz="1000" b="1"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2013</a:t>
                      </a:r>
                      <a:endParaRPr lang="es-US" sz="1000" b="1"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2014</a:t>
                      </a:r>
                      <a:endParaRPr lang="es-US" sz="1000" b="1"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2015</a:t>
                      </a:r>
                      <a:endParaRPr lang="es-US" sz="1000" b="1"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2016</a:t>
                      </a:r>
                      <a:endParaRPr lang="es-US" sz="1000" b="1" i="0" u="none" strike="noStrike" dirty="0">
                        <a:solidFill>
                          <a:srgbClr val="C00000"/>
                        </a:solidFill>
                        <a:effectLst/>
                        <a:latin typeface="Arial" panose="020B0604020202020204" pitchFamily="34" charset="0"/>
                      </a:endParaRPr>
                    </a:p>
                  </a:txBody>
                  <a:tcPr marL="9525" marR="9525" marT="9525" anchor="ctr"/>
                </a:tc>
                <a:extLst>
                  <a:ext uri="{0D108BD9-81ED-4DB2-BD59-A6C34878D82A}">
                    <a16:rowId xmlns:a16="http://schemas.microsoft.com/office/drawing/2014/main" val="1231891858"/>
                  </a:ext>
                </a:extLst>
              </a:tr>
              <a:tr h="464781">
                <a:tc>
                  <a:txBody>
                    <a:bodyPr/>
                    <a:lstStyle/>
                    <a:p>
                      <a:pPr algn="l" fontAlgn="ctr"/>
                      <a:r>
                        <a:rPr lang="es-US" sz="1600" u="none" strike="noStrike" dirty="0">
                          <a:effectLst/>
                        </a:rPr>
                        <a:t>Demanda Interna</a:t>
                      </a:r>
                      <a:endParaRPr lang="es-US" sz="1600" b="0"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9,4</a:t>
                      </a:r>
                      <a:endParaRPr lang="es-US" sz="1000" b="0"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7,3</a:t>
                      </a:r>
                      <a:endParaRPr lang="es-US" sz="1000" b="0"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3,6</a:t>
                      </a:r>
                      <a:endParaRPr lang="es-US" sz="1000" b="0"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-0,3</a:t>
                      </a:r>
                      <a:endParaRPr lang="es-US" sz="1000" b="0"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2,0</a:t>
                      </a:r>
                      <a:endParaRPr lang="es-US" sz="1000" b="0"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1,3</a:t>
                      </a:r>
                      <a:endParaRPr lang="es-US" sz="1000" b="1" i="0" u="none" strike="noStrike" dirty="0">
                        <a:solidFill>
                          <a:srgbClr val="C00000"/>
                        </a:solidFill>
                        <a:effectLst/>
                        <a:latin typeface="Arial" panose="020B0604020202020204" pitchFamily="34" charset="0"/>
                      </a:endParaRPr>
                    </a:p>
                  </a:txBody>
                  <a:tcPr marL="9525" marR="9525" marT="9525" anchor="ctr"/>
                </a:tc>
                <a:extLst>
                  <a:ext uri="{0D108BD9-81ED-4DB2-BD59-A6C34878D82A}">
                    <a16:rowId xmlns:a16="http://schemas.microsoft.com/office/drawing/2014/main" val="526571843"/>
                  </a:ext>
                </a:extLst>
              </a:tr>
              <a:tr h="464781">
                <a:tc>
                  <a:txBody>
                    <a:bodyPr/>
                    <a:lstStyle/>
                    <a:p>
                      <a:pPr algn="l" fontAlgn="ctr"/>
                      <a:r>
                        <a:rPr lang="es-US" sz="1600" u="none" strike="noStrike" dirty="0">
                          <a:effectLst/>
                        </a:rPr>
                        <a:t>Consumo Total</a:t>
                      </a:r>
                      <a:endParaRPr lang="es-US" sz="1600" b="0"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7,8</a:t>
                      </a:r>
                      <a:endParaRPr lang="es-US" sz="1000" b="0"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5,7</a:t>
                      </a:r>
                      <a:endParaRPr lang="es-US" sz="1000" b="0"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5,2</a:t>
                      </a:r>
                      <a:endParaRPr lang="es-US" sz="1000" b="0"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2,8</a:t>
                      </a:r>
                      <a:endParaRPr lang="es-US" sz="1000" b="0"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2,5</a:t>
                      </a:r>
                      <a:endParaRPr lang="es-US" sz="1000" b="0"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2,8</a:t>
                      </a:r>
                      <a:endParaRPr lang="es-US" sz="1000" b="1" i="0" u="none" strike="noStrike" dirty="0">
                        <a:solidFill>
                          <a:srgbClr val="C00000"/>
                        </a:solidFill>
                        <a:effectLst/>
                        <a:latin typeface="Arial" panose="020B0604020202020204" pitchFamily="34" charset="0"/>
                      </a:endParaRPr>
                    </a:p>
                  </a:txBody>
                  <a:tcPr marL="9525" marR="9525" marT="9525" anchor="ctr"/>
                </a:tc>
                <a:extLst>
                  <a:ext uri="{0D108BD9-81ED-4DB2-BD59-A6C34878D82A}">
                    <a16:rowId xmlns:a16="http://schemas.microsoft.com/office/drawing/2014/main" val="4043129693"/>
                  </a:ext>
                </a:extLst>
              </a:tr>
              <a:tr h="482452">
                <a:tc>
                  <a:txBody>
                    <a:bodyPr/>
                    <a:lstStyle/>
                    <a:p>
                      <a:pPr algn="l" fontAlgn="ctr"/>
                      <a:r>
                        <a:rPr lang="es-US" sz="1600" u="none" strike="noStrike" dirty="0">
                          <a:effectLst/>
                        </a:rPr>
                        <a:t>Consumo Privado</a:t>
                      </a:r>
                      <a:endParaRPr lang="es-US" sz="1600" b="0"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8,9</a:t>
                      </a:r>
                      <a:endParaRPr lang="es-US" sz="1000" b="0"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6,1</a:t>
                      </a:r>
                      <a:endParaRPr lang="es-US" sz="1000" b="0"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5,5</a:t>
                      </a:r>
                      <a:endParaRPr lang="es-US" sz="1000" b="0"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2,4</a:t>
                      </a:r>
                      <a:endParaRPr lang="es-US" sz="1000" b="0"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1,9</a:t>
                      </a:r>
                      <a:endParaRPr lang="es-US" sz="1000" b="0"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2,1</a:t>
                      </a:r>
                      <a:endParaRPr lang="es-US" sz="1000" b="1" i="0" u="none" strike="noStrike" dirty="0">
                        <a:solidFill>
                          <a:srgbClr val="C00000"/>
                        </a:solidFill>
                        <a:effectLst/>
                        <a:latin typeface="Arial" panose="020B0604020202020204" pitchFamily="34" charset="0"/>
                      </a:endParaRPr>
                    </a:p>
                  </a:txBody>
                  <a:tcPr marL="9525" marR="9525" marT="9525" anchor="ctr"/>
                </a:tc>
                <a:extLst>
                  <a:ext uri="{0D108BD9-81ED-4DB2-BD59-A6C34878D82A}">
                    <a16:rowId xmlns:a16="http://schemas.microsoft.com/office/drawing/2014/main" val="2629853592"/>
                  </a:ext>
                </a:extLst>
              </a:tr>
              <a:tr h="464781">
                <a:tc>
                  <a:txBody>
                    <a:bodyPr/>
                    <a:lstStyle/>
                    <a:p>
                      <a:pPr algn="l" fontAlgn="ctr"/>
                      <a:r>
                        <a:rPr lang="es-US" sz="1600" u="none" strike="noStrike" dirty="0">
                          <a:effectLst/>
                        </a:rPr>
                        <a:t>Consumo Gobierno</a:t>
                      </a:r>
                      <a:endParaRPr lang="es-US" sz="1600" b="0"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2,5</a:t>
                      </a:r>
                      <a:endParaRPr lang="es-US" sz="1000" b="0"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3,5</a:t>
                      </a:r>
                      <a:endParaRPr lang="es-US" sz="1000" b="0"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3,5</a:t>
                      </a:r>
                      <a:endParaRPr lang="es-US" sz="1000" b="0"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5,1</a:t>
                      </a:r>
                      <a:endParaRPr lang="es-US" sz="1000" b="0"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5,8</a:t>
                      </a:r>
                      <a:endParaRPr lang="es-US" sz="1000" b="0"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5,9</a:t>
                      </a:r>
                      <a:endParaRPr lang="es-US" sz="1000" b="1" i="0" u="none" strike="noStrike" dirty="0">
                        <a:solidFill>
                          <a:srgbClr val="C00000"/>
                        </a:solidFill>
                        <a:effectLst/>
                        <a:latin typeface="Arial" panose="020B0604020202020204" pitchFamily="34" charset="0"/>
                      </a:endParaRPr>
                    </a:p>
                  </a:txBody>
                  <a:tcPr marL="9525" marR="9525" marT="9525" anchor="ctr"/>
                </a:tc>
                <a:extLst>
                  <a:ext uri="{0D108BD9-81ED-4DB2-BD59-A6C34878D82A}">
                    <a16:rowId xmlns:a16="http://schemas.microsoft.com/office/drawing/2014/main" val="3245803836"/>
                  </a:ext>
                </a:extLst>
              </a:tr>
              <a:tr h="322362">
                <a:tc>
                  <a:txBody>
                    <a:bodyPr/>
                    <a:lstStyle/>
                    <a:p>
                      <a:pPr algn="l" fontAlgn="ctr"/>
                      <a:r>
                        <a:rPr lang="es-US" sz="1600" u="none" strike="noStrike" dirty="0">
                          <a:effectLst/>
                        </a:rPr>
                        <a:t>Formación Bruta Capital Fijo</a:t>
                      </a:r>
                      <a:endParaRPr lang="es-US" sz="1600" b="0"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15,0</a:t>
                      </a:r>
                      <a:endParaRPr lang="es-US" sz="1000" b="0"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11,6</a:t>
                      </a:r>
                      <a:endParaRPr lang="es-US" sz="1000" b="0"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2,2</a:t>
                      </a:r>
                      <a:endParaRPr lang="es-US" sz="1000" b="0"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-4,2</a:t>
                      </a:r>
                      <a:endParaRPr lang="es-US" sz="1000" b="0"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-1,5</a:t>
                      </a:r>
                      <a:endParaRPr lang="es-US" sz="1000" b="0"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1,9</a:t>
                      </a:r>
                      <a:endParaRPr lang="es-US" sz="1000" b="1" i="0" u="none" strike="noStrike" dirty="0">
                        <a:solidFill>
                          <a:srgbClr val="C00000"/>
                        </a:solidFill>
                        <a:effectLst/>
                        <a:latin typeface="Arial" panose="020B0604020202020204" pitchFamily="34" charset="0"/>
                      </a:endParaRPr>
                    </a:p>
                  </a:txBody>
                  <a:tcPr marL="9525" marR="9525" marT="9525" anchor="ctr"/>
                </a:tc>
                <a:extLst>
                  <a:ext uri="{0D108BD9-81ED-4DB2-BD59-A6C34878D82A}">
                    <a16:rowId xmlns:a16="http://schemas.microsoft.com/office/drawing/2014/main" val="4253405763"/>
                  </a:ext>
                </a:extLst>
              </a:tr>
              <a:tr h="464781">
                <a:tc>
                  <a:txBody>
                    <a:bodyPr/>
                    <a:lstStyle/>
                    <a:p>
                      <a:pPr algn="l" fontAlgn="ctr"/>
                      <a:r>
                        <a:rPr lang="es-US" sz="1600" u="none" strike="noStrike" dirty="0">
                          <a:effectLst/>
                        </a:rPr>
                        <a:t>Exportación Bienes y Servicios</a:t>
                      </a:r>
                      <a:endParaRPr lang="es-US" sz="1600" b="0"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4,1</a:t>
                      </a:r>
                      <a:endParaRPr lang="es-US" sz="1000" b="0"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1,8</a:t>
                      </a:r>
                      <a:endParaRPr lang="es-US" sz="1000" b="0"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3,9</a:t>
                      </a:r>
                      <a:endParaRPr lang="es-US" sz="1000" b="0"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2,0</a:t>
                      </a:r>
                      <a:endParaRPr lang="es-US" sz="1000" b="0"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-1,8</a:t>
                      </a:r>
                      <a:endParaRPr lang="es-US" sz="1000" b="0"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0,4</a:t>
                      </a:r>
                      <a:endParaRPr lang="es-US" sz="1000" b="1" i="0" u="none" strike="noStrike" dirty="0">
                        <a:solidFill>
                          <a:srgbClr val="C00000"/>
                        </a:solidFill>
                        <a:effectLst/>
                        <a:latin typeface="Arial" panose="020B0604020202020204" pitchFamily="34" charset="0"/>
                      </a:endParaRPr>
                    </a:p>
                  </a:txBody>
                  <a:tcPr marL="9525" marR="9525" marT="9525" anchor="ctr"/>
                </a:tc>
                <a:extLst>
                  <a:ext uri="{0D108BD9-81ED-4DB2-BD59-A6C34878D82A}">
                    <a16:rowId xmlns:a16="http://schemas.microsoft.com/office/drawing/2014/main" val="1187587734"/>
                  </a:ext>
                </a:extLst>
              </a:tr>
              <a:tr h="464781">
                <a:tc>
                  <a:txBody>
                    <a:bodyPr/>
                    <a:lstStyle/>
                    <a:p>
                      <a:pPr algn="l" fontAlgn="ctr"/>
                      <a:r>
                        <a:rPr lang="es-US" sz="1600" u="none" strike="noStrike" dirty="0">
                          <a:effectLst/>
                        </a:rPr>
                        <a:t>Importación Bienes y Servicios</a:t>
                      </a:r>
                      <a:endParaRPr lang="es-US" sz="1600" b="0"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16,0</a:t>
                      </a:r>
                      <a:endParaRPr lang="es-US" sz="1000" b="0"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4,8</a:t>
                      </a:r>
                      <a:endParaRPr lang="es-US" sz="1000" b="0"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2,1</a:t>
                      </a:r>
                      <a:endParaRPr lang="es-US" sz="1000" b="0"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-5,7</a:t>
                      </a:r>
                      <a:endParaRPr lang="es-US" sz="1000" b="0"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-2,8</a:t>
                      </a:r>
                      <a:endParaRPr lang="es-US" sz="1000" b="0"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-1,3</a:t>
                      </a:r>
                      <a:endParaRPr lang="es-US" sz="1000" b="1" i="0" u="none" strike="noStrike" dirty="0">
                        <a:solidFill>
                          <a:srgbClr val="C00000"/>
                        </a:solidFill>
                        <a:effectLst/>
                        <a:latin typeface="Arial" panose="020B0604020202020204" pitchFamily="34" charset="0"/>
                      </a:endParaRPr>
                    </a:p>
                  </a:txBody>
                  <a:tcPr marL="9525" marR="9525" marT="9525" anchor="ctr"/>
                </a:tc>
                <a:extLst>
                  <a:ext uri="{0D108BD9-81ED-4DB2-BD59-A6C34878D82A}">
                    <a16:rowId xmlns:a16="http://schemas.microsoft.com/office/drawing/2014/main" val="2050745498"/>
                  </a:ext>
                </a:extLst>
              </a:tr>
              <a:tr h="463288">
                <a:tc>
                  <a:txBody>
                    <a:bodyPr/>
                    <a:lstStyle/>
                    <a:p>
                      <a:pPr algn="l" fontAlgn="ctr"/>
                      <a:r>
                        <a:rPr lang="es-US" sz="1600" u="none" strike="noStrike" dirty="0">
                          <a:effectLst/>
                        </a:rPr>
                        <a:t>Producto Interno Bruto</a:t>
                      </a:r>
                      <a:endParaRPr lang="es-US" sz="1600" b="1"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5,8</a:t>
                      </a:r>
                      <a:endParaRPr lang="es-US" sz="1000" b="1"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5,5</a:t>
                      </a:r>
                      <a:endParaRPr lang="es-US" sz="1000" b="1"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4,0</a:t>
                      </a:r>
                      <a:endParaRPr lang="es-US" sz="1000" b="1"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1,9</a:t>
                      </a:r>
                      <a:endParaRPr lang="es-US" sz="1000" b="1"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2,3</a:t>
                      </a:r>
                      <a:endParaRPr lang="es-US" sz="1000" b="1" i="0" u="none" strike="noStrike" dirty="0">
                        <a:effectLst/>
                        <a:latin typeface="Arial" panose="020B0604020202020204" pitchFamily="34" charset="0"/>
                      </a:endParaRPr>
                    </a:p>
                  </a:txBody>
                  <a:tcPr marL="9525" marR="9525" marT="9525" anchor="ctr"/>
                </a:tc>
                <a:tc>
                  <a:txBody>
                    <a:bodyPr/>
                    <a:lstStyle/>
                    <a:p>
                      <a:pPr algn="ctr" fontAlgn="ctr"/>
                      <a:r>
                        <a:rPr lang="es-US" sz="1000" u="none" strike="noStrike" dirty="0">
                          <a:effectLst/>
                        </a:rPr>
                        <a:t>1,9</a:t>
                      </a:r>
                      <a:endParaRPr lang="es-US" sz="1000" b="1" i="0" u="none" strike="noStrike" dirty="0">
                        <a:solidFill>
                          <a:srgbClr val="C00000"/>
                        </a:solidFill>
                        <a:effectLst/>
                        <a:latin typeface="Arial" panose="020B0604020202020204" pitchFamily="34" charset="0"/>
                      </a:endParaRPr>
                    </a:p>
                  </a:txBody>
                  <a:tcPr marL="9525" marR="9525" marT="9525" anchor="ctr"/>
                </a:tc>
                <a:extLst>
                  <a:ext uri="{0D108BD9-81ED-4DB2-BD59-A6C34878D82A}">
                    <a16:rowId xmlns:a16="http://schemas.microsoft.com/office/drawing/2014/main" val="1076158661"/>
                  </a:ext>
                </a:extLst>
              </a:tr>
              <a:tr h="240231">
                <a:tc>
                  <a:txBody>
                    <a:bodyPr/>
                    <a:lstStyle/>
                    <a:p>
                      <a:pPr algn="l" fontAlgn="b"/>
                      <a:endParaRPr lang="es-US" sz="1100" b="0" i="0" u="none" strike="noStrike" dirty="0">
                        <a:solidFill>
                          <a:srgbClr val="000000"/>
                        </a:solidFill>
                        <a:effectLst/>
                        <a:latin typeface="Arial" panose="020B0604020202020204" pitchFamily="34" charset="0"/>
                      </a:endParaRPr>
                    </a:p>
                  </a:txBody>
                  <a:tcPr marL="9525" marR="9525" marT="9525" anchor="b"/>
                </a:tc>
                <a:tc>
                  <a:txBody>
                    <a:bodyPr/>
                    <a:lstStyle/>
                    <a:p>
                      <a:pPr fontAlgn="b"/>
                      <a:endParaRPr lang="es-US" sz="1100" b="0" i="0" u="none" strike="noStrike" dirty="0">
                        <a:solidFill>
                          <a:srgbClr val="000000"/>
                        </a:solidFill>
                        <a:effectLst/>
                        <a:latin typeface="Arial" panose="020B0604020202020204" pitchFamily="34" charset="0"/>
                      </a:endParaRPr>
                    </a:p>
                  </a:txBody>
                  <a:tcPr marL="9525" marR="9525" marT="9525" anchor="b"/>
                </a:tc>
                <a:tc>
                  <a:txBody>
                    <a:bodyPr/>
                    <a:lstStyle/>
                    <a:p>
                      <a:pPr fontAlgn="b"/>
                      <a:endParaRPr lang="es-US" sz="1100" b="0" i="0" u="none" strike="noStrike" dirty="0">
                        <a:solidFill>
                          <a:srgbClr val="000000"/>
                        </a:solidFill>
                        <a:effectLst/>
                        <a:latin typeface="Arial" panose="020B0604020202020204" pitchFamily="34" charset="0"/>
                      </a:endParaRPr>
                    </a:p>
                  </a:txBody>
                  <a:tcPr marL="9525" marR="9525" marT="9525" anchor="b"/>
                </a:tc>
                <a:tc>
                  <a:txBody>
                    <a:bodyPr/>
                    <a:lstStyle/>
                    <a:p>
                      <a:pPr fontAlgn="b"/>
                      <a:endParaRPr lang="es-US" sz="1100" b="0" i="0" u="none" strike="noStrike" dirty="0">
                        <a:solidFill>
                          <a:srgbClr val="000000"/>
                        </a:solidFill>
                        <a:effectLst/>
                        <a:latin typeface="Arial" panose="020B0604020202020204" pitchFamily="34" charset="0"/>
                      </a:endParaRPr>
                    </a:p>
                  </a:txBody>
                  <a:tcPr marL="9525" marR="9525" marT="9525" anchor="b"/>
                </a:tc>
                <a:tc>
                  <a:txBody>
                    <a:bodyPr/>
                    <a:lstStyle/>
                    <a:p>
                      <a:pPr fontAlgn="b"/>
                      <a:endParaRPr lang="es-US" sz="1100" b="0" i="0" u="none" strike="noStrike" dirty="0">
                        <a:solidFill>
                          <a:srgbClr val="000000"/>
                        </a:solidFill>
                        <a:effectLst/>
                        <a:latin typeface="Arial" panose="020B0604020202020204" pitchFamily="34" charset="0"/>
                      </a:endParaRPr>
                    </a:p>
                  </a:txBody>
                  <a:tcPr marL="9525" marR="9525" marT="9525" anchor="b"/>
                </a:tc>
                <a:tc>
                  <a:txBody>
                    <a:bodyPr/>
                    <a:lstStyle/>
                    <a:p>
                      <a:pPr fontAlgn="b"/>
                      <a:endParaRPr lang="es-US" sz="1100" b="0" i="0" u="none" strike="noStrike" dirty="0">
                        <a:solidFill>
                          <a:srgbClr val="000000"/>
                        </a:solidFill>
                        <a:effectLst/>
                        <a:latin typeface="Arial" panose="020B0604020202020204" pitchFamily="34" charset="0"/>
                      </a:endParaRPr>
                    </a:p>
                  </a:txBody>
                  <a:tcPr marL="9525" marR="9525" marT="9525" anchor="b"/>
                </a:tc>
                <a:tc>
                  <a:txBody>
                    <a:bodyPr/>
                    <a:lstStyle/>
                    <a:p>
                      <a:pPr fontAlgn="b"/>
                      <a:endParaRPr lang="es-US" sz="1100" b="0" i="0" u="none" strike="noStrike" dirty="0">
                        <a:solidFill>
                          <a:srgbClr val="000000"/>
                        </a:solidFill>
                        <a:effectLst/>
                        <a:latin typeface="Arial" panose="020B0604020202020204" pitchFamily="34" charset="0"/>
                      </a:endParaRPr>
                    </a:p>
                  </a:txBody>
                  <a:tcPr marL="9525" marR="9525" marT="9525" anchor="b"/>
                </a:tc>
                <a:extLst>
                  <a:ext uri="{0D108BD9-81ED-4DB2-BD59-A6C34878D82A}">
                    <a16:rowId xmlns:a16="http://schemas.microsoft.com/office/drawing/2014/main" val="830093650"/>
                  </a:ext>
                </a:extLst>
              </a:tr>
            </a:tbl>
          </a:graphicData>
        </a:graphic>
      </p:graphicFrame>
    </p:spTree>
    <p:extLst>
      <p:ext uri="{BB962C8B-B14F-4D97-AF65-F5344CB8AC3E}">
        <p14:creationId xmlns:p14="http://schemas.microsoft.com/office/powerpoint/2010/main" val="2938521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p:nvPr>
            <p:extLst>
              <p:ext uri="{D42A27DB-BD31-4B8C-83A1-F6EECF244321}">
                <p14:modId xmlns:p14="http://schemas.microsoft.com/office/powerpoint/2010/main" val="4096885545"/>
              </p:ext>
            </p:extLst>
          </p:nvPr>
        </p:nvGraphicFramePr>
        <p:xfrm>
          <a:off x="1503267" y="184355"/>
          <a:ext cx="4008942" cy="5891976"/>
        </p:xfrm>
        <a:graphic>
          <a:graphicData uri="http://schemas.openxmlformats.org/drawingml/2006/table">
            <a:tbl>
              <a:tblPr>
                <a:tableStyleId>{69CF1AB2-1976-4502-BF36-3FF5EA218861}</a:tableStyleId>
              </a:tblPr>
              <a:tblGrid>
                <a:gridCol w="1336314">
                  <a:extLst>
                    <a:ext uri="{9D8B030D-6E8A-4147-A177-3AD203B41FA5}">
                      <a16:colId xmlns:a16="http://schemas.microsoft.com/office/drawing/2014/main" val="3313757332"/>
                    </a:ext>
                  </a:extLst>
                </a:gridCol>
                <a:gridCol w="1336314">
                  <a:extLst>
                    <a:ext uri="{9D8B030D-6E8A-4147-A177-3AD203B41FA5}">
                      <a16:colId xmlns:a16="http://schemas.microsoft.com/office/drawing/2014/main" val="4277048557"/>
                    </a:ext>
                  </a:extLst>
                </a:gridCol>
                <a:gridCol w="1336314">
                  <a:extLst>
                    <a:ext uri="{9D8B030D-6E8A-4147-A177-3AD203B41FA5}">
                      <a16:colId xmlns:a16="http://schemas.microsoft.com/office/drawing/2014/main" val="1687328273"/>
                    </a:ext>
                  </a:extLst>
                </a:gridCol>
              </a:tblGrid>
              <a:tr h="327332">
                <a:tc>
                  <a:txBody>
                    <a:bodyPr/>
                    <a:lstStyle/>
                    <a:p>
                      <a:pPr algn="ctr" fontAlgn="ctr"/>
                      <a:r>
                        <a:rPr lang="es-US" sz="1500" dirty="0">
                          <a:effectLst/>
                        </a:rPr>
                        <a:t>Fecha</a:t>
                      </a:r>
                    </a:p>
                  </a:txBody>
                  <a:tcPr marL="38793" marR="38793" marT="38793" marB="38793" anchor="ctr"/>
                </a:tc>
                <a:tc>
                  <a:txBody>
                    <a:bodyPr/>
                    <a:lstStyle/>
                    <a:p>
                      <a:pPr algn="ctr" fontAlgn="ctr"/>
                      <a:r>
                        <a:rPr lang="es-US" sz="1500" dirty="0">
                          <a:effectLst/>
                        </a:rPr>
                        <a:t>PIB Per C.</a:t>
                      </a:r>
                    </a:p>
                  </a:txBody>
                  <a:tcPr marL="38793" marR="38793" marT="38793" marB="38793" anchor="ctr"/>
                </a:tc>
                <a:tc>
                  <a:txBody>
                    <a:bodyPr/>
                    <a:lstStyle/>
                    <a:p>
                      <a:pPr algn="ctr" fontAlgn="ctr"/>
                      <a:r>
                        <a:rPr lang="es-US" sz="1500" dirty="0">
                          <a:effectLst/>
                        </a:rPr>
                        <a:t>Var. Anual</a:t>
                      </a:r>
                    </a:p>
                  </a:txBody>
                  <a:tcPr marL="38793" marR="38793" marT="38793" marB="38793" anchor="ctr"/>
                </a:tc>
                <a:extLst>
                  <a:ext uri="{0D108BD9-81ED-4DB2-BD59-A6C34878D82A}">
                    <a16:rowId xmlns:a16="http://schemas.microsoft.com/office/drawing/2014/main" val="283701656"/>
                  </a:ext>
                </a:extLst>
              </a:tr>
              <a:tr h="327332">
                <a:tc>
                  <a:txBody>
                    <a:bodyPr/>
                    <a:lstStyle/>
                    <a:p>
                      <a:pPr algn="r" fontAlgn="t"/>
                      <a:r>
                        <a:rPr lang="es-US" sz="1500" dirty="0">
                          <a:effectLst/>
                        </a:rPr>
                        <a:t>2015</a:t>
                      </a:r>
                    </a:p>
                  </a:txBody>
                  <a:tcPr marL="38793" marR="38793" marT="38793" marB="38793"/>
                </a:tc>
                <a:tc>
                  <a:txBody>
                    <a:bodyPr/>
                    <a:lstStyle/>
                    <a:p>
                      <a:pPr algn="r" fontAlgn="t"/>
                      <a:r>
                        <a:rPr lang="es-US" sz="1500" dirty="0">
                          <a:effectLst/>
                        </a:rPr>
                        <a:t>12.063€</a:t>
                      </a:r>
                    </a:p>
                  </a:txBody>
                  <a:tcPr marL="38793" marR="38793" marT="38793" marB="38793"/>
                </a:tc>
                <a:tc>
                  <a:txBody>
                    <a:bodyPr/>
                    <a:lstStyle/>
                    <a:p>
                      <a:pPr algn="r" fontAlgn="t"/>
                      <a:r>
                        <a:rPr lang="es-US" sz="1500" dirty="0">
                          <a:effectLst/>
                        </a:rPr>
                        <a:t>11,4%</a:t>
                      </a:r>
                    </a:p>
                  </a:txBody>
                  <a:tcPr marL="38793" marR="38793" marT="38793" marB="38793"/>
                </a:tc>
                <a:extLst>
                  <a:ext uri="{0D108BD9-81ED-4DB2-BD59-A6C34878D82A}">
                    <a16:rowId xmlns:a16="http://schemas.microsoft.com/office/drawing/2014/main" val="3859006704"/>
                  </a:ext>
                </a:extLst>
              </a:tr>
              <a:tr h="327332">
                <a:tc>
                  <a:txBody>
                    <a:bodyPr/>
                    <a:lstStyle/>
                    <a:p>
                      <a:pPr algn="r" fontAlgn="t"/>
                      <a:r>
                        <a:rPr lang="es-US" sz="1500" dirty="0">
                          <a:effectLst/>
                        </a:rPr>
                        <a:t>2014</a:t>
                      </a:r>
                    </a:p>
                  </a:txBody>
                  <a:tcPr marL="38793" marR="38793" marT="38793" marB="38793"/>
                </a:tc>
                <a:tc>
                  <a:txBody>
                    <a:bodyPr/>
                    <a:lstStyle/>
                    <a:p>
                      <a:pPr algn="r" fontAlgn="t"/>
                      <a:r>
                        <a:rPr lang="es-US" sz="1500" dirty="0">
                          <a:effectLst/>
                        </a:rPr>
                        <a:t>10.928€</a:t>
                      </a:r>
                    </a:p>
                  </a:txBody>
                  <a:tcPr marL="38793" marR="38793" marT="38793" marB="38793"/>
                </a:tc>
                <a:tc>
                  <a:txBody>
                    <a:bodyPr/>
                    <a:lstStyle/>
                    <a:p>
                      <a:pPr algn="r" fontAlgn="t"/>
                      <a:r>
                        <a:rPr lang="es-US" sz="1500" dirty="0">
                          <a:effectLst/>
                        </a:rPr>
                        <a:t>-7,6%</a:t>
                      </a:r>
                    </a:p>
                  </a:txBody>
                  <a:tcPr marL="38793" marR="38793" marT="38793" marB="38793"/>
                </a:tc>
                <a:extLst>
                  <a:ext uri="{0D108BD9-81ED-4DB2-BD59-A6C34878D82A}">
                    <a16:rowId xmlns:a16="http://schemas.microsoft.com/office/drawing/2014/main" val="2187895753"/>
                  </a:ext>
                </a:extLst>
              </a:tr>
              <a:tr h="327332">
                <a:tc>
                  <a:txBody>
                    <a:bodyPr/>
                    <a:lstStyle/>
                    <a:p>
                      <a:pPr algn="r" fontAlgn="t"/>
                      <a:r>
                        <a:rPr lang="es-US" sz="1500" dirty="0">
                          <a:effectLst/>
                        </a:rPr>
                        <a:t>2013</a:t>
                      </a:r>
                    </a:p>
                  </a:txBody>
                  <a:tcPr marL="38793" marR="38793" marT="38793" marB="38793"/>
                </a:tc>
                <a:tc>
                  <a:txBody>
                    <a:bodyPr/>
                    <a:lstStyle/>
                    <a:p>
                      <a:pPr algn="r" fontAlgn="t"/>
                      <a:r>
                        <a:rPr lang="es-US" sz="1500" dirty="0">
                          <a:effectLst/>
                        </a:rPr>
                        <a:t>11.831€</a:t>
                      </a:r>
                    </a:p>
                  </a:txBody>
                  <a:tcPr marL="38793" marR="38793" marT="38793" marB="38793"/>
                </a:tc>
                <a:tc>
                  <a:txBody>
                    <a:bodyPr/>
                    <a:lstStyle/>
                    <a:p>
                      <a:pPr algn="r" fontAlgn="t"/>
                      <a:r>
                        <a:rPr lang="es-US" sz="1500" dirty="0">
                          <a:effectLst/>
                        </a:rPr>
                        <a:t>0,0%</a:t>
                      </a:r>
                    </a:p>
                  </a:txBody>
                  <a:tcPr marL="38793" marR="38793" marT="38793" marB="38793"/>
                </a:tc>
                <a:extLst>
                  <a:ext uri="{0D108BD9-81ED-4DB2-BD59-A6C34878D82A}">
                    <a16:rowId xmlns:a16="http://schemas.microsoft.com/office/drawing/2014/main" val="814206643"/>
                  </a:ext>
                </a:extLst>
              </a:tr>
              <a:tr h="327332">
                <a:tc>
                  <a:txBody>
                    <a:bodyPr/>
                    <a:lstStyle/>
                    <a:p>
                      <a:pPr algn="r" fontAlgn="t"/>
                      <a:r>
                        <a:rPr lang="es-US" sz="1500" dirty="0">
                          <a:effectLst/>
                        </a:rPr>
                        <a:t>2012</a:t>
                      </a:r>
                    </a:p>
                  </a:txBody>
                  <a:tcPr marL="38793" marR="38793" marT="38793" marB="38793"/>
                </a:tc>
                <a:tc>
                  <a:txBody>
                    <a:bodyPr/>
                    <a:lstStyle/>
                    <a:p>
                      <a:pPr algn="r" fontAlgn="t"/>
                      <a:r>
                        <a:rPr lang="es-US" sz="1500" dirty="0">
                          <a:effectLst/>
                        </a:rPr>
                        <a:t>11.830€</a:t>
                      </a:r>
                    </a:p>
                  </a:txBody>
                  <a:tcPr marL="38793" marR="38793" marT="38793" marB="38793"/>
                </a:tc>
                <a:tc>
                  <a:txBody>
                    <a:bodyPr/>
                    <a:lstStyle/>
                    <a:p>
                      <a:pPr algn="r" fontAlgn="t"/>
                      <a:r>
                        <a:rPr lang="es-US" sz="1500" dirty="0">
                          <a:effectLst/>
                        </a:rPr>
                        <a:t>13,4%</a:t>
                      </a:r>
                    </a:p>
                  </a:txBody>
                  <a:tcPr marL="38793" marR="38793" marT="38793" marB="38793"/>
                </a:tc>
                <a:extLst>
                  <a:ext uri="{0D108BD9-81ED-4DB2-BD59-A6C34878D82A}">
                    <a16:rowId xmlns:a16="http://schemas.microsoft.com/office/drawing/2014/main" val="3653862068"/>
                  </a:ext>
                </a:extLst>
              </a:tr>
              <a:tr h="327332">
                <a:tc>
                  <a:txBody>
                    <a:bodyPr/>
                    <a:lstStyle/>
                    <a:p>
                      <a:pPr algn="r" fontAlgn="t"/>
                      <a:r>
                        <a:rPr lang="es-US" sz="1500" dirty="0">
                          <a:effectLst/>
                        </a:rPr>
                        <a:t>2011</a:t>
                      </a:r>
                    </a:p>
                  </a:txBody>
                  <a:tcPr marL="38793" marR="38793" marT="38793" marB="38793"/>
                </a:tc>
                <a:tc>
                  <a:txBody>
                    <a:bodyPr/>
                    <a:lstStyle/>
                    <a:p>
                      <a:pPr algn="r" fontAlgn="t"/>
                      <a:r>
                        <a:rPr lang="es-US" sz="1500" dirty="0">
                          <a:effectLst/>
                        </a:rPr>
                        <a:t>10.435€</a:t>
                      </a:r>
                    </a:p>
                  </a:txBody>
                  <a:tcPr marL="38793" marR="38793" marT="38793" marB="38793"/>
                </a:tc>
                <a:tc>
                  <a:txBody>
                    <a:bodyPr/>
                    <a:lstStyle/>
                    <a:p>
                      <a:pPr algn="r" fontAlgn="t"/>
                      <a:r>
                        <a:rPr lang="es-US" sz="1500" dirty="0">
                          <a:effectLst/>
                        </a:rPr>
                        <a:t>8,7%</a:t>
                      </a:r>
                    </a:p>
                  </a:txBody>
                  <a:tcPr marL="38793" marR="38793" marT="38793" marB="38793"/>
                </a:tc>
                <a:extLst>
                  <a:ext uri="{0D108BD9-81ED-4DB2-BD59-A6C34878D82A}">
                    <a16:rowId xmlns:a16="http://schemas.microsoft.com/office/drawing/2014/main" val="3443784254"/>
                  </a:ext>
                </a:extLst>
              </a:tr>
              <a:tr h="327332">
                <a:tc>
                  <a:txBody>
                    <a:bodyPr/>
                    <a:lstStyle/>
                    <a:p>
                      <a:pPr algn="r" fontAlgn="t"/>
                      <a:r>
                        <a:rPr lang="es-US" sz="1500" dirty="0">
                          <a:effectLst/>
                        </a:rPr>
                        <a:t>2010</a:t>
                      </a:r>
                    </a:p>
                  </a:txBody>
                  <a:tcPr marL="38793" marR="38793" marT="38793" marB="38793"/>
                </a:tc>
                <a:tc>
                  <a:txBody>
                    <a:bodyPr/>
                    <a:lstStyle/>
                    <a:p>
                      <a:pPr algn="r" fontAlgn="t"/>
                      <a:r>
                        <a:rPr lang="es-US" sz="1500" dirty="0">
                          <a:effectLst/>
                        </a:rPr>
                        <a:t>9.604€</a:t>
                      </a:r>
                    </a:p>
                  </a:txBody>
                  <a:tcPr marL="38793" marR="38793" marT="38793" marB="38793"/>
                </a:tc>
                <a:tc>
                  <a:txBody>
                    <a:bodyPr/>
                    <a:lstStyle/>
                    <a:p>
                      <a:pPr algn="r" fontAlgn="t"/>
                      <a:r>
                        <a:rPr lang="es-US" sz="1500" dirty="0">
                          <a:effectLst/>
                        </a:rPr>
                        <a:t>31,4%</a:t>
                      </a:r>
                    </a:p>
                  </a:txBody>
                  <a:tcPr marL="38793" marR="38793" marT="38793" marB="38793"/>
                </a:tc>
                <a:extLst>
                  <a:ext uri="{0D108BD9-81ED-4DB2-BD59-A6C34878D82A}">
                    <a16:rowId xmlns:a16="http://schemas.microsoft.com/office/drawing/2014/main" val="927471068"/>
                  </a:ext>
                </a:extLst>
              </a:tr>
              <a:tr h="327332">
                <a:tc>
                  <a:txBody>
                    <a:bodyPr/>
                    <a:lstStyle/>
                    <a:p>
                      <a:pPr algn="r" fontAlgn="t"/>
                      <a:r>
                        <a:rPr lang="es-US" sz="1500" dirty="0">
                          <a:effectLst/>
                        </a:rPr>
                        <a:t>2009</a:t>
                      </a:r>
                    </a:p>
                  </a:txBody>
                  <a:tcPr marL="38793" marR="38793" marT="38793" marB="38793"/>
                </a:tc>
                <a:tc>
                  <a:txBody>
                    <a:bodyPr/>
                    <a:lstStyle/>
                    <a:p>
                      <a:pPr algn="r" fontAlgn="t"/>
                      <a:r>
                        <a:rPr lang="es-US" sz="1500" dirty="0">
                          <a:effectLst/>
                        </a:rPr>
                        <a:t>7.311€</a:t>
                      </a:r>
                    </a:p>
                  </a:txBody>
                  <a:tcPr marL="38793" marR="38793" marT="38793" marB="38793"/>
                </a:tc>
                <a:tc>
                  <a:txBody>
                    <a:bodyPr/>
                    <a:lstStyle/>
                    <a:p>
                      <a:pPr algn="r" fontAlgn="t"/>
                      <a:r>
                        <a:rPr lang="es-US" sz="1500" dirty="0">
                          <a:effectLst/>
                        </a:rPr>
                        <a:t>-0,1%</a:t>
                      </a:r>
                    </a:p>
                  </a:txBody>
                  <a:tcPr marL="38793" marR="38793" marT="38793" marB="38793"/>
                </a:tc>
                <a:extLst>
                  <a:ext uri="{0D108BD9-81ED-4DB2-BD59-A6C34878D82A}">
                    <a16:rowId xmlns:a16="http://schemas.microsoft.com/office/drawing/2014/main" val="3378357764"/>
                  </a:ext>
                </a:extLst>
              </a:tr>
              <a:tr h="327332">
                <a:tc>
                  <a:txBody>
                    <a:bodyPr/>
                    <a:lstStyle/>
                    <a:p>
                      <a:pPr algn="r" fontAlgn="t"/>
                      <a:r>
                        <a:rPr lang="es-US" sz="1500" dirty="0">
                          <a:effectLst/>
                        </a:rPr>
                        <a:t>2008</a:t>
                      </a:r>
                    </a:p>
                  </a:txBody>
                  <a:tcPr marL="38793" marR="38793" marT="38793" marB="38793"/>
                </a:tc>
                <a:tc>
                  <a:txBody>
                    <a:bodyPr/>
                    <a:lstStyle/>
                    <a:p>
                      <a:pPr algn="r" fontAlgn="t"/>
                      <a:r>
                        <a:rPr lang="es-US" sz="1500" dirty="0">
                          <a:effectLst/>
                        </a:rPr>
                        <a:t>7.316€</a:t>
                      </a:r>
                    </a:p>
                  </a:txBody>
                  <a:tcPr marL="38793" marR="38793" marT="38793" marB="38793"/>
                </a:tc>
                <a:tc>
                  <a:txBody>
                    <a:bodyPr/>
                    <a:lstStyle/>
                    <a:p>
                      <a:pPr algn="r" fontAlgn="t"/>
                      <a:r>
                        <a:rPr lang="es-US" sz="1500" dirty="0">
                          <a:effectLst/>
                        </a:rPr>
                        <a:t>-4,4%</a:t>
                      </a:r>
                    </a:p>
                  </a:txBody>
                  <a:tcPr marL="38793" marR="38793" marT="38793" marB="38793"/>
                </a:tc>
                <a:extLst>
                  <a:ext uri="{0D108BD9-81ED-4DB2-BD59-A6C34878D82A}">
                    <a16:rowId xmlns:a16="http://schemas.microsoft.com/office/drawing/2014/main" val="2601058873"/>
                  </a:ext>
                </a:extLst>
              </a:tr>
              <a:tr h="327332">
                <a:tc>
                  <a:txBody>
                    <a:bodyPr/>
                    <a:lstStyle/>
                    <a:p>
                      <a:pPr algn="r" fontAlgn="t"/>
                      <a:r>
                        <a:rPr lang="es-US" sz="1500" dirty="0">
                          <a:effectLst/>
                        </a:rPr>
                        <a:t>2007</a:t>
                      </a:r>
                    </a:p>
                  </a:txBody>
                  <a:tcPr marL="38793" marR="38793" marT="38793" marB="38793"/>
                </a:tc>
                <a:tc>
                  <a:txBody>
                    <a:bodyPr/>
                    <a:lstStyle/>
                    <a:p>
                      <a:pPr algn="r" fontAlgn="t"/>
                      <a:r>
                        <a:rPr lang="es-US" sz="1500" dirty="0">
                          <a:effectLst/>
                        </a:rPr>
                        <a:t>7.652€</a:t>
                      </a:r>
                    </a:p>
                  </a:txBody>
                  <a:tcPr marL="38793" marR="38793" marT="38793" marB="38793"/>
                </a:tc>
                <a:tc>
                  <a:txBody>
                    <a:bodyPr/>
                    <a:lstStyle/>
                    <a:p>
                      <a:pPr algn="r" fontAlgn="t"/>
                      <a:r>
                        <a:rPr lang="es-US" sz="1500" dirty="0">
                          <a:effectLst/>
                        </a:rPr>
                        <a:t>1,4%</a:t>
                      </a:r>
                    </a:p>
                  </a:txBody>
                  <a:tcPr marL="38793" marR="38793" marT="38793" marB="38793"/>
                </a:tc>
                <a:extLst>
                  <a:ext uri="{0D108BD9-81ED-4DB2-BD59-A6C34878D82A}">
                    <a16:rowId xmlns:a16="http://schemas.microsoft.com/office/drawing/2014/main" val="1766437342"/>
                  </a:ext>
                </a:extLst>
              </a:tr>
              <a:tr h="327332">
                <a:tc>
                  <a:txBody>
                    <a:bodyPr/>
                    <a:lstStyle/>
                    <a:p>
                      <a:pPr algn="r" fontAlgn="t"/>
                      <a:r>
                        <a:rPr lang="es-US" sz="1500" dirty="0">
                          <a:effectLst/>
                        </a:rPr>
                        <a:t>2006</a:t>
                      </a:r>
                    </a:p>
                  </a:txBody>
                  <a:tcPr marL="38793" marR="38793" marT="38793" marB="38793"/>
                </a:tc>
                <a:tc>
                  <a:txBody>
                    <a:bodyPr/>
                    <a:lstStyle/>
                    <a:p>
                      <a:pPr algn="r" fontAlgn="t"/>
                      <a:r>
                        <a:rPr lang="es-US" sz="1500" dirty="0">
                          <a:effectLst/>
                        </a:rPr>
                        <a:t>7.545€</a:t>
                      </a:r>
                    </a:p>
                  </a:txBody>
                  <a:tcPr marL="38793" marR="38793" marT="38793" marB="38793"/>
                </a:tc>
                <a:tc>
                  <a:txBody>
                    <a:bodyPr/>
                    <a:lstStyle/>
                    <a:p>
                      <a:pPr algn="r" fontAlgn="t"/>
                      <a:r>
                        <a:rPr lang="es-US" sz="1500" dirty="0">
                          <a:effectLst/>
                        </a:rPr>
                        <a:t>23,3%</a:t>
                      </a:r>
                    </a:p>
                  </a:txBody>
                  <a:tcPr marL="38793" marR="38793" marT="38793" marB="38793"/>
                </a:tc>
                <a:extLst>
                  <a:ext uri="{0D108BD9-81ED-4DB2-BD59-A6C34878D82A}">
                    <a16:rowId xmlns:a16="http://schemas.microsoft.com/office/drawing/2014/main" val="2954669849"/>
                  </a:ext>
                </a:extLst>
              </a:tr>
              <a:tr h="327332">
                <a:tc>
                  <a:txBody>
                    <a:bodyPr/>
                    <a:lstStyle/>
                    <a:p>
                      <a:pPr algn="r" fontAlgn="t"/>
                      <a:r>
                        <a:rPr lang="es-US" sz="1500" dirty="0">
                          <a:effectLst/>
                        </a:rPr>
                        <a:t>2005</a:t>
                      </a:r>
                    </a:p>
                  </a:txBody>
                  <a:tcPr marL="38793" marR="38793" marT="38793" marB="38793"/>
                </a:tc>
                <a:tc>
                  <a:txBody>
                    <a:bodyPr/>
                    <a:lstStyle/>
                    <a:p>
                      <a:pPr algn="r" fontAlgn="t"/>
                      <a:r>
                        <a:rPr lang="es-US" sz="1500" dirty="0">
                          <a:effectLst/>
                        </a:rPr>
                        <a:t>6.119€</a:t>
                      </a:r>
                    </a:p>
                  </a:txBody>
                  <a:tcPr marL="38793" marR="38793" marT="38793" marB="38793"/>
                </a:tc>
                <a:tc>
                  <a:txBody>
                    <a:bodyPr/>
                    <a:lstStyle/>
                    <a:p>
                      <a:pPr algn="r" fontAlgn="t"/>
                      <a:r>
                        <a:rPr lang="es-US" sz="1500" dirty="0">
                          <a:effectLst/>
                        </a:rPr>
                        <a:t>22,7%</a:t>
                      </a:r>
                    </a:p>
                  </a:txBody>
                  <a:tcPr marL="38793" marR="38793" marT="38793" marB="38793"/>
                </a:tc>
                <a:extLst>
                  <a:ext uri="{0D108BD9-81ED-4DB2-BD59-A6C34878D82A}">
                    <a16:rowId xmlns:a16="http://schemas.microsoft.com/office/drawing/2014/main" val="684644001"/>
                  </a:ext>
                </a:extLst>
              </a:tr>
              <a:tr h="327332">
                <a:tc>
                  <a:txBody>
                    <a:bodyPr/>
                    <a:lstStyle/>
                    <a:p>
                      <a:pPr algn="r" fontAlgn="t"/>
                      <a:r>
                        <a:rPr lang="es-US" sz="1500" dirty="0">
                          <a:effectLst/>
                        </a:rPr>
                        <a:t>2004</a:t>
                      </a:r>
                    </a:p>
                  </a:txBody>
                  <a:tcPr marL="38793" marR="38793" marT="38793" marB="38793"/>
                </a:tc>
                <a:tc>
                  <a:txBody>
                    <a:bodyPr/>
                    <a:lstStyle/>
                    <a:p>
                      <a:pPr algn="r" fontAlgn="t"/>
                      <a:r>
                        <a:rPr lang="es-US" sz="1500" dirty="0">
                          <a:effectLst/>
                        </a:rPr>
                        <a:t>4.987€</a:t>
                      </a:r>
                    </a:p>
                  </a:txBody>
                  <a:tcPr marL="38793" marR="38793" marT="38793" marB="38793"/>
                </a:tc>
                <a:tc>
                  <a:txBody>
                    <a:bodyPr/>
                    <a:lstStyle/>
                    <a:p>
                      <a:pPr algn="r" fontAlgn="t"/>
                      <a:r>
                        <a:rPr lang="es-US" sz="1500" dirty="0">
                          <a:effectLst/>
                        </a:rPr>
                        <a:t>17,4%</a:t>
                      </a:r>
                    </a:p>
                  </a:txBody>
                  <a:tcPr marL="38793" marR="38793" marT="38793" marB="38793"/>
                </a:tc>
                <a:extLst>
                  <a:ext uri="{0D108BD9-81ED-4DB2-BD59-A6C34878D82A}">
                    <a16:rowId xmlns:a16="http://schemas.microsoft.com/office/drawing/2014/main" val="3742798467"/>
                  </a:ext>
                </a:extLst>
              </a:tr>
              <a:tr h="327332">
                <a:tc>
                  <a:txBody>
                    <a:bodyPr/>
                    <a:lstStyle/>
                    <a:p>
                      <a:pPr algn="r" fontAlgn="t"/>
                      <a:r>
                        <a:rPr lang="es-US" sz="1500" dirty="0">
                          <a:effectLst/>
                        </a:rPr>
                        <a:t>2003</a:t>
                      </a:r>
                    </a:p>
                  </a:txBody>
                  <a:tcPr marL="38793" marR="38793" marT="38793" marB="38793"/>
                </a:tc>
                <a:tc>
                  <a:txBody>
                    <a:bodyPr/>
                    <a:lstStyle/>
                    <a:p>
                      <a:pPr algn="r" fontAlgn="t"/>
                      <a:r>
                        <a:rPr lang="es-US" sz="1500" dirty="0">
                          <a:effectLst/>
                        </a:rPr>
                        <a:t>4.248€</a:t>
                      </a:r>
                    </a:p>
                  </a:txBody>
                  <a:tcPr marL="38793" marR="38793" marT="38793" marB="38793"/>
                </a:tc>
                <a:tc>
                  <a:txBody>
                    <a:bodyPr/>
                    <a:lstStyle/>
                    <a:p>
                      <a:pPr algn="r" fontAlgn="t"/>
                      <a:r>
                        <a:rPr lang="es-US" sz="1500" dirty="0">
                          <a:effectLst/>
                        </a:rPr>
                        <a:t>-10,2%</a:t>
                      </a:r>
                    </a:p>
                  </a:txBody>
                  <a:tcPr marL="38793" marR="38793" marT="38793" marB="38793"/>
                </a:tc>
                <a:extLst>
                  <a:ext uri="{0D108BD9-81ED-4DB2-BD59-A6C34878D82A}">
                    <a16:rowId xmlns:a16="http://schemas.microsoft.com/office/drawing/2014/main" val="989717596"/>
                  </a:ext>
                </a:extLst>
              </a:tr>
              <a:tr h="327332">
                <a:tc>
                  <a:txBody>
                    <a:bodyPr/>
                    <a:lstStyle/>
                    <a:p>
                      <a:pPr algn="r" fontAlgn="t"/>
                      <a:r>
                        <a:rPr lang="es-US" sz="1500" dirty="0">
                          <a:effectLst/>
                        </a:rPr>
                        <a:t>2002</a:t>
                      </a:r>
                    </a:p>
                  </a:txBody>
                  <a:tcPr marL="38793" marR="38793" marT="38793" marB="38793"/>
                </a:tc>
                <a:tc>
                  <a:txBody>
                    <a:bodyPr/>
                    <a:lstStyle/>
                    <a:p>
                      <a:pPr algn="r" fontAlgn="t"/>
                      <a:r>
                        <a:rPr lang="es-US" sz="1500" dirty="0">
                          <a:effectLst/>
                        </a:rPr>
                        <a:t>4.732€</a:t>
                      </a:r>
                    </a:p>
                  </a:txBody>
                  <a:tcPr marL="38793" marR="38793" marT="38793" marB="38793"/>
                </a:tc>
                <a:tc>
                  <a:txBody>
                    <a:bodyPr/>
                    <a:lstStyle/>
                    <a:p>
                      <a:pPr algn="r" fontAlgn="t"/>
                      <a:r>
                        <a:rPr lang="es-US" sz="1500" dirty="0">
                          <a:effectLst/>
                        </a:rPr>
                        <a:t>-7,4%</a:t>
                      </a:r>
                    </a:p>
                  </a:txBody>
                  <a:tcPr marL="38793" marR="38793" marT="38793" marB="38793"/>
                </a:tc>
                <a:extLst>
                  <a:ext uri="{0D108BD9-81ED-4DB2-BD59-A6C34878D82A}">
                    <a16:rowId xmlns:a16="http://schemas.microsoft.com/office/drawing/2014/main" val="1519694344"/>
                  </a:ext>
                </a:extLst>
              </a:tr>
              <a:tr h="327332">
                <a:tc>
                  <a:txBody>
                    <a:bodyPr/>
                    <a:lstStyle/>
                    <a:p>
                      <a:pPr algn="r" fontAlgn="t"/>
                      <a:r>
                        <a:rPr lang="es-US" sz="1500" dirty="0">
                          <a:effectLst/>
                        </a:rPr>
                        <a:t>2001</a:t>
                      </a:r>
                    </a:p>
                  </a:txBody>
                  <a:tcPr marL="38793" marR="38793" marT="38793" marB="38793"/>
                </a:tc>
                <a:tc>
                  <a:txBody>
                    <a:bodyPr/>
                    <a:lstStyle/>
                    <a:p>
                      <a:pPr algn="r" fontAlgn="t"/>
                      <a:r>
                        <a:rPr lang="es-US" sz="1500" dirty="0">
                          <a:effectLst/>
                        </a:rPr>
                        <a:t>5.111€</a:t>
                      </a:r>
                    </a:p>
                  </a:txBody>
                  <a:tcPr marL="38793" marR="38793" marT="38793" marB="38793"/>
                </a:tc>
                <a:tc>
                  <a:txBody>
                    <a:bodyPr/>
                    <a:lstStyle/>
                    <a:p>
                      <a:pPr algn="r" fontAlgn="t"/>
                      <a:r>
                        <a:rPr lang="es-US" sz="1500" dirty="0">
                          <a:effectLst/>
                        </a:rPr>
                        <a:t>-6,8%</a:t>
                      </a:r>
                    </a:p>
                  </a:txBody>
                  <a:tcPr marL="38793" marR="38793" marT="38793" marB="38793"/>
                </a:tc>
                <a:extLst>
                  <a:ext uri="{0D108BD9-81ED-4DB2-BD59-A6C34878D82A}">
                    <a16:rowId xmlns:a16="http://schemas.microsoft.com/office/drawing/2014/main" val="258283814"/>
                  </a:ext>
                </a:extLst>
              </a:tr>
              <a:tr h="327332">
                <a:tc>
                  <a:txBody>
                    <a:bodyPr/>
                    <a:lstStyle/>
                    <a:p>
                      <a:pPr algn="r" fontAlgn="t"/>
                      <a:r>
                        <a:rPr lang="es-US" sz="1500" dirty="0">
                          <a:effectLst/>
                        </a:rPr>
                        <a:t>2000</a:t>
                      </a:r>
                    </a:p>
                  </a:txBody>
                  <a:tcPr marL="38793" marR="38793" marT="38793" marB="38793"/>
                </a:tc>
                <a:tc>
                  <a:txBody>
                    <a:bodyPr/>
                    <a:lstStyle/>
                    <a:p>
                      <a:pPr algn="r" fontAlgn="t"/>
                      <a:r>
                        <a:rPr lang="es-US" sz="1500" dirty="0">
                          <a:effectLst/>
                        </a:rPr>
                        <a:t>5.483€</a:t>
                      </a:r>
                    </a:p>
                  </a:txBody>
                  <a:tcPr marL="38793" marR="38793" marT="38793" marB="38793"/>
                </a:tc>
                <a:tc>
                  <a:txBody>
                    <a:bodyPr/>
                    <a:lstStyle/>
                    <a:p>
                      <a:pPr algn="r" fontAlgn="t"/>
                      <a:r>
                        <a:rPr lang="es-US" sz="1500" dirty="0">
                          <a:effectLst/>
                        </a:rPr>
                        <a:t>18,1%</a:t>
                      </a:r>
                    </a:p>
                  </a:txBody>
                  <a:tcPr marL="38793" marR="38793" marT="38793" marB="38793"/>
                </a:tc>
                <a:extLst>
                  <a:ext uri="{0D108BD9-81ED-4DB2-BD59-A6C34878D82A}">
                    <a16:rowId xmlns:a16="http://schemas.microsoft.com/office/drawing/2014/main" val="3004394521"/>
                  </a:ext>
                </a:extLst>
              </a:tr>
              <a:tr h="327332">
                <a:tc>
                  <a:txBody>
                    <a:bodyPr/>
                    <a:lstStyle/>
                    <a:p>
                      <a:pPr algn="r" fontAlgn="t"/>
                      <a:r>
                        <a:rPr lang="es-US" sz="1500" dirty="0">
                          <a:effectLst/>
                        </a:rPr>
                        <a:t>1999</a:t>
                      </a:r>
                      <a:endParaRPr lang="es-US" sz="1500" b="0" i="0" dirty="0">
                        <a:solidFill>
                          <a:srgbClr val="333333"/>
                        </a:solidFill>
                        <a:effectLst/>
                        <a:latin typeface="Arial" panose="020B0604020202020204" pitchFamily="34" charset="0"/>
                      </a:endParaRPr>
                    </a:p>
                  </a:txBody>
                  <a:tcPr marL="38793" marR="38793" marT="38793" marB="38793"/>
                </a:tc>
                <a:tc>
                  <a:txBody>
                    <a:bodyPr/>
                    <a:lstStyle/>
                    <a:p>
                      <a:pPr algn="r" fontAlgn="t"/>
                      <a:r>
                        <a:rPr lang="es-US" sz="1500" dirty="0">
                          <a:effectLst/>
                        </a:rPr>
                        <a:t>4.645€</a:t>
                      </a:r>
                      <a:endParaRPr lang="es-US" sz="1500" b="0" i="0" dirty="0">
                        <a:solidFill>
                          <a:srgbClr val="333333"/>
                        </a:solidFill>
                        <a:effectLst/>
                        <a:latin typeface="Arial" panose="020B0604020202020204" pitchFamily="34" charset="0"/>
                      </a:endParaRPr>
                    </a:p>
                  </a:txBody>
                  <a:tcPr marL="38793" marR="38793" marT="38793" marB="38793"/>
                </a:tc>
                <a:tc>
                  <a:txBody>
                    <a:bodyPr/>
                    <a:lstStyle/>
                    <a:p>
                      <a:endParaRPr lang="es-US" sz="1500" dirty="0"/>
                    </a:p>
                  </a:txBody>
                  <a:tcPr marL="74483" marR="74483" marT="37242" marB="37242"/>
                </a:tc>
                <a:extLst>
                  <a:ext uri="{0D108BD9-81ED-4DB2-BD59-A6C34878D82A}">
                    <a16:rowId xmlns:a16="http://schemas.microsoft.com/office/drawing/2014/main" val="2255106500"/>
                  </a:ext>
                </a:extLst>
              </a:tr>
            </a:tbl>
          </a:graphicData>
        </a:graphic>
      </p:graphicFrame>
      <p:graphicFrame>
        <p:nvGraphicFramePr>
          <p:cNvPr id="5" name="Tabla 4"/>
          <p:cNvGraphicFramePr/>
          <p:nvPr>
            <p:extLst>
              <p:ext uri="{D42A27DB-BD31-4B8C-83A1-F6EECF244321}">
                <p14:modId xmlns:p14="http://schemas.microsoft.com/office/powerpoint/2010/main" val="1891911834"/>
              </p:ext>
            </p:extLst>
          </p:nvPr>
        </p:nvGraphicFramePr>
        <p:xfrm>
          <a:off x="6278057" y="184355"/>
          <a:ext cx="4377651" cy="5891976"/>
        </p:xfrm>
        <a:graphic>
          <a:graphicData uri="http://schemas.openxmlformats.org/drawingml/2006/table">
            <a:tbl>
              <a:tblPr>
                <a:tableStyleId>{69CF1AB2-1976-4502-BF36-3FF5EA218861}</a:tableStyleId>
              </a:tblPr>
              <a:tblGrid>
                <a:gridCol w="1459217">
                  <a:extLst>
                    <a:ext uri="{9D8B030D-6E8A-4147-A177-3AD203B41FA5}">
                      <a16:colId xmlns:a16="http://schemas.microsoft.com/office/drawing/2014/main" val="45253590"/>
                    </a:ext>
                  </a:extLst>
                </a:gridCol>
                <a:gridCol w="1459217">
                  <a:extLst>
                    <a:ext uri="{9D8B030D-6E8A-4147-A177-3AD203B41FA5}">
                      <a16:colId xmlns:a16="http://schemas.microsoft.com/office/drawing/2014/main" val="3839371154"/>
                    </a:ext>
                  </a:extLst>
                </a:gridCol>
                <a:gridCol w="1459217">
                  <a:extLst>
                    <a:ext uri="{9D8B030D-6E8A-4147-A177-3AD203B41FA5}">
                      <a16:colId xmlns:a16="http://schemas.microsoft.com/office/drawing/2014/main" val="221647844"/>
                    </a:ext>
                  </a:extLst>
                </a:gridCol>
              </a:tblGrid>
              <a:tr h="327332">
                <a:tc>
                  <a:txBody>
                    <a:bodyPr/>
                    <a:lstStyle/>
                    <a:p>
                      <a:pPr algn="ctr" fontAlgn="ctr"/>
                      <a:r>
                        <a:rPr lang="es-US" sz="1500" dirty="0">
                          <a:effectLst/>
                        </a:rPr>
                        <a:t>Fecha</a:t>
                      </a:r>
                    </a:p>
                  </a:txBody>
                  <a:tcPr marL="38793" marR="38793" marT="38793" marB="38793" anchor="ctr"/>
                </a:tc>
                <a:tc>
                  <a:txBody>
                    <a:bodyPr/>
                    <a:lstStyle/>
                    <a:p>
                      <a:pPr algn="ctr" fontAlgn="ctr"/>
                      <a:r>
                        <a:rPr lang="es-US" sz="1500" dirty="0">
                          <a:effectLst/>
                        </a:rPr>
                        <a:t>PIB Mill. €</a:t>
                      </a:r>
                    </a:p>
                  </a:txBody>
                  <a:tcPr marL="38793" marR="38793" marT="38793" marB="38793" anchor="ctr"/>
                </a:tc>
                <a:tc>
                  <a:txBody>
                    <a:bodyPr/>
                    <a:lstStyle/>
                    <a:p>
                      <a:pPr algn="ctr" fontAlgn="ctr"/>
                      <a:r>
                        <a:rPr lang="es-US" sz="1500" dirty="0">
                          <a:effectLst/>
                        </a:rPr>
                        <a:t>Var. Anual</a:t>
                      </a:r>
                    </a:p>
                  </a:txBody>
                  <a:tcPr marL="38793" marR="38793" marT="38793" marB="38793" anchor="ctr"/>
                </a:tc>
                <a:extLst>
                  <a:ext uri="{0D108BD9-81ED-4DB2-BD59-A6C34878D82A}">
                    <a16:rowId xmlns:a16="http://schemas.microsoft.com/office/drawing/2014/main" val="833936174"/>
                  </a:ext>
                </a:extLst>
              </a:tr>
              <a:tr h="327332">
                <a:tc>
                  <a:txBody>
                    <a:bodyPr/>
                    <a:lstStyle/>
                    <a:p>
                      <a:pPr algn="r" fontAlgn="t"/>
                      <a:r>
                        <a:rPr lang="es-US" sz="1500" dirty="0">
                          <a:effectLst/>
                        </a:rPr>
                        <a:t>2015</a:t>
                      </a:r>
                    </a:p>
                  </a:txBody>
                  <a:tcPr marL="38793" marR="38793" marT="38793" marB="38793"/>
                </a:tc>
                <a:tc>
                  <a:txBody>
                    <a:bodyPr/>
                    <a:lstStyle/>
                    <a:p>
                      <a:pPr algn="r" fontAlgn="t"/>
                      <a:r>
                        <a:rPr lang="es-US" sz="1500" dirty="0">
                          <a:effectLst/>
                        </a:rPr>
                        <a:t>216.508€</a:t>
                      </a:r>
                    </a:p>
                  </a:txBody>
                  <a:tcPr marL="38793" marR="38793" marT="38793" marB="38793"/>
                </a:tc>
                <a:tc>
                  <a:txBody>
                    <a:bodyPr/>
                    <a:lstStyle/>
                    <a:p>
                      <a:pPr algn="r" fontAlgn="t"/>
                      <a:r>
                        <a:rPr lang="es-US" sz="1500" dirty="0">
                          <a:effectLst/>
                        </a:rPr>
                        <a:t>2,3%</a:t>
                      </a:r>
                    </a:p>
                  </a:txBody>
                  <a:tcPr marL="38793" marR="38793" marT="38793" marB="38793"/>
                </a:tc>
                <a:extLst>
                  <a:ext uri="{0D108BD9-81ED-4DB2-BD59-A6C34878D82A}">
                    <a16:rowId xmlns:a16="http://schemas.microsoft.com/office/drawing/2014/main" val="988883163"/>
                  </a:ext>
                </a:extLst>
              </a:tr>
              <a:tr h="327332">
                <a:tc>
                  <a:txBody>
                    <a:bodyPr/>
                    <a:lstStyle/>
                    <a:p>
                      <a:pPr algn="r" fontAlgn="t"/>
                      <a:r>
                        <a:rPr lang="es-US" sz="1500" dirty="0">
                          <a:effectLst/>
                        </a:rPr>
                        <a:t>2014</a:t>
                      </a:r>
                    </a:p>
                  </a:txBody>
                  <a:tcPr marL="38793" marR="38793" marT="38793" marB="38793"/>
                </a:tc>
                <a:tc>
                  <a:txBody>
                    <a:bodyPr/>
                    <a:lstStyle/>
                    <a:p>
                      <a:pPr algn="r" fontAlgn="t"/>
                      <a:r>
                        <a:rPr lang="es-US" sz="1500" dirty="0">
                          <a:effectLst/>
                        </a:rPr>
                        <a:t>194.717€</a:t>
                      </a:r>
                    </a:p>
                  </a:txBody>
                  <a:tcPr marL="38793" marR="38793" marT="38793" marB="38793"/>
                </a:tc>
                <a:tc>
                  <a:txBody>
                    <a:bodyPr/>
                    <a:lstStyle/>
                    <a:p>
                      <a:pPr algn="r" fontAlgn="t"/>
                      <a:r>
                        <a:rPr lang="es-US" sz="1500" dirty="0">
                          <a:effectLst/>
                        </a:rPr>
                        <a:t>1,9%</a:t>
                      </a:r>
                    </a:p>
                  </a:txBody>
                  <a:tcPr marL="38793" marR="38793" marT="38793" marB="38793"/>
                </a:tc>
                <a:extLst>
                  <a:ext uri="{0D108BD9-81ED-4DB2-BD59-A6C34878D82A}">
                    <a16:rowId xmlns:a16="http://schemas.microsoft.com/office/drawing/2014/main" val="1359178427"/>
                  </a:ext>
                </a:extLst>
              </a:tr>
              <a:tr h="327332">
                <a:tc>
                  <a:txBody>
                    <a:bodyPr/>
                    <a:lstStyle/>
                    <a:p>
                      <a:pPr algn="r" fontAlgn="t"/>
                      <a:r>
                        <a:rPr lang="es-US" sz="1500" dirty="0">
                          <a:effectLst/>
                        </a:rPr>
                        <a:t>2013</a:t>
                      </a:r>
                    </a:p>
                  </a:txBody>
                  <a:tcPr marL="38793" marR="38793" marT="38793" marB="38793"/>
                </a:tc>
                <a:tc>
                  <a:txBody>
                    <a:bodyPr/>
                    <a:lstStyle/>
                    <a:p>
                      <a:pPr algn="r" fontAlgn="t"/>
                      <a:r>
                        <a:rPr lang="es-US" sz="1500" dirty="0">
                          <a:effectLst/>
                        </a:rPr>
                        <a:t>208.605€</a:t>
                      </a:r>
                    </a:p>
                  </a:txBody>
                  <a:tcPr marL="38793" marR="38793" marT="38793" marB="38793"/>
                </a:tc>
                <a:tc>
                  <a:txBody>
                    <a:bodyPr/>
                    <a:lstStyle/>
                    <a:p>
                      <a:pPr algn="r" fontAlgn="t"/>
                      <a:r>
                        <a:rPr lang="es-US" sz="1500" dirty="0">
                          <a:effectLst/>
                        </a:rPr>
                        <a:t>4,0%</a:t>
                      </a:r>
                    </a:p>
                  </a:txBody>
                  <a:tcPr marL="38793" marR="38793" marT="38793" marB="38793"/>
                </a:tc>
                <a:extLst>
                  <a:ext uri="{0D108BD9-81ED-4DB2-BD59-A6C34878D82A}">
                    <a16:rowId xmlns:a16="http://schemas.microsoft.com/office/drawing/2014/main" val="1768748091"/>
                  </a:ext>
                </a:extLst>
              </a:tr>
              <a:tr h="327332">
                <a:tc>
                  <a:txBody>
                    <a:bodyPr/>
                    <a:lstStyle/>
                    <a:p>
                      <a:pPr algn="r" fontAlgn="t"/>
                      <a:r>
                        <a:rPr lang="es-US" sz="1500" dirty="0">
                          <a:effectLst/>
                        </a:rPr>
                        <a:t>2012</a:t>
                      </a:r>
                    </a:p>
                  </a:txBody>
                  <a:tcPr marL="38793" marR="38793" marT="38793" marB="38793"/>
                </a:tc>
                <a:tc>
                  <a:txBody>
                    <a:bodyPr/>
                    <a:lstStyle/>
                    <a:p>
                      <a:pPr algn="r" fontAlgn="t"/>
                      <a:r>
                        <a:rPr lang="es-US" sz="1500" dirty="0">
                          <a:effectLst/>
                        </a:rPr>
                        <a:t>206.369€</a:t>
                      </a:r>
                    </a:p>
                  </a:txBody>
                  <a:tcPr marL="38793" marR="38793" marT="38793" marB="38793"/>
                </a:tc>
                <a:tc>
                  <a:txBody>
                    <a:bodyPr/>
                    <a:lstStyle/>
                    <a:p>
                      <a:pPr algn="r" fontAlgn="t"/>
                      <a:r>
                        <a:rPr lang="es-US" sz="1500" dirty="0">
                          <a:effectLst/>
                        </a:rPr>
                        <a:t>5,5%</a:t>
                      </a:r>
                    </a:p>
                  </a:txBody>
                  <a:tcPr marL="38793" marR="38793" marT="38793" marB="38793"/>
                </a:tc>
                <a:extLst>
                  <a:ext uri="{0D108BD9-81ED-4DB2-BD59-A6C34878D82A}">
                    <a16:rowId xmlns:a16="http://schemas.microsoft.com/office/drawing/2014/main" val="4162039046"/>
                  </a:ext>
                </a:extLst>
              </a:tr>
              <a:tr h="327332">
                <a:tc>
                  <a:txBody>
                    <a:bodyPr/>
                    <a:lstStyle/>
                    <a:p>
                      <a:pPr algn="r" fontAlgn="t"/>
                      <a:r>
                        <a:rPr lang="es-US" sz="1500" dirty="0">
                          <a:effectLst/>
                        </a:rPr>
                        <a:t>2011</a:t>
                      </a:r>
                    </a:p>
                  </a:txBody>
                  <a:tcPr marL="38793" marR="38793" marT="38793" marB="38793"/>
                </a:tc>
                <a:tc>
                  <a:txBody>
                    <a:bodyPr/>
                    <a:lstStyle/>
                    <a:p>
                      <a:pPr algn="r" fontAlgn="t"/>
                      <a:r>
                        <a:rPr lang="es-US" sz="1500" dirty="0">
                          <a:effectLst/>
                        </a:rPr>
                        <a:t>180.063€</a:t>
                      </a:r>
                    </a:p>
                  </a:txBody>
                  <a:tcPr marL="38793" marR="38793" marT="38793" marB="38793"/>
                </a:tc>
                <a:tc>
                  <a:txBody>
                    <a:bodyPr/>
                    <a:lstStyle/>
                    <a:p>
                      <a:pPr algn="r" fontAlgn="t"/>
                      <a:r>
                        <a:rPr lang="es-US" sz="1500" dirty="0">
                          <a:effectLst/>
                        </a:rPr>
                        <a:t>5,8%</a:t>
                      </a:r>
                    </a:p>
                  </a:txBody>
                  <a:tcPr marL="38793" marR="38793" marT="38793" marB="38793"/>
                </a:tc>
                <a:extLst>
                  <a:ext uri="{0D108BD9-81ED-4DB2-BD59-A6C34878D82A}">
                    <a16:rowId xmlns:a16="http://schemas.microsoft.com/office/drawing/2014/main" val="2075330258"/>
                  </a:ext>
                </a:extLst>
              </a:tr>
              <a:tr h="327332">
                <a:tc>
                  <a:txBody>
                    <a:bodyPr/>
                    <a:lstStyle/>
                    <a:p>
                      <a:pPr algn="r" fontAlgn="t"/>
                      <a:r>
                        <a:rPr lang="es-US" sz="1500" dirty="0">
                          <a:effectLst/>
                        </a:rPr>
                        <a:t>2010</a:t>
                      </a:r>
                    </a:p>
                  </a:txBody>
                  <a:tcPr marL="38793" marR="38793" marT="38793" marB="38793"/>
                </a:tc>
                <a:tc>
                  <a:txBody>
                    <a:bodyPr/>
                    <a:lstStyle/>
                    <a:p>
                      <a:pPr algn="r" fontAlgn="t"/>
                      <a:r>
                        <a:rPr lang="es-US" sz="1500" dirty="0">
                          <a:effectLst/>
                        </a:rPr>
                        <a:t>163.901€</a:t>
                      </a:r>
                    </a:p>
                  </a:txBody>
                  <a:tcPr marL="38793" marR="38793" marT="38793" marB="38793"/>
                </a:tc>
                <a:tc>
                  <a:txBody>
                    <a:bodyPr/>
                    <a:lstStyle/>
                    <a:p>
                      <a:pPr algn="r" fontAlgn="t"/>
                      <a:r>
                        <a:rPr lang="es-US" sz="1500" dirty="0">
                          <a:effectLst/>
                        </a:rPr>
                        <a:t>5,8%</a:t>
                      </a:r>
                    </a:p>
                  </a:txBody>
                  <a:tcPr marL="38793" marR="38793" marT="38793" marB="38793"/>
                </a:tc>
                <a:extLst>
                  <a:ext uri="{0D108BD9-81ED-4DB2-BD59-A6C34878D82A}">
                    <a16:rowId xmlns:a16="http://schemas.microsoft.com/office/drawing/2014/main" val="3880073408"/>
                  </a:ext>
                </a:extLst>
              </a:tr>
              <a:tr h="327332">
                <a:tc>
                  <a:txBody>
                    <a:bodyPr/>
                    <a:lstStyle/>
                    <a:p>
                      <a:pPr algn="r" fontAlgn="t"/>
                      <a:r>
                        <a:rPr lang="es-US" sz="1500" dirty="0">
                          <a:effectLst/>
                        </a:rPr>
                        <a:t>2009</a:t>
                      </a:r>
                    </a:p>
                  </a:txBody>
                  <a:tcPr marL="38793" marR="38793" marT="38793" marB="38793"/>
                </a:tc>
                <a:tc>
                  <a:txBody>
                    <a:bodyPr/>
                    <a:lstStyle/>
                    <a:p>
                      <a:pPr algn="r" fontAlgn="t"/>
                      <a:r>
                        <a:rPr lang="es-US" sz="1500" dirty="0">
                          <a:effectLst/>
                        </a:rPr>
                        <a:t>123.392€</a:t>
                      </a:r>
                    </a:p>
                  </a:txBody>
                  <a:tcPr marL="38793" marR="38793" marT="38793" marB="38793"/>
                </a:tc>
                <a:tc>
                  <a:txBody>
                    <a:bodyPr/>
                    <a:lstStyle/>
                    <a:p>
                      <a:pPr algn="r" fontAlgn="t"/>
                      <a:r>
                        <a:rPr lang="es-US" sz="1500" dirty="0">
                          <a:effectLst/>
                        </a:rPr>
                        <a:t>-1,0%</a:t>
                      </a:r>
                    </a:p>
                  </a:txBody>
                  <a:tcPr marL="38793" marR="38793" marT="38793" marB="38793"/>
                </a:tc>
                <a:extLst>
                  <a:ext uri="{0D108BD9-81ED-4DB2-BD59-A6C34878D82A}">
                    <a16:rowId xmlns:a16="http://schemas.microsoft.com/office/drawing/2014/main" val="2196736292"/>
                  </a:ext>
                </a:extLst>
              </a:tr>
              <a:tr h="327332">
                <a:tc>
                  <a:txBody>
                    <a:bodyPr/>
                    <a:lstStyle/>
                    <a:p>
                      <a:pPr algn="r" fontAlgn="t"/>
                      <a:r>
                        <a:rPr lang="es-US" sz="1500" dirty="0">
                          <a:effectLst/>
                        </a:rPr>
                        <a:t>2008</a:t>
                      </a:r>
                    </a:p>
                  </a:txBody>
                  <a:tcPr marL="38793" marR="38793" marT="38793" marB="38793"/>
                </a:tc>
                <a:tc>
                  <a:txBody>
                    <a:bodyPr/>
                    <a:lstStyle/>
                    <a:p>
                      <a:pPr algn="r" fontAlgn="t"/>
                      <a:r>
                        <a:rPr lang="es-US" sz="1500" dirty="0">
                          <a:effectLst/>
                        </a:rPr>
                        <a:t>122.087€</a:t>
                      </a:r>
                    </a:p>
                  </a:txBody>
                  <a:tcPr marL="38793" marR="38793" marT="38793" marB="38793"/>
                </a:tc>
                <a:tc>
                  <a:txBody>
                    <a:bodyPr/>
                    <a:lstStyle/>
                    <a:p>
                      <a:pPr algn="r" fontAlgn="t"/>
                      <a:r>
                        <a:rPr lang="es-US" sz="1500" dirty="0">
                          <a:effectLst/>
                        </a:rPr>
                        <a:t>3,3%</a:t>
                      </a:r>
                    </a:p>
                  </a:txBody>
                  <a:tcPr marL="38793" marR="38793" marT="38793" marB="38793"/>
                </a:tc>
                <a:extLst>
                  <a:ext uri="{0D108BD9-81ED-4DB2-BD59-A6C34878D82A}">
                    <a16:rowId xmlns:a16="http://schemas.microsoft.com/office/drawing/2014/main" val="1611630303"/>
                  </a:ext>
                </a:extLst>
              </a:tr>
              <a:tr h="327332">
                <a:tc>
                  <a:txBody>
                    <a:bodyPr/>
                    <a:lstStyle/>
                    <a:p>
                      <a:pPr algn="r" fontAlgn="t"/>
                      <a:r>
                        <a:rPr lang="es-US" sz="1500" dirty="0">
                          <a:effectLst/>
                        </a:rPr>
                        <a:t>2007</a:t>
                      </a:r>
                    </a:p>
                  </a:txBody>
                  <a:tcPr marL="38793" marR="38793" marT="38793" marB="38793"/>
                </a:tc>
                <a:tc>
                  <a:txBody>
                    <a:bodyPr/>
                    <a:lstStyle/>
                    <a:p>
                      <a:pPr algn="r" fontAlgn="t"/>
                      <a:r>
                        <a:rPr lang="es-US" sz="1500" dirty="0">
                          <a:effectLst/>
                        </a:rPr>
                        <a:t>126.288€</a:t>
                      </a:r>
                    </a:p>
                  </a:txBody>
                  <a:tcPr marL="38793" marR="38793" marT="38793" marB="38793"/>
                </a:tc>
                <a:tc>
                  <a:txBody>
                    <a:bodyPr/>
                    <a:lstStyle/>
                    <a:p>
                      <a:pPr algn="r" fontAlgn="t"/>
                      <a:r>
                        <a:rPr lang="es-US" sz="1500" dirty="0">
                          <a:effectLst/>
                        </a:rPr>
                        <a:t>5,2%</a:t>
                      </a:r>
                    </a:p>
                  </a:txBody>
                  <a:tcPr marL="38793" marR="38793" marT="38793" marB="38793"/>
                </a:tc>
                <a:extLst>
                  <a:ext uri="{0D108BD9-81ED-4DB2-BD59-A6C34878D82A}">
                    <a16:rowId xmlns:a16="http://schemas.microsoft.com/office/drawing/2014/main" val="342325630"/>
                  </a:ext>
                </a:extLst>
              </a:tr>
              <a:tr h="327332">
                <a:tc>
                  <a:txBody>
                    <a:bodyPr/>
                    <a:lstStyle/>
                    <a:p>
                      <a:pPr algn="r" fontAlgn="t"/>
                      <a:r>
                        <a:rPr lang="es-US" sz="1500" dirty="0">
                          <a:effectLst/>
                        </a:rPr>
                        <a:t>2006</a:t>
                      </a:r>
                    </a:p>
                  </a:txBody>
                  <a:tcPr marL="38793" marR="38793" marT="38793" marB="38793"/>
                </a:tc>
                <a:tc>
                  <a:txBody>
                    <a:bodyPr/>
                    <a:lstStyle/>
                    <a:p>
                      <a:pPr algn="r" fontAlgn="t"/>
                      <a:r>
                        <a:rPr lang="es-US" sz="1500" dirty="0">
                          <a:effectLst/>
                        </a:rPr>
                        <a:t>123.225€</a:t>
                      </a:r>
                    </a:p>
                  </a:txBody>
                  <a:tcPr marL="38793" marR="38793" marT="38793" marB="38793"/>
                </a:tc>
                <a:tc>
                  <a:txBody>
                    <a:bodyPr/>
                    <a:lstStyle/>
                    <a:p>
                      <a:pPr algn="r" fontAlgn="t"/>
                      <a:r>
                        <a:rPr lang="es-US" sz="1500" dirty="0">
                          <a:effectLst/>
                        </a:rPr>
                        <a:t>5,7%</a:t>
                      </a:r>
                    </a:p>
                  </a:txBody>
                  <a:tcPr marL="38793" marR="38793" marT="38793" marB="38793"/>
                </a:tc>
                <a:extLst>
                  <a:ext uri="{0D108BD9-81ED-4DB2-BD59-A6C34878D82A}">
                    <a16:rowId xmlns:a16="http://schemas.microsoft.com/office/drawing/2014/main" val="549897527"/>
                  </a:ext>
                </a:extLst>
              </a:tr>
              <a:tr h="327332">
                <a:tc>
                  <a:txBody>
                    <a:bodyPr/>
                    <a:lstStyle/>
                    <a:p>
                      <a:pPr algn="r" fontAlgn="t"/>
                      <a:r>
                        <a:rPr lang="es-US" sz="1500" dirty="0">
                          <a:effectLst/>
                        </a:rPr>
                        <a:t>2005</a:t>
                      </a:r>
                    </a:p>
                  </a:txBody>
                  <a:tcPr marL="38793" marR="38793" marT="38793" marB="38793"/>
                </a:tc>
                <a:tc>
                  <a:txBody>
                    <a:bodyPr/>
                    <a:lstStyle/>
                    <a:p>
                      <a:pPr algn="r" fontAlgn="t"/>
                      <a:r>
                        <a:rPr lang="es-US" sz="1500" dirty="0">
                          <a:effectLst/>
                        </a:rPr>
                        <a:t>98.913€</a:t>
                      </a:r>
                    </a:p>
                  </a:txBody>
                  <a:tcPr marL="38793" marR="38793" marT="38793" marB="38793"/>
                </a:tc>
                <a:tc>
                  <a:txBody>
                    <a:bodyPr/>
                    <a:lstStyle/>
                    <a:p>
                      <a:pPr algn="r" fontAlgn="t"/>
                      <a:r>
                        <a:rPr lang="es-US" sz="1500" dirty="0">
                          <a:effectLst/>
                        </a:rPr>
                        <a:t>6,2%</a:t>
                      </a:r>
                    </a:p>
                  </a:txBody>
                  <a:tcPr marL="38793" marR="38793" marT="38793" marB="38793"/>
                </a:tc>
                <a:extLst>
                  <a:ext uri="{0D108BD9-81ED-4DB2-BD59-A6C34878D82A}">
                    <a16:rowId xmlns:a16="http://schemas.microsoft.com/office/drawing/2014/main" val="1121101240"/>
                  </a:ext>
                </a:extLst>
              </a:tr>
              <a:tr h="327332">
                <a:tc>
                  <a:txBody>
                    <a:bodyPr/>
                    <a:lstStyle/>
                    <a:p>
                      <a:pPr algn="r" fontAlgn="t"/>
                      <a:r>
                        <a:rPr lang="es-US" sz="1500" dirty="0">
                          <a:effectLst/>
                        </a:rPr>
                        <a:t>2004</a:t>
                      </a:r>
                    </a:p>
                  </a:txBody>
                  <a:tcPr marL="38793" marR="38793" marT="38793" marB="38793"/>
                </a:tc>
                <a:tc>
                  <a:txBody>
                    <a:bodyPr/>
                    <a:lstStyle/>
                    <a:p>
                      <a:pPr algn="r" fontAlgn="t"/>
                      <a:r>
                        <a:rPr lang="es-US" sz="1500" dirty="0">
                          <a:effectLst/>
                        </a:rPr>
                        <a:t>79.805€</a:t>
                      </a:r>
                    </a:p>
                  </a:txBody>
                  <a:tcPr marL="38793" marR="38793" marT="38793" marB="38793"/>
                </a:tc>
                <a:tc>
                  <a:txBody>
                    <a:bodyPr/>
                    <a:lstStyle/>
                    <a:p>
                      <a:pPr algn="r" fontAlgn="t"/>
                      <a:r>
                        <a:rPr lang="es-US" sz="1500" dirty="0">
                          <a:effectLst/>
                        </a:rPr>
                        <a:t>7,0%</a:t>
                      </a:r>
                    </a:p>
                  </a:txBody>
                  <a:tcPr marL="38793" marR="38793" marT="38793" marB="38793"/>
                </a:tc>
                <a:extLst>
                  <a:ext uri="{0D108BD9-81ED-4DB2-BD59-A6C34878D82A}">
                    <a16:rowId xmlns:a16="http://schemas.microsoft.com/office/drawing/2014/main" val="3568137664"/>
                  </a:ext>
                </a:extLst>
              </a:tr>
              <a:tr h="327332">
                <a:tc>
                  <a:txBody>
                    <a:bodyPr/>
                    <a:lstStyle/>
                    <a:p>
                      <a:pPr algn="r" fontAlgn="t"/>
                      <a:r>
                        <a:rPr lang="es-US" sz="1500" dirty="0">
                          <a:effectLst/>
                        </a:rPr>
                        <a:t>2003</a:t>
                      </a:r>
                    </a:p>
                  </a:txBody>
                  <a:tcPr marL="38793" marR="38793" marT="38793" marB="38793"/>
                </a:tc>
                <a:tc>
                  <a:txBody>
                    <a:bodyPr/>
                    <a:lstStyle/>
                    <a:p>
                      <a:pPr algn="r" fontAlgn="t"/>
                      <a:r>
                        <a:rPr lang="es-US" sz="1500" dirty="0">
                          <a:effectLst/>
                        </a:rPr>
                        <a:t>67.272€</a:t>
                      </a:r>
                    </a:p>
                  </a:txBody>
                  <a:tcPr marL="38793" marR="38793" marT="38793" marB="38793"/>
                </a:tc>
                <a:tc>
                  <a:txBody>
                    <a:bodyPr/>
                    <a:lstStyle/>
                    <a:p>
                      <a:pPr algn="r" fontAlgn="t"/>
                      <a:r>
                        <a:rPr lang="es-US" sz="1500" dirty="0">
                          <a:effectLst/>
                        </a:rPr>
                        <a:t>1,2%</a:t>
                      </a:r>
                    </a:p>
                  </a:txBody>
                  <a:tcPr marL="38793" marR="38793" marT="38793" marB="38793"/>
                </a:tc>
                <a:extLst>
                  <a:ext uri="{0D108BD9-81ED-4DB2-BD59-A6C34878D82A}">
                    <a16:rowId xmlns:a16="http://schemas.microsoft.com/office/drawing/2014/main" val="3052661339"/>
                  </a:ext>
                </a:extLst>
              </a:tr>
              <a:tr h="327332">
                <a:tc>
                  <a:txBody>
                    <a:bodyPr/>
                    <a:lstStyle/>
                    <a:p>
                      <a:pPr algn="r" fontAlgn="t"/>
                      <a:r>
                        <a:rPr lang="es-US" sz="1500" dirty="0">
                          <a:effectLst/>
                        </a:rPr>
                        <a:t>2002</a:t>
                      </a:r>
                    </a:p>
                  </a:txBody>
                  <a:tcPr marL="38793" marR="38793" marT="38793" marB="38793"/>
                </a:tc>
                <a:tc>
                  <a:txBody>
                    <a:bodyPr/>
                    <a:lstStyle/>
                    <a:p>
                      <a:pPr algn="r" fontAlgn="t"/>
                      <a:r>
                        <a:rPr lang="es-US" sz="1500" dirty="0">
                          <a:effectLst/>
                        </a:rPr>
                        <a:t>74.136€</a:t>
                      </a:r>
                    </a:p>
                  </a:txBody>
                  <a:tcPr marL="38793" marR="38793" marT="38793" marB="38793"/>
                </a:tc>
                <a:tc>
                  <a:txBody>
                    <a:bodyPr/>
                    <a:lstStyle/>
                    <a:p>
                      <a:pPr algn="r" fontAlgn="t"/>
                      <a:r>
                        <a:rPr lang="es-US" sz="1500" dirty="0">
                          <a:effectLst/>
                        </a:rPr>
                        <a:t>2,2%</a:t>
                      </a:r>
                    </a:p>
                  </a:txBody>
                  <a:tcPr marL="38793" marR="38793" marT="38793" marB="38793"/>
                </a:tc>
                <a:extLst>
                  <a:ext uri="{0D108BD9-81ED-4DB2-BD59-A6C34878D82A}">
                    <a16:rowId xmlns:a16="http://schemas.microsoft.com/office/drawing/2014/main" val="1882982263"/>
                  </a:ext>
                </a:extLst>
              </a:tr>
              <a:tr h="327332">
                <a:tc>
                  <a:txBody>
                    <a:bodyPr/>
                    <a:lstStyle/>
                    <a:p>
                      <a:pPr algn="r" fontAlgn="t"/>
                      <a:r>
                        <a:rPr lang="es-US" sz="1500" dirty="0">
                          <a:effectLst/>
                        </a:rPr>
                        <a:t>2001</a:t>
                      </a:r>
                    </a:p>
                  </a:txBody>
                  <a:tcPr marL="38793" marR="38793" marT="38793" marB="38793"/>
                </a:tc>
                <a:tc>
                  <a:txBody>
                    <a:bodyPr/>
                    <a:lstStyle/>
                    <a:p>
                      <a:pPr algn="r" fontAlgn="t"/>
                      <a:r>
                        <a:rPr lang="es-US" sz="1500" dirty="0">
                          <a:effectLst/>
                        </a:rPr>
                        <a:t>79.595€</a:t>
                      </a:r>
                    </a:p>
                  </a:txBody>
                  <a:tcPr marL="38793" marR="38793" marT="38793" marB="38793"/>
                </a:tc>
                <a:tc>
                  <a:txBody>
                    <a:bodyPr/>
                    <a:lstStyle/>
                    <a:p>
                      <a:pPr algn="r" fontAlgn="t"/>
                      <a:r>
                        <a:rPr lang="es-US" sz="1500" dirty="0">
                          <a:effectLst/>
                        </a:rPr>
                        <a:t>3,3%</a:t>
                      </a:r>
                    </a:p>
                  </a:txBody>
                  <a:tcPr marL="38793" marR="38793" marT="38793" marB="38793"/>
                </a:tc>
                <a:extLst>
                  <a:ext uri="{0D108BD9-81ED-4DB2-BD59-A6C34878D82A}">
                    <a16:rowId xmlns:a16="http://schemas.microsoft.com/office/drawing/2014/main" val="1980269230"/>
                  </a:ext>
                </a:extLst>
              </a:tr>
              <a:tr h="327332">
                <a:tc>
                  <a:txBody>
                    <a:bodyPr/>
                    <a:lstStyle/>
                    <a:p>
                      <a:pPr algn="r" fontAlgn="t"/>
                      <a:r>
                        <a:rPr lang="es-US" sz="1500" dirty="0">
                          <a:effectLst/>
                        </a:rPr>
                        <a:t>2000</a:t>
                      </a:r>
                    </a:p>
                  </a:txBody>
                  <a:tcPr marL="38793" marR="38793" marT="38793" marB="38793"/>
                </a:tc>
                <a:tc>
                  <a:txBody>
                    <a:bodyPr/>
                    <a:lstStyle/>
                    <a:p>
                      <a:pPr algn="r" fontAlgn="t"/>
                      <a:r>
                        <a:rPr lang="es-US" sz="1500" dirty="0">
                          <a:effectLst/>
                        </a:rPr>
                        <a:t>84.433€</a:t>
                      </a:r>
                    </a:p>
                  </a:txBody>
                  <a:tcPr marL="38793" marR="38793" marT="38793" marB="38793"/>
                </a:tc>
                <a:tc>
                  <a:txBody>
                    <a:bodyPr/>
                    <a:lstStyle/>
                    <a:p>
                      <a:pPr algn="r" fontAlgn="t"/>
                      <a:r>
                        <a:rPr lang="es-US" sz="1500" dirty="0">
                          <a:effectLst/>
                        </a:rPr>
                        <a:t>4,5%</a:t>
                      </a:r>
                    </a:p>
                  </a:txBody>
                  <a:tcPr marL="38793" marR="38793" marT="38793" marB="38793"/>
                </a:tc>
                <a:extLst>
                  <a:ext uri="{0D108BD9-81ED-4DB2-BD59-A6C34878D82A}">
                    <a16:rowId xmlns:a16="http://schemas.microsoft.com/office/drawing/2014/main" val="3134625551"/>
                  </a:ext>
                </a:extLst>
              </a:tr>
              <a:tr h="327332">
                <a:tc>
                  <a:txBody>
                    <a:bodyPr/>
                    <a:lstStyle/>
                    <a:p>
                      <a:pPr algn="r" fontAlgn="t"/>
                      <a:r>
                        <a:rPr lang="es-US" sz="1500" dirty="0">
                          <a:effectLst/>
                        </a:rPr>
                        <a:t>1999</a:t>
                      </a:r>
                    </a:p>
                  </a:txBody>
                  <a:tcPr marL="38793" marR="38793" marT="38793" marB="38793"/>
                </a:tc>
                <a:tc>
                  <a:txBody>
                    <a:bodyPr/>
                    <a:lstStyle/>
                    <a:p>
                      <a:pPr algn="r" fontAlgn="t"/>
                      <a:r>
                        <a:rPr lang="es-US" sz="1500" dirty="0">
                          <a:effectLst/>
                        </a:rPr>
                        <a:t>70.592€</a:t>
                      </a:r>
                    </a:p>
                  </a:txBody>
                  <a:tcPr marL="38793" marR="38793" marT="38793" marB="38793"/>
                </a:tc>
                <a:tc>
                  <a:txBody>
                    <a:bodyPr/>
                    <a:lstStyle/>
                    <a:p>
                      <a:pPr algn="r" fontAlgn="t"/>
                      <a:r>
                        <a:rPr lang="es-US" sz="1500" dirty="0">
                          <a:effectLst/>
                        </a:rPr>
                        <a:t>-0,7%</a:t>
                      </a:r>
                    </a:p>
                  </a:txBody>
                  <a:tcPr marL="38793" marR="38793" marT="38793" marB="38793"/>
                </a:tc>
                <a:extLst>
                  <a:ext uri="{0D108BD9-81ED-4DB2-BD59-A6C34878D82A}">
                    <a16:rowId xmlns:a16="http://schemas.microsoft.com/office/drawing/2014/main" val="1292584570"/>
                  </a:ext>
                </a:extLst>
              </a:tr>
            </a:tbl>
          </a:graphicData>
        </a:graphic>
      </p:graphicFrame>
    </p:spTree>
    <p:extLst>
      <p:ext uri="{BB962C8B-B14F-4D97-AF65-F5344CB8AC3E}">
        <p14:creationId xmlns:p14="http://schemas.microsoft.com/office/powerpoint/2010/main" val="638231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p:cNvPicPr>
            <a:picLocks noChangeAspect="1"/>
          </p:cNvPicPr>
          <p:nvPr/>
        </p:nvPicPr>
        <p:blipFill>
          <a:blip r:embed="rId2"/>
          <a:stretch>
            <a:fillRect/>
          </a:stretch>
        </p:blipFill>
        <p:spPr>
          <a:xfrm>
            <a:off x="-158545" y="401894"/>
            <a:ext cx="10231694" cy="484223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952393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Lst>
          </a:blip>
          <a:stretch>
            <a:fillRect/>
          </a:stretch>
        </p:blipFill>
        <p:spPr>
          <a:xfrm>
            <a:off x="1047132" y="383458"/>
            <a:ext cx="9969913" cy="481854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905865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p:cNvPicPr>
            <a:picLocks noChangeAspect="1"/>
          </p:cNvPicPr>
          <p:nvPr/>
        </p:nvPicPr>
        <p:blipFill>
          <a:blip r:embed="rId2"/>
          <a:stretch>
            <a:fillRect/>
          </a:stretch>
        </p:blipFill>
        <p:spPr>
          <a:xfrm>
            <a:off x="696859" y="224913"/>
            <a:ext cx="10084211" cy="52006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57137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p:cNvPicPr>
            <a:picLocks noChangeAspect="1"/>
          </p:cNvPicPr>
          <p:nvPr/>
        </p:nvPicPr>
        <p:blipFill>
          <a:blip r:embed="rId2"/>
          <a:stretch>
            <a:fillRect/>
          </a:stretch>
        </p:blipFill>
        <p:spPr>
          <a:xfrm>
            <a:off x="797998" y="533880"/>
            <a:ext cx="10012570" cy="461054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90558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973392" y="295916"/>
            <a:ext cx="9881421" cy="49732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90859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US" dirty="0"/>
              <a:t>Limitaciones</a:t>
            </a:r>
          </a:p>
        </p:txBody>
      </p:sp>
      <p:sp>
        <p:nvSpPr>
          <p:cNvPr id="3" name="Marcador de contenido 2"/>
          <p:cNvSpPr>
            <a:spLocks noGrp="1"/>
          </p:cNvSpPr>
          <p:nvPr>
            <p:ph sz="quarter" idx="13"/>
          </p:nvPr>
        </p:nvSpPr>
        <p:spPr>
          <a:xfrm>
            <a:off x="685801" y="2303057"/>
            <a:ext cx="10394707" cy="3311189"/>
          </a:xfrm>
        </p:spPr>
        <p:txBody>
          <a:bodyPr>
            <a:normAutofit/>
          </a:bodyPr>
          <a:lstStyle/>
          <a:p>
            <a:pPr marL="0" indent="722313" algn="just" fontAlgn="base">
              <a:buNone/>
            </a:pPr>
            <a:r>
              <a:rPr lang="es-US" b="0" i="0" dirty="0">
                <a:solidFill>
                  <a:srgbClr val="252525"/>
                </a:solidFill>
                <a:effectLst/>
                <a:latin typeface="inherit"/>
              </a:rPr>
              <a:t>No obstante, existen limitaciones a su uso. Además de los mencionados ajustes necesarios para la economía sumergida, el impacto social o ecológico de diversas actividades puede ser importante para lo que se esté estudiando, y puede no estar recogido en el P.I.B. Existen diversas medidas alternativas al PIB que pueden ser útiles para determinadas comparaciones.</a:t>
            </a:r>
          </a:p>
          <a:p>
            <a:pPr marL="0" indent="722313" algn="just" fontAlgn="base">
              <a:buNone/>
            </a:pPr>
            <a:endParaRPr lang="es-US" b="1" i="0" dirty="0">
              <a:solidFill>
                <a:srgbClr val="252525"/>
              </a:solidFill>
              <a:effectLst/>
              <a:latin typeface="Linux Libertine"/>
            </a:endParaRPr>
          </a:p>
          <a:p>
            <a:pPr marL="0" indent="0">
              <a:buNone/>
            </a:pPr>
            <a:br>
              <a:rPr lang="es-US" dirty="0"/>
            </a:br>
            <a:endParaRPr lang="es-US" dirty="0"/>
          </a:p>
        </p:txBody>
      </p:sp>
    </p:spTree>
    <p:extLst>
      <p:ext uri="{BB962C8B-B14F-4D97-AF65-F5344CB8AC3E}">
        <p14:creationId xmlns:p14="http://schemas.microsoft.com/office/powerpoint/2010/main" val="4060509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US" dirty="0"/>
              <a:t>Economía sumergida</a:t>
            </a:r>
          </a:p>
        </p:txBody>
      </p:sp>
      <p:sp>
        <p:nvSpPr>
          <p:cNvPr id="3" name="Marcador de contenido 2"/>
          <p:cNvSpPr>
            <a:spLocks noGrp="1"/>
          </p:cNvSpPr>
          <p:nvPr>
            <p:ph sz="quarter" idx="13"/>
          </p:nvPr>
        </p:nvSpPr>
        <p:spPr>
          <a:xfrm>
            <a:off x="687976" y="1837765"/>
            <a:ext cx="10394707" cy="3311189"/>
          </a:xfrm>
        </p:spPr>
        <p:txBody>
          <a:bodyPr/>
          <a:lstStyle/>
          <a:p>
            <a:pPr marL="0" indent="0" algn="just">
              <a:buNone/>
            </a:pPr>
            <a:r>
              <a:rPr lang="es-US" b="0" i="0" dirty="0">
                <a:solidFill>
                  <a:srgbClr val="252525"/>
                </a:solidFill>
                <a:effectLst/>
                <a:latin typeface="Helvetica Neue"/>
              </a:rPr>
              <a:t>La </a:t>
            </a:r>
            <a:r>
              <a:rPr lang="es-US" b="1" i="0" dirty="0">
                <a:solidFill>
                  <a:srgbClr val="252525"/>
                </a:solidFill>
                <a:effectLst/>
                <a:latin typeface="Helvetica Neue"/>
              </a:rPr>
              <a:t>economía sumergida</a:t>
            </a:r>
            <a:r>
              <a:rPr lang="es-US" b="0" i="0" dirty="0">
                <a:solidFill>
                  <a:srgbClr val="252525"/>
                </a:solidFill>
                <a:effectLst/>
                <a:latin typeface="Helvetica Neue"/>
              </a:rPr>
              <a:t> es la suma de la </a:t>
            </a:r>
            <a:r>
              <a:rPr lang="es-US" b="0" i="0" u="none" strike="noStrike" dirty="0">
                <a:solidFill>
                  <a:srgbClr val="5A3696"/>
                </a:solidFill>
                <a:effectLst/>
                <a:latin typeface="Helvetica Neue"/>
                <a:hlinkClick r:id="rId2" tooltip="Economía informal"/>
              </a:rPr>
              <a:t>economía informal</a:t>
            </a:r>
            <a:r>
              <a:rPr lang="es-US" b="0" i="0" dirty="0">
                <a:solidFill>
                  <a:srgbClr val="252525"/>
                </a:solidFill>
                <a:effectLst/>
                <a:latin typeface="Helvetica Neue"/>
              </a:rPr>
              <a:t> y la </a:t>
            </a:r>
            <a:r>
              <a:rPr lang="es-US" b="0" i="0" u="none" strike="noStrike" dirty="0">
                <a:solidFill>
                  <a:srgbClr val="CC0000"/>
                </a:solidFill>
                <a:effectLst/>
                <a:latin typeface="Helvetica Neue"/>
                <a:hlinkClick r:id="rId3" tooltip="Economía ilegal (aún no redactado)"/>
              </a:rPr>
              <a:t>economía ilegal</a:t>
            </a:r>
            <a:r>
              <a:rPr lang="es-US" b="0" i="0" dirty="0">
                <a:solidFill>
                  <a:srgbClr val="252525"/>
                </a:solidFill>
                <a:effectLst/>
                <a:latin typeface="Helvetica Neue"/>
              </a:rPr>
              <a:t>. </a:t>
            </a:r>
          </a:p>
          <a:p>
            <a:pPr marL="0" indent="0" algn="just">
              <a:buNone/>
            </a:pPr>
            <a:r>
              <a:rPr lang="es-US" b="0" i="0" dirty="0">
                <a:solidFill>
                  <a:srgbClr val="252525"/>
                </a:solidFill>
                <a:effectLst/>
                <a:latin typeface="Helvetica Neue"/>
              </a:rPr>
              <a:t>La economía informal, también llamada irregular, es actividad económica legal aunque oculta a efectos registrales por razones de </a:t>
            </a:r>
            <a:r>
              <a:rPr lang="es-US" b="0" i="0" u="none" strike="noStrike" dirty="0">
                <a:solidFill>
                  <a:srgbClr val="5A3696"/>
                </a:solidFill>
                <a:effectLst/>
                <a:latin typeface="Helvetica Neue"/>
                <a:hlinkClick r:id="rId4" tooltip="Elusión fiscal"/>
              </a:rPr>
              <a:t>elusión fiscal</a:t>
            </a:r>
            <a:r>
              <a:rPr lang="es-US" b="0" i="0" dirty="0">
                <a:solidFill>
                  <a:srgbClr val="252525"/>
                </a:solidFill>
                <a:effectLst/>
                <a:latin typeface="Helvetica Neue"/>
              </a:rPr>
              <a:t> o de control administrativo.</a:t>
            </a:r>
          </a:p>
          <a:p>
            <a:pPr marL="0" indent="0" algn="just">
              <a:buNone/>
            </a:pPr>
            <a:r>
              <a:rPr lang="es-US" b="0" i="0" dirty="0">
                <a:solidFill>
                  <a:srgbClr val="252525"/>
                </a:solidFill>
                <a:effectLst/>
                <a:latin typeface="Helvetica Neue"/>
              </a:rPr>
              <a:t> La economía ilegal, por contra, lo es por su propia naturaleza, por ejemplo, el </a:t>
            </a:r>
            <a:r>
              <a:rPr lang="es-US" b="0" i="0" u="none" strike="noStrike" dirty="0">
                <a:solidFill>
                  <a:srgbClr val="5A3696"/>
                </a:solidFill>
                <a:effectLst/>
                <a:latin typeface="Helvetica Neue"/>
                <a:hlinkClick r:id="rId5" tooltip="Tráfico de drogas"/>
              </a:rPr>
              <a:t>tráfico de drogas</a:t>
            </a:r>
            <a:r>
              <a:rPr lang="es-US" b="0" i="0" dirty="0">
                <a:solidFill>
                  <a:srgbClr val="252525"/>
                </a:solidFill>
                <a:effectLst/>
                <a:latin typeface="Helvetica Neue"/>
              </a:rPr>
              <a:t> y la </a:t>
            </a:r>
            <a:r>
              <a:rPr lang="es-US" b="0" i="0" u="none" strike="noStrike" dirty="0">
                <a:solidFill>
                  <a:srgbClr val="5A3696"/>
                </a:solidFill>
                <a:effectLst/>
                <a:latin typeface="Helvetica Neue"/>
                <a:hlinkClick r:id="rId6" tooltip="Prostitución"/>
              </a:rPr>
              <a:t>prostitución</a:t>
            </a:r>
            <a:r>
              <a:rPr lang="es-US" b="0" i="0" dirty="0">
                <a:solidFill>
                  <a:srgbClr val="252525"/>
                </a:solidFill>
                <a:effectLst/>
                <a:latin typeface="Helvetica Neue"/>
              </a:rPr>
              <a:t>.</a:t>
            </a:r>
            <a:endParaRPr lang="es-US" dirty="0"/>
          </a:p>
        </p:txBody>
      </p:sp>
    </p:spTree>
    <p:extLst>
      <p:ext uri="{BB962C8B-B14F-4D97-AF65-F5344CB8AC3E}">
        <p14:creationId xmlns:p14="http://schemas.microsoft.com/office/powerpoint/2010/main" val="728678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1556" y="125361"/>
            <a:ext cx="10394707" cy="3193487"/>
          </a:xfrm>
        </p:spPr>
        <p:txBody>
          <a:bodyPr/>
          <a:lstStyle/>
          <a:p>
            <a:pPr algn="ctr"/>
            <a:r>
              <a:rPr lang="es-US" dirty="0"/>
              <a:t>Características</a:t>
            </a:r>
          </a:p>
        </p:txBody>
      </p:sp>
    </p:spTree>
    <p:extLst>
      <p:ext uri="{BB962C8B-B14F-4D97-AF65-F5344CB8AC3E}">
        <p14:creationId xmlns:p14="http://schemas.microsoft.com/office/powerpoint/2010/main" val="3073463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US" dirty="0"/>
              <a:t>Magnitud flujo</a:t>
            </a:r>
          </a:p>
        </p:txBody>
      </p:sp>
      <p:sp>
        <p:nvSpPr>
          <p:cNvPr id="3" name="Marcador de contenido 2"/>
          <p:cNvSpPr>
            <a:spLocks noGrp="1"/>
          </p:cNvSpPr>
          <p:nvPr>
            <p:ph sz="quarter" idx="13"/>
          </p:nvPr>
        </p:nvSpPr>
        <p:spPr/>
        <p:txBody>
          <a:bodyPr>
            <a:normAutofit fontScale="92500" lnSpcReduction="20000"/>
          </a:bodyPr>
          <a:lstStyle/>
          <a:p>
            <a:pPr marL="0" indent="722313" algn="just">
              <a:buNone/>
            </a:pPr>
            <a:r>
              <a:rPr lang="es-US" b="0" i="0" dirty="0">
                <a:solidFill>
                  <a:srgbClr val="252525"/>
                </a:solidFill>
                <a:effectLst/>
                <a:latin typeface="Helvetica Neue"/>
              </a:rPr>
              <a:t>El  PIB es una magnitud denominada de </a:t>
            </a:r>
            <a:r>
              <a:rPr lang="es-US" b="0" i="1" dirty="0">
                <a:solidFill>
                  <a:srgbClr val="252525"/>
                </a:solidFill>
                <a:effectLst/>
                <a:latin typeface="Helvetica Neue"/>
              </a:rPr>
              <a:t>flujo</a:t>
            </a:r>
            <a:r>
              <a:rPr lang="es-US" b="0" i="0" dirty="0">
                <a:solidFill>
                  <a:srgbClr val="252525"/>
                </a:solidFill>
                <a:effectLst/>
                <a:latin typeface="Helvetica Neue"/>
              </a:rPr>
              <a:t>, que contabiliza solamente los bienes y servicios producidos durante la etapa de estudio. El significado de flujo o corriente se contrapone al de fondo o stock.</a:t>
            </a:r>
          </a:p>
          <a:p>
            <a:pPr marL="0" indent="722313" algn="just" fontAlgn="base">
              <a:buNone/>
            </a:pPr>
            <a:r>
              <a:rPr lang="es-US" b="0" i="0" dirty="0">
                <a:solidFill>
                  <a:srgbClr val="252525"/>
                </a:solidFill>
                <a:effectLst/>
                <a:latin typeface="Helvetica Neue"/>
              </a:rPr>
              <a:t>las corrientes o flujos tienen una clara dimensión temporal. En el lado opuesto, están los fondos o stocks que carecen de ella, aunque exista una referencia a un punto del tiempo. El patrimonio de una persona sería un ejemplo de variable fondo</a:t>
            </a:r>
            <a:endParaRPr lang="es-US" b="1" i="0" dirty="0">
              <a:solidFill>
                <a:srgbClr val="252525"/>
              </a:solidFill>
              <a:effectLst/>
              <a:latin typeface="Linux Libertine"/>
            </a:endParaRPr>
          </a:p>
          <a:p>
            <a:pPr marL="0" indent="0">
              <a:buNone/>
            </a:pPr>
            <a:br>
              <a:rPr lang="es-US" dirty="0"/>
            </a:br>
            <a:endParaRPr lang="es-US" dirty="0"/>
          </a:p>
        </p:txBody>
      </p:sp>
    </p:spTree>
    <p:extLst>
      <p:ext uri="{BB962C8B-B14F-4D97-AF65-F5344CB8AC3E}">
        <p14:creationId xmlns:p14="http://schemas.microsoft.com/office/powerpoint/2010/main" val="3231284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US" sz="4400" dirty="0"/>
              <a:t>Valoración  : pib nominal y real</a:t>
            </a:r>
          </a:p>
        </p:txBody>
      </p:sp>
      <p:sp>
        <p:nvSpPr>
          <p:cNvPr id="3" name="Marcador de contenido 2"/>
          <p:cNvSpPr>
            <a:spLocks noGrp="1"/>
          </p:cNvSpPr>
          <p:nvPr>
            <p:ph sz="quarter" idx="13"/>
          </p:nvPr>
        </p:nvSpPr>
        <p:spPr>
          <a:xfrm>
            <a:off x="685801" y="2063396"/>
            <a:ext cx="10228006" cy="3311189"/>
          </a:xfrm>
        </p:spPr>
        <p:txBody>
          <a:bodyPr>
            <a:normAutofit lnSpcReduction="10000"/>
          </a:bodyPr>
          <a:lstStyle/>
          <a:p>
            <a:pPr marL="0" indent="722313" algn="just">
              <a:buNone/>
            </a:pPr>
            <a:r>
              <a:rPr lang="es-US" b="0" i="0" dirty="0">
                <a:solidFill>
                  <a:srgbClr val="252525"/>
                </a:solidFill>
                <a:effectLst/>
                <a:latin typeface="Helvetica Neue"/>
              </a:rPr>
              <a:t>El Producto Interno es, pues, el resultado de una multiplicación, en la que participan dos grandes factores: uno real, formado por las unidades físicas, bienes y servicios; otro monetario, integrado por sus precios.  se recurre al PIB en términos reales, que no se afecta por las   modificaciones en los precios, ya que las unidades físicas se valoran siempre tomando como referencia los precios en un año base.</a:t>
            </a:r>
          </a:p>
          <a:p>
            <a:pPr marL="0" indent="722313" algn="just">
              <a:buNone/>
            </a:pPr>
            <a:r>
              <a:rPr lang="es-US" b="0" i="0" dirty="0">
                <a:solidFill>
                  <a:srgbClr val="252525"/>
                </a:solidFill>
                <a:effectLst/>
                <a:latin typeface="Helvetica Neue"/>
              </a:rPr>
              <a:t> Para hallar el PIB real, se divide el PIB nominal por un índice de precios conocido como </a:t>
            </a:r>
            <a:r>
              <a:rPr lang="es-US" b="0" i="0" u="none" strike="noStrike" dirty="0">
                <a:solidFill>
                  <a:srgbClr val="5A3696"/>
                </a:solidFill>
                <a:effectLst/>
                <a:latin typeface="Helvetica Neue"/>
                <a:hlinkClick r:id="rId2" tooltip="Deflactor"/>
              </a:rPr>
              <a:t>deflactor del PIB</a:t>
            </a:r>
            <a:r>
              <a:rPr lang="es-US" b="0" i="0" dirty="0">
                <a:solidFill>
                  <a:srgbClr val="252525"/>
                </a:solidFill>
                <a:effectLst/>
                <a:latin typeface="Helvetica Neue"/>
              </a:rPr>
              <a:t>.</a:t>
            </a:r>
            <a:endParaRPr lang="es-US" dirty="0"/>
          </a:p>
        </p:txBody>
      </p:sp>
    </p:spTree>
    <p:extLst>
      <p:ext uri="{BB962C8B-B14F-4D97-AF65-F5344CB8AC3E}">
        <p14:creationId xmlns:p14="http://schemas.microsoft.com/office/powerpoint/2010/main" val="4184593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US" sz="4400" dirty="0"/>
              <a:t>Macro magnitudes</a:t>
            </a:r>
          </a:p>
        </p:txBody>
      </p:sp>
      <p:sp>
        <p:nvSpPr>
          <p:cNvPr id="3" name="Marcador de contenido 2"/>
          <p:cNvSpPr>
            <a:spLocks noGrp="1"/>
          </p:cNvSpPr>
          <p:nvPr>
            <p:ph sz="quarter" idx="13"/>
          </p:nvPr>
        </p:nvSpPr>
        <p:spPr/>
        <p:txBody>
          <a:bodyPr>
            <a:normAutofit fontScale="85000" lnSpcReduction="20000"/>
          </a:bodyPr>
          <a:lstStyle/>
          <a:p>
            <a:pPr marL="0" indent="722313" algn="just">
              <a:buNone/>
            </a:pPr>
            <a:r>
              <a:rPr lang="es-US" b="0" i="0" dirty="0">
                <a:solidFill>
                  <a:srgbClr val="252525"/>
                </a:solidFill>
                <a:effectLst/>
                <a:latin typeface="Helvetica Neue"/>
              </a:rPr>
              <a:t>Las macro magnitudes se utilizan para medir las operaciones y flujos que tienen lugar en la economía de un país o una región determinada, lo que permite tener una visión de conjunto de la economía de ese país.</a:t>
            </a:r>
          </a:p>
          <a:p>
            <a:pPr marL="0" indent="722313" algn="just">
              <a:buNone/>
            </a:pPr>
            <a:r>
              <a:rPr lang="es-US" b="0" i="0" dirty="0">
                <a:solidFill>
                  <a:srgbClr val="252525"/>
                </a:solidFill>
                <a:effectLst/>
                <a:latin typeface="Helvetica Neue"/>
              </a:rPr>
              <a:t> El PIB constituye la magnitud económica de la que parten todas las demás.</a:t>
            </a:r>
          </a:p>
          <a:p>
            <a:pPr marL="0" indent="722313" algn="just">
              <a:buNone/>
            </a:pPr>
            <a:r>
              <a:rPr lang="es-US" b="0" i="0" dirty="0">
                <a:solidFill>
                  <a:srgbClr val="252525"/>
                </a:solidFill>
                <a:effectLst/>
                <a:latin typeface="Helvetica Neue"/>
              </a:rPr>
              <a:t>El </a:t>
            </a:r>
            <a:r>
              <a:rPr lang="es-US" b="1" i="0" dirty="0">
                <a:solidFill>
                  <a:srgbClr val="252525"/>
                </a:solidFill>
                <a:effectLst/>
                <a:latin typeface="Helvetica Neue"/>
              </a:rPr>
              <a:t>Producto Nacional Bruto</a:t>
            </a:r>
            <a:r>
              <a:rPr lang="es-US" b="0" i="0" dirty="0">
                <a:solidFill>
                  <a:srgbClr val="252525"/>
                </a:solidFill>
                <a:effectLst/>
                <a:latin typeface="Helvetica Neue"/>
              </a:rPr>
              <a:t> de un país se define como el conjunto de bienes y servicios finales producidos por sus </a:t>
            </a:r>
            <a:r>
              <a:rPr lang="es-US" b="0" i="0" u="none" strike="noStrike" dirty="0">
                <a:solidFill>
                  <a:srgbClr val="5A3696"/>
                </a:solidFill>
                <a:effectLst/>
                <a:latin typeface="Helvetica Neue"/>
                <a:hlinkClick r:id="rId2" tooltip="Factores de producción"/>
              </a:rPr>
              <a:t>factores de producción</a:t>
            </a:r>
            <a:r>
              <a:rPr lang="es-US" b="0" i="0" dirty="0">
                <a:solidFill>
                  <a:srgbClr val="252525"/>
                </a:solidFill>
                <a:effectLst/>
                <a:latin typeface="Helvetica Neue"/>
              </a:rPr>
              <a:t> y vendidos en el mercado durante un periodo de tiempo dado, generalmente un año. </a:t>
            </a:r>
          </a:p>
          <a:p>
            <a:pPr marL="0" indent="722313" algn="just">
              <a:buNone/>
            </a:pPr>
            <a:r>
              <a:rPr lang="es-US" b="0" i="0" dirty="0">
                <a:solidFill>
                  <a:srgbClr val="252525"/>
                </a:solidFill>
                <a:effectLst/>
                <a:latin typeface="Helvetica Neue"/>
              </a:rPr>
              <a:t>Se excluye a los extranjeros trabajando en el país y se incluye a los nacionales trabajando en el extranjero.</a:t>
            </a:r>
            <a:endParaRPr lang="es-US" dirty="0"/>
          </a:p>
        </p:txBody>
      </p:sp>
    </p:spTree>
    <p:extLst>
      <p:ext uri="{BB962C8B-B14F-4D97-AF65-F5344CB8AC3E}">
        <p14:creationId xmlns:p14="http://schemas.microsoft.com/office/powerpoint/2010/main" val="403623573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otalTime>49</TotalTime>
  <Words>1470</Words>
  <Application>Microsoft Office PowerPoint</Application>
  <PresentationFormat>Panorámica</PresentationFormat>
  <Paragraphs>305</Paragraphs>
  <Slides>37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37</vt:i4>
      </vt:variant>
    </vt:vector>
  </HeadingPairs>
  <TitlesOfParts>
    <vt:vector size="46" baseType="lpstr">
      <vt:lpstr>Arial</vt:lpstr>
      <vt:lpstr>Arial Black</vt:lpstr>
      <vt:lpstr>AvenirLTStd-Book</vt:lpstr>
      <vt:lpstr>Helvetica Neue</vt:lpstr>
      <vt:lpstr>Impact</vt:lpstr>
      <vt:lpstr>inherit</vt:lpstr>
      <vt:lpstr>Linux Libertine</vt:lpstr>
      <vt:lpstr>Wingdings</vt:lpstr>
      <vt:lpstr>Evento principal</vt:lpstr>
      <vt:lpstr>P.i.b.</vt:lpstr>
      <vt:lpstr>Definición</vt:lpstr>
      <vt:lpstr>   USO</vt:lpstr>
      <vt:lpstr>Limitaciones</vt:lpstr>
      <vt:lpstr>Economía sumergida</vt:lpstr>
      <vt:lpstr>Características</vt:lpstr>
      <vt:lpstr>Magnitud flujo</vt:lpstr>
      <vt:lpstr>Valoración  : pib nominal y real</vt:lpstr>
      <vt:lpstr>Macro magnitudes</vt:lpstr>
      <vt:lpstr>Criterios de valoración</vt:lpstr>
      <vt:lpstr>Valoración a precio de mercado</vt:lpstr>
      <vt:lpstr>Enfoque De la oferta o valor agregado</vt:lpstr>
      <vt:lpstr>Ejemplo</vt:lpstr>
      <vt:lpstr>Ejemplo</vt:lpstr>
      <vt:lpstr>Enfoque basado en gastos</vt:lpstr>
      <vt:lpstr>Enfoque basados en gastos</vt:lpstr>
      <vt:lpstr>Tasa de variación del p.i.b.</vt:lpstr>
      <vt:lpstr>Pib per cápita</vt:lpstr>
      <vt:lpstr>Ahorro, inversión y balanza comercial</vt:lpstr>
      <vt:lpstr>Ahorro , inversión y balanza comercial</vt:lpstr>
      <vt:lpstr>Ahorro , inversión y balanza comercial</vt:lpstr>
      <vt:lpstr>                         Consumo</vt:lpstr>
      <vt:lpstr>                          Consumo</vt:lpstr>
      <vt:lpstr>                       Inversión</vt:lpstr>
      <vt:lpstr>Componentes de la inversión</vt:lpstr>
      <vt:lpstr>Determinantes de la inversión</vt:lpstr>
      <vt:lpstr>Exportaciones e importaciones</vt:lpstr>
      <vt:lpstr>                         Ahorro</vt:lpstr>
      <vt:lpstr>            Balanza comercial</vt:lpstr>
      <vt:lpstr> Factores que influyen en la b.c.</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Pib</dc:title>
  <cp:lastModifiedBy>JORGE ANDRES LAVIN LARRAIN</cp:lastModifiedBy>
  <cp:revision>30</cp:revision>
  <cp:lastPrinted>2017-05-03T02:13:58Z</cp:lastPrinted>
  <dcterms:modified xsi:type="dcterms:W3CDTF">2017-05-03T02:21:35Z</dcterms:modified>
</cp:coreProperties>
</file>