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21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5/1/2017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5/1/2017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5/1/2017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5/1/2017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5/1/2017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5/1/2017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5/1/2017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5/1/2017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s.m.wikipedia.org/wiki/N%C3%ADger" TargetMode="External"/><Relationship Id="rId13" Type="http://schemas.openxmlformats.org/officeDocument/2006/relationships/hyperlink" Target="https://es.m.wikipedia.org/wiki/Colombia" TargetMode="External"/><Relationship Id="rId3" Type="http://schemas.openxmlformats.org/officeDocument/2006/relationships/hyperlink" Target="https://es.m.wikipedia.org/wiki/Kazajist%C3%A1n" TargetMode="External"/><Relationship Id="rId7" Type="http://schemas.openxmlformats.org/officeDocument/2006/relationships/hyperlink" Target="https://es.m.wikipedia.org/wiki/Rusia" TargetMode="External"/><Relationship Id="rId12" Type="http://schemas.openxmlformats.org/officeDocument/2006/relationships/hyperlink" Target="https://es.m.wikipedia.org/wiki/Brasil" TargetMode="External"/><Relationship Id="rId2" Type="http://schemas.openxmlformats.org/officeDocument/2006/relationships/hyperlink" Target="https://es.m.wikipedia.org/wiki/Tonelada" TargetMode="External"/><Relationship Id="rId16" Type="http://schemas.openxmlformats.org/officeDocument/2006/relationships/hyperlink" Target="https://es.m.wikipedia.org/wiki/Espa%C3%B1a" TargetMode="External"/><Relationship Id="rId1" Type="http://schemas.openxmlformats.org/officeDocument/2006/relationships/slideLayout" Target="../slideLayouts/slideLayout2.xml"/><Relationship Id="rId6" Type="http://schemas.openxmlformats.org/officeDocument/2006/relationships/hyperlink" Target="https://es.m.wikipedia.org/wiki/Namibia" TargetMode="External"/><Relationship Id="rId11" Type="http://schemas.openxmlformats.org/officeDocument/2006/relationships/hyperlink" Target="https://es.m.wikipedia.org/wiki/Rep%C3%BAblica_Democr%C3%A1tica_del_Congo" TargetMode="External"/><Relationship Id="rId5" Type="http://schemas.openxmlformats.org/officeDocument/2006/relationships/hyperlink" Target="https://es.m.wikipedia.org/wiki/Australia" TargetMode="External"/><Relationship Id="rId15" Type="http://schemas.openxmlformats.org/officeDocument/2006/relationships/hyperlink" Target="https://es.m.wikipedia.org/wiki/Per%C3%BA" TargetMode="External"/><Relationship Id="rId10" Type="http://schemas.openxmlformats.org/officeDocument/2006/relationships/hyperlink" Target="https://es.m.wikipedia.org/wiki/Organismo_Internacional_de_Energ%C3%ADa_At%C3%B3mica" TargetMode="External"/><Relationship Id="rId4" Type="http://schemas.openxmlformats.org/officeDocument/2006/relationships/hyperlink" Target="https://es.m.wikipedia.org/wiki/Canad%C3%A1" TargetMode="External"/><Relationship Id="rId9" Type="http://schemas.openxmlformats.org/officeDocument/2006/relationships/hyperlink" Target="https://es.m.wikipedia.org/wiki/Organizaci%C3%B3n_para_la_Cooperaci%C3%B3n_y_el_Desarrollo_Econ%C3%B3micos" TargetMode="External"/><Relationship Id="rId14" Type="http://schemas.openxmlformats.org/officeDocument/2006/relationships/hyperlink" Target="https://es.m.wikipedia.org/wiki/Uranio#cite_note-8"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es.m.wikipedia.org/wiki/US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s.m.wikipedia.org/wiki/Ser_humano" TargetMode="External"/><Relationship Id="rId2" Type="http://schemas.openxmlformats.org/officeDocument/2006/relationships/hyperlink" Target="https://es.m.wikipedia.org/wiki/Reactor_nuclear" TargetMode="External"/><Relationship Id="rId1" Type="http://schemas.openxmlformats.org/officeDocument/2006/relationships/slideLayout" Target="../slideLayouts/slideLayout2.xml"/><Relationship Id="rId5" Type="http://schemas.openxmlformats.org/officeDocument/2006/relationships/hyperlink" Target="https://es.m.wikipedia.org/wiki/Primera_Guerra_del_Golfo" TargetMode="External"/><Relationship Id="rId4" Type="http://schemas.openxmlformats.org/officeDocument/2006/relationships/hyperlink" Target="https://es.m.wikipedia.org/wiki/Uranio_empobrecido"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quimica.laguia2000.com/elementos-quimicos/el-uranio-y-su-extraccion#ixzz4Kv8BScHo" TargetMode="External"/><Relationship Id="rId2" Type="http://schemas.openxmlformats.org/officeDocument/2006/relationships/hyperlink" Target="http://es.wikipedia.org/wiki/Mena_(miner%C3%AD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quimica.laguia2000.com/elementos-quimicos/el-uranio-y-su-extraccion#ixzz4Kv8mhVx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quimica.laguia2000.com/elementos-quimicos/el-uranio-y-su-extraccion#ixzz4Kv9IPM7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quimica.laguia2000.com/elementos-quimicos/el-uranio-y-su-extraccion#ixzz4Kv9gn34z"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quimica.laguia2000.com/elementos-quimicos/el-uranio-y-su-extraccion#ixzz4KvAQ6TJ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quimica.laguia2000.com/elementos-quimicos/el-uranio-y-su-extraccion#ixzz4KvAs2xX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mragheb.com/NPRE%20402%20ME%20405%20Nuclear%20Power%20Engineering/Environmental%20Remediation%20of%20Radioactive%20Contamination.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azom.com/article.aspx?ArticleID=208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saiia.org.za/occasional-papers/uranium-mining-in-africa-a-continent-at-the-centre-of-a-global-nuclear-renaissanc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globalresearch.ca/the-war-on-mali-what-you-should-know/5319093" TargetMode="External"/><Relationship Id="rId2" Type="http://schemas.openxmlformats.org/officeDocument/2006/relationships/hyperlink" Target="http://www.consultancyafrica.com/index.php?option=com_content&amp;view=article&amp;id=565:mali-and-its-mining-sector-a-focus-on-gold-while-minerals-are-unexplored&amp;catid=82:african-industry-a-business&amp;Itemid=266" TargetMode="External"/><Relationship Id="rId1" Type="http://schemas.openxmlformats.org/officeDocument/2006/relationships/slideLayout" Target="../slideLayouts/slideLayout2.xml"/><Relationship Id="rId4" Type="http://schemas.openxmlformats.org/officeDocument/2006/relationships/hyperlink" Target="https://www.cia.gov/library/publications/the-world-factbook/geos/ml.html"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www.france24.com/en/20130125-france-niger-uranium-areva-special-forces-mali-security-special-force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es.m.wikihow.com/enriquecer-uranio#_note-2"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es.m.wikihow.com/enriquecer-uranio#_note-7"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es.m.wikipedia.org/wiki/Ciclo_del_combustible_nuclear#Miner.C3.ADa" TargetMode="External"/><Relationship Id="rId3" Type="http://schemas.openxmlformats.org/officeDocument/2006/relationships/hyperlink" Target="https://es.m.wikipedia.org/wiki/Roca" TargetMode="External"/><Relationship Id="rId7" Type="http://schemas.openxmlformats.org/officeDocument/2006/relationships/hyperlink" Target="https://es.m.wikipedia.org/wiki/Uranitita" TargetMode="External"/><Relationship Id="rId12" Type="http://schemas.openxmlformats.org/officeDocument/2006/relationships/hyperlink" Target="https://es.m.wikipedia.org/wiki/Potasio" TargetMode="External"/><Relationship Id="rId2" Type="http://schemas.openxmlformats.org/officeDocument/2006/relationships/hyperlink" Target="https://es.m.wikipedia.org/wiki/Partes_por_mill%C3%B3n" TargetMode="External"/><Relationship Id="rId1" Type="http://schemas.openxmlformats.org/officeDocument/2006/relationships/slideLayout" Target="../slideLayouts/slideLayout2.xml"/><Relationship Id="rId6" Type="http://schemas.openxmlformats.org/officeDocument/2006/relationships/hyperlink" Target="https://es.m.wikipedia.org/wiki/Minerales" TargetMode="External"/><Relationship Id="rId11" Type="http://schemas.openxmlformats.org/officeDocument/2006/relationships/hyperlink" Target="https://es.m.wikipedia.org/wiki/Torio" TargetMode="External"/><Relationship Id="rId5" Type="http://schemas.openxmlformats.org/officeDocument/2006/relationships/hyperlink" Target="https://es.m.wikipedia.org/wiki/Agua" TargetMode="External"/><Relationship Id="rId10" Type="http://schemas.openxmlformats.org/officeDocument/2006/relationships/hyperlink" Target="https://es.m.wikipedia.org/wiki/Radio_(elemento)" TargetMode="External"/><Relationship Id="rId4" Type="http://schemas.openxmlformats.org/officeDocument/2006/relationships/hyperlink" Target="https://es.m.wikipedia.org/wiki/Tierra" TargetMode="External"/><Relationship Id="rId9" Type="http://schemas.openxmlformats.org/officeDocument/2006/relationships/hyperlink" Target="https://es.m.wikipedia.org/w/index.php?title=Est%C3%A9ril_(miner%C3%ADa)&amp;action=edit&amp;redlink=1"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s.m.wikipedia.org/wiki/Uranio-235" TargetMode="External"/><Relationship Id="rId2" Type="http://schemas.openxmlformats.org/officeDocument/2006/relationships/hyperlink" Target="https://es.m.wikipedia.org/wiki/Is%C3%B3topo" TargetMode="External"/><Relationship Id="rId1" Type="http://schemas.openxmlformats.org/officeDocument/2006/relationships/slideLayout" Target="../slideLayouts/slideLayout2.xml"/><Relationship Id="rId5" Type="http://schemas.openxmlformats.org/officeDocument/2006/relationships/hyperlink" Target="https://es.m.wikipedia.org/wiki/Oklo" TargetMode="External"/><Relationship Id="rId4" Type="http://schemas.openxmlformats.org/officeDocument/2006/relationships/hyperlink" Target="https://es.m.wikipedia.org/wiki/Uranio#cite_note-2"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s.m.wikipedia.org/w/index.php?title=Fechado_mediante_uranio-uranio&amp;action=edit&amp;redlink=1" TargetMode="External"/><Relationship Id="rId3" Type="http://schemas.openxmlformats.org/officeDocument/2006/relationships/hyperlink" Target="https://es.m.wikipedia.org/wiki/Periodo_de_semidesintegraci%C3%B3n" TargetMode="External"/><Relationship Id="rId7" Type="http://schemas.openxmlformats.org/officeDocument/2006/relationships/hyperlink" Target="https://es.m.wikipedia.org/w/index.php?title=Fechado_mediante_uranio-plomo&amp;action=edit&amp;redlink=1" TargetMode="External"/><Relationship Id="rId2" Type="http://schemas.openxmlformats.org/officeDocument/2006/relationships/hyperlink" Target="https://es.m.wikipedia.org/wiki/Part%C3%ADcula_alfa" TargetMode="External"/><Relationship Id="rId1" Type="http://schemas.openxmlformats.org/officeDocument/2006/relationships/slideLayout" Target="../slideLayouts/slideLayout2.xml"/><Relationship Id="rId6" Type="http://schemas.openxmlformats.org/officeDocument/2006/relationships/hyperlink" Target="https://es.m.wikipedia.org/w/index.php?title=Fechado_mediante_uranio-torio&amp;action=edit&amp;redlink=1" TargetMode="External"/><Relationship Id="rId5" Type="http://schemas.openxmlformats.org/officeDocument/2006/relationships/hyperlink" Target="https://es.m.wikipedia.org/wiki/Edad_de_la_Tierra" TargetMode="External"/><Relationship Id="rId10" Type="http://schemas.openxmlformats.org/officeDocument/2006/relationships/hyperlink" Target="https://es.m.wikipedia.org/wiki/F%C3%ADsil" TargetMode="External"/><Relationship Id="rId4" Type="http://schemas.openxmlformats.org/officeDocument/2006/relationships/hyperlink" Target="https://es.m.wikipedia.org/wiki/Uranio#cite_note-3" TargetMode="External"/><Relationship Id="rId9" Type="http://schemas.openxmlformats.org/officeDocument/2006/relationships/hyperlink" Target="https://es.m.wikipedia.org/wiki/Is%C3%B3topo"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s.m.wikipedia.org/wiki/Armas_nucleares" TargetMode="External"/><Relationship Id="rId3" Type="http://schemas.openxmlformats.org/officeDocument/2006/relationships/hyperlink" Target="https://es.m.wikipedia.org/wiki/Plutonio" TargetMode="External"/><Relationship Id="rId7" Type="http://schemas.openxmlformats.org/officeDocument/2006/relationships/hyperlink" Target="https://es.m.wikipedia.org/wiki/Reactor_nuclear" TargetMode="External"/><Relationship Id="rId2" Type="http://schemas.openxmlformats.org/officeDocument/2006/relationships/hyperlink" Target="https://es.m.wikipedia.org/wiki/Material_f%C3%A9rtil" TargetMode="External"/><Relationship Id="rId1" Type="http://schemas.openxmlformats.org/officeDocument/2006/relationships/slideLayout" Target="../slideLayouts/slideLayout2.xml"/><Relationship Id="rId6" Type="http://schemas.openxmlformats.org/officeDocument/2006/relationships/hyperlink" Target="https://es.m.wikipedia.org/wiki/Fisi%C3%B3n_espont%C3%A1nea" TargetMode="External"/><Relationship Id="rId5" Type="http://schemas.openxmlformats.org/officeDocument/2006/relationships/hyperlink" Target="https://es.m.wikipedia.org/wiki/Torio" TargetMode="External"/><Relationship Id="rId4" Type="http://schemas.openxmlformats.org/officeDocument/2006/relationships/hyperlink" Target="https://es.m.wikipedia.org/w/index.php?title=Uranio-233&amp;action=edit&amp;redlink=1" TargetMode="External"/><Relationship Id="rId9" Type="http://schemas.openxmlformats.org/officeDocument/2006/relationships/hyperlink" Target="https://es.m.wikipedia.org/wiki/Reacci%C3%B3n_nuclear_en_cadena"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s.m.wikipedia.org/wiki/2009" TargetMode="External"/><Relationship Id="rId3" Type="http://schemas.openxmlformats.org/officeDocument/2006/relationships/hyperlink" Target="https://es.m.wikipedia.org/wiki/Uranio_empobrecido" TargetMode="External"/><Relationship Id="rId7" Type="http://schemas.openxmlformats.org/officeDocument/2006/relationships/hyperlink" Target="https://es.m.wikipedia.org/wiki/Uranio_enriquecido" TargetMode="External"/><Relationship Id="rId2" Type="http://schemas.openxmlformats.org/officeDocument/2006/relationships/hyperlink" Target="https://es.m.wikipedia.org/wiki/Uranio-238" TargetMode="External"/><Relationship Id="rId1" Type="http://schemas.openxmlformats.org/officeDocument/2006/relationships/slideLayout" Target="../slideLayouts/slideLayout2.xml"/><Relationship Id="rId6" Type="http://schemas.openxmlformats.org/officeDocument/2006/relationships/hyperlink" Target="https://es.m.wikipedia.org/wiki/Combustible_nuclear" TargetMode="External"/><Relationship Id="rId5" Type="http://schemas.openxmlformats.org/officeDocument/2006/relationships/hyperlink" Target="https://es.m.wikipedia.org/wiki/Veh%C3%ADculos_blindados" TargetMode="External"/><Relationship Id="rId10" Type="http://schemas.openxmlformats.org/officeDocument/2006/relationships/hyperlink" Target="https://es.m.wikipedia.org/wiki/Luna" TargetMode="External"/><Relationship Id="rId4" Type="http://schemas.openxmlformats.org/officeDocument/2006/relationships/hyperlink" Target="https://es.m.wikipedia.org/wiki/APFSDS" TargetMode="External"/><Relationship Id="rId9" Type="http://schemas.openxmlformats.org/officeDocument/2006/relationships/hyperlink" Target="https://es.m.wikipedia.org/wiki/SELEN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s.m.wikipedia.org/wiki/Supernova" TargetMode="External"/><Relationship Id="rId2" Type="http://schemas.openxmlformats.org/officeDocument/2006/relationships/hyperlink" Target="https://es.m.wikipedia.org/wiki/Hierro" TargetMode="External"/><Relationship Id="rId1" Type="http://schemas.openxmlformats.org/officeDocument/2006/relationships/slideLayout" Target="../slideLayouts/slideLayout2.xml"/><Relationship Id="rId4" Type="http://schemas.openxmlformats.org/officeDocument/2006/relationships/hyperlink" Target="https://es.m.wikipedia.org/wiki/Graveda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dirty="0"/>
              <a:t>Uranio</a:t>
            </a:r>
          </a:p>
        </p:txBody>
      </p:sp>
      <p:sp>
        <p:nvSpPr>
          <p:cNvPr id="3" name="Subtítulo 2"/>
          <p:cNvSpPr>
            <a:spLocks noGrp="1"/>
          </p:cNvSpPr>
          <p:nvPr>
            <p:ph type="subTitle" idx="1"/>
          </p:nvPr>
        </p:nvSpPr>
        <p:spPr/>
        <p:txBody>
          <a:bodyPr/>
          <a:lstStyle/>
          <a:p>
            <a:endParaRPr lang="es-US" dirty="0"/>
          </a:p>
        </p:txBody>
      </p:sp>
    </p:spTree>
    <p:extLst>
      <p:ext uri="{BB962C8B-B14F-4D97-AF65-F5344CB8AC3E}">
        <p14:creationId xmlns:p14="http://schemas.microsoft.com/office/powerpoint/2010/main" val="2975045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04194" y="795339"/>
            <a:ext cx="10178322" cy="841731"/>
          </a:xfrm>
        </p:spPr>
        <p:txBody>
          <a:bodyPr/>
          <a:lstStyle/>
          <a:p>
            <a:pPr algn="ctr"/>
            <a:r>
              <a:rPr lang="es-US" dirty="0"/>
              <a:t> </a:t>
            </a:r>
            <a:r>
              <a:rPr lang="es-US" sz="4400" dirty="0"/>
              <a:t>Reservas de uranio</a:t>
            </a:r>
          </a:p>
        </p:txBody>
      </p:sp>
      <p:sp>
        <p:nvSpPr>
          <p:cNvPr id="3" name="Marcador de contenido 2"/>
          <p:cNvSpPr>
            <a:spLocks noGrp="1"/>
          </p:cNvSpPr>
          <p:nvPr>
            <p:ph idx="1"/>
          </p:nvPr>
        </p:nvSpPr>
        <p:spPr/>
        <p:txBody>
          <a:bodyPr>
            <a:normAutofit fontScale="92500" lnSpcReduction="10000"/>
          </a:bodyPr>
          <a:lstStyle/>
          <a:p>
            <a:pPr marL="0" indent="0" algn="just" fontAlgn="base">
              <a:buNone/>
            </a:pPr>
            <a:r>
              <a:rPr lang="es-US" b="0" i="0" dirty="0">
                <a:solidFill>
                  <a:srgbClr val="252525"/>
                </a:solidFill>
                <a:effectLst/>
                <a:latin typeface="Helvetica Neue"/>
              </a:rPr>
              <a:t>La producción mundial de uranio fue en 2009 de 50 572 </a:t>
            </a:r>
            <a:r>
              <a:rPr lang="es-US" b="0" i="0" u="none" strike="noStrike" dirty="0">
                <a:solidFill>
                  <a:srgbClr val="5A3696"/>
                </a:solidFill>
                <a:effectLst/>
                <a:latin typeface="inherit"/>
                <a:hlinkClick r:id="rId2" tooltip="Tonelada"/>
              </a:rPr>
              <a:t>toneladas</a:t>
            </a:r>
            <a:r>
              <a:rPr lang="es-US" b="0" i="0" dirty="0">
                <a:solidFill>
                  <a:srgbClr val="252525"/>
                </a:solidFill>
                <a:effectLst/>
                <a:latin typeface="Helvetica Neue"/>
              </a:rPr>
              <a:t>, de las que el 27,3% se extrajo en minas de </a:t>
            </a:r>
            <a:r>
              <a:rPr lang="es-US" b="0" i="0" u="none" strike="noStrike" dirty="0">
                <a:solidFill>
                  <a:srgbClr val="5A3696"/>
                </a:solidFill>
                <a:effectLst/>
                <a:latin typeface="inherit"/>
                <a:hlinkClick r:id="rId3" tooltip="Kazajistán"/>
              </a:rPr>
              <a:t>Kazajistán</a:t>
            </a:r>
            <a:r>
              <a:rPr lang="es-US" b="0" i="0" dirty="0">
                <a:solidFill>
                  <a:srgbClr val="252525"/>
                </a:solidFill>
                <a:effectLst/>
                <a:latin typeface="Helvetica Neue"/>
              </a:rPr>
              <a:t>, el 20,1% en </a:t>
            </a:r>
            <a:r>
              <a:rPr lang="es-US" b="0" i="0" u="none" strike="noStrike" dirty="0">
                <a:solidFill>
                  <a:srgbClr val="5A3696"/>
                </a:solidFill>
                <a:effectLst/>
                <a:latin typeface="inherit"/>
                <a:hlinkClick r:id="rId4" tooltip="Canadá"/>
              </a:rPr>
              <a:t>Canadá</a:t>
            </a:r>
            <a:r>
              <a:rPr lang="es-US" b="0" i="0" dirty="0">
                <a:solidFill>
                  <a:srgbClr val="252525"/>
                </a:solidFill>
                <a:effectLst/>
                <a:latin typeface="Helvetica Neue"/>
              </a:rPr>
              <a:t>, el 15.7% en </a:t>
            </a:r>
            <a:r>
              <a:rPr lang="es-US" b="0" i="0" u="none" strike="noStrike" dirty="0">
                <a:solidFill>
                  <a:srgbClr val="5A3696"/>
                </a:solidFill>
                <a:effectLst/>
                <a:latin typeface="inherit"/>
                <a:hlinkClick r:id="rId5" tooltip="Australia"/>
              </a:rPr>
              <a:t>Australia</a:t>
            </a:r>
            <a:r>
              <a:rPr lang="es-US" b="0" i="0" dirty="0">
                <a:solidFill>
                  <a:srgbClr val="252525"/>
                </a:solidFill>
                <a:effectLst/>
                <a:latin typeface="Helvetica Neue"/>
              </a:rPr>
              <a:t>, el 9,1% en </a:t>
            </a:r>
            <a:r>
              <a:rPr lang="es-US" b="0" i="0" u="none" strike="noStrike" dirty="0">
                <a:solidFill>
                  <a:srgbClr val="5A3696"/>
                </a:solidFill>
                <a:effectLst/>
                <a:latin typeface="inherit"/>
                <a:hlinkClick r:id="rId6" tooltip="Namibia"/>
              </a:rPr>
              <a:t>Namibia</a:t>
            </a:r>
            <a:r>
              <a:rPr lang="es-US" b="0" i="0" dirty="0">
                <a:solidFill>
                  <a:srgbClr val="252525"/>
                </a:solidFill>
                <a:effectLst/>
                <a:latin typeface="Helvetica Neue"/>
              </a:rPr>
              <a:t>, 7,0% en </a:t>
            </a:r>
            <a:r>
              <a:rPr lang="es-US" b="0" i="0" u="none" strike="noStrike" dirty="0">
                <a:solidFill>
                  <a:srgbClr val="5A3696"/>
                </a:solidFill>
                <a:effectLst/>
                <a:latin typeface="inherit"/>
                <a:hlinkClick r:id="rId7" tooltip="Rusia"/>
              </a:rPr>
              <a:t>Rusia</a:t>
            </a:r>
            <a:r>
              <a:rPr lang="es-US" b="0" i="0" dirty="0">
                <a:solidFill>
                  <a:srgbClr val="252525"/>
                </a:solidFill>
                <a:effectLst/>
                <a:latin typeface="Helvetica Neue"/>
              </a:rPr>
              <a:t>, y el 6,4% en </a:t>
            </a:r>
            <a:r>
              <a:rPr lang="es-US" b="0" i="0" u="none" strike="noStrike" dirty="0">
                <a:solidFill>
                  <a:srgbClr val="5A3696"/>
                </a:solidFill>
                <a:effectLst/>
                <a:latin typeface="inherit"/>
                <a:hlinkClick r:id="rId8" tooltip="Níger"/>
              </a:rPr>
              <a:t>Níger</a:t>
            </a:r>
            <a:r>
              <a:rPr lang="es-US" b="0" i="0" dirty="0">
                <a:solidFill>
                  <a:srgbClr val="252525"/>
                </a:solidFill>
                <a:effectLst/>
                <a:latin typeface="Helvetica Neue"/>
              </a:rPr>
              <a:t>.</a:t>
            </a:r>
          </a:p>
          <a:p>
            <a:pPr marL="0" indent="0" algn="just" fontAlgn="base">
              <a:buNone/>
            </a:pPr>
            <a:r>
              <a:rPr lang="es-US" b="0" i="0" dirty="0">
                <a:solidFill>
                  <a:srgbClr val="252525"/>
                </a:solidFill>
                <a:effectLst/>
                <a:latin typeface="Helvetica Neue"/>
              </a:rPr>
              <a:t>La </a:t>
            </a:r>
            <a:r>
              <a:rPr lang="es-US" b="0" i="0" u="none" strike="noStrike" dirty="0">
                <a:solidFill>
                  <a:srgbClr val="5A3696"/>
                </a:solidFill>
                <a:effectLst/>
                <a:latin typeface="inherit"/>
                <a:hlinkClick r:id="rId9" tooltip="Organización para la Cooperación y el Desarrollo Económicos"/>
              </a:rPr>
              <a:t>OCDE</a:t>
            </a:r>
            <a:r>
              <a:rPr lang="es-US" b="0" i="0" dirty="0">
                <a:solidFill>
                  <a:srgbClr val="252525"/>
                </a:solidFill>
                <a:effectLst/>
                <a:latin typeface="Helvetica Neue"/>
              </a:rPr>
              <a:t> y el </a:t>
            </a:r>
            <a:r>
              <a:rPr lang="es-US" b="0" i="0" u="none" strike="noStrike" dirty="0">
                <a:solidFill>
                  <a:srgbClr val="5A3696"/>
                </a:solidFill>
                <a:effectLst/>
                <a:latin typeface="inherit"/>
                <a:hlinkClick r:id="rId10" tooltip="Organismo Internacional de Energía Atómica"/>
              </a:rPr>
              <a:t>OIEA</a:t>
            </a:r>
            <a:r>
              <a:rPr lang="es-US" b="0" i="0" dirty="0">
                <a:solidFill>
                  <a:srgbClr val="252525"/>
                </a:solidFill>
                <a:effectLst/>
                <a:latin typeface="Helvetica Neue"/>
              </a:rPr>
              <a:t> publican periódicamente un informe llamado: </a:t>
            </a:r>
            <a:r>
              <a:rPr lang="es-US" b="0" i="1" dirty="0">
                <a:solidFill>
                  <a:srgbClr val="252525"/>
                </a:solidFill>
                <a:effectLst/>
                <a:latin typeface="inherit"/>
              </a:rPr>
              <a:t>Uranium: Resources, Production and Demand</a:t>
            </a:r>
            <a:r>
              <a:rPr lang="es-US" b="0" i="0" dirty="0">
                <a:solidFill>
                  <a:srgbClr val="252525"/>
                </a:solidFill>
                <a:effectLst/>
                <a:latin typeface="Helvetica Neue"/>
              </a:rPr>
              <a:t>, conocido como "Red Book, donde se hace una estimación de las reservas mundiales de uranio por países. </a:t>
            </a:r>
          </a:p>
          <a:p>
            <a:pPr marL="0" indent="0" algn="just" fontAlgn="base">
              <a:buNone/>
            </a:pPr>
            <a:r>
              <a:rPr lang="es-US" b="0" i="0" dirty="0">
                <a:solidFill>
                  <a:srgbClr val="252525"/>
                </a:solidFill>
                <a:effectLst/>
                <a:latin typeface="Helvetica Neue"/>
              </a:rPr>
              <a:t>Los grandes productores son Canadá, </a:t>
            </a:r>
            <a:r>
              <a:rPr lang="es-US" b="0" i="0" u="none" strike="noStrike" dirty="0">
                <a:solidFill>
                  <a:srgbClr val="5A3696"/>
                </a:solidFill>
                <a:effectLst/>
                <a:latin typeface="inherit"/>
                <a:hlinkClick r:id="rId5" tooltip="Australia"/>
              </a:rPr>
              <a:t>Australia</a:t>
            </a:r>
            <a:r>
              <a:rPr lang="es-US" b="0" i="0" dirty="0">
                <a:solidFill>
                  <a:srgbClr val="252525"/>
                </a:solidFill>
                <a:effectLst/>
                <a:latin typeface="Helvetica Neue"/>
              </a:rPr>
              <a:t>, Kazajistán, Rusia, Níger, </a:t>
            </a:r>
            <a:r>
              <a:rPr lang="es-US" b="0" i="0" u="none" strike="noStrike" dirty="0">
                <a:solidFill>
                  <a:srgbClr val="5A3696"/>
                </a:solidFill>
                <a:effectLst/>
                <a:latin typeface="inherit"/>
                <a:hlinkClick r:id="rId11" tooltip="República Democrática del Congo"/>
              </a:rPr>
              <a:t>República Democrática del Congo</a:t>
            </a:r>
            <a:r>
              <a:rPr lang="es-US" b="0" i="0" dirty="0">
                <a:solidFill>
                  <a:srgbClr val="252525"/>
                </a:solidFill>
                <a:effectLst/>
                <a:latin typeface="Helvetica Neue"/>
              </a:rPr>
              <a:t>, Namibia y </a:t>
            </a:r>
            <a:r>
              <a:rPr lang="es-US" b="0" i="0" u="none" strike="noStrike" dirty="0">
                <a:solidFill>
                  <a:srgbClr val="5A3696"/>
                </a:solidFill>
                <a:effectLst/>
                <a:latin typeface="inherit"/>
                <a:hlinkClick r:id="rId12" tooltip="Brasil"/>
              </a:rPr>
              <a:t>Brasil</a:t>
            </a:r>
            <a:r>
              <a:rPr lang="es-US" b="0" i="0" dirty="0">
                <a:solidFill>
                  <a:srgbClr val="252525"/>
                </a:solidFill>
                <a:effectLst/>
                <a:latin typeface="Helvetica Neue"/>
              </a:rPr>
              <a:t>, también hay prospecciones y yacimientos de uranio en distintos países como </a:t>
            </a:r>
            <a:r>
              <a:rPr lang="es-US" b="0" i="0" u="none" strike="noStrike" dirty="0">
                <a:solidFill>
                  <a:srgbClr val="5A3696"/>
                </a:solidFill>
                <a:effectLst/>
                <a:latin typeface="inherit"/>
                <a:hlinkClick r:id="rId13" tooltip="Colombia"/>
              </a:rPr>
              <a:t>Colombia</a:t>
            </a:r>
            <a:r>
              <a:rPr lang="es-US" b="0" i="0" dirty="0">
                <a:solidFill>
                  <a:srgbClr val="252525"/>
                </a:solidFill>
                <a:effectLst/>
                <a:latin typeface="Helvetica Neue"/>
              </a:rPr>
              <a:t> (en la serranía del Perijá, en la frontera compartida con Venezuela</a:t>
            </a:r>
            <a:r>
              <a:rPr lang="es-US" b="0" i="0" u="none" strike="noStrike" baseline="30000" dirty="0">
                <a:solidFill>
                  <a:srgbClr val="5A3696"/>
                </a:solidFill>
                <a:effectLst/>
                <a:latin typeface="inherit"/>
                <a:hlinkClick r:id="rId14"/>
              </a:rPr>
              <a:t>[8]</a:t>
            </a:r>
            <a:r>
              <a:rPr lang="es-US" b="0" i="0" dirty="0">
                <a:solidFill>
                  <a:srgbClr val="252525"/>
                </a:solidFill>
                <a:effectLst/>
                <a:latin typeface="Helvetica Neue"/>
              </a:rPr>
              <a:t> ), </a:t>
            </a:r>
            <a:r>
              <a:rPr lang="es-US" b="0" i="0" u="none" strike="noStrike" dirty="0">
                <a:solidFill>
                  <a:srgbClr val="5A3696"/>
                </a:solidFill>
                <a:effectLst/>
                <a:latin typeface="inherit"/>
                <a:hlinkClick r:id="rId15" tooltip="Perú"/>
              </a:rPr>
              <a:t>Perú</a:t>
            </a:r>
            <a:r>
              <a:rPr lang="es-US" b="0" i="0" dirty="0">
                <a:solidFill>
                  <a:srgbClr val="252525"/>
                </a:solidFill>
                <a:effectLst/>
                <a:latin typeface="Helvetica Neue"/>
              </a:rPr>
              <a:t> (en la provincia de Carabaya en la región Puno), </a:t>
            </a:r>
            <a:r>
              <a:rPr lang="es-US" b="0" i="0" u="none" strike="noStrike" dirty="0">
                <a:solidFill>
                  <a:srgbClr val="5A3696"/>
                </a:solidFill>
                <a:effectLst/>
                <a:latin typeface="inherit"/>
                <a:hlinkClick r:id="rId16" tooltip="España"/>
              </a:rPr>
              <a:t>España</a:t>
            </a:r>
            <a:r>
              <a:rPr lang="es-US" b="0" i="0" dirty="0">
                <a:solidFill>
                  <a:srgbClr val="252525"/>
                </a:solidFill>
                <a:effectLst/>
                <a:latin typeface="Helvetica Neue"/>
              </a:rPr>
              <a:t>, entre otras zonas.</a:t>
            </a:r>
          </a:p>
          <a:p>
            <a:endParaRPr lang="es-US" dirty="0"/>
          </a:p>
        </p:txBody>
      </p:sp>
    </p:spTree>
    <p:extLst>
      <p:ext uri="{BB962C8B-B14F-4D97-AF65-F5344CB8AC3E}">
        <p14:creationId xmlns:p14="http://schemas.microsoft.com/office/powerpoint/2010/main" val="159231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8439" y="869082"/>
            <a:ext cx="10178322" cy="900725"/>
          </a:xfrm>
        </p:spPr>
        <p:txBody>
          <a:bodyPr/>
          <a:lstStyle/>
          <a:p>
            <a:pPr algn="ctr"/>
            <a:r>
              <a:rPr lang="es-US" dirty="0"/>
              <a:t>  </a:t>
            </a:r>
            <a:r>
              <a:rPr lang="es-US" sz="4400" dirty="0"/>
              <a:t>Recursos de uranio</a:t>
            </a:r>
          </a:p>
        </p:txBody>
      </p:sp>
      <p:sp>
        <p:nvSpPr>
          <p:cNvPr id="3" name="Marcador de contenido 2"/>
          <p:cNvSpPr>
            <a:spLocks noGrp="1"/>
          </p:cNvSpPr>
          <p:nvPr>
            <p:ph idx="1"/>
          </p:nvPr>
        </p:nvSpPr>
        <p:spPr/>
        <p:txBody>
          <a:bodyPr/>
          <a:lstStyle/>
          <a:p>
            <a:pPr marL="0" indent="0" algn="just">
              <a:buNone/>
            </a:pPr>
            <a:r>
              <a:rPr lang="es-US" b="0" i="0" dirty="0">
                <a:solidFill>
                  <a:srgbClr val="252525"/>
                </a:solidFill>
                <a:effectLst/>
                <a:latin typeface="Helvetica Neue"/>
              </a:rPr>
              <a:t>De acuerdo con este informe los recursos mundiales de uranio son suficientes para satisfacer las necesidades actuales hasta un máximo de ochenta y cinco años. </a:t>
            </a:r>
          </a:p>
          <a:p>
            <a:pPr marL="0" indent="0" algn="just">
              <a:buNone/>
            </a:pPr>
            <a:r>
              <a:rPr lang="es-US" b="0" i="0" dirty="0">
                <a:solidFill>
                  <a:srgbClr val="252525"/>
                </a:solidFill>
                <a:effectLst/>
                <a:latin typeface="Helvetica Neue"/>
              </a:rPr>
              <a:t>Se estima que la cantidad total de existencias de uranio convencional, que puede ser explotado por menos de 130 </a:t>
            </a:r>
            <a:r>
              <a:rPr lang="es-US" b="0" i="0" u="none" strike="noStrike" dirty="0">
                <a:solidFill>
                  <a:srgbClr val="5A3696"/>
                </a:solidFill>
                <a:effectLst/>
                <a:latin typeface="Helvetica Neue"/>
                <a:hlinkClick r:id="rId2" tooltip="USD"/>
              </a:rPr>
              <a:t>USD</a:t>
            </a:r>
            <a:r>
              <a:rPr lang="es-US" b="0" i="0" dirty="0">
                <a:solidFill>
                  <a:srgbClr val="252525"/>
                </a:solidFill>
                <a:effectLst/>
                <a:latin typeface="Helvetica Neue"/>
              </a:rPr>
              <a:t> por kg, es de unos 4,7 millones de toneladas que permitirían abastecer la demanda uranio para generación nuclear de electricidad durante 85 años. </a:t>
            </a:r>
            <a:endParaRPr lang="es-US" dirty="0"/>
          </a:p>
        </p:txBody>
      </p:sp>
    </p:spTree>
    <p:extLst>
      <p:ext uri="{BB962C8B-B14F-4D97-AF65-F5344CB8AC3E}">
        <p14:creationId xmlns:p14="http://schemas.microsoft.com/office/powerpoint/2010/main" val="284007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706849"/>
            <a:ext cx="10178322" cy="930222"/>
          </a:xfrm>
        </p:spPr>
        <p:txBody>
          <a:bodyPr/>
          <a:lstStyle/>
          <a:p>
            <a:pPr algn="ctr"/>
            <a:r>
              <a:rPr lang="es-US" dirty="0"/>
              <a:t> </a:t>
            </a:r>
            <a:r>
              <a:rPr lang="es-US" sz="4400" dirty="0"/>
              <a:t>Uranio explotable</a:t>
            </a:r>
          </a:p>
        </p:txBody>
      </p:sp>
      <p:sp>
        <p:nvSpPr>
          <p:cNvPr id="3" name="Marcador de contenido 2"/>
          <p:cNvSpPr>
            <a:spLocks noGrp="1"/>
          </p:cNvSpPr>
          <p:nvPr>
            <p:ph idx="1"/>
          </p:nvPr>
        </p:nvSpPr>
        <p:spPr/>
        <p:txBody>
          <a:bodyPr/>
          <a:lstStyle/>
          <a:p>
            <a:pPr marL="0" indent="0" algn="just">
              <a:buNone/>
            </a:pPr>
            <a:r>
              <a:rPr lang="es-US" dirty="0">
                <a:solidFill>
                  <a:srgbClr val="252525"/>
                </a:solidFill>
                <a:latin typeface="Helvetica Neue"/>
              </a:rPr>
              <a:t>L</a:t>
            </a:r>
            <a:r>
              <a:rPr lang="es-US" b="0" i="0" dirty="0">
                <a:solidFill>
                  <a:srgbClr val="252525"/>
                </a:solidFill>
                <a:effectLst/>
                <a:latin typeface="Helvetica Neue"/>
              </a:rPr>
              <a:t>os recursos mundiales de uranio en total se consideran mucho más alto. </a:t>
            </a:r>
          </a:p>
          <a:p>
            <a:pPr marL="0" indent="0" algn="just">
              <a:buNone/>
            </a:pPr>
            <a:r>
              <a:rPr lang="es-US" b="0" i="0" dirty="0">
                <a:solidFill>
                  <a:srgbClr val="252525"/>
                </a:solidFill>
                <a:effectLst/>
                <a:latin typeface="Helvetica Neue"/>
              </a:rPr>
              <a:t>Basado en la evidencia geológica y el conocimiento de los fosfatos de uranio en el estudio considera más de 35 millones de toneladas disponibles para su explotación.</a:t>
            </a:r>
          </a:p>
          <a:p>
            <a:pPr marL="0" indent="0" algn="just">
              <a:buNone/>
            </a:pPr>
            <a:r>
              <a:rPr lang="es-US" b="0" i="0" dirty="0">
                <a:solidFill>
                  <a:srgbClr val="252525"/>
                </a:solidFill>
                <a:effectLst/>
                <a:latin typeface="Helvetica Neue"/>
              </a:rPr>
              <a:t> A largo plazo, los supuestos avances en la tecnología nuclear permitirían una utilización mucho mejor de los recursos de uranio. </a:t>
            </a:r>
          </a:p>
          <a:p>
            <a:pPr marL="0" indent="0" algn="just">
              <a:buNone/>
            </a:pPr>
            <a:r>
              <a:rPr lang="es-US" b="0" i="0" dirty="0">
                <a:solidFill>
                  <a:srgbClr val="252525"/>
                </a:solidFill>
                <a:effectLst/>
                <a:latin typeface="Helvetica Neue"/>
              </a:rPr>
              <a:t>Los reactores que se están diseñando, supuestamente podrían extraer unas 30 veces más energía del uranio que los reactores de hoy, lo que aumentaría la duración de las reservas a 2550 años.</a:t>
            </a:r>
            <a:endParaRPr lang="es-US" dirty="0"/>
          </a:p>
        </p:txBody>
      </p:sp>
    </p:spTree>
    <p:extLst>
      <p:ext uri="{BB962C8B-B14F-4D97-AF65-F5344CB8AC3E}">
        <p14:creationId xmlns:p14="http://schemas.microsoft.com/office/powerpoint/2010/main" val="4545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13910" y="972320"/>
            <a:ext cx="10178322" cy="723744"/>
          </a:xfrm>
        </p:spPr>
        <p:txBody>
          <a:bodyPr>
            <a:normAutofit/>
          </a:bodyPr>
          <a:lstStyle/>
          <a:p>
            <a:pPr algn="ctr"/>
            <a:r>
              <a:rPr lang="es-US" sz="4400" dirty="0"/>
              <a:t>Energía nuclear</a:t>
            </a:r>
          </a:p>
        </p:txBody>
      </p:sp>
      <p:sp>
        <p:nvSpPr>
          <p:cNvPr id="3" name="Marcador de contenido 2"/>
          <p:cNvSpPr>
            <a:spLocks noGrp="1"/>
          </p:cNvSpPr>
          <p:nvPr>
            <p:ph idx="1"/>
          </p:nvPr>
        </p:nvSpPr>
        <p:spPr/>
        <p:txBody>
          <a:bodyPr/>
          <a:lstStyle/>
          <a:p>
            <a:pPr marL="0" indent="0" algn="just">
              <a:buNone/>
            </a:pPr>
            <a:r>
              <a:rPr lang="es-US" b="0" i="0" dirty="0">
                <a:solidFill>
                  <a:srgbClr val="252525"/>
                </a:solidFill>
                <a:effectLst/>
                <a:latin typeface="Helvetica Neue"/>
              </a:rPr>
              <a:t>En 2025, la capacidad mundial de la energía nuclear se supone que crezca a entre 450 GWe (+22%) y 530 GWe (+44%) de la capacidad de generación actual de cerca de 370 GWe.</a:t>
            </a:r>
          </a:p>
          <a:p>
            <a:pPr marL="0" indent="0" algn="just">
              <a:buNone/>
            </a:pPr>
            <a:r>
              <a:rPr lang="es-US" b="0" i="0" dirty="0">
                <a:solidFill>
                  <a:srgbClr val="252525"/>
                </a:solidFill>
                <a:effectLst/>
                <a:latin typeface="Helvetica Neue"/>
              </a:rPr>
              <a:t>Esto aumentará las necesidades de uranio anuales de entre 80 000 toneladas y 100 000 toneladas lo que consecuentemente reducirá las expectativas de la duración de las reservas naturales de uranio.</a:t>
            </a:r>
            <a:endParaRPr lang="es-US" dirty="0"/>
          </a:p>
        </p:txBody>
      </p:sp>
    </p:spTree>
    <p:extLst>
      <p:ext uri="{BB962C8B-B14F-4D97-AF65-F5344CB8AC3E}">
        <p14:creationId xmlns:p14="http://schemas.microsoft.com/office/powerpoint/2010/main" val="121666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9949" y="692102"/>
            <a:ext cx="10178322" cy="753241"/>
          </a:xfrm>
        </p:spPr>
        <p:txBody>
          <a:bodyPr>
            <a:normAutofit/>
          </a:bodyPr>
          <a:lstStyle/>
          <a:p>
            <a:pPr algn="ctr"/>
            <a:r>
              <a:rPr lang="es-US" sz="4400" dirty="0"/>
              <a:t>Aplicaciones</a:t>
            </a:r>
          </a:p>
        </p:txBody>
      </p:sp>
      <p:sp>
        <p:nvSpPr>
          <p:cNvPr id="3" name="Marcador de contenido 2"/>
          <p:cNvSpPr>
            <a:spLocks noGrp="1"/>
          </p:cNvSpPr>
          <p:nvPr>
            <p:ph idx="1"/>
          </p:nvPr>
        </p:nvSpPr>
        <p:spPr>
          <a:xfrm>
            <a:off x="1251678" y="1755000"/>
            <a:ext cx="10178322" cy="4349591"/>
          </a:xfrm>
        </p:spPr>
        <p:txBody>
          <a:bodyPr>
            <a:normAutofit lnSpcReduction="10000"/>
          </a:bodyPr>
          <a:lstStyle/>
          <a:p>
            <a:pPr marL="0" indent="0" algn="just">
              <a:buNone/>
            </a:pPr>
            <a:r>
              <a:rPr lang="es-US" b="0" i="0" dirty="0">
                <a:solidFill>
                  <a:srgbClr val="252525"/>
                </a:solidFill>
                <a:effectLst/>
                <a:latin typeface="Helvetica Neue"/>
              </a:rPr>
              <a:t>El principal uso del uranio en la actualidad es como combustible para los </a:t>
            </a:r>
            <a:r>
              <a:rPr lang="es-US" b="0" i="0" u="none" strike="noStrike" dirty="0">
                <a:solidFill>
                  <a:srgbClr val="5A3696"/>
                </a:solidFill>
                <a:effectLst/>
                <a:latin typeface="Helvetica Neue"/>
                <a:hlinkClick r:id="rId2" tooltip="Reactor nuclear"/>
              </a:rPr>
              <a:t>reactores nucleares</a:t>
            </a:r>
            <a:r>
              <a:rPr lang="es-US" b="0" i="0" dirty="0">
                <a:solidFill>
                  <a:srgbClr val="252525"/>
                </a:solidFill>
                <a:effectLst/>
                <a:latin typeface="Helvetica Neue"/>
              </a:rPr>
              <a:t> que producen el 3% de la energía generada por el </a:t>
            </a:r>
            <a:r>
              <a:rPr lang="es-US" b="0" i="0" u="none" strike="noStrike" dirty="0">
                <a:solidFill>
                  <a:srgbClr val="5A3696"/>
                </a:solidFill>
                <a:effectLst/>
                <a:latin typeface="Helvetica Neue"/>
                <a:hlinkClick r:id="rId3" tooltip="Ser humano"/>
              </a:rPr>
              <a:t>ser humano</a:t>
            </a:r>
            <a:r>
              <a:rPr lang="es-US" b="0" i="0" dirty="0">
                <a:solidFill>
                  <a:srgbClr val="252525"/>
                </a:solidFill>
                <a:effectLst/>
                <a:latin typeface="Helvetica Neue"/>
              </a:rPr>
              <a:t> en el mundo</a:t>
            </a:r>
          </a:p>
          <a:p>
            <a:pPr marL="0" indent="0" algn="just">
              <a:buNone/>
            </a:pPr>
            <a:r>
              <a:rPr lang="es-US" b="0" i="0" dirty="0">
                <a:solidFill>
                  <a:srgbClr val="252525"/>
                </a:solidFill>
                <a:effectLst/>
                <a:latin typeface="Helvetica Neue"/>
              </a:rPr>
              <a:t>Para ello el uranio es enriquecido aumentando la proporción del isotopo U</a:t>
            </a:r>
            <a:r>
              <a:rPr lang="es-US" b="0" i="0" baseline="30000" dirty="0">
                <a:solidFill>
                  <a:srgbClr val="252525"/>
                </a:solidFill>
                <a:effectLst/>
                <a:latin typeface="Helvetica Neue"/>
              </a:rPr>
              <a:t>235</a:t>
            </a:r>
            <a:r>
              <a:rPr lang="es-US" b="0" i="0" dirty="0">
                <a:solidFill>
                  <a:srgbClr val="252525"/>
                </a:solidFill>
                <a:effectLst/>
                <a:latin typeface="Helvetica Neue"/>
              </a:rPr>
              <a:t> desde el 0,71% que presenta en la naturaleza hasta valores en el rango 3-5%.</a:t>
            </a:r>
          </a:p>
          <a:p>
            <a:pPr marL="0" indent="0" algn="just">
              <a:buNone/>
            </a:pPr>
            <a:r>
              <a:rPr lang="es-US" b="0" i="0" dirty="0">
                <a:solidFill>
                  <a:srgbClr val="252525"/>
                </a:solidFill>
                <a:effectLst/>
                <a:latin typeface="Helvetica Neue"/>
              </a:rPr>
              <a:t>El </a:t>
            </a:r>
            <a:r>
              <a:rPr lang="es-US" b="0" i="0" u="none" strike="noStrike" dirty="0">
                <a:solidFill>
                  <a:srgbClr val="5A3696"/>
                </a:solidFill>
                <a:effectLst/>
                <a:latin typeface="Helvetica Neue"/>
                <a:hlinkClick r:id="rId4" tooltip="Uranio empobrecido"/>
              </a:rPr>
              <a:t>uranio empobrecido</a:t>
            </a:r>
            <a:r>
              <a:rPr lang="es-US" b="0" i="0" dirty="0">
                <a:solidFill>
                  <a:srgbClr val="252525"/>
                </a:solidFill>
                <a:effectLst/>
                <a:latin typeface="Helvetica Neue"/>
              </a:rPr>
              <a:t> (con una proporción de U-235 inferior a la natural), producido como producto de desecho tras la utilización del uranio en centrales nucleares, es usado en la producción de municiones perforadoras y blindajes de alta resistencia</a:t>
            </a:r>
          </a:p>
          <a:p>
            <a:pPr marL="0" indent="0" algn="just">
              <a:buNone/>
            </a:pPr>
            <a:r>
              <a:rPr lang="es-US" dirty="0">
                <a:solidFill>
                  <a:srgbClr val="252525"/>
                </a:solidFill>
                <a:latin typeface="Helvetica Neue"/>
              </a:rPr>
              <a:t>D</a:t>
            </a:r>
            <a:r>
              <a:rPr lang="es-US" b="0" i="0" dirty="0">
                <a:solidFill>
                  <a:srgbClr val="252525"/>
                </a:solidFill>
                <a:effectLst/>
                <a:latin typeface="Helvetica Neue"/>
              </a:rPr>
              <a:t>ebido principalmente a su elevada densidad (unos 19 g/cm³), su fragmentación en trozos afilados y sobre todo a que es pirofórico (entra en combustión de forma espontánea al entrar en contacto con el aire a 600ºC aproximadamente). </a:t>
            </a:r>
          </a:p>
          <a:p>
            <a:pPr marL="0" indent="0" algn="just">
              <a:buNone/>
            </a:pPr>
            <a:r>
              <a:rPr lang="es-US" b="0" i="0" dirty="0">
                <a:solidFill>
                  <a:srgbClr val="252525"/>
                </a:solidFill>
                <a:effectLst/>
                <a:latin typeface="Helvetica Neue"/>
              </a:rPr>
              <a:t>Su uso además conlleva la dispersión de contaminación radiactiva como ocurrió durante la </a:t>
            </a:r>
            <a:r>
              <a:rPr lang="es-US" b="0" i="0" u="none" strike="noStrike" dirty="0">
                <a:solidFill>
                  <a:srgbClr val="5A3696"/>
                </a:solidFill>
                <a:effectLst/>
                <a:latin typeface="Helvetica Neue"/>
                <a:hlinkClick r:id="rId5" tooltip="Primera Guerra del Golfo"/>
              </a:rPr>
              <a:t>Primera Guerra del Golfo</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1889481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721598"/>
            <a:ext cx="10178322" cy="885976"/>
          </a:xfrm>
        </p:spPr>
        <p:txBody>
          <a:bodyPr>
            <a:normAutofit/>
          </a:bodyPr>
          <a:lstStyle/>
          <a:p>
            <a:pPr algn="ctr"/>
            <a:r>
              <a:rPr lang="es-US" sz="4400" dirty="0"/>
              <a:t>Oxido de uranio iv mena</a:t>
            </a:r>
          </a:p>
        </p:txBody>
      </p:sp>
      <p:sp>
        <p:nvSpPr>
          <p:cNvPr id="3" name="Marcador de contenido 2"/>
          <p:cNvSpPr>
            <a:spLocks noGrp="1"/>
          </p:cNvSpPr>
          <p:nvPr>
            <p:ph idx="1"/>
          </p:nvPr>
        </p:nvSpPr>
        <p:spPr/>
        <p:txBody>
          <a:bodyPr>
            <a:normAutofit fontScale="92500" lnSpcReduction="10000"/>
          </a:bodyPr>
          <a:lstStyle/>
          <a:p>
            <a:pPr marL="0" indent="0" algn="just" fontAlgn="base">
              <a:buNone/>
            </a:pPr>
            <a:r>
              <a:rPr lang="es-US" b="0" i="0" dirty="0">
                <a:solidFill>
                  <a:srgbClr val="000000"/>
                </a:solidFill>
                <a:effectLst/>
                <a:latin typeface="PT Sans"/>
              </a:rPr>
              <a:t>La </a:t>
            </a:r>
            <a:r>
              <a:rPr lang="es-US" b="0" i="0" dirty="0">
                <a:solidFill>
                  <a:srgbClr val="9E0755"/>
                </a:solidFill>
                <a:effectLst/>
                <a:latin typeface="PT Sans"/>
                <a:hlinkClick r:id="rId2"/>
              </a:rPr>
              <a:t>mena</a:t>
            </a:r>
            <a:r>
              <a:rPr lang="es-US" b="0" i="0" dirty="0">
                <a:solidFill>
                  <a:srgbClr val="000000"/>
                </a:solidFill>
                <a:effectLst/>
                <a:latin typeface="PT Sans"/>
              </a:rPr>
              <a:t> con contenido den óxido de uranio (IV), primeramente es tratada con un agente oxidante, como puede ser el ion hierro (III), produciéndose el óxido de uranio (VI), UO3, a través de la reacción:</a:t>
            </a:r>
          </a:p>
          <a:p>
            <a:pPr marL="0" indent="0" algn="just" fontAlgn="base">
              <a:buNone/>
            </a:pPr>
            <a:r>
              <a:rPr lang="es-US" b="1" i="0" dirty="0">
                <a:solidFill>
                  <a:srgbClr val="000000"/>
                </a:solidFill>
                <a:effectLst/>
                <a:latin typeface="PT Sans"/>
              </a:rPr>
              <a:t>UO2 (s) + H2O (l) → UO3 (s) + 2 H^+ (ac) + 2 e^-</a:t>
            </a:r>
            <a:endParaRPr lang="es-US" b="0" i="0" dirty="0">
              <a:solidFill>
                <a:srgbClr val="000000"/>
              </a:solidFill>
              <a:effectLst/>
              <a:latin typeface="PT Sans"/>
            </a:endParaRPr>
          </a:p>
          <a:p>
            <a:pPr marL="0" indent="0" algn="just" fontAlgn="base">
              <a:buNone/>
            </a:pPr>
            <a:r>
              <a:rPr lang="es-US" b="1" i="0" dirty="0">
                <a:solidFill>
                  <a:srgbClr val="000000"/>
                </a:solidFill>
                <a:effectLst/>
                <a:latin typeface="PT Sans"/>
              </a:rPr>
              <a:t>Fe^3+ (ac) + e^- → Fe^2+ (ac)</a:t>
            </a:r>
            <a:endParaRPr lang="es-US" b="0" i="0" dirty="0">
              <a:solidFill>
                <a:srgbClr val="000000"/>
              </a:solidFill>
              <a:effectLst/>
              <a:latin typeface="PT Sans"/>
            </a:endParaRPr>
          </a:p>
          <a:p>
            <a:pPr marL="0" indent="0" algn="just">
              <a:buNone/>
            </a:pPr>
            <a:br>
              <a:rPr lang="es-US" b="0" i="0" dirty="0">
                <a:solidFill>
                  <a:srgbClr val="000000"/>
                </a:solidFill>
                <a:effectLst/>
                <a:latin typeface="PT Sans"/>
              </a:rPr>
            </a:br>
            <a:br>
              <a:rPr lang="es-US" b="0" i="0" dirty="0">
                <a:solidFill>
                  <a:srgbClr val="000000"/>
                </a:solidFill>
                <a:effectLst/>
                <a:latin typeface="PT Sans"/>
              </a:rPr>
            </a:br>
            <a:r>
              <a:rPr lang="es-US" b="0" i="0" dirty="0">
                <a:solidFill>
                  <a:srgbClr val="000000"/>
                </a:solidFill>
                <a:effectLst/>
                <a:latin typeface="PT Sans"/>
              </a:rPr>
              <a:t>Lee todo en:</a:t>
            </a:r>
          </a:p>
          <a:p>
            <a:pPr marL="0" indent="0" algn="just">
              <a:buNone/>
            </a:pPr>
            <a:r>
              <a:rPr lang="es-US" b="0" i="0" dirty="0">
                <a:solidFill>
                  <a:srgbClr val="000000"/>
                </a:solidFill>
                <a:effectLst/>
                <a:latin typeface="PT Sans"/>
              </a:rPr>
              <a:t> </a:t>
            </a:r>
            <a:r>
              <a:rPr lang="es-US" b="0" i="0" dirty="0">
                <a:solidFill>
                  <a:srgbClr val="003399"/>
                </a:solidFill>
                <a:effectLst/>
                <a:latin typeface="PT Sans"/>
                <a:hlinkClick r:id="rId3"/>
              </a:rPr>
              <a:t>El uranio y su extracción | La Guía de Química</a:t>
            </a:r>
            <a:r>
              <a:rPr lang="es-US" b="0" i="0" dirty="0">
                <a:solidFill>
                  <a:srgbClr val="000000"/>
                </a:solidFill>
                <a:effectLst/>
                <a:latin typeface="PT Sans"/>
              </a:rPr>
              <a:t> </a:t>
            </a:r>
            <a:r>
              <a:rPr lang="es-US" b="0" i="0" dirty="0">
                <a:solidFill>
                  <a:srgbClr val="003399"/>
                </a:solidFill>
                <a:effectLst/>
                <a:latin typeface="PT Sans"/>
                <a:hlinkClick r:id="rId3"/>
              </a:rPr>
              <a:t>http://quimica.laguia2000.com/elementos-quimicos/el-uranio-y-su-extraccion#ixzz4Kv8BScHo</a:t>
            </a:r>
            <a:endParaRPr lang="es-US" dirty="0"/>
          </a:p>
        </p:txBody>
      </p:sp>
    </p:spTree>
    <p:extLst>
      <p:ext uri="{BB962C8B-B14F-4D97-AF65-F5344CB8AC3E}">
        <p14:creationId xmlns:p14="http://schemas.microsoft.com/office/powerpoint/2010/main" val="8563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810088"/>
            <a:ext cx="10178322" cy="812234"/>
          </a:xfrm>
        </p:spPr>
        <p:txBody>
          <a:bodyPr>
            <a:normAutofit/>
          </a:bodyPr>
          <a:lstStyle/>
          <a:p>
            <a:pPr algn="ctr"/>
            <a:r>
              <a:rPr lang="es-US" sz="4400" dirty="0"/>
              <a:t>Tratamiento h</a:t>
            </a:r>
            <a:r>
              <a:rPr lang="es-US" sz="2800" dirty="0"/>
              <a:t>2</a:t>
            </a:r>
            <a:r>
              <a:rPr lang="es-US" sz="4400" dirty="0"/>
              <a:t>so</a:t>
            </a:r>
            <a:r>
              <a:rPr lang="es-US" sz="2800" dirty="0"/>
              <a:t>4</a:t>
            </a:r>
            <a:r>
              <a:rPr lang="es-US" sz="4400" dirty="0"/>
              <a:t> y nh</a:t>
            </a:r>
            <a:r>
              <a:rPr lang="es-US" sz="2800" dirty="0"/>
              <a:t>3</a:t>
            </a:r>
          </a:p>
        </p:txBody>
      </p:sp>
      <p:sp>
        <p:nvSpPr>
          <p:cNvPr id="3" name="Marcador de contenido 2"/>
          <p:cNvSpPr>
            <a:spLocks noGrp="1"/>
          </p:cNvSpPr>
          <p:nvPr>
            <p:ph idx="1"/>
          </p:nvPr>
        </p:nvSpPr>
        <p:spPr>
          <a:xfrm>
            <a:off x="1369665" y="1769808"/>
            <a:ext cx="10178322" cy="3593591"/>
          </a:xfrm>
        </p:spPr>
        <p:txBody>
          <a:bodyPr>
            <a:normAutofit fontScale="85000" lnSpcReduction="20000"/>
          </a:bodyPr>
          <a:lstStyle/>
          <a:p>
            <a:pPr marL="0" indent="0" algn="just" fontAlgn="base">
              <a:buNone/>
            </a:pPr>
            <a:r>
              <a:rPr lang="es-US" b="0" i="0" dirty="0">
                <a:solidFill>
                  <a:srgbClr val="000000"/>
                </a:solidFill>
                <a:effectLst/>
                <a:latin typeface="PT Sans"/>
              </a:rPr>
              <a:t>Al añadir ácido sulfúrico, se provoca la solución de sulfato de uranilo, la cual contiene al catión uranilo, UO2^2+:</a:t>
            </a:r>
          </a:p>
          <a:p>
            <a:pPr marL="0" indent="0" algn="just" fontAlgn="base">
              <a:buNone/>
            </a:pPr>
            <a:r>
              <a:rPr lang="es-US" b="1" i="0" dirty="0">
                <a:solidFill>
                  <a:srgbClr val="000000"/>
                </a:solidFill>
                <a:effectLst/>
                <a:latin typeface="PT Sans"/>
              </a:rPr>
              <a:t>UO3(s) + H2SO4 (ac) → UO2SO4 (ac) + H2O (l)</a:t>
            </a:r>
            <a:endParaRPr lang="es-US" b="0" i="0" dirty="0">
              <a:solidFill>
                <a:srgbClr val="000000"/>
              </a:solidFill>
              <a:effectLst/>
              <a:latin typeface="PT Sans"/>
            </a:endParaRPr>
          </a:p>
          <a:p>
            <a:pPr marL="0" indent="0" algn="just" fontAlgn="base">
              <a:buNone/>
            </a:pPr>
            <a:r>
              <a:rPr lang="es-US" b="0" i="0" dirty="0">
                <a:solidFill>
                  <a:srgbClr val="000000"/>
                </a:solidFill>
                <a:effectLst/>
                <a:latin typeface="PT Sans"/>
              </a:rPr>
              <a:t>Una vez se hayan eliminado las impurezas presentes, se añade amoniaco a la anterior solución, con la finalidad de dar un precipitado de color amarillo de diuranato de amonio, (NH4)2 U2O7:</a:t>
            </a:r>
          </a:p>
          <a:p>
            <a:pPr marL="0" indent="0" algn="just" fontAlgn="base">
              <a:buNone/>
            </a:pPr>
            <a:r>
              <a:rPr lang="es-US" b="1" i="0" dirty="0">
                <a:solidFill>
                  <a:srgbClr val="000000"/>
                </a:solidFill>
                <a:effectLst/>
                <a:latin typeface="PT Sans"/>
              </a:rPr>
              <a:t>2 UO2SO4 (ac) + 6 NH3(ac) + 3 H2O (l) → (NH4)2 U2O7 (s) + 2 (NH4)2 SO4 (ac)</a:t>
            </a:r>
            <a:br>
              <a:rPr lang="es-US" b="1" i="0" dirty="0">
                <a:solidFill>
                  <a:srgbClr val="000000"/>
                </a:solidFill>
                <a:effectLst/>
                <a:latin typeface="PT Sans"/>
              </a:rPr>
            </a:br>
            <a:endParaRPr lang="es-US" b="0" i="0" dirty="0">
              <a:solidFill>
                <a:srgbClr val="000000"/>
              </a:solidFill>
              <a:effectLst/>
              <a:latin typeface="PT Sans"/>
            </a:endParaRPr>
          </a:p>
          <a:p>
            <a:br>
              <a:rPr lang="es-US" b="0" i="0" dirty="0">
                <a:solidFill>
                  <a:srgbClr val="000000"/>
                </a:solidFill>
                <a:effectLst/>
                <a:latin typeface="PT Sans"/>
              </a:rPr>
            </a:br>
            <a:br>
              <a:rPr lang="es-US" b="0" i="0" dirty="0">
                <a:solidFill>
                  <a:srgbClr val="000000"/>
                </a:solidFill>
                <a:effectLst/>
                <a:latin typeface="PT Sans"/>
              </a:rPr>
            </a:br>
            <a:r>
              <a:rPr lang="es-US" b="0" i="0" dirty="0">
                <a:solidFill>
                  <a:srgbClr val="000000"/>
                </a:solidFill>
                <a:effectLst/>
                <a:latin typeface="PT Sans"/>
              </a:rPr>
              <a:t>Lee todo en:</a:t>
            </a:r>
          </a:p>
          <a:p>
            <a:r>
              <a:rPr lang="es-US" b="0" i="0" dirty="0">
                <a:solidFill>
                  <a:srgbClr val="000000"/>
                </a:solidFill>
                <a:effectLst/>
                <a:latin typeface="PT Sans"/>
              </a:rPr>
              <a:t> </a:t>
            </a:r>
            <a:r>
              <a:rPr lang="es-US" b="0" i="0" dirty="0">
                <a:solidFill>
                  <a:srgbClr val="003399"/>
                </a:solidFill>
                <a:effectLst/>
                <a:latin typeface="PT Sans"/>
                <a:hlinkClick r:id="rId2"/>
              </a:rPr>
              <a:t>El uranio y su extracción | La Guía de Química</a:t>
            </a:r>
            <a:r>
              <a:rPr lang="es-US" b="0" i="0" dirty="0">
                <a:solidFill>
                  <a:srgbClr val="000000"/>
                </a:solidFill>
                <a:effectLst/>
                <a:latin typeface="PT Sans"/>
              </a:rPr>
              <a:t> </a:t>
            </a:r>
            <a:r>
              <a:rPr lang="es-US" b="0" i="0" dirty="0">
                <a:solidFill>
                  <a:srgbClr val="003399"/>
                </a:solidFill>
                <a:effectLst/>
                <a:latin typeface="PT Sans"/>
                <a:hlinkClick r:id="rId2"/>
              </a:rPr>
              <a:t>http://quimica.laguia2000.com/elementos-quimicos/el-uranio-y-su-extraccion#ixzz4Kv8mhVxK</a:t>
            </a:r>
            <a:endParaRPr lang="es-US" dirty="0"/>
          </a:p>
        </p:txBody>
      </p:sp>
    </p:spTree>
    <p:extLst>
      <p:ext uri="{BB962C8B-B14F-4D97-AF65-F5344CB8AC3E}">
        <p14:creationId xmlns:p14="http://schemas.microsoft.com/office/powerpoint/2010/main" val="3788963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7936" y="1060811"/>
            <a:ext cx="10178322" cy="885976"/>
          </a:xfrm>
        </p:spPr>
        <p:txBody>
          <a:bodyPr/>
          <a:lstStyle/>
          <a:p>
            <a:pPr algn="ctr"/>
            <a:r>
              <a:rPr lang="es-US" dirty="0"/>
              <a:t> </a:t>
            </a:r>
            <a:r>
              <a:rPr lang="es-US" sz="4400" dirty="0"/>
              <a:t>Torta amarilla</a:t>
            </a:r>
          </a:p>
        </p:txBody>
      </p:sp>
      <p:sp>
        <p:nvSpPr>
          <p:cNvPr id="3" name="Marcador de contenido 2"/>
          <p:cNvSpPr>
            <a:spLocks noGrp="1"/>
          </p:cNvSpPr>
          <p:nvPr>
            <p:ph idx="1"/>
          </p:nvPr>
        </p:nvSpPr>
        <p:spPr>
          <a:xfrm>
            <a:off x="1251678" y="2286001"/>
            <a:ext cx="10030838" cy="3593591"/>
          </a:xfrm>
        </p:spPr>
        <p:txBody>
          <a:bodyPr>
            <a:normAutofit fontScale="92500"/>
          </a:bodyPr>
          <a:lstStyle/>
          <a:p>
            <a:pPr marL="0" indent="0" algn="just" fontAlgn="base">
              <a:buNone/>
            </a:pPr>
            <a:r>
              <a:rPr lang="es-US" b="0" i="0" dirty="0">
                <a:solidFill>
                  <a:srgbClr val="000000"/>
                </a:solidFill>
                <a:effectLst/>
                <a:latin typeface="PT Sans"/>
              </a:rPr>
              <a:t>A dicho precipitado, comúnmente se le conoce como “la torta amarilla”, siendo además la forma más comercial que tiene el uranio.</a:t>
            </a:r>
          </a:p>
          <a:p>
            <a:pPr marL="0" indent="0" algn="just" fontAlgn="base">
              <a:buNone/>
            </a:pPr>
            <a:r>
              <a:rPr lang="es-US" b="0" i="0" dirty="0">
                <a:solidFill>
                  <a:srgbClr val="000000"/>
                </a:solidFill>
                <a:effectLst/>
                <a:latin typeface="PT Sans"/>
              </a:rPr>
              <a:t>Para utilizarse en la mayor parte de los reactores nucleares, y en la fabricación de bombas, es necesario separar los dos isótopos comunes que tiene el uranio, es decir, el U-235 y el U-238.</a:t>
            </a:r>
          </a:p>
          <a:p>
            <a:br>
              <a:rPr lang="es-US" b="0" i="0" dirty="0">
                <a:solidFill>
                  <a:srgbClr val="000000"/>
                </a:solidFill>
                <a:effectLst/>
                <a:latin typeface="PT Sans"/>
              </a:rPr>
            </a:br>
            <a:br>
              <a:rPr lang="es-US" b="0" i="0" dirty="0">
                <a:solidFill>
                  <a:srgbClr val="000000"/>
                </a:solidFill>
                <a:effectLst/>
                <a:latin typeface="PT Sans"/>
              </a:rPr>
            </a:br>
            <a:r>
              <a:rPr lang="es-US" b="0" i="0" dirty="0">
                <a:solidFill>
                  <a:srgbClr val="000000"/>
                </a:solidFill>
                <a:effectLst/>
                <a:latin typeface="PT Sans"/>
              </a:rPr>
              <a:t>Lee todo en: </a:t>
            </a:r>
          </a:p>
          <a:p>
            <a:r>
              <a:rPr lang="es-US" b="0" i="0" dirty="0">
                <a:solidFill>
                  <a:srgbClr val="003399"/>
                </a:solidFill>
                <a:effectLst/>
                <a:latin typeface="PT Sans"/>
                <a:hlinkClick r:id="rId2"/>
              </a:rPr>
              <a:t>El uranio y su extracción | La Guía de Química</a:t>
            </a:r>
            <a:r>
              <a:rPr lang="es-US" b="0" i="0" dirty="0">
                <a:solidFill>
                  <a:srgbClr val="000000"/>
                </a:solidFill>
                <a:effectLst/>
                <a:latin typeface="PT Sans"/>
              </a:rPr>
              <a:t> </a:t>
            </a:r>
            <a:r>
              <a:rPr lang="es-US" b="0" i="0" dirty="0">
                <a:solidFill>
                  <a:srgbClr val="003399"/>
                </a:solidFill>
                <a:effectLst/>
                <a:latin typeface="PT Sans"/>
                <a:hlinkClick r:id="rId2"/>
              </a:rPr>
              <a:t>http://quimica.laguia2000.com/elementos-quimicos/el-uranio-y-su-extraccion#ixzz4Kv9IPM71</a:t>
            </a:r>
            <a:endParaRPr lang="es-US" dirty="0"/>
          </a:p>
        </p:txBody>
      </p:sp>
    </p:spTree>
    <p:extLst>
      <p:ext uri="{BB962C8B-B14F-4D97-AF65-F5344CB8AC3E}">
        <p14:creationId xmlns:p14="http://schemas.microsoft.com/office/powerpoint/2010/main" val="4047592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1001817"/>
            <a:ext cx="10178322" cy="812234"/>
          </a:xfrm>
        </p:spPr>
        <p:txBody>
          <a:bodyPr/>
          <a:lstStyle/>
          <a:p>
            <a:pPr algn="ctr"/>
            <a:r>
              <a:rPr lang="es-US" dirty="0"/>
              <a:t> </a:t>
            </a:r>
            <a:r>
              <a:rPr lang="es-US" sz="4400" dirty="0"/>
              <a:t>Separación de isotopos</a:t>
            </a:r>
          </a:p>
        </p:txBody>
      </p:sp>
      <p:sp>
        <p:nvSpPr>
          <p:cNvPr id="3" name="Marcador de contenido 2"/>
          <p:cNvSpPr>
            <a:spLocks noGrp="1"/>
          </p:cNvSpPr>
          <p:nvPr>
            <p:ph idx="1"/>
          </p:nvPr>
        </p:nvSpPr>
        <p:spPr/>
        <p:txBody>
          <a:bodyPr>
            <a:normAutofit fontScale="92500" lnSpcReduction="20000"/>
          </a:bodyPr>
          <a:lstStyle/>
          <a:p>
            <a:pPr marL="0" indent="0" algn="just" fontAlgn="base">
              <a:buNone/>
            </a:pPr>
            <a:r>
              <a:rPr lang="es-US" sz="1900" b="0" i="0" dirty="0">
                <a:solidFill>
                  <a:srgbClr val="000000"/>
                </a:solidFill>
                <a:effectLst/>
                <a:latin typeface="PT Sans"/>
              </a:rPr>
              <a:t>Generalmente esto se realiza permitiendo que el fluoruro de uranio (VI) gas, se difunda a través de una membrana; las moléculas que tienen menor masa tengan en su contenido U- 235, generalmente atraviesan la membrana de forma más rápida. </a:t>
            </a:r>
          </a:p>
          <a:p>
            <a:pPr marL="0" indent="0" algn="just" fontAlgn="base">
              <a:buNone/>
            </a:pPr>
            <a:r>
              <a:rPr lang="es-US" sz="1900" b="0" i="0" dirty="0">
                <a:solidFill>
                  <a:srgbClr val="000000"/>
                </a:solidFill>
                <a:effectLst/>
                <a:latin typeface="PT Sans"/>
              </a:rPr>
              <a:t>Una vez más, existen varias formas de fabricar dicho compuesto. Una de las rutas para dicho fin, consiste en calentar la torta amarilla, con el fin de dar el óxido mixto, óxido de uranio (IV) y VI, el U3O8:</a:t>
            </a:r>
          </a:p>
          <a:p>
            <a:pPr marL="0" indent="0" algn="just" fontAlgn="base">
              <a:buNone/>
            </a:pPr>
            <a:r>
              <a:rPr lang="es-US" sz="1900" b="1" i="0" dirty="0">
                <a:solidFill>
                  <a:srgbClr val="000000"/>
                </a:solidFill>
                <a:effectLst/>
                <a:latin typeface="PT Sans"/>
              </a:rPr>
              <a:t>9 (NH4)2 U2O7 (s) → 6 U3O8 (s) + 14 NH3 (g) + 15 H2O (g) + N2 (g)</a:t>
            </a:r>
            <a:endParaRPr lang="es-US" sz="1900" b="0" i="0" dirty="0">
              <a:solidFill>
                <a:srgbClr val="000000"/>
              </a:solidFill>
              <a:effectLst/>
              <a:latin typeface="PT Sans"/>
            </a:endParaRPr>
          </a:p>
          <a:p>
            <a:br>
              <a:rPr lang="es-US" b="0" i="0" dirty="0">
                <a:solidFill>
                  <a:srgbClr val="000000"/>
                </a:solidFill>
                <a:effectLst/>
                <a:latin typeface="PT Sans"/>
              </a:rPr>
            </a:br>
            <a:br>
              <a:rPr lang="es-US" b="0" i="0" dirty="0">
                <a:solidFill>
                  <a:srgbClr val="000000"/>
                </a:solidFill>
                <a:effectLst/>
                <a:latin typeface="PT Sans"/>
              </a:rPr>
            </a:br>
            <a:r>
              <a:rPr lang="es-US" b="0" i="0" dirty="0">
                <a:solidFill>
                  <a:srgbClr val="000000"/>
                </a:solidFill>
                <a:effectLst/>
                <a:latin typeface="PT Sans"/>
              </a:rPr>
              <a:t>Lee todo en:</a:t>
            </a:r>
          </a:p>
          <a:p>
            <a:r>
              <a:rPr lang="es-US" b="0" i="0" dirty="0">
                <a:solidFill>
                  <a:srgbClr val="000000"/>
                </a:solidFill>
                <a:effectLst/>
                <a:latin typeface="PT Sans"/>
              </a:rPr>
              <a:t> </a:t>
            </a:r>
            <a:r>
              <a:rPr lang="es-US" b="0" i="0" dirty="0">
                <a:solidFill>
                  <a:srgbClr val="003399"/>
                </a:solidFill>
                <a:effectLst/>
                <a:latin typeface="PT Sans"/>
                <a:hlinkClick r:id="rId2"/>
              </a:rPr>
              <a:t>El uranio y su extracción | La Guía de Química</a:t>
            </a:r>
            <a:r>
              <a:rPr lang="es-US" b="0" i="0" dirty="0">
                <a:solidFill>
                  <a:srgbClr val="000000"/>
                </a:solidFill>
                <a:effectLst/>
                <a:latin typeface="PT Sans"/>
              </a:rPr>
              <a:t> </a:t>
            </a:r>
            <a:r>
              <a:rPr lang="es-US" b="0" i="0" dirty="0">
                <a:solidFill>
                  <a:srgbClr val="003399"/>
                </a:solidFill>
                <a:effectLst/>
                <a:latin typeface="PT Sans"/>
                <a:hlinkClick r:id="rId2"/>
              </a:rPr>
              <a:t>http://quimica.laguia2000.com/elementos-quimicos/el-uranio-y-su-extraccion#ixzz4Kv9gn34z</a:t>
            </a:r>
            <a:endParaRPr lang="es-US" dirty="0"/>
          </a:p>
        </p:txBody>
      </p:sp>
    </p:spTree>
    <p:extLst>
      <p:ext uri="{BB962C8B-B14F-4D97-AF65-F5344CB8AC3E}">
        <p14:creationId xmlns:p14="http://schemas.microsoft.com/office/powerpoint/2010/main" val="1623113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458" y="677353"/>
            <a:ext cx="10178322" cy="1151447"/>
          </a:xfrm>
        </p:spPr>
        <p:txBody>
          <a:bodyPr>
            <a:normAutofit/>
          </a:bodyPr>
          <a:lstStyle/>
          <a:p>
            <a:pPr algn="ctr"/>
            <a:r>
              <a:rPr lang="es-US" sz="4400" dirty="0"/>
              <a:t>Fluoruro de uranio</a:t>
            </a:r>
          </a:p>
        </p:txBody>
      </p:sp>
      <p:sp>
        <p:nvSpPr>
          <p:cNvPr id="3" name="Marcador de contenido 2"/>
          <p:cNvSpPr>
            <a:spLocks noGrp="1"/>
          </p:cNvSpPr>
          <p:nvPr>
            <p:ph idx="1"/>
          </p:nvPr>
        </p:nvSpPr>
        <p:spPr/>
        <p:txBody>
          <a:bodyPr>
            <a:normAutofit fontScale="85000" lnSpcReduction="20000"/>
          </a:bodyPr>
          <a:lstStyle/>
          <a:p>
            <a:pPr marL="0" indent="0" algn="just" fontAlgn="base">
              <a:buNone/>
            </a:pPr>
            <a:r>
              <a:rPr lang="es-US" b="0" i="0" dirty="0">
                <a:solidFill>
                  <a:srgbClr val="000000"/>
                </a:solidFill>
                <a:effectLst/>
                <a:latin typeface="PT Sans"/>
              </a:rPr>
              <a:t>El compuesto se reduce con hidrógeno, pasando a óxido de uranio (IV):</a:t>
            </a:r>
          </a:p>
          <a:p>
            <a:pPr marL="0" indent="0" algn="just" fontAlgn="base">
              <a:buNone/>
            </a:pPr>
            <a:r>
              <a:rPr lang="es-US" b="1" i="0" dirty="0">
                <a:solidFill>
                  <a:srgbClr val="000000"/>
                </a:solidFill>
                <a:effectLst/>
                <a:latin typeface="PT Sans"/>
              </a:rPr>
              <a:t>U3O8 (s) + 2H2(g) → 3 UO2 (s) + 2 H2O (g)</a:t>
            </a:r>
            <a:endParaRPr lang="es-US" b="0" i="0" dirty="0">
              <a:solidFill>
                <a:srgbClr val="000000"/>
              </a:solidFill>
              <a:effectLst/>
              <a:latin typeface="PT Sans"/>
            </a:endParaRPr>
          </a:p>
          <a:p>
            <a:pPr marL="0" indent="0" algn="just" fontAlgn="base">
              <a:buNone/>
            </a:pPr>
            <a:r>
              <a:rPr lang="es-US" b="0" i="0" dirty="0">
                <a:solidFill>
                  <a:srgbClr val="000000"/>
                </a:solidFill>
                <a:effectLst/>
                <a:latin typeface="PT Sans"/>
              </a:rPr>
              <a:t>El óxido de uranio (IV), es tratado con fluoruro de hidrógeno, para que de fluoruro de uranio (IV), UF4:</a:t>
            </a:r>
          </a:p>
          <a:p>
            <a:pPr marL="0" indent="0" algn="just" fontAlgn="base">
              <a:buNone/>
            </a:pPr>
            <a:r>
              <a:rPr lang="es-US" b="1" i="0" dirty="0">
                <a:solidFill>
                  <a:srgbClr val="000000"/>
                </a:solidFill>
                <a:effectLst/>
                <a:latin typeface="PT Sans"/>
              </a:rPr>
              <a:t>UO2 (s) + 4 HF (g) → UF4(s) + 2 H2O (l)</a:t>
            </a:r>
            <a:endParaRPr lang="es-US" b="0" i="0" dirty="0">
              <a:solidFill>
                <a:srgbClr val="000000"/>
              </a:solidFill>
              <a:effectLst/>
              <a:latin typeface="PT Sans"/>
            </a:endParaRPr>
          </a:p>
          <a:p>
            <a:pPr marL="0" indent="0" algn="just" fontAlgn="base">
              <a:buNone/>
            </a:pPr>
            <a:r>
              <a:rPr lang="es-US" b="0" i="0" dirty="0">
                <a:solidFill>
                  <a:srgbClr val="000000"/>
                </a:solidFill>
                <a:effectLst/>
                <a:latin typeface="PT Sans"/>
              </a:rPr>
              <a:t>En último lugar, el fluoruro de uranio (IV), el cual es un sólido de color verde, se oxidará a fluoruro de uranio (VI) gas, UF6, usando diflúor, sintetizado:</a:t>
            </a:r>
          </a:p>
          <a:p>
            <a:pPr marL="0" indent="0" algn="just" fontAlgn="base">
              <a:buNone/>
            </a:pPr>
            <a:r>
              <a:rPr lang="es-US" b="1" i="0" dirty="0">
                <a:solidFill>
                  <a:srgbClr val="000000"/>
                </a:solidFill>
                <a:effectLst/>
                <a:latin typeface="PT Sans"/>
              </a:rPr>
              <a:t>UF4 (s) + F2 (g) → UF6 (g)</a:t>
            </a:r>
            <a:endParaRPr lang="es-US" b="0" i="0" dirty="0">
              <a:solidFill>
                <a:srgbClr val="000000"/>
              </a:solidFill>
              <a:effectLst/>
              <a:latin typeface="PT Sans"/>
            </a:endParaRPr>
          </a:p>
          <a:p>
            <a:pPr marL="0" indent="0">
              <a:buNone/>
            </a:pPr>
            <a:br>
              <a:rPr lang="es-US" b="0" i="0" dirty="0">
                <a:solidFill>
                  <a:srgbClr val="000000"/>
                </a:solidFill>
                <a:effectLst/>
                <a:latin typeface="PT Sans"/>
              </a:rPr>
            </a:br>
            <a:br>
              <a:rPr lang="es-US" b="0" i="0" dirty="0">
                <a:solidFill>
                  <a:srgbClr val="000000"/>
                </a:solidFill>
                <a:effectLst/>
                <a:latin typeface="PT Sans"/>
              </a:rPr>
            </a:br>
            <a:r>
              <a:rPr lang="es-US" b="0" i="0" dirty="0">
                <a:solidFill>
                  <a:srgbClr val="000000"/>
                </a:solidFill>
                <a:effectLst/>
                <a:latin typeface="PT Sans"/>
              </a:rPr>
              <a:t>     Lee todo en:</a:t>
            </a:r>
          </a:p>
          <a:p>
            <a:r>
              <a:rPr lang="es-US" b="0" i="0" dirty="0">
                <a:solidFill>
                  <a:srgbClr val="000000"/>
                </a:solidFill>
                <a:effectLst/>
                <a:latin typeface="PT Sans"/>
              </a:rPr>
              <a:t> </a:t>
            </a:r>
            <a:r>
              <a:rPr lang="es-US" b="0" i="0" dirty="0">
                <a:solidFill>
                  <a:srgbClr val="003399"/>
                </a:solidFill>
                <a:effectLst/>
                <a:latin typeface="PT Sans"/>
                <a:hlinkClick r:id="rId2"/>
              </a:rPr>
              <a:t>El uranio y su extracción | La Guía de Química</a:t>
            </a:r>
            <a:r>
              <a:rPr lang="es-US" b="0" i="0" dirty="0">
                <a:solidFill>
                  <a:srgbClr val="000000"/>
                </a:solidFill>
                <a:effectLst/>
                <a:latin typeface="PT Sans"/>
              </a:rPr>
              <a:t> </a:t>
            </a:r>
            <a:r>
              <a:rPr lang="es-US" b="0" i="0" dirty="0">
                <a:solidFill>
                  <a:srgbClr val="003399"/>
                </a:solidFill>
                <a:effectLst/>
                <a:latin typeface="PT Sans"/>
                <a:hlinkClick r:id="rId2"/>
              </a:rPr>
              <a:t>http://quimica.laguia2000.com/elementos-quimicos/el-uranio-y-su-extraccion#ixzz4KvAQ6TJv</a:t>
            </a:r>
            <a:endParaRPr lang="es-US" dirty="0"/>
          </a:p>
        </p:txBody>
      </p:sp>
    </p:spTree>
    <p:extLst>
      <p:ext uri="{BB962C8B-B14F-4D97-AF65-F5344CB8AC3E}">
        <p14:creationId xmlns:p14="http://schemas.microsoft.com/office/powerpoint/2010/main" val="417752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854333"/>
            <a:ext cx="10178322" cy="1033460"/>
          </a:xfrm>
        </p:spPr>
        <p:txBody>
          <a:bodyPr>
            <a:normAutofit/>
          </a:bodyPr>
          <a:lstStyle/>
          <a:p>
            <a:pPr algn="ctr"/>
            <a:r>
              <a:rPr lang="es-US" sz="4400" dirty="0"/>
              <a:t>Proyección  mundial</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Se calcula que para 2025 el mundo tendrá una demanda de 230 millones de libras de óxido de uranio concentrado pero sólo habrá una oferta de 200 millones de libras, o tendrá una demanda de 300 millones de libras de óxido de uranio concentrado y tan solo una oferta de 170 millones de libras.</a:t>
            </a:r>
          </a:p>
          <a:p>
            <a:pPr marL="0" indent="0" algn="just">
              <a:buNone/>
            </a:pPr>
            <a:r>
              <a:rPr lang="es-US" b="0" i="0" dirty="0">
                <a:solidFill>
                  <a:srgbClr val="000000"/>
                </a:solidFill>
                <a:effectLst/>
                <a:latin typeface="Segoe UI"/>
              </a:rPr>
              <a:t>. De acuerdo a Ragheb, de producirse tales diferencias entre la oferta y la demanda de uranio para las centrales nucleares, “haría la extracción de uranio de fuentes de rocas de fosfato necesaria para salvar la distancia” [entre oferta y demanda]. </a:t>
            </a:r>
            <a:endParaRPr lang="es-US" dirty="0"/>
          </a:p>
        </p:txBody>
      </p:sp>
    </p:spTree>
    <p:extLst>
      <p:ext uri="{BB962C8B-B14F-4D97-AF65-F5344CB8AC3E}">
        <p14:creationId xmlns:p14="http://schemas.microsoft.com/office/powerpoint/2010/main" val="619274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706850"/>
            <a:ext cx="10178322" cy="930221"/>
          </a:xfrm>
        </p:spPr>
        <p:txBody>
          <a:bodyPr/>
          <a:lstStyle/>
          <a:p>
            <a:pPr algn="ctr"/>
            <a:r>
              <a:rPr lang="es-US" dirty="0"/>
              <a:t>Fluoruros</a:t>
            </a:r>
          </a:p>
        </p:txBody>
      </p:sp>
      <p:sp>
        <p:nvSpPr>
          <p:cNvPr id="3" name="Marcador de contenido 2"/>
          <p:cNvSpPr>
            <a:spLocks noGrp="1"/>
          </p:cNvSpPr>
          <p:nvPr>
            <p:ph idx="1"/>
          </p:nvPr>
        </p:nvSpPr>
        <p:spPr/>
        <p:txBody>
          <a:bodyPr>
            <a:normAutofit fontScale="70000" lnSpcReduction="20000"/>
          </a:bodyPr>
          <a:lstStyle/>
          <a:p>
            <a:pPr marL="0" indent="0" algn="just">
              <a:buNone/>
            </a:pPr>
            <a:r>
              <a:rPr lang="es-US" b="0" i="0" dirty="0">
                <a:solidFill>
                  <a:srgbClr val="000000"/>
                </a:solidFill>
                <a:effectLst/>
                <a:latin typeface="PT Sans"/>
              </a:rPr>
              <a:t>El bajo punto de ebullición que posee el fluoruro de uranio (VI), es esencial para la purificación del uranio, así como para la separación de sus isótopos.</a:t>
            </a:r>
          </a:p>
          <a:p>
            <a:pPr marL="0" indent="0" algn="just">
              <a:buNone/>
            </a:pPr>
            <a:r>
              <a:rPr lang="es-US" b="0" i="0" dirty="0">
                <a:solidFill>
                  <a:srgbClr val="000000"/>
                </a:solidFill>
                <a:effectLst/>
                <a:latin typeface="PT Sans"/>
              </a:rPr>
              <a:t> Si hacemos la comparación del fluoruro de uranio (IV), y el fluoruro de uranio (VI), está claro el contraste que tienen en sus propiedades físicas. </a:t>
            </a:r>
          </a:p>
          <a:p>
            <a:pPr marL="0" indent="0" algn="just">
              <a:buNone/>
            </a:pPr>
            <a:r>
              <a:rPr lang="es-US" b="0" i="0" dirty="0">
                <a:solidFill>
                  <a:srgbClr val="000000"/>
                </a:solidFill>
                <a:effectLst/>
                <a:latin typeface="PT Sans"/>
              </a:rPr>
              <a:t>Por ejemplo, podemos citar que el fluoruro de uranio (IV), UF4, funde a 960º C, mientras que el fluoruro de uranio (VI), UF6, sublima a 56ºC.</a:t>
            </a:r>
          </a:p>
          <a:p>
            <a:pPr marL="0" indent="0" algn="just">
              <a:buNone/>
            </a:pPr>
            <a:r>
              <a:rPr lang="es-US" b="0" i="0" dirty="0">
                <a:solidFill>
                  <a:srgbClr val="000000"/>
                </a:solidFill>
                <a:effectLst/>
                <a:latin typeface="PT Sans"/>
              </a:rPr>
              <a:t> Esta diferencia puede interpretarse en sus densidades de carga, donde el ion uranio (IV), es de 140 C.mm^-3, y el ion uranio (VI), 348 C.mm^-3.</a:t>
            </a:r>
          </a:p>
          <a:p>
            <a:pPr marL="0" indent="0" algn="just">
              <a:buNone/>
            </a:pPr>
            <a:r>
              <a:rPr lang="es-US" b="0" i="0" dirty="0">
                <a:solidFill>
                  <a:srgbClr val="000000"/>
                </a:solidFill>
                <a:effectLst/>
                <a:latin typeface="PT Sans"/>
              </a:rPr>
              <a:t> Es por ello, que este último ion 6+, cabría esperar que fuese lo suficientemente polarizante como para poder tener un comportamiento covalente.</a:t>
            </a:r>
            <a:br>
              <a:rPr lang="es-US" b="0" i="0" dirty="0">
                <a:solidFill>
                  <a:srgbClr val="000000"/>
                </a:solidFill>
                <a:effectLst/>
                <a:latin typeface="PT Sans"/>
              </a:rPr>
            </a:br>
            <a:br>
              <a:rPr lang="es-US" b="0" i="0" dirty="0">
                <a:solidFill>
                  <a:srgbClr val="000000"/>
                </a:solidFill>
                <a:effectLst/>
                <a:latin typeface="PT Sans"/>
              </a:rPr>
            </a:br>
            <a:r>
              <a:rPr lang="es-US" b="0" i="0" dirty="0">
                <a:solidFill>
                  <a:srgbClr val="000000"/>
                </a:solidFill>
                <a:effectLst/>
                <a:latin typeface="PT Sans"/>
              </a:rPr>
              <a:t>Lee todo en:</a:t>
            </a:r>
          </a:p>
          <a:p>
            <a:r>
              <a:rPr lang="es-US" b="0" i="0" dirty="0">
                <a:solidFill>
                  <a:srgbClr val="000000"/>
                </a:solidFill>
                <a:effectLst/>
                <a:latin typeface="PT Sans"/>
              </a:rPr>
              <a:t> </a:t>
            </a:r>
            <a:r>
              <a:rPr lang="es-US" b="0" i="0" dirty="0">
                <a:solidFill>
                  <a:srgbClr val="003399"/>
                </a:solidFill>
                <a:effectLst/>
                <a:latin typeface="PT Sans"/>
                <a:hlinkClick r:id="rId2"/>
              </a:rPr>
              <a:t>El uranio y su extracción | La Guía de Química</a:t>
            </a:r>
            <a:r>
              <a:rPr lang="es-US" b="0" i="0" dirty="0">
                <a:solidFill>
                  <a:srgbClr val="000000"/>
                </a:solidFill>
                <a:effectLst/>
                <a:latin typeface="PT Sans"/>
              </a:rPr>
              <a:t> </a:t>
            </a:r>
            <a:r>
              <a:rPr lang="es-US" b="0" i="0" dirty="0">
                <a:solidFill>
                  <a:srgbClr val="003399"/>
                </a:solidFill>
                <a:effectLst/>
                <a:latin typeface="PT Sans"/>
                <a:hlinkClick r:id="rId2"/>
              </a:rPr>
              <a:t>http://quimica.laguia2000.com/elementos-quimicos/el-uranio-y-su-extraccion#ixzz4KvAs2xX1</a:t>
            </a:r>
            <a:endParaRPr lang="es-US" dirty="0"/>
          </a:p>
        </p:txBody>
      </p:sp>
    </p:spTree>
    <p:extLst>
      <p:ext uri="{BB962C8B-B14F-4D97-AF65-F5344CB8AC3E}">
        <p14:creationId xmlns:p14="http://schemas.microsoft.com/office/powerpoint/2010/main" val="2782477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8942" y="751094"/>
            <a:ext cx="10178322" cy="915473"/>
          </a:xfrm>
        </p:spPr>
        <p:txBody>
          <a:bodyPr>
            <a:normAutofit/>
          </a:bodyPr>
          <a:lstStyle/>
          <a:p>
            <a:pPr algn="ctr"/>
            <a:r>
              <a:rPr lang="es-US" sz="4400" dirty="0"/>
              <a:t>Yacimientos de fosfatos en siria</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Otra razón del por qué países como EE.UU., Arabia Saudita, Francia, el Reino Unido, Jordania, Israel y Turquía están envueltos en desestabilizar a Siria podría ser para asumir derechos de explotación y control sobre los depósitos de uranio que se hallan en los yacimientos de rocas de fosfatos de Siria. </a:t>
            </a:r>
          </a:p>
          <a:p>
            <a:pPr marL="0" indent="0" algn="just">
              <a:buNone/>
            </a:pPr>
            <a:r>
              <a:rPr lang="es-US" b="0" i="0" dirty="0">
                <a:solidFill>
                  <a:srgbClr val="000000"/>
                </a:solidFill>
                <a:effectLst/>
                <a:latin typeface="Segoe UI"/>
              </a:rPr>
              <a:t>Según </a:t>
            </a:r>
            <a:r>
              <a:rPr lang="es-US" b="0" i="0" u="none" strike="noStrike" dirty="0">
                <a:solidFill>
                  <a:srgbClr val="044EAA"/>
                </a:solidFill>
                <a:effectLst/>
                <a:latin typeface="Segoe UI"/>
                <a:hlinkClick r:id="rId2"/>
              </a:rPr>
              <a:t>M. Ragheb</a:t>
            </a:r>
            <a:r>
              <a:rPr lang="es-US" b="0" i="0" dirty="0">
                <a:solidFill>
                  <a:srgbClr val="000000"/>
                </a:solidFill>
                <a:effectLst/>
                <a:latin typeface="Segoe UI"/>
              </a:rPr>
              <a:t>, hay más demanda de uranio en el mundo como combustible para centrales nucleares de energía eléctrica que suministros disponibles de este mineral. </a:t>
            </a:r>
            <a:endParaRPr lang="es-US" dirty="0"/>
          </a:p>
        </p:txBody>
      </p:sp>
    </p:spTree>
    <p:extLst>
      <p:ext uri="{BB962C8B-B14F-4D97-AF65-F5344CB8AC3E}">
        <p14:creationId xmlns:p14="http://schemas.microsoft.com/office/powerpoint/2010/main" val="2049419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459" y="1134554"/>
            <a:ext cx="10178322" cy="738492"/>
          </a:xfrm>
        </p:spPr>
        <p:txBody>
          <a:bodyPr>
            <a:normAutofit/>
          </a:bodyPr>
          <a:lstStyle/>
          <a:p>
            <a:pPr algn="ctr"/>
            <a:r>
              <a:rPr lang="es-US" sz="4400" dirty="0"/>
              <a:t>Oferta y demanda de uranio</a:t>
            </a:r>
          </a:p>
        </p:txBody>
      </p:sp>
      <p:sp>
        <p:nvSpPr>
          <p:cNvPr id="3" name="Marcador de contenido 2"/>
          <p:cNvSpPr>
            <a:spLocks noGrp="1"/>
          </p:cNvSpPr>
          <p:nvPr>
            <p:ph idx="1"/>
          </p:nvPr>
        </p:nvSpPr>
        <p:spPr/>
        <p:txBody>
          <a:bodyPr>
            <a:normAutofit fontScale="92500"/>
          </a:bodyPr>
          <a:lstStyle/>
          <a:p>
            <a:pPr marL="0" indent="0" algn="just">
              <a:buNone/>
            </a:pPr>
            <a:r>
              <a:rPr lang="es-US" b="0" i="0" dirty="0">
                <a:solidFill>
                  <a:srgbClr val="000000"/>
                </a:solidFill>
                <a:effectLst/>
                <a:latin typeface="Segoe UI"/>
              </a:rPr>
              <a:t>En el año 2005 por ejemplo menciona que se consumieron 68,000 toneladas de mineral de uranio en bruto pero sólo hubo una producción de 39,000 toneladas aquel año.</a:t>
            </a:r>
          </a:p>
          <a:p>
            <a:pPr marL="0" indent="0" algn="just">
              <a:buNone/>
            </a:pPr>
            <a:r>
              <a:rPr lang="es-US" b="0" i="0" dirty="0">
                <a:solidFill>
                  <a:srgbClr val="000000"/>
                </a:solidFill>
                <a:effectLst/>
                <a:latin typeface="Segoe UI"/>
              </a:rPr>
              <a:t> Esto dice representaría una diferencia de 43% entre la oferta y demanda global de uranio.</a:t>
            </a:r>
          </a:p>
          <a:p>
            <a:pPr marL="0" indent="0" algn="just">
              <a:buNone/>
            </a:pPr>
            <a:r>
              <a:rPr lang="es-US" b="0" i="0" dirty="0">
                <a:solidFill>
                  <a:srgbClr val="000000"/>
                </a:solidFill>
                <a:effectLst/>
                <a:latin typeface="Segoe UI"/>
              </a:rPr>
              <a:t> Sigue exponiendo que para el 2007 no había suficiente uranio enriquecido para los 435 reactores operando en el mundo en aquel entonces y que generaban 17% de la energía eléctrica mundial. </a:t>
            </a:r>
          </a:p>
          <a:p>
            <a:pPr marL="0" indent="0" algn="just">
              <a:buNone/>
            </a:pPr>
            <a:r>
              <a:rPr lang="es-US" b="0" i="0" dirty="0">
                <a:solidFill>
                  <a:srgbClr val="000000"/>
                </a:solidFill>
                <a:effectLst/>
                <a:latin typeface="Segoe UI"/>
              </a:rPr>
              <a:t>La falta de uranio enriquecido suficiente para satisfacer la demanda global no permitiría tampoco suplir de combustible a 28 nuevos reactores que estaban en construcción en 2007. </a:t>
            </a:r>
            <a:br>
              <a:rPr lang="es-US" dirty="0"/>
            </a:br>
            <a:endParaRPr lang="es-US" dirty="0"/>
          </a:p>
        </p:txBody>
      </p:sp>
    </p:spTree>
    <p:extLst>
      <p:ext uri="{BB962C8B-B14F-4D97-AF65-F5344CB8AC3E}">
        <p14:creationId xmlns:p14="http://schemas.microsoft.com/office/powerpoint/2010/main" val="2144107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9729" y="913327"/>
            <a:ext cx="10178322" cy="989215"/>
          </a:xfrm>
        </p:spPr>
        <p:txBody>
          <a:bodyPr>
            <a:normAutofit/>
          </a:bodyPr>
          <a:lstStyle/>
          <a:p>
            <a:pPr algn="ctr"/>
            <a:r>
              <a:rPr lang="es-US" sz="4400" dirty="0"/>
              <a:t>Problemas de escasez</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El problema aumentará ya que para el 2013 se habrían completado 48 nuevas centrales nucleares a nivel mundial, habiendo 200 nuevos reactores en construcción o que están planeados. Además, Ragheb menciona que Francia produce 80% de su energía eléctrica por medio de centrales nucleares y no poseyendo producción nacional de uranio consume hasta un 15% del uranio producido y ofrecido a la venta globalmente.</a:t>
            </a:r>
            <a:endParaRPr lang="es-US" dirty="0"/>
          </a:p>
        </p:txBody>
      </p:sp>
    </p:spTree>
    <p:extLst>
      <p:ext uri="{BB962C8B-B14F-4D97-AF65-F5344CB8AC3E}">
        <p14:creationId xmlns:p14="http://schemas.microsoft.com/office/powerpoint/2010/main" val="872291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1046062"/>
            <a:ext cx="10178322" cy="708996"/>
          </a:xfrm>
        </p:spPr>
        <p:txBody>
          <a:bodyPr>
            <a:normAutofit/>
          </a:bodyPr>
          <a:lstStyle/>
          <a:p>
            <a:r>
              <a:rPr lang="es-US" sz="3200" dirty="0"/>
              <a:t>Países de occidente producción 4% Consumo 72%</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 Menciona igualmente que el Reino Unido, Alemania, Japón y Corea del Sur solo producen 0.196% del uranio producido anualmente en el mundo pero entre los cuatro consumían el 24% producido a nivel mundial. Más aun, colectivamente los países de Occidente según Ragheb producen solo el 4% del uranio disponible a nivel mundial pero consumen el 72% de los suministros globales de uranio. </a:t>
            </a:r>
            <a:endParaRPr lang="es-US" dirty="0"/>
          </a:p>
        </p:txBody>
      </p:sp>
    </p:spTree>
    <p:extLst>
      <p:ext uri="{BB962C8B-B14F-4D97-AF65-F5344CB8AC3E}">
        <p14:creationId xmlns:p14="http://schemas.microsoft.com/office/powerpoint/2010/main" val="1361934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5704" y="869082"/>
            <a:ext cx="10178322" cy="856480"/>
          </a:xfrm>
        </p:spPr>
        <p:txBody>
          <a:bodyPr>
            <a:normAutofit/>
          </a:bodyPr>
          <a:lstStyle/>
          <a:p>
            <a:pPr algn="ctr"/>
            <a:r>
              <a:rPr lang="es-US" sz="4400" dirty="0"/>
              <a:t>E.E.U.U. demanda de uranio</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 EE.UU. para 2009 tenían proyectadas 28 nuevas centrales nucleares, pero en 2006 consumió 57 millones de libras de óxido de uranio concentrado, de los cuales solo produjo 4 millones de libras, teniendo que importar el resto. </a:t>
            </a:r>
          </a:p>
          <a:p>
            <a:pPr marL="0" indent="0" algn="just">
              <a:buNone/>
            </a:pPr>
            <a:r>
              <a:rPr lang="es-US" dirty="0">
                <a:solidFill>
                  <a:srgbClr val="000000"/>
                </a:solidFill>
                <a:latin typeface="Segoe UI"/>
              </a:rPr>
              <a:t>P</a:t>
            </a:r>
            <a:r>
              <a:rPr lang="es-US" b="0" i="0" dirty="0">
                <a:solidFill>
                  <a:srgbClr val="000000"/>
                </a:solidFill>
                <a:effectLst/>
                <a:latin typeface="Segoe UI"/>
              </a:rPr>
              <a:t>ara el año 2025 EE.UU. tendrá una demanda de 75 millones de libras de óxido de uranio concentrado y aún con un aumento nacional de su producción, tendrá que importar de 55 a 65 millones de libras en 2025 para suplir de combustible a sus reactores nucleares.</a:t>
            </a:r>
            <a:endParaRPr lang="es-US" dirty="0"/>
          </a:p>
        </p:txBody>
      </p:sp>
    </p:spTree>
    <p:extLst>
      <p:ext uri="{BB962C8B-B14F-4D97-AF65-F5344CB8AC3E}">
        <p14:creationId xmlns:p14="http://schemas.microsoft.com/office/powerpoint/2010/main" val="2265386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8942" y="795339"/>
            <a:ext cx="10178322" cy="826983"/>
          </a:xfrm>
        </p:spPr>
        <p:txBody>
          <a:bodyPr>
            <a:normAutofit/>
          </a:bodyPr>
          <a:lstStyle/>
          <a:p>
            <a:pPr algn="ctr"/>
            <a:r>
              <a:rPr lang="es-US" sz="4400" dirty="0"/>
              <a:t>Rocas de fosfatos</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De acuerdo a Ragheb, Siria tiene ricos depósitos de rocas de fosfato y ocupa el quinto lugar en el Cercano Oriente en la producción de rocas de fosfato, habiendo por ejemplo extraído 2.04 millones de toneladas de fosfato en 2001.</a:t>
            </a:r>
          </a:p>
          <a:p>
            <a:pPr marL="0" indent="0" algn="just">
              <a:buNone/>
            </a:pPr>
            <a:r>
              <a:rPr lang="es-US" b="0" i="0" dirty="0">
                <a:solidFill>
                  <a:srgbClr val="000000"/>
                </a:solidFill>
                <a:effectLst/>
                <a:latin typeface="Segoe UI"/>
              </a:rPr>
              <a:t> En este sentido, la mayor parte de las rocas de fosfato producidas son exportadas. </a:t>
            </a:r>
          </a:p>
          <a:p>
            <a:pPr marL="0" indent="0" algn="just">
              <a:buNone/>
            </a:pPr>
            <a:r>
              <a:rPr lang="es-US" b="0" i="0" dirty="0">
                <a:solidFill>
                  <a:srgbClr val="000000"/>
                </a:solidFill>
                <a:effectLst/>
                <a:latin typeface="Segoe UI"/>
              </a:rPr>
              <a:t>Es interesante que en la ciudad de Homs, la tercera ciudad en población de Siria después de Alepo y Damasco, hay una “micro” planta de producción de ácido fosfórico para su uso en el procesamiento de alimentos que según indica Ragheb está bajo la supervisión del Organismo Internacional de Energía Atómica</a:t>
            </a:r>
            <a:endParaRPr lang="es-US" dirty="0"/>
          </a:p>
        </p:txBody>
      </p:sp>
    </p:spTree>
    <p:extLst>
      <p:ext uri="{BB962C8B-B14F-4D97-AF65-F5344CB8AC3E}">
        <p14:creationId xmlns:p14="http://schemas.microsoft.com/office/powerpoint/2010/main" val="3243726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883830"/>
            <a:ext cx="10178322" cy="915473"/>
          </a:xfrm>
        </p:spPr>
        <p:txBody>
          <a:bodyPr>
            <a:normAutofit/>
          </a:bodyPr>
          <a:lstStyle/>
          <a:p>
            <a:pPr algn="ctr"/>
            <a:r>
              <a:rPr lang="es-US" sz="4400" dirty="0"/>
              <a:t>Concentrado de fosfato</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 Según Gecopham, los yacimientos de fosfato del este del país son los más importantes. </a:t>
            </a:r>
          </a:p>
          <a:p>
            <a:pPr marL="0" indent="0" algn="just">
              <a:buNone/>
            </a:pPr>
            <a:r>
              <a:rPr lang="es-US" b="0" i="0" dirty="0">
                <a:solidFill>
                  <a:srgbClr val="000000"/>
                </a:solidFill>
                <a:effectLst/>
                <a:latin typeface="Segoe UI"/>
              </a:rPr>
              <a:t>La producción anual de concentrado de fosfato es de 3.85 millones de toneladas a partir de 2005, exportándose el 80% y empleándose el 20% restante en producir ácido fosfórico y también fertilizantes de fosfato en la planta </a:t>
            </a:r>
          </a:p>
          <a:p>
            <a:pPr marL="0" indent="0" algn="just">
              <a:buNone/>
            </a:pPr>
            <a:r>
              <a:rPr lang="es-US" b="0" i="0" dirty="0">
                <a:solidFill>
                  <a:srgbClr val="000000"/>
                </a:solidFill>
                <a:effectLst/>
                <a:latin typeface="Segoe UI"/>
              </a:rPr>
              <a:t>Fertilizantes Homs en la ciudad del mismo nombre.   </a:t>
            </a:r>
            <a:endParaRPr lang="es-US" dirty="0"/>
          </a:p>
        </p:txBody>
      </p:sp>
    </p:spTree>
    <p:extLst>
      <p:ext uri="{BB962C8B-B14F-4D97-AF65-F5344CB8AC3E}">
        <p14:creationId xmlns:p14="http://schemas.microsoft.com/office/powerpoint/2010/main" val="1324768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36930" y="692101"/>
            <a:ext cx="10178322" cy="826983"/>
          </a:xfrm>
        </p:spPr>
        <p:txBody>
          <a:bodyPr>
            <a:normAutofit/>
          </a:bodyPr>
          <a:lstStyle/>
          <a:p>
            <a:pPr algn="ctr"/>
            <a:r>
              <a:rPr lang="es-US" sz="4400" dirty="0"/>
              <a:t>Mercado fosfatos de uranio</a:t>
            </a:r>
          </a:p>
        </p:txBody>
      </p:sp>
      <p:sp>
        <p:nvSpPr>
          <p:cNvPr id="3" name="Marcador de contenido 2"/>
          <p:cNvSpPr>
            <a:spLocks noGrp="1"/>
          </p:cNvSpPr>
          <p:nvPr>
            <p:ph idx="1"/>
          </p:nvPr>
        </p:nvSpPr>
        <p:spPr>
          <a:xfrm>
            <a:off x="1399162" y="1696066"/>
            <a:ext cx="10178322" cy="3593591"/>
          </a:xfrm>
        </p:spPr>
        <p:txBody>
          <a:bodyPr>
            <a:normAutofit/>
          </a:bodyPr>
          <a:lstStyle/>
          <a:p>
            <a:pPr marL="0" indent="0" algn="just">
              <a:buNone/>
            </a:pPr>
            <a:r>
              <a:rPr lang="es-US" b="0" i="0" dirty="0">
                <a:solidFill>
                  <a:srgbClr val="000000"/>
                </a:solidFill>
                <a:effectLst/>
                <a:latin typeface="Segoe UI"/>
              </a:rPr>
              <a:t> Citando a Ragheb que después de Marruecos Arabia Saudita, Egipto, Siria, Jordania e Israel contienen las reservas más importantes de rocas de fosfato en el Cercano Oriente. </a:t>
            </a:r>
          </a:p>
          <a:p>
            <a:pPr marL="0" indent="0" algn="just">
              <a:buNone/>
            </a:pPr>
            <a:r>
              <a:rPr lang="es-US" b="0" i="0" dirty="0">
                <a:solidFill>
                  <a:srgbClr val="000000"/>
                </a:solidFill>
                <a:effectLst/>
                <a:latin typeface="Segoe UI"/>
              </a:rPr>
              <a:t>De estos países mencionados, Arabia Saudita, Jordania e Israel, vecinos de Siria, están envueltos en apoyar a los insurgentes y terroristas cuyo objetivo es tratar de provocar la caída del gobierno sirio por la fuerza.</a:t>
            </a:r>
          </a:p>
          <a:p>
            <a:pPr marL="0" indent="0" algn="just">
              <a:buNone/>
            </a:pPr>
            <a:r>
              <a:rPr lang="es-US" b="0" i="0" dirty="0">
                <a:solidFill>
                  <a:srgbClr val="000000"/>
                </a:solidFill>
                <a:effectLst/>
                <a:latin typeface="Segoe UI"/>
              </a:rPr>
              <a:t> Se puede considerar a esos estados no sólo actualmente enemigos de Siria sino también competidores del estado sirio en el mercado internacional como dueño de las empresas dedicadas a la explotación, procesamiento y exportación de los depósitos de fosfato sirios. </a:t>
            </a:r>
            <a:endParaRPr lang="es-US" dirty="0"/>
          </a:p>
        </p:txBody>
      </p:sp>
    </p:spTree>
    <p:extLst>
      <p:ext uri="{BB962C8B-B14F-4D97-AF65-F5344CB8AC3E}">
        <p14:creationId xmlns:p14="http://schemas.microsoft.com/office/powerpoint/2010/main" val="1082358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751095"/>
            <a:ext cx="10178322" cy="959718"/>
          </a:xfrm>
        </p:spPr>
        <p:txBody>
          <a:bodyPr>
            <a:normAutofit/>
          </a:bodyPr>
          <a:lstStyle/>
          <a:p>
            <a:pPr algn="ctr"/>
            <a:r>
              <a:rPr lang="es-US" sz="4400" dirty="0"/>
              <a:t>Arabia saudita</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Arabia Saudita en su </a:t>
            </a:r>
            <a:r>
              <a:rPr lang="es-US" b="0" i="0" u="none" strike="noStrike" dirty="0">
                <a:solidFill>
                  <a:srgbClr val="044EAA"/>
                </a:solidFill>
                <a:effectLst/>
                <a:latin typeface="Segoe UI"/>
                <a:hlinkClick r:id="rId2"/>
              </a:rPr>
              <a:t>Mina de Al Jalamid</a:t>
            </a:r>
            <a:r>
              <a:rPr lang="es-US" b="0" i="0" dirty="0">
                <a:solidFill>
                  <a:srgbClr val="000000"/>
                </a:solidFill>
                <a:effectLst/>
                <a:latin typeface="Segoe UI"/>
              </a:rPr>
              <a:t> espera producir anualmente 4.5 millones de toneladas de concentrado de fosfato, habiendo mencionado Ragheb que el proyecto de fosfato de la Mina de Al Jalamid esperaba producir 3 millones de toneladas al año.</a:t>
            </a:r>
          </a:p>
          <a:p>
            <a:pPr marL="0" indent="0" algn="just">
              <a:buNone/>
            </a:pPr>
            <a:r>
              <a:rPr lang="es-US" b="0" i="0" dirty="0">
                <a:solidFill>
                  <a:srgbClr val="000000"/>
                </a:solidFill>
                <a:effectLst/>
                <a:latin typeface="Segoe UI"/>
              </a:rPr>
              <a:t>L a esperada producción siria de 3.85 millones de toneladas de concentrado de fosfato a partir de 2005 y la producción minera de Siria en 2008 de 3.22 millones de toneladas según IFDC, al parecer de concentrado de fosfato. </a:t>
            </a:r>
            <a:endParaRPr lang="es-US" dirty="0"/>
          </a:p>
        </p:txBody>
      </p:sp>
    </p:spTree>
    <p:extLst>
      <p:ext uri="{BB962C8B-B14F-4D97-AF65-F5344CB8AC3E}">
        <p14:creationId xmlns:p14="http://schemas.microsoft.com/office/powerpoint/2010/main" val="3127380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9949" y="810089"/>
            <a:ext cx="10178322" cy="959718"/>
          </a:xfrm>
        </p:spPr>
        <p:txBody>
          <a:bodyPr>
            <a:normAutofit/>
          </a:bodyPr>
          <a:lstStyle/>
          <a:p>
            <a:pPr algn="ctr"/>
            <a:r>
              <a:rPr lang="es-US" sz="4400" dirty="0"/>
              <a:t>Elemento químico</a:t>
            </a:r>
          </a:p>
        </p:txBody>
      </p:sp>
      <p:sp>
        <p:nvSpPr>
          <p:cNvPr id="3" name="Marcador de contenido 2"/>
          <p:cNvSpPr>
            <a:spLocks noGrp="1"/>
          </p:cNvSpPr>
          <p:nvPr>
            <p:ph idx="1"/>
          </p:nvPr>
        </p:nvSpPr>
        <p:spPr/>
        <p:txBody>
          <a:bodyPr/>
          <a:lstStyle/>
          <a:p>
            <a:pPr marL="0" indent="0" algn="just">
              <a:buNone/>
            </a:pPr>
            <a:r>
              <a:rPr lang="es-US" b="0" i="1" dirty="0">
                <a:solidFill>
                  <a:srgbClr val="222222"/>
                </a:solidFill>
                <a:effectLst/>
                <a:latin typeface="Roboto-Light"/>
              </a:rPr>
              <a:t>nombre masculino</a:t>
            </a:r>
            <a:endParaRPr lang="es-US" b="0" i="0" dirty="0">
              <a:solidFill>
                <a:srgbClr val="222222"/>
              </a:solidFill>
              <a:effectLst/>
              <a:latin typeface="Roboto-Light"/>
            </a:endParaRPr>
          </a:p>
          <a:p>
            <a:pPr marL="0" indent="0" algn="just">
              <a:buNone/>
            </a:pPr>
            <a:r>
              <a:rPr lang="es-US" b="0" i="0" dirty="0">
                <a:solidFill>
                  <a:srgbClr val="222222"/>
                </a:solidFill>
                <a:effectLst/>
                <a:latin typeface="Roboto-Light"/>
              </a:rPr>
              <a:t>Elemento químico de número atómico 92, masa atómica 238,03 y símbolo </a:t>
            </a:r>
            <a:r>
              <a:rPr lang="es-US" b="0" i="1" dirty="0">
                <a:solidFill>
                  <a:srgbClr val="222222"/>
                </a:solidFill>
                <a:effectLst/>
                <a:latin typeface="Roboto-Light"/>
              </a:rPr>
              <a:t>U</a:t>
            </a:r>
            <a:r>
              <a:rPr lang="es-US" b="0" i="0" dirty="0">
                <a:solidFill>
                  <a:srgbClr val="222222"/>
                </a:solidFill>
                <a:effectLst/>
                <a:latin typeface="Roboto-Light"/>
              </a:rPr>
              <a:t> ; es un metal radiactivo sólido, de color blanco, dúctil y maleable, muy duro y denso, que no existe en estado libre en la naturaleza, sino que se encuentra como óxido o sal compleja en ciertos minerales; el isótopo radiactivo uranio 235 se usa como combustible principal de los reactores nucleares para producir energía nuclear o para fabricar bombas atómicas.</a:t>
            </a:r>
          </a:p>
          <a:p>
            <a:pPr marL="0" indent="0" algn="just">
              <a:buNone/>
            </a:pPr>
            <a:r>
              <a:rPr lang="es-US" b="0" i="0" dirty="0">
                <a:solidFill>
                  <a:srgbClr val="878787"/>
                </a:solidFill>
                <a:effectLst/>
                <a:latin typeface="Roboto-Light"/>
              </a:rPr>
              <a:t>"el uranio pertenece al grupo de los actínidos"</a:t>
            </a:r>
          </a:p>
          <a:p>
            <a:endParaRPr lang="es-US" dirty="0"/>
          </a:p>
        </p:txBody>
      </p:sp>
    </p:spTree>
    <p:extLst>
      <p:ext uri="{BB962C8B-B14F-4D97-AF65-F5344CB8AC3E}">
        <p14:creationId xmlns:p14="http://schemas.microsoft.com/office/powerpoint/2010/main" val="2745248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4981" y="987069"/>
            <a:ext cx="10178322" cy="930221"/>
          </a:xfrm>
        </p:spPr>
        <p:txBody>
          <a:bodyPr>
            <a:normAutofit/>
          </a:bodyPr>
          <a:lstStyle/>
          <a:p>
            <a:pPr algn="ctr"/>
            <a:r>
              <a:rPr lang="es-US" sz="4400" dirty="0"/>
              <a:t>Jordania</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En 2008 Jordania tuvo una producción minera de 6.27 millones de toneladas de fosfato e Israel ese mismo año produjo 3.09 millones de toneladas de fosfato.</a:t>
            </a:r>
          </a:p>
          <a:p>
            <a:pPr marL="0" indent="0" algn="just">
              <a:buNone/>
            </a:pPr>
            <a:r>
              <a:rPr lang="es-US" b="0" i="0" dirty="0">
                <a:solidFill>
                  <a:srgbClr val="000000"/>
                </a:solidFill>
                <a:effectLst/>
                <a:latin typeface="Segoe UI"/>
              </a:rPr>
              <a:t> Comparativamente de acuerdo a Ragheb, a los depósitos de rocas de fosfato en bruto conocidos en Siria, que sobrepasan los 2,000 millones de toneladas, </a:t>
            </a:r>
          </a:p>
          <a:p>
            <a:pPr marL="0" indent="0" algn="just">
              <a:buNone/>
            </a:pPr>
            <a:r>
              <a:rPr lang="es-US" b="0" i="0" dirty="0">
                <a:solidFill>
                  <a:srgbClr val="000000"/>
                </a:solidFill>
                <a:effectLst/>
                <a:latin typeface="Segoe UI"/>
              </a:rPr>
              <a:t>Jordania tiene depósitos de 1,800 millones de toneladas de rocas de fosfato sin procesar e Israel 1,600 millones de toneladas de rocas de fosfato en bruto. </a:t>
            </a:r>
            <a:endParaRPr lang="es-US" dirty="0"/>
          </a:p>
        </p:txBody>
      </p:sp>
    </p:spTree>
    <p:extLst>
      <p:ext uri="{BB962C8B-B14F-4D97-AF65-F5344CB8AC3E}">
        <p14:creationId xmlns:p14="http://schemas.microsoft.com/office/powerpoint/2010/main" val="41749761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8943" y="765843"/>
            <a:ext cx="10178322" cy="708996"/>
          </a:xfrm>
        </p:spPr>
        <p:txBody>
          <a:bodyPr>
            <a:normAutofit/>
          </a:bodyPr>
          <a:lstStyle/>
          <a:p>
            <a:pPr algn="ctr"/>
            <a:r>
              <a:rPr lang="es-US" sz="4400" dirty="0"/>
              <a:t>Republica centroafricana</a:t>
            </a:r>
          </a:p>
        </p:txBody>
      </p:sp>
      <p:sp>
        <p:nvSpPr>
          <p:cNvPr id="3" name="Marcador de contenido 2"/>
          <p:cNvSpPr>
            <a:spLocks noGrp="1"/>
          </p:cNvSpPr>
          <p:nvPr>
            <p:ph idx="1"/>
          </p:nvPr>
        </p:nvSpPr>
        <p:spPr>
          <a:xfrm>
            <a:off x="1251678" y="2046703"/>
            <a:ext cx="10178322" cy="3593591"/>
          </a:xfrm>
        </p:spPr>
        <p:txBody>
          <a:bodyPr/>
          <a:lstStyle/>
          <a:p>
            <a:pPr marL="0" indent="0" algn="just">
              <a:buNone/>
            </a:pPr>
            <a:r>
              <a:rPr lang="es-US" b="0" i="0" dirty="0">
                <a:solidFill>
                  <a:srgbClr val="000000"/>
                </a:solidFill>
                <a:effectLst/>
                <a:latin typeface="Segoe UI"/>
              </a:rPr>
              <a:t> La República Centroafricana es según Ragheb la única en poseer depósitos de fosforita continentales en África en el área de Bakouma, donde se estima que hay 17,000 toneladas de uranio. </a:t>
            </a:r>
          </a:p>
          <a:p>
            <a:pPr marL="0" indent="0" algn="just">
              <a:buNone/>
            </a:pPr>
            <a:r>
              <a:rPr lang="es-US" b="0" i="0" dirty="0">
                <a:solidFill>
                  <a:srgbClr val="000000"/>
                </a:solidFill>
                <a:effectLst/>
                <a:latin typeface="Segoe UI"/>
              </a:rPr>
              <a:t>En la República Centroafricana cerca del área de Bakouma. Los hallazgos, se dice, fueron “notables” por su contenido de uranio, con un promedio de 0.25%” de óxido de uranio. </a:t>
            </a:r>
            <a:endParaRPr lang="es-US" dirty="0"/>
          </a:p>
        </p:txBody>
      </p:sp>
    </p:spTree>
    <p:extLst>
      <p:ext uri="{BB962C8B-B14F-4D97-AF65-F5344CB8AC3E}">
        <p14:creationId xmlns:p14="http://schemas.microsoft.com/office/powerpoint/2010/main" val="2120394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9446" y="1134553"/>
            <a:ext cx="10178322" cy="694247"/>
          </a:xfrm>
        </p:spPr>
        <p:txBody>
          <a:bodyPr>
            <a:normAutofit fontScale="90000"/>
          </a:bodyPr>
          <a:lstStyle/>
          <a:p>
            <a:pPr algn="ctr"/>
            <a:r>
              <a:rPr lang="es-US" sz="4400" dirty="0"/>
              <a:t>Níger y namibia</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Según </a:t>
            </a:r>
            <a:r>
              <a:rPr lang="es-US" b="0" i="0" u="none" strike="noStrike" dirty="0">
                <a:solidFill>
                  <a:srgbClr val="044EAA"/>
                </a:solidFill>
                <a:effectLst/>
                <a:latin typeface="Segoe UI"/>
                <a:hlinkClick r:id="rId2"/>
              </a:rPr>
              <a:t>Nicolás Dasnois</a:t>
            </a:r>
            <a:r>
              <a:rPr lang="es-US" b="0" i="0" dirty="0">
                <a:solidFill>
                  <a:srgbClr val="000000"/>
                </a:solidFill>
                <a:effectLst/>
                <a:latin typeface="Segoe UI"/>
              </a:rPr>
              <a:t>, aunque la mayor parte de las compañías mineras se concentran en explotar los principales depósitos de uranio como los de Níger - con depósitos identificados de 275,500 toneladas de uranio - y Namibia, otros intereses mineros buscan yacimientos de uranio menores sin explotar como en la República Centroafricana. </a:t>
            </a:r>
          </a:p>
          <a:p>
            <a:pPr marL="0" indent="0" algn="just">
              <a:buNone/>
            </a:pPr>
            <a:r>
              <a:rPr lang="es-US" b="0" i="0" dirty="0">
                <a:solidFill>
                  <a:srgbClr val="000000"/>
                </a:solidFill>
                <a:effectLst/>
                <a:latin typeface="Segoe UI"/>
              </a:rPr>
              <a:t>Los yacimientos de uranio de Siria estarían en esta categoría de depósitos de uranio más pequeños vírgenes. </a:t>
            </a:r>
            <a:endParaRPr lang="es-US" dirty="0"/>
          </a:p>
        </p:txBody>
      </p:sp>
    </p:spTree>
    <p:extLst>
      <p:ext uri="{BB962C8B-B14F-4D97-AF65-F5344CB8AC3E}">
        <p14:creationId xmlns:p14="http://schemas.microsoft.com/office/powerpoint/2010/main" val="361964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7262" y="677352"/>
            <a:ext cx="9883354" cy="738492"/>
          </a:xfrm>
        </p:spPr>
        <p:txBody>
          <a:bodyPr>
            <a:normAutofit/>
          </a:bodyPr>
          <a:lstStyle/>
          <a:p>
            <a:pPr algn="ctr"/>
            <a:r>
              <a:rPr lang="es-US" sz="4400" dirty="0"/>
              <a:t>Areva y rookgate</a:t>
            </a:r>
          </a:p>
        </p:txBody>
      </p:sp>
      <p:sp>
        <p:nvSpPr>
          <p:cNvPr id="3" name="Marcador de contenido 2"/>
          <p:cNvSpPr>
            <a:spLocks noGrp="1"/>
          </p:cNvSpPr>
          <p:nvPr>
            <p:ph idx="1"/>
          </p:nvPr>
        </p:nvSpPr>
        <p:spPr>
          <a:xfrm>
            <a:off x="1367262" y="1728207"/>
            <a:ext cx="10178322" cy="3593591"/>
          </a:xfrm>
        </p:spPr>
        <p:txBody>
          <a:bodyPr/>
          <a:lstStyle/>
          <a:p>
            <a:pPr marL="0" indent="0" algn="just">
              <a:buNone/>
            </a:pPr>
            <a:r>
              <a:rPr lang="es-US" b="0" i="0" dirty="0">
                <a:solidFill>
                  <a:srgbClr val="000000"/>
                </a:solidFill>
                <a:effectLst/>
                <a:latin typeface="Segoe UI"/>
              </a:rPr>
              <a:t>Con reservas de uranio identificadas de 12,000 toneladas en la República Centro-</a:t>
            </a:r>
          </a:p>
          <a:p>
            <a:pPr marL="0" indent="0" algn="just">
              <a:buNone/>
            </a:pPr>
            <a:r>
              <a:rPr lang="es-US" b="0" i="0" dirty="0">
                <a:solidFill>
                  <a:srgbClr val="000000"/>
                </a:solidFill>
                <a:effectLst/>
                <a:latin typeface="Segoe UI"/>
              </a:rPr>
              <a:t>africana, la compañía nuclear francesa Areva planea iniciar la explotación de los depósitos de uranio del país africano entre 2016 y 2017</a:t>
            </a:r>
          </a:p>
          <a:p>
            <a:pPr marL="0" indent="0" algn="just">
              <a:buNone/>
            </a:pPr>
            <a:r>
              <a:rPr lang="es-US" dirty="0">
                <a:solidFill>
                  <a:srgbClr val="000000"/>
                </a:solidFill>
                <a:latin typeface="Segoe UI"/>
              </a:rPr>
              <a:t>L</a:t>
            </a:r>
            <a:r>
              <a:rPr lang="es-US" b="0" i="0" dirty="0">
                <a:solidFill>
                  <a:srgbClr val="000000"/>
                </a:solidFill>
                <a:effectLst/>
                <a:latin typeface="Segoe UI"/>
              </a:rPr>
              <a:t>a compañía canadiense Rockgate Capital Corporation tiene planes de iniciar la producción de los depósitos de Mali de 8,533 toneladas de uranio, otras reservas de uranio que se pueden considerar pequeñas.   </a:t>
            </a:r>
          </a:p>
          <a:p>
            <a:pPr marL="0" indent="0" algn="just">
              <a:buNone/>
            </a:pPr>
            <a:r>
              <a:rPr lang="es-US" b="0" i="0" dirty="0">
                <a:solidFill>
                  <a:srgbClr val="000000"/>
                </a:solidFill>
                <a:effectLst/>
                <a:latin typeface="Segoe UI"/>
              </a:rPr>
              <a:t>Mali es rica en </a:t>
            </a:r>
            <a:r>
              <a:rPr lang="es-US" b="0" i="0" u="none" strike="noStrike" dirty="0">
                <a:solidFill>
                  <a:srgbClr val="044EAA"/>
                </a:solidFill>
                <a:effectLst/>
                <a:latin typeface="Segoe UI"/>
                <a:hlinkClick r:id="rId2"/>
              </a:rPr>
              <a:t>oro y otros minerales</a:t>
            </a:r>
            <a:r>
              <a:rPr lang="es-US" b="0" i="0" dirty="0">
                <a:solidFill>
                  <a:srgbClr val="000000"/>
                </a:solidFill>
                <a:effectLst/>
                <a:latin typeface="Segoe UI"/>
              </a:rPr>
              <a:t>, teniendo yacimientos de uranio y depósitos de </a:t>
            </a:r>
            <a:r>
              <a:rPr lang="es-US" b="0" i="0" u="none" strike="noStrike" dirty="0">
                <a:solidFill>
                  <a:srgbClr val="044EAA"/>
                </a:solidFill>
                <a:effectLst/>
                <a:latin typeface="Segoe UI"/>
                <a:hlinkClick r:id="rId3"/>
              </a:rPr>
              <a:t>fosfatos</a:t>
            </a:r>
            <a:r>
              <a:rPr lang="es-US" b="0" i="0" dirty="0">
                <a:solidFill>
                  <a:srgbClr val="000000"/>
                </a:solidFill>
                <a:effectLst/>
                <a:latin typeface="Segoe UI"/>
              </a:rPr>
              <a:t>, otro importante </a:t>
            </a:r>
            <a:r>
              <a:rPr lang="es-US" b="0" i="0" u="none" strike="noStrike" dirty="0">
                <a:solidFill>
                  <a:srgbClr val="044EAA"/>
                </a:solidFill>
                <a:effectLst/>
                <a:latin typeface="Segoe UI"/>
                <a:hlinkClick r:id="rId4"/>
              </a:rPr>
              <a:t>sector de minería</a:t>
            </a:r>
            <a:r>
              <a:rPr lang="es-US" b="0" i="0" dirty="0">
                <a:solidFill>
                  <a:srgbClr val="000000"/>
                </a:solidFill>
                <a:effectLst/>
                <a:latin typeface="Segoe UI"/>
              </a:rPr>
              <a:t> maliense con reservas potenciales de 22 millones de toneladas de donde también se podría extraer uranio. </a:t>
            </a:r>
            <a:endParaRPr lang="es-US" dirty="0"/>
          </a:p>
        </p:txBody>
      </p:sp>
    </p:spTree>
    <p:extLst>
      <p:ext uri="{BB962C8B-B14F-4D97-AF65-F5344CB8AC3E}">
        <p14:creationId xmlns:p14="http://schemas.microsoft.com/office/powerpoint/2010/main" val="1535261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64773" y="854333"/>
            <a:ext cx="8185355" cy="944970"/>
          </a:xfrm>
        </p:spPr>
        <p:txBody>
          <a:bodyPr>
            <a:normAutofit/>
          </a:bodyPr>
          <a:lstStyle/>
          <a:p>
            <a:pPr algn="ctr"/>
            <a:r>
              <a:rPr lang="es-US" sz="4400" dirty="0"/>
              <a:t>Níger</a:t>
            </a:r>
          </a:p>
        </p:txBody>
      </p:sp>
      <p:sp>
        <p:nvSpPr>
          <p:cNvPr id="3" name="Marcador de contenido 2"/>
          <p:cNvSpPr>
            <a:spLocks noGrp="1"/>
          </p:cNvSpPr>
          <p:nvPr>
            <p:ph idx="1"/>
          </p:nvPr>
        </p:nvSpPr>
        <p:spPr/>
        <p:txBody>
          <a:bodyPr/>
          <a:lstStyle/>
          <a:p>
            <a:pPr marL="0" indent="0" algn="just">
              <a:buNone/>
            </a:pPr>
            <a:r>
              <a:rPr lang="es-US" b="0" i="0" dirty="0">
                <a:solidFill>
                  <a:srgbClr val="000000"/>
                </a:solidFill>
                <a:effectLst/>
                <a:latin typeface="Segoe UI"/>
              </a:rPr>
              <a:t>Para Areva las minas nigerinas de </a:t>
            </a:r>
            <a:r>
              <a:rPr lang="es-US" b="0" i="0" u="none" strike="noStrike" dirty="0">
                <a:solidFill>
                  <a:srgbClr val="044EAA"/>
                </a:solidFill>
                <a:effectLst/>
                <a:latin typeface="Segoe UI"/>
                <a:hlinkClick r:id="rId2"/>
              </a:rPr>
              <a:t>Arlit e Imouraren</a:t>
            </a:r>
            <a:r>
              <a:rPr lang="es-US" b="0" i="0" dirty="0">
                <a:solidFill>
                  <a:srgbClr val="000000"/>
                </a:solidFill>
                <a:effectLst/>
                <a:latin typeface="Segoe UI"/>
              </a:rPr>
              <a:t> son una importante fuente de uranio para las centrales nucleares de Francia, habiendo la compañía francesa explotado el uranio de Níger por más de 50 años, siendo además el inversor más importante del país africano</a:t>
            </a:r>
          </a:p>
          <a:p>
            <a:pPr marL="0" indent="0" algn="just">
              <a:buNone/>
            </a:pPr>
            <a:r>
              <a:rPr lang="es-US" b="0" i="0" dirty="0">
                <a:solidFill>
                  <a:srgbClr val="000000"/>
                </a:solidFill>
                <a:effectLst/>
                <a:latin typeface="Segoe UI"/>
              </a:rPr>
              <a:t>. De acuerdo a un estudio del Parlamento francés, el 18% del uranio consumido en las 58 centrales de energía atómica francesas en 2008 procedió de Níger.</a:t>
            </a:r>
            <a:endParaRPr lang="es-US" dirty="0"/>
          </a:p>
        </p:txBody>
      </p:sp>
    </p:spTree>
    <p:extLst>
      <p:ext uri="{BB962C8B-B14F-4D97-AF65-F5344CB8AC3E}">
        <p14:creationId xmlns:p14="http://schemas.microsoft.com/office/powerpoint/2010/main" val="3514201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810089"/>
            <a:ext cx="10178322" cy="782738"/>
          </a:xfrm>
        </p:spPr>
        <p:txBody>
          <a:bodyPr>
            <a:normAutofit/>
          </a:bodyPr>
          <a:lstStyle/>
          <a:p>
            <a:pPr algn="ctr"/>
            <a:r>
              <a:rPr lang="es-US" sz="4400" dirty="0"/>
              <a:t>Como enriquecer uranio</a:t>
            </a:r>
          </a:p>
        </p:txBody>
      </p:sp>
      <p:sp>
        <p:nvSpPr>
          <p:cNvPr id="3" name="Marcador de contenido 2"/>
          <p:cNvSpPr>
            <a:spLocks noGrp="1"/>
          </p:cNvSpPr>
          <p:nvPr>
            <p:ph idx="1"/>
          </p:nvPr>
        </p:nvSpPr>
        <p:spPr/>
        <p:txBody>
          <a:bodyPr>
            <a:normAutofit/>
          </a:bodyPr>
          <a:lstStyle/>
          <a:p>
            <a:pPr algn="just" fontAlgn="base"/>
            <a:r>
              <a:rPr lang="es-US" sz="1800" b="0" i="0" dirty="0">
                <a:solidFill>
                  <a:srgbClr val="606060"/>
                </a:solidFill>
                <a:effectLst/>
                <a:latin typeface="inherit"/>
              </a:rPr>
              <a:t>El uranio es extraído en forma de un mineral denominado pechblenda,</a:t>
            </a:r>
            <a:r>
              <a:rPr lang="es-US" sz="1800" b="0" i="0" u="none" strike="noStrike" baseline="30000" dirty="0">
                <a:solidFill>
                  <a:srgbClr val="93B874"/>
                </a:solidFill>
                <a:effectLst/>
                <a:latin typeface="inherit"/>
                <a:hlinkClick r:id="rId2"/>
              </a:rPr>
              <a:t>[2]</a:t>
            </a:r>
            <a:r>
              <a:rPr lang="es-US" sz="1800" b="0" i="0" dirty="0">
                <a:solidFill>
                  <a:srgbClr val="606060"/>
                </a:solidFill>
                <a:effectLst/>
                <a:latin typeface="inherit"/>
              </a:rPr>
              <a:t> y consiste de numerosos isótopos con diferentes pesos atómicos y de diferentes niveles de radioactividad.</a:t>
            </a:r>
          </a:p>
          <a:p>
            <a:pPr algn="just" fontAlgn="base"/>
            <a:r>
              <a:rPr lang="es-US" sz="1800" b="0" i="0" dirty="0">
                <a:solidFill>
                  <a:srgbClr val="606060"/>
                </a:solidFill>
                <a:effectLst/>
                <a:latin typeface="inherit"/>
              </a:rPr>
              <a:t> Para ser usado en reacciones de fisión, la cantidad del isótopo de uranio U</a:t>
            </a:r>
            <a:r>
              <a:rPr lang="es-US" sz="1800" b="0" i="0" baseline="30000" dirty="0">
                <a:solidFill>
                  <a:srgbClr val="606060"/>
                </a:solidFill>
                <a:effectLst/>
                <a:latin typeface="inherit"/>
              </a:rPr>
              <a:t>235</a:t>
            </a:r>
            <a:r>
              <a:rPr lang="es-US" sz="1800" b="0" i="0" dirty="0">
                <a:solidFill>
                  <a:srgbClr val="606060"/>
                </a:solidFill>
                <a:effectLst/>
                <a:latin typeface="inherit"/>
              </a:rPr>
              <a:t> debe incrementarse hasta un nivel que permita la fisión en un reactor o bomba. </a:t>
            </a:r>
          </a:p>
          <a:p>
            <a:pPr algn="just" fontAlgn="base"/>
            <a:endParaRPr lang="es-US" sz="1800" b="0" i="0" dirty="0">
              <a:solidFill>
                <a:srgbClr val="606060"/>
              </a:solidFill>
              <a:effectLst/>
              <a:latin typeface="inherit"/>
            </a:endParaRPr>
          </a:p>
          <a:p>
            <a:pPr algn="just" fontAlgn="base"/>
            <a:r>
              <a:rPr lang="es-US" sz="1800" b="0" i="0" dirty="0">
                <a:solidFill>
                  <a:srgbClr val="606060"/>
                </a:solidFill>
                <a:effectLst/>
                <a:latin typeface="inherit"/>
              </a:rPr>
              <a:t>Este proceso es denominado enriquecimiento de uranio y existen diversas maneras de llevarlo a cabo.</a:t>
            </a:r>
            <a:br>
              <a:rPr lang="es-US" dirty="0"/>
            </a:br>
            <a:endParaRPr lang="es-US" dirty="0"/>
          </a:p>
        </p:txBody>
      </p:sp>
    </p:spTree>
    <p:extLst>
      <p:ext uri="{BB962C8B-B14F-4D97-AF65-F5344CB8AC3E}">
        <p14:creationId xmlns:p14="http://schemas.microsoft.com/office/powerpoint/2010/main" val="21126889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0955" y="1208295"/>
            <a:ext cx="10178322" cy="605757"/>
          </a:xfrm>
        </p:spPr>
        <p:txBody>
          <a:bodyPr>
            <a:noAutofit/>
          </a:bodyPr>
          <a:lstStyle/>
          <a:p>
            <a:pPr algn="ctr"/>
            <a:r>
              <a:rPr lang="es-US" sz="4400" b="1" dirty="0"/>
              <a:t>Decidir</a:t>
            </a:r>
            <a:r>
              <a:rPr lang="es-US" sz="4400" dirty="0"/>
              <a:t> uso</a:t>
            </a:r>
          </a:p>
        </p:txBody>
      </p:sp>
      <p:sp>
        <p:nvSpPr>
          <p:cNvPr id="3" name="Marcador de contenido 2"/>
          <p:cNvSpPr>
            <a:spLocks noGrp="1"/>
          </p:cNvSpPr>
          <p:nvPr>
            <p:ph idx="1"/>
          </p:nvPr>
        </p:nvSpPr>
        <p:spPr/>
        <p:txBody>
          <a:bodyPr>
            <a:normAutofit fontScale="85000" lnSpcReduction="20000"/>
          </a:bodyPr>
          <a:lstStyle/>
          <a:p>
            <a:pPr marL="0" indent="0" algn="just" fontAlgn="base">
              <a:buNone/>
            </a:pPr>
            <a:endParaRPr lang="es-US" sz="2100" b="1" i="0" dirty="0">
              <a:solidFill>
                <a:srgbClr val="3E3D3B"/>
              </a:solidFill>
              <a:effectLst/>
              <a:latin typeface="Arial" panose="020B0604020202020204" pitchFamily="34" charset="0"/>
              <a:cs typeface="Arial" panose="020B0604020202020204" pitchFamily="34" charset="0"/>
            </a:endParaRPr>
          </a:p>
          <a:p>
            <a:pPr marL="0" indent="0" algn="just" fontAlgn="base">
              <a:buNone/>
            </a:pPr>
            <a:r>
              <a:rPr lang="es-US" sz="2100" b="1" i="0" dirty="0">
                <a:solidFill>
                  <a:srgbClr val="606060"/>
                </a:solidFill>
                <a:effectLst/>
                <a:latin typeface="Arial" panose="020B0604020202020204" pitchFamily="34" charset="0"/>
                <a:cs typeface="Arial" panose="020B0604020202020204" pitchFamily="34" charset="0"/>
              </a:rPr>
              <a:t>Decide el uso que le darás al uranio.</a:t>
            </a:r>
            <a:r>
              <a:rPr lang="es-US" sz="2100" b="0" i="0" dirty="0">
                <a:solidFill>
                  <a:srgbClr val="606060"/>
                </a:solidFill>
                <a:effectLst/>
                <a:latin typeface="Arial" panose="020B0604020202020204" pitchFamily="34" charset="0"/>
                <a:cs typeface="Arial" panose="020B0604020202020204" pitchFamily="34" charset="0"/>
              </a:rPr>
              <a:t> La mayoría del uranio extraído contiene solo un aproximado de 0.7 porciento de U</a:t>
            </a:r>
            <a:r>
              <a:rPr lang="es-US" sz="2100" b="0" i="0" baseline="30000" dirty="0">
                <a:solidFill>
                  <a:srgbClr val="606060"/>
                </a:solidFill>
                <a:effectLst/>
                <a:latin typeface="Arial" panose="020B0604020202020204" pitchFamily="34" charset="0"/>
                <a:cs typeface="Arial" panose="020B0604020202020204" pitchFamily="34" charset="0"/>
              </a:rPr>
              <a:t>235</a:t>
            </a:r>
            <a:r>
              <a:rPr lang="es-US" sz="2100" b="0" i="0" dirty="0">
                <a:solidFill>
                  <a:srgbClr val="606060"/>
                </a:solidFill>
                <a:effectLst/>
                <a:latin typeface="Arial" panose="020B0604020202020204" pitchFamily="34" charset="0"/>
                <a:cs typeface="Arial" panose="020B0604020202020204" pitchFamily="34" charset="0"/>
              </a:rPr>
              <a:t>, encontrándose su parte restante (la mayor parte) compuesta por el isótopo más estable de U</a:t>
            </a:r>
            <a:r>
              <a:rPr lang="es-US" sz="2100" b="0" i="0" baseline="30000" dirty="0">
                <a:solidFill>
                  <a:srgbClr val="606060"/>
                </a:solidFill>
                <a:effectLst/>
                <a:latin typeface="Arial" panose="020B0604020202020204" pitchFamily="34" charset="0"/>
                <a:cs typeface="Arial" panose="020B0604020202020204" pitchFamily="34" charset="0"/>
              </a:rPr>
              <a:t>238</a:t>
            </a:r>
            <a:endParaRPr lang="es-US" sz="2100" baseline="30000" dirty="0">
              <a:solidFill>
                <a:srgbClr val="606060"/>
              </a:solidFill>
              <a:latin typeface="Arial" panose="020B0604020202020204" pitchFamily="34" charset="0"/>
              <a:cs typeface="Arial" panose="020B0604020202020204" pitchFamily="34" charset="0"/>
            </a:endParaRPr>
          </a:p>
          <a:p>
            <a:pPr marL="0" indent="0" algn="just" fontAlgn="base">
              <a:buNone/>
            </a:pPr>
            <a:r>
              <a:rPr lang="es-US" sz="2100" b="0" i="0" dirty="0">
                <a:solidFill>
                  <a:srgbClr val="606060"/>
                </a:solidFill>
                <a:effectLst/>
                <a:latin typeface="Arial" panose="020B0604020202020204" pitchFamily="34" charset="0"/>
                <a:cs typeface="Arial" panose="020B0604020202020204" pitchFamily="34" charset="0"/>
              </a:rPr>
              <a:t>Según el tipo de reacción de fisión en el que el uranio vaya a ser utilizado dependerá el nivel al que el U</a:t>
            </a:r>
            <a:r>
              <a:rPr lang="es-US" sz="2100" b="0" i="0" baseline="30000" dirty="0">
                <a:solidFill>
                  <a:srgbClr val="606060"/>
                </a:solidFill>
                <a:effectLst/>
                <a:latin typeface="Arial" panose="020B0604020202020204" pitchFamily="34" charset="0"/>
                <a:cs typeface="Arial" panose="020B0604020202020204" pitchFamily="34" charset="0"/>
              </a:rPr>
              <a:t>235</a:t>
            </a:r>
            <a:r>
              <a:rPr lang="es-US" sz="2100" b="0" i="0" dirty="0">
                <a:solidFill>
                  <a:srgbClr val="606060"/>
                </a:solidFill>
                <a:effectLst/>
                <a:latin typeface="Arial" panose="020B0604020202020204" pitchFamily="34" charset="0"/>
                <a:cs typeface="Arial" panose="020B0604020202020204" pitchFamily="34" charset="0"/>
              </a:rPr>
              <a:t> debe incrementarse, para que así este sea utilizado eficientemente.</a:t>
            </a:r>
          </a:p>
          <a:p>
            <a:pPr marL="0" indent="0" algn="just" fontAlgn="base">
              <a:buNone/>
            </a:pPr>
            <a:r>
              <a:rPr lang="es-US" sz="2100" b="0" i="0" dirty="0">
                <a:solidFill>
                  <a:srgbClr val="606060"/>
                </a:solidFill>
                <a:effectLst/>
                <a:latin typeface="Arial" panose="020B0604020202020204" pitchFamily="34" charset="0"/>
                <a:cs typeface="Arial" panose="020B0604020202020204" pitchFamily="34" charset="0"/>
              </a:rPr>
              <a:t>El uranio utilizado en la mayor parte de las plantas de energía debe enriquecerse a un nivel entre 3 y 5 por ciento de U</a:t>
            </a:r>
            <a:r>
              <a:rPr lang="es-US" sz="2100" b="0" i="0" baseline="30000" dirty="0">
                <a:solidFill>
                  <a:srgbClr val="606060"/>
                </a:solidFill>
                <a:effectLst/>
                <a:latin typeface="Arial" panose="020B0604020202020204" pitchFamily="34" charset="0"/>
                <a:cs typeface="Arial" panose="020B0604020202020204" pitchFamily="34" charset="0"/>
              </a:rPr>
              <a:t>235</a:t>
            </a:r>
            <a:endParaRPr lang="es-US" sz="2100" baseline="30000" dirty="0">
              <a:solidFill>
                <a:srgbClr val="93B874"/>
              </a:solidFill>
              <a:latin typeface="Arial" panose="020B0604020202020204" pitchFamily="34" charset="0"/>
              <a:cs typeface="Arial" panose="020B0604020202020204" pitchFamily="34" charset="0"/>
            </a:endParaRPr>
          </a:p>
          <a:p>
            <a:pPr marL="0" indent="0" algn="just" fontAlgn="base">
              <a:buNone/>
            </a:pPr>
            <a:r>
              <a:rPr lang="es-US" sz="2100" b="0" i="0" dirty="0">
                <a:solidFill>
                  <a:srgbClr val="606060"/>
                </a:solidFill>
                <a:effectLst/>
                <a:latin typeface="Arial" panose="020B0604020202020204" pitchFamily="34" charset="0"/>
                <a:cs typeface="Arial" panose="020B0604020202020204" pitchFamily="34" charset="0"/>
              </a:rPr>
              <a:t>Algunos pocos reactores nucleares, como los de CANDU en Canadá (por sus siglas en inglés) o el reactor Magnox en Reino Unido, han sido diseñados para enriquecer uranio.</a:t>
            </a:r>
            <a:r>
              <a:rPr lang="es-US" sz="2100" b="0" i="0" u="none" strike="noStrike" baseline="30000" dirty="0">
                <a:solidFill>
                  <a:srgbClr val="93B874"/>
                </a:solidFill>
                <a:effectLst/>
                <a:latin typeface="Arial" panose="020B0604020202020204" pitchFamily="34" charset="0"/>
                <a:cs typeface="Arial" panose="020B0604020202020204" pitchFamily="34" charset="0"/>
                <a:hlinkClick r:id="rId2"/>
              </a:rPr>
              <a:t>[7]</a:t>
            </a:r>
            <a:endParaRPr lang="es-US" sz="2100" b="0" i="0" dirty="0">
              <a:solidFill>
                <a:srgbClr val="606060"/>
              </a:solidFill>
              <a:effectLst/>
              <a:latin typeface="Arial" panose="020B0604020202020204" pitchFamily="34" charset="0"/>
              <a:cs typeface="Arial" panose="020B0604020202020204" pitchFamily="34" charset="0"/>
            </a:endParaRPr>
          </a:p>
          <a:p>
            <a:pPr marL="0" indent="0" algn="just" fontAlgn="base">
              <a:buNone/>
            </a:pPr>
            <a:r>
              <a:rPr lang="es-US" sz="2100" b="0" i="0" dirty="0">
                <a:solidFill>
                  <a:srgbClr val="606060"/>
                </a:solidFill>
                <a:effectLst/>
                <a:latin typeface="Arial" panose="020B0604020202020204" pitchFamily="34" charset="0"/>
                <a:cs typeface="Arial" panose="020B0604020202020204" pitchFamily="34" charset="0"/>
              </a:rPr>
              <a:t>En contraste, el uranio utilizado en bombas y ojivas atómicas requiere ser enriquecido al 90 por ciento de U</a:t>
            </a:r>
            <a:r>
              <a:rPr lang="es-US" sz="2100" b="0" i="0" baseline="30000" dirty="0">
                <a:solidFill>
                  <a:srgbClr val="606060"/>
                </a:solidFill>
                <a:effectLst/>
                <a:latin typeface="Arial" panose="020B0604020202020204" pitchFamily="34" charset="0"/>
                <a:cs typeface="Arial" panose="020B0604020202020204" pitchFamily="34" charset="0"/>
              </a:rPr>
              <a:t>235</a:t>
            </a:r>
            <a:r>
              <a:rPr lang="es-US" sz="2100" b="0" i="0" dirty="0">
                <a:solidFill>
                  <a:srgbClr val="606060"/>
                </a:solidFill>
                <a:effectLst/>
                <a:latin typeface="Arial" panose="020B0604020202020204" pitchFamily="34" charset="0"/>
                <a:cs typeface="Arial" panose="020B0604020202020204" pitchFamily="34" charset="0"/>
              </a:rPr>
              <a:t>.</a:t>
            </a:r>
          </a:p>
          <a:p>
            <a:endParaRPr lang="es-US" dirty="0"/>
          </a:p>
        </p:txBody>
      </p:sp>
    </p:spTree>
    <p:extLst>
      <p:ext uri="{BB962C8B-B14F-4D97-AF65-F5344CB8AC3E}">
        <p14:creationId xmlns:p14="http://schemas.microsoft.com/office/powerpoint/2010/main" val="2397617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723" y="810088"/>
            <a:ext cx="10178322" cy="767989"/>
          </a:xfrm>
        </p:spPr>
        <p:txBody>
          <a:bodyPr>
            <a:normAutofit/>
          </a:bodyPr>
          <a:lstStyle/>
          <a:p>
            <a:pPr algn="ctr"/>
            <a:r>
              <a:rPr lang="es-US" sz="4400" dirty="0"/>
              <a:t>Convertir uranio en gas</a:t>
            </a:r>
          </a:p>
        </p:txBody>
      </p:sp>
      <p:sp>
        <p:nvSpPr>
          <p:cNvPr id="3" name="Marcador de contenido 2"/>
          <p:cNvSpPr>
            <a:spLocks noGrp="1"/>
          </p:cNvSpPr>
          <p:nvPr>
            <p:ph idx="1"/>
          </p:nvPr>
        </p:nvSpPr>
        <p:spPr/>
        <p:txBody>
          <a:bodyPr/>
          <a:lstStyle/>
          <a:p>
            <a:pPr marL="0" indent="0" algn="just">
              <a:buNone/>
            </a:pPr>
            <a:r>
              <a:rPr lang="es-US" b="1" i="0" dirty="0">
                <a:solidFill>
                  <a:srgbClr val="606060"/>
                </a:solidFill>
                <a:effectLst/>
                <a:latin typeface="Helvetica Neue"/>
              </a:rPr>
              <a:t>Convierte el mineral de uranio en un gas.</a:t>
            </a:r>
          </a:p>
          <a:p>
            <a:pPr marL="0" indent="0" algn="just">
              <a:buNone/>
            </a:pPr>
            <a:r>
              <a:rPr lang="es-US" b="0" i="0" dirty="0">
                <a:solidFill>
                  <a:srgbClr val="606060"/>
                </a:solidFill>
                <a:effectLst/>
                <a:latin typeface="Helvetica Neue"/>
              </a:rPr>
              <a:t> La mayoría de los métodos que existen hoy en día para el enriquecimiento de uranio requieren que el mineral sea transformado en un gas de baja temperatura. </a:t>
            </a:r>
          </a:p>
          <a:p>
            <a:pPr marL="0" indent="0" algn="just">
              <a:buNone/>
            </a:pPr>
            <a:r>
              <a:rPr lang="es-US" b="0" i="0" dirty="0">
                <a:solidFill>
                  <a:srgbClr val="606060"/>
                </a:solidFill>
                <a:effectLst/>
                <a:latin typeface="Helvetica Neue"/>
              </a:rPr>
              <a:t>Con ese fin, lo usual será bombear gas de flúor hacia una planta de conversión de minerales; entonces, el gas de óxido de uranio reaccionará con el gas de flúor y con esto se producirá hexafluoruro de uranio (UF</a:t>
            </a:r>
            <a:r>
              <a:rPr lang="es-US" b="0" i="0" baseline="-25000" dirty="0">
                <a:solidFill>
                  <a:srgbClr val="606060"/>
                </a:solidFill>
                <a:effectLst/>
                <a:latin typeface="Helvetica Neue"/>
              </a:rPr>
              <a:t>6</a:t>
            </a:r>
            <a:r>
              <a:rPr lang="es-US" b="0" i="0" dirty="0">
                <a:solidFill>
                  <a:srgbClr val="606060"/>
                </a:solidFill>
                <a:effectLst/>
                <a:latin typeface="Helvetica Neue"/>
              </a:rPr>
              <a:t>). </a:t>
            </a:r>
          </a:p>
          <a:p>
            <a:pPr marL="0" indent="0" algn="just">
              <a:buNone/>
            </a:pPr>
            <a:r>
              <a:rPr lang="es-US" b="0" i="0" dirty="0">
                <a:solidFill>
                  <a:srgbClr val="606060"/>
                </a:solidFill>
                <a:effectLst/>
                <a:latin typeface="Helvetica Neue"/>
              </a:rPr>
              <a:t>Se deja que el gas actúe para separar y reunir los isótopos de U</a:t>
            </a:r>
            <a:r>
              <a:rPr lang="es-US" b="0" i="0" baseline="30000" dirty="0">
                <a:solidFill>
                  <a:srgbClr val="606060"/>
                </a:solidFill>
                <a:effectLst/>
                <a:latin typeface="Helvetica Neue"/>
              </a:rPr>
              <a:t>235</a:t>
            </a:r>
            <a:r>
              <a:rPr lang="es-US" b="0" i="0" dirty="0">
                <a:solidFill>
                  <a:srgbClr val="606060"/>
                </a:solidFill>
                <a:effectLst/>
                <a:latin typeface="Helvetica Neue"/>
              </a:rPr>
              <a:t>.</a:t>
            </a:r>
            <a:endParaRPr lang="es-US" dirty="0"/>
          </a:p>
        </p:txBody>
      </p:sp>
    </p:spTree>
    <p:extLst>
      <p:ext uri="{BB962C8B-B14F-4D97-AF65-F5344CB8AC3E}">
        <p14:creationId xmlns:p14="http://schemas.microsoft.com/office/powerpoint/2010/main" val="22811705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824837"/>
            <a:ext cx="10178322" cy="782738"/>
          </a:xfrm>
        </p:spPr>
        <p:txBody>
          <a:bodyPr>
            <a:normAutofit/>
          </a:bodyPr>
          <a:lstStyle/>
          <a:p>
            <a:pPr algn="ctr"/>
            <a:r>
              <a:rPr lang="es-US" sz="4400" dirty="0"/>
              <a:t>Enriquecer uranio</a:t>
            </a:r>
          </a:p>
        </p:txBody>
      </p:sp>
      <p:sp>
        <p:nvSpPr>
          <p:cNvPr id="3" name="Marcador de contenido 2"/>
          <p:cNvSpPr>
            <a:spLocks noGrp="1"/>
          </p:cNvSpPr>
          <p:nvPr>
            <p:ph idx="1"/>
          </p:nvPr>
        </p:nvSpPr>
        <p:spPr/>
        <p:txBody>
          <a:bodyPr/>
          <a:lstStyle/>
          <a:p>
            <a:pPr marL="0" indent="0" algn="just">
              <a:buNone/>
            </a:pPr>
            <a:r>
              <a:rPr lang="es-US" b="1" i="0" dirty="0">
                <a:solidFill>
                  <a:srgbClr val="606060"/>
                </a:solidFill>
                <a:effectLst/>
                <a:latin typeface="Helvetica Neue"/>
              </a:rPr>
              <a:t>Enriquece el uranio.</a:t>
            </a:r>
            <a:r>
              <a:rPr lang="es-US" b="0" i="0" dirty="0">
                <a:solidFill>
                  <a:srgbClr val="606060"/>
                </a:solidFill>
                <a:effectLst/>
                <a:latin typeface="Helvetica Neue"/>
              </a:rPr>
              <a:t> </a:t>
            </a:r>
          </a:p>
          <a:p>
            <a:pPr marL="0" indent="0" algn="just">
              <a:buNone/>
            </a:pPr>
            <a:r>
              <a:rPr lang="es-US" b="0" i="0" dirty="0">
                <a:solidFill>
                  <a:srgbClr val="606060"/>
                </a:solidFill>
                <a:effectLst/>
                <a:latin typeface="Helvetica Neue"/>
              </a:rPr>
              <a:t>Las secciones restantes de este artículo describen los diferentes procesos que existen para enriquecer uranio</a:t>
            </a:r>
          </a:p>
          <a:p>
            <a:pPr marL="0" indent="0" algn="just">
              <a:buNone/>
            </a:pPr>
            <a:r>
              <a:rPr lang="es-US" b="0" i="0" dirty="0">
                <a:solidFill>
                  <a:srgbClr val="606060"/>
                </a:solidFill>
                <a:effectLst/>
                <a:latin typeface="Helvetica Neue"/>
              </a:rPr>
              <a:t> De todos esos procesos, los procesos de difusión gaseosa y centrifugación de gases son los dos más comunes, sin embargo, se espera que el proceso de separación de isótopos por láser los reemplace</a:t>
            </a:r>
            <a:endParaRPr lang="es-US" dirty="0"/>
          </a:p>
        </p:txBody>
      </p:sp>
    </p:spTree>
    <p:extLst>
      <p:ext uri="{BB962C8B-B14F-4D97-AF65-F5344CB8AC3E}">
        <p14:creationId xmlns:p14="http://schemas.microsoft.com/office/powerpoint/2010/main" val="3973871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4"/>
          <p:cNvPicPr>
            <a:picLocks noChangeAspect="1"/>
          </p:cNvPicPr>
          <p:nvPr/>
        </p:nvPicPr>
        <p:blipFill>
          <a:blip r:embed="rId2">
            <a:extLst>
              <a:ext uri="{BEBA8EAE-BF5A-486C-A8C5-ECC9F3942E4B}">
                <a14:imgProps xmlns:a14="http://schemas.microsoft.com/office/drawing/2010/main">
                  <a14:imgLayer r:embed="rId3">
                    <a14:imgEffect>
                      <a14:colorTemperature colorTemp="5900"/>
                    </a14:imgEffect>
                  </a14:imgLayer>
                </a14:imgProps>
              </a:ext>
            </a:extLst>
          </a:blip>
          <a:stretch>
            <a:fillRect/>
          </a:stretch>
        </p:blipFill>
        <p:spPr>
          <a:xfrm>
            <a:off x="2840540" y="704918"/>
            <a:ext cx="7307331" cy="5418667"/>
          </a:xfrm>
          <a:prstGeom prst="roundRect">
            <a:avLst>
              <a:gd name="adj" fmla="val 16667"/>
            </a:avLst>
          </a:prstGeom>
          <a:ln w="38100">
            <a:solidFill>
              <a:srgbClr val="FF0000"/>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7861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942823"/>
            <a:ext cx="10178322" cy="694247"/>
          </a:xfrm>
        </p:spPr>
        <p:txBody>
          <a:bodyPr>
            <a:noAutofit/>
          </a:bodyPr>
          <a:lstStyle/>
          <a:p>
            <a:pPr algn="ctr"/>
            <a:r>
              <a:rPr lang="es-US" sz="4400" dirty="0"/>
              <a:t>Características</a:t>
            </a:r>
          </a:p>
        </p:txBody>
      </p:sp>
      <p:sp>
        <p:nvSpPr>
          <p:cNvPr id="3" name="Marcador de contenido 2"/>
          <p:cNvSpPr>
            <a:spLocks noGrp="1"/>
          </p:cNvSpPr>
          <p:nvPr>
            <p:ph idx="1"/>
          </p:nvPr>
        </p:nvSpPr>
        <p:spPr/>
        <p:txBody>
          <a:bodyPr/>
          <a:lstStyle/>
          <a:p>
            <a:pPr marL="0" indent="0" algn="just">
              <a:buNone/>
            </a:pPr>
            <a:r>
              <a:rPr lang="es-US" b="0" i="0" dirty="0">
                <a:solidFill>
                  <a:srgbClr val="252525"/>
                </a:solidFill>
                <a:effectLst/>
                <a:latin typeface="Helvetica Neue"/>
              </a:rPr>
              <a:t>En la naturaleza se presenta en muy bajas concentraciones (unas pocas </a:t>
            </a:r>
            <a:r>
              <a:rPr lang="es-US" b="0" i="0" u="none" strike="noStrike" dirty="0">
                <a:solidFill>
                  <a:srgbClr val="5A3696"/>
                </a:solidFill>
                <a:effectLst/>
                <a:latin typeface="Helvetica Neue"/>
                <a:hlinkClick r:id="rId2" tooltip="Partes por millón"/>
              </a:rPr>
              <a:t>partes por millón</a:t>
            </a:r>
            <a:r>
              <a:rPr lang="es-US" b="0" i="0" dirty="0">
                <a:solidFill>
                  <a:srgbClr val="252525"/>
                </a:solidFill>
                <a:effectLst/>
                <a:latin typeface="Helvetica Neue"/>
              </a:rPr>
              <a:t> o ppm) en </a:t>
            </a:r>
            <a:r>
              <a:rPr lang="es-US" b="0" i="0" u="none" strike="noStrike" dirty="0">
                <a:solidFill>
                  <a:srgbClr val="5A3696"/>
                </a:solidFill>
                <a:effectLst/>
                <a:latin typeface="Helvetica Neue"/>
                <a:hlinkClick r:id="rId3" tooltip="Roca"/>
              </a:rPr>
              <a:t>rocas</a:t>
            </a:r>
            <a:r>
              <a:rPr lang="es-US" b="0" i="0" dirty="0">
                <a:solidFill>
                  <a:srgbClr val="252525"/>
                </a:solidFill>
                <a:effectLst/>
                <a:latin typeface="Helvetica Neue"/>
              </a:rPr>
              <a:t>, </a:t>
            </a:r>
            <a:r>
              <a:rPr lang="es-US" b="0" i="0" u="none" strike="noStrike" dirty="0">
                <a:solidFill>
                  <a:srgbClr val="5A3696"/>
                </a:solidFill>
                <a:effectLst/>
                <a:latin typeface="Helvetica Neue"/>
                <a:hlinkClick r:id="rId4" tooltip="Tierra"/>
              </a:rPr>
              <a:t>tierras</a:t>
            </a:r>
            <a:r>
              <a:rPr lang="es-US" b="0" i="0" dirty="0">
                <a:solidFill>
                  <a:srgbClr val="252525"/>
                </a:solidFill>
                <a:effectLst/>
                <a:latin typeface="Helvetica Neue"/>
              </a:rPr>
              <a:t>, </a:t>
            </a:r>
            <a:r>
              <a:rPr lang="es-US" b="0" i="0" u="none" strike="noStrike" dirty="0">
                <a:solidFill>
                  <a:srgbClr val="5A3696"/>
                </a:solidFill>
                <a:effectLst/>
                <a:latin typeface="Helvetica Neue"/>
                <a:hlinkClick r:id="rId5" tooltip="Agua"/>
              </a:rPr>
              <a:t>agua</a:t>
            </a:r>
            <a:r>
              <a:rPr lang="es-US" b="0" i="0" dirty="0">
                <a:solidFill>
                  <a:srgbClr val="252525"/>
                </a:solidFill>
                <a:effectLst/>
                <a:latin typeface="Helvetica Neue"/>
              </a:rPr>
              <a:t> y los seres vivos.</a:t>
            </a:r>
          </a:p>
          <a:p>
            <a:pPr marL="0" indent="0" algn="just">
              <a:buNone/>
            </a:pPr>
            <a:r>
              <a:rPr lang="es-US" b="0" i="0" dirty="0">
                <a:solidFill>
                  <a:srgbClr val="252525"/>
                </a:solidFill>
                <a:effectLst/>
                <a:latin typeface="Helvetica Neue"/>
              </a:rPr>
              <a:t> Para su uso el uranio debe ser extraído y concentrado a partir de </a:t>
            </a:r>
            <a:r>
              <a:rPr lang="es-US" b="0" i="0" u="none" strike="noStrike" dirty="0">
                <a:solidFill>
                  <a:srgbClr val="5A3696"/>
                </a:solidFill>
                <a:effectLst/>
                <a:latin typeface="Helvetica Neue"/>
                <a:hlinkClick r:id="rId6" tooltip="Minerales"/>
              </a:rPr>
              <a:t>minerales</a:t>
            </a:r>
            <a:r>
              <a:rPr lang="es-US" b="0" i="0" dirty="0">
                <a:solidFill>
                  <a:srgbClr val="252525"/>
                </a:solidFill>
                <a:effectLst/>
                <a:latin typeface="Helvetica Neue"/>
              </a:rPr>
              <a:t> que lo contienen, como por ejemplo la </a:t>
            </a:r>
            <a:r>
              <a:rPr lang="es-US" b="0" i="0" u="none" strike="noStrike" dirty="0">
                <a:solidFill>
                  <a:srgbClr val="5A3696"/>
                </a:solidFill>
                <a:effectLst/>
                <a:latin typeface="Helvetica Neue"/>
                <a:hlinkClick r:id="rId7" tooltip="Uranitita"/>
              </a:rPr>
              <a:t>uranitita</a:t>
            </a:r>
            <a:r>
              <a:rPr lang="es-US" b="0" i="0" dirty="0">
                <a:solidFill>
                  <a:srgbClr val="252525"/>
                </a:solidFill>
                <a:effectLst/>
                <a:latin typeface="Helvetica Neue"/>
              </a:rPr>
              <a:t> (ver </a:t>
            </a:r>
            <a:r>
              <a:rPr lang="es-US" b="0" i="0" u="none" strike="noStrike" dirty="0">
                <a:solidFill>
                  <a:srgbClr val="5A3696"/>
                </a:solidFill>
                <a:effectLst/>
                <a:latin typeface="Helvetica Neue"/>
                <a:hlinkClick r:id="rId8" tooltip="Ciclo del combustible nuclear"/>
              </a:rPr>
              <a:t>minería del uranio</a:t>
            </a:r>
            <a:r>
              <a:rPr lang="es-US" b="0" i="0" dirty="0">
                <a:solidFill>
                  <a:srgbClr val="252525"/>
                </a:solidFill>
                <a:effectLst/>
                <a:latin typeface="Helvetica Neue"/>
              </a:rPr>
              <a:t>). </a:t>
            </a:r>
          </a:p>
          <a:p>
            <a:pPr marL="0" indent="0" algn="just">
              <a:buNone/>
            </a:pPr>
            <a:r>
              <a:rPr lang="es-US" b="0" i="0" dirty="0">
                <a:solidFill>
                  <a:srgbClr val="252525"/>
                </a:solidFill>
                <a:effectLst/>
                <a:latin typeface="Helvetica Neue"/>
              </a:rPr>
              <a:t>Las rocas son tratadas químicamente para separar el uranio, convirtiéndolo en compuestos químicos de uranio. </a:t>
            </a:r>
          </a:p>
          <a:p>
            <a:pPr marL="0" indent="0" algn="just">
              <a:buNone/>
            </a:pPr>
            <a:r>
              <a:rPr lang="es-US" b="0" i="0" dirty="0">
                <a:solidFill>
                  <a:srgbClr val="252525"/>
                </a:solidFill>
                <a:effectLst/>
                <a:latin typeface="Helvetica Neue"/>
              </a:rPr>
              <a:t>El residuo se denomina </a:t>
            </a:r>
            <a:r>
              <a:rPr lang="es-US" b="0" i="0" u="none" strike="noStrike" dirty="0">
                <a:solidFill>
                  <a:srgbClr val="CC0000"/>
                </a:solidFill>
                <a:effectLst/>
                <a:latin typeface="Helvetica Neue"/>
                <a:hlinkClick r:id="rId9" tooltip="Estéril (minería) (aún no redactado)"/>
              </a:rPr>
              <a:t>estéril</a:t>
            </a:r>
            <a:r>
              <a:rPr lang="es-US" b="0" i="0" dirty="0">
                <a:solidFill>
                  <a:srgbClr val="252525"/>
                </a:solidFill>
                <a:effectLst/>
                <a:latin typeface="Helvetica Neue"/>
              </a:rPr>
              <a:t>. Esos estériles contienen las mismas sustancias radiactivas que poseía el mineral original y que no fueron separadas, como el </a:t>
            </a:r>
            <a:r>
              <a:rPr lang="es-US" b="0" i="0" u="none" strike="noStrike" dirty="0">
                <a:solidFill>
                  <a:srgbClr val="5A3696"/>
                </a:solidFill>
                <a:effectLst/>
                <a:latin typeface="Helvetica Neue"/>
                <a:hlinkClick r:id="rId10" tooltip="Radio (elemento)"/>
              </a:rPr>
              <a:t>radio</a:t>
            </a:r>
            <a:r>
              <a:rPr lang="es-US" b="0" i="0" dirty="0">
                <a:solidFill>
                  <a:srgbClr val="252525"/>
                </a:solidFill>
                <a:effectLst/>
                <a:latin typeface="Helvetica Neue"/>
              </a:rPr>
              <a:t>, el </a:t>
            </a:r>
            <a:r>
              <a:rPr lang="es-US" b="0" i="0" u="none" strike="noStrike" dirty="0">
                <a:solidFill>
                  <a:srgbClr val="5A3696"/>
                </a:solidFill>
                <a:effectLst/>
                <a:latin typeface="Helvetica Neue"/>
                <a:hlinkClick r:id="rId11" tooltip="Torio"/>
              </a:rPr>
              <a:t>torio</a:t>
            </a:r>
            <a:r>
              <a:rPr lang="es-US" b="0" i="0" dirty="0">
                <a:solidFill>
                  <a:srgbClr val="252525"/>
                </a:solidFill>
                <a:effectLst/>
                <a:latin typeface="Helvetica Neue"/>
              </a:rPr>
              <a:t> o el </a:t>
            </a:r>
            <a:r>
              <a:rPr lang="es-US" b="0" i="0" u="none" strike="noStrike" dirty="0">
                <a:solidFill>
                  <a:srgbClr val="5A3696"/>
                </a:solidFill>
                <a:effectLst/>
                <a:latin typeface="Helvetica Neue"/>
                <a:hlinkClick r:id="rId12" tooltip="Potasio"/>
              </a:rPr>
              <a:t>potasio</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580409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
          <p:cNvPicPr>
            <a:picLocks noChangeAspect="1"/>
          </p:cNvPicPr>
          <p:nvPr/>
        </p:nvPicPr>
        <p:blipFill>
          <a:blip r:embed="rId2"/>
          <a:stretch>
            <a:fillRect/>
          </a:stretch>
        </p:blipFill>
        <p:spPr>
          <a:xfrm>
            <a:off x="3156359" y="1160206"/>
            <a:ext cx="6070495" cy="444418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936635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
          <p:cNvPicPr>
            <a:picLocks noChangeAspect="1"/>
          </p:cNvPicPr>
          <p:nvPr/>
        </p:nvPicPr>
        <p:blipFill>
          <a:blip r:embed="rId2"/>
          <a:stretch>
            <a:fillRect/>
          </a:stretch>
        </p:blipFill>
        <p:spPr>
          <a:xfrm>
            <a:off x="2005781" y="637406"/>
            <a:ext cx="8114518" cy="487849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0981232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
          <p:cNvPicPr>
            <a:picLocks noChangeAspect="1"/>
          </p:cNvPicPr>
          <p:nvPr/>
        </p:nvPicPr>
        <p:blipFill>
          <a:blip r:embed="rId2"/>
          <a:stretch>
            <a:fillRect/>
          </a:stretch>
        </p:blipFill>
        <p:spPr>
          <a:xfrm>
            <a:off x="2628900" y="828674"/>
            <a:ext cx="6934200" cy="520065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88145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
          <p:cNvPicPr>
            <a:picLocks noChangeAspect="1"/>
          </p:cNvPicPr>
          <p:nvPr/>
        </p:nvPicPr>
        <p:blipFill>
          <a:blip r:embed="rId2"/>
          <a:stretch>
            <a:fillRect/>
          </a:stretch>
        </p:blipFill>
        <p:spPr>
          <a:xfrm>
            <a:off x="2628900" y="828674"/>
            <a:ext cx="6934200" cy="520065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084773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
          <p:cNvPicPr>
            <a:picLocks noChangeAspect="1"/>
          </p:cNvPicPr>
          <p:nvPr/>
        </p:nvPicPr>
        <p:blipFill>
          <a:blip r:embed="rId2"/>
          <a:stretch>
            <a:fillRect/>
          </a:stretch>
        </p:blipFill>
        <p:spPr>
          <a:xfrm>
            <a:off x="1524500" y="427704"/>
            <a:ext cx="9336979" cy="598784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33782216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2"/>
          <p:cNvPicPr>
            <a:picLocks noChangeAspect="1"/>
          </p:cNvPicPr>
          <p:nvPr/>
        </p:nvPicPr>
        <p:blipFill>
          <a:blip r:embed="rId2"/>
          <a:stretch>
            <a:fillRect/>
          </a:stretch>
        </p:blipFill>
        <p:spPr>
          <a:xfrm>
            <a:off x="2293222" y="968905"/>
            <a:ext cx="7735681" cy="4944109"/>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1718813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898579"/>
            <a:ext cx="10178322" cy="944970"/>
          </a:xfrm>
        </p:spPr>
        <p:txBody>
          <a:bodyPr>
            <a:normAutofit/>
          </a:bodyPr>
          <a:lstStyle/>
          <a:p>
            <a:pPr algn="ctr"/>
            <a:r>
              <a:rPr lang="es-US" sz="4400" dirty="0"/>
              <a:t>Isotopos</a:t>
            </a:r>
          </a:p>
        </p:txBody>
      </p:sp>
      <p:sp>
        <p:nvSpPr>
          <p:cNvPr id="3" name="Marcador de contenido 2"/>
          <p:cNvSpPr>
            <a:spLocks noGrp="1"/>
          </p:cNvSpPr>
          <p:nvPr>
            <p:ph idx="1"/>
          </p:nvPr>
        </p:nvSpPr>
        <p:spPr/>
        <p:txBody>
          <a:bodyPr/>
          <a:lstStyle/>
          <a:p>
            <a:pPr marL="0" indent="0" algn="just">
              <a:buNone/>
            </a:pPr>
            <a:r>
              <a:rPr lang="es-US" b="0" i="0" dirty="0">
                <a:solidFill>
                  <a:srgbClr val="252525"/>
                </a:solidFill>
                <a:effectLst/>
                <a:latin typeface="Helvetica Neue"/>
              </a:rPr>
              <a:t>El uranio natural está formado por tres tipos de </a:t>
            </a:r>
            <a:r>
              <a:rPr lang="es-US" b="0" i="0" u="none" strike="noStrike" dirty="0">
                <a:solidFill>
                  <a:srgbClr val="5A3696"/>
                </a:solidFill>
                <a:effectLst/>
                <a:latin typeface="Helvetica Neue"/>
                <a:hlinkClick r:id="rId2" tooltip="Isótopo"/>
              </a:rPr>
              <a:t>isótopos</a:t>
            </a:r>
            <a:r>
              <a:rPr lang="es-US" b="0" i="0" dirty="0">
                <a:solidFill>
                  <a:srgbClr val="252525"/>
                </a:solidFill>
                <a:effectLst/>
                <a:latin typeface="Helvetica Neue"/>
              </a:rPr>
              <a:t>: uranio-238 (</a:t>
            </a:r>
            <a:r>
              <a:rPr lang="es-US" b="0" i="0" baseline="30000" dirty="0">
                <a:solidFill>
                  <a:srgbClr val="252525"/>
                </a:solidFill>
                <a:effectLst/>
                <a:latin typeface="Helvetica Neue"/>
              </a:rPr>
              <a:t>238</a:t>
            </a:r>
            <a:r>
              <a:rPr lang="es-US" b="0" i="0" dirty="0">
                <a:solidFill>
                  <a:srgbClr val="252525"/>
                </a:solidFill>
                <a:effectLst/>
                <a:latin typeface="Helvetica Neue"/>
              </a:rPr>
              <a:t>U), </a:t>
            </a:r>
            <a:r>
              <a:rPr lang="es-US" b="0" i="0" u="none" strike="noStrike" dirty="0">
                <a:solidFill>
                  <a:srgbClr val="5A3696"/>
                </a:solidFill>
                <a:effectLst/>
                <a:latin typeface="Helvetica Neue"/>
                <a:hlinkClick r:id="rId3" tooltip="Uranio-235"/>
              </a:rPr>
              <a:t>uranio-235</a:t>
            </a:r>
            <a:r>
              <a:rPr lang="es-US" b="0" i="0" dirty="0">
                <a:solidFill>
                  <a:srgbClr val="252525"/>
                </a:solidFill>
                <a:effectLst/>
                <a:latin typeface="Helvetica Neue"/>
              </a:rPr>
              <a:t> (</a:t>
            </a:r>
            <a:r>
              <a:rPr lang="es-US" b="0" i="0" baseline="30000" dirty="0">
                <a:solidFill>
                  <a:srgbClr val="252525"/>
                </a:solidFill>
                <a:effectLst/>
                <a:latin typeface="Helvetica Neue"/>
              </a:rPr>
              <a:t>235</a:t>
            </a:r>
            <a:r>
              <a:rPr lang="es-US" b="0" i="0" dirty="0">
                <a:solidFill>
                  <a:srgbClr val="252525"/>
                </a:solidFill>
                <a:effectLst/>
                <a:latin typeface="Helvetica Neue"/>
              </a:rPr>
              <a:t>U) y uranio-234 (</a:t>
            </a:r>
            <a:r>
              <a:rPr lang="es-US" b="0" i="0" baseline="30000" dirty="0">
                <a:solidFill>
                  <a:srgbClr val="252525"/>
                </a:solidFill>
                <a:effectLst/>
                <a:latin typeface="Helvetica Neue"/>
              </a:rPr>
              <a:t>234</a:t>
            </a:r>
            <a:r>
              <a:rPr lang="es-US" b="0" i="0" dirty="0">
                <a:solidFill>
                  <a:srgbClr val="252525"/>
                </a:solidFill>
                <a:effectLst/>
                <a:latin typeface="Helvetica Neue"/>
              </a:rPr>
              <a:t>U). </a:t>
            </a:r>
          </a:p>
          <a:p>
            <a:pPr marL="0" indent="0" algn="just">
              <a:buNone/>
            </a:pPr>
            <a:r>
              <a:rPr lang="es-US" b="0" i="0" dirty="0">
                <a:solidFill>
                  <a:srgbClr val="252525"/>
                </a:solidFill>
                <a:effectLst/>
                <a:latin typeface="Helvetica Neue"/>
              </a:rPr>
              <a:t>De cada gramo de uranio natural el 99,284 % de la masa es uranio-238, el 0,711% uranio-235,</a:t>
            </a:r>
            <a:r>
              <a:rPr lang="es-US" b="0" i="0" u="none" strike="noStrike" baseline="30000" dirty="0">
                <a:solidFill>
                  <a:srgbClr val="5A3696"/>
                </a:solidFill>
                <a:effectLst/>
                <a:latin typeface="inherit"/>
                <a:hlinkClick r:id="rId4"/>
              </a:rPr>
              <a:t>[2]</a:t>
            </a:r>
            <a:r>
              <a:rPr lang="es-US" b="0" i="0" dirty="0">
                <a:solidFill>
                  <a:srgbClr val="252525"/>
                </a:solidFill>
                <a:effectLst/>
                <a:latin typeface="Helvetica Neue"/>
              </a:rPr>
              <a:t> y 0,0085% uranio-234. </a:t>
            </a:r>
          </a:p>
          <a:p>
            <a:pPr marL="0" indent="0" algn="just">
              <a:buNone/>
            </a:pPr>
            <a:r>
              <a:rPr lang="es-US" b="0" i="0" dirty="0">
                <a:solidFill>
                  <a:srgbClr val="252525"/>
                </a:solidFill>
                <a:effectLst/>
                <a:latin typeface="Helvetica Neue"/>
              </a:rPr>
              <a:t>La relación uranio-238/uranio-235 es constante en la corteza terrestre, salvo ciertas excepciones, como ocurre en los yacimientos de </a:t>
            </a:r>
            <a:r>
              <a:rPr lang="es-US" b="0" i="0" u="none" strike="noStrike" dirty="0">
                <a:solidFill>
                  <a:srgbClr val="5A3696"/>
                </a:solidFill>
                <a:effectLst/>
                <a:latin typeface="Helvetica Neue"/>
                <a:hlinkClick r:id="rId5" tooltip="Oklo"/>
              </a:rPr>
              <a:t>Oklo</a:t>
            </a:r>
            <a:r>
              <a:rPr lang="es-US" b="0" i="0" dirty="0">
                <a:solidFill>
                  <a:srgbClr val="252525"/>
                </a:solidFill>
                <a:effectLst/>
                <a:latin typeface="Helvetica Neue"/>
              </a:rPr>
              <a:t> donde hay evidencias de que hace unos 2000 millones de años se produjeron reactores nucleares naturales.</a:t>
            </a:r>
            <a:endParaRPr lang="es-US" dirty="0"/>
          </a:p>
        </p:txBody>
      </p:sp>
    </p:spTree>
    <p:extLst>
      <p:ext uri="{BB962C8B-B14F-4D97-AF65-F5344CB8AC3E}">
        <p14:creationId xmlns:p14="http://schemas.microsoft.com/office/powerpoint/2010/main" val="21981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9665" y="883830"/>
            <a:ext cx="10178322" cy="856480"/>
          </a:xfrm>
        </p:spPr>
        <p:txBody>
          <a:bodyPr>
            <a:normAutofit/>
          </a:bodyPr>
          <a:lstStyle/>
          <a:p>
            <a:pPr algn="ctr"/>
            <a:r>
              <a:rPr lang="es-US" sz="4400" dirty="0"/>
              <a:t>Desintegración</a:t>
            </a:r>
          </a:p>
        </p:txBody>
      </p:sp>
      <p:sp>
        <p:nvSpPr>
          <p:cNvPr id="3" name="Marcador de contenido 2"/>
          <p:cNvSpPr>
            <a:spLocks noGrp="1"/>
          </p:cNvSpPr>
          <p:nvPr>
            <p:ph idx="1"/>
          </p:nvPr>
        </p:nvSpPr>
        <p:spPr/>
        <p:txBody>
          <a:bodyPr/>
          <a:lstStyle/>
          <a:p>
            <a:pPr marL="0" indent="0" algn="just">
              <a:buNone/>
            </a:pPr>
            <a:r>
              <a:rPr lang="es-US" b="0" i="0" dirty="0">
                <a:solidFill>
                  <a:srgbClr val="252525"/>
                </a:solidFill>
                <a:effectLst/>
                <a:latin typeface="Helvetica Neue"/>
              </a:rPr>
              <a:t>El uranio decae muy lentamente emitiendo una </a:t>
            </a:r>
            <a:r>
              <a:rPr lang="es-US" b="0" i="0" u="none" strike="noStrike" dirty="0">
                <a:solidFill>
                  <a:srgbClr val="5A3696"/>
                </a:solidFill>
                <a:effectLst/>
                <a:latin typeface="Helvetica Neue"/>
                <a:hlinkClick r:id="rId2" tooltip="Partícula alfa"/>
              </a:rPr>
              <a:t>partícula alfa</a:t>
            </a:r>
            <a:r>
              <a:rPr lang="es-US" b="0" i="0" dirty="0">
                <a:solidFill>
                  <a:srgbClr val="252525"/>
                </a:solidFill>
                <a:effectLst/>
                <a:latin typeface="Helvetica Neue"/>
              </a:rPr>
              <a:t>.</a:t>
            </a:r>
          </a:p>
          <a:p>
            <a:pPr marL="0" indent="0" algn="just">
              <a:buNone/>
            </a:pPr>
            <a:r>
              <a:rPr lang="es-US" b="0" i="0" dirty="0">
                <a:solidFill>
                  <a:srgbClr val="252525"/>
                </a:solidFill>
                <a:effectLst/>
                <a:latin typeface="Helvetica Neue"/>
              </a:rPr>
              <a:t> El </a:t>
            </a:r>
            <a:r>
              <a:rPr lang="es-US" b="0" i="0" u="none" strike="noStrike" dirty="0">
                <a:solidFill>
                  <a:srgbClr val="5A3696"/>
                </a:solidFill>
                <a:effectLst/>
                <a:latin typeface="Helvetica Neue"/>
                <a:hlinkClick r:id="rId3" tooltip="Periodo de semidesintegración"/>
              </a:rPr>
              <a:t>periodo de semidesintegración</a:t>
            </a:r>
            <a:r>
              <a:rPr lang="es-US" b="0" i="0" dirty="0">
                <a:solidFill>
                  <a:srgbClr val="252525"/>
                </a:solidFill>
                <a:effectLst/>
                <a:latin typeface="Helvetica Neue"/>
              </a:rPr>
              <a:t> del uranio-238 es aproximadamente 4.470 millones de años y el del uranio-235 es 704 millones de años,</a:t>
            </a:r>
            <a:r>
              <a:rPr lang="es-US" b="0" i="0" u="none" strike="noStrike" baseline="30000" dirty="0">
                <a:solidFill>
                  <a:srgbClr val="5A3696"/>
                </a:solidFill>
                <a:effectLst/>
                <a:latin typeface="inherit"/>
                <a:hlinkClick r:id="rId4"/>
              </a:rPr>
              <a:t>[3]</a:t>
            </a:r>
            <a:r>
              <a:rPr lang="es-US" b="0" i="0" dirty="0">
                <a:solidFill>
                  <a:srgbClr val="252525"/>
                </a:solidFill>
                <a:effectLst/>
                <a:latin typeface="Helvetica Neue"/>
              </a:rPr>
              <a:t> lo que los convierte en útiles para estimar la </a:t>
            </a:r>
            <a:r>
              <a:rPr lang="es-US" b="0" i="0" u="none" strike="noStrike" dirty="0">
                <a:solidFill>
                  <a:srgbClr val="5A3696"/>
                </a:solidFill>
                <a:effectLst/>
                <a:latin typeface="Helvetica Neue"/>
                <a:hlinkClick r:id="rId5" tooltip="Edad de la Tierra"/>
              </a:rPr>
              <a:t>edad de la Tierra</a:t>
            </a:r>
            <a:r>
              <a:rPr lang="es-US" b="0" i="0" dirty="0">
                <a:solidFill>
                  <a:srgbClr val="252525"/>
                </a:solidFill>
                <a:effectLst/>
                <a:latin typeface="Helvetica Neue"/>
              </a:rPr>
              <a:t> (véase </a:t>
            </a:r>
            <a:r>
              <a:rPr lang="es-US" b="0" i="0" u="none" strike="noStrike" dirty="0">
                <a:solidFill>
                  <a:srgbClr val="CC0000"/>
                </a:solidFill>
                <a:effectLst/>
                <a:latin typeface="Helvetica Neue"/>
                <a:hlinkClick r:id="rId6" tooltip="Fechado mediante uranio-torio (aún no redactado)"/>
              </a:rPr>
              <a:t>fechado mediante uranio-torio</a:t>
            </a:r>
            <a:r>
              <a:rPr lang="es-US" b="0" i="0" dirty="0">
                <a:solidFill>
                  <a:srgbClr val="252525"/>
                </a:solidFill>
                <a:effectLst/>
                <a:latin typeface="Helvetica Neue"/>
              </a:rPr>
              <a:t>, </a:t>
            </a:r>
            <a:r>
              <a:rPr lang="es-US" b="0" i="0" u="none" strike="noStrike" dirty="0">
                <a:solidFill>
                  <a:srgbClr val="CC0000"/>
                </a:solidFill>
                <a:effectLst/>
                <a:latin typeface="Helvetica Neue"/>
                <a:hlinkClick r:id="rId7" tooltip="Fechado mediante uranio-plomo (aún no redactado)"/>
              </a:rPr>
              <a:t>fechado mediante uranio-plomo</a:t>
            </a:r>
            <a:r>
              <a:rPr lang="es-US" b="0" i="0" dirty="0">
                <a:solidFill>
                  <a:srgbClr val="252525"/>
                </a:solidFill>
                <a:effectLst/>
                <a:latin typeface="Helvetica Neue"/>
              </a:rPr>
              <a:t> y </a:t>
            </a:r>
            <a:r>
              <a:rPr lang="es-US" b="0" i="0" u="none" strike="noStrike" dirty="0">
                <a:solidFill>
                  <a:srgbClr val="CC0000"/>
                </a:solidFill>
                <a:effectLst/>
                <a:latin typeface="Helvetica Neue"/>
                <a:hlinkClick r:id="rId8" tooltip="Fechado mediante uranio-uranio (aún no redactado)"/>
              </a:rPr>
              <a:t>fechado mediante uranio-uranio</a:t>
            </a:r>
            <a:r>
              <a:rPr lang="es-US" b="0" i="0" dirty="0">
                <a:solidFill>
                  <a:srgbClr val="252525"/>
                </a:solidFill>
                <a:effectLst/>
                <a:latin typeface="Helvetica Neue"/>
              </a:rPr>
              <a:t>).</a:t>
            </a:r>
          </a:p>
          <a:p>
            <a:pPr marL="0" indent="0" algn="just">
              <a:buNone/>
            </a:pPr>
            <a:r>
              <a:rPr lang="es-US" b="0" i="0" dirty="0">
                <a:solidFill>
                  <a:srgbClr val="252525"/>
                </a:solidFill>
                <a:effectLst/>
                <a:latin typeface="Helvetica Neue"/>
              </a:rPr>
              <a:t> Muchos usos contemporáneos del uranio hacen uso de estas propiedades nucleares únicas.</a:t>
            </a:r>
          </a:p>
          <a:p>
            <a:pPr marL="0" indent="0" algn="just">
              <a:buNone/>
            </a:pPr>
            <a:r>
              <a:rPr lang="es-US" b="0" i="0" dirty="0">
                <a:solidFill>
                  <a:srgbClr val="252525"/>
                </a:solidFill>
                <a:effectLst/>
                <a:latin typeface="Helvetica Neue"/>
              </a:rPr>
              <a:t> El uranio-235 se distingue por ser el único elemento que se encuentra en la naturaleza que es un </a:t>
            </a:r>
            <a:r>
              <a:rPr lang="es-US" b="0" i="0" u="none" strike="noStrike" dirty="0">
                <a:solidFill>
                  <a:srgbClr val="5A3696"/>
                </a:solidFill>
                <a:effectLst/>
                <a:latin typeface="Helvetica Neue"/>
                <a:hlinkClick r:id="rId9" tooltip="Isótopo"/>
              </a:rPr>
              <a:t>isótopo</a:t>
            </a:r>
            <a:r>
              <a:rPr lang="es-US" b="0" i="0" dirty="0">
                <a:solidFill>
                  <a:srgbClr val="252525"/>
                </a:solidFill>
                <a:effectLst/>
                <a:latin typeface="Helvetica Neue"/>
              </a:rPr>
              <a:t> </a:t>
            </a:r>
            <a:r>
              <a:rPr lang="es-US" b="0" i="0" u="none" strike="noStrike" dirty="0">
                <a:solidFill>
                  <a:srgbClr val="5A3696"/>
                </a:solidFill>
                <a:effectLst/>
                <a:latin typeface="Helvetica Neue"/>
                <a:hlinkClick r:id="rId10" tooltip="Físil"/>
              </a:rPr>
              <a:t>físil</a:t>
            </a:r>
            <a:r>
              <a:rPr lang="es-US" b="0" i="0" dirty="0">
                <a:solidFill>
                  <a:srgbClr val="252525"/>
                </a:solidFill>
                <a:effectLst/>
                <a:latin typeface="Helvetica Neue"/>
              </a:rPr>
              <a:t>. </a:t>
            </a:r>
            <a:endParaRPr lang="es-US" dirty="0"/>
          </a:p>
        </p:txBody>
      </p:sp>
    </p:spTree>
    <p:extLst>
      <p:ext uri="{BB962C8B-B14F-4D97-AF65-F5344CB8AC3E}">
        <p14:creationId xmlns:p14="http://schemas.microsoft.com/office/powerpoint/2010/main" val="310133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854333"/>
            <a:ext cx="10178322" cy="1003963"/>
          </a:xfrm>
        </p:spPr>
        <p:txBody>
          <a:bodyPr>
            <a:normAutofit/>
          </a:bodyPr>
          <a:lstStyle/>
          <a:p>
            <a:pPr algn="ctr"/>
            <a:r>
              <a:rPr lang="es-US" sz="4400" dirty="0"/>
              <a:t>  Uranio 238</a:t>
            </a:r>
          </a:p>
        </p:txBody>
      </p:sp>
      <p:sp>
        <p:nvSpPr>
          <p:cNvPr id="3" name="Marcador de contenido 2"/>
          <p:cNvSpPr>
            <a:spLocks noGrp="1"/>
          </p:cNvSpPr>
          <p:nvPr>
            <p:ph idx="1"/>
          </p:nvPr>
        </p:nvSpPr>
        <p:spPr/>
        <p:txBody>
          <a:bodyPr>
            <a:normAutofit fontScale="92500" lnSpcReduction="10000"/>
          </a:bodyPr>
          <a:lstStyle/>
          <a:p>
            <a:pPr marL="0" indent="0" algn="just">
              <a:buNone/>
            </a:pPr>
            <a:r>
              <a:rPr lang="es-US" b="0" i="0" dirty="0">
                <a:solidFill>
                  <a:srgbClr val="252525"/>
                </a:solidFill>
                <a:effectLst/>
                <a:latin typeface="Helvetica Neue"/>
              </a:rPr>
              <a:t>El uranio-238 es fisionable por neutrones rápidos, y también es un </a:t>
            </a:r>
            <a:r>
              <a:rPr lang="es-US" b="0" i="0" u="none" strike="noStrike" dirty="0">
                <a:solidFill>
                  <a:srgbClr val="5A3696"/>
                </a:solidFill>
                <a:effectLst/>
                <a:latin typeface="Helvetica Neue"/>
                <a:hlinkClick r:id="rId2" tooltip="Material fértil"/>
              </a:rPr>
              <a:t>material fértil</a:t>
            </a:r>
            <a:r>
              <a:rPr lang="es-US" b="0" i="0" dirty="0">
                <a:solidFill>
                  <a:srgbClr val="252525"/>
                </a:solidFill>
                <a:effectLst/>
                <a:latin typeface="Helvetica Neue"/>
              </a:rPr>
              <a:t> (que puede transmutarse en un reactor nuclear en </a:t>
            </a:r>
            <a:r>
              <a:rPr lang="es-US" b="0" i="0" u="none" strike="noStrike" dirty="0">
                <a:solidFill>
                  <a:srgbClr val="5A3696"/>
                </a:solidFill>
                <a:effectLst/>
                <a:latin typeface="Helvetica Neue"/>
                <a:hlinkClick r:id="rId3" tooltip="Plutonio"/>
              </a:rPr>
              <a:t>plutonio</a:t>
            </a:r>
            <a:r>
              <a:rPr lang="es-US" b="0" i="0" dirty="0">
                <a:solidFill>
                  <a:srgbClr val="252525"/>
                </a:solidFill>
                <a:effectLst/>
                <a:latin typeface="Helvetica Neue"/>
              </a:rPr>
              <a:t>-239 que es físil). </a:t>
            </a:r>
          </a:p>
          <a:p>
            <a:pPr marL="0" indent="0" algn="just">
              <a:buNone/>
            </a:pPr>
            <a:r>
              <a:rPr lang="es-US" b="0" i="0" dirty="0">
                <a:solidFill>
                  <a:srgbClr val="252525"/>
                </a:solidFill>
                <a:effectLst/>
                <a:latin typeface="Helvetica Neue"/>
              </a:rPr>
              <a:t>Es posible producir el isótopo físil artificial, </a:t>
            </a:r>
            <a:r>
              <a:rPr lang="es-US" b="0" i="0" u="none" strike="noStrike" dirty="0">
                <a:solidFill>
                  <a:srgbClr val="CC0000"/>
                </a:solidFill>
                <a:effectLst/>
                <a:latin typeface="Helvetica Neue"/>
                <a:hlinkClick r:id="rId4" tooltip="Uranio-233 (aún no redactado)"/>
              </a:rPr>
              <a:t>uranio-233</a:t>
            </a:r>
            <a:r>
              <a:rPr lang="es-US" b="0" i="0" dirty="0">
                <a:solidFill>
                  <a:srgbClr val="252525"/>
                </a:solidFill>
                <a:effectLst/>
                <a:latin typeface="Helvetica Neue"/>
              </a:rPr>
              <a:t>, a partir de </a:t>
            </a:r>
            <a:r>
              <a:rPr lang="es-US" b="0" i="0" u="none" strike="noStrike" dirty="0">
                <a:solidFill>
                  <a:srgbClr val="5A3696"/>
                </a:solidFill>
                <a:effectLst/>
                <a:latin typeface="Helvetica Neue"/>
                <a:hlinkClick r:id="rId5" tooltip="Torio"/>
              </a:rPr>
              <a:t>torio</a:t>
            </a:r>
            <a:r>
              <a:rPr lang="es-US" b="0" i="0" dirty="0">
                <a:solidFill>
                  <a:srgbClr val="252525"/>
                </a:solidFill>
                <a:effectLst/>
                <a:latin typeface="Helvetica Neue"/>
              </a:rPr>
              <a:t> natural, lo que desempeña un rol importante en la tecnología nuclear. </a:t>
            </a:r>
          </a:p>
          <a:p>
            <a:pPr marL="0" indent="0" algn="just">
              <a:buNone/>
            </a:pPr>
            <a:r>
              <a:rPr lang="es-US" b="0" i="0" dirty="0">
                <a:solidFill>
                  <a:srgbClr val="252525"/>
                </a:solidFill>
                <a:effectLst/>
                <a:latin typeface="Helvetica Neue"/>
              </a:rPr>
              <a:t>Mientras que el uranio-238 posee una pequeña probabilidad de </a:t>
            </a:r>
            <a:r>
              <a:rPr lang="es-US" b="0" i="0" u="none" strike="noStrike" dirty="0">
                <a:solidFill>
                  <a:srgbClr val="5A3696"/>
                </a:solidFill>
                <a:effectLst/>
                <a:latin typeface="Helvetica Neue"/>
                <a:hlinkClick r:id="rId6" tooltip="Fisión espontánea"/>
              </a:rPr>
              <a:t>fisión espontánea</a:t>
            </a:r>
            <a:r>
              <a:rPr lang="es-US" b="0" i="0" dirty="0">
                <a:solidFill>
                  <a:srgbClr val="252525"/>
                </a:solidFill>
                <a:effectLst/>
                <a:latin typeface="Helvetica Neue"/>
              </a:rPr>
              <a:t> o al ser bombardeado por neutrones rápidos, el uranio-235 posee una mayor probabilidad de fisionarse al ser bombardeado por neutrones térmicos, por lo que es la reacción principalmente responsable por la generación de calor en un </a:t>
            </a:r>
            <a:r>
              <a:rPr lang="es-US" b="0" i="0" u="none" strike="noStrike" dirty="0">
                <a:solidFill>
                  <a:srgbClr val="5A3696"/>
                </a:solidFill>
                <a:effectLst/>
                <a:latin typeface="Helvetica Neue"/>
                <a:hlinkClick r:id="rId7" tooltip="Reactor nuclear"/>
              </a:rPr>
              <a:t>reactor nuclear</a:t>
            </a:r>
            <a:r>
              <a:rPr lang="es-US" b="0" i="0" dirty="0">
                <a:solidFill>
                  <a:srgbClr val="252525"/>
                </a:solidFill>
                <a:effectLst/>
                <a:latin typeface="Helvetica Neue"/>
              </a:rPr>
              <a:t>, y es la principal fuente de material físil para las </a:t>
            </a:r>
            <a:r>
              <a:rPr lang="es-US" b="0" i="0" u="none" strike="noStrike" dirty="0">
                <a:solidFill>
                  <a:srgbClr val="5A3696"/>
                </a:solidFill>
                <a:effectLst/>
                <a:latin typeface="Helvetica Neue"/>
                <a:hlinkClick r:id="rId8" tooltip="Armas nucleares"/>
              </a:rPr>
              <a:t>armas nucleares</a:t>
            </a:r>
            <a:r>
              <a:rPr lang="es-US" b="0" i="0" dirty="0">
                <a:solidFill>
                  <a:srgbClr val="252525"/>
                </a:solidFill>
                <a:effectLst/>
                <a:latin typeface="Helvetica Neue"/>
              </a:rPr>
              <a:t>. </a:t>
            </a:r>
          </a:p>
          <a:p>
            <a:pPr marL="0" indent="0" algn="just">
              <a:buNone/>
            </a:pPr>
            <a:r>
              <a:rPr lang="es-US" b="0" i="0" dirty="0">
                <a:solidFill>
                  <a:srgbClr val="252525"/>
                </a:solidFill>
                <a:effectLst/>
                <a:latin typeface="Helvetica Neue"/>
              </a:rPr>
              <a:t>Ambos usos son posibles por la capacidad del uranio de sostener una </a:t>
            </a:r>
            <a:r>
              <a:rPr lang="es-US" b="0" i="0" u="none" strike="noStrike" dirty="0">
                <a:solidFill>
                  <a:srgbClr val="5A3696"/>
                </a:solidFill>
                <a:effectLst/>
                <a:latin typeface="Helvetica Neue"/>
                <a:hlinkClick r:id="rId9" tooltip="Reacción nuclear en cadena"/>
              </a:rPr>
              <a:t>reacción nuclear en cadena</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3244905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6710" y="411882"/>
            <a:ext cx="10178322" cy="826983"/>
          </a:xfrm>
        </p:spPr>
        <p:txBody>
          <a:bodyPr/>
          <a:lstStyle/>
          <a:p>
            <a:pPr algn="ctr"/>
            <a:r>
              <a:rPr lang="es-US" dirty="0"/>
              <a:t>    </a:t>
            </a:r>
            <a:r>
              <a:rPr lang="es-US" sz="4400" dirty="0"/>
              <a:t>Usos uranio 238 y 235</a:t>
            </a:r>
          </a:p>
        </p:txBody>
      </p:sp>
      <p:sp>
        <p:nvSpPr>
          <p:cNvPr id="3" name="Marcador de contenido 2"/>
          <p:cNvSpPr>
            <a:spLocks noGrp="1"/>
          </p:cNvSpPr>
          <p:nvPr>
            <p:ph idx="1"/>
          </p:nvPr>
        </p:nvSpPr>
        <p:spPr>
          <a:xfrm>
            <a:off x="1251678" y="1732937"/>
            <a:ext cx="10178322" cy="3593591"/>
          </a:xfrm>
        </p:spPr>
        <p:txBody>
          <a:bodyPr>
            <a:normAutofit fontScale="77500" lnSpcReduction="20000"/>
          </a:bodyPr>
          <a:lstStyle/>
          <a:p>
            <a:pPr marL="0" indent="0" algn="just" fontAlgn="base">
              <a:buNone/>
            </a:pPr>
            <a:r>
              <a:rPr lang="es-US" b="0" i="0" dirty="0">
                <a:solidFill>
                  <a:srgbClr val="252525"/>
                </a:solidFill>
                <a:effectLst/>
                <a:latin typeface="Helvetica Neue"/>
              </a:rPr>
              <a:t>El uranio, fundamentalmente el </a:t>
            </a:r>
            <a:r>
              <a:rPr lang="es-US" b="0" i="0" u="none" strike="noStrike" dirty="0">
                <a:solidFill>
                  <a:srgbClr val="5A3696"/>
                </a:solidFill>
                <a:effectLst/>
                <a:latin typeface="inherit"/>
                <a:hlinkClick r:id="rId2" tooltip="Uranio-238"/>
              </a:rPr>
              <a:t>U-238</a:t>
            </a:r>
            <a:r>
              <a:rPr lang="es-US" b="0" i="0" dirty="0">
                <a:solidFill>
                  <a:srgbClr val="252525"/>
                </a:solidFill>
                <a:effectLst/>
                <a:latin typeface="Helvetica Neue"/>
              </a:rPr>
              <a:t> desempeña un papel fundamental en conservar el campo magnético terrestre</a:t>
            </a:r>
            <a:r>
              <a:rPr lang="es-US" baseline="30000" dirty="0">
                <a:solidFill>
                  <a:srgbClr val="5A3696"/>
                </a:solidFill>
                <a:latin typeface="inherit"/>
              </a:rPr>
              <a:t>[</a:t>
            </a:r>
            <a:endParaRPr lang="es-US" b="0" i="0" dirty="0">
              <a:solidFill>
                <a:srgbClr val="252525"/>
              </a:solidFill>
              <a:effectLst/>
              <a:latin typeface="Helvetica Neue"/>
            </a:endParaRPr>
          </a:p>
          <a:p>
            <a:pPr marL="0" indent="0" algn="just" fontAlgn="base">
              <a:buNone/>
            </a:pPr>
            <a:r>
              <a:rPr lang="es-US" b="0" i="0" dirty="0">
                <a:solidFill>
                  <a:srgbClr val="252525"/>
                </a:solidFill>
                <a:effectLst/>
                <a:latin typeface="Helvetica Neue"/>
              </a:rPr>
              <a:t>El </a:t>
            </a:r>
            <a:r>
              <a:rPr lang="es-US" b="0" i="0" u="none" strike="noStrike" dirty="0">
                <a:solidFill>
                  <a:srgbClr val="5A3696"/>
                </a:solidFill>
                <a:effectLst/>
                <a:latin typeface="inherit"/>
                <a:hlinkClick r:id="rId3" tooltip="Uranio empobrecido"/>
              </a:rPr>
              <a:t>uranio empobrecido</a:t>
            </a:r>
            <a:r>
              <a:rPr lang="es-US" b="0" i="0" dirty="0">
                <a:solidFill>
                  <a:srgbClr val="252525"/>
                </a:solidFill>
                <a:effectLst/>
                <a:latin typeface="Helvetica Neue"/>
              </a:rPr>
              <a:t> (uranio-238) es utilizado en </a:t>
            </a:r>
            <a:r>
              <a:rPr lang="es-US" b="0" i="0" u="none" strike="noStrike" dirty="0">
                <a:solidFill>
                  <a:srgbClr val="5A3696"/>
                </a:solidFill>
                <a:effectLst/>
                <a:latin typeface="inherit"/>
                <a:hlinkClick r:id="rId4" tooltip="APFSDS"/>
              </a:rPr>
              <a:t>penetradores de energía cinética</a:t>
            </a:r>
            <a:r>
              <a:rPr lang="es-US" b="0" i="0" dirty="0">
                <a:solidFill>
                  <a:srgbClr val="252525"/>
                </a:solidFill>
                <a:effectLst/>
                <a:latin typeface="Helvetica Neue"/>
              </a:rPr>
              <a:t> y protecciones para </a:t>
            </a:r>
            <a:r>
              <a:rPr lang="es-US" b="0" i="0" u="none" strike="noStrike" dirty="0">
                <a:solidFill>
                  <a:srgbClr val="5A3696"/>
                </a:solidFill>
                <a:effectLst/>
                <a:latin typeface="inherit"/>
                <a:hlinkClick r:id="rId5" tooltip="Vehículos blindados"/>
              </a:rPr>
              <a:t>vehículos blindados</a:t>
            </a:r>
            <a:r>
              <a:rPr lang="es-US" b="0" i="0" dirty="0">
                <a:solidFill>
                  <a:srgbClr val="252525"/>
                </a:solidFill>
                <a:effectLst/>
                <a:latin typeface="Helvetica Neue"/>
              </a:rPr>
              <a:t>.</a:t>
            </a:r>
            <a:r>
              <a:rPr lang="es-US" baseline="30000" dirty="0">
                <a:solidFill>
                  <a:srgbClr val="5A3696"/>
                </a:solidFill>
                <a:latin typeface="inherit"/>
              </a:rPr>
              <a:t>[</a:t>
            </a:r>
            <a:endParaRPr lang="es-US" b="0" i="0" dirty="0">
              <a:solidFill>
                <a:srgbClr val="252525"/>
              </a:solidFill>
              <a:effectLst/>
              <a:latin typeface="Helvetica Neue"/>
            </a:endParaRPr>
          </a:p>
          <a:p>
            <a:pPr marL="0" indent="0" algn="just" fontAlgn="base">
              <a:buNone/>
            </a:pPr>
            <a:r>
              <a:rPr lang="es-US" b="0" i="0" dirty="0">
                <a:solidFill>
                  <a:srgbClr val="252525"/>
                </a:solidFill>
                <a:effectLst/>
                <a:latin typeface="Helvetica Neue"/>
              </a:rPr>
              <a:t>El </a:t>
            </a:r>
            <a:r>
              <a:rPr lang="es-US" b="0" i="0" baseline="30000" dirty="0">
                <a:solidFill>
                  <a:srgbClr val="252525"/>
                </a:solidFill>
                <a:effectLst/>
                <a:latin typeface="inherit"/>
              </a:rPr>
              <a:t>235</a:t>
            </a:r>
            <a:r>
              <a:rPr lang="es-US" b="0" i="0" dirty="0">
                <a:solidFill>
                  <a:srgbClr val="252525"/>
                </a:solidFill>
                <a:effectLst/>
                <a:latin typeface="Helvetica Neue"/>
              </a:rPr>
              <a:t>U se utiliza como </a:t>
            </a:r>
            <a:r>
              <a:rPr lang="es-US" b="0" i="0" u="none" strike="noStrike" dirty="0">
                <a:solidFill>
                  <a:srgbClr val="5A3696"/>
                </a:solidFill>
                <a:effectLst/>
                <a:latin typeface="inherit"/>
                <a:hlinkClick r:id="rId6" tooltip="Combustible nuclear"/>
              </a:rPr>
              <a:t>combustible</a:t>
            </a:r>
            <a:r>
              <a:rPr lang="es-US" b="0" i="0" dirty="0">
                <a:solidFill>
                  <a:srgbClr val="252525"/>
                </a:solidFill>
                <a:effectLst/>
                <a:latin typeface="Helvetica Neue"/>
              </a:rPr>
              <a:t> en centrales nucleares y en algunos diseños de armamento nuclear. </a:t>
            </a:r>
          </a:p>
          <a:p>
            <a:pPr marL="0" indent="0" algn="just" fontAlgn="base">
              <a:buNone/>
            </a:pPr>
            <a:r>
              <a:rPr lang="es-US" b="0" i="0" dirty="0">
                <a:solidFill>
                  <a:srgbClr val="252525"/>
                </a:solidFill>
                <a:effectLst/>
                <a:latin typeface="Helvetica Neue"/>
              </a:rPr>
              <a:t>Para producir combustible, el uranio natural es separado en dos porciones. </a:t>
            </a:r>
          </a:p>
          <a:p>
            <a:pPr marL="0" indent="0" algn="just" fontAlgn="base">
              <a:buNone/>
            </a:pPr>
            <a:r>
              <a:rPr lang="es-US" b="0" i="0" dirty="0">
                <a:solidFill>
                  <a:srgbClr val="252525"/>
                </a:solidFill>
                <a:effectLst/>
                <a:latin typeface="Helvetica Neue"/>
              </a:rPr>
              <a:t>La porción combustible tiene más </a:t>
            </a:r>
            <a:r>
              <a:rPr lang="es-US" b="0" i="0" baseline="30000" dirty="0">
                <a:solidFill>
                  <a:srgbClr val="252525"/>
                </a:solidFill>
                <a:effectLst/>
                <a:latin typeface="inherit"/>
              </a:rPr>
              <a:t>235</a:t>
            </a:r>
            <a:r>
              <a:rPr lang="es-US" b="0" i="0" dirty="0">
                <a:solidFill>
                  <a:srgbClr val="252525"/>
                </a:solidFill>
                <a:effectLst/>
                <a:latin typeface="Helvetica Neue"/>
              </a:rPr>
              <a:t>U que lo normal, denominándose </a:t>
            </a:r>
            <a:r>
              <a:rPr lang="es-US" b="0" i="0" u="none" strike="noStrike" dirty="0">
                <a:solidFill>
                  <a:srgbClr val="5A3696"/>
                </a:solidFill>
                <a:effectLst/>
                <a:latin typeface="inherit"/>
                <a:hlinkClick r:id="rId7" tooltip="Uranio enriquecido"/>
              </a:rPr>
              <a:t>uranio enriquecido</a:t>
            </a:r>
            <a:r>
              <a:rPr lang="es-US" b="0" i="0" dirty="0">
                <a:solidFill>
                  <a:srgbClr val="252525"/>
                </a:solidFill>
                <a:effectLst/>
                <a:latin typeface="Helvetica Neue"/>
              </a:rPr>
              <a:t>, mientras que la porción sobrante, con menos U</a:t>
            </a:r>
            <a:r>
              <a:rPr lang="es-US" b="0" i="0" baseline="30000" dirty="0">
                <a:solidFill>
                  <a:srgbClr val="252525"/>
                </a:solidFill>
                <a:effectLst/>
                <a:latin typeface="inherit"/>
              </a:rPr>
              <a:t>235</a:t>
            </a:r>
            <a:r>
              <a:rPr lang="es-US" b="0" i="0" dirty="0">
                <a:solidFill>
                  <a:srgbClr val="252525"/>
                </a:solidFill>
                <a:effectLst/>
                <a:latin typeface="Helvetica Neue"/>
              </a:rPr>
              <a:t> que lo normal, se llama </a:t>
            </a:r>
            <a:r>
              <a:rPr lang="es-US" b="0" i="0" u="none" strike="noStrike" dirty="0">
                <a:solidFill>
                  <a:srgbClr val="5A3696"/>
                </a:solidFill>
                <a:effectLst/>
                <a:latin typeface="inherit"/>
                <a:hlinkClick r:id="rId3" tooltip="Uranio empobrecido"/>
              </a:rPr>
              <a:t>uranio empobrecido</a:t>
            </a:r>
            <a:r>
              <a:rPr lang="es-US" b="0" i="0" dirty="0">
                <a:solidFill>
                  <a:srgbClr val="252525"/>
                </a:solidFill>
                <a:effectLst/>
                <a:latin typeface="Helvetica Neue"/>
              </a:rPr>
              <a:t>. </a:t>
            </a:r>
          </a:p>
          <a:p>
            <a:pPr marL="0" indent="0" algn="just" fontAlgn="base">
              <a:buNone/>
            </a:pPr>
            <a:r>
              <a:rPr lang="es-US" b="0" i="0" dirty="0">
                <a:solidFill>
                  <a:srgbClr val="252525"/>
                </a:solidFill>
                <a:effectLst/>
                <a:latin typeface="Helvetica Neue"/>
              </a:rPr>
              <a:t>El uranio natural, enriquecido o empobrecido es químicamente idéntico. </a:t>
            </a:r>
          </a:p>
          <a:p>
            <a:pPr marL="0" indent="0" algn="just" fontAlgn="base">
              <a:buNone/>
            </a:pPr>
            <a:r>
              <a:rPr lang="es-US" b="0" i="0" dirty="0">
                <a:solidFill>
                  <a:srgbClr val="252525"/>
                </a:solidFill>
                <a:effectLst/>
                <a:latin typeface="Helvetica Neue"/>
              </a:rPr>
              <a:t>El uranio empobrecido es el menos radiactivo y el enriquecido el más radiactivo.</a:t>
            </a:r>
          </a:p>
          <a:p>
            <a:pPr marL="0" indent="0" algn="just" fontAlgn="base">
              <a:buNone/>
            </a:pPr>
            <a:endParaRPr lang="es-US" b="0" i="0" dirty="0">
              <a:solidFill>
                <a:srgbClr val="252525"/>
              </a:solidFill>
              <a:effectLst/>
              <a:latin typeface="Helvetica Neue"/>
            </a:endParaRPr>
          </a:p>
          <a:p>
            <a:pPr marL="0" indent="0" algn="just">
              <a:buNone/>
            </a:pPr>
            <a:r>
              <a:rPr lang="es-US" b="0" i="0" dirty="0">
                <a:solidFill>
                  <a:srgbClr val="252525"/>
                </a:solidFill>
                <a:effectLst/>
                <a:latin typeface="Helvetica Neue"/>
              </a:rPr>
              <a:t>En el año </a:t>
            </a:r>
            <a:r>
              <a:rPr lang="es-US" b="0" i="0" u="none" strike="noStrike" dirty="0">
                <a:solidFill>
                  <a:srgbClr val="5A3696"/>
                </a:solidFill>
                <a:effectLst/>
                <a:latin typeface="Helvetica Neue"/>
                <a:hlinkClick r:id="rId8" tooltip="2009"/>
              </a:rPr>
              <a:t>2009</a:t>
            </a:r>
            <a:r>
              <a:rPr lang="es-US" b="0" i="0" dirty="0">
                <a:solidFill>
                  <a:srgbClr val="252525"/>
                </a:solidFill>
                <a:effectLst/>
                <a:latin typeface="Helvetica Neue"/>
              </a:rPr>
              <a:t>, la sonda japonesa </a:t>
            </a:r>
            <a:r>
              <a:rPr lang="es-US" b="0" i="0" u="none" strike="noStrike" dirty="0">
                <a:solidFill>
                  <a:srgbClr val="5A3696"/>
                </a:solidFill>
                <a:effectLst/>
                <a:latin typeface="Helvetica Neue"/>
                <a:hlinkClick r:id="rId9" tooltip="SELENE"/>
              </a:rPr>
              <a:t>SELENE</a:t>
            </a:r>
            <a:r>
              <a:rPr lang="es-US" b="0" i="0" dirty="0">
                <a:solidFill>
                  <a:srgbClr val="252525"/>
                </a:solidFill>
                <a:effectLst/>
                <a:latin typeface="Helvetica Neue"/>
              </a:rPr>
              <a:t> descubrió por primera vez indicios de uranio en la </a:t>
            </a:r>
            <a:r>
              <a:rPr lang="es-US" b="0" i="0" u="none" strike="noStrike" dirty="0">
                <a:solidFill>
                  <a:srgbClr val="5A3696"/>
                </a:solidFill>
                <a:effectLst/>
                <a:latin typeface="Helvetica Neue"/>
                <a:hlinkClick r:id="rId10" tooltip="Luna"/>
              </a:rPr>
              <a:t>Luna</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2458492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8439" y="1090308"/>
            <a:ext cx="10178322" cy="679499"/>
          </a:xfrm>
        </p:spPr>
        <p:txBody>
          <a:bodyPr>
            <a:noAutofit/>
          </a:bodyPr>
          <a:lstStyle/>
          <a:p>
            <a:pPr algn="ctr"/>
            <a:r>
              <a:rPr lang="es-US" sz="4400" dirty="0"/>
              <a:t>  Origen</a:t>
            </a:r>
          </a:p>
        </p:txBody>
      </p:sp>
      <p:sp>
        <p:nvSpPr>
          <p:cNvPr id="3" name="Marcador de contenido 2"/>
          <p:cNvSpPr>
            <a:spLocks noGrp="1"/>
          </p:cNvSpPr>
          <p:nvPr>
            <p:ph idx="1"/>
          </p:nvPr>
        </p:nvSpPr>
        <p:spPr/>
        <p:txBody>
          <a:bodyPr/>
          <a:lstStyle/>
          <a:p>
            <a:pPr marL="0" indent="0" algn="just">
              <a:buNone/>
            </a:pPr>
            <a:r>
              <a:rPr lang="es-US" b="0" i="0" dirty="0">
                <a:solidFill>
                  <a:srgbClr val="252525"/>
                </a:solidFill>
                <a:effectLst/>
                <a:latin typeface="Helvetica Neue"/>
              </a:rPr>
              <a:t>Junto con todos los elementos con pesos atómicos superiores al del </a:t>
            </a:r>
            <a:r>
              <a:rPr lang="es-US" b="0" i="0" u="none" strike="noStrike" dirty="0">
                <a:solidFill>
                  <a:srgbClr val="5A3696"/>
                </a:solidFill>
                <a:effectLst/>
                <a:latin typeface="Helvetica Neue"/>
                <a:hlinkClick r:id="rId2" tooltip="Hierro"/>
              </a:rPr>
              <a:t>hierro</a:t>
            </a:r>
            <a:r>
              <a:rPr lang="es-US" b="0" i="0" dirty="0">
                <a:solidFill>
                  <a:srgbClr val="252525"/>
                </a:solidFill>
                <a:effectLst/>
                <a:latin typeface="Helvetica Neue"/>
              </a:rPr>
              <a:t>, el uranio se origina de forma natural durante las explosiones de las </a:t>
            </a:r>
            <a:r>
              <a:rPr lang="es-US" b="0" i="0" u="none" strike="noStrike" dirty="0">
                <a:solidFill>
                  <a:srgbClr val="5A3696"/>
                </a:solidFill>
                <a:effectLst/>
                <a:latin typeface="Helvetica Neue"/>
                <a:hlinkClick r:id="rId3" tooltip="Supernova"/>
              </a:rPr>
              <a:t>supernovas</a:t>
            </a:r>
            <a:r>
              <a:rPr lang="es-US" b="0" i="0" dirty="0">
                <a:solidFill>
                  <a:srgbClr val="252525"/>
                </a:solidFill>
                <a:effectLst/>
                <a:latin typeface="Helvetica Neue"/>
              </a:rPr>
              <a:t>. </a:t>
            </a:r>
          </a:p>
          <a:p>
            <a:pPr marL="0" indent="0" algn="just">
              <a:buNone/>
            </a:pPr>
            <a:r>
              <a:rPr lang="es-US" b="0" i="0" dirty="0">
                <a:solidFill>
                  <a:srgbClr val="252525"/>
                </a:solidFill>
                <a:effectLst/>
                <a:latin typeface="Helvetica Neue"/>
              </a:rPr>
              <a:t>El proceso físico determinante en el colapso de una supernova es la </a:t>
            </a:r>
            <a:r>
              <a:rPr lang="es-US" b="0" i="0" u="none" strike="noStrike" dirty="0">
                <a:solidFill>
                  <a:srgbClr val="5A3696"/>
                </a:solidFill>
                <a:effectLst/>
                <a:latin typeface="Helvetica Neue"/>
                <a:hlinkClick r:id="rId4" tooltip="Gravedad"/>
              </a:rPr>
              <a:t>gravedad</a:t>
            </a:r>
            <a:r>
              <a:rPr lang="es-US" b="0" i="0" dirty="0">
                <a:solidFill>
                  <a:srgbClr val="252525"/>
                </a:solidFill>
                <a:effectLst/>
                <a:latin typeface="Helvetica Neue"/>
              </a:rPr>
              <a:t>.</a:t>
            </a:r>
          </a:p>
          <a:p>
            <a:pPr marL="0" indent="0" algn="just">
              <a:buNone/>
            </a:pPr>
            <a:r>
              <a:rPr lang="es-US" b="0" i="0" dirty="0">
                <a:solidFill>
                  <a:srgbClr val="252525"/>
                </a:solidFill>
                <a:effectLst/>
                <a:latin typeface="Helvetica Neue"/>
              </a:rPr>
              <a:t> Los valores tan elevados de gravedad que se dan en las supernovas es que genera las capturas neutrónicas que dan lugar a los átomos más pesados, entre ellos el uranio y el protactinio.</a:t>
            </a:r>
            <a:endParaRPr lang="es-US" dirty="0"/>
          </a:p>
        </p:txBody>
      </p:sp>
    </p:spTree>
    <p:extLst>
      <p:ext uri="{BB962C8B-B14F-4D97-AF65-F5344CB8AC3E}">
        <p14:creationId xmlns:p14="http://schemas.microsoft.com/office/powerpoint/2010/main" val="1037139694"/>
      </p:ext>
    </p:extLst>
  </p:cSld>
  <p:clrMapOvr>
    <a:masterClrMapping/>
  </p:clrMapOvr>
</p:sld>
</file>

<file path=ppt/theme/theme1.xml><?xml version="1.0" encoding="utf-8"?>
<a:theme xmlns:a="http://schemas.openxmlformats.org/drawingml/2006/main" name="TF10001024">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4" id="{972BB86E-8AFD-4DE8-800F-A08F6EC4E608}" vid="{B844A9D6-DE23-412A-B497-F6E208B22C16}"/>
    </a:ext>
  </a:extLst>
</a:theme>
</file>

<file path=docProps/app.xml><?xml version="1.0" encoding="utf-8"?>
<Properties xmlns="http://schemas.openxmlformats.org/officeDocument/2006/extended-properties" xmlns:vt="http://schemas.openxmlformats.org/officeDocument/2006/docPropsVTypes">
  <TotalTime>40</TotalTime>
  <Words>1678</Words>
  <Application>Microsoft Office PowerPoint</Application>
  <PresentationFormat>Panorámica</PresentationFormat>
  <Paragraphs>171</Paragraphs>
  <Slides>45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45</vt:i4>
      </vt:variant>
    </vt:vector>
  </HeadingPairs>
  <TitlesOfParts>
    <vt:vector size="54" baseType="lpstr">
      <vt:lpstr>Arial</vt:lpstr>
      <vt:lpstr>Gill Sans MT</vt:lpstr>
      <vt:lpstr>Helvetica Neue</vt:lpstr>
      <vt:lpstr>Impact</vt:lpstr>
      <vt:lpstr>inherit</vt:lpstr>
      <vt:lpstr>PT Sans</vt:lpstr>
      <vt:lpstr>Roboto-Light</vt:lpstr>
      <vt:lpstr>Segoe UI</vt:lpstr>
      <vt:lpstr>TF10001024</vt:lpstr>
      <vt:lpstr>Uranio</vt:lpstr>
      <vt:lpstr>Proyección  mundial</vt:lpstr>
      <vt:lpstr>Elemento químico</vt:lpstr>
      <vt:lpstr>Características</vt:lpstr>
      <vt:lpstr>Isotopos</vt:lpstr>
      <vt:lpstr>Desintegración</vt:lpstr>
      <vt:lpstr>  Uranio 238</vt:lpstr>
      <vt:lpstr>    Usos uranio 238 y 235</vt:lpstr>
      <vt:lpstr>  Origen</vt:lpstr>
      <vt:lpstr> Reservas de uranio</vt:lpstr>
      <vt:lpstr>  Recursos de uranio</vt:lpstr>
      <vt:lpstr> Uranio explotable</vt:lpstr>
      <vt:lpstr>Energía nuclear</vt:lpstr>
      <vt:lpstr>Aplicaciones</vt:lpstr>
      <vt:lpstr>Oxido de uranio iv mena</vt:lpstr>
      <vt:lpstr>Tratamiento h2so4 y nh3</vt:lpstr>
      <vt:lpstr> Torta amarilla</vt:lpstr>
      <vt:lpstr> Separación de isotopos</vt:lpstr>
      <vt:lpstr>Fluoruro de uranio</vt:lpstr>
      <vt:lpstr>Fluoruros</vt:lpstr>
      <vt:lpstr>Yacimientos de fosfatos en siria</vt:lpstr>
      <vt:lpstr>Oferta y demanda de uranio</vt:lpstr>
      <vt:lpstr>Problemas de escasez</vt:lpstr>
      <vt:lpstr>Países de occidente producción 4% Consumo 72%</vt:lpstr>
      <vt:lpstr>E.E.U.U. demanda de uranio</vt:lpstr>
      <vt:lpstr>Rocas de fosfatos</vt:lpstr>
      <vt:lpstr>Concentrado de fosfato</vt:lpstr>
      <vt:lpstr>Mercado fosfatos de uranio</vt:lpstr>
      <vt:lpstr>Arabia saudita</vt:lpstr>
      <vt:lpstr>Jordania</vt:lpstr>
      <vt:lpstr>Republica centroafricana</vt:lpstr>
      <vt:lpstr>Níger y namibia</vt:lpstr>
      <vt:lpstr>Areva y rookgate</vt:lpstr>
      <vt:lpstr>Níger</vt:lpstr>
      <vt:lpstr>Como enriquecer uranio</vt:lpstr>
      <vt:lpstr>Decidir uso</vt:lpstr>
      <vt:lpstr>Convertir uranio en gas</vt:lpstr>
      <vt:lpstr>Enriquecer uranio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Uranio</dc:title>
  <cp:lastModifiedBy>JORGE ANDRES LAVIN LARRAIN</cp:lastModifiedBy>
  <cp:revision>29</cp:revision>
  <dcterms:modified xsi:type="dcterms:W3CDTF">2017-05-01T06:43:45Z</dcterms:modified>
</cp:coreProperties>
</file>