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 id="306" r:id="rId50"/>
    <p:sldId id="307" r:id="rId51"/>
    <p:sldId id="308" r:id="rId52"/>
    <p:sldId id="309" r:id="rId53"/>
    <p:sldId id="310" r:id="rId54"/>
    <p:sldId id="315" r:id="rId55"/>
    <p:sldId id="311" r:id="rId56"/>
    <p:sldId id="312" r:id="rId57"/>
    <p:sldId id="313" r:id="rId58"/>
    <p:sldId id="314" r:id="rId59"/>
    <p:sldId id="316" r:id="rId60"/>
    <p:sldId id="318" r:id="rId61"/>
    <p:sldId id="319" r:id="rId62"/>
    <p:sldId id="320" r:id="rId63"/>
    <p:sldId id="322" r:id="rId64"/>
    <p:sldId id="328" r:id="rId65"/>
    <p:sldId id="323" r:id="rId66"/>
    <p:sldId id="325" r:id="rId67"/>
    <p:sldId id="326" r:id="rId68"/>
    <p:sldId id="329" r:id="rId69"/>
    <p:sldId id="330" r:id="rId70"/>
    <p:sldId id="331" r:id="rId71"/>
    <p:sldId id="342" r:id="rId72"/>
    <p:sldId id="332" r:id="rId73"/>
    <p:sldId id="333" r:id="rId74"/>
    <p:sldId id="334" r:id="rId75"/>
    <p:sldId id="335" r:id="rId76"/>
    <p:sldId id="337" r:id="rId77"/>
    <p:sldId id="338" r:id="rId78"/>
    <p:sldId id="336" r:id="rId79"/>
    <p:sldId id="339" r:id="rId80"/>
    <p:sldId id="340" r:id="rId81"/>
    <p:sldId id="341"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910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577028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737295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72866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171797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447899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391588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81659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0206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1588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2227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7259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2902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0409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1177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5634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5669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586B75A-687E-405C-8A0B-8D00578BA2C3}" type="datetimeFigureOut">
              <a:rPr lang="en-US" smtClean="0"/>
              <a:pPr/>
              <a:t>4/30/2017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51589577"/>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m.wikipedia.org/wiki/Codelco" TargetMode="External"/><Relationship Id="rId7" Type="http://schemas.openxmlformats.org/officeDocument/2006/relationships/hyperlink" Target="https://es.m.wikipedia.org/w/index.php?title=Codelco_Norte&amp;action=edit&amp;redlink=1" TargetMode="External"/><Relationship Id="rId2" Type="http://schemas.openxmlformats.org/officeDocument/2006/relationships/hyperlink" Target="https://es.m.wikipedia.org/wiki/R%C3%A9gimen_Militar_(Chile)" TargetMode="External"/><Relationship Id="rId1" Type="http://schemas.openxmlformats.org/officeDocument/2006/relationships/slideLayout" Target="../slideLayouts/slideLayout2.xml"/><Relationship Id="rId6" Type="http://schemas.openxmlformats.org/officeDocument/2006/relationships/hyperlink" Target="https://es.m.wikipedia.org/wiki/Radomiro_Tomi%C4%87_(mina)" TargetMode="External"/><Relationship Id="rId5" Type="http://schemas.openxmlformats.org/officeDocument/2006/relationships/hyperlink" Target="https://es.m.wikipedia.org/wiki/Cobre#cite_note-31" TargetMode="External"/><Relationship Id="rId4" Type="http://schemas.openxmlformats.org/officeDocument/2006/relationships/hyperlink" Target="https://es.m.wikipedia.org/wiki/Chuquicamat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s.m.wikipedia.org/wiki/II_Regi%C3%B3n_de_Antofagasta" TargetMode="External"/><Relationship Id="rId2" Type="http://schemas.openxmlformats.org/officeDocument/2006/relationships/hyperlink" Target="https://es.m.wikipedia.org/wiki/Minera_Escondida" TargetMode="External"/><Relationship Id="rId1" Type="http://schemas.openxmlformats.org/officeDocument/2006/relationships/slideLayout" Target="../slideLayouts/slideLayout2.xml"/><Relationship Id="rId5" Type="http://schemas.openxmlformats.org/officeDocument/2006/relationships/hyperlink" Target="https://es.m.wikipedia.org/wiki/Cobre#cite_note-40" TargetMode="External"/><Relationship Id="rId4" Type="http://schemas.openxmlformats.org/officeDocument/2006/relationships/hyperlink" Target="https://es.m.wikipedia.org/wiki/200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s.m.wikipedia.org/wiki/Mena_(miner%C3%ADa)" TargetMode="External"/><Relationship Id="rId2" Type="http://schemas.openxmlformats.org/officeDocument/2006/relationships/hyperlink" Target="https://es.m.wikipedia.org/wiki/Cob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m.wikipedia.org/wiki/Esta%C3%B1o" TargetMode="External"/><Relationship Id="rId2" Type="http://schemas.openxmlformats.org/officeDocument/2006/relationships/hyperlink" Target="https://es.m.wikipedia.org/wiki/Cinc" TargetMode="External"/><Relationship Id="rId1" Type="http://schemas.openxmlformats.org/officeDocument/2006/relationships/slideLayout" Target="../slideLayouts/slideLayout2.xml"/><Relationship Id="rId4" Type="http://schemas.openxmlformats.org/officeDocument/2006/relationships/hyperlink" Target="https://es.m.wikipedia.org/wiki/Bron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s.m.wikipedia.org/wiki/Plata" TargetMode="External"/><Relationship Id="rId2" Type="http://schemas.openxmlformats.org/officeDocument/2006/relationships/hyperlink" Target="https://es.m.wikipedia.org/wiki/Oro" TargetMode="External"/><Relationship Id="rId1" Type="http://schemas.openxmlformats.org/officeDocument/2006/relationships/slideLayout" Target="../slideLayouts/slideLayout2.xml"/><Relationship Id="rId4" Type="http://schemas.openxmlformats.org/officeDocument/2006/relationships/hyperlink" Target="https://es.m.wikipedia.org/wiki/N%C3%ADque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s.m.wikipedia.org/wiki/Lustre" TargetMode="External"/><Relationship Id="rId13" Type="http://schemas.openxmlformats.org/officeDocument/2006/relationships/hyperlink" Target="https://es.m.wikipedia.org/wiki/Ductilidad" TargetMode="External"/><Relationship Id="rId3" Type="http://schemas.openxmlformats.org/officeDocument/2006/relationships/hyperlink" Target="https://es.m.wikipedia.org/wiki/Idioma_griego_antiguo" TargetMode="External"/><Relationship Id="rId7" Type="http://schemas.openxmlformats.org/officeDocument/2006/relationships/hyperlink" Target="https://es.m.wikipedia.org/wiki/Cobrizo" TargetMode="External"/><Relationship Id="rId12" Type="http://schemas.openxmlformats.org/officeDocument/2006/relationships/hyperlink" Target="https://es.m.wikipedia.org/wiki/Conductividad_el%C3%A9ctrica" TargetMode="External"/><Relationship Id="rId17" Type="http://schemas.openxmlformats.org/officeDocument/2006/relationships/hyperlink" Target="https://es.m.wikipedia.org/wiki/Electr%C3%B3nica" TargetMode="External"/><Relationship Id="rId2" Type="http://schemas.openxmlformats.org/officeDocument/2006/relationships/hyperlink" Target="https://es.m.wikipedia.org/wiki/Lat%C3%ADn" TargetMode="External"/><Relationship Id="rId16" Type="http://schemas.openxmlformats.org/officeDocument/2006/relationships/hyperlink" Target="https://es.m.wikipedia.org/wiki/Electricidad" TargetMode="External"/><Relationship Id="rId1" Type="http://schemas.openxmlformats.org/officeDocument/2006/relationships/slideLayout" Target="../slideLayouts/slideLayout2.xml"/><Relationship Id="rId6" Type="http://schemas.openxmlformats.org/officeDocument/2006/relationships/hyperlink" Target="https://es.m.wikipedia.org/wiki/Metal_de_transici%C3%B3n" TargetMode="External"/><Relationship Id="rId11" Type="http://schemas.openxmlformats.org/officeDocument/2006/relationships/hyperlink" Target="https://es.m.wikipedia.org/wiki/Elementos_del_grupo_11" TargetMode="External"/><Relationship Id="rId5" Type="http://schemas.openxmlformats.org/officeDocument/2006/relationships/hyperlink" Target="https://es.m.wikipedia.org/wiki/N%C3%BAmero_at%C3%B3mico" TargetMode="External"/><Relationship Id="rId15" Type="http://schemas.openxmlformats.org/officeDocument/2006/relationships/hyperlink" Target="https://es.m.wikipedia.org/wiki/Cable_el%C3%A9ctrico" TargetMode="External"/><Relationship Id="rId10" Type="http://schemas.openxmlformats.org/officeDocument/2006/relationships/hyperlink" Target="https://es.m.wikipedia.org/wiki/Oro" TargetMode="External"/><Relationship Id="rId4" Type="http://schemas.openxmlformats.org/officeDocument/2006/relationships/hyperlink" Target="https://es.m.wikipedia.org/wiki/Elemento_qu%C3%ADmico" TargetMode="External"/><Relationship Id="rId9" Type="http://schemas.openxmlformats.org/officeDocument/2006/relationships/hyperlink" Target="https://es.m.wikipedia.org/wiki/Plata" TargetMode="External"/><Relationship Id="rId14" Type="http://schemas.openxmlformats.org/officeDocument/2006/relationships/hyperlink" Target="https://es.m.wikipedia.org/wiki/Maleabilida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s.m.wikipedia.org/wiki/Lat%C3%B3n" TargetMode="External"/><Relationship Id="rId2" Type="http://schemas.openxmlformats.org/officeDocument/2006/relationships/hyperlink" Target="https://es.m.wikipedia.org/wiki/Bronce" TargetMode="External"/><Relationship Id="rId1" Type="http://schemas.openxmlformats.org/officeDocument/2006/relationships/slideLayout" Target="../slideLayouts/slideLayout2.xml"/><Relationship Id="rId4" Type="http://schemas.openxmlformats.org/officeDocument/2006/relationships/hyperlink" Target="https://es.m.wikipedia.org/wiki/Reciclaj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lo.cl/scielo.php?script=sci_arttext&amp;pid=S0718-33052013000200008#n7" TargetMode="External"/><Relationship Id="rId2" Type="http://schemas.openxmlformats.org/officeDocument/2006/relationships/hyperlink" Target="http://www.scielo.cl/scielo.php?script=sci_arttext&amp;pid=S0718-33052013000200008#n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s.m.wikipedia.org/wiki/Campana_(instrumento)" TargetMode="External"/><Relationship Id="rId3" Type="http://schemas.openxmlformats.org/officeDocument/2006/relationships/hyperlink" Target="https://es.m.wikipedia.org/wiki/Esta%C3%B1o" TargetMode="External"/><Relationship Id="rId7" Type="http://schemas.openxmlformats.org/officeDocument/2006/relationships/hyperlink" Target="https://es.m.wikipedia.org/wiki/Moneda" TargetMode="External"/><Relationship Id="rId12" Type="http://schemas.openxmlformats.org/officeDocument/2006/relationships/hyperlink" Target="https://es.m.wikipedia.org/wiki/1831" TargetMode="External"/><Relationship Id="rId2" Type="http://schemas.openxmlformats.org/officeDocument/2006/relationships/hyperlink" Target="https://es.m.wikipedia.org/wiki/Prehistoria" TargetMode="External"/><Relationship Id="rId1" Type="http://schemas.openxmlformats.org/officeDocument/2006/relationships/slideLayout" Target="../slideLayouts/slideLayout2.xml"/><Relationship Id="rId6" Type="http://schemas.openxmlformats.org/officeDocument/2006/relationships/hyperlink" Target="https://es.m.wikipedia.org/wiki/Siderurgia" TargetMode="External"/><Relationship Id="rId11" Type="http://schemas.openxmlformats.org/officeDocument/2006/relationships/hyperlink" Target="https://es.m.wikipedia.org/wiki/Generador_el%C3%A9ctrico" TargetMode="External"/><Relationship Id="rId5" Type="http://schemas.openxmlformats.org/officeDocument/2006/relationships/hyperlink" Target="https://es.m.wikipedia.org/wiki/Edad_del_Bronce" TargetMode="External"/><Relationship Id="rId10" Type="http://schemas.openxmlformats.org/officeDocument/2006/relationships/hyperlink" Target="https://es.m.wikipedia.org/wiki/Siglo_XIX" TargetMode="External"/><Relationship Id="rId4" Type="http://schemas.openxmlformats.org/officeDocument/2006/relationships/hyperlink" Target="https://es.m.wikipedia.org/wiki/Edad_del_Cobre" TargetMode="External"/><Relationship Id="rId9" Type="http://schemas.openxmlformats.org/officeDocument/2006/relationships/hyperlink" Target="https://es.m.wikipedia.org/wiki/Ca%C3%B1%C3%B3n_(artiller%C3%AD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s.m.wikipedia.org/wiki/Oligoelemento" TargetMode="External"/><Relationship Id="rId3" Type="http://schemas.openxmlformats.org/officeDocument/2006/relationships/hyperlink" Target="https://es.m.wikipedia.org/wiki/Eritrocito" TargetMode="External"/><Relationship Id="rId7" Type="http://schemas.openxmlformats.org/officeDocument/2006/relationships/hyperlink" Target="https://es.m.wikipedia.org/wiki/Hueso" TargetMode="External"/><Relationship Id="rId2" Type="http://schemas.openxmlformats.org/officeDocument/2006/relationships/hyperlink" Target="https://es.m.wikipedia.org/wiki/Clorofila" TargetMode="External"/><Relationship Id="rId1" Type="http://schemas.openxmlformats.org/officeDocument/2006/relationships/slideLayout" Target="../slideLayouts/slideLayout2.xml"/><Relationship Id="rId6" Type="http://schemas.openxmlformats.org/officeDocument/2006/relationships/hyperlink" Target="https://es.m.wikipedia.org/wiki/Sistema_inmunitario" TargetMode="External"/><Relationship Id="rId5" Type="http://schemas.openxmlformats.org/officeDocument/2006/relationships/hyperlink" Target="https://es.m.wikipedia.org/wiki/Nervio" TargetMode="External"/><Relationship Id="rId4" Type="http://schemas.openxmlformats.org/officeDocument/2006/relationships/hyperlink" Target="https://es.m.wikipedia.org/wiki/Vaso_sangu%C3%ADneo"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s://es.m.wikipedia.org/wiki/Hex%C3%A1gono" TargetMode="External"/><Relationship Id="rId3" Type="http://schemas.openxmlformats.org/officeDocument/2006/relationships/hyperlink" Target="https://es.m.wikipedia.org/wiki/Acero" TargetMode="External"/><Relationship Id="rId7" Type="http://schemas.openxmlformats.org/officeDocument/2006/relationships/hyperlink" Target="https://es.m.wikipedia.org/wiki/Teselado" TargetMode="External"/><Relationship Id="rId2" Type="http://schemas.openxmlformats.org/officeDocument/2006/relationships/hyperlink" Target="https://es.m.wikipedia.org/wiki/Grafito" TargetMode="External"/><Relationship Id="rId1" Type="http://schemas.openxmlformats.org/officeDocument/2006/relationships/slideLayout" Target="../slideLayouts/slideLayout2.xml"/><Relationship Id="rId6" Type="http://schemas.openxmlformats.org/officeDocument/2006/relationships/hyperlink" Target="https://es.m.wikipedia.org/wiki/Carbono" TargetMode="External"/><Relationship Id="rId5" Type="http://schemas.openxmlformats.org/officeDocument/2006/relationships/hyperlink" Target="https://es.m.wikipedia.org/wiki/Alotrop%C3%ADa" TargetMode="External"/><Relationship Id="rId10" Type="http://schemas.openxmlformats.org/officeDocument/2006/relationships/hyperlink" Target="https://es.m.wikipedia.org/wiki/Hibridaci%C3%B3n_(qu%C3%ADmica)" TargetMode="External"/><Relationship Id="rId4" Type="http://schemas.openxmlformats.org/officeDocument/2006/relationships/hyperlink" Target="https://es.m.wikipedia.org/wiki/Fibra_de_carbono" TargetMode="External"/><Relationship Id="rId9" Type="http://schemas.openxmlformats.org/officeDocument/2006/relationships/hyperlink" Target="https://es.m.wikipedia.org/wiki/Enlace_covalent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es.m.wikipedia.org/wiki/Grafeno#cite_note-7" TargetMode="External"/><Relationship Id="rId3" Type="http://schemas.openxmlformats.org/officeDocument/2006/relationships/hyperlink" Target="https://es.m.wikipedia.org/wiki/Acero" TargetMode="External"/><Relationship Id="rId7" Type="http://schemas.openxmlformats.org/officeDocument/2006/relationships/hyperlink" Target="https://es.m.wikipedia.org/wiki/Universidad_de_Illinois" TargetMode="External"/><Relationship Id="rId2" Type="http://schemas.openxmlformats.org/officeDocument/2006/relationships/hyperlink" Target="https://es.m.wikipedia.org/wiki/Dureza" TargetMode="External"/><Relationship Id="rId1" Type="http://schemas.openxmlformats.org/officeDocument/2006/relationships/slideLayout" Target="../slideLayouts/slideLayout2.xml"/><Relationship Id="rId6" Type="http://schemas.openxmlformats.org/officeDocument/2006/relationships/hyperlink" Target="https://es.m.wikipedia.org/w/index.php?title=Autoenfriamiento&amp;action=edit&amp;redlink=1" TargetMode="External"/><Relationship Id="rId5" Type="http://schemas.openxmlformats.org/officeDocument/2006/relationships/hyperlink" Target="https://es.m.wikipedia.org/wiki/Elasticidad_(mec%C3%A1nica_de_s%C3%B3lidos)" TargetMode="External"/><Relationship Id="rId10" Type="http://schemas.openxmlformats.org/officeDocument/2006/relationships/hyperlink" Target="https://es.m.wikipedia.org/wiki/Conductividad_el%C3%A9ctrica" TargetMode="External"/><Relationship Id="rId4" Type="http://schemas.openxmlformats.org/officeDocument/2006/relationships/hyperlink" Target="https://es.m.wikipedia.org/wiki/Grafeno#cite_note-6" TargetMode="External"/><Relationship Id="rId9" Type="http://schemas.openxmlformats.org/officeDocument/2006/relationships/hyperlink" Target="https://es.m.wikipedia.org/wiki/Conductividad_t%C3%A9rmica"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es.m.wikipedia.org/wiki/Grafeno#cite_note-9" TargetMode="External"/><Relationship Id="rId3" Type="http://schemas.openxmlformats.org/officeDocument/2006/relationships/hyperlink" Target="https://es.m.wikipedia.org/wiki/Mec%C3%A1nica_de_s%C3%B3lidos_deformables" TargetMode="External"/><Relationship Id="rId7" Type="http://schemas.openxmlformats.org/officeDocument/2006/relationships/hyperlink" Target="https://es.m.wikipedia.org/wiki/Luz" TargetMode="External"/><Relationship Id="rId2" Type="http://schemas.openxmlformats.org/officeDocument/2006/relationships/hyperlink" Target="https://es.m.wikipedia.org/wiki/Radiaci%C3%B3n_ionizante" TargetMode="External"/><Relationship Id="rId1" Type="http://schemas.openxmlformats.org/officeDocument/2006/relationships/slideLayout" Target="../slideLayouts/slideLayout2.xml"/><Relationship Id="rId6" Type="http://schemas.openxmlformats.org/officeDocument/2006/relationships/hyperlink" Target="https://es.m.wikipedia.org/wiki/Silicio" TargetMode="External"/><Relationship Id="rId5" Type="http://schemas.openxmlformats.org/officeDocument/2006/relationships/hyperlink" Target="https://es.m.wikipedia.org/wiki/Efecto_Joule" TargetMode="External"/><Relationship Id="rId4" Type="http://schemas.openxmlformats.org/officeDocument/2006/relationships/hyperlink" Target="https://es.m.wikipedia.org/wiki/Fibra_de_carbono"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es.m.wikipedia.org/wiki/Enfermedad_de_Wils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m.wikipedia.org/wiki/Aluminio" TargetMode="External"/><Relationship Id="rId2" Type="http://schemas.openxmlformats.org/officeDocument/2006/relationships/hyperlink" Target="https://es.m.wikipedia.org/wiki/Hierro" TargetMode="External"/><Relationship Id="rId1" Type="http://schemas.openxmlformats.org/officeDocument/2006/relationships/slideLayout" Target="../slideLayouts/slideLayout2.xml"/><Relationship Id="rId5" Type="http://schemas.openxmlformats.org/officeDocument/2006/relationships/hyperlink" Target="https://es.m.wikipedia.org/wiki/P%C3%B3rfido_cupr%C3%ADfero" TargetMode="External"/><Relationship Id="rId4" Type="http://schemas.openxmlformats.org/officeDocument/2006/relationships/hyperlink" Target="https://es.m.wikipedia.org/wiki/Tonelada"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s.m.wikipedia.org/wiki/Siglo_VII_a._C." TargetMode="External"/><Relationship Id="rId3" Type="http://schemas.openxmlformats.org/officeDocument/2006/relationships/hyperlink" Target="https://es.m.wikipedia.org/wiki/Platino" TargetMode="External"/><Relationship Id="rId7" Type="http://schemas.openxmlformats.org/officeDocument/2006/relationships/hyperlink" Target="https://es.m.wikipedia.org/wiki/Cinc" TargetMode="External"/><Relationship Id="rId2" Type="http://schemas.openxmlformats.org/officeDocument/2006/relationships/hyperlink" Target="https://es.m.wikipedia.org/wiki/Oro" TargetMode="External"/><Relationship Id="rId1" Type="http://schemas.openxmlformats.org/officeDocument/2006/relationships/slideLayout" Target="../slideLayouts/slideLayout2.xml"/><Relationship Id="rId6" Type="http://schemas.openxmlformats.org/officeDocument/2006/relationships/hyperlink" Target="https://es.m.wikipedia.org/wiki/Lat%C3%B3n" TargetMode="External"/><Relationship Id="rId5" Type="http://schemas.openxmlformats.org/officeDocument/2006/relationships/hyperlink" Target="https://es.m.wikipedia.org/wiki/Meteorito" TargetMode="External"/><Relationship Id="rId4" Type="http://schemas.openxmlformats.org/officeDocument/2006/relationships/hyperlink" Target="https://es.m.wikipedia.org/wiki/Hierro"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s.m.wikipedia.org/wiki/Revoluci%C3%B3n_industrial" TargetMode="External"/><Relationship Id="rId2" Type="http://schemas.openxmlformats.org/officeDocument/2006/relationships/hyperlink" Target="https://es.m.wikipedia.org/wiki/Historia_de_la_electricida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65772" y="1529499"/>
            <a:ext cx="9001462" cy="984711"/>
          </a:xfrm>
        </p:spPr>
        <p:txBody>
          <a:bodyPr>
            <a:normAutofit/>
          </a:bodyPr>
          <a:lstStyle/>
          <a:p>
            <a:r>
              <a:rPr lang="es-US" sz="4400" dirty="0">
                <a:solidFill>
                  <a:srgbClr val="00B050"/>
                </a:solidFill>
              </a:rPr>
              <a:t>PERSPECTIVAS  Y  AMENAZAS</a:t>
            </a:r>
          </a:p>
        </p:txBody>
      </p:sp>
      <p:sp>
        <p:nvSpPr>
          <p:cNvPr id="4" name="Rectángulo 3">
            <a:extLst>
              <a:ext uri="{FF2B5EF4-FFF2-40B4-BE49-F238E27FC236}">
                <a16:creationId xmlns:a16="http://schemas.microsoft.com/office/drawing/2014/main" id="{1FA0822A-6682-41BC-85FC-E4366AAEDB09}"/>
              </a:ext>
            </a:extLst>
          </p:cNvPr>
          <p:cNvSpPr/>
          <p:nvPr/>
        </p:nvSpPr>
        <p:spPr>
          <a:xfrm>
            <a:off x="4682951" y="620918"/>
            <a:ext cx="2767104" cy="923330"/>
          </a:xfrm>
          <a:prstGeom prst="rect">
            <a:avLst/>
          </a:prstGeom>
          <a:noFill/>
        </p:spPr>
        <p:txBody>
          <a:bodyPr wrap="none" lIns="91440" tIns="45720" rIns="91440" bIns="45720">
            <a:spAutoFit/>
          </a:bodyPr>
          <a:lstStyle/>
          <a:p>
            <a:pPr algn="ctr"/>
            <a:r>
              <a:rPr lang="es-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COBRE</a:t>
            </a:r>
            <a:endParaRPr lang="es-C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Imagen 7">
            <a:extLst>
              <a:ext uri="{FF2B5EF4-FFF2-40B4-BE49-F238E27FC236}">
                <a16:creationId xmlns:a16="http://schemas.microsoft.com/office/drawing/2014/main" id="{255A7032-4103-4B72-872D-DAA9ECBD8C81}"/>
              </a:ext>
            </a:extLst>
          </p:cNvPr>
          <p:cNvPicPr>
            <a:picLocks noChangeAspect="1"/>
          </p:cNvPicPr>
          <p:nvPr/>
        </p:nvPicPr>
        <p:blipFill>
          <a:blip r:embed="rId2"/>
          <a:stretch>
            <a:fillRect/>
          </a:stretch>
        </p:blipFill>
        <p:spPr>
          <a:xfrm>
            <a:off x="3215148" y="2728451"/>
            <a:ext cx="6430297" cy="30529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398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CHILE</a:t>
            </a:r>
          </a:p>
        </p:txBody>
      </p:sp>
      <p:sp>
        <p:nvSpPr>
          <p:cNvPr id="3" name="Marcador de contenido 2"/>
          <p:cNvSpPr>
            <a:spLocks noGrp="1"/>
          </p:cNvSpPr>
          <p:nvPr>
            <p:ph idx="1"/>
          </p:nvPr>
        </p:nvSpPr>
        <p:spPr/>
        <p:txBody>
          <a:bodyPr/>
          <a:lstStyle/>
          <a:p>
            <a:pPr marL="0" indent="803275" algn="just">
              <a:buNone/>
            </a:pPr>
            <a:r>
              <a:rPr lang="es-US" b="0" i="0" dirty="0">
                <a:effectLst/>
                <a:latin typeface="Helvetica Neue"/>
              </a:rPr>
              <a:t>En 1976, ya bajo la </a:t>
            </a:r>
            <a:r>
              <a:rPr lang="es-US" b="0" i="0" u="none" strike="noStrike" dirty="0">
                <a:effectLst/>
                <a:latin typeface="Helvetica Neue"/>
                <a:hlinkClick r:id="rId2" tooltip="Régimen Militar (Chile)"/>
              </a:rPr>
              <a:t>régimen militar de Pinochet</a:t>
            </a:r>
            <a:r>
              <a:rPr lang="es-US" b="0" i="0" dirty="0">
                <a:effectLst/>
                <a:latin typeface="Helvetica Neue"/>
              </a:rPr>
              <a:t>, el Estado fundó la </a:t>
            </a:r>
            <a:r>
              <a:rPr lang="es-US" b="0" i="0" u="none" strike="noStrike" dirty="0">
                <a:effectLst/>
                <a:latin typeface="Helvetica Neue"/>
                <a:hlinkClick r:id="rId3" tooltip="Codelco"/>
              </a:rPr>
              <a:t>Corporación Nacional del Cobre de Chile</a:t>
            </a:r>
            <a:r>
              <a:rPr lang="es-US" b="0" i="0" dirty="0">
                <a:effectLst/>
                <a:latin typeface="Helvetica Neue"/>
              </a:rPr>
              <a:t> (Codelco) para gestionar las grandes minas de cobre.</a:t>
            </a:r>
            <a:endParaRPr lang="es-US" baseline="30000" dirty="0">
              <a:latin typeface="inherit"/>
            </a:endParaRPr>
          </a:p>
          <a:p>
            <a:pPr marL="0" indent="803275" algn="just">
              <a:buNone/>
            </a:pPr>
            <a:r>
              <a:rPr lang="es-US" b="0" i="0" dirty="0">
                <a:effectLst/>
                <a:latin typeface="Helvetica Neue"/>
              </a:rPr>
              <a:t>La mina de </a:t>
            </a:r>
            <a:r>
              <a:rPr lang="es-US" b="0" i="0" u="none" strike="noStrike" dirty="0">
                <a:effectLst/>
                <a:latin typeface="Helvetica Neue"/>
                <a:hlinkClick r:id="rId4" tooltip="Chuquicamata"/>
              </a:rPr>
              <a:t>Chuquicamata</a:t>
            </a:r>
            <a:r>
              <a:rPr lang="es-US" b="0" i="0" dirty="0">
                <a:effectLst/>
                <a:latin typeface="Helvetica Neue"/>
              </a:rPr>
              <a:t>, en la cual se han encontrado evidencias de la extracción de cobre por culturas precolombinas,</a:t>
            </a:r>
            <a:r>
              <a:rPr lang="es-US" b="0" i="0" u="none" strike="noStrike" baseline="30000" dirty="0">
                <a:effectLst/>
                <a:latin typeface="inherit"/>
                <a:hlinkClick r:id="rId5"/>
              </a:rPr>
              <a:t>[31]</a:t>
            </a:r>
            <a:r>
              <a:rPr lang="es-US" b="0" i="0" dirty="0">
                <a:effectLst/>
                <a:latin typeface="Helvetica Neue"/>
              </a:rPr>
              <a:t>inició su construcción para la explotación industrial en 1910;su explotación se inició el 18 de mayo de 1915.</a:t>
            </a:r>
          </a:p>
          <a:p>
            <a:pPr marL="0" indent="803275" algn="just">
              <a:buNone/>
            </a:pPr>
            <a:r>
              <a:rPr lang="es-US" b="0" i="0" dirty="0">
                <a:effectLst/>
                <a:latin typeface="Helvetica Neue"/>
              </a:rPr>
              <a:t> En 2002, se fusionaron las divisiones de </a:t>
            </a:r>
            <a:r>
              <a:rPr lang="es-US" b="0" i="0" u="none" strike="noStrike" dirty="0">
                <a:effectLst/>
                <a:latin typeface="Helvetica Neue"/>
                <a:hlinkClick r:id="rId4" tooltip="Chuquicamata"/>
              </a:rPr>
              <a:t>Chuquicamata</a:t>
            </a:r>
            <a:r>
              <a:rPr lang="es-US" b="0" i="0" dirty="0">
                <a:effectLst/>
                <a:latin typeface="Helvetica Neue"/>
              </a:rPr>
              <a:t> y </a:t>
            </a:r>
            <a:r>
              <a:rPr lang="es-US" b="0" i="0" u="none" strike="noStrike" dirty="0">
                <a:effectLst/>
                <a:latin typeface="Helvetica Neue"/>
                <a:hlinkClick r:id="rId6" tooltip="Radomiro Tomić (mina)"/>
              </a:rPr>
              <a:t>Radomiro Tomic</a:t>
            </a:r>
            <a:r>
              <a:rPr lang="es-US" b="0" i="0" dirty="0">
                <a:effectLst/>
                <a:latin typeface="Helvetica Neue"/>
              </a:rPr>
              <a:t>, creando el complejo minero </a:t>
            </a:r>
            <a:r>
              <a:rPr lang="es-US" b="0" i="0" u="none" strike="noStrike" dirty="0">
                <a:effectLst/>
                <a:latin typeface="Helvetica Neue"/>
                <a:hlinkClick r:id="rId7" tooltip="Codelco Norte (aún no redactado)"/>
              </a:rPr>
              <a:t>Codelco Norte</a:t>
            </a:r>
            <a:r>
              <a:rPr lang="es-US" b="0" i="0" dirty="0">
                <a:effectLst/>
                <a:latin typeface="Helvetica Neue"/>
              </a:rPr>
              <a:t>, que consta de dos minas a cielo abierto:</a:t>
            </a:r>
          </a:p>
          <a:p>
            <a:pPr marL="0" indent="803275" algn="just">
              <a:buNone/>
            </a:pPr>
            <a:r>
              <a:rPr lang="es-US" b="0" i="0" dirty="0">
                <a:effectLst/>
                <a:latin typeface="Helvetica Neue"/>
              </a:rPr>
              <a:t> </a:t>
            </a:r>
            <a:r>
              <a:rPr lang="es-US" b="0" i="1" dirty="0">
                <a:effectLst/>
                <a:latin typeface="Helvetica Neue"/>
              </a:rPr>
              <a:t>Chuquicamata</a:t>
            </a:r>
            <a:r>
              <a:rPr lang="es-US" b="0" i="0" dirty="0">
                <a:effectLst/>
                <a:latin typeface="Helvetica Neue"/>
              </a:rPr>
              <a:t> y </a:t>
            </a:r>
            <a:r>
              <a:rPr lang="es-US" b="0" i="1" dirty="0">
                <a:effectLst/>
                <a:latin typeface="Helvetica Neue"/>
              </a:rPr>
              <a:t>Mina Sur</a:t>
            </a:r>
            <a:endParaRPr lang="es-US" dirty="0"/>
          </a:p>
        </p:txBody>
      </p:sp>
    </p:spTree>
    <p:extLst>
      <p:ext uri="{BB962C8B-B14F-4D97-AF65-F5344CB8AC3E}">
        <p14:creationId xmlns:p14="http://schemas.microsoft.com/office/powerpoint/2010/main" val="117299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MINA ESCONDIDA</a:t>
            </a:r>
          </a:p>
        </p:txBody>
      </p:sp>
      <p:sp>
        <p:nvSpPr>
          <p:cNvPr id="3" name="Marcador de contenido 2"/>
          <p:cNvSpPr>
            <a:spLocks noGrp="1"/>
          </p:cNvSpPr>
          <p:nvPr>
            <p:ph idx="1"/>
          </p:nvPr>
        </p:nvSpPr>
        <p:spPr/>
        <p:txBody>
          <a:bodyPr/>
          <a:lstStyle/>
          <a:p>
            <a:pPr marL="182563" indent="811213" algn="just"/>
            <a:r>
              <a:rPr lang="es-US" b="0" i="0" dirty="0">
                <a:effectLst/>
                <a:latin typeface="Helvetica Neue"/>
              </a:rPr>
              <a:t>En 1995, se inició la construcción de la mina de </a:t>
            </a:r>
            <a:r>
              <a:rPr lang="es-US" b="0" i="0" u="none" strike="noStrike" dirty="0">
                <a:effectLst/>
                <a:latin typeface="Helvetica Neue"/>
                <a:hlinkClick r:id="rId2" tooltip="Minera Escondida"/>
              </a:rPr>
              <a:t>Minera Escondida</a:t>
            </a:r>
            <a:r>
              <a:rPr lang="es-US" b="0" i="0" dirty="0">
                <a:effectLst/>
                <a:latin typeface="Helvetica Neue"/>
              </a:rPr>
              <a:t>, en la </a:t>
            </a:r>
            <a:r>
              <a:rPr lang="es-US" b="0" i="0" u="none" strike="noStrike" dirty="0">
                <a:effectLst/>
                <a:latin typeface="Helvetica Neue"/>
                <a:hlinkClick r:id="rId3" tooltip="II Región de Antofagasta"/>
              </a:rPr>
              <a:t>II Región de Antofagasta</a:t>
            </a:r>
            <a:r>
              <a:rPr lang="es-US" b="0" i="0" dirty="0">
                <a:effectLst/>
                <a:latin typeface="Helvetica Neue"/>
              </a:rPr>
              <a:t>, y en 1998 se iniciaron las operaciones de extracción. Es la mina de mayor producción del mundo.</a:t>
            </a:r>
          </a:p>
          <a:p>
            <a:pPr marL="182563" indent="811213" algn="just"/>
            <a:r>
              <a:rPr lang="es-US" b="0" i="0" dirty="0">
                <a:effectLst/>
                <a:latin typeface="Helvetica Neue"/>
              </a:rPr>
              <a:t>La producción de Minera Escondida alcanzó en </a:t>
            </a:r>
            <a:r>
              <a:rPr lang="es-US" b="0" i="0" u="none" strike="noStrike" dirty="0">
                <a:effectLst/>
                <a:latin typeface="Helvetica Neue"/>
                <a:hlinkClick r:id="rId4" tooltip="2007"/>
              </a:rPr>
              <a:t>2007</a:t>
            </a:r>
            <a:r>
              <a:rPr lang="es-US" b="0" i="0" dirty="0">
                <a:effectLst/>
                <a:latin typeface="Helvetica Neue"/>
              </a:rPr>
              <a:t> las 1 483 934 t</a:t>
            </a:r>
            <a:endParaRPr lang="es-US" b="0" i="0" baseline="30000" dirty="0">
              <a:effectLst/>
              <a:latin typeface="inherit"/>
            </a:endParaRPr>
          </a:p>
          <a:p>
            <a:pPr marL="182563" indent="811213" algn="just"/>
            <a:r>
              <a:rPr lang="es-US" b="0" i="0" dirty="0">
                <a:effectLst/>
                <a:latin typeface="Helvetica Neue"/>
              </a:rPr>
              <a:t>Esta producción representa el 9,5 % de la producción mundial y el 26 % de la producción chilena de cobre, según estimaciones para 2007</a:t>
            </a:r>
          </a:p>
          <a:p>
            <a:pPr marL="182563" indent="811213" algn="just"/>
            <a:r>
              <a:rPr lang="es-US" b="0" i="0" dirty="0">
                <a:effectLst/>
                <a:latin typeface="Helvetica Neue"/>
              </a:rPr>
              <a:t>Chile se ha consolidado como el mayor productor mundial de cobre,</a:t>
            </a:r>
            <a:r>
              <a:rPr lang="es-US" b="0" i="0" u="none" strike="noStrike" baseline="30000" dirty="0">
                <a:effectLst/>
                <a:latin typeface="inherit"/>
                <a:hlinkClick r:id="rId5"/>
              </a:rPr>
              <a:t>[40]</a:t>
            </a:r>
            <a:r>
              <a:rPr lang="es-US" b="0" i="0" dirty="0">
                <a:effectLst/>
                <a:latin typeface="Helvetica Neue"/>
              </a:rPr>
              <a:t> pasando del 14 % de la producción mundial en 1960 al 36 % en 2006</a:t>
            </a:r>
            <a:r>
              <a:rPr lang="es-US" b="0" i="0" dirty="0">
                <a:solidFill>
                  <a:srgbClr val="252525"/>
                </a:solidFill>
                <a:effectLst/>
                <a:latin typeface="Helvetica Neue"/>
              </a:rPr>
              <a:t>.</a:t>
            </a:r>
            <a:endParaRPr lang="es-US" dirty="0"/>
          </a:p>
        </p:txBody>
      </p:sp>
    </p:spTree>
    <p:extLst>
      <p:ext uri="{BB962C8B-B14F-4D97-AF65-F5344CB8AC3E}">
        <p14:creationId xmlns:p14="http://schemas.microsoft.com/office/powerpoint/2010/main" val="106809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INDUSTRIA DEL</a:t>
            </a:r>
            <a:br>
              <a:rPr lang="es-US" dirty="0"/>
            </a:br>
            <a:r>
              <a:rPr lang="es-US" dirty="0"/>
              <a:t>COBRE</a:t>
            </a:r>
          </a:p>
        </p:txBody>
      </p:sp>
      <p:sp>
        <p:nvSpPr>
          <p:cNvPr id="3" name="Marcador de contenido 2"/>
          <p:cNvSpPr>
            <a:spLocks noGrp="1"/>
          </p:cNvSpPr>
          <p:nvPr>
            <p:ph idx="1"/>
          </p:nvPr>
        </p:nvSpPr>
        <p:spPr/>
        <p:txBody>
          <a:bodyPr>
            <a:normAutofit fontScale="85000" lnSpcReduction="10000"/>
          </a:bodyPr>
          <a:lstStyle/>
          <a:p>
            <a:pPr marL="0" indent="803275" algn="just">
              <a:buNone/>
            </a:pPr>
            <a:r>
              <a:rPr lang="es-US" b="0" i="0" dirty="0">
                <a:effectLst/>
                <a:latin typeface="Helvetica Neue"/>
              </a:rPr>
              <a:t>La </a:t>
            </a:r>
            <a:r>
              <a:rPr lang="es-US" b="1" i="0" dirty="0">
                <a:effectLst/>
                <a:latin typeface="Helvetica Neue"/>
              </a:rPr>
              <a:t>industria de pataques</a:t>
            </a:r>
            <a:r>
              <a:rPr lang="es-US" b="0" i="0" dirty="0">
                <a:effectLst/>
                <a:latin typeface="Helvetica Neue"/>
              </a:rPr>
              <a:t> o metalurgia del </a:t>
            </a:r>
            <a:r>
              <a:rPr lang="es-US" b="0" i="0" u="none" strike="noStrike" dirty="0">
                <a:effectLst/>
                <a:latin typeface="Helvetica Neue"/>
                <a:hlinkClick r:id="rId2" tooltip="Cobre"/>
              </a:rPr>
              <a:t>cobre</a:t>
            </a:r>
            <a:r>
              <a:rPr lang="es-US" b="0" i="0" dirty="0">
                <a:effectLst/>
                <a:latin typeface="Helvetica Neue"/>
              </a:rPr>
              <a:t>, varía según la composición de la </a:t>
            </a:r>
            <a:r>
              <a:rPr lang="es-US" b="0" i="0" u="none" strike="noStrike" dirty="0">
                <a:effectLst/>
                <a:latin typeface="Helvetica Neue"/>
                <a:hlinkClick r:id="rId3" tooltip="Mena (minería)"/>
              </a:rPr>
              <a:t>mena</a:t>
            </a:r>
            <a:r>
              <a:rPr lang="es-US" b="0" i="0" dirty="0">
                <a:effectLst/>
                <a:latin typeface="Helvetica Neue"/>
              </a:rPr>
              <a:t>. </a:t>
            </a:r>
          </a:p>
          <a:p>
            <a:pPr marL="0" indent="803275" algn="just">
              <a:buNone/>
            </a:pPr>
            <a:r>
              <a:rPr lang="es-US" b="0" i="0" dirty="0">
                <a:effectLst/>
                <a:latin typeface="Helvetica Neue"/>
              </a:rPr>
              <a:t>El cobre en bruto se tritura, se lava y se prepara en barras. Los óxidos y carbonatos se reducen con carbono.</a:t>
            </a:r>
          </a:p>
          <a:p>
            <a:pPr marL="0" indent="803275" algn="just">
              <a:buNone/>
            </a:pPr>
            <a:r>
              <a:rPr lang="es-US" b="0" i="0" dirty="0">
                <a:effectLst/>
                <a:latin typeface="Helvetica Neue"/>
              </a:rPr>
              <a:t> Las menas más importantes, las formadas por sulfuros, no contienen más de un 12% de cobre, llegando en ocasiones tan sólo al 1%, y han de triturarse y concentrarse por flotación.  </a:t>
            </a:r>
          </a:p>
          <a:p>
            <a:pPr marL="0" indent="803275" algn="just">
              <a:buNone/>
            </a:pPr>
            <a:r>
              <a:rPr lang="es-US" b="0" i="0" dirty="0">
                <a:effectLst/>
                <a:latin typeface="Helvetica Neue"/>
              </a:rPr>
              <a:t>Los concentrados se funden en un horno de reverbero que produce cobre metálico en bruto con una pureza aproximada del 98%. </a:t>
            </a:r>
          </a:p>
          <a:p>
            <a:pPr marL="0" indent="803275" algn="just">
              <a:buNone/>
            </a:pPr>
            <a:r>
              <a:rPr lang="es-US" b="0" i="0" dirty="0">
                <a:effectLst/>
                <a:latin typeface="Helvetica Neue"/>
              </a:rPr>
              <a:t>Este cobre en bruto se purifica por electrólisis, obteniéndose barras con una pureza que supera el 99,9 %.</a:t>
            </a:r>
            <a:endParaRPr lang="es-US" dirty="0"/>
          </a:p>
        </p:txBody>
      </p:sp>
    </p:spTree>
    <p:extLst>
      <p:ext uri="{BB962C8B-B14F-4D97-AF65-F5344CB8AC3E}">
        <p14:creationId xmlns:p14="http://schemas.microsoft.com/office/powerpoint/2010/main" val="375517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593834"/>
            <a:ext cx="9706770" cy="1326321"/>
          </a:xfrm>
        </p:spPr>
        <p:txBody>
          <a:bodyPr>
            <a:normAutofit/>
          </a:bodyPr>
          <a:lstStyle/>
          <a:p>
            <a:r>
              <a:rPr lang="es-US" dirty="0"/>
              <a:t>INDUSTRIA  DEL COBRE</a:t>
            </a:r>
          </a:p>
        </p:txBody>
      </p:sp>
      <p:sp>
        <p:nvSpPr>
          <p:cNvPr id="3" name="Marcador de contenido 2"/>
          <p:cNvSpPr>
            <a:spLocks noGrp="1"/>
          </p:cNvSpPr>
          <p:nvPr>
            <p:ph idx="1"/>
          </p:nvPr>
        </p:nvSpPr>
        <p:spPr/>
        <p:txBody>
          <a:bodyPr>
            <a:normAutofit fontScale="92500" lnSpcReduction="20000"/>
          </a:bodyPr>
          <a:lstStyle/>
          <a:p>
            <a:pPr marL="0" indent="803275" algn="just">
              <a:buNone/>
            </a:pPr>
            <a:r>
              <a:rPr lang="es-US" b="0" i="0" dirty="0">
                <a:effectLst/>
                <a:latin typeface="Helvetica Neue"/>
              </a:rPr>
              <a:t>El cobre puro es blando, pero puede endurecerse posteriormente. </a:t>
            </a:r>
          </a:p>
          <a:p>
            <a:pPr marL="0" indent="803275" algn="just">
              <a:buNone/>
            </a:pPr>
            <a:r>
              <a:rPr lang="es-US" b="0" i="0" dirty="0">
                <a:effectLst/>
                <a:latin typeface="Helvetica Neue"/>
              </a:rPr>
              <a:t>Las aleaciones de cobre, mucho más duras que el metal puro, presentan una mayor resistencia y por ello no pueden utilizarse en aplicaciones eléctricas. </a:t>
            </a:r>
          </a:p>
          <a:p>
            <a:pPr marL="0" indent="803275" algn="just">
              <a:buNone/>
            </a:pPr>
            <a:r>
              <a:rPr lang="es-US" b="0" i="0" dirty="0">
                <a:effectLst/>
                <a:latin typeface="Helvetica Neue"/>
              </a:rPr>
              <a:t>No obstante, su resistencia a la corrosión es casi tan buena como la del cobre puro y son de fácil manejo.</a:t>
            </a:r>
          </a:p>
          <a:p>
            <a:pPr marL="0" indent="803275" algn="just">
              <a:buNone/>
            </a:pPr>
            <a:r>
              <a:rPr lang="es-US" b="0" i="0" dirty="0">
                <a:effectLst/>
                <a:latin typeface="Helvetica Neue"/>
              </a:rPr>
              <a:t>Las dos aleaciones más importantes son el latón, una aleación con cinc, y el bronce, una aleación con estaño. </a:t>
            </a:r>
          </a:p>
          <a:p>
            <a:pPr marL="0" indent="803275" algn="just">
              <a:buNone/>
            </a:pPr>
            <a:r>
              <a:rPr lang="es-US" b="0" i="0" dirty="0">
                <a:effectLst/>
                <a:latin typeface="Helvetica Neue"/>
              </a:rPr>
              <a:t>A menudo, tanto el </a:t>
            </a:r>
            <a:r>
              <a:rPr lang="es-US" b="0" i="0" u="none" strike="noStrike" dirty="0">
                <a:effectLst/>
                <a:latin typeface="Helvetica Neue"/>
                <a:hlinkClick r:id="rId2" tooltip="Cinc"/>
              </a:rPr>
              <a:t>cinc</a:t>
            </a:r>
            <a:r>
              <a:rPr lang="es-US" b="0" i="0" dirty="0">
                <a:effectLst/>
                <a:latin typeface="Helvetica Neue"/>
              </a:rPr>
              <a:t> como el </a:t>
            </a:r>
            <a:r>
              <a:rPr lang="es-US" b="0" i="0" u="none" strike="noStrike" dirty="0">
                <a:effectLst/>
                <a:latin typeface="Helvetica Neue"/>
                <a:hlinkClick r:id="rId3" tooltip="Estaño"/>
              </a:rPr>
              <a:t>estaño</a:t>
            </a:r>
            <a:r>
              <a:rPr lang="es-US" b="0" i="0" dirty="0">
                <a:effectLst/>
                <a:latin typeface="Helvetica Neue"/>
              </a:rPr>
              <a:t> se funden en una misma aleación, haciendo difícil una diferenciación precisa entre el latón y el </a:t>
            </a:r>
            <a:r>
              <a:rPr lang="es-US" b="0" i="0" u="none" strike="noStrike" dirty="0">
                <a:effectLst/>
                <a:latin typeface="Helvetica Neue"/>
                <a:hlinkClick r:id="rId4" tooltip="Bronce"/>
              </a:rPr>
              <a:t>bronce</a:t>
            </a:r>
            <a:r>
              <a:rPr lang="es-US" b="0" i="0" dirty="0">
                <a:effectLst/>
                <a:latin typeface="Helvetica Neue"/>
              </a:rPr>
              <a:t>. </a:t>
            </a:r>
          </a:p>
          <a:p>
            <a:pPr marL="0" indent="803275" algn="just">
              <a:buNone/>
            </a:pPr>
            <a:r>
              <a:rPr lang="es-US" b="0" i="0" dirty="0">
                <a:effectLst/>
                <a:latin typeface="Helvetica Neue"/>
              </a:rPr>
              <a:t>Ambos se emplean en grandes cantidades. </a:t>
            </a:r>
            <a:endParaRPr lang="es-US" dirty="0"/>
          </a:p>
        </p:txBody>
      </p:sp>
    </p:spTree>
    <p:extLst>
      <p:ext uri="{BB962C8B-B14F-4D97-AF65-F5344CB8AC3E}">
        <p14:creationId xmlns:p14="http://schemas.microsoft.com/office/powerpoint/2010/main" val="86894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353761" cy="1061545"/>
          </a:xfrm>
        </p:spPr>
        <p:txBody>
          <a:bodyPr/>
          <a:lstStyle/>
          <a:p>
            <a:r>
              <a:rPr lang="es-US" dirty="0"/>
              <a:t>INDUSTRIA DEL COBRE</a:t>
            </a:r>
          </a:p>
        </p:txBody>
      </p:sp>
      <p:sp>
        <p:nvSpPr>
          <p:cNvPr id="5" name="Marcador de contenido 4"/>
          <p:cNvSpPr>
            <a:spLocks noGrp="1"/>
          </p:cNvSpPr>
          <p:nvPr>
            <p:ph idx="1"/>
          </p:nvPr>
        </p:nvSpPr>
        <p:spPr/>
        <p:txBody>
          <a:bodyPr>
            <a:normAutofit lnSpcReduction="10000"/>
          </a:bodyPr>
          <a:lstStyle/>
          <a:p>
            <a:pPr marL="182563" indent="620713" algn="just">
              <a:buNone/>
            </a:pPr>
            <a:r>
              <a:rPr lang="es-US" b="0" i="0" dirty="0">
                <a:effectLst/>
                <a:latin typeface="Helvetica Neue"/>
              </a:rPr>
              <a:t>También se usa el cobre en aleaciones con </a:t>
            </a:r>
            <a:r>
              <a:rPr lang="es-US" b="0" i="0" u="none" strike="noStrike" dirty="0">
                <a:effectLst/>
                <a:latin typeface="Helvetica Neue"/>
                <a:hlinkClick r:id="rId2" tooltip="Oro"/>
              </a:rPr>
              <a:t>oro</a:t>
            </a:r>
            <a:r>
              <a:rPr lang="es-US" b="0" i="0" dirty="0">
                <a:effectLst/>
                <a:latin typeface="Helvetica Neue"/>
              </a:rPr>
              <a:t>, </a:t>
            </a:r>
            <a:r>
              <a:rPr lang="es-US" b="0" i="0" u="none" strike="noStrike" dirty="0">
                <a:effectLst/>
                <a:latin typeface="Helvetica Neue"/>
                <a:hlinkClick r:id="rId3" tooltip="Plata"/>
              </a:rPr>
              <a:t>plata</a:t>
            </a:r>
            <a:r>
              <a:rPr lang="es-US" b="0" i="0" dirty="0">
                <a:effectLst/>
                <a:latin typeface="Helvetica Neue"/>
              </a:rPr>
              <a:t> y </a:t>
            </a:r>
            <a:r>
              <a:rPr lang="es-US" b="0" i="0" u="none" strike="noStrike" dirty="0">
                <a:effectLst/>
                <a:latin typeface="Helvetica Neue"/>
                <a:hlinkClick r:id="rId4" tooltip="Níquel"/>
              </a:rPr>
              <a:t>níquel</a:t>
            </a:r>
            <a:r>
              <a:rPr lang="es-US" b="0" i="0" dirty="0">
                <a:effectLst/>
                <a:latin typeface="Helvetica Neue"/>
              </a:rPr>
              <a:t>, y es un componente importante en aleaciones como el monel, el bronce de cañón y la plata alemana o alpaca.</a:t>
            </a:r>
          </a:p>
          <a:p>
            <a:pPr marL="182563" indent="620713" algn="just">
              <a:buNone/>
            </a:pPr>
            <a:r>
              <a:rPr lang="es-US" b="0" i="0" dirty="0">
                <a:effectLst/>
                <a:latin typeface="Helvetica Neue"/>
              </a:rPr>
              <a:t>El cobre forma dos series de compuestos químicos: de cobre (I), en la que el cobre tiene una valencia de 1, y de cobre (II), en la que su valencia es 2. </a:t>
            </a:r>
          </a:p>
          <a:p>
            <a:pPr marL="182563" indent="620713" algn="just">
              <a:buNone/>
            </a:pPr>
            <a:r>
              <a:rPr lang="es-US" b="0" i="0" dirty="0">
                <a:effectLst/>
                <a:latin typeface="Helvetica Neue"/>
              </a:rPr>
              <a:t>Los compuestos de cobre (I) apenas tienen importancia en la industria y se convierten fácilmente en compuestos de cobre (II) al oxidarse por la simple exposición al aire.</a:t>
            </a:r>
          </a:p>
          <a:p>
            <a:pPr marL="182563" indent="620713" algn="just">
              <a:buNone/>
            </a:pPr>
            <a:r>
              <a:rPr lang="es-US" b="0" i="0" dirty="0">
                <a:effectLst/>
                <a:latin typeface="Helvetica Neue"/>
              </a:rPr>
              <a:t> Los compuestos de cobre (II) son estables.</a:t>
            </a:r>
            <a:endParaRPr lang="es-US" dirty="0"/>
          </a:p>
        </p:txBody>
      </p:sp>
    </p:spTree>
    <p:extLst>
      <p:ext uri="{BB962C8B-B14F-4D97-AF65-F5344CB8AC3E}">
        <p14:creationId xmlns:p14="http://schemas.microsoft.com/office/powerpoint/2010/main" val="401799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dirty="0"/>
              <a:t>Industria DEL COBRE</a:t>
            </a:r>
          </a:p>
        </p:txBody>
      </p:sp>
      <p:sp>
        <p:nvSpPr>
          <p:cNvPr id="3" name="Marcador de contenido 2"/>
          <p:cNvSpPr>
            <a:spLocks noGrp="1"/>
          </p:cNvSpPr>
          <p:nvPr>
            <p:ph idx="1"/>
          </p:nvPr>
        </p:nvSpPr>
        <p:spPr/>
        <p:txBody>
          <a:bodyPr/>
          <a:lstStyle/>
          <a:p>
            <a:pPr marL="0" indent="803275" algn="just">
              <a:buNone/>
            </a:pPr>
            <a:r>
              <a:rPr lang="es-US" b="0" i="0" dirty="0">
                <a:effectLst/>
                <a:latin typeface="Helvetica Neue"/>
              </a:rPr>
              <a:t>Algunas disoluciones de cobre tienen la propiedad de disolver la celulosa, por lo que se usan grandes cantidades de cobre en la fabricación de rayón. </a:t>
            </a:r>
          </a:p>
          <a:p>
            <a:pPr marL="0" indent="803275" algn="just">
              <a:buNone/>
            </a:pPr>
            <a:r>
              <a:rPr lang="es-US" b="0" i="0" dirty="0">
                <a:effectLst/>
                <a:latin typeface="Helvetica Neue"/>
              </a:rPr>
              <a:t>También se emplea el cobre en muchos pigmentos, en insecticidas como el verde de Schweinfurt, o en fungicidas como la mezcla de Burdeos, aunque para estos fines está siendo sustituido ampliamente por productos orgánicos sintéticos.</a:t>
            </a:r>
            <a:endParaRPr lang="es-US" dirty="0"/>
          </a:p>
        </p:txBody>
      </p:sp>
    </p:spTree>
    <p:extLst>
      <p:ext uri="{BB962C8B-B14F-4D97-AF65-F5344CB8AC3E}">
        <p14:creationId xmlns:p14="http://schemas.microsoft.com/office/powerpoint/2010/main" val="233682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INDUSTRIA  GLOBAL</a:t>
            </a:r>
          </a:p>
        </p:txBody>
      </p:sp>
      <p:sp>
        <p:nvSpPr>
          <p:cNvPr id="3" name="Marcador de contenido 2"/>
          <p:cNvSpPr>
            <a:spLocks noGrp="1"/>
          </p:cNvSpPr>
          <p:nvPr>
            <p:ph idx="1"/>
          </p:nvPr>
        </p:nvSpPr>
        <p:spPr/>
        <p:txBody>
          <a:bodyPr>
            <a:normAutofit fontScale="92500" lnSpcReduction="10000"/>
          </a:bodyPr>
          <a:lstStyle/>
          <a:p>
            <a:pPr marL="0" indent="803275" algn="just">
              <a:buNone/>
            </a:pPr>
            <a:r>
              <a:rPr lang="es-US" b="0" i="0" dirty="0">
                <a:effectLst/>
                <a:latin typeface="verdana" panose="020B0604030504040204" pitchFamily="34" charset="0"/>
              </a:rPr>
              <a:t>    La actividad minera del cobre por tratarse de una industria a largo plazo requiere de mucha estabilidad para asegurar resultados positivos en los diferentes ciclos productivos</a:t>
            </a:r>
          </a:p>
          <a:p>
            <a:pPr marL="0" indent="803275" algn="just">
              <a:buNone/>
            </a:pPr>
            <a:r>
              <a:rPr lang="es-US" b="0" i="0" dirty="0">
                <a:effectLst/>
                <a:latin typeface="verdana" panose="020B0604030504040204" pitchFamily="34" charset="0"/>
              </a:rPr>
              <a:t>Codelco de propiedad del Estado de Chile como la empresa de mayor producción en el mundo, seguida por la minera Escondida (de propiedad de la empresa "BHP Billinton"), siendo esta la mayor empresa privada del sector en el país.</a:t>
            </a:r>
          </a:p>
          <a:p>
            <a:pPr marL="0" indent="803275" algn="just">
              <a:buNone/>
            </a:pPr>
            <a:r>
              <a:rPr lang="es-US" dirty="0">
                <a:latin typeface="verdana" panose="020B0604030504040204" pitchFamily="34" charset="0"/>
              </a:rPr>
              <a:t>L</a:t>
            </a:r>
            <a:r>
              <a:rPr lang="es-US" b="0" i="0" dirty="0">
                <a:effectLst/>
                <a:latin typeface="verdana" panose="020B0604030504040204" pitchFamily="34" charset="0"/>
              </a:rPr>
              <a:t>a actividad minera del cobre por tratarse de una industria a largo plazo requiere de mucha estabilidad para asegurar resultados positivos en los diferentes </a:t>
            </a:r>
            <a:r>
              <a:rPr lang="es-US" b="0" i="0" dirty="0">
                <a:solidFill>
                  <a:srgbClr val="000000"/>
                </a:solidFill>
                <a:effectLst/>
                <a:latin typeface="verdana" panose="020B0604030504040204" pitchFamily="34" charset="0"/>
              </a:rPr>
              <a:t>ciclos productivos</a:t>
            </a:r>
            <a:endParaRPr lang="es-US" dirty="0"/>
          </a:p>
        </p:txBody>
      </p:sp>
    </p:spTree>
    <p:extLst>
      <p:ext uri="{BB962C8B-B14F-4D97-AF65-F5344CB8AC3E}">
        <p14:creationId xmlns:p14="http://schemas.microsoft.com/office/powerpoint/2010/main" val="153501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INDUSTRIA GLOBAL</a:t>
            </a:r>
          </a:p>
        </p:txBody>
      </p:sp>
      <p:sp>
        <p:nvSpPr>
          <p:cNvPr id="3" name="Marcador de contenido 2"/>
          <p:cNvSpPr>
            <a:spLocks noGrp="1"/>
          </p:cNvSpPr>
          <p:nvPr>
            <p:ph idx="1"/>
          </p:nvPr>
        </p:nvSpPr>
        <p:spPr/>
        <p:txBody>
          <a:bodyPr>
            <a:normAutofit fontScale="92500" lnSpcReduction="20000"/>
          </a:bodyPr>
          <a:lstStyle/>
          <a:p>
            <a:pPr marL="0" indent="725488">
              <a:buNone/>
            </a:pPr>
            <a:r>
              <a:rPr lang="es-US" dirty="0">
                <a:latin typeface="verdana" panose="020B0604030504040204" pitchFamily="34" charset="0"/>
              </a:rPr>
              <a:t>E</a:t>
            </a:r>
            <a:r>
              <a:rPr lang="es-US" b="0" i="0" dirty="0">
                <a:effectLst/>
                <a:latin typeface="verdana" panose="020B0604030504040204" pitchFamily="34" charset="0"/>
              </a:rPr>
              <a:t>n gran medida consecuencia del crecimiento de economías emergentes, principalmente la de China, cuyo aumento en la actividad industrial ha tenido un impacto favorable en la exportación de materias primas para un número importante de países productores.</a:t>
            </a:r>
          </a:p>
          <a:p>
            <a:pPr marL="0" indent="725488">
              <a:buNone/>
            </a:pPr>
            <a:r>
              <a:rPr lang="es-US" b="0" i="0" dirty="0">
                <a:effectLst/>
                <a:latin typeface="verdana" panose="020B0604030504040204" pitchFamily="34" charset="0"/>
              </a:rPr>
              <a:t>El cobre es un metal noble, no se oxida, no se degrada, no contamina y es reciclable indefinidamente. </a:t>
            </a:r>
          </a:p>
          <a:p>
            <a:pPr marL="0" indent="725488">
              <a:buNone/>
            </a:pPr>
            <a:r>
              <a:rPr lang="es-US" b="0" i="0" dirty="0">
                <a:effectLst/>
                <a:latin typeface="verdana" panose="020B0604030504040204" pitchFamily="34" charset="0"/>
              </a:rPr>
              <a:t>El cobre, tiene  propiedades que lo hacen muy utilizable en varias industrias, pero en especial en industrias emergentes y de alto impacto (por ejemplo, atendiendo a su alta conductividad térmica y eléctrica y su núcleo magnetismo, el cobre es ideal para la transmisión de datos, sonidos e imágenes en el área de las telecomunicaciones).</a:t>
            </a:r>
            <a:endParaRPr lang="es-US" dirty="0"/>
          </a:p>
        </p:txBody>
      </p:sp>
    </p:spTree>
    <p:extLst>
      <p:ext uri="{BB962C8B-B14F-4D97-AF65-F5344CB8AC3E}">
        <p14:creationId xmlns:p14="http://schemas.microsoft.com/office/powerpoint/2010/main" val="321703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424" y="604336"/>
            <a:ext cx="9452377" cy="1192932"/>
          </a:xfrm>
        </p:spPr>
        <p:txBody>
          <a:bodyPr>
            <a:normAutofit/>
          </a:bodyPr>
          <a:lstStyle/>
          <a:p>
            <a:r>
              <a:rPr lang="es-US" sz="3200" dirty="0"/>
              <a:t>CLASIFICACION de los MINERALES </a:t>
            </a:r>
          </a:p>
        </p:txBody>
      </p:sp>
      <p:sp>
        <p:nvSpPr>
          <p:cNvPr id="3" name="Marcador de contenido 2"/>
          <p:cNvSpPr>
            <a:spLocks noGrp="1"/>
          </p:cNvSpPr>
          <p:nvPr>
            <p:ph idx="1"/>
          </p:nvPr>
        </p:nvSpPr>
        <p:spPr/>
        <p:txBody>
          <a:bodyPr/>
          <a:lstStyle/>
          <a:p>
            <a:pPr marL="0" indent="725488" algn="just">
              <a:buNone/>
            </a:pPr>
            <a:r>
              <a:rPr lang="es-US" b="0" i="0" dirty="0">
                <a:effectLst/>
                <a:latin typeface="verdana" panose="020B0604030504040204" pitchFamily="34" charset="0"/>
              </a:rPr>
              <a:t> El cobre se encuentra de manera dispersa en grandes áreas, mezclado con una gran cantidad de sales y otros elementos mineralógicos además de roca estéril. </a:t>
            </a:r>
          </a:p>
          <a:p>
            <a:pPr marL="0" indent="725488" algn="just">
              <a:buNone/>
            </a:pPr>
            <a:r>
              <a:rPr lang="es-US" b="0" i="0" dirty="0">
                <a:effectLst/>
                <a:latin typeface="verdana" panose="020B0604030504040204" pitchFamily="34" charset="0"/>
              </a:rPr>
              <a:t>  Los compuestos que contienen cobre deben ser tratados debidamente para separar el metal del resto de los minerales y se clasifican en dos grupos de acuerdo con su composición química: </a:t>
            </a:r>
          </a:p>
          <a:p>
            <a:pPr marL="0" indent="725488" algn="just">
              <a:buNone/>
            </a:pPr>
            <a:r>
              <a:rPr lang="es-US" b="0" i="0" dirty="0">
                <a:effectLst/>
                <a:latin typeface="verdana" panose="020B0604030504040204" pitchFamily="34" charset="0"/>
              </a:rPr>
              <a:t>(a) minerales sulfurados (con alto contenido de azufre) y </a:t>
            </a:r>
          </a:p>
          <a:p>
            <a:pPr marL="0" indent="725488" algn="just">
              <a:buNone/>
            </a:pPr>
            <a:r>
              <a:rPr lang="es-US" b="0" i="0" dirty="0">
                <a:effectLst/>
                <a:latin typeface="verdana" panose="020B0604030504040204" pitchFamily="34" charset="0"/>
              </a:rPr>
              <a:t>(b) minerales oxidados (con elevado contenido de óxido de carbono).</a:t>
            </a:r>
            <a:endParaRPr lang="es-US" dirty="0"/>
          </a:p>
        </p:txBody>
      </p:sp>
    </p:spTree>
    <p:extLst>
      <p:ext uri="{BB962C8B-B14F-4D97-AF65-F5344CB8AC3E}">
        <p14:creationId xmlns:p14="http://schemas.microsoft.com/office/powerpoint/2010/main" val="357140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8193" y="704194"/>
            <a:ext cx="10169364" cy="951186"/>
          </a:xfrm>
        </p:spPr>
        <p:txBody>
          <a:bodyPr/>
          <a:lstStyle/>
          <a:p>
            <a:r>
              <a:rPr lang="es-US" dirty="0"/>
              <a:t>LEY DE COBRE</a:t>
            </a:r>
          </a:p>
        </p:txBody>
      </p:sp>
      <p:sp>
        <p:nvSpPr>
          <p:cNvPr id="3" name="Marcador de contenido 2"/>
          <p:cNvSpPr>
            <a:spLocks noGrp="1"/>
          </p:cNvSpPr>
          <p:nvPr>
            <p:ph idx="1"/>
          </p:nvPr>
        </p:nvSpPr>
        <p:spPr/>
        <p:txBody>
          <a:bodyPr/>
          <a:lstStyle/>
          <a:p>
            <a:pPr marL="0" indent="725488" algn="just">
              <a:buNone/>
            </a:pPr>
            <a:r>
              <a:rPr lang="es-US" b="0" i="0" dirty="0">
                <a:effectLst/>
                <a:latin typeface="verdana" panose="020B0604030504040204" pitchFamily="34" charset="0"/>
              </a:rPr>
              <a:t>El porcentaje de cobre presente en estos minerales es conocido por los especialistas como "Ley del cobre" y su valor es variable (por ejemplo, si la ley fuese 1,2% significa que por cada mil kilos o tonelada métrica de mineral hay 12 kilos de cobre fino)</a:t>
            </a:r>
          </a:p>
          <a:p>
            <a:pPr marL="0" indent="725488" algn="just">
              <a:buNone/>
            </a:pPr>
            <a:r>
              <a:rPr lang="es-US" b="0" i="0" dirty="0">
                <a:effectLst/>
                <a:latin typeface="verdana" panose="020B0604030504040204" pitchFamily="34" charset="0"/>
              </a:rPr>
              <a:t> En los yacimientos mineros de Chile esa ley fluctúa de 1 a 1,8 por ciento según los estudios geológicos que la determinan. </a:t>
            </a:r>
            <a:endParaRPr lang="es-US" dirty="0"/>
          </a:p>
        </p:txBody>
      </p:sp>
    </p:spTree>
    <p:extLst>
      <p:ext uri="{BB962C8B-B14F-4D97-AF65-F5344CB8AC3E}">
        <p14:creationId xmlns:p14="http://schemas.microsoft.com/office/powerpoint/2010/main" val="50860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5669" y="825560"/>
            <a:ext cx="10571998" cy="970450"/>
          </a:xfrm>
        </p:spPr>
        <p:txBody>
          <a:bodyPr/>
          <a:lstStyle/>
          <a:p>
            <a:pPr algn="ctr"/>
            <a:r>
              <a:rPr lang="es-US" dirty="0"/>
              <a:t>ELEMENTO QUIMICO</a:t>
            </a:r>
          </a:p>
        </p:txBody>
      </p:sp>
      <p:sp>
        <p:nvSpPr>
          <p:cNvPr id="3" name="Marcador de contenido 2"/>
          <p:cNvSpPr>
            <a:spLocks noGrp="1"/>
          </p:cNvSpPr>
          <p:nvPr>
            <p:ph idx="1"/>
          </p:nvPr>
        </p:nvSpPr>
        <p:spPr>
          <a:xfrm>
            <a:off x="1986455" y="2030756"/>
            <a:ext cx="8593817" cy="3550237"/>
          </a:xfrm>
        </p:spPr>
        <p:txBody>
          <a:bodyPr>
            <a:normAutofit/>
          </a:bodyPr>
          <a:lstStyle/>
          <a:p>
            <a:pPr marL="182563" indent="717550" algn="just">
              <a:buNone/>
              <a:tabLst>
                <a:tab pos="0" algn="l"/>
                <a:tab pos="530225" algn="l"/>
              </a:tabLst>
            </a:pPr>
            <a:r>
              <a:rPr lang="es-US" sz="1800" b="0" i="0" dirty="0">
                <a:effectLst/>
                <a:latin typeface="Arial" panose="020B0604020202020204" pitchFamily="34" charset="0"/>
                <a:cs typeface="Arial" panose="020B0604020202020204" pitchFamily="34" charset="0"/>
              </a:rPr>
              <a:t>El </a:t>
            </a:r>
            <a:r>
              <a:rPr lang="es-US" sz="1800" b="1" i="0" dirty="0">
                <a:effectLst/>
                <a:latin typeface="Arial" panose="020B0604020202020204" pitchFamily="34" charset="0"/>
                <a:cs typeface="Arial" panose="020B0604020202020204" pitchFamily="34" charset="0"/>
              </a:rPr>
              <a:t>cobre</a:t>
            </a:r>
            <a:r>
              <a:rPr lang="es-US" sz="1800" b="0" i="0" dirty="0">
                <a:effectLst/>
                <a:latin typeface="Arial" panose="020B0604020202020204" pitchFamily="34" charset="0"/>
                <a:cs typeface="Arial" panose="020B0604020202020204" pitchFamily="34" charset="0"/>
              </a:rPr>
              <a:t> (del </a:t>
            </a:r>
            <a:r>
              <a:rPr lang="es-US" sz="1800" b="0" i="0" u="none" strike="noStrike" dirty="0">
                <a:effectLst/>
                <a:latin typeface="Arial" panose="020B0604020202020204" pitchFamily="34" charset="0"/>
                <a:cs typeface="Arial" panose="020B0604020202020204" pitchFamily="34" charset="0"/>
                <a:hlinkClick r:id="rId2" tooltip="Latín"/>
              </a:rPr>
              <a:t>latín</a:t>
            </a:r>
            <a:r>
              <a:rPr lang="es-US" sz="1800" b="0" i="0" dirty="0">
                <a:effectLst/>
                <a:latin typeface="Arial" panose="020B0604020202020204" pitchFamily="34" charset="0"/>
                <a:cs typeface="Arial" panose="020B0604020202020204" pitchFamily="34" charset="0"/>
              </a:rPr>
              <a:t> </a:t>
            </a:r>
            <a:r>
              <a:rPr lang="es-US" sz="1800" b="0" i="1" dirty="0">
                <a:effectLst/>
                <a:latin typeface="Arial" panose="020B0604020202020204" pitchFamily="34" charset="0"/>
                <a:cs typeface="Arial" panose="020B0604020202020204" pitchFamily="34" charset="0"/>
              </a:rPr>
              <a:t>cuprum</a:t>
            </a:r>
            <a:r>
              <a:rPr lang="es-US" sz="1800" b="0" i="0" dirty="0">
                <a:effectLst/>
                <a:latin typeface="Arial" panose="020B0604020202020204" pitchFamily="34" charset="0"/>
                <a:cs typeface="Arial" panose="020B0604020202020204" pitchFamily="34" charset="0"/>
              </a:rPr>
              <a:t>, y éste del </a:t>
            </a:r>
            <a:r>
              <a:rPr lang="es-US" sz="1800" b="0" i="0" u="none" strike="noStrike" dirty="0">
                <a:effectLst/>
                <a:latin typeface="Arial" panose="020B0604020202020204" pitchFamily="34" charset="0"/>
                <a:cs typeface="Arial" panose="020B0604020202020204" pitchFamily="34" charset="0"/>
                <a:hlinkClick r:id="rId3" tooltip="Idioma griego antiguo"/>
              </a:rPr>
              <a:t>griego</a:t>
            </a:r>
            <a:r>
              <a:rPr lang="es-US" sz="1800" b="0" i="0" dirty="0">
                <a:effectLst/>
                <a:latin typeface="Arial" panose="020B0604020202020204" pitchFamily="34" charset="0"/>
                <a:cs typeface="Arial" panose="020B0604020202020204" pitchFamily="34" charset="0"/>
              </a:rPr>
              <a:t> </a:t>
            </a:r>
            <a:r>
              <a:rPr lang="es-US" sz="1800" b="0" i="1" dirty="0">
                <a:effectLst/>
                <a:latin typeface="Arial" panose="020B0604020202020204" pitchFamily="34" charset="0"/>
                <a:cs typeface="Arial" panose="020B0604020202020204" pitchFamily="34" charset="0"/>
              </a:rPr>
              <a:t>kypros</a:t>
            </a:r>
            <a:r>
              <a:rPr lang="es-US" sz="1800" b="0" i="0" dirty="0">
                <a:effectLst/>
                <a:latin typeface="Arial" panose="020B0604020202020204" pitchFamily="34" charset="0"/>
                <a:cs typeface="Arial" panose="020B0604020202020204" pitchFamily="34" charset="0"/>
              </a:rPr>
              <a:t>), cuyo símbolo es </a:t>
            </a:r>
            <a:r>
              <a:rPr lang="es-US" sz="1800" b="1" i="0" dirty="0">
                <a:effectLst/>
                <a:latin typeface="Arial" panose="020B0604020202020204" pitchFamily="34" charset="0"/>
                <a:cs typeface="Arial" panose="020B0604020202020204" pitchFamily="34" charset="0"/>
              </a:rPr>
              <a:t>Cu</a:t>
            </a:r>
            <a:r>
              <a:rPr lang="es-US" sz="1800" b="0" i="0" dirty="0">
                <a:effectLst/>
                <a:latin typeface="Arial" panose="020B0604020202020204" pitchFamily="34" charset="0"/>
                <a:cs typeface="Arial" panose="020B0604020202020204" pitchFamily="34" charset="0"/>
              </a:rPr>
              <a:t>, es el </a:t>
            </a:r>
            <a:r>
              <a:rPr lang="es-US" sz="1800" b="0" i="0" u="none" strike="noStrike" dirty="0">
                <a:effectLst/>
                <a:latin typeface="Arial" panose="020B0604020202020204" pitchFamily="34" charset="0"/>
                <a:cs typeface="Arial" panose="020B0604020202020204" pitchFamily="34" charset="0"/>
                <a:hlinkClick r:id="rId4" tooltip="Elemento químico"/>
              </a:rPr>
              <a:t>elemento químico</a:t>
            </a:r>
            <a:r>
              <a:rPr lang="es-US" sz="1800" b="0" i="0" dirty="0">
                <a:effectLst/>
                <a:latin typeface="Arial" panose="020B0604020202020204" pitchFamily="34" charset="0"/>
                <a:cs typeface="Arial" panose="020B0604020202020204" pitchFamily="34" charset="0"/>
              </a:rPr>
              <a:t> de </a:t>
            </a:r>
            <a:r>
              <a:rPr lang="es-US" sz="1800" b="0" i="0" u="none" strike="noStrike" dirty="0">
                <a:effectLst/>
                <a:latin typeface="Arial" panose="020B0604020202020204" pitchFamily="34" charset="0"/>
                <a:cs typeface="Arial" panose="020B0604020202020204" pitchFamily="34" charset="0"/>
                <a:hlinkClick r:id="rId5" tooltip="Número atómico"/>
              </a:rPr>
              <a:t>número atómico</a:t>
            </a:r>
            <a:r>
              <a:rPr lang="es-US" sz="1800" b="0" i="0" dirty="0">
                <a:effectLst/>
                <a:latin typeface="Arial" panose="020B0604020202020204" pitchFamily="34" charset="0"/>
                <a:cs typeface="Arial" panose="020B0604020202020204" pitchFamily="34" charset="0"/>
              </a:rPr>
              <a:t> </a:t>
            </a:r>
            <a:r>
              <a:rPr lang="es-US" sz="1800" b="1" i="0" dirty="0">
                <a:effectLst/>
                <a:latin typeface="Arial" panose="020B0604020202020204" pitchFamily="34" charset="0"/>
                <a:cs typeface="Arial" panose="020B0604020202020204" pitchFamily="34" charset="0"/>
              </a:rPr>
              <a:t>29</a:t>
            </a:r>
            <a:endParaRPr lang="es-US" sz="1800" b="0" i="0" dirty="0">
              <a:effectLst/>
              <a:latin typeface="Arial" panose="020B0604020202020204" pitchFamily="34" charset="0"/>
              <a:cs typeface="Arial" panose="020B0604020202020204" pitchFamily="34" charset="0"/>
            </a:endParaRPr>
          </a:p>
          <a:p>
            <a:pPr marL="182563" indent="717550" algn="just">
              <a:buNone/>
              <a:tabLst>
                <a:tab pos="0" algn="l"/>
                <a:tab pos="530225" algn="l"/>
              </a:tabLst>
            </a:pPr>
            <a:r>
              <a:rPr lang="es-US" sz="1800" b="0" i="0" dirty="0">
                <a:effectLst/>
                <a:latin typeface="Arial" panose="020B0604020202020204" pitchFamily="34" charset="0"/>
                <a:cs typeface="Arial" panose="020B0604020202020204" pitchFamily="34" charset="0"/>
              </a:rPr>
              <a:t> Se trata de un </a:t>
            </a:r>
            <a:r>
              <a:rPr lang="es-US" sz="1800" b="0" i="0" u="none" strike="noStrike" dirty="0">
                <a:effectLst/>
                <a:latin typeface="Arial" panose="020B0604020202020204" pitchFamily="34" charset="0"/>
                <a:cs typeface="Arial" panose="020B0604020202020204" pitchFamily="34" charset="0"/>
                <a:hlinkClick r:id="rId6" tooltip="Metal de transición"/>
              </a:rPr>
              <a:t>metal de transición</a:t>
            </a:r>
            <a:r>
              <a:rPr lang="es-US" sz="1800" b="0" i="0" dirty="0">
                <a:effectLst/>
                <a:latin typeface="Arial" panose="020B0604020202020204" pitchFamily="34" charset="0"/>
                <a:cs typeface="Arial" panose="020B0604020202020204" pitchFamily="34" charset="0"/>
              </a:rPr>
              <a:t> de color </a:t>
            </a:r>
            <a:r>
              <a:rPr lang="es-US" sz="1800" b="0" i="0" u="none" strike="noStrike" dirty="0">
                <a:effectLst/>
                <a:latin typeface="Arial" panose="020B0604020202020204" pitchFamily="34" charset="0"/>
                <a:cs typeface="Arial" panose="020B0604020202020204" pitchFamily="34" charset="0"/>
                <a:hlinkClick r:id="rId7" tooltip="Cobrizo"/>
              </a:rPr>
              <a:t>cobrizo</a:t>
            </a:r>
            <a:r>
              <a:rPr lang="es-US" sz="1800" b="0" i="0" dirty="0">
                <a:effectLst/>
                <a:latin typeface="Arial" panose="020B0604020202020204" pitchFamily="34" charset="0"/>
                <a:cs typeface="Arial" panose="020B0604020202020204" pitchFamily="34" charset="0"/>
              </a:rPr>
              <a:t> (rojizo) y </a:t>
            </a:r>
            <a:r>
              <a:rPr lang="es-US" sz="1800" b="0" i="0" u="none" strike="noStrike" dirty="0">
                <a:effectLst/>
                <a:latin typeface="Arial" panose="020B0604020202020204" pitchFamily="34" charset="0"/>
                <a:cs typeface="Arial" panose="020B0604020202020204" pitchFamily="34" charset="0"/>
                <a:hlinkClick r:id="rId8" tooltip="Lustre"/>
              </a:rPr>
              <a:t>brillo</a:t>
            </a:r>
            <a:r>
              <a:rPr lang="es-US" sz="1800" b="0" i="0" dirty="0">
                <a:effectLst/>
                <a:latin typeface="Arial" panose="020B0604020202020204" pitchFamily="34" charset="0"/>
                <a:cs typeface="Arial" panose="020B0604020202020204" pitchFamily="34" charset="0"/>
              </a:rPr>
              <a:t> metálico que, junto con la </a:t>
            </a:r>
            <a:r>
              <a:rPr lang="es-US" sz="1800" b="0" i="0" u="none" strike="noStrike" dirty="0">
                <a:effectLst/>
                <a:latin typeface="Arial" panose="020B0604020202020204" pitchFamily="34" charset="0"/>
                <a:cs typeface="Arial" panose="020B0604020202020204" pitchFamily="34" charset="0"/>
                <a:hlinkClick r:id="rId9" tooltip="Plata"/>
              </a:rPr>
              <a:t>plata</a:t>
            </a:r>
            <a:r>
              <a:rPr lang="es-US" sz="1800" b="0" i="0" dirty="0">
                <a:effectLst/>
                <a:latin typeface="Arial" panose="020B0604020202020204" pitchFamily="34" charset="0"/>
                <a:cs typeface="Arial" panose="020B0604020202020204" pitchFamily="34" charset="0"/>
              </a:rPr>
              <a:t> y el </a:t>
            </a:r>
            <a:r>
              <a:rPr lang="es-US" sz="1800" b="0" i="0" u="none" strike="noStrike" dirty="0">
                <a:effectLst/>
                <a:latin typeface="Arial" panose="020B0604020202020204" pitchFamily="34" charset="0"/>
                <a:cs typeface="Arial" panose="020B0604020202020204" pitchFamily="34" charset="0"/>
                <a:hlinkClick r:id="rId10" tooltip="Oro"/>
              </a:rPr>
              <a:t>oro</a:t>
            </a:r>
            <a:r>
              <a:rPr lang="es-US" sz="1800" b="0" i="0" dirty="0">
                <a:effectLst/>
                <a:latin typeface="Arial" panose="020B0604020202020204" pitchFamily="34" charset="0"/>
                <a:cs typeface="Arial" panose="020B0604020202020204" pitchFamily="34" charset="0"/>
              </a:rPr>
              <a:t>, forma parte de la llamada </a:t>
            </a:r>
            <a:r>
              <a:rPr lang="es-US" sz="1800" b="0" i="0" u="none" strike="noStrike" dirty="0">
                <a:effectLst/>
                <a:latin typeface="Arial" panose="020B0604020202020204" pitchFamily="34" charset="0"/>
                <a:cs typeface="Arial" panose="020B0604020202020204" pitchFamily="34" charset="0"/>
                <a:hlinkClick r:id="rId11" tooltip="Elementos del grupo 11"/>
              </a:rPr>
              <a:t>familia del cobre</a:t>
            </a:r>
            <a:r>
              <a:rPr lang="es-US" sz="1800" b="0" i="0" dirty="0">
                <a:effectLst/>
                <a:latin typeface="Arial" panose="020B0604020202020204" pitchFamily="34" charset="0"/>
                <a:cs typeface="Arial" panose="020B0604020202020204" pitchFamily="34" charset="0"/>
              </a:rPr>
              <a:t>, se caracteriza por ser uno de los mejores conductores de electricidad (el segundo después de la plata). </a:t>
            </a:r>
          </a:p>
          <a:p>
            <a:pPr marL="182563" indent="717550" algn="just">
              <a:buNone/>
              <a:tabLst>
                <a:tab pos="0" algn="l"/>
                <a:tab pos="530225" algn="l"/>
              </a:tabLst>
            </a:pPr>
            <a:r>
              <a:rPr lang="es-US" sz="1800" b="0" i="0" dirty="0">
                <a:effectLst/>
                <a:latin typeface="Arial" panose="020B0604020202020204" pitchFamily="34" charset="0"/>
                <a:cs typeface="Arial" panose="020B0604020202020204" pitchFamily="34" charset="0"/>
              </a:rPr>
              <a:t>Gracias a su alta </a:t>
            </a:r>
            <a:r>
              <a:rPr lang="es-US" sz="1800" b="0" i="0" u="none" strike="noStrike" dirty="0">
                <a:effectLst/>
                <a:latin typeface="Arial" panose="020B0604020202020204" pitchFamily="34" charset="0"/>
                <a:cs typeface="Arial" panose="020B0604020202020204" pitchFamily="34" charset="0"/>
                <a:hlinkClick r:id="rId12" tooltip="Conductividad eléctrica"/>
              </a:rPr>
              <a:t>conductividad eléctrica</a:t>
            </a:r>
            <a:r>
              <a:rPr lang="es-US" sz="1800" b="0" i="0" dirty="0">
                <a:effectLst/>
                <a:latin typeface="Arial" panose="020B0604020202020204" pitchFamily="34" charset="0"/>
                <a:cs typeface="Arial" panose="020B0604020202020204" pitchFamily="34" charset="0"/>
              </a:rPr>
              <a:t>,   </a:t>
            </a:r>
            <a:r>
              <a:rPr lang="es-US" sz="1800" b="0" i="0" u="none" strike="noStrike" dirty="0">
                <a:effectLst/>
                <a:latin typeface="Arial" panose="020B0604020202020204" pitchFamily="34" charset="0"/>
                <a:cs typeface="Arial" panose="020B0604020202020204" pitchFamily="34" charset="0"/>
                <a:hlinkClick r:id="rId13" tooltip="Ductilidad"/>
              </a:rPr>
              <a:t>ductilidad</a:t>
            </a:r>
            <a:r>
              <a:rPr lang="es-US" sz="1800" b="0" i="0" dirty="0">
                <a:effectLst/>
                <a:latin typeface="Arial" panose="020B0604020202020204" pitchFamily="34" charset="0"/>
                <a:cs typeface="Arial" panose="020B0604020202020204" pitchFamily="34" charset="0"/>
              </a:rPr>
              <a:t>     y  </a:t>
            </a:r>
            <a:r>
              <a:rPr lang="es-US" sz="1800" b="0" i="0" u="none" strike="noStrike" dirty="0">
                <a:effectLst/>
                <a:latin typeface="Arial" panose="020B0604020202020204" pitchFamily="34" charset="0"/>
                <a:cs typeface="Arial" panose="020B0604020202020204" pitchFamily="34" charset="0"/>
                <a:hlinkClick r:id="rId14" tooltip="Maleabilidad"/>
              </a:rPr>
              <a:t>maleabilidad</a:t>
            </a:r>
            <a:r>
              <a:rPr lang="es-US" sz="1800" b="0" i="0" dirty="0">
                <a:effectLst/>
                <a:latin typeface="Arial" panose="020B0604020202020204" pitchFamily="34" charset="0"/>
                <a:cs typeface="Arial" panose="020B0604020202020204" pitchFamily="34" charset="0"/>
              </a:rPr>
              <a:t>, se ha convertido en el material más utilizado para fabricar </a:t>
            </a:r>
            <a:r>
              <a:rPr lang="es-US" sz="1800" b="0" i="0" u="none" strike="noStrike" dirty="0">
                <a:effectLst/>
                <a:latin typeface="Arial" panose="020B0604020202020204" pitchFamily="34" charset="0"/>
                <a:cs typeface="Arial" panose="020B0604020202020204" pitchFamily="34" charset="0"/>
                <a:hlinkClick r:id="rId15" tooltip="Cable eléctrico"/>
              </a:rPr>
              <a:t>cables eléctricos</a:t>
            </a:r>
            <a:r>
              <a:rPr lang="es-US" sz="1800" b="0" i="0" dirty="0">
                <a:effectLst/>
                <a:latin typeface="Arial" panose="020B0604020202020204" pitchFamily="34" charset="0"/>
                <a:cs typeface="Arial" panose="020B0604020202020204" pitchFamily="34" charset="0"/>
              </a:rPr>
              <a:t> y otros componentes </a:t>
            </a:r>
            <a:r>
              <a:rPr lang="es-US" sz="1800" b="0" i="0" u="none" strike="noStrike" dirty="0">
                <a:effectLst/>
                <a:latin typeface="Arial" panose="020B0604020202020204" pitchFamily="34" charset="0"/>
                <a:cs typeface="Arial" panose="020B0604020202020204" pitchFamily="34" charset="0"/>
                <a:hlinkClick r:id="rId16" tooltip="Electricidad"/>
              </a:rPr>
              <a:t>eléctricos</a:t>
            </a:r>
            <a:r>
              <a:rPr lang="es-US" sz="1800" b="0" i="0" dirty="0">
                <a:effectLst/>
                <a:latin typeface="Arial" panose="020B0604020202020204" pitchFamily="34" charset="0"/>
                <a:cs typeface="Arial" panose="020B0604020202020204" pitchFamily="34" charset="0"/>
              </a:rPr>
              <a:t> y </a:t>
            </a:r>
            <a:r>
              <a:rPr lang="es-US" sz="1800" b="0" i="0" u="none" strike="noStrike" dirty="0">
                <a:effectLst/>
                <a:latin typeface="Arial" panose="020B0604020202020204" pitchFamily="34" charset="0"/>
                <a:cs typeface="Arial" panose="020B0604020202020204" pitchFamily="34" charset="0"/>
                <a:hlinkClick r:id="rId17" tooltip="Electrónica"/>
              </a:rPr>
              <a:t>electrónicos</a:t>
            </a:r>
            <a:r>
              <a:rPr lang="es-US" sz="1800" b="0" i="0" dirty="0">
                <a:effectLst/>
                <a:latin typeface="Arial" panose="020B0604020202020204" pitchFamily="34" charset="0"/>
                <a:cs typeface="Arial" panose="020B0604020202020204" pitchFamily="34" charset="0"/>
              </a:rPr>
              <a:t>.</a:t>
            </a:r>
            <a:endParaRPr lang="es-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6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RIESGOS de la INDUSTRIA</a:t>
            </a:r>
          </a:p>
        </p:txBody>
      </p:sp>
      <p:sp>
        <p:nvSpPr>
          <p:cNvPr id="3" name="Marcador de contenido 2"/>
          <p:cNvSpPr>
            <a:spLocks noGrp="1"/>
          </p:cNvSpPr>
          <p:nvPr>
            <p:ph idx="1"/>
          </p:nvPr>
        </p:nvSpPr>
        <p:spPr>
          <a:xfrm>
            <a:off x="2868720" y="1762500"/>
            <a:ext cx="6023032" cy="3695136"/>
          </a:xfrm>
        </p:spPr>
        <p:txBody>
          <a:bodyPr>
            <a:normAutofit fontScale="85000" lnSpcReduction="10000"/>
          </a:bodyPr>
          <a:lstStyle/>
          <a:p>
            <a:r>
              <a:rPr lang="es-US" b="1" i="0" dirty="0">
                <a:effectLst/>
                <a:latin typeface="verdana" panose="020B0604030504040204" pitchFamily="34" charset="0"/>
              </a:rPr>
              <a:t>Riesgos de la Unidad Estratégica de negocio </a:t>
            </a:r>
          </a:p>
          <a:p>
            <a:r>
              <a:rPr lang="es-US" b="1" i="0" dirty="0">
                <a:effectLst/>
                <a:latin typeface="verdana" panose="020B0604030504040204" pitchFamily="34" charset="0"/>
              </a:rPr>
              <a:t>Riesgos Financieros</a:t>
            </a:r>
          </a:p>
          <a:p>
            <a:r>
              <a:rPr lang="es-US" b="1" i="0" dirty="0">
                <a:effectLst/>
                <a:latin typeface="verdana" panose="020B0604030504040204" pitchFamily="34" charset="0"/>
              </a:rPr>
              <a:t>Riesgos operacionales</a:t>
            </a:r>
          </a:p>
          <a:p>
            <a:r>
              <a:rPr lang="es-US" b="1" i="0" dirty="0">
                <a:effectLst/>
                <a:latin typeface="verdana" panose="020B0604030504040204" pitchFamily="34" charset="0"/>
              </a:rPr>
              <a:t>Riesgo de liquidez</a:t>
            </a:r>
          </a:p>
          <a:p>
            <a:r>
              <a:rPr lang="es-US" b="1" i="0" dirty="0">
                <a:effectLst/>
                <a:latin typeface="verdana" panose="020B0604030504040204" pitchFamily="34" charset="0"/>
              </a:rPr>
              <a:t>Riesgo legal</a:t>
            </a:r>
          </a:p>
          <a:p>
            <a:r>
              <a:rPr lang="es-US" b="1" i="0" dirty="0">
                <a:effectLst/>
                <a:latin typeface="verdana" panose="020B0604030504040204" pitchFamily="34" charset="0"/>
              </a:rPr>
              <a:t>Riesgo de crédito</a:t>
            </a:r>
          </a:p>
          <a:p>
            <a:r>
              <a:rPr lang="es-US" b="1" i="0" dirty="0">
                <a:effectLst/>
                <a:latin typeface="verdana" panose="020B0604030504040204" pitchFamily="34" charset="0"/>
              </a:rPr>
              <a:t>Riesgo de mercado:</a:t>
            </a:r>
            <a:r>
              <a:rPr lang="es-US" b="0" i="0" dirty="0">
                <a:effectLst/>
                <a:latin typeface="verdana" panose="020B0604030504040204" pitchFamily="34" charset="0"/>
              </a:rPr>
              <a:t> </a:t>
            </a:r>
          </a:p>
          <a:p>
            <a:r>
              <a:rPr lang="es-US" b="1" i="0" dirty="0">
                <a:effectLst/>
                <a:latin typeface="verdana" panose="020B0604030504040204" pitchFamily="34" charset="0"/>
              </a:rPr>
              <a:t>Riesgos del proyecto minero </a:t>
            </a:r>
          </a:p>
          <a:p>
            <a:r>
              <a:rPr lang="es-US" b="1" i="0" dirty="0">
                <a:effectLst/>
                <a:latin typeface="verdana" panose="020B0604030504040204" pitchFamily="34" charset="0"/>
              </a:rPr>
              <a:t>Riesgo de la naturaleza</a:t>
            </a:r>
            <a:endParaRPr lang="es-US" dirty="0"/>
          </a:p>
        </p:txBody>
      </p:sp>
    </p:spTree>
    <p:extLst>
      <p:ext uri="{BB962C8B-B14F-4D97-AF65-F5344CB8AC3E}">
        <p14:creationId xmlns:p14="http://schemas.microsoft.com/office/powerpoint/2010/main" val="99989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INDUSTRIA MINERA</a:t>
            </a:r>
          </a:p>
        </p:txBody>
      </p:sp>
      <p:sp>
        <p:nvSpPr>
          <p:cNvPr id="3" name="Marcador de contenido 2"/>
          <p:cNvSpPr>
            <a:spLocks noGrp="1"/>
          </p:cNvSpPr>
          <p:nvPr>
            <p:ph idx="1"/>
          </p:nvPr>
        </p:nvSpPr>
        <p:spPr>
          <a:xfrm>
            <a:off x="913795" y="2096064"/>
            <a:ext cx="10353762" cy="2428639"/>
          </a:xfrm>
        </p:spPr>
        <p:txBody>
          <a:bodyPr/>
          <a:lstStyle/>
          <a:p>
            <a:pPr marL="0" indent="725488" algn="just">
              <a:buNone/>
            </a:pPr>
            <a:r>
              <a:rPr lang="es-US" b="0" i="0" dirty="0">
                <a:effectLst/>
                <a:latin typeface="verdana" panose="020B0604030504040204" pitchFamily="34" charset="0"/>
              </a:rPr>
              <a:t>La  industria minera no ha sido muy rentable en las últimas décadas y solo se aprecia un repunte en los últimos años, con precios crecientes a partir de 2003. </a:t>
            </a:r>
          </a:p>
          <a:p>
            <a:pPr marL="0" indent="725488" algn="just">
              <a:buNone/>
            </a:pPr>
            <a:r>
              <a:rPr lang="es-US" b="0" i="0" dirty="0">
                <a:effectLst/>
                <a:latin typeface="verdana" panose="020B0604030504040204" pitchFamily="34" charset="0"/>
              </a:rPr>
              <a:t>Chile es un buen ejemplo del nuevo impulso que está teniendo la actividad minera.</a:t>
            </a:r>
            <a:endParaRPr lang="es-US" dirty="0"/>
          </a:p>
        </p:txBody>
      </p:sp>
    </p:spTree>
    <p:extLst>
      <p:ext uri="{BB962C8B-B14F-4D97-AF65-F5344CB8AC3E}">
        <p14:creationId xmlns:p14="http://schemas.microsoft.com/office/powerpoint/2010/main" val="115516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dirty="0"/>
              <a:t>DEMANDA Y OFERTA</a:t>
            </a:r>
          </a:p>
        </p:txBody>
      </p:sp>
      <p:sp>
        <p:nvSpPr>
          <p:cNvPr id="3" name="Marcador de contenido 2"/>
          <p:cNvSpPr>
            <a:spLocks noGrp="1"/>
          </p:cNvSpPr>
          <p:nvPr>
            <p:ph idx="1"/>
          </p:nvPr>
        </p:nvSpPr>
        <p:spPr>
          <a:xfrm>
            <a:off x="913795" y="2259760"/>
            <a:ext cx="10183484" cy="3447358"/>
          </a:xfrm>
        </p:spPr>
        <p:txBody>
          <a:bodyPr>
            <a:normAutofit lnSpcReduction="10000"/>
          </a:bodyPr>
          <a:lstStyle/>
          <a:p>
            <a:pPr marL="0" indent="725488" algn="just">
              <a:buNone/>
            </a:pPr>
            <a:r>
              <a:rPr lang="es-US" b="0" i="0" dirty="0">
                <a:solidFill>
                  <a:srgbClr val="000000"/>
                </a:solidFill>
                <a:effectLst/>
                <a:latin typeface="verdana" panose="020B0604030504040204" pitchFamily="34" charset="0"/>
              </a:rPr>
              <a:t> </a:t>
            </a:r>
            <a:r>
              <a:rPr lang="es-US" b="0" i="0" dirty="0">
                <a:effectLst/>
                <a:latin typeface="verdana" panose="020B0604030504040204" pitchFamily="34" charset="0"/>
              </a:rPr>
              <a:t>En la actualidad China es la cuarta economía del mundo, medido a paridad del poder de compra, y contribuyó en un 25% del crecimiento mundial a partir de 2006</a:t>
            </a:r>
          </a:p>
          <a:p>
            <a:pPr marL="0" indent="725488" algn="just">
              <a:buNone/>
            </a:pPr>
            <a:r>
              <a:rPr lang="es-US" b="0" i="0" dirty="0">
                <a:effectLst/>
                <a:latin typeface="verdana" panose="020B0604030504040204" pitchFamily="34" charset="0"/>
              </a:rPr>
              <a:t>El deterioro del sector viviendas en EE.UU. que dio origen a la crisis financiera mundial, ha influido en la demanda de cobre corrigiéndose a la baja a partir de 2007.</a:t>
            </a:r>
          </a:p>
          <a:p>
            <a:pPr marL="0" indent="725488" algn="just">
              <a:buNone/>
            </a:pPr>
            <a:r>
              <a:rPr lang="es-US" b="0" i="0" dirty="0">
                <a:effectLst/>
                <a:latin typeface="verdana" panose="020B0604030504040204" pitchFamily="34" charset="0"/>
              </a:rPr>
              <a:t>La demanda comunitaria de cobre de la Unión Europea ha tenido una caída cercana al 4,6% en 2007 y un porcentaje mayor durante 2008, luego de haber tenido un robusto crecimiento de 11% en 2006</a:t>
            </a:r>
            <a:r>
              <a:rPr lang="es-US" dirty="0">
                <a:effectLst/>
                <a:latin typeface="verdana" panose="020B0604030504040204" pitchFamily="34" charset="0"/>
              </a:rPr>
              <a:t>.</a:t>
            </a:r>
            <a:endParaRPr lang="es-US" dirty="0"/>
          </a:p>
        </p:txBody>
      </p:sp>
    </p:spTree>
    <p:extLst>
      <p:ext uri="{BB962C8B-B14F-4D97-AF65-F5344CB8AC3E}">
        <p14:creationId xmlns:p14="http://schemas.microsoft.com/office/powerpoint/2010/main" val="408743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6" y="609601"/>
            <a:ext cx="10279722" cy="1014248"/>
          </a:xfrm>
        </p:spPr>
        <p:txBody>
          <a:bodyPr/>
          <a:lstStyle/>
          <a:p>
            <a:r>
              <a:rPr lang="es-US" sz="3200" dirty="0"/>
              <a:t>IMPORTACION MUNDIAL</a:t>
            </a:r>
          </a:p>
        </p:txBody>
      </p:sp>
      <p:pic>
        <p:nvPicPr>
          <p:cNvPr id="4" name="Imagen 4"/>
          <p:cNvPicPr>
            <a:picLocks noGrp="1" noChangeAspect="1"/>
          </p:cNvPicPr>
          <p:nvPr>
            <p:ph idx="1"/>
          </p:nvPr>
        </p:nvPicPr>
        <p:blipFill>
          <a:blip r:embed="rId2"/>
          <a:stretch>
            <a:fillRect/>
          </a:stretch>
        </p:blipFill>
        <p:spPr>
          <a:xfrm>
            <a:off x="1844566" y="1935921"/>
            <a:ext cx="8375425" cy="4118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8851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6" y="609601"/>
            <a:ext cx="10279722" cy="825062"/>
          </a:xfrm>
        </p:spPr>
        <p:txBody>
          <a:bodyPr/>
          <a:lstStyle/>
          <a:p>
            <a:r>
              <a:rPr lang="es-US" dirty="0"/>
              <a:t>CONSUMO MUNDIAL</a:t>
            </a:r>
          </a:p>
        </p:txBody>
      </p:sp>
      <p:pic>
        <p:nvPicPr>
          <p:cNvPr id="4" name="Imagen 4"/>
          <p:cNvPicPr>
            <a:picLocks noGrp="1" noChangeAspect="1"/>
          </p:cNvPicPr>
          <p:nvPr>
            <p:ph idx="1"/>
          </p:nvPr>
        </p:nvPicPr>
        <p:blipFill>
          <a:blip r:embed="rId2"/>
          <a:stretch>
            <a:fillRect/>
          </a:stretch>
        </p:blipFill>
        <p:spPr>
          <a:xfrm>
            <a:off x="1166648" y="1935921"/>
            <a:ext cx="10241413" cy="424416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3925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OFERTA DE COBRE</a:t>
            </a:r>
          </a:p>
        </p:txBody>
      </p:sp>
      <p:sp>
        <p:nvSpPr>
          <p:cNvPr id="3" name="Marcador de contenido 2"/>
          <p:cNvSpPr>
            <a:spLocks noGrp="1"/>
          </p:cNvSpPr>
          <p:nvPr>
            <p:ph idx="1"/>
          </p:nvPr>
        </p:nvSpPr>
        <p:spPr/>
        <p:txBody>
          <a:bodyPr/>
          <a:lstStyle/>
          <a:p>
            <a:pPr marL="0" indent="725488" algn="just"/>
            <a:r>
              <a:rPr lang="es-US" b="0" i="0" dirty="0">
                <a:effectLst/>
                <a:latin typeface="verdana" panose="020B0604030504040204" pitchFamily="34" charset="0"/>
              </a:rPr>
              <a:t>La oferta de cobre ha venido sosteniendo un incremento importante durante los últimos años en sus distintas formas de explotación (producción de cobre mina, procesado en fundiciones o cobre debidamente refinado: cátodos Sx-Ew, cátodos E.R. o refinado a fuego). </a:t>
            </a:r>
          </a:p>
          <a:p>
            <a:pPr marL="0" indent="725488" algn="just"/>
            <a:r>
              <a:rPr lang="es-US" b="0" i="0" dirty="0">
                <a:effectLst/>
                <a:latin typeface="verdana" panose="020B0604030504040204" pitchFamily="34" charset="0"/>
              </a:rPr>
              <a:t>Durante 2007 Chile tuvo una participación en el total de exportaciones del metal de 40,4% con una leve caída en 2008 alcanzando el 39,1% del total de las exportaciones mundiales</a:t>
            </a:r>
            <a:r>
              <a:rPr lang="es-US" b="0" i="0" dirty="0">
                <a:solidFill>
                  <a:srgbClr val="000000"/>
                </a:solidFill>
                <a:effectLst/>
                <a:latin typeface="verdana" panose="020B0604030504040204" pitchFamily="34" charset="0"/>
              </a:rPr>
              <a:t>. </a:t>
            </a:r>
            <a:endParaRPr lang="es-US" dirty="0"/>
          </a:p>
        </p:txBody>
      </p:sp>
    </p:spTree>
    <p:extLst>
      <p:ext uri="{BB962C8B-B14F-4D97-AF65-F5344CB8AC3E}">
        <p14:creationId xmlns:p14="http://schemas.microsoft.com/office/powerpoint/2010/main" val="99873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PRODUCCION  DE COBRE MINA</a:t>
            </a:r>
          </a:p>
        </p:txBody>
      </p:sp>
      <p:pic>
        <p:nvPicPr>
          <p:cNvPr id="4" name="Imagen 4"/>
          <p:cNvPicPr>
            <a:picLocks noGrp="1" noChangeAspect="1"/>
          </p:cNvPicPr>
          <p:nvPr>
            <p:ph idx="1"/>
          </p:nvPr>
        </p:nvPicPr>
        <p:blipFill>
          <a:blip r:embed="rId2"/>
          <a:stretch>
            <a:fillRect/>
          </a:stretch>
        </p:blipFill>
        <p:spPr>
          <a:xfrm>
            <a:off x="2402775" y="1935921"/>
            <a:ext cx="7375799" cy="384050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9749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PRODUCCION DE COBRE </a:t>
            </a:r>
            <a:br>
              <a:rPr lang="es-US" dirty="0"/>
            </a:br>
            <a:r>
              <a:rPr lang="es-US" dirty="0"/>
              <a:t>FUNDICION</a:t>
            </a:r>
          </a:p>
        </p:txBody>
      </p:sp>
      <p:sp>
        <p:nvSpPr>
          <p:cNvPr id="3" name="Marcador de contenido 2"/>
          <p:cNvSpPr>
            <a:spLocks noGrp="1"/>
          </p:cNvSpPr>
          <p:nvPr>
            <p:ph idx="1"/>
          </p:nvPr>
        </p:nvSpPr>
        <p:spPr/>
        <p:txBody>
          <a:bodyPr/>
          <a:lstStyle/>
          <a:p>
            <a:pPr marL="0" indent="0">
              <a:buNone/>
            </a:pPr>
            <a:r>
              <a:rPr lang="es-US" b="0" i="0" dirty="0">
                <a:solidFill>
                  <a:srgbClr val="000000"/>
                </a:solidFill>
                <a:effectLst/>
                <a:latin typeface="verdana" panose="020B0604030504040204" pitchFamily="34" charset="0"/>
              </a:rPr>
              <a:t>. </a:t>
            </a:r>
            <a:endParaRPr lang="es-US" dirty="0"/>
          </a:p>
        </p:txBody>
      </p:sp>
      <p:pic>
        <p:nvPicPr>
          <p:cNvPr id="4" name="Imagen 4"/>
          <p:cNvPicPr>
            <a:picLocks noChangeAspect="1"/>
          </p:cNvPicPr>
          <p:nvPr/>
        </p:nvPicPr>
        <p:blipFill>
          <a:blip r:embed="rId2"/>
          <a:stretch>
            <a:fillRect/>
          </a:stretch>
        </p:blipFill>
        <p:spPr>
          <a:xfrm>
            <a:off x="1150884" y="2133565"/>
            <a:ext cx="10058788" cy="3951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9283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PRODUCCION DE COBRE</a:t>
            </a:r>
            <a:br>
              <a:rPr lang="es-US" dirty="0"/>
            </a:br>
            <a:r>
              <a:rPr lang="es-US" dirty="0"/>
              <a:t>REFINADO</a:t>
            </a:r>
          </a:p>
        </p:txBody>
      </p:sp>
      <p:pic>
        <p:nvPicPr>
          <p:cNvPr id="4" name="Imagen 4"/>
          <p:cNvPicPr>
            <a:picLocks noGrp="1" noChangeAspect="1"/>
          </p:cNvPicPr>
          <p:nvPr>
            <p:ph idx="1"/>
          </p:nvPr>
        </p:nvPicPr>
        <p:blipFill>
          <a:blip r:embed="rId2"/>
          <a:stretch>
            <a:fillRect/>
          </a:stretch>
        </p:blipFill>
        <p:spPr>
          <a:xfrm>
            <a:off x="1305841" y="2178762"/>
            <a:ext cx="9569668" cy="3860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0537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6551" y="366085"/>
            <a:ext cx="8497613" cy="1257763"/>
          </a:xfrm>
        </p:spPr>
        <p:txBody>
          <a:bodyPr/>
          <a:lstStyle/>
          <a:p>
            <a:r>
              <a:rPr lang="es-US" dirty="0"/>
              <a:t>PRODUCCION SX  EW</a:t>
            </a:r>
          </a:p>
        </p:txBody>
      </p:sp>
      <p:pic>
        <p:nvPicPr>
          <p:cNvPr id="4" name="Imagen 4"/>
          <p:cNvPicPr>
            <a:picLocks noGrp="1" noChangeAspect="1"/>
          </p:cNvPicPr>
          <p:nvPr>
            <p:ph idx="1"/>
          </p:nvPr>
        </p:nvPicPr>
        <p:blipFill>
          <a:blip r:embed="rId2"/>
          <a:stretch>
            <a:fillRect/>
          </a:stretch>
        </p:blipFill>
        <p:spPr>
          <a:xfrm>
            <a:off x="1576551" y="1623848"/>
            <a:ext cx="9475075" cy="37837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7864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ALEACIONES</a:t>
            </a:r>
          </a:p>
        </p:txBody>
      </p:sp>
      <p:sp>
        <p:nvSpPr>
          <p:cNvPr id="3" name="Marcador de contenido 2"/>
          <p:cNvSpPr>
            <a:spLocks noGrp="1"/>
          </p:cNvSpPr>
          <p:nvPr>
            <p:ph idx="1"/>
          </p:nvPr>
        </p:nvSpPr>
        <p:spPr/>
        <p:txBody>
          <a:bodyPr>
            <a:normAutofit/>
          </a:bodyPr>
          <a:lstStyle/>
          <a:p>
            <a:pPr marL="0" indent="633413" algn="just">
              <a:buNone/>
            </a:pPr>
            <a:r>
              <a:rPr lang="es-US" sz="1800" b="0" i="0" dirty="0">
                <a:effectLst/>
                <a:latin typeface="Arial" panose="020B0604020202020204" pitchFamily="34" charset="0"/>
                <a:cs typeface="Arial" panose="020B0604020202020204" pitchFamily="34" charset="0"/>
              </a:rPr>
              <a:t>El cobre forma parte de una cantidad muy elevada de aleaciones que generalmente presentan mejores propiedades mecánicas, aunque tienen una conductividad eléctrica menor. </a:t>
            </a:r>
          </a:p>
          <a:p>
            <a:pPr marL="0" indent="633413" algn="just">
              <a:buNone/>
            </a:pPr>
            <a:r>
              <a:rPr lang="es-US" sz="1800" b="0" i="0" dirty="0">
                <a:effectLst/>
                <a:latin typeface="Arial" panose="020B0604020202020204" pitchFamily="34" charset="0"/>
                <a:cs typeface="Arial" panose="020B0604020202020204" pitchFamily="34" charset="0"/>
              </a:rPr>
              <a:t>Las más importantes son conocidas con el nombre de </a:t>
            </a:r>
            <a:r>
              <a:rPr lang="es-US" sz="1800" b="0" i="0" u="none" strike="noStrike" dirty="0">
                <a:effectLst/>
                <a:latin typeface="Arial" panose="020B0604020202020204" pitchFamily="34" charset="0"/>
                <a:cs typeface="Arial" panose="020B0604020202020204" pitchFamily="34" charset="0"/>
                <a:hlinkClick r:id="rId2" tooltip="Bronce"/>
              </a:rPr>
              <a:t>bronces</a:t>
            </a:r>
            <a:r>
              <a:rPr lang="es-US" sz="1800" b="0" i="0" dirty="0">
                <a:effectLst/>
                <a:latin typeface="Arial" panose="020B0604020202020204" pitchFamily="34" charset="0"/>
                <a:cs typeface="Arial" panose="020B0604020202020204" pitchFamily="34" charset="0"/>
              </a:rPr>
              <a:t> y </a:t>
            </a:r>
            <a:r>
              <a:rPr lang="es-US" sz="1800" b="0" i="0" u="none" strike="noStrike" dirty="0">
                <a:effectLst/>
                <a:latin typeface="Arial" panose="020B0604020202020204" pitchFamily="34" charset="0"/>
                <a:cs typeface="Arial" panose="020B0604020202020204" pitchFamily="34" charset="0"/>
                <a:hlinkClick r:id="rId3" tooltip="Latón"/>
              </a:rPr>
              <a:t>latones</a:t>
            </a:r>
            <a:r>
              <a:rPr lang="es-US" sz="1800" b="0" i="0" dirty="0">
                <a:effectLst/>
                <a:latin typeface="Arial" panose="020B0604020202020204" pitchFamily="34" charset="0"/>
                <a:cs typeface="Arial" panose="020B0604020202020204" pitchFamily="34" charset="0"/>
              </a:rPr>
              <a:t>. </a:t>
            </a:r>
          </a:p>
          <a:p>
            <a:pPr marL="0" indent="633413" algn="just">
              <a:buNone/>
            </a:pPr>
            <a:r>
              <a:rPr lang="es-US" sz="1800" b="0" i="0" dirty="0">
                <a:effectLst/>
                <a:latin typeface="Arial" panose="020B0604020202020204" pitchFamily="34" charset="0"/>
                <a:cs typeface="Arial" panose="020B0604020202020204" pitchFamily="34" charset="0"/>
              </a:rPr>
              <a:t>Por otra parte, el cobre es un metal duradero porque se puede </a:t>
            </a:r>
            <a:r>
              <a:rPr lang="es-US" sz="1800" b="0" i="0" u="none" strike="noStrike" dirty="0">
                <a:effectLst/>
                <a:latin typeface="Arial" panose="020B0604020202020204" pitchFamily="34" charset="0"/>
                <a:cs typeface="Arial" panose="020B0604020202020204" pitchFamily="34" charset="0"/>
                <a:hlinkClick r:id="rId4" tooltip="Reciclaje"/>
              </a:rPr>
              <a:t>reciclar</a:t>
            </a:r>
            <a:r>
              <a:rPr lang="es-US" sz="1800" b="0" i="0" dirty="0">
                <a:effectLst/>
                <a:latin typeface="Arial" panose="020B0604020202020204" pitchFamily="34" charset="0"/>
                <a:cs typeface="Arial" panose="020B0604020202020204" pitchFamily="34" charset="0"/>
              </a:rPr>
              <a:t> un número casi ilimitado de veces sin que pierda sus propiedades mecánicas.</a:t>
            </a:r>
            <a:endParaRPr lang="es-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658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200895" cy="935421"/>
          </a:xfrm>
        </p:spPr>
        <p:txBody>
          <a:bodyPr>
            <a:normAutofit/>
          </a:bodyPr>
          <a:lstStyle/>
          <a:p>
            <a:r>
              <a:rPr lang="es-US" sz="3200" dirty="0"/>
              <a:t>EXPORTACION MUNDIAL</a:t>
            </a:r>
          </a:p>
        </p:txBody>
      </p:sp>
      <p:pic>
        <p:nvPicPr>
          <p:cNvPr id="4" name="Imagen 4"/>
          <p:cNvPicPr>
            <a:picLocks noGrp="1" noChangeAspect="1"/>
          </p:cNvPicPr>
          <p:nvPr>
            <p:ph idx="1"/>
          </p:nvPr>
        </p:nvPicPr>
        <p:blipFill>
          <a:blip r:embed="rId2"/>
          <a:stretch>
            <a:fillRect/>
          </a:stretch>
        </p:blipFill>
        <p:spPr>
          <a:xfrm>
            <a:off x="1338956" y="1935921"/>
            <a:ext cx="9491953" cy="4102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6622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3200" dirty="0"/>
              <a:t>PRODUCTORES</a:t>
            </a:r>
          </a:p>
        </p:txBody>
      </p:sp>
      <p:sp>
        <p:nvSpPr>
          <p:cNvPr id="3" name="Marcador de contenido 2"/>
          <p:cNvSpPr>
            <a:spLocks noGrp="1"/>
          </p:cNvSpPr>
          <p:nvPr>
            <p:ph idx="1"/>
          </p:nvPr>
        </p:nvSpPr>
        <p:spPr>
          <a:xfrm>
            <a:off x="913795" y="2096065"/>
            <a:ext cx="10353762" cy="2680888"/>
          </a:xfrm>
        </p:spPr>
        <p:txBody>
          <a:bodyPr/>
          <a:lstStyle/>
          <a:p>
            <a:pPr marL="0" indent="803275" algn="just">
              <a:buNone/>
            </a:pPr>
            <a:r>
              <a:rPr lang="es-US" b="0" i="0" dirty="0">
                <a:effectLst/>
                <a:latin typeface="verdana" panose="020B0604030504040204" pitchFamily="34" charset="0"/>
              </a:rPr>
              <a:t>Codelco (empresa de propiedad del Estado chileno) aparece como el principal explotador de la materia prima, con una participación cercana al 16% de la producción mundial, seguida por la australiana BHP Billiton, la minera privada más grande del mundo con un 10% de participación en la producción mundial.</a:t>
            </a:r>
          </a:p>
          <a:p>
            <a:pPr marL="0" indent="803275" algn="just">
              <a:buNone/>
            </a:pPr>
            <a:r>
              <a:rPr lang="es-US" b="0" i="0" dirty="0">
                <a:effectLst/>
                <a:latin typeface="verdana" panose="020B0604030504040204" pitchFamily="34" charset="0"/>
              </a:rPr>
              <a:t> En tercer lugar está la estadounidense Phelps Dodge, con un 9%.</a:t>
            </a:r>
            <a:endParaRPr lang="es-US" dirty="0"/>
          </a:p>
        </p:txBody>
      </p:sp>
    </p:spTree>
    <p:extLst>
      <p:ext uri="{BB962C8B-B14F-4D97-AF65-F5344CB8AC3E}">
        <p14:creationId xmlns:p14="http://schemas.microsoft.com/office/powerpoint/2010/main" val="1689520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EMPRESAS</a:t>
            </a:r>
          </a:p>
        </p:txBody>
      </p:sp>
      <p:pic>
        <p:nvPicPr>
          <p:cNvPr id="4" name="Imagen 4"/>
          <p:cNvPicPr>
            <a:picLocks noGrp="1" noChangeAspect="1"/>
          </p:cNvPicPr>
          <p:nvPr>
            <p:ph idx="1"/>
          </p:nvPr>
        </p:nvPicPr>
        <p:blipFill>
          <a:blip r:embed="rId2"/>
          <a:stretch>
            <a:fillRect/>
          </a:stretch>
        </p:blipFill>
        <p:spPr>
          <a:xfrm>
            <a:off x="1353137" y="1738691"/>
            <a:ext cx="9475076" cy="3958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1225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DEFINICION DE</a:t>
            </a:r>
            <a:br>
              <a:rPr lang="es-US" dirty="0"/>
            </a:br>
            <a:r>
              <a:rPr lang="es-US" dirty="0"/>
              <a:t>PROYECTO</a:t>
            </a:r>
          </a:p>
        </p:txBody>
      </p:sp>
      <p:sp>
        <p:nvSpPr>
          <p:cNvPr id="3" name="Marcador de contenido 2"/>
          <p:cNvSpPr>
            <a:spLocks noGrp="1"/>
          </p:cNvSpPr>
          <p:nvPr>
            <p:ph idx="1"/>
          </p:nvPr>
        </p:nvSpPr>
        <p:spPr>
          <a:xfrm>
            <a:off x="670054" y="2691358"/>
            <a:ext cx="10841242" cy="2574326"/>
          </a:xfrm>
        </p:spPr>
        <p:txBody>
          <a:bodyPr/>
          <a:lstStyle/>
          <a:p>
            <a:pPr marL="0" indent="803275" algn="just">
              <a:buNone/>
            </a:pPr>
            <a:r>
              <a:rPr lang="es-US" dirty="0">
                <a:effectLst/>
                <a:latin typeface="verdana" panose="020B0604030504040204" pitchFamily="34" charset="0"/>
              </a:rPr>
              <a:t>P</a:t>
            </a:r>
            <a:r>
              <a:rPr lang="es-US" b="0" i="0" dirty="0">
                <a:effectLst/>
                <a:latin typeface="verdana" panose="020B0604030504040204" pitchFamily="34" charset="0"/>
              </a:rPr>
              <a:t>royectos" cupríferos aquellos desarrollos de yacimientos en que existen suficientes elementos que permiten cuantificar adecuadamente las reservas (en miles de toneladas métricas), la ley media de contenido de cobre y de otros elementos (en porcentaje de contenido del metal por cada tonelada de mineral extraído), inversión (en miles de dólares), producción nueva involucrada (toneladas métricas finales).</a:t>
            </a:r>
            <a:endParaRPr lang="es-US" dirty="0"/>
          </a:p>
        </p:txBody>
      </p:sp>
    </p:spTree>
    <p:extLst>
      <p:ext uri="{BB962C8B-B14F-4D97-AF65-F5344CB8AC3E}">
        <p14:creationId xmlns:p14="http://schemas.microsoft.com/office/powerpoint/2010/main" val="1903562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DEFINICION DE </a:t>
            </a:r>
            <a:br>
              <a:rPr lang="es-US" dirty="0"/>
            </a:br>
            <a:r>
              <a:rPr lang="es-US" dirty="0"/>
              <a:t>PROSPECTO</a:t>
            </a:r>
          </a:p>
        </p:txBody>
      </p:sp>
      <p:sp>
        <p:nvSpPr>
          <p:cNvPr id="3" name="Marcador de contenido 2"/>
          <p:cNvSpPr>
            <a:spLocks noGrp="1"/>
          </p:cNvSpPr>
          <p:nvPr>
            <p:ph idx="1"/>
          </p:nvPr>
        </p:nvSpPr>
        <p:spPr/>
        <p:txBody>
          <a:bodyPr/>
          <a:lstStyle/>
          <a:p>
            <a:pPr marL="0" indent="725488" algn="just"/>
            <a:r>
              <a:rPr lang="es-US" b="0" i="0" dirty="0">
                <a:effectLst/>
                <a:latin typeface="verdana" panose="020B0604030504040204" pitchFamily="34" charset="0"/>
              </a:rPr>
              <a:t>Denominación de "prospecto" cuprífero corresponde a todos aquellos proyectos en formación (desarrollos de yacimientos que no cuentan con información en uno o varios de los aspectos señalados en el caso de los proyectos y que se encuentran en una etapa bastante preliminar, generalmente en la etapa de cuantificación de reservas).</a:t>
            </a:r>
            <a:endParaRPr lang="es-US" dirty="0"/>
          </a:p>
        </p:txBody>
      </p:sp>
    </p:spTree>
    <p:extLst>
      <p:ext uri="{BB962C8B-B14F-4D97-AF65-F5344CB8AC3E}">
        <p14:creationId xmlns:p14="http://schemas.microsoft.com/office/powerpoint/2010/main" val="190462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636" y="142159"/>
            <a:ext cx="9183481" cy="1576282"/>
          </a:xfrm>
        </p:spPr>
        <p:txBody>
          <a:bodyPr/>
          <a:lstStyle/>
          <a:p>
            <a:r>
              <a:rPr lang="es-US" dirty="0"/>
              <a:t>PROYECTOS DE  COBRE</a:t>
            </a:r>
          </a:p>
        </p:txBody>
      </p:sp>
      <p:sp>
        <p:nvSpPr>
          <p:cNvPr id="3" name="Marcador de contenido 2"/>
          <p:cNvSpPr>
            <a:spLocks noGrp="1"/>
          </p:cNvSpPr>
          <p:nvPr>
            <p:ph idx="1"/>
          </p:nvPr>
        </p:nvSpPr>
        <p:spPr/>
        <p:txBody>
          <a:bodyPr>
            <a:normAutofit fontScale="85000" lnSpcReduction="20000"/>
          </a:bodyPr>
          <a:lstStyle/>
          <a:p>
            <a:pPr marL="0" indent="725488" algn="just">
              <a:buNone/>
            </a:pPr>
            <a:r>
              <a:rPr lang="es-US" b="0" i="0" dirty="0">
                <a:effectLst/>
                <a:latin typeface="verdana" panose="020B0604030504040204" pitchFamily="34" charset="0"/>
              </a:rPr>
              <a:t> Proyectos mineros de cobre informados en el periodo señalado precedentemente corresponde a </a:t>
            </a:r>
          </a:p>
          <a:p>
            <a:pPr marL="0" indent="725488" algn="just">
              <a:buNone/>
            </a:pPr>
            <a:r>
              <a:rPr lang="es-US" b="0" i="0" dirty="0">
                <a:effectLst/>
                <a:latin typeface="verdana" panose="020B0604030504040204" pitchFamily="34" charset="0"/>
              </a:rPr>
              <a:t>166 proyectos mineros de cobre, de los cuales</a:t>
            </a:r>
          </a:p>
          <a:p>
            <a:pPr marL="0" indent="725488" algn="just">
              <a:buNone/>
            </a:pPr>
            <a:r>
              <a:rPr lang="es-US" b="0" i="0" dirty="0">
                <a:effectLst/>
                <a:latin typeface="verdana" panose="020B0604030504040204" pitchFamily="34" charset="0"/>
              </a:rPr>
              <a:t> 139 son nuevos (proyectos greenfield</a:t>
            </a:r>
            <a:r>
              <a:rPr lang="es-US" b="0" i="0" baseline="30000" dirty="0">
                <a:effectLst/>
                <a:latin typeface="verdana" panose="020B0604030504040204" pitchFamily="34" charset="0"/>
                <a:hlinkClick r:id="rId2"/>
              </a:rPr>
              <a:t>6</a:t>
            </a:r>
            <a:r>
              <a:rPr lang="es-US" b="0" i="0" dirty="0">
                <a:effectLst/>
                <a:latin typeface="verdana" panose="020B0604030504040204" pitchFamily="34" charset="0"/>
              </a:rPr>
              <a:t>) y </a:t>
            </a:r>
          </a:p>
          <a:p>
            <a:pPr marL="0" indent="725488" algn="just">
              <a:buNone/>
            </a:pPr>
            <a:r>
              <a:rPr lang="es-US" b="0" i="0" dirty="0">
                <a:effectLst/>
                <a:latin typeface="verdana" panose="020B0604030504040204" pitchFamily="34" charset="0"/>
              </a:rPr>
              <a:t>27 son proyectos de ampliación de capacidad de producción o reinicio de operaciones, asociados a minas que se encuentran en operación o corresponden a reaperturas de minas cerradas en años anteriores (proyectos brownfield</a:t>
            </a:r>
            <a:r>
              <a:rPr lang="es-US" b="0" i="0" baseline="30000" dirty="0">
                <a:effectLst/>
                <a:latin typeface="verdana" panose="020B0604030504040204" pitchFamily="34" charset="0"/>
                <a:hlinkClick r:id="rId3"/>
              </a:rPr>
              <a:t>7</a:t>
            </a:r>
            <a:r>
              <a:rPr lang="es-US" b="0" i="0" dirty="0">
                <a:effectLst/>
                <a:latin typeface="verdana" panose="020B0604030504040204" pitchFamily="34" charset="0"/>
              </a:rPr>
              <a:t>).</a:t>
            </a:r>
          </a:p>
          <a:p>
            <a:pPr marL="0" indent="725488" algn="just">
              <a:buNone/>
            </a:pPr>
            <a:r>
              <a:rPr lang="es-US" b="0" i="0" dirty="0">
                <a:effectLst/>
                <a:latin typeface="verdana" panose="020B0604030504040204" pitchFamily="34" charset="0"/>
              </a:rPr>
              <a:t> A nivel de producto final, </a:t>
            </a:r>
          </a:p>
          <a:p>
            <a:pPr marL="0" indent="725488" algn="just">
              <a:buNone/>
            </a:pPr>
            <a:r>
              <a:rPr lang="es-US" b="0" i="0" dirty="0">
                <a:effectLst/>
                <a:latin typeface="verdana" panose="020B0604030504040204" pitchFamily="34" charset="0"/>
              </a:rPr>
              <a:t>111 de estos proyectos producirán concentrados de cobre (67%) y </a:t>
            </a:r>
          </a:p>
          <a:p>
            <a:pPr marL="0" indent="725488" algn="just">
              <a:buNone/>
            </a:pPr>
            <a:r>
              <a:rPr lang="es-US" b="0" i="0" dirty="0">
                <a:effectLst/>
                <a:latin typeface="verdana" panose="020B0604030504040204" pitchFamily="34" charset="0"/>
              </a:rPr>
              <a:t>55 de ellos producirán cátodos electro obtenidos por la vía hidrometalurgia.</a:t>
            </a:r>
            <a:endParaRPr lang="es-US" dirty="0"/>
          </a:p>
        </p:txBody>
      </p:sp>
    </p:spTree>
    <p:extLst>
      <p:ext uri="{BB962C8B-B14F-4D97-AF65-F5344CB8AC3E}">
        <p14:creationId xmlns:p14="http://schemas.microsoft.com/office/powerpoint/2010/main" val="11664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0524" y="451945"/>
            <a:ext cx="10353761" cy="1326321"/>
          </a:xfrm>
        </p:spPr>
        <p:txBody>
          <a:bodyPr>
            <a:normAutofit/>
          </a:bodyPr>
          <a:lstStyle/>
          <a:p>
            <a:r>
              <a:rPr lang="es-US" dirty="0"/>
              <a:t>PRECIOS DEL COBRE</a:t>
            </a:r>
          </a:p>
        </p:txBody>
      </p:sp>
      <p:pic>
        <p:nvPicPr>
          <p:cNvPr id="4" name="Imagen 4"/>
          <p:cNvPicPr>
            <a:picLocks noGrp="1" noChangeAspect="1"/>
          </p:cNvPicPr>
          <p:nvPr>
            <p:ph idx="1"/>
          </p:nvPr>
        </p:nvPicPr>
        <p:blipFill>
          <a:blip r:embed="rId2">
            <a:duotone>
              <a:prstClr val="black"/>
              <a:schemeClr val="tx2">
                <a:tint val="45000"/>
                <a:satMod val="400000"/>
              </a:schemeClr>
            </a:duotone>
          </a:blip>
          <a:stretch>
            <a:fillRect/>
          </a:stretch>
        </p:blipFill>
        <p:spPr>
          <a:xfrm>
            <a:off x="1361624" y="1778266"/>
            <a:ext cx="9711559" cy="3991912"/>
          </a:xfrm>
          <a:prstGeom prst="rect">
            <a:avLst/>
          </a:prstGeom>
        </p:spPr>
      </p:pic>
    </p:spTree>
    <p:extLst>
      <p:ext uri="{BB962C8B-B14F-4D97-AF65-F5344CB8AC3E}">
        <p14:creationId xmlns:p14="http://schemas.microsoft.com/office/powerpoint/2010/main" val="1545806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COSTOS</a:t>
            </a:r>
            <a:br>
              <a:rPr lang="es-US" dirty="0"/>
            </a:br>
            <a:r>
              <a:rPr lang="es-US" dirty="0"/>
              <a:t>UNITARIOS</a:t>
            </a:r>
          </a:p>
        </p:txBody>
      </p:sp>
      <p:pic>
        <p:nvPicPr>
          <p:cNvPr id="4" name="Imagen 4"/>
          <p:cNvPicPr>
            <a:picLocks noGrp="1" noChangeAspect="1"/>
          </p:cNvPicPr>
          <p:nvPr>
            <p:ph idx="1"/>
          </p:nvPr>
        </p:nvPicPr>
        <p:blipFill>
          <a:blip r:embed="rId2">
            <a:duotone>
              <a:prstClr val="black"/>
              <a:schemeClr val="accent1">
                <a:tint val="45000"/>
                <a:satMod val="400000"/>
              </a:schemeClr>
            </a:duotone>
          </a:blip>
          <a:stretch>
            <a:fillRect/>
          </a:stretch>
        </p:blipFill>
        <p:spPr>
          <a:xfrm>
            <a:off x="2207172" y="1935921"/>
            <a:ext cx="8008883" cy="39997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881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PROYECTOS EN EL</a:t>
            </a:r>
            <a:br>
              <a:rPr lang="es-US" dirty="0"/>
            </a:br>
            <a:r>
              <a:rPr lang="es-US" dirty="0"/>
              <a:t>MUNDO</a:t>
            </a:r>
          </a:p>
        </p:txBody>
      </p:sp>
      <p:pic>
        <p:nvPicPr>
          <p:cNvPr id="4" name="Imagen 4"/>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986455" y="2124075"/>
            <a:ext cx="8245366" cy="3638550"/>
          </a:xfrm>
          <a:prstGeom prst="rect">
            <a:avLst/>
          </a:prstGeom>
        </p:spPr>
      </p:pic>
    </p:spTree>
    <p:extLst>
      <p:ext uri="{BB962C8B-B14F-4D97-AF65-F5344CB8AC3E}">
        <p14:creationId xmlns:p14="http://schemas.microsoft.com/office/powerpoint/2010/main" val="3386549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PROSPECTOS</a:t>
            </a:r>
          </a:p>
        </p:txBody>
      </p:sp>
      <p:pic>
        <p:nvPicPr>
          <p:cNvPr id="4" name="Imagen 4"/>
          <p:cNvPicPr>
            <a:picLocks noGrp="1" noChangeAspect="1"/>
          </p:cNvPicPr>
          <p:nvPr>
            <p:ph idx="1"/>
          </p:nvPr>
        </p:nvPicPr>
        <p:blipFill>
          <a:blip r:embed="rId2">
            <a:duotone>
              <a:prstClr val="black"/>
              <a:schemeClr val="accent4">
                <a:tint val="45000"/>
                <a:satMod val="400000"/>
              </a:schemeClr>
            </a:duotone>
          </a:blip>
          <a:stretch>
            <a:fillRect/>
          </a:stretch>
        </p:blipFill>
        <p:spPr>
          <a:xfrm>
            <a:off x="1711085" y="2081048"/>
            <a:ext cx="9207685" cy="3421118"/>
          </a:xfrm>
          <a:prstGeom prst="rect">
            <a:avLst/>
          </a:prstGeom>
        </p:spPr>
      </p:pic>
    </p:spTree>
    <p:extLst>
      <p:ext uri="{BB962C8B-B14F-4D97-AF65-F5344CB8AC3E}">
        <p14:creationId xmlns:p14="http://schemas.microsoft.com/office/powerpoint/2010/main" val="428394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3849" y="451945"/>
            <a:ext cx="8682011" cy="1326321"/>
          </a:xfrm>
        </p:spPr>
        <p:txBody>
          <a:bodyPr/>
          <a:lstStyle/>
          <a:p>
            <a:r>
              <a:rPr lang="es-US" dirty="0"/>
              <a:t>HISTORIA</a:t>
            </a:r>
          </a:p>
        </p:txBody>
      </p:sp>
      <p:sp>
        <p:nvSpPr>
          <p:cNvPr id="3" name="Marcador de contenido 2"/>
          <p:cNvSpPr>
            <a:spLocks noGrp="1"/>
          </p:cNvSpPr>
          <p:nvPr>
            <p:ph idx="1"/>
          </p:nvPr>
        </p:nvSpPr>
        <p:spPr>
          <a:xfrm>
            <a:off x="1470454" y="1935921"/>
            <a:ext cx="9797102" cy="3390444"/>
          </a:xfrm>
        </p:spPr>
        <p:txBody>
          <a:bodyPr>
            <a:normAutofit lnSpcReduction="10000"/>
          </a:bodyPr>
          <a:lstStyle/>
          <a:p>
            <a:pPr marL="0" indent="811213" algn="just">
              <a:buNone/>
            </a:pPr>
            <a:r>
              <a:rPr lang="es-US" sz="1800" b="0" i="0" dirty="0">
                <a:effectLst/>
                <a:latin typeface="Helvetica Neue"/>
              </a:rPr>
              <a:t>Fue uno de los primeros metales en ser utilizado por el ser humano en la </a:t>
            </a:r>
            <a:r>
              <a:rPr lang="es-US" sz="1800" b="0" i="0" u="none" strike="noStrike" dirty="0">
                <a:effectLst/>
                <a:latin typeface="Helvetica Neue"/>
                <a:hlinkClick r:id="rId2" tooltip="Prehistoria"/>
              </a:rPr>
              <a:t>prehistoria</a:t>
            </a:r>
            <a:r>
              <a:rPr lang="es-US" sz="1800" b="0" i="0" dirty="0">
                <a:effectLst/>
                <a:latin typeface="Helvetica Neue"/>
              </a:rPr>
              <a:t>. </a:t>
            </a:r>
          </a:p>
          <a:p>
            <a:pPr marL="0" indent="811213" algn="just">
              <a:buNone/>
            </a:pPr>
            <a:r>
              <a:rPr lang="es-US" sz="1800" b="0" i="0" dirty="0">
                <a:effectLst/>
                <a:latin typeface="Helvetica Neue"/>
              </a:rPr>
              <a:t>El cobre y su aleación con el </a:t>
            </a:r>
            <a:r>
              <a:rPr lang="es-US" sz="1800" b="0" i="0" u="none" strike="noStrike" dirty="0">
                <a:effectLst/>
                <a:latin typeface="Helvetica Neue"/>
                <a:hlinkClick r:id="rId3" tooltip="Estaño"/>
              </a:rPr>
              <a:t>estaño</a:t>
            </a:r>
            <a:r>
              <a:rPr lang="es-US" sz="1800" b="0" i="0" dirty="0">
                <a:effectLst/>
                <a:latin typeface="Helvetica Neue"/>
              </a:rPr>
              <a:t>, el bronce, adquirieron tanta importancia que los historiadores han llamado </a:t>
            </a:r>
            <a:r>
              <a:rPr lang="es-US" sz="1800" b="0" i="0" u="none" strike="noStrike" dirty="0">
                <a:effectLst/>
                <a:latin typeface="Helvetica Neue"/>
                <a:hlinkClick r:id="rId4" tooltip="Edad del Cobre"/>
              </a:rPr>
              <a:t>Edad del Cobre</a:t>
            </a:r>
            <a:r>
              <a:rPr lang="es-US" sz="1800" b="0" i="0" dirty="0">
                <a:effectLst/>
                <a:latin typeface="Helvetica Neue"/>
              </a:rPr>
              <a:t> y </a:t>
            </a:r>
            <a:r>
              <a:rPr lang="es-US" sz="1800" b="0" i="0" u="none" strike="noStrike" dirty="0">
                <a:effectLst/>
                <a:latin typeface="Helvetica Neue"/>
                <a:hlinkClick r:id="rId5" tooltip="Edad del Bronce"/>
              </a:rPr>
              <a:t>Edad del Bronce</a:t>
            </a:r>
            <a:r>
              <a:rPr lang="es-US" sz="1800" b="0" i="0" dirty="0">
                <a:effectLst/>
                <a:latin typeface="Helvetica Neue"/>
              </a:rPr>
              <a:t> a dos periodos de la Antigüedad.</a:t>
            </a:r>
          </a:p>
          <a:p>
            <a:pPr marL="0" indent="811213" algn="just">
              <a:buNone/>
            </a:pPr>
            <a:r>
              <a:rPr lang="es-US" sz="1800" b="0" i="0" dirty="0">
                <a:effectLst/>
                <a:latin typeface="Helvetica Neue"/>
              </a:rPr>
              <a:t> Aunque su uso perdió importancia relativa con el desarrollo de la </a:t>
            </a:r>
            <a:r>
              <a:rPr lang="es-US" sz="1800" b="0" i="0" u="none" strike="noStrike" dirty="0">
                <a:effectLst/>
                <a:latin typeface="Helvetica Neue"/>
                <a:hlinkClick r:id="rId6" tooltip="Siderurgia"/>
              </a:rPr>
              <a:t>siderurgia</a:t>
            </a:r>
            <a:r>
              <a:rPr lang="es-US" sz="1800" b="0" i="0" dirty="0">
                <a:effectLst/>
                <a:latin typeface="Helvetica Neue"/>
              </a:rPr>
              <a:t>, el cobre y sus aleaciones siguieron siendo empleados para hacer objetos tan diversos como </a:t>
            </a:r>
            <a:r>
              <a:rPr lang="es-US" sz="1800" b="0" i="0" u="none" strike="noStrike" dirty="0">
                <a:effectLst/>
                <a:latin typeface="Helvetica Neue"/>
                <a:hlinkClick r:id="rId7" tooltip="Moneda"/>
              </a:rPr>
              <a:t>monedas</a:t>
            </a:r>
            <a:r>
              <a:rPr lang="es-US" sz="1800" b="0" i="0" dirty="0">
                <a:effectLst/>
                <a:latin typeface="Helvetica Neue"/>
              </a:rPr>
              <a:t>, </a:t>
            </a:r>
            <a:r>
              <a:rPr lang="es-US" sz="1800" b="0" i="0" u="none" strike="noStrike" dirty="0">
                <a:effectLst/>
                <a:latin typeface="Helvetica Neue"/>
                <a:hlinkClick r:id="rId8" tooltip="Campana (instrumento)"/>
              </a:rPr>
              <a:t>campanas</a:t>
            </a:r>
            <a:r>
              <a:rPr lang="es-US" sz="1800" b="0" i="0" dirty="0">
                <a:effectLst/>
                <a:latin typeface="Helvetica Neue"/>
              </a:rPr>
              <a:t> y </a:t>
            </a:r>
            <a:r>
              <a:rPr lang="es-US" sz="1800" b="0" i="0" u="none" strike="noStrike" dirty="0">
                <a:effectLst/>
                <a:latin typeface="Helvetica Neue"/>
                <a:hlinkClick r:id="rId9" tooltip="Cañón (artillería)"/>
              </a:rPr>
              <a:t>cañones</a:t>
            </a:r>
            <a:r>
              <a:rPr lang="es-US" sz="1800" b="0" i="0" dirty="0">
                <a:effectLst/>
                <a:latin typeface="Helvetica Neue"/>
              </a:rPr>
              <a:t>. </a:t>
            </a:r>
          </a:p>
          <a:p>
            <a:pPr marL="0" indent="811213" algn="just">
              <a:buNone/>
            </a:pPr>
            <a:r>
              <a:rPr lang="es-US" sz="1800" b="0" i="0" dirty="0">
                <a:effectLst/>
                <a:latin typeface="Helvetica Neue"/>
              </a:rPr>
              <a:t>A partir del </a:t>
            </a:r>
            <a:r>
              <a:rPr lang="es-US" sz="1800" b="0" i="0" u="none" strike="noStrike" dirty="0">
                <a:effectLst/>
                <a:latin typeface="Helvetica Neue"/>
                <a:hlinkClick r:id="rId10" tooltip="Siglo XIX"/>
              </a:rPr>
              <a:t>siglo XIX</a:t>
            </a:r>
            <a:r>
              <a:rPr lang="es-US" sz="1800" b="0" i="0" dirty="0">
                <a:effectLst/>
                <a:latin typeface="Helvetica Neue"/>
              </a:rPr>
              <a:t>, concretamente de la invención del </a:t>
            </a:r>
            <a:r>
              <a:rPr lang="es-US" sz="1800" b="0" i="0" u="none" strike="noStrike" dirty="0">
                <a:effectLst/>
                <a:latin typeface="Helvetica Neue"/>
                <a:hlinkClick r:id="rId11" tooltip="Generador eléctrico"/>
              </a:rPr>
              <a:t>generador eléctrico</a:t>
            </a:r>
            <a:r>
              <a:rPr lang="es-US" sz="1800" b="0" i="0" dirty="0">
                <a:effectLst/>
                <a:latin typeface="Helvetica Neue"/>
              </a:rPr>
              <a:t> en </a:t>
            </a:r>
            <a:r>
              <a:rPr lang="es-US" sz="1800" b="0" i="0" u="none" strike="noStrike" dirty="0">
                <a:effectLst/>
                <a:latin typeface="Helvetica Neue"/>
                <a:hlinkClick r:id="rId12" tooltip="1831"/>
              </a:rPr>
              <a:t>1831</a:t>
            </a:r>
            <a:r>
              <a:rPr lang="es-US" sz="1800" b="0" i="0" dirty="0">
                <a:effectLst/>
                <a:latin typeface="Helvetica Neue"/>
              </a:rPr>
              <a:t> por Faraday, el cobre se convirtió de nuevo en un metal estratégico, al ser la materia prima principal de cables e instalaciones eléctricas.</a:t>
            </a:r>
            <a:endParaRPr lang="es-US" sz="1800" dirty="0"/>
          </a:p>
        </p:txBody>
      </p:sp>
    </p:spTree>
    <p:extLst>
      <p:ext uri="{BB962C8B-B14F-4D97-AF65-F5344CB8AC3E}">
        <p14:creationId xmlns:p14="http://schemas.microsoft.com/office/powerpoint/2010/main" val="37125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2800" dirty="0">
                <a:solidFill>
                  <a:srgbClr val="FF0000"/>
                </a:solidFill>
              </a:rPr>
              <a:t>CONCLUSIONES</a:t>
            </a:r>
          </a:p>
        </p:txBody>
      </p:sp>
      <p:sp>
        <p:nvSpPr>
          <p:cNvPr id="3" name="Marcador de contenido 2"/>
          <p:cNvSpPr>
            <a:spLocks noGrp="1"/>
          </p:cNvSpPr>
          <p:nvPr>
            <p:ph idx="1"/>
          </p:nvPr>
        </p:nvSpPr>
        <p:spPr/>
        <p:txBody>
          <a:bodyPr/>
          <a:lstStyle/>
          <a:p>
            <a:pPr marL="0" indent="725488" algn="just">
              <a:buNone/>
            </a:pPr>
            <a:r>
              <a:rPr lang="es-US" b="0" i="0" dirty="0">
                <a:effectLst/>
                <a:latin typeface="verdana" panose="020B0604030504040204" pitchFamily="34" charset="0"/>
              </a:rPr>
              <a:t>Mediante la exposición de los principales antecedentes del mercado del cobre mundial se puede apreciar la importancia creciente que el cobre ha venido sosteniendo para los países que requieren de este metal para su industrialización, tal es el caso de China.</a:t>
            </a:r>
          </a:p>
          <a:p>
            <a:pPr marL="0" indent="725488" algn="just">
              <a:buNone/>
            </a:pPr>
            <a:endParaRPr lang="es-US" b="0" i="0" dirty="0">
              <a:effectLst/>
              <a:latin typeface="verdana" panose="020B0604030504040204" pitchFamily="34" charset="0"/>
            </a:endParaRPr>
          </a:p>
          <a:p>
            <a:pPr marL="0" indent="725488" algn="just">
              <a:buNone/>
            </a:pPr>
            <a:r>
              <a:rPr lang="es-US" b="0" i="0" dirty="0">
                <a:effectLst/>
                <a:latin typeface="verdana" panose="020B0604030504040204" pitchFamily="34" charset="0"/>
              </a:rPr>
              <a:t>La reciente crisis financiera ha evidenciado la importancia que la comercialización del metal ha tenido para asegurar la estabilidad y evitar el desplome de economías emergentes como el caso de Chile al igual que otros países productores del cobre.</a:t>
            </a:r>
          </a:p>
          <a:p>
            <a:endParaRPr lang="es-US" dirty="0"/>
          </a:p>
        </p:txBody>
      </p:sp>
    </p:spTree>
    <p:extLst>
      <p:ext uri="{BB962C8B-B14F-4D97-AF65-F5344CB8AC3E}">
        <p14:creationId xmlns:p14="http://schemas.microsoft.com/office/powerpoint/2010/main" val="3915734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774" y="785281"/>
            <a:ext cx="10903804" cy="1106582"/>
          </a:xfrm>
        </p:spPr>
        <p:txBody>
          <a:bodyPr/>
          <a:lstStyle/>
          <a:p>
            <a:r>
              <a:rPr lang="es-US" dirty="0"/>
              <a:t>Análisis costos de extracción</a:t>
            </a:r>
          </a:p>
        </p:txBody>
      </p:sp>
      <p:sp>
        <p:nvSpPr>
          <p:cNvPr id="3" name="Marcador de contenido 2"/>
          <p:cNvSpPr>
            <a:spLocks noGrp="1"/>
          </p:cNvSpPr>
          <p:nvPr>
            <p:ph idx="1"/>
          </p:nvPr>
        </p:nvSpPr>
        <p:spPr/>
        <p:txBody>
          <a:bodyPr>
            <a:normAutofit fontScale="92500" lnSpcReduction="10000"/>
          </a:bodyPr>
          <a:lstStyle/>
          <a:p>
            <a:pPr marL="0" indent="630238" algn="just">
              <a:buNone/>
            </a:pPr>
            <a:r>
              <a:rPr lang="es-US" b="0" i="0" dirty="0">
                <a:effectLst/>
                <a:latin typeface="Arial" panose="020B0604020202020204" pitchFamily="34" charset="0"/>
              </a:rPr>
              <a:t>Los resultados muestran que Chile, en promedio, se ubica dentro de los cinco primeros lugares de la muestra de países considerados en el estudio, con ventajas significativas en potencial geológico, marco regulatorio y legal, estabilidad política y sistema tributario, dijo el vicepresidente ejecutivo de la entidad</a:t>
            </a:r>
          </a:p>
          <a:p>
            <a:pPr marL="0" indent="630238" algn="just">
              <a:buNone/>
            </a:pPr>
            <a:r>
              <a:rPr lang="es-US" b="0" i="0" dirty="0">
                <a:effectLst/>
                <a:latin typeface="Arial" panose="020B0604020202020204" pitchFamily="34" charset="0"/>
              </a:rPr>
              <a:t> El costo medio de la operación ha aumentado desde los US$0,9 por libra del año 2005 hasta los US$2,17/lb el año 2014, lo que representa un crecimiento promedio del 10% anual.</a:t>
            </a:r>
            <a:br>
              <a:rPr lang="es-US" dirty="0"/>
            </a:br>
            <a:r>
              <a:rPr lang="es-US" dirty="0">
                <a:latin typeface="Arial" panose="020B0604020202020204" pitchFamily="34" charset="0"/>
              </a:rPr>
              <a:t>L</a:t>
            </a:r>
            <a:r>
              <a:rPr lang="es-US" b="0" i="0" dirty="0">
                <a:effectLst/>
                <a:latin typeface="Arial" panose="020B0604020202020204" pitchFamily="34" charset="0"/>
              </a:rPr>
              <a:t>os mayores elementos de gastos corresponden a los materiales, remuneraciones (propias y contratadas), junto con otros servicios y gastos. </a:t>
            </a:r>
          </a:p>
          <a:p>
            <a:pPr marL="0" indent="630238" algn="just">
              <a:buNone/>
            </a:pPr>
            <a:r>
              <a:rPr lang="es-US" b="0" i="0" dirty="0">
                <a:effectLst/>
                <a:latin typeface="Arial" panose="020B0604020202020204" pitchFamily="34" charset="0"/>
              </a:rPr>
              <a:t>Cabe destacar que el gasto en energía se acercó a los niveles máximos cercanos al 15% del costos operacionales entre los años 2008-2011.</a:t>
            </a:r>
            <a:endParaRPr lang="es-US" dirty="0"/>
          </a:p>
        </p:txBody>
      </p:sp>
    </p:spTree>
    <p:extLst>
      <p:ext uri="{BB962C8B-B14F-4D97-AF65-F5344CB8AC3E}">
        <p14:creationId xmlns:p14="http://schemas.microsoft.com/office/powerpoint/2010/main" val="4056374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dirty="0"/>
          </a:p>
        </p:txBody>
      </p:sp>
      <p:sp>
        <p:nvSpPr>
          <p:cNvPr id="5" name="Marcador de contenido 4"/>
          <p:cNvSpPr>
            <a:spLocks noGrp="1"/>
          </p:cNvSpPr>
          <p:nvPr>
            <p:ph idx="1"/>
          </p:nvPr>
        </p:nvSpPr>
        <p:spPr>
          <a:xfrm>
            <a:off x="913795" y="2537499"/>
            <a:ext cx="10353762" cy="3695136"/>
          </a:xfrm>
        </p:spPr>
        <p:txBody>
          <a:bodyPr/>
          <a:lstStyle/>
          <a:p>
            <a:pPr marL="0" indent="993775">
              <a:buNone/>
            </a:pPr>
            <a:r>
              <a:rPr lang="es-US" dirty="0"/>
              <a:t>Los mayores elementos de gasto corresponden a los materiales, remuneraciones (propias y contratadas), junto con otros servicios y gasto (17%, 21% y 28%, respectivamente).</a:t>
            </a:r>
          </a:p>
          <a:p>
            <a:pPr marL="0" indent="993775">
              <a:buNone/>
            </a:pPr>
            <a:r>
              <a:rPr lang="es-US" dirty="0"/>
              <a:t>El aumento de los costos explica (junto a la caída del precio) el deterioro de los márgenes operacionales, los cuales han caído constantemente desde un máximo de 65% el 2006, hasta un 22 % el 2014</a:t>
            </a:r>
          </a:p>
        </p:txBody>
      </p:sp>
    </p:spTree>
    <p:extLst>
      <p:ext uri="{BB962C8B-B14F-4D97-AF65-F5344CB8AC3E}">
        <p14:creationId xmlns:p14="http://schemas.microsoft.com/office/powerpoint/2010/main" val="499796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Factores costos</a:t>
            </a:r>
          </a:p>
        </p:txBody>
      </p:sp>
      <p:sp>
        <p:nvSpPr>
          <p:cNvPr id="3" name="Marcador de contenido 2"/>
          <p:cNvSpPr>
            <a:spLocks noGrp="1"/>
          </p:cNvSpPr>
          <p:nvPr>
            <p:ph idx="1"/>
          </p:nvPr>
        </p:nvSpPr>
        <p:spPr/>
        <p:txBody>
          <a:bodyPr/>
          <a:lstStyle/>
          <a:p>
            <a:pPr marL="0" indent="633413" algn="just">
              <a:buNone/>
            </a:pPr>
            <a:r>
              <a:rPr lang="es-US" dirty="0"/>
              <a:t> Factores que explican el movimiento de los costos operacionales se destacan el crecimiento del precio y la cantidad de los factores de producción.</a:t>
            </a:r>
          </a:p>
          <a:p>
            <a:pPr marL="0" indent="633413" algn="just">
              <a:buNone/>
            </a:pPr>
            <a:r>
              <a:rPr lang="es-US" dirty="0"/>
              <a:t>Éstos explican un 30% del aumento del costo, destacando el efecto precio/cantidad del factor trabajo con un 18% del total.</a:t>
            </a:r>
          </a:p>
          <a:p>
            <a:pPr marL="0" indent="633413" algn="just">
              <a:buNone/>
            </a:pPr>
            <a:r>
              <a:rPr lang="es-US" dirty="0"/>
              <a:t>la disminución de la ley del mineral permite explicar un 14% de la variación.</a:t>
            </a:r>
          </a:p>
          <a:p>
            <a:pPr marL="0" indent="633413" algn="just">
              <a:buNone/>
            </a:pPr>
            <a:r>
              <a:rPr lang="es-US" dirty="0"/>
              <a:t>La corrección monetaria referida a efectos inflacionarios o de tipo de cambio logra explicar un 19% del total del aumento.</a:t>
            </a:r>
          </a:p>
        </p:txBody>
      </p:sp>
    </p:spTree>
    <p:extLst>
      <p:ext uri="{BB962C8B-B14F-4D97-AF65-F5344CB8AC3E}">
        <p14:creationId xmlns:p14="http://schemas.microsoft.com/office/powerpoint/2010/main" val="7023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Economía de escala</a:t>
            </a:r>
          </a:p>
        </p:txBody>
      </p:sp>
      <p:sp>
        <p:nvSpPr>
          <p:cNvPr id="5" name="Marcador de contenido 4"/>
          <p:cNvSpPr>
            <a:spLocks noGrp="1"/>
          </p:cNvSpPr>
          <p:nvPr>
            <p:ph idx="1"/>
          </p:nvPr>
        </p:nvSpPr>
        <p:spPr/>
        <p:txBody>
          <a:bodyPr/>
          <a:lstStyle/>
          <a:p>
            <a:pPr marL="0" indent="633413" algn="just">
              <a:buNone/>
            </a:pPr>
            <a:r>
              <a:rPr lang="es-US" dirty="0"/>
              <a:t>La existencia de economías de escala para la industria minera nacional es comprobada a través de la función translogarítmica, es decir, el costo total operacional medio disminuye al aumentar la producción de cobre. </a:t>
            </a:r>
          </a:p>
          <a:p>
            <a:pPr marL="0" indent="633413" algn="just">
              <a:buNone/>
            </a:pPr>
            <a:r>
              <a:rPr lang="es-US" dirty="0"/>
              <a:t>Esa conclusión explica en gran medida la tendencia de las operaciones a incrementar su producción, dado el enfoque constante sobre los movimientos de costos</a:t>
            </a:r>
          </a:p>
        </p:txBody>
      </p:sp>
    </p:spTree>
    <p:extLst>
      <p:ext uri="{BB962C8B-B14F-4D97-AF65-F5344CB8AC3E}">
        <p14:creationId xmlns:p14="http://schemas.microsoft.com/office/powerpoint/2010/main" val="1996177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Posición competitiva</a:t>
            </a:r>
          </a:p>
        </p:txBody>
      </p:sp>
      <p:sp>
        <p:nvSpPr>
          <p:cNvPr id="3" name="Marcador de contenido 2"/>
          <p:cNvSpPr>
            <a:spLocks noGrp="1"/>
          </p:cNvSpPr>
          <p:nvPr>
            <p:ph idx="1"/>
          </p:nvPr>
        </p:nvSpPr>
        <p:spPr/>
        <p:txBody>
          <a:bodyPr/>
          <a:lstStyle/>
          <a:p>
            <a:pPr marL="0" indent="811213" algn="just">
              <a:buNone/>
            </a:pPr>
            <a:r>
              <a:rPr lang="es-US" dirty="0"/>
              <a:t>los costos C1 de la industria chilena, que incluyen los créditos por subproductos y descuentan la depreciación, mantiene la tendencia previamente mencionada de los costos operacionales, pasando desde 51 US$/lb el 2005 hasta 162 US$/lb el 2014. </a:t>
            </a:r>
          </a:p>
          <a:p>
            <a:pPr marL="0" indent="811213" algn="just">
              <a:buNone/>
            </a:pPr>
            <a:r>
              <a:rPr lang="es-US" dirty="0"/>
              <a:t>Lo anterior no da cuenta de una gran pérdida de posición competitiva de la producción chilena, dónde el año 2005 un 31% de la producción mundial poseía menores costos que Chile, mientras que al 2014 este porcentaje aumentó a un 33%.</a:t>
            </a:r>
          </a:p>
        </p:txBody>
      </p:sp>
    </p:spTree>
    <p:extLst>
      <p:ext uri="{BB962C8B-B14F-4D97-AF65-F5344CB8AC3E}">
        <p14:creationId xmlns:p14="http://schemas.microsoft.com/office/powerpoint/2010/main" val="2620251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COSTO DIRECTO</a:t>
            </a:r>
            <a:br>
              <a:rPr lang="es-US" dirty="0"/>
            </a:br>
            <a:r>
              <a:rPr lang="es-US" dirty="0"/>
              <a:t>CHILE PERU</a:t>
            </a:r>
          </a:p>
        </p:txBody>
      </p:sp>
      <p:sp>
        <p:nvSpPr>
          <p:cNvPr id="3" name="Marcador de contenido 2"/>
          <p:cNvSpPr>
            <a:spLocks noGrp="1"/>
          </p:cNvSpPr>
          <p:nvPr>
            <p:ph idx="1"/>
          </p:nvPr>
        </p:nvSpPr>
        <p:spPr/>
        <p:txBody>
          <a:bodyPr/>
          <a:lstStyle/>
          <a:p>
            <a:pPr marL="0" indent="811213" algn="just">
              <a:buNone/>
            </a:pPr>
            <a:r>
              <a:rPr lang="es-US" b="0" i="0" dirty="0">
                <a:effectLst/>
                <a:latin typeface="Open Sans"/>
              </a:rPr>
              <a:t>El tercer lugar tras Canadá y Australia. Esa es la posición que ocupa la industria nacional del cobre en términos de costo directo o cash cost, según una exposición realizada ayer por el director ejecutivo del Centro de Estudios del Cobre (Cesco), Juan Carlos Guajardo, en Perú.</a:t>
            </a:r>
          </a:p>
          <a:p>
            <a:pPr marL="0" indent="811213" algn="just">
              <a:buNone/>
            </a:pPr>
            <a:r>
              <a:rPr lang="es-US" dirty="0">
                <a:latin typeface="Open Sans"/>
              </a:rPr>
              <a:t>Los </a:t>
            </a:r>
            <a:r>
              <a:rPr lang="es-US" b="0" i="0" dirty="0">
                <a:effectLst/>
                <a:latin typeface="Open Sans"/>
              </a:rPr>
              <a:t> costos directos son utilizados mundialmente para comparar los costos de producción de cobre entre las empresas de la industria.</a:t>
            </a:r>
          </a:p>
          <a:p>
            <a:pPr marL="0" indent="811213" algn="just">
              <a:buNone/>
            </a:pPr>
            <a:r>
              <a:rPr lang="es-US" b="0" i="0" dirty="0">
                <a:effectLst/>
                <a:latin typeface="Open Sans"/>
              </a:rPr>
              <a:t> Se determinan a partir del costo neto (incluye como crédito las ventas realizadas de subproductos), al que se le deducen los cargos por depreciaciones y amortizaciones, </a:t>
            </a:r>
            <a:r>
              <a:rPr lang="es-US" b="0" i="0" dirty="0">
                <a:solidFill>
                  <a:srgbClr val="1F1F1F"/>
                </a:solidFill>
                <a:effectLst/>
                <a:latin typeface="Open Sans"/>
              </a:rPr>
              <a:t>y los gastos de las oficinas centrales.</a:t>
            </a:r>
            <a:endParaRPr lang="es-US" dirty="0"/>
          </a:p>
        </p:txBody>
      </p:sp>
    </p:spTree>
    <p:extLst>
      <p:ext uri="{BB962C8B-B14F-4D97-AF65-F5344CB8AC3E}">
        <p14:creationId xmlns:p14="http://schemas.microsoft.com/office/powerpoint/2010/main" val="412215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COSTO DIRECTO CHILE PERU</a:t>
            </a:r>
          </a:p>
        </p:txBody>
      </p:sp>
      <p:sp>
        <p:nvSpPr>
          <p:cNvPr id="3" name="Marcador de contenido 2"/>
          <p:cNvSpPr>
            <a:spLocks noGrp="1"/>
          </p:cNvSpPr>
          <p:nvPr>
            <p:ph idx="1"/>
          </p:nvPr>
        </p:nvSpPr>
        <p:spPr>
          <a:xfrm>
            <a:off x="913795" y="2258296"/>
            <a:ext cx="10353762" cy="3695136"/>
          </a:xfrm>
        </p:spPr>
        <p:txBody>
          <a:bodyPr/>
          <a:lstStyle/>
          <a:p>
            <a:pPr indent="493713" algn="just">
              <a:tabLst>
                <a:tab pos="88900" algn="l"/>
              </a:tabLst>
            </a:pPr>
            <a:r>
              <a:rPr lang="es-US" b="0" i="0" dirty="0">
                <a:effectLst/>
                <a:latin typeface="Open Sans"/>
              </a:rPr>
              <a:t>Según Guajardo -en consideración de cifras del Ministerio de Hacienda en base a información de Wood Mackenzie-, en 2012 la industria de cobre peruana alcanzó un cash cost de US$ 93,4 centavos de dólar la libra, mientras que la chilena anotó US$ 159,8 centavos por libra de cobre. Con ello, el costo directo de la producción de cobre en el país, fue un 58,4% más alta que en el vecino país.</a:t>
            </a:r>
          </a:p>
          <a:p>
            <a:pPr indent="493713" algn="just">
              <a:tabLst>
                <a:tab pos="88900" algn="l"/>
              </a:tabLst>
            </a:pPr>
            <a:r>
              <a:rPr lang="es-US" b="0" i="0" dirty="0">
                <a:effectLst/>
                <a:latin typeface="Open Sans"/>
              </a:rPr>
              <a:t>Guajardo explicó que uno de los factores que más inciden en los altos costos que enfrenta la industria del cobre nacional tiene que ver con la energía, si bien estimó que estos podrían estabilizarse o caer en 2014, gracias a los planes de contención </a:t>
            </a:r>
            <a:r>
              <a:rPr lang="es-US" b="0" i="0" dirty="0">
                <a:solidFill>
                  <a:srgbClr val="1F1F1F"/>
                </a:solidFill>
                <a:effectLst/>
                <a:latin typeface="Open Sans"/>
              </a:rPr>
              <a:t>que están llevando a cabo las compañías.</a:t>
            </a:r>
            <a:endParaRPr lang="es-US" dirty="0"/>
          </a:p>
        </p:txBody>
      </p:sp>
    </p:spTree>
    <p:extLst>
      <p:ext uri="{BB962C8B-B14F-4D97-AF65-F5344CB8AC3E}">
        <p14:creationId xmlns:p14="http://schemas.microsoft.com/office/powerpoint/2010/main" val="3332414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COSTO DIRECTO CHILE PERU</a:t>
            </a:r>
          </a:p>
        </p:txBody>
      </p:sp>
      <p:sp>
        <p:nvSpPr>
          <p:cNvPr id="3" name="Marcador de contenido 2"/>
          <p:cNvSpPr>
            <a:spLocks noGrp="1"/>
          </p:cNvSpPr>
          <p:nvPr>
            <p:ph idx="1"/>
          </p:nvPr>
        </p:nvSpPr>
        <p:spPr/>
        <p:txBody>
          <a:bodyPr>
            <a:normAutofit fontScale="92500" lnSpcReduction="20000"/>
          </a:bodyPr>
          <a:lstStyle/>
          <a:p>
            <a:pPr marL="0" indent="811213" algn="just">
              <a:buNone/>
            </a:pPr>
            <a:r>
              <a:rPr lang="es-US" b="0" i="0" dirty="0">
                <a:effectLst/>
                <a:latin typeface="Open Sans"/>
              </a:rPr>
              <a:t>Agregó que pese al alza de costos que ya ha comenzado a registrar la minería peruana, sus niveles no alcanzarán a los de Chile, ya que no tienen problemas de suministro eléctrico.</a:t>
            </a:r>
          </a:p>
          <a:p>
            <a:pPr marL="0" indent="811213" algn="just">
              <a:buNone/>
            </a:pPr>
            <a:br>
              <a:rPr lang="es-US" dirty="0"/>
            </a:br>
            <a:r>
              <a:rPr lang="es-US" b="0" i="0" dirty="0">
                <a:effectLst/>
                <a:latin typeface="Open Sans"/>
              </a:rPr>
              <a:t>En cuanto a la rentabilidad de las mineras en cada país, señaló que éstas registran tendencias similares, aunque ambas se ven beneficiadas por distintos factores. </a:t>
            </a:r>
          </a:p>
          <a:p>
            <a:pPr marL="0" indent="811213" algn="just">
              <a:buNone/>
            </a:pPr>
            <a:r>
              <a:rPr lang="es-US" b="0" i="0" dirty="0">
                <a:effectLst/>
                <a:latin typeface="Open Sans"/>
              </a:rPr>
              <a:t>En el caso de Chile, la expansión de algunos proyectos como Escondida ha permitido una mejora en los ingresos.</a:t>
            </a:r>
          </a:p>
          <a:p>
            <a:pPr marL="0" indent="811213" algn="just">
              <a:buNone/>
            </a:pPr>
            <a:r>
              <a:rPr lang="es-US" b="0" i="0" dirty="0">
                <a:effectLst/>
                <a:latin typeface="Open Sans"/>
              </a:rPr>
              <a:t>En el caso de Codelco y Anglo American el efecto es gracias a Anglo Sur, que aumentó la producción y ha ayudado a aumentar los resultados económicos a pesar de la baja de leyes”, dijo. Añadió que la minería peruana se ve favorecida por los menores costos </a:t>
            </a:r>
            <a:r>
              <a:rPr lang="es-US" b="0" i="0" dirty="0">
                <a:solidFill>
                  <a:srgbClr val="1F1F1F"/>
                </a:solidFill>
                <a:effectLst/>
                <a:latin typeface="Open Sans"/>
              </a:rPr>
              <a:t>de la energía eléctrica.</a:t>
            </a:r>
            <a:endParaRPr lang="es-US" dirty="0"/>
          </a:p>
        </p:txBody>
      </p:sp>
    </p:spTree>
    <p:extLst>
      <p:ext uri="{BB962C8B-B14F-4D97-AF65-F5344CB8AC3E}">
        <p14:creationId xmlns:p14="http://schemas.microsoft.com/office/powerpoint/2010/main" val="1668166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dirty="0"/>
              <a:t>DEMANDA DE COBRE</a:t>
            </a:r>
          </a:p>
        </p:txBody>
      </p:sp>
      <p:sp>
        <p:nvSpPr>
          <p:cNvPr id="3" name="Marcador de contenido 2"/>
          <p:cNvSpPr>
            <a:spLocks noGrp="1"/>
          </p:cNvSpPr>
          <p:nvPr>
            <p:ph idx="1"/>
          </p:nvPr>
        </p:nvSpPr>
        <p:spPr/>
        <p:txBody>
          <a:bodyPr/>
          <a:lstStyle/>
          <a:p>
            <a:pPr marL="0" indent="722313" algn="just" fontAlgn="base">
              <a:buNone/>
            </a:pPr>
            <a:r>
              <a:rPr lang="es-US" b="0" i="0" dirty="0">
                <a:effectLst/>
                <a:latin typeface="Roboto"/>
              </a:rPr>
              <a:t>El </a:t>
            </a:r>
            <a:r>
              <a:rPr lang="es-US" b="1" i="0" dirty="0">
                <a:effectLst/>
                <a:latin typeface="Roboto"/>
              </a:rPr>
              <a:t>75% de esta demanda</a:t>
            </a:r>
            <a:r>
              <a:rPr lang="es-US" b="0" i="0" dirty="0">
                <a:effectLst/>
                <a:latin typeface="Roboto"/>
              </a:rPr>
              <a:t> es usado para cables eléctricos, automóviles y maquinaria industrial, además esta materia prima es esencial para las nuevas energías verdes y conseguir un futuro sostenible.</a:t>
            </a:r>
          </a:p>
          <a:p>
            <a:pPr marL="0" indent="722313" algn="just" fontAlgn="base">
              <a:buNone/>
            </a:pPr>
            <a:r>
              <a:rPr lang="es-US" b="0" i="0" dirty="0">
                <a:effectLst/>
                <a:latin typeface="Roboto"/>
              </a:rPr>
              <a:t>El mercado del cobre supone unos </a:t>
            </a:r>
            <a:r>
              <a:rPr lang="es-US" b="1" i="0" dirty="0">
                <a:effectLst/>
                <a:latin typeface="Roboto"/>
              </a:rPr>
              <a:t>120.000 millones de dólares cada año</a:t>
            </a:r>
            <a:r>
              <a:rPr lang="es-US" b="0" i="0" dirty="0">
                <a:effectLst/>
                <a:latin typeface="Roboto"/>
              </a:rPr>
              <a:t>, rivalizando con el mineral de hierro, el metal más comercializado a nivel mundial. </a:t>
            </a:r>
          </a:p>
          <a:p>
            <a:pPr marL="0" indent="722313" algn="just" fontAlgn="base">
              <a:buNone/>
            </a:pPr>
            <a:r>
              <a:rPr lang="es-US" b="0" i="0" dirty="0">
                <a:effectLst/>
                <a:latin typeface="Roboto"/>
              </a:rPr>
              <a:t>Además, el metal es considerado por los inversores como un </a:t>
            </a:r>
            <a:r>
              <a:rPr lang="es-US" b="1" i="0" dirty="0">
                <a:effectLst/>
                <a:latin typeface="Roboto"/>
              </a:rPr>
              <a:t>barómetro de la situación de la economía mundial</a:t>
            </a:r>
            <a:r>
              <a:rPr lang="es-US" b="0" i="0" dirty="0">
                <a:effectLst/>
                <a:latin typeface="Roboto"/>
              </a:rPr>
              <a:t> debido a su uso en la industria en general.</a:t>
            </a:r>
          </a:p>
          <a:p>
            <a:endParaRPr lang="es-US" dirty="0"/>
          </a:p>
        </p:txBody>
      </p:sp>
    </p:spTree>
    <p:extLst>
      <p:ext uri="{BB962C8B-B14F-4D97-AF65-F5344CB8AC3E}">
        <p14:creationId xmlns:p14="http://schemas.microsoft.com/office/powerpoint/2010/main" val="427104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4240" y="940674"/>
            <a:ext cx="8082922" cy="1487215"/>
          </a:xfrm>
        </p:spPr>
        <p:txBody>
          <a:bodyPr>
            <a:normAutofit/>
          </a:bodyPr>
          <a:lstStyle/>
          <a:p>
            <a:r>
              <a:rPr lang="es-US" sz="3200" dirty="0"/>
              <a:t>PROPIEDADES BIOLOGICAS</a:t>
            </a:r>
            <a:br>
              <a:rPr lang="es-US" sz="3200" dirty="0"/>
            </a:br>
            <a:br>
              <a:rPr lang="es-US" sz="3200" dirty="0"/>
            </a:br>
            <a:endParaRPr lang="es-US" dirty="0"/>
          </a:p>
        </p:txBody>
      </p:sp>
      <p:sp>
        <p:nvSpPr>
          <p:cNvPr id="3" name="Marcador de contenido 2"/>
          <p:cNvSpPr>
            <a:spLocks noGrp="1"/>
          </p:cNvSpPr>
          <p:nvPr>
            <p:ph idx="1"/>
          </p:nvPr>
        </p:nvSpPr>
        <p:spPr>
          <a:xfrm>
            <a:off x="1623847" y="2096064"/>
            <a:ext cx="9643709" cy="2192157"/>
          </a:xfrm>
        </p:spPr>
        <p:txBody>
          <a:bodyPr/>
          <a:lstStyle/>
          <a:p>
            <a:pPr marL="0" indent="722313" algn="just">
              <a:buNone/>
            </a:pPr>
            <a:r>
              <a:rPr lang="es-US" b="0" i="0" dirty="0">
                <a:effectLst/>
                <a:latin typeface="Helvetica Neue"/>
              </a:rPr>
              <a:t>El cobre posee un importante papel biológico en el proceso de </a:t>
            </a:r>
            <a:r>
              <a:rPr lang="es-US" b="0" i="0" u="none" strike="noStrike" dirty="0">
                <a:effectLst/>
                <a:latin typeface="Helvetica Neue"/>
              </a:rPr>
              <a:t>fotosíntesis de</a:t>
            </a:r>
            <a:r>
              <a:rPr lang="es-US" b="0" i="0" dirty="0">
                <a:effectLst/>
                <a:latin typeface="Helvetica Neue"/>
              </a:rPr>
              <a:t> las plantas, aunque no forma parte de la composición de la </a:t>
            </a:r>
            <a:r>
              <a:rPr lang="es-US" b="0" i="0" u="none" strike="noStrike" dirty="0">
                <a:effectLst/>
                <a:latin typeface="Helvetica Neue"/>
                <a:hlinkClick r:id="rId2" tooltip="Clorofila"/>
              </a:rPr>
              <a:t>clorofila</a:t>
            </a:r>
            <a:r>
              <a:rPr lang="es-US" b="0" i="0" dirty="0">
                <a:effectLst/>
                <a:latin typeface="Helvetica Neue"/>
              </a:rPr>
              <a:t>.</a:t>
            </a:r>
          </a:p>
          <a:p>
            <a:pPr marL="0" indent="722313" algn="just">
              <a:buNone/>
            </a:pPr>
            <a:r>
              <a:rPr lang="es-US" b="0" i="0" dirty="0">
                <a:effectLst/>
                <a:latin typeface="Helvetica Neue"/>
              </a:rPr>
              <a:t> El cobre contribuye a la formación de </a:t>
            </a:r>
            <a:r>
              <a:rPr lang="es-US" b="0" i="0" u="none" strike="noStrike" dirty="0">
                <a:effectLst/>
                <a:latin typeface="Helvetica Neue"/>
                <a:hlinkClick r:id="rId3" tooltip="Eritrocito"/>
              </a:rPr>
              <a:t>glóbulos rojos</a:t>
            </a:r>
            <a:r>
              <a:rPr lang="es-US" b="0" i="0" dirty="0">
                <a:effectLst/>
                <a:latin typeface="Helvetica Neue"/>
              </a:rPr>
              <a:t> y al mantenimiento de los </a:t>
            </a:r>
            <a:r>
              <a:rPr lang="es-US" b="0" i="0" u="none" strike="noStrike" dirty="0">
                <a:effectLst/>
                <a:latin typeface="Helvetica Neue"/>
                <a:hlinkClick r:id="rId4" tooltip="Vaso sanguíneo"/>
              </a:rPr>
              <a:t>vasos sanguíneos</a:t>
            </a:r>
            <a:r>
              <a:rPr lang="es-US" b="0" i="0" dirty="0">
                <a:effectLst/>
                <a:latin typeface="Helvetica Neue"/>
              </a:rPr>
              <a:t>, </a:t>
            </a:r>
            <a:r>
              <a:rPr lang="es-US" b="0" i="0" u="none" strike="noStrike" dirty="0">
                <a:effectLst/>
                <a:latin typeface="Helvetica Neue"/>
                <a:hlinkClick r:id="rId5" tooltip="Nervio"/>
              </a:rPr>
              <a:t>nervios</a:t>
            </a:r>
            <a:r>
              <a:rPr lang="es-US" b="0" i="0" dirty="0">
                <a:effectLst/>
                <a:latin typeface="Helvetica Neue"/>
              </a:rPr>
              <a:t>, </a:t>
            </a:r>
            <a:r>
              <a:rPr lang="es-US" b="0" i="0" u="none" strike="noStrike" dirty="0">
                <a:effectLst/>
                <a:latin typeface="Helvetica Neue"/>
                <a:hlinkClick r:id="rId6" tooltip="Sistema inmunitario"/>
              </a:rPr>
              <a:t>sistema inmunitario</a:t>
            </a:r>
            <a:r>
              <a:rPr lang="es-US" b="0" i="0" dirty="0">
                <a:effectLst/>
                <a:latin typeface="Helvetica Neue"/>
              </a:rPr>
              <a:t> y </a:t>
            </a:r>
            <a:r>
              <a:rPr lang="es-US" b="0" i="0" u="none" strike="noStrike" dirty="0">
                <a:effectLst/>
                <a:latin typeface="Helvetica Neue"/>
                <a:hlinkClick r:id="rId7" tooltip="Hueso"/>
              </a:rPr>
              <a:t>huesos</a:t>
            </a:r>
            <a:r>
              <a:rPr lang="es-US" b="0" i="0" dirty="0">
                <a:effectLst/>
                <a:latin typeface="Helvetica Neue"/>
              </a:rPr>
              <a:t> y por tanto es un </a:t>
            </a:r>
            <a:r>
              <a:rPr lang="es-US" b="0" i="0" u="none" strike="noStrike" dirty="0">
                <a:effectLst/>
                <a:latin typeface="Helvetica Neue"/>
                <a:hlinkClick r:id="rId8" tooltip="Oligoelemento"/>
              </a:rPr>
              <a:t>oligoelemento</a:t>
            </a:r>
            <a:r>
              <a:rPr lang="es-US" b="0" i="0" dirty="0">
                <a:effectLst/>
                <a:latin typeface="Helvetica Neue"/>
              </a:rPr>
              <a:t> esencial </a:t>
            </a:r>
            <a:r>
              <a:rPr lang="es-US" b="0" i="0" dirty="0">
                <a:solidFill>
                  <a:srgbClr val="252525"/>
                </a:solidFill>
                <a:effectLst/>
                <a:latin typeface="Helvetica Neue"/>
              </a:rPr>
              <a:t>para la vida humana.</a:t>
            </a:r>
            <a:endParaRPr lang="es-US" dirty="0"/>
          </a:p>
        </p:txBody>
      </p:sp>
    </p:spTree>
    <p:extLst>
      <p:ext uri="{BB962C8B-B14F-4D97-AF65-F5344CB8AC3E}">
        <p14:creationId xmlns:p14="http://schemas.microsoft.com/office/powerpoint/2010/main" val="3610120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ESCASEZ FUTURA DE COBRE ?</a:t>
            </a:r>
          </a:p>
        </p:txBody>
      </p:sp>
      <p:sp>
        <p:nvSpPr>
          <p:cNvPr id="3" name="Marcador de contenido 2"/>
          <p:cNvSpPr>
            <a:spLocks noGrp="1"/>
          </p:cNvSpPr>
          <p:nvPr>
            <p:ph idx="1"/>
          </p:nvPr>
        </p:nvSpPr>
        <p:spPr/>
        <p:txBody>
          <a:bodyPr/>
          <a:lstStyle/>
          <a:p>
            <a:pPr marL="0" indent="722313" algn="just">
              <a:buNone/>
            </a:pPr>
            <a:r>
              <a:rPr lang="es-US" b="0" i="0" dirty="0">
                <a:effectLst/>
                <a:latin typeface="Roboto"/>
              </a:rPr>
              <a:t> No se puede extraer cobre lo suficientemente rápido para satisfacer la demanda de los próximos años</a:t>
            </a:r>
          </a:p>
          <a:p>
            <a:pPr marL="0" indent="722313" algn="just">
              <a:buNone/>
            </a:pPr>
            <a:r>
              <a:rPr lang="es-US" b="0" i="0" dirty="0">
                <a:effectLst/>
                <a:latin typeface="Roboto"/>
              </a:rPr>
              <a:t>. En un estudio realizado por Wood Mackenzie se revela que posiblemente nos encontraremos en situación de </a:t>
            </a:r>
            <a:r>
              <a:rPr lang="es-US" b="1" i="0" dirty="0">
                <a:effectLst/>
                <a:latin typeface="Roboto"/>
              </a:rPr>
              <a:t>déficit de la oferta en 10 millones de toneladas para el año 2028</a:t>
            </a:r>
            <a:r>
              <a:rPr lang="es-US" b="0" i="0" dirty="0">
                <a:effectLst/>
                <a:latin typeface="Roboto"/>
              </a:rPr>
              <a:t>, esto es igual a la producción anual de la mayor mina de cobre del mundo, </a:t>
            </a:r>
            <a:r>
              <a:rPr lang="es-US" b="1" i="0" dirty="0">
                <a:effectLst/>
                <a:latin typeface="Roboto"/>
              </a:rPr>
              <a:t>Escondida</a:t>
            </a:r>
            <a:r>
              <a:rPr lang="es-US" b="0" i="0" dirty="0">
                <a:effectLst/>
                <a:latin typeface="Roboto"/>
              </a:rPr>
              <a:t>, multiplicado por un factor diez.</a:t>
            </a:r>
            <a:endParaRPr lang="es-US" dirty="0"/>
          </a:p>
        </p:txBody>
      </p:sp>
    </p:spTree>
    <p:extLst>
      <p:ext uri="{BB962C8B-B14F-4D97-AF65-F5344CB8AC3E}">
        <p14:creationId xmlns:p14="http://schemas.microsoft.com/office/powerpoint/2010/main" val="3730971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ESCASEZ DE COBRE ?</a:t>
            </a:r>
          </a:p>
        </p:txBody>
      </p:sp>
      <p:sp>
        <p:nvSpPr>
          <p:cNvPr id="3" name="Marcador de contenido 2"/>
          <p:cNvSpPr>
            <a:spLocks noGrp="1"/>
          </p:cNvSpPr>
          <p:nvPr>
            <p:ph idx="1"/>
          </p:nvPr>
        </p:nvSpPr>
        <p:spPr/>
        <p:txBody>
          <a:bodyPr/>
          <a:lstStyle/>
          <a:p>
            <a:pPr marL="0" indent="811213" algn="just" fontAlgn="base">
              <a:buNone/>
            </a:pPr>
            <a:r>
              <a:rPr lang="es-US" b="0" i="0" dirty="0">
                <a:effectLst/>
                <a:latin typeface="Roboto"/>
              </a:rPr>
              <a:t>Actualmente se tarda más en explotar nuevos descubrimientos de yacimientos de cobre por temas geológicos</a:t>
            </a:r>
            <a:r>
              <a:rPr lang="es-US" b="1" i="0" dirty="0">
                <a:effectLst/>
                <a:latin typeface="Roboto"/>
              </a:rPr>
              <a:t>, ambientales y políticos</a:t>
            </a:r>
            <a:r>
              <a:rPr lang="es-US" b="0" i="0" dirty="0">
                <a:effectLst/>
                <a:latin typeface="Roboto"/>
              </a:rPr>
              <a:t>. Se considera un tiempo medio de 20 años para las nuevas minas.</a:t>
            </a:r>
          </a:p>
          <a:p>
            <a:pPr marL="0" indent="811213" algn="just" fontAlgn="base">
              <a:buNone/>
            </a:pPr>
            <a:r>
              <a:rPr lang="es-US" b="0" i="0" dirty="0">
                <a:effectLst/>
                <a:latin typeface="Roboto"/>
              </a:rPr>
              <a:t>El precio del cobre es otro de los factores que perjudica a la extracción. Según Thomson Reuters GFMS se estima que para que se incentive el nuevo suministro, el precio del cobre debería ser de </a:t>
            </a:r>
            <a:r>
              <a:rPr lang="es-US" b="1" i="0" dirty="0">
                <a:effectLst/>
                <a:latin typeface="Roboto"/>
              </a:rPr>
              <a:t>3,50 dólares por libra</a:t>
            </a:r>
            <a:r>
              <a:rPr lang="es-US" b="0" i="0" dirty="0">
                <a:effectLst/>
                <a:latin typeface="Roboto"/>
              </a:rPr>
              <a:t>.</a:t>
            </a:r>
          </a:p>
          <a:p>
            <a:pPr marL="0" indent="811213" algn="just" fontAlgn="base">
              <a:buNone/>
            </a:pPr>
            <a:r>
              <a:rPr lang="es-US" b="0" i="0" dirty="0">
                <a:effectLst/>
                <a:latin typeface="Roboto"/>
              </a:rPr>
              <a:t>La minería del cobre se trata con </a:t>
            </a:r>
            <a:r>
              <a:rPr lang="es-US" b="1" i="0" dirty="0">
                <a:effectLst/>
                <a:latin typeface="Roboto"/>
              </a:rPr>
              <a:t>economías de escala</a:t>
            </a:r>
            <a:r>
              <a:rPr lang="es-US" b="0" i="0" dirty="0">
                <a:effectLst/>
                <a:latin typeface="Roboto"/>
              </a:rPr>
              <a:t>. La mayor parte de la producción mundial de cobre proviene de las grandes minas que tienen economías masivas de escala y que permiten reducir los costes</a:t>
            </a:r>
          </a:p>
          <a:p>
            <a:endParaRPr lang="es-US" dirty="0"/>
          </a:p>
        </p:txBody>
      </p:sp>
    </p:spTree>
    <p:extLst>
      <p:ext uri="{BB962C8B-B14F-4D97-AF65-F5344CB8AC3E}">
        <p14:creationId xmlns:p14="http://schemas.microsoft.com/office/powerpoint/2010/main" val="472146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2032000" y="1088135"/>
            <a:ext cx="8128000" cy="4681728"/>
          </a:xfrm>
          <a:prstGeom prst="rect">
            <a:avLst/>
          </a:prstGeom>
        </p:spPr>
      </p:pic>
    </p:spTree>
    <p:extLst>
      <p:ext uri="{BB962C8B-B14F-4D97-AF65-F5344CB8AC3E}">
        <p14:creationId xmlns:p14="http://schemas.microsoft.com/office/powerpoint/2010/main" val="3568142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US" dirty="0"/>
              <a:t>GRAFENO</a:t>
            </a:r>
          </a:p>
        </p:txBody>
      </p:sp>
      <p:sp>
        <p:nvSpPr>
          <p:cNvPr id="5" name="Marcador de texto 4"/>
          <p:cNvSpPr>
            <a:spLocks noGrp="1"/>
          </p:cNvSpPr>
          <p:nvPr>
            <p:ph type="body" idx="1"/>
          </p:nvPr>
        </p:nvSpPr>
        <p:spPr/>
        <p:txBody>
          <a:bodyPr/>
          <a:lstStyle/>
          <a:p>
            <a:r>
              <a:rPr lang="es-US" dirty="0"/>
              <a:t>UNA AMENAZA</a:t>
            </a:r>
          </a:p>
        </p:txBody>
      </p:sp>
    </p:spTree>
    <p:extLst>
      <p:ext uri="{BB962C8B-B14F-4D97-AF65-F5344CB8AC3E}">
        <p14:creationId xmlns:p14="http://schemas.microsoft.com/office/powerpoint/2010/main" val="3642098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1917290" y="958646"/>
            <a:ext cx="8342670" cy="4999703"/>
          </a:xfrm>
          <a:prstGeom prst="rect">
            <a:avLst/>
          </a:prstGeom>
        </p:spPr>
      </p:pic>
    </p:spTree>
    <p:extLst>
      <p:ext uri="{BB962C8B-B14F-4D97-AF65-F5344CB8AC3E}">
        <p14:creationId xmlns:p14="http://schemas.microsoft.com/office/powerpoint/2010/main" val="3144604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ESTRUCTURA</a:t>
            </a:r>
          </a:p>
        </p:txBody>
      </p:sp>
      <p:sp>
        <p:nvSpPr>
          <p:cNvPr id="3" name="Marcador de texto 2"/>
          <p:cNvSpPr>
            <a:spLocks noGrp="1"/>
          </p:cNvSpPr>
          <p:nvPr>
            <p:ph idx="1"/>
          </p:nvPr>
        </p:nvSpPr>
        <p:spPr/>
        <p:txBody>
          <a:bodyPr/>
          <a:lstStyle/>
          <a:p>
            <a:pPr marL="0" indent="722313" algn="just" fontAlgn="base">
              <a:buNone/>
            </a:pPr>
            <a:r>
              <a:rPr lang="es-US" b="0" i="0" dirty="0">
                <a:effectLst/>
                <a:latin typeface="Helvetica Neue"/>
              </a:rPr>
              <a:t>El </a:t>
            </a:r>
            <a:r>
              <a:rPr lang="es-US" b="1" i="0" dirty="0">
                <a:effectLst/>
                <a:latin typeface="inherit"/>
              </a:rPr>
              <a:t>grafeno</a:t>
            </a:r>
            <a:r>
              <a:rPr lang="es-US" b="0" i="0" dirty="0">
                <a:effectLst/>
                <a:latin typeface="Helvetica Neue"/>
              </a:rPr>
              <a:t> es una sustancia formada por carbono puro, con átomos dispuestos en patrón regular hexagonal, similar al </a:t>
            </a:r>
            <a:r>
              <a:rPr lang="es-US" b="0" i="0" u="none" strike="noStrike" dirty="0">
                <a:effectLst/>
                <a:latin typeface="inherit"/>
                <a:hlinkClick r:id="rId2" tooltip="Grafito"/>
              </a:rPr>
              <a:t>grafito</a:t>
            </a:r>
            <a:r>
              <a:rPr lang="es-US" b="0" i="0" dirty="0">
                <a:effectLst/>
                <a:latin typeface="Helvetica Neue"/>
              </a:rPr>
              <a:t>, pero en una hoja de un átomo de espesor. </a:t>
            </a:r>
          </a:p>
          <a:p>
            <a:pPr marL="0" indent="722313" algn="just" fontAlgn="base">
              <a:buNone/>
            </a:pPr>
            <a:r>
              <a:rPr lang="es-US" b="0" i="0" dirty="0">
                <a:effectLst/>
                <a:latin typeface="Helvetica Neue"/>
              </a:rPr>
              <a:t>Se considera 100 veces más fuerte que el </a:t>
            </a:r>
            <a:r>
              <a:rPr lang="es-US" b="0" i="0" u="none" strike="noStrike" dirty="0">
                <a:effectLst/>
                <a:latin typeface="inherit"/>
                <a:hlinkClick r:id="rId3" tooltip="Acero"/>
              </a:rPr>
              <a:t>acero</a:t>
            </a:r>
            <a:r>
              <a:rPr lang="es-US" b="0" i="0" dirty="0">
                <a:effectLst/>
                <a:latin typeface="Helvetica Neue"/>
              </a:rPr>
              <a:t> y su densidad es aproximadamente la misma que la de la </a:t>
            </a:r>
            <a:r>
              <a:rPr lang="es-US" b="0" i="0" u="none" strike="noStrike" dirty="0">
                <a:effectLst/>
                <a:latin typeface="inherit"/>
                <a:hlinkClick r:id="rId4" tooltip="Fibra de carbono"/>
              </a:rPr>
              <a:t>fibra de carbono</a:t>
            </a:r>
            <a:r>
              <a:rPr lang="es-US" b="0" i="0" dirty="0">
                <a:effectLst/>
                <a:latin typeface="Helvetica Neue"/>
              </a:rPr>
              <a:t>, y es aproximadamente cinco veces más ligero que el aluminio, una lámina de 1 metro cuadrado pesa tan solo 0,77 miligramos.</a:t>
            </a:r>
          </a:p>
          <a:p>
            <a:pPr marL="0" indent="722313" algn="just" fontAlgn="base">
              <a:buNone/>
            </a:pPr>
            <a:r>
              <a:rPr lang="es-US" b="0" i="0" dirty="0">
                <a:effectLst/>
                <a:latin typeface="Helvetica Neue"/>
              </a:rPr>
              <a:t>Es un </a:t>
            </a:r>
            <a:r>
              <a:rPr lang="es-US" b="0" i="0" u="none" strike="noStrike" dirty="0">
                <a:effectLst/>
                <a:latin typeface="inherit"/>
                <a:hlinkClick r:id="rId5" tooltip="Alotropía"/>
              </a:rPr>
              <a:t>alóbrogo</a:t>
            </a:r>
            <a:r>
              <a:rPr lang="es-US" b="0" i="0" dirty="0">
                <a:effectLst/>
                <a:latin typeface="Helvetica Neue"/>
              </a:rPr>
              <a:t> del </a:t>
            </a:r>
            <a:r>
              <a:rPr lang="es-US" b="0" i="0" u="none" strike="noStrike" dirty="0">
                <a:effectLst/>
                <a:latin typeface="inherit"/>
                <a:hlinkClick r:id="rId6" tooltip="Carbono"/>
              </a:rPr>
              <a:t>carbono</a:t>
            </a:r>
            <a:r>
              <a:rPr lang="es-US" b="0" i="0" dirty="0">
                <a:effectLst/>
                <a:latin typeface="Helvetica Neue"/>
              </a:rPr>
              <a:t>, un </a:t>
            </a:r>
            <a:r>
              <a:rPr lang="es-US" b="0" i="0" u="none" strike="noStrike" dirty="0">
                <a:effectLst/>
                <a:latin typeface="inherit"/>
                <a:hlinkClick r:id="rId7" tooltip="Teselado"/>
              </a:rPr>
              <a:t>teselado</a:t>
            </a:r>
            <a:r>
              <a:rPr lang="es-US" b="0" i="0" dirty="0">
                <a:effectLst/>
                <a:latin typeface="Helvetica Neue"/>
              </a:rPr>
              <a:t> </a:t>
            </a:r>
            <a:r>
              <a:rPr lang="es-US" b="0" i="0" u="none" strike="noStrike" dirty="0">
                <a:effectLst/>
                <a:latin typeface="inherit"/>
                <a:hlinkClick r:id="rId8" tooltip="Hexágono"/>
              </a:rPr>
              <a:t>hexagonal</a:t>
            </a:r>
            <a:r>
              <a:rPr lang="es-US" b="0" i="0" dirty="0">
                <a:effectLst/>
                <a:latin typeface="Helvetica Neue"/>
              </a:rPr>
              <a:t> plano formado por </a:t>
            </a:r>
            <a:r>
              <a:rPr lang="es-US" b="0" i="0" u="none" strike="noStrike" dirty="0">
                <a:effectLst/>
                <a:latin typeface="inherit"/>
              </a:rPr>
              <a:t>átomos de</a:t>
            </a:r>
            <a:r>
              <a:rPr lang="es-US" b="0" i="0" dirty="0">
                <a:effectLst/>
                <a:latin typeface="Helvetica Neue"/>
              </a:rPr>
              <a:t> </a:t>
            </a:r>
            <a:r>
              <a:rPr lang="es-US" b="0" i="0" u="none" strike="noStrike" dirty="0">
                <a:effectLst/>
                <a:latin typeface="inherit"/>
                <a:hlinkClick r:id="rId6" tooltip="Carbono"/>
              </a:rPr>
              <a:t>carbono</a:t>
            </a:r>
            <a:r>
              <a:rPr lang="es-US" b="0" i="0" dirty="0">
                <a:effectLst/>
                <a:latin typeface="Helvetica Neue"/>
              </a:rPr>
              <a:t> y </a:t>
            </a:r>
            <a:r>
              <a:rPr lang="es-US" b="0" i="0" u="none" strike="noStrike" dirty="0">
                <a:effectLst/>
                <a:latin typeface="inherit"/>
                <a:hlinkClick r:id="rId9" tooltip="Enlace covalente"/>
              </a:rPr>
              <a:t>enlaces covalentes</a:t>
            </a:r>
            <a:r>
              <a:rPr lang="es-US" b="0" i="0" dirty="0">
                <a:effectLst/>
                <a:latin typeface="Helvetica Neue"/>
              </a:rPr>
              <a:t> que se generan a partir de la superposición de los </a:t>
            </a:r>
            <a:r>
              <a:rPr lang="es-US" b="0" i="0" u="none" strike="noStrike" dirty="0">
                <a:effectLst/>
                <a:latin typeface="inherit"/>
                <a:hlinkClick r:id="rId10" tooltip="Hibridación (química)"/>
              </a:rPr>
              <a:t>híbridos</a:t>
            </a:r>
            <a:r>
              <a:rPr lang="es-US" b="0" i="0" dirty="0">
                <a:effectLst/>
                <a:latin typeface="Helvetica Neue"/>
              </a:rPr>
              <a:t> </a:t>
            </a:r>
            <a:r>
              <a:rPr lang="es-US" b="0" i="0" u="none" strike="noStrike" dirty="0">
                <a:effectLst/>
                <a:latin typeface="inherit"/>
                <a:hlinkClick r:id="rId10" tooltip="Hibridación (química)"/>
              </a:rPr>
              <a:t>sp</a:t>
            </a:r>
            <a:r>
              <a:rPr lang="es-US" b="0" i="0" u="none" strike="noStrike" baseline="30000" dirty="0">
                <a:effectLst/>
                <a:latin typeface="inherit"/>
                <a:hlinkClick r:id="rId10" tooltip="Hibridación (química)"/>
              </a:rPr>
              <a:t>2</a:t>
            </a:r>
            <a:r>
              <a:rPr lang="es-US" b="0" i="0" dirty="0">
                <a:effectLst/>
                <a:latin typeface="Helvetica Neue"/>
              </a:rPr>
              <a:t> de los carbonos enlazados.</a:t>
            </a:r>
          </a:p>
          <a:p>
            <a:endParaRPr lang="es-US" dirty="0"/>
          </a:p>
        </p:txBody>
      </p:sp>
    </p:spTree>
    <p:extLst>
      <p:ext uri="{BB962C8B-B14F-4D97-AF65-F5344CB8AC3E}">
        <p14:creationId xmlns:p14="http://schemas.microsoft.com/office/powerpoint/2010/main" val="468878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3200" dirty="0"/>
              <a:t>PROPIEDADES</a:t>
            </a:r>
          </a:p>
        </p:txBody>
      </p:sp>
      <p:sp>
        <p:nvSpPr>
          <p:cNvPr id="3" name="Marcador de contenido 2"/>
          <p:cNvSpPr>
            <a:spLocks noGrp="1"/>
          </p:cNvSpPr>
          <p:nvPr>
            <p:ph idx="1"/>
          </p:nvPr>
        </p:nvSpPr>
        <p:spPr/>
        <p:txBody>
          <a:bodyPr/>
          <a:lstStyle/>
          <a:p>
            <a:pPr marL="0" indent="722313" algn="just" fontAlgn="base">
              <a:buNone/>
            </a:pPr>
            <a:r>
              <a:rPr lang="es-US" b="0" i="0" dirty="0">
                <a:effectLst/>
                <a:latin typeface="inherit"/>
              </a:rPr>
              <a:t>Es extremadamente </a:t>
            </a:r>
            <a:r>
              <a:rPr lang="es-US" b="0" i="0" u="none" strike="noStrike" dirty="0">
                <a:effectLst/>
                <a:latin typeface="inherit"/>
                <a:hlinkClick r:id="rId2" tooltip="Dureza"/>
              </a:rPr>
              <a:t>duro</a:t>
            </a:r>
            <a:r>
              <a:rPr lang="es-US" b="0" i="0" dirty="0">
                <a:effectLst/>
                <a:latin typeface="inherit"/>
              </a:rPr>
              <a:t>: 100 veces más resistente que una hipotética lámina de </a:t>
            </a:r>
            <a:r>
              <a:rPr lang="es-US" b="0" i="0" u="none" strike="noStrike" dirty="0">
                <a:effectLst/>
                <a:latin typeface="inherit"/>
                <a:hlinkClick r:id="rId3" tooltip="Acero"/>
              </a:rPr>
              <a:t>acero</a:t>
            </a:r>
            <a:r>
              <a:rPr lang="es-US" b="0" i="0" dirty="0">
                <a:effectLst/>
                <a:latin typeface="inherit"/>
              </a:rPr>
              <a:t> del mismo espesor</a:t>
            </a:r>
            <a:r>
              <a:rPr lang="es-US" b="0" i="0" u="none" strike="noStrike" baseline="30000" dirty="0">
                <a:effectLst/>
                <a:latin typeface="inherit"/>
                <a:hlinkClick r:id="rId4"/>
              </a:rPr>
              <a:t>[6]</a:t>
            </a:r>
            <a:endParaRPr lang="es-US" b="0" i="0" dirty="0">
              <a:effectLst/>
              <a:latin typeface="inherit"/>
            </a:endParaRPr>
          </a:p>
          <a:p>
            <a:pPr marL="0" indent="722313" algn="just" fontAlgn="base">
              <a:buNone/>
            </a:pPr>
            <a:r>
              <a:rPr lang="es-US" b="0" i="0" dirty="0">
                <a:effectLst/>
                <a:latin typeface="inherit"/>
              </a:rPr>
              <a:t>Es muy flexible y </a:t>
            </a:r>
            <a:r>
              <a:rPr lang="es-US" b="0" i="0" u="none" strike="noStrike" dirty="0">
                <a:effectLst/>
                <a:latin typeface="inherit"/>
                <a:hlinkClick r:id="rId5" tooltip="Elasticidad (mecánica de sólidos)"/>
              </a:rPr>
              <a:t>elástico</a:t>
            </a:r>
            <a:r>
              <a:rPr lang="es-US" b="0" i="0" dirty="0">
                <a:effectLst/>
                <a:latin typeface="inherit"/>
              </a:rPr>
              <a:t>.</a:t>
            </a:r>
          </a:p>
          <a:p>
            <a:pPr marL="0" indent="722313" algn="just" fontAlgn="base">
              <a:buNone/>
            </a:pPr>
            <a:r>
              <a:rPr lang="es-US" b="0" i="0" dirty="0">
                <a:effectLst/>
                <a:latin typeface="inherit"/>
              </a:rPr>
              <a:t>Es transparente.</a:t>
            </a:r>
          </a:p>
          <a:p>
            <a:pPr marL="0" indent="722313" algn="just" fontAlgn="base">
              <a:buNone/>
            </a:pPr>
            <a:r>
              <a:rPr lang="es-US" b="0" i="0" u="none" strike="noStrike" dirty="0">
                <a:effectLst/>
                <a:latin typeface="inherit"/>
                <a:hlinkClick r:id="rId6" tooltip="Autoenfriamiento (aún no redactado)"/>
              </a:rPr>
              <a:t>Auto enfriamiento</a:t>
            </a:r>
            <a:r>
              <a:rPr lang="es-US" b="0" i="0" dirty="0">
                <a:effectLst/>
                <a:latin typeface="inherit"/>
              </a:rPr>
              <a:t> (según algunos científicos de la </a:t>
            </a:r>
            <a:r>
              <a:rPr lang="es-US" b="0" i="0" u="none" strike="noStrike" dirty="0">
                <a:effectLst/>
                <a:latin typeface="inherit"/>
                <a:hlinkClick r:id="rId7" tooltip="Universidad de Illinois"/>
              </a:rPr>
              <a:t>Universidad de Illinois</a:t>
            </a:r>
            <a:r>
              <a:rPr lang="es-US" b="0" i="0" dirty="0">
                <a:effectLst/>
                <a:latin typeface="inherit"/>
              </a:rPr>
              <a:t>).</a:t>
            </a:r>
            <a:r>
              <a:rPr lang="es-US" b="0" i="0" u="none" strike="noStrike" baseline="30000" dirty="0">
                <a:effectLst/>
                <a:latin typeface="inherit"/>
                <a:hlinkClick r:id="rId8"/>
              </a:rPr>
              <a:t>[7]</a:t>
            </a:r>
            <a:endParaRPr lang="es-US" b="0" i="0" dirty="0">
              <a:effectLst/>
              <a:latin typeface="inherit"/>
            </a:endParaRPr>
          </a:p>
          <a:p>
            <a:pPr marL="0" indent="722313" algn="just" fontAlgn="base">
              <a:buNone/>
            </a:pPr>
            <a:r>
              <a:rPr lang="es-US" b="0" i="0" u="none" strike="noStrike" dirty="0">
                <a:effectLst/>
                <a:latin typeface="inherit"/>
                <a:hlinkClick r:id="rId9" tooltip="Conductividad térmica"/>
              </a:rPr>
              <a:t>Conductividad térmica</a:t>
            </a:r>
            <a:r>
              <a:rPr lang="es-US" b="0" i="0" dirty="0">
                <a:effectLst/>
                <a:latin typeface="inherit"/>
              </a:rPr>
              <a:t> y </a:t>
            </a:r>
            <a:r>
              <a:rPr lang="es-US" b="0" i="0" u="none" strike="noStrike" dirty="0">
                <a:effectLst/>
                <a:latin typeface="inherit"/>
                <a:hlinkClick r:id="rId10" tooltip="Conductividad eléctrica"/>
              </a:rPr>
              <a:t>eléctrica</a:t>
            </a:r>
            <a:r>
              <a:rPr lang="es-US" b="0" i="0" dirty="0">
                <a:effectLst/>
                <a:latin typeface="inherit"/>
              </a:rPr>
              <a:t> altas.</a:t>
            </a:r>
          </a:p>
          <a:p>
            <a:pPr fontAlgn="base"/>
            <a:r>
              <a:rPr lang="es-US" b="0" i="0" dirty="0">
                <a:solidFill>
                  <a:srgbClr val="252525"/>
                </a:solidFill>
                <a:effectLst/>
                <a:latin typeface="inherit"/>
              </a:rPr>
              <a:t>Hace reacción química con otras sustancias para producir compuestos de diferentes propiedades. Esto lo dota de gran potencial de desarrollo.</a:t>
            </a:r>
          </a:p>
          <a:p>
            <a:endParaRPr lang="es-US" dirty="0"/>
          </a:p>
        </p:txBody>
      </p:sp>
    </p:spTree>
    <p:extLst>
      <p:ext uri="{BB962C8B-B14F-4D97-AF65-F5344CB8AC3E}">
        <p14:creationId xmlns:p14="http://schemas.microsoft.com/office/powerpoint/2010/main" val="1494976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3200" dirty="0"/>
              <a:t>PROPIEDADES</a:t>
            </a:r>
          </a:p>
        </p:txBody>
      </p:sp>
      <p:sp>
        <p:nvSpPr>
          <p:cNvPr id="3" name="Marcador de contenido 2"/>
          <p:cNvSpPr>
            <a:spLocks noGrp="1"/>
          </p:cNvSpPr>
          <p:nvPr>
            <p:ph idx="1"/>
          </p:nvPr>
        </p:nvSpPr>
        <p:spPr/>
        <p:txBody>
          <a:bodyPr/>
          <a:lstStyle/>
          <a:p>
            <a:pPr marL="0" indent="900113" algn="just" fontAlgn="base">
              <a:buNone/>
            </a:pPr>
            <a:r>
              <a:rPr lang="es-US" b="0" i="0" dirty="0">
                <a:effectLst/>
                <a:latin typeface="inherit"/>
              </a:rPr>
              <a:t>Sirve de soporte de </a:t>
            </a:r>
            <a:r>
              <a:rPr lang="es-US" b="0" i="0" u="none" strike="noStrike" dirty="0">
                <a:effectLst/>
                <a:latin typeface="inherit"/>
                <a:hlinkClick r:id="rId2" tooltip="Radiación ionizante"/>
              </a:rPr>
              <a:t>radiación ionizante</a:t>
            </a:r>
            <a:r>
              <a:rPr lang="es-US" b="0" i="0" dirty="0">
                <a:effectLst/>
                <a:latin typeface="inherit"/>
              </a:rPr>
              <a:t>.</a:t>
            </a:r>
          </a:p>
          <a:p>
            <a:pPr marL="0" indent="900113" algn="just" fontAlgn="base">
              <a:buNone/>
            </a:pPr>
            <a:r>
              <a:rPr lang="es-US" b="0" i="0" dirty="0">
                <a:effectLst/>
                <a:latin typeface="inherit"/>
              </a:rPr>
              <a:t>Tiene gran </a:t>
            </a:r>
            <a:r>
              <a:rPr lang="es-US" b="0" i="0" u="none" strike="noStrike" dirty="0">
                <a:effectLst/>
                <a:latin typeface="inherit"/>
                <a:hlinkClick r:id="rId3" tooltip="Mecánica de sólidos deformables"/>
              </a:rPr>
              <a:t>ligereza</a:t>
            </a:r>
            <a:r>
              <a:rPr lang="es-US" b="0" i="0" dirty="0">
                <a:effectLst/>
                <a:latin typeface="inherit"/>
              </a:rPr>
              <a:t>, como la </a:t>
            </a:r>
            <a:r>
              <a:rPr lang="es-US" b="0" i="0" u="none" strike="noStrike" dirty="0">
                <a:effectLst/>
                <a:latin typeface="inherit"/>
                <a:hlinkClick r:id="rId4" tooltip="Fibra de carbono"/>
              </a:rPr>
              <a:t>fibra de carbono</a:t>
            </a:r>
            <a:r>
              <a:rPr lang="es-US" b="0" i="0" dirty="0">
                <a:effectLst/>
                <a:latin typeface="inherit"/>
              </a:rPr>
              <a:t>, pero más </a:t>
            </a:r>
            <a:r>
              <a:rPr lang="es-US" b="0" i="0" u="none" strike="noStrike" dirty="0">
                <a:effectLst/>
                <a:latin typeface="inherit"/>
                <a:hlinkClick r:id="rId3" tooltip="Mecánica de sólidos deformables"/>
              </a:rPr>
              <a:t>flexible</a:t>
            </a:r>
            <a:r>
              <a:rPr lang="es-US" b="0" i="0" dirty="0">
                <a:effectLst/>
                <a:latin typeface="inherit"/>
              </a:rPr>
              <a:t>.</a:t>
            </a:r>
          </a:p>
          <a:p>
            <a:pPr marL="0" indent="900113" algn="just" fontAlgn="base">
              <a:buNone/>
            </a:pPr>
            <a:r>
              <a:rPr lang="es-US" b="0" i="0" dirty="0">
                <a:effectLst/>
                <a:latin typeface="inherit"/>
              </a:rPr>
              <a:t>Menor </a:t>
            </a:r>
            <a:r>
              <a:rPr lang="es-US" b="0" i="0" u="none" strike="noStrike" dirty="0">
                <a:effectLst/>
                <a:latin typeface="inherit"/>
                <a:hlinkClick r:id="rId5" tooltip="Efecto Joule"/>
              </a:rPr>
              <a:t>efecto Joule</a:t>
            </a:r>
            <a:r>
              <a:rPr lang="es-US" b="0" i="0" dirty="0">
                <a:effectLst/>
                <a:latin typeface="inherit"/>
              </a:rPr>
              <a:t>: se calienta menos al conducir los electrones.</a:t>
            </a:r>
          </a:p>
          <a:p>
            <a:pPr marL="0" indent="900113" algn="just" fontAlgn="base">
              <a:buNone/>
            </a:pPr>
            <a:r>
              <a:rPr lang="es-US" b="0" i="0" dirty="0">
                <a:effectLst/>
                <a:latin typeface="inherit"/>
              </a:rPr>
              <a:t>Para una misma tarea que el </a:t>
            </a:r>
            <a:r>
              <a:rPr lang="es-US" b="0" i="0" u="none" strike="noStrike" dirty="0">
                <a:effectLst/>
                <a:latin typeface="inherit"/>
                <a:hlinkClick r:id="rId6" tooltip="Silicio"/>
              </a:rPr>
              <a:t>silicio</a:t>
            </a:r>
            <a:r>
              <a:rPr lang="es-US" b="0" i="0" dirty="0">
                <a:effectLst/>
                <a:latin typeface="inherit"/>
              </a:rPr>
              <a:t>, tiene un menor consumo de electricidad.</a:t>
            </a:r>
          </a:p>
          <a:p>
            <a:pPr marL="0" indent="900113" algn="just" fontAlgn="base">
              <a:buNone/>
            </a:pPr>
            <a:r>
              <a:rPr lang="es-US" b="0" i="0" dirty="0">
                <a:effectLst/>
                <a:latin typeface="inherit"/>
              </a:rPr>
              <a:t>Genera electricidad al ser alcanzado por la </a:t>
            </a:r>
            <a:r>
              <a:rPr lang="es-US" b="0" i="0" u="none" strike="noStrike" dirty="0">
                <a:effectLst/>
                <a:latin typeface="inherit"/>
                <a:hlinkClick r:id="rId7" tooltip="Luz"/>
              </a:rPr>
              <a:t>luz</a:t>
            </a:r>
            <a:r>
              <a:rPr lang="es-US" b="0" i="0" dirty="0">
                <a:effectLst/>
                <a:latin typeface="inherit"/>
              </a:rPr>
              <a:t>.</a:t>
            </a:r>
            <a:r>
              <a:rPr lang="es-US" b="0" i="0" u="none" strike="noStrike" baseline="30000" dirty="0">
                <a:effectLst/>
                <a:latin typeface="inherit"/>
                <a:hlinkClick r:id="rId8"/>
              </a:rPr>
              <a:t>[9]</a:t>
            </a:r>
            <a:endParaRPr lang="es-US" b="0" i="0" dirty="0">
              <a:effectLst/>
              <a:latin typeface="inherit"/>
            </a:endParaRPr>
          </a:p>
          <a:p>
            <a:pPr marL="0" indent="900113" algn="just" fontAlgn="base">
              <a:buNone/>
            </a:pPr>
            <a:r>
              <a:rPr lang="es-US" b="0" i="0" dirty="0">
                <a:effectLst/>
                <a:latin typeface="inherit"/>
              </a:rPr>
              <a:t>Razón superficie/volumen muy alta que le otorga un buen futuro en el mercado </a:t>
            </a:r>
            <a:r>
              <a:rPr lang="es-US" b="0" i="0" dirty="0">
                <a:solidFill>
                  <a:srgbClr val="252525"/>
                </a:solidFill>
                <a:effectLst/>
                <a:latin typeface="inherit"/>
              </a:rPr>
              <a:t>de los supercondensadores.</a:t>
            </a:r>
          </a:p>
          <a:p>
            <a:endParaRPr lang="es-US" dirty="0"/>
          </a:p>
        </p:txBody>
      </p:sp>
    </p:spTree>
    <p:extLst>
      <p:ext uri="{BB962C8B-B14F-4D97-AF65-F5344CB8AC3E}">
        <p14:creationId xmlns:p14="http://schemas.microsoft.com/office/powerpoint/2010/main" val="673239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3200" dirty="0"/>
              <a:t>PROPIEDADES</a:t>
            </a:r>
          </a:p>
        </p:txBody>
      </p:sp>
      <p:sp>
        <p:nvSpPr>
          <p:cNvPr id="3" name="Marcador de contenido 2"/>
          <p:cNvSpPr>
            <a:spLocks noGrp="1"/>
          </p:cNvSpPr>
          <p:nvPr>
            <p:ph idx="1"/>
          </p:nvPr>
        </p:nvSpPr>
        <p:spPr/>
        <p:txBody>
          <a:bodyPr/>
          <a:lstStyle/>
          <a:p>
            <a:pPr marL="0" indent="722313" algn="just" fontAlgn="base">
              <a:buNone/>
            </a:pPr>
            <a:r>
              <a:rPr lang="es-US" b="0" i="0" dirty="0">
                <a:effectLst/>
                <a:latin typeface="inherit"/>
              </a:rPr>
              <a:t>Se puede dopar introduciendo impurezas para cambiar su comportamiento primigenio de manera que, por ejemplo, no repela el agua o que incluso cobre mayor conductividad.</a:t>
            </a:r>
          </a:p>
          <a:p>
            <a:pPr marL="0" indent="722313" algn="just" fontAlgn="base">
              <a:buNone/>
            </a:pPr>
            <a:r>
              <a:rPr lang="es-US" b="0" i="0" dirty="0">
                <a:effectLst/>
                <a:latin typeface="inherit"/>
              </a:rPr>
              <a:t>Se autor repara; cuando una lámina de grafeno sufre daño y se quiebra su estructura, se genera un ‘agujero’ que ‘atrae’ átomos de carbono vecinos para así tapar los huecos.</a:t>
            </a:r>
          </a:p>
          <a:p>
            <a:pPr marL="0" indent="722313" algn="just" fontAlgn="base">
              <a:buNone/>
            </a:pPr>
            <a:r>
              <a:rPr lang="es-US" b="0" i="0" dirty="0">
                <a:effectLst/>
                <a:latin typeface="inherit"/>
              </a:rPr>
              <a:t>En su forma oxida absorbe residuos radiactivos.</a:t>
            </a:r>
          </a:p>
          <a:p>
            <a:endParaRPr lang="es-US" dirty="0"/>
          </a:p>
        </p:txBody>
      </p:sp>
    </p:spTree>
    <p:extLst>
      <p:ext uri="{BB962C8B-B14F-4D97-AF65-F5344CB8AC3E}">
        <p14:creationId xmlns:p14="http://schemas.microsoft.com/office/powerpoint/2010/main" val="3625732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1559642" y="1108314"/>
            <a:ext cx="9107129" cy="46413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777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COBRE EN LOS ALIMENTOS</a:t>
            </a:r>
          </a:p>
        </p:txBody>
      </p:sp>
      <p:sp>
        <p:nvSpPr>
          <p:cNvPr id="3" name="Marcador de contenido 2"/>
          <p:cNvSpPr>
            <a:spLocks noGrp="1"/>
          </p:cNvSpPr>
          <p:nvPr>
            <p:ph idx="1"/>
          </p:nvPr>
        </p:nvSpPr>
        <p:spPr/>
        <p:txBody>
          <a:bodyPr/>
          <a:lstStyle/>
          <a:p>
            <a:pPr marL="0" indent="811213" algn="just">
              <a:buNone/>
            </a:pPr>
            <a:r>
              <a:rPr lang="es-US" b="0" i="0" dirty="0">
                <a:effectLst/>
                <a:latin typeface="Helvetica Neue"/>
              </a:rPr>
              <a:t>El cobre se encuentra en una gran cantidad de alimentos habituales de la dieta tales como ostras, mariscos, legumbres, vísceras y nueces entre otros, además del agua potable y por lo tanto es muy raro que se produzca una deficiencia de cobre en el organismo. </a:t>
            </a:r>
          </a:p>
          <a:p>
            <a:pPr marL="0" indent="811213" algn="just">
              <a:buNone/>
            </a:pPr>
            <a:r>
              <a:rPr lang="es-US" b="0" i="0" dirty="0">
                <a:effectLst/>
                <a:latin typeface="Helvetica Neue"/>
              </a:rPr>
              <a:t>El desequilibrio de cobre ocasiona en el organismo una enfermedad hepática conocida como enfermedad</a:t>
            </a:r>
            <a:r>
              <a:rPr lang="es-US" b="0" i="0" u="none" strike="noStrike" dirty="0">
                <a:effectLst/>
                <a:latin typeface="Helvetica Neue"/>
                <a:hlinkClick r:id="rId2" tooltip="Enfermedad de Wilson"/>
              </a:rPr>
              <a:t> de Wilson</a:t>
            </a:r>
            <a:r>
              <a:rPr lang="es-US" b="0" i="0" dirty="0">
                <a:effectLst/>
                <a:latin typeface="Helvetica Neue"/>
              </a:rPr>
              <a:t>.</a:t>
            </a:r>
            <a:endParaRPr lang="es-US" dirty="0"/>
          </a:p>
        </p:txBody>
      </p:sp>
    </p:spTree>
    <p:extLst>
      <p:ext uri="{BB962C8B-B14F-4D97-AF65-F5344CB8AC3E}">
        <p14:creationId xmlns:p14="http://schemas.microsoft.com/office/powerpoint/2010/main" val="1562317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dirty="0"/>
          </a:p>
        </p:txBody>
      </p:sp>
      <p:sp>
        <p:nvSpPr>
          <p:cNvPr id="3" name="Marcador de contenido 2"/>
          <p:cNvSpPr>
            <a:spLocks noGrp="1"/>
          </p:cNvSpPr>
          <p:nvPr>
            <p:ph idx="1"/>
          </p:nvPr>
        </p:nvSpPr>
        <p:spPr/>
        <p:txBody>
          <a:bodyPr>
            <a:normAutofit/>
          </a:bodyPr>
          <a:lstStyle/>
          <a:p>
            <a:r>
              <a:rPr lang="es-US" sz="2800" dirty="0"/>
              <a:t>       </a:t>
            </a:r>
            <a:r>
              <a:rPr lang="es-US" sz="2800" b="1" dirty="0"/>
              <a:t>           LOS METODOS QUE PERMITEN LA PRODUCCION DE ESTE MATERIAL EN  GRAN  PUREZA NO SON FACILMENTE ESCALABLES</a:t>
            </a:r>
          </a:p>
        </p:txBody>
      </p:sp>
    </p:spTree>
    <p:extLst>
      <p:ext uri="{BB962C8B-B14F-4D97-AF65-F5344CB8AC3E}">
        <p14:creationId xmlns:p14="http://schemas.microsoft.com/office/powerpoint/2010/main" val="1185019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PROCESOS</a:t>
            </a:r>
          </a:p>
        </p:txBody>
      </p:sp>
      <p:sp>
        <p:nvSpPr>
          <p:cNvPr id="3" name="Marcador de contenido 2"/>
          <p:cNvSpPr>
            <a:spLocks noGrp="1"/>
          </p:cNvSpPr>
          <p:nvPr>
            <p:ph idx="1"/>
          </p:nvPr>
        </p:nvSpPr>
        <p:spPr>
          <a:xfrm>
            <a:off x="913795" y="2096064"/>
            <a:ext cx="10353762" cy="1974491"/>
          </a:xfrm>
        </p:spPr>
        <p:txBody>
          <a:bodyPr>
            <a:normAutofit/>
          </a:bodyPr>
          <a:lstStyle/>
          <a:p>
            <a:pPr algn="just"/>
            <a:r>
              <a:rPr lang="es-US" b="0" i="0" dirty="0">
                <a:effectLst/>
                <a:latin typeface="Verdana" panose="020B0604030504040204" pitchFamily="34" charset="0"/>
              </a:rPr>
              <a:t>         Si bien el descubrimiento y desarrollo en los prototipos iniciales manifiestan un gran avance científico en lo tecnológico, deben generarse también los procesos para llevarlos a cabo a gran escala, cosa que no se vislumbra dentro de los próximos 5 años,  incluso si se llegase a inventar tal hecho, estaríamos hablando de por lo menos 10 a 15 años más”</a:t>
            </a:r>
            <a:endParaRPr lang="es-US" dirty="0"/>
          </a:p>
        </p:txBody>
      </p:sp>
    </p:spTree>
    <p:extLst>
      <p:ext uri="{BB962C8B-B14F-4D97-AF65-F5344CB8AC3E}">
        <p14:creationId xmlns:p14="http://schemas.microsoft.com/office/powerpoint/2010/main" val="4104913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dirty="0"/>
              <a:t>COSTO DEL GRAFENO</a:t>
            </a:r>
          </a:p>
        </p:txBody>
      </p:sp>
      <p:sp>
        <p:nvSpPr>
          <p:cNvPr id="3" name="Marcador de contenido 2"/>
          <p:cNvSpPr>
            <a:spLocks noGrp="1"/>
          </p:cNvSpPr>
          <p:nvPr>
            <p:ph idx="1"/>
          </p:nvPr>
        </p:nvSpPr>
        <p:spPr/>
        <p:txBody>
          <a:bodyPr/>
          <a:lstStyle/>
          <a:p>
            <a:pPr marL="0" indent="900113" algn="just">
              <a:buNone/>
            </a:pPr>
            <a:r>
              <a:rPr lang="es-US" b="0" i="0" dirty="0">
                <a:effectLst/>
                <a:latin typeface="Georgia" panose="02040502050405020303" pitchFamily="18" charset="0"/>
              </a:rPr>
              <a:t>La primera sustitución del Cu ocurrió hace 3.000 años con el descubrimiento del hierro. </a:t>
            </a:r>
          </a:p>
          <a:p>
            <a:pPr marL="0" indent="900113" algn="just">
              <a:buNone/>
            </a:pPr>
            <a:r>
              <a:rPr lang="es-US" b="0" i="0" dirty="0">
                <a:effectLst/>
                <a:latin typeface="Georgia" panose="02040502050405020303" pitchFamily="18" charset="0"/>
              </a:rPr>
              <a:t>La segunda sustitución puede llegar ahora con el grafeno. </a:t>
            </a:r>
          </a:p>
          <a:p>
            <a:pPr marL="0" indent="900113" algn="just">
              <a:buNone/>
            </a:pPr>
            <a:r>
              <a:rPr lang="es-US" b="0" i="0" dirty="0">
                <a:effectLst/>
                <a:latin typeface="Georgia" panose="02040502050405020303" pitchFamily="18" charset="0"/>
              </a:rPr>
              <a:t>El Costo de producir una Libra de este material es de US$5,3, se espera que con nuevas investigaciones en 2016 llegue a US$2,2.</a:t>
            </a:r>
          </a:p>
          <a:p>
            <a:r>
              <a:rPr lang="es-US" b="0" i="0" dirty="0">
                <a:solidFill>
                  <a:srgbClr val="111111"/>
                </a:solidFill>
                <a:effectLst/>
                <a:latin typeface="Georgia" panose="02040502050405020303" pitchFamily="18" charset="0"/>
              </a:rPr>
              <a:t>.</a:t>
            </a:r>
            <a:endParaRPr lang="es-US" dirty="0"/>
          </a:p>
        </p:txBody>
      </p:sp>
    </p:spTree>
    <p:extLst>
      <p:ext uri="{BB962C8B-B14F-4D97-AF65-F5344CB8AC3E}">
        <p14:creationId xmlns:p14="http://schemas.microsoft.com/office/powerpoint/2010/main" val="3869713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err="1"/>
              <a:t>RieSgos</a:t>
            </a:r>
            <a:endParaRPr lang="es-US" dirty="0"/>
          </a:p>
        </p:txBody>
      </p:sp>
      <p:sp>
        <p:nvSpPr>
          <p:cNvPr id="3" name="Marcador de contenido 2"/>
          <p:cNvSpPr>
            <a:spLocks noGrp="1"/>
          </p:cNvSpPr>
          <p:nvPr>
            <p:ph idx="1"/>
          </p:nvPr>
        </p:nvSpPr>
        <p:spPr/>
        <p:txBody>
          <a:bodyPr/>
          <a:lstStyle/>
          <a:p>
            <a:pPr indent="671513" algn="just">
              <a:buNone/>
            </a:pPr>
            <a:r>
              <a:rPr lang="es-US" b="0" i="0" dirty="0">
                <a:effectLst/>
                <a:latin typeface="Georgia" panose="02040502050405020303" pitchFamily="18" charset="0"/>
              </a:rPr>
              <a:t>19 millones ton. Cu se consumen anualmente en el mundo, 16,5 millones las consume la industria electrónica y autos, éstas fácilmente las puede el grafeno.</a:t>
            </a:r>
          </a:p>
          <a:p>
            <a:pPr indent="671513" algn="just">
              <a:buNone/>
            </a:pPr>
            <a:r>
              <a:rPr lang="es-US" b="0" i="0" dirty="0">
                <a:effectLst/>
                <a:latin typeface="Georgia" panose="02040502050405020303" pitchFamily="18" charset="0"/>
              </a:rPr>
              <a:t>El Grafeno tiene iguales propiedades de conducción que el cobre, es 1/6 más liviano, es duro y flexible y su componente base el carbono está en todos los lugares.</a:t>
            </a:r>
          </a:p>
          <a:p>
            <a:pPr indent="671513" algn="just">
              <a:buNone/>
            </a:pPr>
            <a:r>
              <a:rPr lang="es-US" b="0" i="0" dirty="0">
                <a:effectLst/>
                <a:latin typeface="Georgia" panose="02040502050405020303" pitchFamily="18" charset="0"/>
              </a:rPr>
              <a:t>Los países con recursos serán aquellos ricos en metales como: tierras raras, Tantalio, Titanio, Rodio, litio y grafeno, ellos dominarán el mundo</a:t>
            </a:r>
            <a:endParaRPr lang="es-US" dirty="0"/>
          </a:p>
        </p:txBody>
      </p:sp>
    </p:spTree>
    <p:extLst>
      <p:ext uri="{BB962C8B-B14F-4D97-AF65-F5344CB8AC3E}">
        <p14:creationId xmlns:p14="http://schemas.microsoft.com/office/powerpoint/2010/main" val="829516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PROBLEMAS DEL GRAFENO</a:t>
            </a:r>
          </a:p>
        </p:txBody>
      </p:sp>
      <p:sp>
        <p:nvSpPr>
          <p:cNvPr id="3" name="Marcador de contenido 2"/>
          <p:cNvSpPr>
            <a:spLocks noGrp="1"/>
          </p:cNvSpPr>
          <p:nvPr>
            <p:ph idx="1"/>
          </p:nvPr>
        </p:nvSpPr>
        <p:spPr/>
        <p:txBody>
          <a:bodyPr/>
          <a:lstStyle/>
          <a:p>
            <a:pPr marL="0" indent="811213" algn="just">
              <a:buNone/>
            </a:pPr>
            <a:r>
              <a:rPr lang="es-US" dirty="0">
                <a:latin typeface="Arial" panose="020B0604020202020204" pitchFamily="34" charset="0"/>
              </a:rPr>
              <a:t> </a:t>
            </a:r>
            <a:r>
              <a:rPr lang="es-US" b="0" i="0" dirty="0">
                <a:effectLst/>
                <a:latin typeface="Arial" panose="020B0604020202020204" pitchFamily="34" charset="0"/>
              </a:rPr>
              <a:t>EL grafeno también tiene sus problemas. </a:t>
            </a:r>
          </a:p>
          <a:p>
            <a:pPr marL="0" indent="811213" algn="just">
              <a:buNone/>
            </a:pPr>
            <a:r>
              <a:rPr lang="es-US" b="0" i="0" dirty="0">
                <a:effectLst/>
                <a:latin typeface="Arial" panose="020B0604020202020204" pitchFamily="34" charset="0"/>
              </a:rPr>
              <a:t>El grafeno aislado conduce tan bien la electricidad que es difícil parar la corriente. </a:t>
            </a:r>
          </a:p>
          <a:p>
            <a:pPr marL="0" indent="811213" algn="just">
              <a:buNone/>
            </a:pPr>
            <a:r>
              <a:rPr lang="es-US" b="0" i="0" dirty="0">
                <a:effectLst/>
                <a:latin typeface="Arial" panose="020B0604020202020204" pitchFamily="34" charset="0"/>
              </a:rPr>
              <a:t>Este aspecto se debe solucionar si se quiere utilizar el material en dispositivos digitales como los transistores, </a:t>
            </a:r>
          </a:p>
          <a:p>
            <a:pPr marL="0" indent="811213" algn="just">
              <a:buNone/>
            </a:pPr>
            <a:r>
              <a:rPr lang="es-US" dirty="0">
                <a:latin typeface="Arial" panose="020B0604020202020204" pitchFamily="34" charset="0"/>
              </a:rPr>
              <a:t>D</a:t>
            </a:r>
            <a:r>
              <a:rPr lang="es-US" b="0" i="0" dirty="0">
                <a:effectLst/>
                <a:latin typeface="Arial" panose="020B0604020202020204" pitchFamily="34" charset="0"/>
              </a:rPr>
              <a:t>ificultades de procesamiento hacen pensar que el grafeno no va a sustituir al silicio a </a:t>
            </a:r>
            <a:r>
              <a:rPr lang="es-US" b="0" i="0" dirty="0">
                <a:solidFill>
                  <a:srgbClr val="333333"/>
                </a:solidFill>
                <a:effectLst/>
                <a:latin typeface="Arial" panose="020B0604020202020204" pitchFamily="34" charset="0"/>
              </a:rPr>
              <a:t>corto plazo</a:t>
            </a:r>
            <a:endParaRPr lang="es-US" dirty="0"/>
          </a:p>
        </p:txBody>
      </p:sp>
    </p:spTree>
    <p:extLst>
      <p:ext uri="{BB962C8B-B14F-4D97-AF65-F5344CB8AC3E}">
        <p14:creationId xmlns:p14="http://schemas.microsoft.com/office/powerpoint/2010/main" val="1823713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PRODUCCION INDUSTRIAL</a:t>
            </a:r>
          </a:p>
        </p:txBody>
      </p:sp>
      <p:sp>
        <p:nvSpPr>
          <p:cNvPr id="3" name="Marcador de contenido 2"/>
          <p:cNvSpPr>
            <a:spLocks noGrp="1"/>
          </p:cNvSpPr>
          <p:nvPr>
            <p:ph idx="1"/>
          </p:nvPr>
        </p:nvSpPr>
        <p:spPr>
          <a:xfrm>
            <a:off x="913795" y="2096064"/>
            <a:ext cx="10353762" cy="1133833"/>
          </a:xfrm>
        </p:spPr>
        <p:txBody>
          <a:bodyPr/>
          <a:lstStyle/>
          <a:p>
            <a:pPr marL="0" indent="633413" algn="just"/>
            <a:r>
              <a:rPr lang="es-US" b="0" i="0" dirty="0">
                <a:effectLst/>
                <a:latin typeface="Helvetica Neue"/>
              </a:rPr>
              <a:t> Los métodos de producción actuales del grafeno resultan engorrosos y caros, producen grafeno de baja calidad y no son factibles para aplicaciones a escala industrial.</a:t>
            </a:r>
            <a:endParaRPr lang="es-US" dirty="0"/>
          </a:p>
        </p:txBody>
      </p:sp>
    </p:spTree>
    <p:extLst>
      <p:ext uri="{BB962C8B-B14F-4D97-AF65-F5344CB8AC3E}">
        <p14:creationId xmlns:p14="http://schemas.microsoft.com/office/powerpoint/2010/main" val="509339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RESERVAS MUNDIALES DE COBRE</a:t>
            </a:r>
          </a:p>
        </p:txBody>
      </p:sp>
      <p:sp>
        <p:nvSpPr>
          <p:cNvPr id="3" name="Marcador de contenido 2"/>
          <p:cNvSpPr>
            <a:spLocks noGrp="1"/>
          </p:cNvSpPr>
          <p:nvPr>
            <p:ph idx="1"/>
          </p:nvPr>
        </p:nvSpPr>
        <p:spPr/>
        <p:txBody>
          <a:bodyPr>
            <a:normAutofit/>
          </a:bodyPr>
          <a:lstStyle/>
          <a:p>
            <a:pPr marL="0" indent="900113" algn="just">
              <a:buNone/>
            </a:pPr>
            <a:r>
              <a:rPr lang="es-US" b="0" i="0" dirty="0">
                <a:effectLst/>
                <a:latin typeface="Arial" panose="020B0604020202020204" pitchFamily="34" charset="0"/>
              </a:rPr>
              <a:t>CJILE tiene unas reservas de 190.000 millones de toneladas de cobre, un 26% más de lo que se pensaba hasta la fecha (150.000 millones de toneladas), por lo que al ritmo actual la extracción del metal rojo está asegurada por, al menos, otro siglo más.</a:t>
            </a:r>
          </a:p>
          <a:p>
            <a:pPr marL="0" indent="900113" algn="just">
              <a:buNone/>
            </a:pPr>
            <a:r>
              <a:rPr lang="es-US" dirty="0">
                <a:latin typeface="Arial" panose="020B0604020202020204" pitchFamily="34" charset="0"/>
              </a:rPr>
              <a:t>P</a:t>
            </a:r>
            <a:r>
              <a:rPr lang="es-US" b="0" i="0" dirty="0">
                <a:effectLst/>
                <a:latin typeface="Arial" panose="020B0604020202020204" pitchFamily="34" charset="0"/>
              </a:rPr>
              <a:t>or detrás de Chile, entre los países con mayores reservas de cobre del mundo, se encuentran </a:t>
            </a:r>
            <a:r>
              <a:rPr lang="es-US" b="1" i="0" dirty="0">
                <a:effectLst/>
                <a:latin typeface="Arial" panose="020B0604020202020204" pitchFamily="34" charset="0"/>
              </a:rPr>
              <a:t>Perú</a:t>
            </a:r>
            <a:r>
              <a:rPr lang="es-US" b="0" i="0" dirty="0">
                <a:effectLst/>
                <a:latin typeface="Arial" panose="020B0604020202020204" pitchFamily="34" charset="0"/>
              </a:rPr>
              <a:t> (90.000 millones de toneladas), </a:t>
            </a:r>
            <a:r>
              <a:rPr lang="es-US" b="1" i="0" dirty="0">
                <a:effectLst/>
                <a:latin typeface="Arial" panose="020B0604020202020204" pitchFamily="34" charset="0"/>
              </a:rPr>
              <a:t>Australia</a:t>
            </a:r>
            <a:r>
              <a:rPr lang="es-US" b="0" i="0" dirty="0">
                <a:effectLst/>
                <a:latin typeface="Arial" panose="020B0604020202020204" pitchFamily="34" charset="0"/>
              </a:rPr>
              <a:t>(86.000), </a:t>
            </a:r>
            <a:r>
              <a:rPr lang="es-US" b="1" i="0" dirty="0">
                <a:effectLst/>
                <a:latin typeface="Arial" panose="020B0604020202020204" pitchFamily="34" charset="0"/>
              </a:rPr>
              <a:t>México</a:t>
            </a:r>
            <a:r>
              <a:rPr lang="es-US" b="0" i="0" dirty="0">
                <a:effectLst/>
                <a:latin typeface="Arial" panose="020B0604020202020204" pitchFamily="34" charset="0"/>
              </a:rPr>
              <a:t> (38.000), </a:t>
            </a:r>
            <a:r>
              <a:rPr lang="es-US" b="1" i="0" dirty="0">
                <a:effectLst/>
                <a:latin typeface="Arial" panose="020B0604020202020204" pitchFamily="34" charset="0"/>
              </a:rPr>
              <a:t>Estados Unidos</a:t>
            </a:r>
            <a:r>
              <a:rPr lang="es-US" b="0" i="0" dirty="0">
                <a:effectLst/>
                <a:latin typeface="Arial" panose="020B0604020202020204" pitchFamily="34" charset="0"/>
              </a:rPr>
              <a:t> (35.000), </a:t>
            </a:r>
            <a:r>
              <a:rPr lang="es-US" b="1" i="0" dirty="0">
                <a:effectLst/>
                <a:latin typeface="Arial" panose="020B0604020202020204" pitchFamily="34" charset="0"/>
              </a:rPr>
              <a:t>Rusia</a:t>
            </a:r>
            <a:r>
              <a:rPr lang="es-US" b="0" i="0" dirty="0">
                <a:effectLst/>
                <a:latin typeface="Arial" panose="020B0604020202020204" pitchFamily="34" charset="0"/>
              </a:rPr>
              <a:t> (30.000), </a:t>
            </a:r>
            <a:r>
              <a:rPr lang="es-US" b="1" i="0" dirty="0">
                <a:effectLst/>
                <a:latin typeface="Arial" panose="020B0604020202020204" pitchFamily="34" charset="0"/>
              </a:rPr>
              <a:t>China</a:t>
            </a:r>
            <a:r>
              <a:rPr lang="es-US" b="0" i="0" dirty="0">
                <a:effectLst/>
                <a:latin typeface="Arial" panose="020B0604020202020204" pitchFamily="34" charset="0"/>
              </a:rPr>
              <a:t>(30.000), </a:t>
            </a:r>
            <a:r>
              <a:rPr lang="es-US" b="1" i="0" dirty="0">
                <a:effectLst/>
                <a:latin typeface="Arial" panose="020B0604020202020204" pitchFamily="34" charset="0"/>
              </a:rPr>
              <a:t>Indonesia</a:t>
            </a:r>
            <a:r>
              <a:rPr lang="es-US" b="0" i="0" dirty="0">
                <a:effectLst/>
                <a:latin typeface="Arial" panose="020B0604020202020204" pitchFamily="34" charset="0"/>
              </a:rPr>
              <a:t> (28.000) y </a:t>
            </a:r>
            <a:r>
              <a:rPr lang="es-US" b="1" i="0" dirty="0">
                <a:effectLst/>
                <a:latin typeface="Arial" panose="020B0604020202020204" pitchFamily="34" charset="0"/>
              </a:rPr>
              <a:t>Polonia</a:t>
            </a:r>
            <a:r>
              <a:rPr lang="es-US" b="0" i="0" dirty="0">
                <a:effectLst/>
                <a:latin typeface="Arial" panose="020B0604020202020204" pitchFamily="34" charset="0"/>
              </a:rPr>
              <a:t> (26.000).</a:t>
            </a:r>
          </a:p>
          <a:p>
            <a:pPr marL="0" indent="900113" algn="just">
              <a:buNone/>
            </a:pPr>
            <a:r>
              <a:rPr lang="es-US" b="0" i="0" dirty="0">
                <a:effectLst/>
                <a:latin typeface="Arial" panose="020B0604020202020204" pitchFamily="34" charset="0"/>
              </a:rPr>
              <a:t> El resto de países del globo tendrían un total acumulado de unos 134.000 millones de toneladas de mineral.</a:t>
            </a:r>
            <a:endParaRPr lang="es-US" dirty="0"/>
          </a:p>
        </p:txBody>
      </p:sp>
    </p:spTree>
    <p:extLst>
      <p:ext uri="{BB962C8B-B14F-4D97-AF65-F5344CB8AC3E}">
        <p14:creationId xmlns:p14="http://schemas.microsoft.com/office/powerpoint/2010/main" val="772678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RESERVAS DE COBRE</a:t>
            </a:r>
          </a:p>
        </p:txBody>
      </p:sp>
      <p:sp>
        <p:nvSpPr>
          <p:cNvPr id="3" name="Marcador de contenido 2"/>
          <p:cNvSpPr>
            <a:spLocks noGrp="1"/>
          </p:cNvSpPr>
          <p:nvPr>
            <p:ph idx="1"/>
          </p:nvPr>
        </p:nvSpPr>
        <p:spPr>
          <a:xfrm>
            <a:off x="913795" y="2096064"/>
            <a:ext cx="10353762" cy="1915497"/>
          </a:xfrm>
        </p:spPr>
        <p:txBody>
          <a:bodyPr/>
          <a:lstStyle/>
          <a:p>
            <a:pPr marL="0" indent="722313" algn="just">
              <a:buNone/>
            </a:pPr>
            <a:r>
              <a:rPr lang="es-US" b="0" i="0" dirty="0">
                <a:effectLst/>
                <a:latin typeface="Arial" panose="020B0604020202020204" pitchFamily="34" charset="0"/>
              </a:rPr>
              <a:t>E informe estima que Chile tiene un 28% de las reservas mundiales de cobre, seguido por Perú que tiene un 13% y de Australia, con el 12%.</a:t>
            </a:r>
          </a:p>
          <a:p>
            <a:pPr marL="0" indent="722313" algn="just">
              <a:buNone/>
            </a:pPr>
            <a:r>
              <a:rPr lang="es-US" b="0" i="0" dirty="0">
                <a:effectLst/>
                <a:latin typeface="Arial" panose="020B0604020202020204" pitchFamily="34" charset="0"/>
              </a:rPr>
              <a:t> "Hay una significativa revisión al alza en las reservas de Chile basada en los nuevos reportes de las compañías mineras y nuevos desarrollos</a:t>
            </a:r>
            <a:r>
              <a:rPr lang="es-US" b="0" i="0" dirty="0">
                <a:solidFill>
                  <a:srgbClr val="555555"/>
                </a:solidFill>
                <a:effectLst/>
                <a:latin typeface="Arial" panose="020B0604020202020204" pitchFamily="34" charset="0"/>
              </a:rPr>
              <a:t>",</a:t>
            </a:r>
            <a:endParaRPr lang="es-US" dirty="0"/>
          </a:p>
        </p:txBody>
      </p:sp>
    </p:spTree>
    <p:extLst>
      <p:ext uri="{BB962C8B-B14F-4D97-AF65-F5344CB8AC3E}">
        <p14:creationId xmlns:p14="http://schemas.microsoft.com/office/powerpoint/2010/main" val="1350776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321369"/>
            <a:ext cx="10183749" cy="1418942"/>
          </a:xfrm>
        </p:spPr>
        <p:txBody>
          <a:bodyPr>
            <a:normAutofit/>
          </a:bodyPr>
          <a:lstStyle/>
          <a:p>
            <a:r>
              <a:rPr lang="es-US" sz="2800" dirty="0"/>
              <a:t>EXPORTACIONES</a:t>
            </a:r>
            <a:br>
              <a:rPr lang="es-US" sz="2800" dirty="0"/>
            </a:br>
            <a:r>
              <a:rPr lang="es-US" sz="2800" dirty="0"/>
              <a:t>CHILENAS (Enero – Septiembre  2016 )</a:t>
            </a:r>
          </a:p>
        </p:txBody>
      </p:sp>
      <p:sp>
        <p:nvSpPr>
          <p:cNvPr id="3" name="Marcador de contenido 2"/>
          <p:cNvSpPr>
            <a:spLocks noGrp="1"/>
          </p:cNvSpPr>
          <p:nvPr>
            <p:ph idx="1"/>
          </p:nvPr>
        </p:nvSpPr>
        <p:spPr/>
        <p:txBody>
          <a:bodyPr/>
          <a:lstStyle/>
          <a:p>
            <a:pPr marL="0" indent="722313" algn="just">
              <a:buNone/>
            </a:pPr>
            <a:r>
              <a:rPr lang="es-US" b="0" i="0" dirty="0">
                <a:effectLst/>
                <a:latin typeface="Arial" panose="020B0604020202020204" pitchFamily="34" charset="0"/>
              </a:rPr>
              <a:t>El primer lugar en cuanto a volumen de exportaciones los ocupan los </a:t>
            </a:r>
            <a:r>
              <a:rPr lang="es-US" b="1" i="0" dirty="0">
                <a:effectLst/>
                <a:latin typeface="Arial" panose="020B0604020202020204" pitchFamily="34" charset="0"/>
              </a:rPr>
              <a:t>cátodos de cobre</a:t>
            </a:r>
            <a:r>
              <a:rPr lang="es-US" b="0" i="0" dirty="0">
                <a:effectLst/>
                <a:latin typeface="Arial" panose="020B0604020202020204" pitchFamily="34" charset="0"/>
              </a:rPr>
              <a:t> refinado (25.390 millones de dólares) en que Chile exporta el 36,3 por ciento del mercado mundial.</a:t>
            </a:r>
          </a:p>
          <a:p>
            <a:pPr marL="0" indent="722313" algn="just">
              <a:buNone/>
            </a:pPr>
            <a:r>
              <a:rPr lang="es-US" b="0" i="0" dirty="0">
                <a:effectLst/>
                <a:latin typeface="Arial" panose="020B0604020202020204" pitchFamily="34" charset="0"/>
              </a:rPr>
              <a:t>Segundo aparecen los </a:t>
            </a:r>
            <a:r>
              <a:rPr lang="es-US" b="1" i="0" dirty="0">
                <a:effectLst/>
                <a:latin typeface="Arial" panose="020B0604020202020204" pitchFamily="34" charset="0"/>
              </a:rPr>
              <a:t>minerales de cobre y sus concentrados</a:t>
            </a:r>
            <a:r>
              <a:rPr lang="es-US" b="0" i="0" dirty="0">
                <a:effectLst/>
                <a:latin typeface="Arial" panose="020B0604020202020204" pitchFamily="34" charset="0"/>
              </a:rPr>
              <a:t> (14.304 millones de dólares), con un 27,4 por ciento de las exportaciones del planeta.</a:t>
            </a:r>
          </a:p>
          <a:p>
            <a:pPr marL="0" indent="722313" algn="just">
              <a:buNone/>
            </a:pPr>
            <a:r>
              <a:rPr lang="es-US" b="0" i="0" dirty="0">
                <a:effectLst/>
                <a:latin typeface="Arial" panose="020B0604020202020204" pitchFamily="34" charset="0"/>
              </a:rPr>
              <a:t>El índice vira hacia la agricultura en el tercer lugar, ocupado por las </a:t>
            </a:r>
            <a:r>
              <a:rPr lang="es-US" b="1" i="0" dirty="0">
                <a:effectLst/>
                <a:latin typeface="Arial" panose="020B0604020202020204" pitchFamily="34" charset="0"/>
              </a:rPr>
              <a:t>uvas frescas</a:t>
            </a:r>
            <a:r>
              <a:rPr lang="es-US" b="0" i="0" dirty="0">
                <a:effectLst/>
                <a:latin typeface="Arial" panose="020B0604020202020204" pitchFamily="34" charset="0"/>
              </a:rPr>
              <a:t> (1.506 millones de dólares), en que Chile pone en el exterior el 21,7 por ciento de las transacciones mundiales.</a:t>
            </a:r>
            <a:endParaRPr lang="es-US" dirty="0"/>
          </a:p>
        </p:txBody>
      </p:sp>
    </p:spTree>
    <p:extLst>
      <p:ext uri="{BB962C8B-B14F-4D97-AF65-F5344CB8AC3E}">
        <p14:creationId xmlns:p14="http://schemas.microsoft.com/office/powerpoint/2010/main" val="2641144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US" sz="2800" dirty="0"/>
              <a:t>EXPORTACIONES CHILENAS</a:t>
            </a:r>
          </a:p>
        </p:txBody>
      </p:sp>
      <p:sp>
        <p:nvSpPr>
          <p:cNvPr id="3" name="Marcador de contenido 2"/>
          <p:cNvSpPr>
            <a:spLocks noGrp="1"/>
          </p:cNvSpPr>
          <p:nvPr>
            <p:ph idx="1"/>
          </p:nvPr>
        </p:nvSpPr>
        <p:spPr/>
        <p:txBody>
          <a:bodyPr/>
          <a:lstStyle/>
          <a:p>
            <a:pPr marL="0" indent="811213" algn="just">
              <a:buNone/>
            </a:pPr>
            <a:r>
              <a:rPr lang="es-US" b="0" i="0" dirty="0">
                <a:effectLst/>
                <a:latin typeface="Arial" panose="020B0604020202020204" pitchFamily="34" charset="0"/>
              </a:rPr>
              <a:t>Cuarto aparece el </a:t>
            </a:r>
            <a:r>
              <a:rPr lang="es-US" b="1" i="0" dirty="0">
                <a:effectLst/>
                <a:latin typeface="Arial" panose="020B0604020202020204" pitchFamily="34" charset="0"/>
              </a:rPr>
              <a:t>yodo</a:t>
            </a:r>
            <a:r>
              <a:rPr lang="es-US" b="0" i="0" dirty="0">
                <a:effectLst/>
                <a:latin typeface="Arial" panose="020B0604020202020204" pitchFamily="34" charset="0"/>
              </a:rPr>
              <a:t>, que durante 2011 entregó al país 660 millones de dólares y concentró el 50 por ciento del mercado internacional.</a:t>
            </a:r>
          </a:p>
          <a:p>
            <a:pPr marL="0" indent="811213" algn="just">
              <a:buNone/>
            </a:pPr>
            <a:r>
              <a:rPr lang="es-US" b="0" i="0" dirty="0">
                <a:effectLst/>
                <a:latin typeface="Arial" panose="020B0604020202020204" pitchFamily="34" charset="0"/>
              </a:rPr>
              <a:t>Los </a:t>
            </a:r>
            <a:r>
              <a:rPr lang="es-US" b="1" i="0" dirty="0">
                <a:effectLst/>
                <a:latin typeface="Arial" panose="020B0604020202020204" pitchFamily="34" charset="0"/>
              </a:rPr>
              <a:t>salmones del pacífico congelados </a:t>
            </a:r>
            <a:r>
              <a:rPr lang="es-US" b="0" i="0" dirty="0">
                <a:effectLst/>
                <a:latin typeface="Arial" panose="020B0604020202020204" pitchFamily="34" charset="0"/>
              </a:rPr>
              <a:t>ocupan el quinto lugar con exportaciones por 608 millones de dólares y el 38 por ciento de las ventas mundiales.</a:t>
            </a:r>
          </a:p>
          <a:p>
            <a:pPr marL="0" indent="811213">
              <a:buNone/>
            </a:pPr>
            <a:r>
              <a:rPr lang="es-US" b="0" i="0" dirty="0">
                <a:effectLst/>
                <a:latin typeface="Arial" panose="020B0604020202020204" pitchFamily="34" charset="0"/>
              </a:rPr>
              <a:t> Lo sigue otro producto marino: </a:t>
            </a:r>
            <a:r>
              <a:rPr lang="es-US" b="1" i="0" dirty="0">
                <a:effectLst/>
                <a:latin typeface="Arial" panose="020B0604020202020204" pitchFamily="34" charset="0"/>
              </a:rPr>
              <a:t>las truchas congelada</a:t>
            </a:r>
            <a:r>
              <a:rPr lang="es-US" b="0" i="0" dirty="0">
                <a:effectLst/>
                <a:latin typeface="Arial" panose="020B0604020202020204" pitchFamily="34" charset="0"/>
              </a:rPr>
              <a:t> exportan anualmente 478 millones de dólares, lo que        representa el 71,1 por ciento del mercado.</a:t>
            </a:r>
            <a:endParaRPr lang="es-US" dirty="0"/>
          </a:p>
        </p:txBody>
      </p:sp>
    </p:spTree>
    <p:extLst>
      <p:ext uri="{BB962C8B-B14F-4D97-AF65-F5344CB8AC3E}">
        <p14:creationId xmlns:p14="http://schemas.microsoft.com/office/powerpoint/2010/main" val="294211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sz="3200" dirty="0"/>
              <a:t>PRODUCCION DE COBRE</a:t>
            </a:r>
            <a:r>
              <a:rPr lang="es-US" dirty="0"/>
              <a:t> </a:t>
            </a:r>
            <a:br>
              <a:rPr lang="es-US" dirty="0"/>
            </a:br>
            <a:endParaRPr lang="es-US" dirty="0"/>
          </a:p>
        </p:txBody>
      </p:sp>
      <p:sp>
        <p:nvSpPr>
          <p:cNvPr id="3" name="Marcador de contenido 2"/>
          <p:cNvSpPr>
            <a:spLocks noGrp="1"/>
          </p:cNvSpPr>
          <p:nvPr>
            <p:ph idx="1"/>
          </p:nvPr>
        </p:nvSpPr>
        <p:spPr>
          <a:xfrm>
            <a:off x="913795" y="2096064"/>
            <a:ext cx="10353762" cy="2349812"/>
          </a:xfrm>
        </p:spPr>
        <p:txBody>
          <a:bodyPr>
            <a:normAutofit fontScale="85000" lnSpcReduction="10000"/>
          </a:bodyPr>
          <a:lstStyle/>
          <a:p>
            <a:pPr marL="0" indent="722313" algn="just" fontAlgn="base">
              <a:buNone/>
            </a:pPr>
            <a:r>
              <a:rPr lang="es-US" b="0" i="0" dirty="0">
                <a:effectLst/>
                <a:latin typeface="Helvetica Neue"/>
              </a:rPr>
              <a:t>El cobre es el tercer metal más utilizado en el mundo, por detrás del </a:t>
            </a:r>
            <a:r>
              <a:rPr lang="es-US" b="0" i="0" u="none" strike="noStrike" dirty="0">
                <a:effectLst/>
                <a:latin typeface="inherit"/>
                <a:hlinkClick r:id="rId2" tooltip="Hierro"/>
              </a:rPr>
              <a:t>hierro</a:t>
            </a:r>
            <a:r>
              <a:rPr lang="es-US" b="0" i="0" u="none" strike="noStrike" dirty="0">
                <a:effectLst/>
                <a:latin typeface="inherit"/>
              </a:rPr>
              <a:t> </a:t>
            </a:r>
            <a:r>
              <a:rPr lang="es-US" b="0" i="0" dirty="0">
                <a:effectLst/>
                <a:latin typeface="Helvetica Neue"/>
              </a:rPr>
              <a:t>y el </a:t>
            </a:r>
            <a:r>
              <a:rPr lang="es-US" b="0" i="0" u="none" strike="noStrike" dirty="0">
                <a:effectLst/>
                <a:latin typeface="inherit"/>
                <a:hlinkClick r:id="rId3" tooltip="Aluminio"/>
              </a:rPr>
              <a:t>aluminio</a:t>
            </a:r>
            <a:r>
              <a:rPr lang="es-US" b="0" i="0" dirty="0">
                <a:effectLst/>
                <a:latin typeface="Helvetica Neue"/>
              </a:rPr>
              <a:t>. </a:t>
            </a:r>
          </a:p>
          <a:p>
            <a:pPr marL="0" indent="722313" algn="just" fontAlgn="base">
              <a:buNone/>
            </a:pPr>
            <a:r>
              <a:rPr lang="es-US" b="0" i="0" dirty="0">
                <a:effectLst/>
                <a:latin typeface="Helvetica Neue"/>
              </a:rPr>
              <a:t>La producción mundial de cobre refinado se estimó en 15,8 M</a:t>
            </a:r>
            <a:r>
              <a:rPr lang="es-US" b="0" i="0" u="none" strike="noStrike" dirty="0">
                <a:effectLst/>
                <a:latin typeface="inherit"/>
                <a:hlinkClick r:id="rId4" tooltip="Tonelada"/>
              </a:rPr>
              <a:t>t</a:t>
            </a:r>
            <a:r>
              <a:rPr lang="es-US" b="0" i="0" dirty="0">
                <a:effectLst/>
                <a:latin typeface="Helvetica Neue"/>
              </a:rPr>
              <a:t> en el 2006, con un déficit de 10,7 % frente a la demanda mundial proyectada de 17,7 Mt.</a:t>
            </a:r>
            <a:endParaRPr lang="es-US" b="0" i="0" baseline="30000" dirty="0">
              <a:effectLst/>
              <a:latin typeface="inherit"/>
            </a:endParaRPr>
          </a:p>
          <a:p>
            <a:pPr marL="0" indent="722313" algn="just" fontAlgn="base">
              <a:buNone/>
            </a:pPr>
            <a:r>
              <a:rPr lang="es-US" b="0" i="0" dirty="0">
                <a:effectLst/>
                <a:latin typeface="Helvetica Neue"/>
              </a:rPr>
              <a:t> Los </a:t>
            </a:r>
            <a:r>
              <a:rPr lang="es-US" b="0" i="0" u="none" strike="noStrike" dirty="0">
                <a:effectLst/>
                <a:latin typeface="inherit"/>
                <a:hlinkClick r:id="rId5" tooltip="Pórfido cuprífero"/>
              </a:rPr>
              <a:t>pórfidos cupríferos</a:t>
            </a:r>
            <a:r>
              <a:rPr lang="es-US" b="0" i="0" dirty="0">
                <a:effectLst/>
                <a:latin typeface="Helvetica Neue"/>
              </a:rPr>
              <a:t> constituyen la principal fuente de extracción de </a:t>
            </a:r>
            <a:r>
              <a:rPr lang="es-US" b="0" i="0" dirty="0">
                <a:solidFill>
                  <a:srgbClr val="252525"/>
                </a:solidFill>
                <a:effectLst/>
                <a:latin typeface="Helvetica Neue"/>
              </a:rPr>
              <a:t>cobre en el mundo.</a:t>
            </a:r>
          </a:p>
          <a:p>
            <a:pPr marL="0" indent="0" fontAlgn="base">
              <a:buNone/>
            </a:pPr>
            <a:br>
              <a:rPr lang="es-US" dirty="0"/>
            </a:br>
            <a:endParaRPr lang="es-US" dirty="0"/>
          </a:p>
        </p:txBody>
      </p:sp>
    </p:spTree>
    <p:extLst>
      <p:ext uri="{BB962C8B-B14F-4D97-AF65-F5344CB8AC3E}">
        <p14:creationId xmlns:p14="http://schemas.microsoft.com/office/powerpoint/2010/main" val="885064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Exportaciones</a:t>
            </a:r>
            <a:br>
              <a:rPr lang="es-US" dirty="0"/>
            </a:br>
            <a:r>
              <a:rPr lang="es-US" dirty="0"/>
              <a:t>chilenas</a:t>
            </a:r>
          </a:p>
        </p:txBody>
      </p:sp>
      <p:sp>
        <p:nvSpPr>
          <p:cNvPr id="3" name="Marcador de contenido 2"/>
          <p:cNvSpPr>
            <a:spLocks noGrp="1"/>
          </p:cNvSpPr>
          <p:nvPr>
            <p:ph idx="1"/>
          </p:nvPr>
        </p:nvSpPr>
        <p:spPr/>
        <p:txBody>
          <a:bodyPr/>
          <a:lstStyle/>
          <a:p>
            <a:pPr marL="0" indent="900113" algn="just">
              <a:buNone/>
            </a:pPr>
            <a:r>
              <a:rPr lang="es-US" b="0" i="0" dirty="0">
                <a:effectLst/>
                <a:latin typeface="Arial" panose="020B0604020202020204" pitchFamily="34" charset="0"/>
              </a:rPr>
              <a:t>Los </a:t>
            </a:r>
            <a:r>
              <a:rPr lang="es-US" b="1" i="0" dirty="0">
                <a:effectLst/>
                <a:latin typeface="Arial" panose="020B0604020202020204" pitchFamily="34" charset="0"/>
              </a:rPr>
              <a:t>arándanos frescos</a:t>
            </a:r>
            <a:r>
              <a:rPr lang="es-US" b="0" i="0" dirty="0">
                <a:effectLst/>
                <a:latin typeface="Arial" panose="020B0604020202020204" pitchFamily="34" charset="0"/>
              </a:rPr>
              <a:t>, con 429 millones de dólares alcanzaron el 33,5 por ciento de las exportaciones mundiales</a:t>
            </a:r>
          </a:p>
          <a:p>
            <a:pPr marL="0" indent="900113" algn="just">
              <a:buNone/>
            </a:pPr>
            <a:r>
              <a:rPr lang="es-US" b="0" i="0" dirty="0">
                <a:effectLst/>
                <a:latin typeface="Arial" panose="020B0604020202020204" pitchFamily="34" charset="0"/>
              </a:rPr>
              <a:t>El </a:t>
            </a:r>
            <a:r>
              <a:rPr lang="es-US" b="1" i="0" dirty="0">
                <a:effectLst/>
                <a:latin typeface="Arial" panose="020B0604020202020204" pitchFamily="34" charset="0"/>
              </a:rPr>
              <a:t>carbonato de litio</a:t>
            </a:r>
            <a:r>
              <a:rPr lang="es-US" b="0" i="0" dirty="0">
                <a:effectLst/>
                <a:latin typeface="Arial" panose="020B0604020202020204" pitchFamily="34" charset="0"/>
              </a:rPr>
              <a:t> sumó 204 millones de dólares y el 58,4 por ciento de la producción del planeta</a:t>
            </a:r>
          </a:p>
          <a:p>
            <a:pPr marL="0" indent="900113" algn="just">
              <a:buNone/>
            </a:pPr>
            <a:r>
              <a:rPr lang="es-US" b="0" i="0" dirty="0">
                <a:effectLst/>
                <a:latin typeface="Arial" panose="020B0604020202020204" pitchFamily="34" charset="0"/>
              </a:rPr>
              <a:t>Las </a:t>
            </a:r>
            <a:r>
              <a:rPr lang="es-US" b="1" i="0" dirty="0">
                <a:effectLst/>
                <a:latin typeface="Arial" panose="020B0604020202020204" pitchFamily="34" charset="0"/>
              </a:rPr>
              <a:t>ciruelas frescas</a:t>
            </a:r>
            <a:r>
              <a:rPr lang="es-US" b="0" i="0" dirty="0">
                <a:effectLst/>
                <a:latin typeface="Arial" panose="020B0604020202020204" pitchFamily="34" charset="0"/>
              </a:rPr>
              <a:t> aportaron 136 millones de dólares y el 18,6 por ciento del mercado</a:t>
            </a:r>
          </a:p>
          <a:p>
            <a:pPr marL="0" indent="900113" algn="just">
              <a:buNone/>
            </a:pPr>
            <a:r>
              <a:rPr lang="es-US" dirty="0">
                <a:latin typeface="Arial" panose="020B0604020202020204" pitchFamily="34" charset="0"/>
              </a:rPr>
              <a:t>L</a:t>
            </a:r>
            <a:r>
              <a:rPr lang="es-US" b="0" i="0" dirty="0">
                <a:effectLst/>
                <a:latin typeface="Arial" panose="020B0604020202020204" pitchFamily="34" charset="0"/>
              </a:rPr>
              <a:t>as </a:t>
            </a:r>
            <a:r>
              <a:rPr lang="es-US" b="1" i="0" dirty="0">
                <a:effectLst/>
                <a:latin typeface="Arial" panose="020B0604020202020204" pitchFamily="34" charset="0"/>
              </a:rPr>
              <a:t>manzanas deshidratadas</a:t>
            </a:r>
            <a:r>
              <a:rPr lang="es-US" b="0" i="0" dirty="0">
                <a:effectLst/>
                <a:latin typeface="Arial" panose="020B0604020202020204" pitchFamily="34" charset="0"/>
              </a:rPr>
              <a:t> agregaron 32 millones de dólares y el 28 por ciento de las exportaciones mundiales.</a:t>
            </a:r>
            <a:endParaRPr lang="es-US" dirty="0"/>
          </a:p>
        </p:txBody>
      </p:sp>
    </p:spTree>
    <p:extLst>
      <p:ext uri="{BB962C8B-B14F-4D97-AF65-F5344CB8AC3E}">
        <p14:creationId xmlns:p14="http://schemas.microsoft.com/office/powerpoint/2010/main" val="2858997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1BA76F8-4B1E-4EFF-B66D-BFD5162BE08E}"/>
              </a:ext>
            </a:extLst>
          </p:cNvPr>
          <p:cNvSpPr/>
          <p:nvPr/>
        </p:nvSpPr>
        <p:spPr>
          <a:xfrm>
            <a:off x="2212258" y="1489588"/>
            <a:ext cx="8067367" cy="352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GRÁFICOS DIVERSOS</a:t>
            </a:r>
          </a:p>
        </p:txBody>
      </p:sp>
    </p:spTree>
    <p:extLst>
      <p:ext uri="{BB962C8B-B14F-4D97-AF65-F5344CB8AC3E}">
        <p14:creationId xmlns:p14="http://schemas.microsoft.com/office/powerpoint/2010/main" val="2819124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662385" y="710139"/>
            <a:ext cx="10875444" cy="5437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1298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duotone>
              <a:prstClr val="black"/>
              <a:schemeClr val="accent1">
                <a:tint val="45000"/>
                <a:satMod val="400000"/>
              </a:schemeClr>
            </a:duotone>
          </a:blip>
          <a:stretch>
            <a:fillRect/>
          </a:stretch>
        </p:blipFill>
        <p:spPr>
          <a:xfrm>
            <a:off x="811161" y="682113"/>
            <a:ext cx="10803194" cy="5493774"/>
          </a:xfrm>
          <a:prstGeom prst="rect">
            <a:avLst/>
          </a:prstGeom>
        </p:spPr>
      </p:pic>
    </p:spTree>
    <p:extLst>
      <p:ext uri="{BB962C8B-B14F-4D97-AF65-F5344CB8AC3E}">
        <p14:creationId xmlns:p14="http://schemas.microsoft.com/office/powerpoint/2010/main" val="2557614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1106130" y="799165"/>
            <a:ext cx="9984658" cy="52596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78415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1622322" y="820379"/>
            <a:ext cx="9424220" cy="52172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07218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1861984" y="728202"/>
            <a:ext cx="8922775" cy="5401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18555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1194619" y="747197"/>
            <a:ext cx="9980971" cy="5363606"/>
          </a:xfrm>
          <a:prstGeom prst="rect">
            <a:avLst/>
          </a:prstGeom>
        </p:spPr>
      </p:pic>
    </p:spTree>
    <p:extLst>
      <p:ext uri="{BB962C8B-B14F-4D97-AF65-F5344CB8AC3E}">
        <p14:creationId xmlns:p14="http://schemas.microsoft.com/office/powerpoint/2010/main" val="16153332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p:cNvPicPr>
            <a:picLocks noChangeAspect="1"/>
          </p:cNvPicPr>
          <p:nvPr/>
        </p:nvPicPr>
        <p:blipFill>
          <a:blip r:embed="rId2"/>
          <a:stretch>
            <a:fillRect/>
          </a:stretch>
        </p:blipFill>
        <p:spPr>
          <a:xfrm>
            <a:off x="1474839" y="1303849"/>
            <a:ext cx="9287001" cy="4300538"/>
          </a:xfrm>
          <a:prstGeom prst="rect">
            <a:avLst/>
          </a:prstGeom>
        </p:spPr>
      </p:pic>
    </p:spTree>
    <p:extLst>
      <p:ext uri="{BB962C8B-B14F-4D97-AF65-F5344CB8AC3E}">
        <p14:creationId xmlns:p14="http://schemas.microsoft.com/office/powerpoint/2010/main" val="1733456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1563329" y="891000"/>
            <a:ext cx="9243552" cy="5076000"/>
          </a:xfrm>
          <a:prstGeom prst="rect">
            <a:avLst/>
          </a:prstGeom>
        </p:spPr>
      </p:pic>
    </p:spTree>
    <p:extLst>
      <p:ext uri="{BB962C8B-B14F-4D97-AF65-F5344CB8AC3E}">
        <p14:creationId xmlns:p14="http://schemas.microsoft.com/office/powerpoint/2010/main" val="425302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0897" y="719959"/>
            <a:ext cx="10216660" cy="1140372"/>
          </a:xfrm>
        </p:spPr>
        <p:txBody>
          <a:bodyPr/>
          <a:lstStyle/>
          <a:p>
            <a:r>
              <a:rPr lang="es-US" dirty="0"/>
              <a:t>METALES NATIVOS</a:t>
            </a:r>
          </a:p>
        </p:txBody>
      </p:sp>
      <p:sp>
        <p:nvSpPr>
          <p:cNvPr id="3" name="Marcador de contenido 2"/>
          <p:cNvSpPr>
            <a:spLocks noGrp="1"/>
          </p:cNvSpPr>
          <p:nvPr>
            <p:ph idx="1"/>
          </p:nvPr>
        </p:nvSpPr>
        <p:spPr/>
        <p:txBody>
          <a:bodyPr/>
          <a:lstStyle/>
          <a:p>
            <a:pPr marL="182563" indent="620713" algn="just">
              <a:buNone/>
            </a:pPr>
            <a:r>
              <a:rPr lang="es-US" b="0" i="0" dirty="0">
                <a:effectLst/>
                <a:latin typeface="Helvetica Neue"/>
              </a:rPr>
              <a:t>El cobre es uno de los pocos metales que pueden encontrar-</a:t>
            </a:r>
          </a:p>
          <a:p>
            <a:pPr marL="182563" indent="620713" algn="just">
              <a:buNone/>
            </a:pPr>
            <a:r>
              <a:rPr lang="es-US" b="0" i="0" dirty="0">
                <a:effectLst/>
                <a:latin typeface="Helvetica Neue"/>
              </a:rPr>
              <a:t>se en la naturaleza en estado "nativo", es decir, sin combinar con otros elementos.</a:t>
            </a:r>
          </a:p>
          <a:p>
            <a:pPr marL="182563" indent="620713" algn="just">
              <a:buNone/>
            </a:pPr>
            <a:r>
              <a:rPr lang="es-US" b="0" i="0" dirty="0">
                <a:effectLst/>
                <a:latin typeface="Helvetica Neue"/>
              </a:rPr>
              <a:t>Los otros metales nativos son el </a:t>
            </a:r>
            <a:r>
              <a:rPr lang="es-US" b="0" i="0" u="none" strike="noStrike" dirty="0">
                <a:effectLst/>
                <a:latin typeface="Helvetica Neue"/>
                <a:hlinkClick r:id="rId2" tooltip="Oro"/>
              </a:rPr>
              <a:t>oro</a:t>
            </a:r>
            <a:r>
              <a:rPr lang="es-US" b="0" i="0" dirty="0">
                <a:effectLst/>
                <a:latin typeface="Helvetica Neue"/>
              </a:rPr>
              <a:t>, el </a:t>
            </a:r>
            <a:r>
              <a:rPr lang="es-US" b="0" i="0" u="none" strike="noStrike" dirty="0">
                <a:effectLst/>
                <a:latin typeface="Helvetica Neue"/>
                <a:hlinkClick r:id="rId3" tooltip="Platino"/>
              </a:rPr>
              <a:t>platino</a:t>
            </a:r>
            <a:r>
              <a:rPr lang="es-US" b="0" i="0" dirty="0">
                <a:effectLst/>
                <a:latin typeface="Helvetica Neue"/>
              </a:rPr>
              <a:t>, la </a:t>
            </a:r>
            <a:r>
              <a:rPr lang="es-US" b="0" i="0" u="none" strike="noStrike" dirty="0">
                <a:effectLst/>
                <a:latin typeface="Helvetica Neue"/>
              </a:rPr>
              <a:t>plata</a:t>
            </a:r>
            <a:r>
              <a:rPr lang="es-US" b="0" i="0" dirty="0">
                <a:effectLst/>
                <a:latin typeface="Helvetica Neue"/>
              </a:rPr>
              <a:t> el </a:t>
            </a:r>
            <a:r>
              <a:rPr lang="es-US" b="0" i="0" u="none" strike="noStrike" dirty="0">
                <a:effectLst/>
                <a:latin typeface="Helvetica Neue"/>
                <a:hlinkClick r:id="rId4" tooltip="Hierro"/>
              </a:rPr>
              <a:t>hierro</a:t>
            </a:r>
            <a:r>
              <a:rPr lang="es-US" b="0" i="0" dirty="0">
                <a:effectLst/>
                <a:latin typeface="Helvetica Neue"/>
              </a:rPr>
              <a:t> proveniente de </a:t>
            </a:r>
            <a:r>
              <a:rPr lang="es-US" b="0" i="0" u="none" strike="noStrike" dirty="0">
                <a:effectLst/>
                <a:latin typeface="Helvetica Neue"/>
                <a:hlinkClick r:id="rId5" tooltip="Meteorito"/>
              </a:rPr>
              <a:t>meteoritos</a:t>
            </a:r>
            <a:r>
              <a:rPr lang="es-US" b="0" i="0" dirty="0">
                <a:effectLst/>
                <a:latin typeface="Helvetica Neue"/>
              </a:rPr>
              <a:t>.</a:t>
            </a:r>
          </a:p>
          <a:p>
            <a:pPr marL="182563" indent="620713" algn="just">
              <a:buNone/>
            </a:pPr>
            <a:r>
              <a:rPr lang="es-US" b="0" i="0" dirty="0">
                <a:effectLst/>
                <a:latin typeface="Helvetica Neue"/>
              </a:rPr>
              <a:t>El </a:t>
            </a:r>
            <a:r>
              <a:rPr lang="es-US" b="0" i="0" u="none" strike="noStrike" dirty="0">
                <a:effectLst/>
                <a:latin typeface="Helvetica Neue"/>
                <a:hlinkClick r:id="rId6" tooltip="Latón"/>
              </a:rPr>
              <a:t>latón</a:t>
            </a:r>
            <a:r>
              <a:rPr lang="es-US" b="0" i="0" dirty="0">
                <a:effectLst/>
                <a:latin typeface="Helvetica Neue"/>
              </a:rPr>
              <a:t>, una aleación de cobre y </a:t>
            </a:r>
            <a:r>
              <a:rPr lang="es-US" b="0" i="0" u="none" strike="noStrike" dirty="0">
                <a:effectLst/>
                <a:latin typeface="Helvetica Neue"/>
                <a:hlinkClick r:id="rId7" tooltip="Cinc"/>
              </a:rPr>
              <a:t>cinc</a:t>
            </a:r>
            <a:r>
              <a:rPr lang="es-US" b="0" i="0" dirty="0">
                <a:effectLst/>
                <a:latin typeface="Helvetica Neue"/>
              </a:rPr>
              <a:t> fue inventado hacia el </a:t>
            </a:r>
            <a:r>
              <a:rPr lang="es-US" b="0" i="0" u="none" strike="noStrike" dirty="0">
                <a:effectLst/>
                <a:latin typeface="Helvetica Neue"/>
                <a:hlinkClick r:id="rId8" tooltip="Siglo VII a. C."/>
              </a:rPr>
              <a:t>600 a. C.</a:t>
            </a:r>
            <a:endParaRPr lang="es-US" dirty="0"/>
          </a:p>
        </p:txBody>
      </p:sp>
    </p:spTree>
    <p:extLst>
      <p:ext uri="{BB962C8B-B14F-4D97-AF65-F5344CB8AC3E}">
        <p14:creationId xmlns:p14="http://schemas.microsoft.com/office/powerpoint/2010/main" val="104585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929151" y="926417"/>
            <a:ext cx="10250129" cy="50051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7704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p:cNvPicPr>
            <a:picLocks noChangeAspect="1"/>
          </p:cNvPicPr>
          <p:nvPr/>
        </p:nvPicPr>
        <p:blipFill>
          <a:blip r:embed="rId2"/>
          <a:stretch>
            <a:fillRect/>
          </a:stretch>
        </p:blipFill>
        <p:spPr>
          <a:xfrm>
            <a:off x="866467" y="540996"/>
            <a:ext cx="10950677" cy="57760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0247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GENERADOR</a:t>
            </a:r>
            <a:br>
              <a:rPr lang="es-US" dirty="0"/>
            </a:br>
            <a:r>
              <a:rPr lang="es-US" dirty="0"/>
              <a:t>ELECTRICO</a:t>
            </a:r>
          </a:p>
        </p:txBody>
      </p:sp>
      <p:sp>
        <p:nvSpPr>
          <p:cNvPr id="3" name="Marcador de contenido 2"/>
          <p:cNvSpPr>
            <a:spLocks noGrp="1"/>
          </p:cNvSpPr>
          <p:nvPr>
            <p:ph idx="1"/>
          </p:nvPr>
        </p:nvSpPr>
        <p:spPr/>
        <p:txBody>
          <a:bodyPr/>
          <a:lstStyle/>
          <a:p>
            <a:pPr marL="182563" indent="811213" algn="just">
              <a:buNone/>
            </a:pPr>
            <a:r>
              <a:rPr lang="es-US" u="none" strike="noStrike" baseline="30000" dirty="0">
                <a:latin typeface="Helvetica Neue"/>
              </a:rPr>
              <a:t> </a:t>
            </a:r>
            <a:r>
              <a:rPr lang="es-US" b="0" i="0" dirty="0">
                <a:effectLst/>
                <a:latin typeface="Helvetica Neue"/>
              </a:rPr>
              <a:t>El posterior desarrollo de generadores eléctricos y su empleo en la </a:t>
            </a:r>
            <a:r>
              <a:rPr lang="es-US" b="0" i="0" u="none" strike="noStrike" dirty="0">
                <a:effectLst/>
                <a:latin typeface="Helvetica Neue"/>
                <a:hlinkClick r:id="rId2" tooltip="Historia de la electricidad"/>
              </a:rPr>
              <a:t>historia de la electricidad</a:t>
            </a:r>
            <a:r>
              <a:rPr lang="es-US" b="0" i="0" dirty="0">
                <a:effectLst/>
                <a:latin typeface="Helvetica Neue"/>
              </a:rPr>
              <a:t> ha dado lugar a que el cobre haya obtenido una importancia destacada en la humanidad, que ha aumentado su demanda notablemente.</a:t>
            </a:r>
          </a:p>
          <a:p>
            <a:pPr marL="182563" indent="811213" algn="just">
              <a:buNone/>
            </a:pPr>
            <a:r>
              <a:rPr lang="es-US" dirty="0">
                <a:latin typeface="Helvetica Neue"/>
              </a:rPr>
              <a:t>E</a:t>
            </a:r>
            <a:r>
              <a:rPr lang="es-US" b="0" i="0" dirty="0">
                <a:effectLst/>
                <a:latin typeface="Helvetica Neue"/>
              </a:rPr>
              <a:t>n 1911 la producción mundial de cobre superó el millón de toneladas de cobre fino.</a:t>
            </a:r>
          </a:p>
          <a:p>
            <a:pPr marL="182563" indent="811213" algn="just">
              <a:buNone/>
            </a:pPr>
            <a:r>
              <a:rPr lang="es-US" dirty="0">
                <a:latin typeface="Helvetica Neue"/>
              </a:rPr>
              <a:t>E</a:t>
            </a:r>
            <a:r>
              <a:rPr lang="es-US" b="0" i="0" dirty="0">
                <a:effectLst/>
                <a:latin typeface="Helvetica Neue"/>
              </a:rPr>
              <a:t>l desarrollo tecnológico que siguió a la </a:t>
            </a:r>
            <a:r>
              <a:rPr lang="es-US" b="0" i="0" u="none" strike="noStrike" dirty="0">
                <a:effectLst/>
                <a:latin typeface="Helvetica Neue"/>
                <a:hlinkClick r:id="rId3" tooltip="Revolución industrial"/>
              </a:rPr>
              <a:t>Revolución industrial</a:t>
            </a:r>
            <a:r>
              <a:rPr lang="es-US" b="0" i="0" dirty="0">
                <a:effectLst/>
                <a:latin typeface="Helvetica Neue"/>
              </a:rPr>
              <a:t> en todas las ramas de la actividad humana y los adelantos logrados en la metalurgia del cobre han permitido producir una amplia variedad de aleaciones. </a:t>
            </a:r>
            <a:endParaRPr lang="es-US" dirty="0"/>
          </a:p>
        </p:txBody>
      </p:sp>
    </p:spTree>
    <p:extLst>
      <p:ext uri="{BB962C8B-B14F-4D97-AF65-F5344CB8AC3E}">
        <p14:creationId xmlns:p14="http://schemas.microsoft.com/office/powerpoint/2010/main" val="1550787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118</TotalTime>
  <Words>2210</Words>
  <Application>Microsoft Office PowerPoint</Application>
  <PresentationFormat>Panorámica</PresentationFormat>
  <Paragraphs>238</Paragraphs>
  <Slides>81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81</vt:i4>
      </vt:variant>
    </vt:vector>
  </HeadingPairs>
  <TitlesOfParts>
    <vt:vector size="92" baseType="lpstr">
      <vt:lpstr>Arial</vt:lpstr>
      <vt:lpstr>Bookman Old Style</vt:lpstr>
      <vt:lpstr>Georgia</vt:lpstr>
      <vt:lpstr>Helvetica Neue</vt:lpstr>
      <vt:lpstr>inherit</vt:lpstr>
      <vt:lpstr>Open Sans</vt:lpstr>
      <vt:lpstr>Roboto</vt:lpstr>
      <vt:lpstr>Rockwell</vt:lpstr>
      <vt:lpstr>Verdana</vt:lpstr>
      <vt:lpstr>Verdana</vt:lpstr>
      <vt:lpstr>Damask</vt:lpstr>
      <vt:lpstr>Presentación de PowerPoint</vt:lpstr>
      <vt:lpstr>ELEMENTO QUIMICO</vt:lpstr>
      <vt:lpstr>ALEACIONES</vt:lpstr>
      <vt:lpstr>HISTORIA</vt:lpstr>
      <vt:lpstr>PROPIEDADES BIOLOGICAS  </vt:lpstr>
      <vt:lpstr>COBRE EN LOS ALIMENTOS</vt:lpstr>
      <vt:lpstr>PRODUCCION DE COBRE  </vt:lpstr>
      <vt:lpstr>METALES NATIVOS</vt:lpstr>
      <vt:lpstr>GENERADOR ELECTRICO</vt:lpstr>
      <vt:lpstr>CHILE</vt:lpstr>
      <vt:lpstr>MINA ESCONDIDA</vt:lpstr>
      <vt:lpstr>INDUSTRIA DEL COBRE</vt:lpstr>
      <vt:lpstr>INDUSTRIA  DEL COBRE</vt:lpstr>
      <vt:lpstr>INDUSTRIA DEL COBRE</vt:lpstr>
      <vt:lpstr>Industria DEL COBRE</vt:lpstr>
      <vt:lpstr>INDUSTRIA  GLOBAL</vt:lpstr>
      <vt:lpstr>INDUSTRIA GLOBAL</vt:lpstr>
      <vt:lpstr>CLASIFICACION de los MINERALES </vt:lpstr>
      <vt:lpstr>LEY DE COBRE</vt:lpstr>
      <vt:lpstr>RIESGOS de la INDUSTRIA</vt:lpstr>
      <vt:lpstr>INDUSTRIA MINERA</vt:lpstr>
      <vt:lpstr>DEMANDA Y OFERTA</vt:lpstr>
      <vt:lpstr>IMPORTACION MUNDIAL</vt:lpstr>
      <vt:lpstr>CONSUMO MUNDIAL</vt:lpstr>
      <vt:lpstr>OFERTA DE COBRE</vt:lpstr>
      <vt:lpstr>PRODUCCION  DE COBRE MINA</vt:lpstr>
      <vt:lpstr>PRODUCCION DE COBRE  FUNDICION</vt:lpstr>
      <vt:lpstr>PRODUCCION DE COBRE REFINADO</vt:lpstr>
      <vt:lpstr>PRODUCCION SX  EW</vt:lpstr>
      <vt:lpstr>EXPORTACION MUNDIAL</vt:lpstr>
      <vt:lpstr>PRODUCTORES</vt:lpstr>
      <vt:lpstr>EMPRESAS</vt:lpstr>
      <vt:lpstr>DEFINICION DE PROYECTO</vt:lpstr>
      <vt:lpstr>DEFINICION DE  PROSPECTO</vt:lpstr>
      <vt:lpstr>PROYECTOS DE  COBRE</vt:lpstr>
      <vt:lpstr>PRECIOS DEL COBRE</vt:lpstr>
      <vt:lpstr>COSTOS UNITARIOS</vt:lpstr>
      <vt:lpstr>PROYECTOS EN EL MUNDO</vt:lpstr>
      <vt:lpstr>PROSPECTOS</vt:lpstr>
      <vt:lpstr>CONCLUSIONES</vt:lpstr>
      <vt:lpstr>Análisis costos de extracción</vt:lpstr>
      <vt:lpstr>Presentación de PowerPoint</vt:lpstr>
      <vt:lpstr>Factores costos</vt:lpstr>
      <vt:lpstr>Economía de escala</vt:lpstr>
      <vt:lpstr>Posición competitiva</vt:lpstr>
      <vt:lpstr>COSTO DIRECTO CHILE PERU</vt:lpstr>
      <vt:lpstr>COSTO DIRECTO CHILE PERU</vt:lpstr>
      <vt:lpstr>COSTO DIRECTO CHILE PERU</vt:lpstr>
      <vt:lpstr>DEMANDA DE COBRE</vt:lpstr>
      <vt:lpstr>ESCASEZ FUTURA DE COBRE ?</vt:lpstr>
      <vt:lpstr>ESCASEZ DE COBRE ?</vt:lpstr>
      <vt:lpstr>Presentación de PowerPoint</vt:lpstr>
      <vt:lpstr>GRAFENO</vt:lpstr>
      <vt:lpstr>Presentación de PowerPoint</vt:lpstr>
      <vt:lpstr>ESTRUCTURA</vt:lpstr>
      <vt:lpstr>PROPIEDADES</vt:lpstr>
      <vt:lpstr>PROPIEDADES</vt:lpstr>
      <vt:lpstr>PROPIEDADES</vt:lpstr>
      <vt:lpstr>Presentación de PowerPoint</vt:lpstr>
      <vt:lpstr>Presentación de PowerPoint</vt:lpstr>
      <vt:lpstr>PROCESOS</vt:lpstr>
      <vt:lpstr>COSTO DEL GRAFENO</vt:lpstr>
      <vt:lpstr>RieSgos</vt:lpstr>
      <vt:lpstr>PROBLEMAS DEL GRAFENO</vt:lpstr>
      <vt:lpstr>PRODUCCION INDUSTRIAL</vt:lpstr>
      <vt:lpstr>RESERVAS MUNDIALES DE COBRE</vt:lpstr>
      <vt:lpstr>RESERVAS DE COBRE</vt:lpstr>
      <vt:lpstr>EXPORTACIONES CHILENAS (Enero – Septiembre  2016 )</vt:lpstr>
      <vt:lpstr>EXPORTACIONES CHILENAS</vt:lpstr>
      <vt:lpstr>Exportaciones chilenas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COBRE</dc:title>
  <cp:lastModifiedBy>JORGE ANDRES LAVIN LARRAIN</cp:lastModifiedBy>
  <cp:revision>55</cp:revision>
  <dcterms:modified xsi:type="dcterms:W3CDTF">2017-05-01T01:27:45Z</dcterms:modified>
</cp:coreProperties>
</file>