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1" r:id="rId25"/>
    <p:sldId id="294" r:id="rId26"/>
    <p:sldId id="286" r:id="rId27"/>
    <p:sldId id="282" r:id="rId28"/>
    <p:sldId id="283" r:id="rId29"/>
    <p:sldId id="287" r:id="rId30"/>
    <p:sldId id="288" r:id="rId31"/>
    <p:sldId id="289" r:id="rId32"/>
    <p:sldId id="291" r:id="rId33"/>
    <p:sldId id="290" r:id="rId34"/>
    <p:sldId id="292" r:id="rId35"/>
    <p:sldId id="293" r:id="rId36"/>
    <p:sldId id="295" r:id="rId37"/>
    <p:sldId id="296" r:id="rId38"/>
    <p:sldId id="297" r:id="rId39"/>
    <p:sldId id="298" r:id="rId40"/>
    <p:sldId id="299" r:id="rId41"/>
    <p:sldId id="300" r:id="rId42"/>
    <p:sldId id="301"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1" d="100"/>
          <a:sy n="61" d="100"/>
        </p:scale>
        <p:origin x="99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4/30/2017</a:t>
            </a:fld>
            <a:endParaRPr lang="en-US" dirty="0"/>
          </a:p>
        </p:txBody>
      </p:sp>
      <p:sp>
        <p:nvSpPr>
          <p:cNvPr id="5" name="Footer Placeholder 4"/>
          <p:cNvSpPr>
            <a:spLocks noGrp="1"/>
          </p:cNvSpPr>
          <p:nvPr>
            <p:ph type="ftr" sz="quarter" idx="11"/>
          </p:nvPr>
        </p:nvSpPr>
        <p:spPr>
          <a:xfrm>
            <a:off x="1127124" y="329307"/>
            <a:ext cx="5943668" cy="309201"/>
          </a:xfrm>
        </p:spPr>
        <p:txBody>
          <a:bodyPr/>
          <a:lstStyle/>
          <a:p>
            <a:endParaRPr lang="en-US" dirty="0"/>
          </a:p>
        </p:txBody>
      </p:sp>
      <p:sp>
        <p:nvSpPr>
          <p:cNvPr id="6" name="Slide Number Placeholder 5"/>
          <p:cNvSpPr>
            <a:spLocks noGrp="1"/>
          </p:cNvSpPr>
          <p:nvPr>
            <p:ph type="sldNum" sz="quarter" idx="12"/>
          </p:nvPr>
        </p:nvSpPr>
        <p:spPr>
          <a:xfrm>
            <a:off x="9924392" y="134930"/>
            <a:ext cx="811019" cy="503578"/>
          </a:xfrm>
        </p:spPr>
        <p:txBody>
          <a:bodyPr/>
          <a:lstStyle/>
          <a:p>
            <a:fld id="{6D22F896-40B5-4ADD-8801-0D06FADFA095}" type="slidenum">
              <a:rPr lang="en-US" smtClean="0"/>
              <a:t>‹Nº›</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466794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837678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630384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lvl1pPr>
              <a:defRPr sz="1200"/>
            </a:lvl1pPr>
          </a:lstStyle>
          <a:p>
            <a:fld id="{48A87A34-81AB-432B-8DAE-1953F412C126}" type="datetimeFigureOut">
              <a:rPr lang="en-US" smtClean="0"/>
              <a:t>4/30/2017</a:t>
            </a:fld>
            <a:endParaRPr lang="en-US" dirty="0"/>
          </a:p>
        </p:txBody>
      </p:sp>
      <p:sp>
        <p:nvSpPr>
          <p:cNvPr id="5" name="Footer Placeholder 4"/>
          <p:cNvSpPr>
            <a:spLocks noGrp="1"/>
          </p:cNvSpPr>
          <p:nvPr>
            <p:ph type="ftr" sz="quarter" idx="11"/>
          </p:nvPr>
        </p:nvSpPr>
        <p:spPr/>
        <p:txBody>
          <a:bodyPr/>
          <a:lstStyle>
            <a:lvl1pPr>
              <a:defRPr sz="1200"/>
            </a:lvl1p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683417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4/30/2017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4113820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4/30/2017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877219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Content Placeholder 3"/>
          <p:cNvSpPr>
            <a:spLocks noGrp="1"/>
          </p:cNvSpPr>
          <p:nvPr>
            <p:ph sz="half" idx="2"/>
          </p:nvPr>
        </p:nvSpPr>
        <p:spPr>
          <a:xfrm>
            <a:off x="1129166" y="2974448"/>
            <a:ext cx="4645152" cy="2493876"/>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Content Placeholder 5"/>
          <p:cNvSpPr>
            <a:spLocks noGrp="1"/>
          </p:cNvSpPr>
          <p:nvPr>
            <p:ph sz="quarter" idx="4"/>
          </p:nvPr>
        </p:nvSpPr>
        <p:spPr>
          <a:xfrm>
            <a:off x="6094337" y="2971669"/>
            <a:ext cx="4645152" cy="2487193"/>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4/30/2017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897039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4/30/2017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961310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4/30/2017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792628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4/30/2017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12070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48A87A34-81AB-432B-8DAE-1953F412C126}" type="datetimeFigureOut">
              <a:rPr lang="en-US" smtClean="0"/>
              <a:pPr/>
              <a:t>4/30/2017</a:t>
            </a:fld>
            <a:endParaRPr lang="en-US" dirty="0"/>
          </a:p>
        </p:txBody>
      </p:sp>
      <p:sp>
        <p:nvSpPr>
          <p:cNvPr id="6" name="Footer Placeholder 5"/>
          <p:cNvSpPr>
            <a:spLocks noGrp="1"/>
          </p:cNvSpPr>
          <p:nvPr>
            <p:ph type="ftr" sz="quarter" idx="11"/>
          </p:nvPr>
        </p:nvSpPr>
        <p:spPr>
          <a:xfrm>
            <a:off x="1125300" y="318640"/>
            <a:ext cx="4877818" cy="320931"/>
          </a:xfrm>
        </p:spPr>
        <p:txBody>
          <a:bodyPr/>
          <a:lstStyle/>
          <a:p>
            <a:endParaRPr lang="en-US" dirty="0"/>
          </a:p>
        </p:txBody>
      </p:sp>
      <p:sp>
        <p:nvSpPr>
          <p:cNvPr id="7" name="Slide Number Placeholder 6"/>
          <p:cNvSpPr>
            <a:spLocks noGrp="1"/>
          </p:cNvSpPr>
          <p:nvPr>
            <p:ph type="sldNum" sz="quarter" idx="12"/>
          </p:nvPr>
        </p:nvSpPr>
        <p:spPr>
          <a:xfrm>
            <a:off x="6176794" y="137408"/>
            <a:ext cx="811019" cy="503578"/>
          </a:xfrm>
        </p:spPr>
        <p:txBody>
          <a:bodyPr/>
          <a:lstStyle/>
          <a:p>
            <a:fld id="{6D22F896-40B5-4ADD-8801-0D06FADFA095}" type="slidenum">
              <a:rPr lang="en-US" smtClean="0"/>
              <a:t>‹Nº›</a:t>
            </a:fld>
            <a:endParaRPr lang="en-US" dirty="0"/>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1258328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smtClean="0"/>
              <a:pPr/>
              <a:t>4/30/2017</a:t>
            </a:fld>
            <a:endParaRPr lang="en-US" dirty="0"/>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8083209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es.m.wikipedia.org/wiki/Asia" TargetMode="External"/><Relationship Id="rId3" Type="http://schemas.openxmlformats.org/officeDocument/2006/relationships/hyperlink" Target="https://es.m.wikipedia.org/wiki/Oriente_Pr%C3%B3ximo" TargetMode="External"/><Relationship Id="rId7" Type="http://schemas.openxmlformats.org/officeDocument/2006/relationships/hyperlink" Target="https://es.m.wikipedia.org/wiki/%C3%81frica" TargetMode="External"/><Relationship Id="rId12" Type="http://schemas.openxmlformats.org/officeDocument/2006/relationships/hyperlink" Target="https://es.m.wikipedia.org/wiki/Israel" TargetMode="External"/><Relationship Id="rId2" Type="http://schemas.openxmlformats.org/officeDocument/2006/relationships/hyperlink" Target="https://es.m.wikipedia.org/wiki/Siria" TargetMode="External"/><Relationship Id="rId1" Type="http://schemas.openxmlformats.org/officeDocument/2006/relationships/slideLayout" Target="../slideLayouts/slideLayout2.xml"/><Relationship Id="rId6" Type="http://schemas.openxmlformats.org/officeDocument/2006/relationships/hyperlink" Target="https://es.m.wikipedia.org/wiki/Cuna_de_la_Humanidad" TargetMode="External"/><Relationship Id="rId11" Type="http://schemas.openxmlformats.org/officeDocument/2006/relationships/hyperlink" Target="https://es.m.wikipedia.org/wiki/Arabia" TargetMode="External"/><Relationship Id="rId5" Type="http://schemas.openxmlformats.org/officeDocument/2006/relationships/hyperlink" Target="https://es.m.wikipedia.org/wiki/Turqu%C3%ADa" TargetMode="External"/><Relationship Id="rId10" Type="http://schemas.openxmlformats.org/officeDocument/2006/relationships/hyperlink" Target="https://es.m.wikipedia.org/wiki/Cercano_Oriente" TargetMode="External"/><Relationship Id="rId4" Type="http://schemas.openxmlformats.org/officeDocument/2006/relationships/hyperlink" Target="https://es.m.wikipedia.org/wiki/L%C3%ADbano" TargetMode="External"/><Relationship Id="rId9" Type="http://schemas.openxmlformats.org/officeDocument/2006/relationships/hyperlink" Target="https://es.m.wikipedia.org/wiki/Europa"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elmundo.es/elmundo/2008/04/24/internacional/1209056410.ht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voanews.com/spanish/news/international/Iran-alerta-sobre-presion-a-Siria-EEUU-133996913.html" TargetMode="External"/><Relationship Id="rId2" Type="http://schemas.openxmlformats.org/officeDocument/2006/relationships/hyperlink" Target="https://www.emol.com/noticias/internacional/2012/02/04/524818/crece-rechazo-a-veto-que-china-y-rusia-dieron-a-resolucion-de-onu-sobre-siria.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s.m.wikipedia.org/wiki/Siria_(provincia_romana)" TargetMode="External"/><Relationship Id="rId3" Type="http://schemas.openxmlformats.org/officeDocument/2006/relationships/hyperlink" Target="https://es.m.wikipedia.org/wiki/Ebla" TargetMode="External"/><Relationship Id="rId7" Type="http://schemas.openxmlformats.org/officeDocument/2006/relationships/hyperlink" Target="https://es.m.wikipedia.org/wiki/Imperio_sel%C3%A9ucida" TargetMode="External"/><Relationship Id="rId12" Type="http://schemas.openxmlformats.org/officeDocument/2006/relationships/hyperlink" Target="https://es.m.wikipedia.org/wiki/Israel" TargetMode="External"/><Relationship Id="rId2" Type="http://schemas.openxmlformats.org/officeDocument/2006/relationships/hyperlink" Target="https://es.m.wikipedia.org/wiki/Siria" TargetMode="External"/><Relationship Id="rId1" Type="http://schemas.openxmlformats.org/officeDocument/2006/relationships/slideLayout" Target="../slideLayouts/slideLayout2.xml"/><Relationship Id="rId6" Type="http://schemas.openxmlformats.org/officeDocument/2006/relationships/hyperlink" Target="https://es.m.wikipedia.org/wiki/Imperio_Persa" TargetMode="External"/><Relationship Id="rId11" Type="http://schemas.openxmlformats.org/officeDocument/2006/relationships/hyperlink" Target="https://es.m.wikipedia.org/wiki/1946" TargetMode="External"/><Relationship Id="rId5" Type="http://schemas.openxmlformats.org/officeDocument/2006/relationships/hyperlink" Target="https://es.m.wikipedia.org/wiki/Bronce" TargetMode="External"/><Relationship Id="rId10" Type="http://schemas.openxmlformats.org/officeDocument/2006/relationships/hyperlink" Target="https://es.m.wikipedia.org/wiki/Francia" TargetMode="External"/><Relationship Id="rId4" Type="http://schemas.openxmlformats.org/officeDocument/2006/relationships/hyperlink" Target="https://es.m.wikipedia.org/wiki/Ugarit" TargetMode="External"/><Relationship Id="rId9" Type="http://schemas.openxmlformats.org/officeDocument/2006/relationships/hyperlink" Target="https://es.m.wikipedia.org/wiki/Imperio_mongol" TargetMode="External"/></Relationships>
</file>

<file path=ppt/slides/_rels/slide30.xml.rels><?xml version="1.0" encoding="UTF-8" standalone="yes"?>
<Relationships xmlns="http://schemas.openxmlformats.org/package/2006/relationships"><Relationship Id="rId2" Type="http://schemas.openxmlformats.org/officeDocument/2006/relationships/hyperlink" Target="https://www.cbsnews.com/stories/2010/05/12/world/main6475266.shtm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guioteca.com/internacional/magreb-nueva-realidad-para-una-zona-convulsionada/" TargetMode="External"/><Relationship Id="rId2" Type="http://schemas.openxmlformats.org/officeDocument/2006/relationships/hyperlink" Target="https://www.guioteca.com/internacional/turquia-%C2%BFun-modelo-para-el-mundo-arabe/"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es.m.wikipedia.org/wiki/Consejo_Popular_de_Siria" TargetMode="External"/><Relationship Id="rId3" Type="http://schemas.openxmlformats.org/officeDocument/2006/relationships/hyperlink" Target="https://es.m.wikipedia.org/wiki/Refer%C3%A9ndum" TargetMode="External"/><Relationship Id="rId7" Type="http://schemas.openxmlformats.org/officeDocument/2006/relationships/hyperlink" Target="https://es.m.wikipedia.org/wiki/Legislativo" TargetMode="External"/><Relationship Id="rId2" Type="http://schemas.openxmlformats.org/officeDocument/2006/relationships/hyperlink" Target="https://es.m.wikipedia.org/wiki/Constituci%C3%B3n" TargetMode="External"/><Relationship Id="rId1" Type="http://schemas.openxmlformats.org/officeDocument/2006/relationships/slideLayout" Target="../slideLayouts/slideLayout2.xml"/><Relationship Id="rId6" Type="http://schemas.openxmlformats.org/officeDocument/2006/relationships/hyperlink" Target="https://es.m.wikipedia.org/wiki/Rep%C3%BAblica" TargetMode="External"/><Relationship Id="rId5" Type="http://schemas.openxmlformats.org/officeDocument/2006/relationships/hyperlink" Target="https://es.m.wikipedia.org/wiki/2012" TargetMode="External"/><Relationship Id="rId4" Type="http://schemas.openxmlformats.org/officeDocument/2006/relationships/hyperlink" Target="https://es.m.wikipedia.org/wiki/26_de_febrero"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www.datosmacro.com/pib/siria" TargetMode="External"/><Relationship Id="rId2" Type="http://schemas.openxmlformats.org/officeDocument/2006/relationships/hyperlink" Target="http://www.datosmacro.com/demografia/poblacion/siria" TargetMode="External"/><Relationship Id="rId1" Type="http://schemas.openxmlformats.org/officeDocument/2006/relationships/slideLayout" Target="../slideLayouts/slideLayout2.xml"/><Relationship Id="rId4" Type="http://schemas.openxmlformats.org/officeDocument/2006/relationships/hyperlink" Target="http://www.datosmacro.com/deuda/siria"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es.m.wikipedia.org/wiki/Siria" TargetMode="External"/><Relationship Id="rId7" Type="http://schemas.openxmlformats.org/officeDocument/2006/relationships/hyperlink" Target="https://es.m.wikipedia.org/wiki/Producto_interno_bruto" TargetMode="External"/><Relationship Id="rId2" Type="http://schemas.openxmlformats.org/officeDocument/2006/relationships/hyperlink" Target="https://es.m.wikipedia.org/wiki/Econom%C3%ADa" TargetMode="External"/><Relationship Id="rId1" Type="http://schemas.openxmlformats.org/officeDocument/2006/relationships/slideLayout" Target="../slideLayouts/slideLayout2.xml"/><Relationship Id="rId6" Type="http://schemas.openxmlformats.org/officeDocument/2006/relationships/hyperlink" Target="https://es.m.wikipedia.org/wiki/Turismo" TargetMode="External"/><Relationship Id="rId5" Type="http://schemas.openxmlformats.org/officeDocument/2006/relationships/hyperlink" Target="https://es.m.wikipedia.org/wiki/Petr%C3%B3leo" TargetMode="External"/><Relationship Id="rId4" Type="http://schemas.openxmlformats.org/officeDocument/2006/relationships/hyperlink" Target="https://es.m.wikipedia.org/wiki/Agricultura"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s.m.wikipedia.org/wiki/Fuerzas_Armadas_de_Siria" TargetMode="External"/><Relationship Id="rId2" Type="http://schemas.openxmlformats.org/officeDocument/2006/relationships/hyperlink" Target="https://es.m.wikipedia.org/wiki/Siria" TargetMode="External"/><Relationship Id="rId1" Type="http://schemas.openxmlformats.org/officeDocument/2006/relationships/slideLayout" Target="../slideLayouts/slideLayout2.xml"/><Relationship Id="rId5" Type="http://schemas.openxmlformats.org/officeDocument/2006/relationships/hyperlink" Target="https://es.m.wikipedia.org/wiki/Oposici%C3%B3n_siria" TargetMode="External"/><Relationship Id="rId4" Type="http://schemas.openxmlformats.org/officeDocument/2006/relationships/hyperlink" Target="https://es.m.wikipedia.org/wiki/Bashar_al-Asad"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es.m.wikipedia.org/wiki/Idioma_espa%C3%B1ol" TargetMode="External"/><Relationship Id="rId2" Type="http://schemas.openxmlformats.org/officeDocument/2006/relationships/hyperlink" Target="https://es.m.wikipedia.org/wiki/Estado_Isl%C3%A1mico_de_Irak_y_el_Levante" TargetMode="External"/><Relationship Id="rId1" Type="http://schemas.openxmlformats.org/officeDocument/2006/relationships/slideLayout" Target="../slideLayouts/slideLayout2.xml"/><Relationship Id="rId6" Type="http://schemas.openxmlformats.org/officeDocument/2006/relationships/hyperlink" Target="https://es.m.wikipedia.org/wiki/Al_Qaeda" TargetMode="External"/><Relationship Id="rId5" Type="http://schemas.openxmlformats.org/officeDocument/2006/relationships/hyperlink" Target="https://es.m.wikipedia.org/wiki/Frente_Al-Nusra" TargetMode="External"/><Relationship Id="rId4" Type="http://schemas.openxmlformats.org/officeDocument/2006/relationships/hyperlink" Target="https://es.m.wikipedia.org/wiki/Idioma_ingl%C3%A9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35548" y="1020613"/>
            <a:ext cx="9605635" cy="1059305"/>
          </a:xfrm>
        </p:spPr>
        <p:txBody>
          <a:bodyPr>
            <a:scene3d>
              <a:camera prst="orthographicFront"/>
              <a:lightRig rig="soft" dir="t">
                <a:rot lat="0" lon="0" rev="15600000"/>
              </a:lightRig>
            </a:scene3d>
            <a:sp3d extrusionH="57150" prstMaterial="softEdge">
              <a:bevelT w="25400" h="38100"/>
            </a:sp3d>
          </a:bodyPr>
          <a:lstStyle/>
          <a:p>
            <a:r>
              <a:rPr lang="es-US" b="1" dirty="0">
                <a:ln/>
                <a:solidFill>
                  <a:schemeClr val="accent4"/>
                </a:solidFill>
              </a:rPr>
              <a:t>                            </a:t>
            </a:r>
            <a:r>
              <a:rPr lang="es-US" sz="4400" b="1" dirty="0">
                <a:ln/>
                <a:solidFill>
                  <a:schemeClr val="accent4"/>
                </a:solidFill>
              </a:rPr>
              <a:t>SIRIA</a:t>
            </a:r>
          </a:p>
        </p:txBody>
      </p:sp>
      <p:pic>
        <p:nvPicPr>
          <p:cNvPr id="9" name="Imagen 9"/>
          <p:cNvPicPr>
            <a:picLocks noGrp="1" noChangeAspect="1"/>
          </p:cNvPicPr>
          <p:nvPr>
            <p:ph sz="half" idx="1"/>
          </p:nvPr>
        </p:nvPicPr>
        <p:blipFill>
          <a:blip r:embed="rId2"/>
          <a:stretch>
            <a:fillRect/>
          </a:stretch>
        </p:blipFill>
        <p:spPr>
          <a:xfrm>
            <a:off x="1890649" y="2251805"/>
            <a:ext cx="3121152" cy="3121152"/>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11" name="Imagen 11"/>
          <p:cNvPicPr>
            <a:picLocks noGrp="1" noChangeAspect="1"/>
          </p:cNvPicPr>
          <p:nvPr>
            <p:ph sz="half" idx="2"/>
          </p:nvPr>
        </p:nvPicPr>
        <p:blipFill>
          <a:blip r:embed="rId3"/>
          <a:stretch>
            <a:fillRect/>
          </a:stretch>
        </p:blipFill>
        <p:spPr>
          <a:xfrm>
            <a:off x="6096000" y="2326766"/>
            <a:ext cx="4645025" cy="297758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extLst>
      <p:ext uri="{BB962C8B-B14F-4D97-AF65-F5344CB8AC3E}">
        <p14:creationId xmlns:p14="http://schemas.microsoft.com/office/powerpoint/2010/main" val="803876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US" dirty="0"/>
              <a:t>Bachar al asad</a:t>
            </a:r>
          </a:p>
        </p:txBody>
      </p:sp>
      <p:sp>
        <p:nvSpPr>
          <p:cNvPr id="3" name="Marcador de contenido 2"/>
          <p:cNvSpPr>
            <a:spLocks noGrp="1"/>
          </p:cNvSpPr>
          <p:nvPr>
            <p:ph idx="1"/>
          </p:nvPr>
        </p:nvSpPr>
        <p:spPr/>
        <p:txBody>
          <a:bodyPr>
            <a:normAutofit/>
          </a:bodyPr>
          <a:lstStyle/>
          <a:p>
            <a:pPr marL="0" indent="0" algn="just">
              <a:buNone/>
            </a:pPr>
            <a:r>
              <a:rPr lang="es-US" sz="1600" b="0" i="0" dirty="0">
                <a:solidFill>
                  <a:srgbClr val="000000"/>
                </a:solidFill>
                <a:effectLst/>
                <a:latin typeface="Arial" panose="020B0604020202020204" pitchFamily="34" charset="0"/>
              </a:rPr>
              <a:t>Cuando acaba de cumplirse un año de rebelión y represión en Siria, y los muertos se cuentan ya por miles, nada queda ya de aquel oftalmólogo que, a principios de los años noventa, disfrutaba en Londres de una vida alejada de la política, ni tampoco del supuesto reformista que asumió el poder en un país donde un cierto aperturismo parecía posible tras tres década</a:t>
            </a:r>
            <a:r>
              <a:rPr lang="es-US" sz="1600" dirty="0">
                <a:solidFill>
                  <a:srgbClr val="002E49"/>
                </a:solidFill>
                <a:latin typeface="Arial" panose="020B0604020202020204" pitchFamily="34" charset="0"/>
              </a:rPr>
              <a:t>/ </a:t>
            </a:r>
            <a:r>
              <a:rPr lang="es-US" sz="1600" b="0" i="0" dirty="0">
                <a:solidFill>
                  <a:srgbClr val="333333"/>
                </a:solidFill>
                <a:effectLst/>
                <a:latin typeface="Arial" panose="020B0604020202020204" pitchFamily="34" charset="0"/>
              </a:rPr>
              <a:t> de férrea dictadura.</a:t>
            </a:r>
            <a:endParaRPr lang="es-US" sz="1600" dirty="0"/>
          </a:p>
        </p:txBody>
      </p:sp>
    </p:spTree>
    <p:extLst>
      <p:ext uri="{BB962C8B-B14F-4D97-AF65-F5344CB8AC3E}">
        <p14:creationId xmlns:p14="http://schemas.microsoft.com/office/powerpoint/2010/main" val="683305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US" dirty="0"/>
              <a:t>Bachar al asad</a:t>
            </a:r>
          </a:p>
        </p:txBody>
      </p:sp>
      <p:sp>
        <p:nvSpPr>
          <p:cNvPr id="3" name="Marcador de contenido 2"/>
          <p:cNvSpPr>
            <a:spLocks noGrp="1"/>
          </p:cNvSpPr>
          <p:nvPr>
            <p:ph idx="1"/>
          </p:nvPr>
        </p:nvSpPr>
        <p:spPr>
          <a:xfrm>
            <a:off x="1130270" y="2171769"/>
            <a:ext cx="9306502" cy="3294576"/>
          </a:xfrm>
        </p:spPr>
        <p:txBody>
          <a:bodyPr>
            <a:normAutofit/>
          </a:bodyPr>
          <a:lstStyle/>
          <a:p>
            <a:pPr marL="0" indent="0" algn="just">
              <a:buNone/>
            </a:pPr>
            <a:r>
              <a:rPr lang="es-US" sz="1600" b="0" i="0" dirty="0">
                <a:solidFill>
                  <a:srgbClr val="000000"/>
                </a:solidFill>
                <a:effectLst/>
                <a:latin typeface="Arial" panose="020B0604020202020204" pitchFamily="34" charset="0"/>
              </a:rPr>
              <a:t>Es un hombre relajado, algo tímido incluso, educado, cortés y buen comunicador, tanto en árabe como en inglés y francés. </a:t>
            </a:r>
          </a:p>
          <a:p>
            <a:pPr marL="0" indent="0" algn="just">
              <a:buNone/>
            </a:pPr>
            <a:r>
              <a:rPr lang="es-US" sz="1600" b="0" i="0" dirty="0">
                <a:solidFill>
                  <a:srgbClr val="000000"/>
                </a:solidFill>
                <a:effectLst/>
                <a:latin typeface="Arial" panose="020B0604020202020204" pitchFamily="34" charset="0"/>
              </a:rPr>
              <a:t>Su porte, como lo era el de su padre, es austero, pero, a diferencia del antiguo dictador, no resulta amenazador. </a:t>
            </a:r>
          </a:p>
          <a:p>
            <a:pPr marL="0" indent="0" algn="just">
              <a:buNone/>
            </a:pPr>
            <a:r>
              <a:rPr lang="es-US" sz="1600" b="0" i="0" dirty="0">
                <a:solidFill>
                  <a:srgbClr val="000000"/>
                </a:solidFill>
                <a:effectLst/>
                <a:latin typeface="Arial" panose="020B0604020202020204" pitchFamily="34" charset="0"/>
              </a:rPr>
              <a:t>Envuelto en una nube de propaganda y con los medios de comunicación extranjeros vetados en el país, el presidente se sigue esforzando por mostrarse como el nuevo padre que escucha a su pueblo</a:t>
            </a:r>
            <a:br>
              <a:rPr lang="es-US" dirty="0"/>
            </a:br>
            <a:endParaRPr lang="es-US" dirty="0"/>
          </a:p>
        </p:txBody>
      </p:sp>
    </p:spTree>
    <p:extLst>
      <p:ext uri="{BB962C8B-B14F-4D97-AF65-F5344CB8AC3E}">
        <p14:creationId xmlns:p14="http://schemas.microsoft.com/office/powerpoint/2010/main" val="3753846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US" dirty="0"/>
              <a:t>Bachar al asad</a:t>
            </a:r>
            <a:br>
              <a:rPr lang="es-US" dirty="0"/>
            </a:br>
            <a:endParaRPr lang="es-US" dirty="0"/>
          </a:p>
        </p:txBody>
      </p:sp>
      <p:sp>
        <p:nvSpPr>
          <p:cNvPr id="3" name="Marcador de contenido 2"/>
          <p:cNvSpPr>
            <a:spLocks noGrp="1"/>
          </p:cNvSpPr>
          <p:nvPr>
            <p:ph idx="1"/>
          </p:nvPr>
        </p:nvSpPr>
        <p:spPr>
          <a:xfrm>
            <a:off x="1759504" y="2002559"/>
            <a:ext cx="8344805" cy="2810135"/>
          </a:xfrm>
        </p:spPr>
        <p:txBody>
          <a:bodyPr>
            <a:normAutofit fontScale="25000" lnSpcReduction="20000"/>
          </a:bodyPr>
          <a:lstStyle/>
          <a:p>
            <a:pPr marL="0" indent="0" algn="just">
              <a:buNone/>
            </a:pPr>
            <a:r>
              <a:rPr lang="es-US" sz="6400" b="0" i="0" dirty="0">
                <a:solidFill>
                  <a:srgbClr val="000000"/>
                </a:solidFill>
                <a:effectLst/>
                <a:latin typeface="Arial" panose="020B0604020202020204" pitchFamily="34" charset="0"/>
                <a:cs typeface="Arial" panose="020B0604020202020204" pitchFamily="34" charset="0"/>
              </a:rPr>
              <a:t>Con tono firme pero sin exaltarse, Bachar promete reformas, anuncia elecciones, denuncia conspiraciones internacionales, de los islamistas, de Al Jazeera, de la prensa occidental... y pide lealtad para luchar contra los que quieren acabar con "un Estado laico y unido".</a:t>
            </a:r>
            <a:endParaRPr lang="es-US" sz="6400" dirty="0">
              <a:latin typeface="Arial" panose="020B0604020202020204" pitchFamily="34" charset="0"/>
              <a:cs typeface="Arial" panose="020B0604020202020204" pitchFamily="34" charset="0"/>
            </a:endParaRPr>
          </a:p>
          <a:p>
            <a:pPr marL="0" indent="0" algn="just">
              <a:buNone/>
            </a:pPr>
            <a:br>
              <a:rPr lang="es-US" sz="6400" dirty="0">
                <a:latin typeface="Arial" panose="020B0604020202020204" pitchFamily="34" charset="0"/>
                <a:cs typeface="Arial" panose="020B0604020202020204" pitchFamily="34" charset="0"/>
              </a:rPr>
            </a:br>
            <a:r>
              <a:rPr lang="es-US" sz="6400" b="0" i="0" dirty="0">
                <a:solidFill>
                  <a:srgbClr val="000000"/>
                </a:solidFill>
                <a:effectLst/>
                <a:latin typeface="Arial" panose="020B0604020202020204" pitchFamily="34" charset="0"/>
                <a:cs typeface="Arial" panose="020B0604020202020204" pitchFamily="34" charset="0"/>
              </a:rPr>
              <a:t>Pero esta imagen de cierta racionalidad salta en pedazos ante la realidad de una represión que tiene poco que envidiar a los golpes más duros del régimen de su padre. </a:t>
            </a:r>
          </a:p>
          <a:p>
            <a:pPr marL="0" indent="0" algn="just">
              <a:buNone/>
            </a:pPr>
            <a:endParaRPr lang="es-US" sz="6400" b="0" i="0" dirty="0">
              <a:solidFill>
                <a:srgbClr val="000000"/>
              </a:solidFill>
              <a:effectLst/>
              <a:latin typeface="Arial" panose="020B0604020202020204" pitchFamily="34" charset="0"/>
              <a:cs typeface="Arial" panose="020B0604020202020204" pitchFamily="34" charset="0"/>
            </a:endParaRPr>
          </a:p>
          <a:p>
            <a:pPr marL="0" indent="0">
              <a:buNone/>
            </a:pPr>
            <a:r>
              <a:rPr lang="es-US" sz="6400" b="0" i="0" dirty="0">
                <a:solidFill>
                  <a:srgbClr val="000000"/>
                </a:solidFill>
                <a:effectLst/>
                <a:latin typeface="Arial" panose="020B0604020202020204" pitchFamily="34" charset="0"/>
                <a:cs typeface="Arial" panose="020B0604020202020204" pitchFamily="34" charset="0"/>
              </a:rPr>
              <a:t>La supuesta "cara amable" de la familia Asad, el hombre tranquilo que parecía que iba a poner en marcha la transición, ha salido rana.</a:t>
            </a:r>
            <a:br>
              <a:rPr lang="es-US" sz="6400" dirty="0">
                <a:latin typeface="Arial" panose="020B0604020202020204" pitchFamily="34" charset="0"/>
                <a:cs typeface="Arial" panose="020B0604020202020204" pitchFamily="34" charset="0"/>
              </a:rPr>
            </a:br>
            <a:br>
              <a:rPr lang="es-US" dirty="0"/>
            </a:br>
            <a:endParaRPr lang="es-US" dirty="0"/>
          </a:p>
        </p:txBody>
      </p:sp>
    </p:spTree>
    <p:extLst>
      <p:ext uri="{BB962C8B-B14F-4D97-AF65-F5344CB8AC3E}">
        <p14:creationId xmlns:p14="http://schemas.microsoft.com/office/powerpoint/2010/main" val="1407867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US" dirty="0"/>
              <a:t>Bachar al asad</a:t>
            </a:r>
          </a:p>
        </p:txBody>
      </p:sp>
      <p:sp>
        <p:nvSpPr>
          <p:cNvPr id="3" name="Marcador de contenido 2"/>
          <p:cNvSpPr>
            <a:spLocks noGrp="1"/>
          </p:cNvSpPr>
          <p:nvPr>
            <p:ph idx="1"/>
          </p:nvPr>
        </p:nvSpPr>
        <p:spPr/>
        <p:txBody>
          <a:bodyPr>
            <a:normAutofit/>
          </a:bodyPr>
          <a:lstStyle/>
          <a:p>
            <a:pPr marL="0" indent="0" algn="just">
              <a:buNone/>
            </a:pPr>
            <a:r>
              <a:rPr lang="es-US" sz="1600" b="0" i="0" dirty="0">
                <a:solidFill>
                  <a:srgbClr val="000000"/>
                </a:solidFill>
                <a:effectLst/>
                <a:latin typeface="Arial" panose="020B0604020202020204" pitchFamily="34" charset="0"/>
              </a:rPr>
              <a:t>Amparado en la lealtad de sus nutridos cuerpos de seguridad, en la fortaleza de la maquinaria del régimen, en la tibieza de la respuesta internacional y en la desunión de los opositores, </a:t>
            </a:r>
          </a:p>
          <a:p>
            <a:pPr marL="0" indent="0" algn="just">
              <a:buNone/>
            </a:pPr>
            <a:r>
              <a:rPr lang="es-US" sz="1600" b="0" i="0" dirty="0">
                <a:solidFill>
                  <a:srgbClr val="000000"/>
                </a:solidFill>
                <a:effectLst/>
                <a:latin typeface="Arial" panose="020B0604020202020204" pitchFamily="34" charset="0"/>
              </a:rPr>
              <a:t>Bachar al Asad está dejando claro que, mientras dependa de él, la primavera árabe no va a florecer en Siria. </a:t>
            </a:r>
          </a:p>
          <a:p>
            <a:pPr marL="0" indent="0" algn="just">
              <a:buNone/>
            </a:pPr>
            <a:r>
              <a:rPr lang="es-US" sz="1600" b="0" i="0" dirty="0">
                <a:solidFill>
                  <a:srgbClr val="000000"/>
                </a:solidFill>
                <a:effectLst/>
                <a:latin typeface="Arial" panose="020B0604020202020204" pitchFamily="34" charset="0"/>
              </a:rPr>
              <a:t>Así es el presidente sirio, visto a través de diez claves de su vida</a:t>
            </a:r>
            <a:r>
              <a:rPr lang="es-US" sz="1600" dirty="0">
                <a:solidFill>
                  <a:srgbClr val="002E49"/>
                </a:solidFill>
                <a:latin typeface="Arial" panose="020B0604020202020204" pitchFamily="34" charset="0"/>
              </a:rPr>
              <a:t>.</a:t>
            </a:r>
            <a:endParaRPr lang="es-US" sz="1600" dirty="0"/>
          </a:p>
        </p:txBody>
      </p:sp>
    </p:spTree>
    <p:extLst>
      <p:ext uri="{BB962C8B-B14F-4D97-AF65-F5344CB8AC3E}">
        <p14:creationId xmlns:p14="http://schemas.microsoft.com/office/powerpoint/2010/main" val="1141511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US" dirty="0"/>
              <a:t>Liderazgo</a:t>
            </a:r>
          </a:p>
        </p:txBody>
      </p:sp>
      <p:sp>
        <p:nvSpPr>
          <p:cNvPr id="3" name="Marcador de contenido 2"/>
          <p:cNvSpPr>
            <a:spLocks noGrp="1"/>
          </p:cNvSpPr>
          <p:nvPr>
            <p:ph idx="1"/>
          </p:nvPr>
        </p:nvSpPr>
        <p:spPr>
          <a:xfrm>
            <a:off x="1568071" y="1687249"/>
            <a:ext cx="9603275" cy="3450613"/>
          </a:xfrm>
        </p:spPr>
        <p:txBody>
          <a:bodyPr>
            <a:normAutofit fontScale="85000" lnSpcReduction="10000"/>
          </a:bodyPr>
          <a:lstStyle/>
          <a:p>
            <a:pPr marL="0" indent="0" algn="just">
              <a:buNone/>
            </a:pPr>
            <a:r>
              <a:rPr lang="es-US" b="0" i="0" dirty="0">
                <a:solidFill>
                  <a:srgbClr val="000000"/>
                </a:solidFill>
                <a:effectLst/>
                <a:latin typeface="Arial" panose="020B0604020202020204" pitchFamily="34" charset="0"/>
              </a:rPr>
              <a:t>En febrero de 1994, y por orden de su padre, un veinteañero Bachar al Asad abandona sus estudios en Londres y vuelve a Damasco, donde iniciará una instrucción militar y política a marchas forzadas. </a:t>
            </a:r>
          </a:p>
          <a:p>
            <a:pPr marL="0" indent="0" algn="just">
              <a:buNone/>
            </a:pPr>
            <a:r>
              <a:rPr lang="es-US" b="0" i="0" dirty="0">
                <a:solidFill>
                  <a:srgbClr val="000000"/>
                </a:solidFill>
                <a:effectLst/>
                <a:latin typeface="Arial" panose="020B0604020202020204" pitchFamily="34" charset="0"/>
              </a:rPr>
              <a:t>Pronto empieza a acumular cargos y galones, a ocupar responsabilidades en los cuerpos de élite y de seguridad del régimen, y a integrarse en el organigrama del partido. </a:t>
            </a:r>
          </a:p>
          <a:p>
            <a:pPr marL="0" indent="0" algn="just">
              <a:buNone/>
            </a:pPr>
            <a:r>
              <a:rPr lang="es-US" b="0" i="0" dirty="0">
                <a:solidFill>
                  <a:srgbClr val="000000"/>
                </a:solidFill>
                <a:effectLst/>
                <a:latin typeface="Arial" panose="020B0604020202020204" pitchFamily="34" charset="0"/>
              </a:rPr>
              <a:t>Hafez es consciente de que necesita otorgar a su hijo legitimidad en un país donde, a diferencia del Irak de Sadam Huseín, la estructura de mando es importante, y también de que la popularidad es un factor fundamental para preservar el dominio de la minoría alauí en una nación</a:t>
            </a:r>
          </a:p>
          <a:p>
            <a:pPr marL="0" indent="0">
              <a:buNone/>
            </a:pPr>
            <a:r>
              <a:rPr lang="es-US" b="0" i="0" dirty="0">
                <a:solidFill>
                  <a:srgbClr val="000000"/>
                </a:solidFill>
                <a:effectLst/>
                <a:latin typeface="Arial" panose="020B0604020202020204" pitchFamily="34" charset="0"/>
              </a:rPr>
              <a:t> mayoritariamente sunní </a:t>
            </a:r>
            <a:br>
              <a:rPr lang="es-US" dirty="0"/>
            </a:br>
            <a:endParaRPr lang="es-US" dirty="0"/>
          </a:p>
        </p:txBody>
      </p:sp>
    </p:spTree>
    <p:extLst>
      <p:ext uri="{BB962C8B-B14F-4D97-AF65-F5344CB8AC3E}">
        <p14:creationId xmlns:p14="http://schemas.microsoft.com/office/powerpoint/2010/main" val="5212867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US" dirty="0"/>
              <a:t>Liderazgo</a:t>
            </a:r>
          </a:p>
        </p:txBody>
      </p:sp>
      <p:sp>
        <p:nvSpPr>
          <p:cNvPr id="3" name="Marcador de contenido 2"/>
          <p:cNvSpPr>
            <a:spLocks noGrp="1"/>
          </p:cNvSpPr>
          <p:nvPr>
            <p:ph idx="1"/>
          </p:nvPr>
        </p:nvSpPr>
        <p:spPr/>
        <p:txBody>
          <a:bodyPr>
            <a:normAutofit/>
          </a:bodyPr>
          <a:lstStyle/>
          <a:p>
            <a:pPr algn="just"/>
            <a:r>
              <a:rPr lang="es-US" sz="1600" b="0" i="0" dirty="0">
                <a:solidFill>
                  <a:srgbClr val="000000"/>
                </a:solidFill>
                <a:effectLst/>
                <a:latin typeface="Arial" panose="020B0604020202020204" pitchFamily="34" charset="0"/>
                <a:cs typeface="Arial" panose="020B0604020202020204" pitchFamily="34" charset="0"/>
              </a:rPr>
              <a:t>En 1999, ya como coronel, Bachar gestiona los asuntos del Líbano, se ha dado a conocer a los demás líderes árabes y se ha reunido con el entonces presidente francés, Jacques Chirac. </a:t>
            </a:r>
          </a:p>
          <a:p>
            <a:pPr algn="just"/>
            <a:r>
              <a:rPr lang="es-US" sz="1600" b="0" i="0" dirty="0">
                <a:solidFill>
                  <a:srgbClr val="000000"/>
                </a:solidFill>
                <a:effectLst/>
                <a:latin typeface="Arial" panose="020B0604020202020204" pitchFamily="34" charset="0"/>
                <a:cs typeface="Arial" panose="020B0604020202020204" pitchFamily="34" charset="0"/>
              </a:rPr>
              <a:t>Al mismo tiempo, los medios de comunicación, controlados por el Estado, van divulgando su figura y se potencia su imagen 'occidental' para hacerlo más atractivo entre los jóvenes, incluyendo su afición a la música pop y a las nuevas tecnologías.</a:t>
            </a:r>
            <a:br>
              <a:rPr lang="es-US" sz="1600" dirty="0">
                <a:latin typeface="Arial" panose="020B0604020202020204" pitchFamily="34" charset="0"/>
                <a:cs typeface="Arial" panose="020B0604020202020204" pitchFamily="34" charset="0"/>
              </a:rPr>
            </a:br>
            <a:br>
              <a:rPr lang="es-US" dirty="0"/>
            </a:br>
            <a:endParaRPr lang="es-US" dirty="0"/>
          </a:p>
        </p:txBody>
      </p:sp>
    </p:spTree>
    <p:extLst>
      <p:ext uri="{BB962C8B-B14F-4D97-AF65-F5344CB8AC3E}">
        <p14:creationId xmlns:p14="http://schemas.microsoft.com/office/powerpoint/2010/main" val="5635608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US" dirty="0"/>
              <a:t>Liderazgo</a:t>
            </a:r>
          </a:p>
        </p:txBody>
      </p:sp>
      <p:sp>
        <p:nvSpPr>
          <p:cNvPr id="3" name="Marcador de contenido 2"/>
          <p:cNvSpPr>
            <a:spLocks noGrp="1"/>
          </p:cNvSpPr>
          <p:nvPr>
            <p:ph idx="1"/>
          </p:nvPr>
        </p:nvSpPr>
        <p:spPr/>
        <p:txBody>
          <a:bodyPr>
            <a:normAutofit fontScale="85000" lnSpcReduction="10000"/>
          </a:bodyPr>
          <a:lstStyle/>
          <a:p>
            <a:pPr marL="0" indent="0" algn="just">
              <a:buNone/>
            </a:pPr>
            <a:r>
              <a:rPr lang="es-US" b="0" i="0" dirty="0">
                <a:solidFill>
                  <a:srgbClr val="000000"/>
                </a:solidFill>
                <a:effectLst/>
                <a:latin typeface="Arial" panose="020B0604020202020204" pitchFamily="34" charset="0"/>
              </a:rPr>
              <a:t>Nada más fallecer Hafez al Asad, Bachar es proclamado líder del partido Baaz, ascendido a teniente general y nombrado jefe del Estado Mayor del Ejército. </a:t>
            </a:r>
          </a:p>
          <a:p>
            <a:pPr marL="0" indent="0" algn="just">
              <a:buNone/>
            </a:pPr>
            <a:r>
              <a:rPr lang="es-US" b="0" i="0" dirty="0">
                <a:solidFill>
                  <a:srgbClr val="000000"/>
                </a:solidFill>
                <a:effectLst/>
                <a:latin typeface="Arial" panose="020B0604020202020204" pitchFamily="34" charset="0"/>
              </a:rPr>
              <a:t>A continuación, la Asamblea Popular enmienda la Constitución para permitir que pueda ocupar el cargo de presidente, ya que tenía entonces 34 años, y la edad mínima para acceder al puesto eran 40. </a:t>
            </a:r>
          </a:p>
          <a:p>
            <a:pPr marL="0" indent="0" algn="just">
              <a:buNone/>
            </a:pPr>
            <a:r>
              <a:rPr lang="es-US" b="0" i="0" dirty="0">
                <a:solidFill>
                  <a:srgbClr val="000000"/>
                </a:solidFill>
                <a:effectLst/>
                <a:latin typeface="Arial" panose="020B0604020202020204" pitchFamily="34" charset="0"/>
              </a:rPr>
              <a:t>Tras unas elecciones sin oposición en la que, según el régimen, obtuvo el 97,2% de los votos, Bachar al Asad se convirtió, el 17 de junio de 2000 (justo una semana después de la muerte de su padre), en el líder más joven en heredar la presidencia de un país árabe.</a:t>
            </a:r>
            <a:br>
              <a:rPr lang="es-US" dirty="0"/>
            </a:br>
            <a:br>
              <a:rPr lang="es-US" dirty="0"/>
            </a:br>
            <a:endParaRPr lang="es-US" dirty="0"/>
          </a:p>
        </p:txBody>
      </p:sp>
    </p:spTree>
    <p:extLst>
      <p:ext uri="{BB962C8B-B14F-4D97-AF65-F5344CB8AC3E}">
        <p14:creationId xmlns:p14="http://schemas.microsoft.com/office/powerpoint/2010/main" val="1106207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US" dirty="0"/>
              <a:t>Reformas</a:t>
            </a:r>
          </a:p>
        </p:txBody>
      </p:sp>
      <p:sp>
        <p:nvSpPr>
          <p:cNvPr id="3" name="Marcador de contenido 2"/>
          <p:cNvSpPr>
            <a:spLocks noGrp="1"/>
          </p:cNvSpPr>
          <p:nvPr>
            <p:ph idx="1"/>
          </p:nvPr>
        </p:nvSpPr>
        <p:spPr>
          <a:xfrm>
            <a:off x="1266007" y="2063479"/>
            <a:ext cx="9603275" cy="3450613"/>
          </a:xfrm>
        </p:spPr>
        <p:txBody>
          <a:bodyPr>
            <a:normAutofit/>
          </a:bodyPr>
          <a:lstStyle/>
          <a:p>
            <a:pPr marL="0" indent="0" algn="just">
              <a:buNone/>
            </a:pPr>
            <a:r>
              <a:rPr lang="es-US" b="0" i="0" dirty="0">
                <a:solidFill>
                  <a:srgbClr val="000000"/>
                </a:solidFill>
                <a:effectLst/>
                <a:latin typeface="Arial" panose="020B0604020202020204" pitchFamily="34" charset="0"/>
              </a:rPr>
              <a:t> </a:t>
            </a:r>
            <a:r>
              <a:rPr lang="es-US" sz="1600" b="0" i="0" dirty="0">
                <a:solidFill>
                  <a:srgbClr val="000000"/>
                </a:solidFill>
                <a:effectLst/>
                <a:latin typeface="Arial" panose="020B0604020202020204" pitchFamily="34" charset="0"/>
              </a:rPr>
              <a:t>Prometió asimismo el indulto de miles de presos políticos islamistas, rebajó el carácter personalista del régimen y, oponiéndose a los sectores más conserva- dores de su entorno, </a:t>
            </a:r>
          </a:p>
          <a:p>
            <a:pPr marL="0" indent="0" algn="just">
              <a:buNone/>
            </a:pPr>
            <a:r>
              <a:rPr lang="es-US" sz="1600" dirty="0">
                <a:solidFill>
                  <a:srgbClr val="000000"/>
                </a:solidFill>
                <a:latin typeface="Arial" panose="020B0604020202020204" pitchFamily="34" charset="0"/>
              </a:rPr>
              <a:t>I</a:t>
            </a:r>
            <a:r>
              <a:rPr lang="es-US" sz="1600" b="0" i="0" dirty="0">
                <a:solidFill>
                  <a:srgbClr val="000000"/>
                </a:solidFill>
                <a:effectLst/>
                <a:latin typeface="Arial" panose="020B0604020202020204" pitchFamily="34" charset="0"/>
              </a:rPr>
              <a:t>ntrodujo Internet en el país, permitió la apertura de cibercafés y llevó las nuevas tecnologías a las escuelas,</a:t>
            </a:r>
          </a:p>
          <a:p>
            <a:pPr marL="0" indent="0" algn="just">
              <a:buNone/>
            </a:pPr>
            <a:r>
              <a:rPr lang="es-US" sz="1600" b="0" i="0" dirty="0">
                <a:solidFill>
                  <a:srgbClr val="000000"/>
                </a:solidFill>
                <a:effectLst/>
                <a:latin typeface="Arial" panose="020B0604020202020204" pitchFamily="34" charset="0"/>
              </a:rPr>
              <a:t>El gobierno emprendió una reforma financiera que terminó con el monopolio del Estado, permitiendo la creación de bancos privados y de una bolsa de valores. </a:t>
            </a:r>
          </a:p>
          <a:p>
            <a:pPr marL="0" indent="0" algn="just">
              <a:buNone/>
            </a:pPr>
            <a:r>
              <a:rPr lang="es-US" sz="1600" b="0" i="0" dirty="0">
                <a:solidFill>
                  <a:srgbClr val="000000"/>
                </a:solidFill>
                <a:effectLst/>
                <a:latin typeface="Arial" panose="020B0604020202020204" pitchFamily="34" charset="0"/>
              </a:rPr>
              <a:t>Sin embargo, Asad confirmó en sus puestos a muchos de los principales oficiales de la vieja guardia y el pluralismo político real siguió descartado.</a:t>
            </a:r>
            <a:endParaRPr lang="es-US" sz="1600" dirty="0"/>
          </a:p>
        </p:txBody>
      </p:sp>
    </p:spTree>
    <p:extLst>
      <p:ext uri="{BB962C8B-B14F-4D97-AF65-F5344CB8AC3E}">
        <p14:creationId xmlns:p14="http://schemas.microsoft.com/office/powerpoint/2010/main" val="1739587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US" dirty="0"/>
              <a:t>Situación en Siria</a:t>
            </a:r>
          </a:p>
        </p:txBody>
      </p:sp>
      <p:sp>
        <p:nvSpPr>
          <p:cNvPr id="3" name="Marcador de contenido 2"/>
          <p:cNvSpPr>
            <a:spLocks noGrp="1"/>
          </p:cNvSpPr>
          <p:nvPr>
            <p:ph idx="1"/>
          </p:nvPr>
        </p:nvSpPr>
        <p:spPr/>
        <p:txBody>
          <a:bodyPr>
            <a:normAutofit/>
          </a:bodyPr>
          <a:lstStyle/>
          <a:p>
            <a:pPr marL="0" indent="0" algn="just">
              <a:buNone/>
            </a:pPr>
            <a:r>
              <a:rPr lang="es-US" sz="1600" b="0" i="0" dirty="0">
                <a:solidFill>
                  <a:srgbClr val="333333"/>
                </a:solidFill>
                <a:effectLst/>
                <a:latin typeface="Arial" panose="020B0604020202020204" pitchFamily="34" charset="0"/>
              </a:rPr>
              <a:t>Estratégicamente, el Ejército ha adoptado una táctica basada en estrechar el cerco contra los insurgentes y cortar todo tipo de suministro de armas y alimentos hacia sus centros de concentración, para debilitarlos y facilitar su eliminación.</a:t>
            </a:r>
          </a:p>
          <a:p>
            <a:pPr marL="0" indent="0" algn="just">
              <a:buNone/>
            </a:pPr>
            <a:r>
              <a:rPr lang="es-US" sz="1600" dirty="0">
                <a:solidFill>
                  <a:srgbClr val="333333"/>
                </a:solidFill>
                <a:latin typeface="Arial" panose="020B0604020202020204" pitchFamily="34" charset="0"/>
              </a:rPr>
              <a:t>S</a:t>
            </a:r>
            <a:r>
              <a:rPr lang="es-US" sz="1600" b="0" i="0" dirty="0">
                <a:solidFill>
                  <a:srgbClr val="333333"/>
                </a:solidFill>
                <a:effectLst/>
                <a:latin typeface="Arial" panose="020B0604020202020204" pitchFamily="34" charset="0"/>
              </a:rPr>
              <a:t>e ha agravado la situación entre los kurdos y los elementos de Al Qaeda en el norte de Siria con una novedad resaltante representada en la posibilidad de que este conflicto se extienda a otros países (Irak).</a:t>
            </a:r>
            <a:endParaRPr lang="es-US" sz="1600" dirty="0"/>
          </a:p>
        </p:txBody>
      </p:sp>
    </p:spTree>
    <p:extLst>
      <p:ext uri="{BB962C8B-B14F-4D97-AF65-F5344CB8AC3E}">
        <p14:creationId xmlns:p14="http://schemas.microsoft.com/office/powerpoint/2010/main" val="639879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US" dirty="0"/>
              <a:t>Situación en Siria</a:t>
            </a:r>
          </a:p>
        </p:txBody>
      </p:sp>
      <p:sp>
        <p:nvSpPr>
          <p:cNvPr id="3" name="Marcador de contenido 2"/>
          <p:cNvSpPr>
            <a:spLocks noGrp="1"/>
          </p:cNvSpPr>
          <p:nvPr>
            <p:ph idx="1"/>
          </p:nvPr>
        </p:nvSpPr>
        <p:spPr/>
        <p:txBody>
          <a:bodyPr>
            <a:normAutofit/>
          </a:bodyPr>
          <a:lstStyle/>
          <a:p>
            <a:pPr marL="0" indent="0" algn="just">
              <a:buNone/>
            </a:pPr>
            <a:r>
              <a:rPr lang="es-US" sz="1600" b="0" i="0" dirty="0">
                <a:solidFill>
                  <a:srgbClr val="333333"/>
                </a:solidFill>
                <a:effectLst/>
                <a:latin typeface="Arial" panose="020B0604020202020204" pitchFamily="34" charset="0"/>
              </a:rPr>
              <a:t>Sobre la </a:t>
            </a:r>
            <a:r>
              <a:rPr lang="es-US" sz="1600" b="1" i="0" dirty="0">
                <a:solidFill>
                  <a:srgbClr val="333333"/>
                </a:solidFill>
                <a:effectLst/>
                <a:latin typeface="Arial" panose="020B0604020202020204" pitchFamily="34" charset="0"/>
              </a:rPr>
              <a:t>parte fronteriza con Irak</a:t>
            </a:r>
            <a:r>
              <a:rPr lang="es-US" sz="1600" b="0" i="0" dirty="0">
                <a:solidFill>
                  <a:srgbClr val="333333"/>
                </a:solidFill>
                <a:effectLst/>
                <a:latin typeface="Arial" panose="020B0604020202020204" pitchFamily="34" charset="0"/>
              </a:rPr>
              <a:t>, el Estado Islámico de Irak y Al Sham, también brazo de Al Qaeda, está utilizando la línea fronteriza entre Siria e Irak (600 Kms.) para extenderse en territorio sirio y crear una base en este país. Los elementos de esta organización terrorista se despliegan en las provincias orientales como Deir Ezour y Ar-Raqqa.</a:t>
            </a:r>
          </a:p>
          <a:p>
            <a:pPr marL="0" indent="0" algn="just">
              <a:buNone/>
            </a:pPr>
            <a:r>
              <a:rPr lang="es-US" sz="1600" dirty="0">
                <a:solidFill>
                  <a:srgbClr val="333333"/>
                </a:solidFill>
                <a:latin typeface="Arial" panose="020B0604020202020204" pitchFamily="34" charset="0"/>
              </a:rPr>
              <a:t>L</a:t>
            </a:r>
            <a:r>
              <a:rPr lang="es-US" sz="1600" b="0" i="0" dirty="0">
                <a:solidFill>
                  <a:srgbClr val="333333"/>
                </a:solidFill>
                <a:effectLst/>
                <a:latin typeface="Arial" panose="020B0604020202020204" pitchFamily="34" charset="0"/>
              </a:rPr>
              <a:t>a situación en el campo de la ciudad costera del mediterráneo de </a:t>
            </a:r>
            <a:r>
              <a:rPr lang="es-US" sz="1600" b="1" i="0" dirty="0">
                <a:solidFill>
                  <a:srgbClr val="333333"/>
                </a:solidFill>
                <a:effectLst/>
                <a:latin typeface="Arial" panose="020B0604020202020204" pitchFamily="34" charset="0"/>
              </a:rPr>
              <a:t>Latakia</a:t>
            </a:r>
            <a:r>
              <a:rPr lang="es-US" sz="1600" b="0" i="0" dirty="0">
                <a:solidFill>
                  <a:srgbClr val="333333"/>
                </a:solidFill>
                <a:effectLst/>
                <a:latin typeface="Arial" panose="020B0604020202020204" pitchFamily="34" charset="0"/>
              </a:rPr>
              <a:t>, se han intensificado las agresiones de los grupos armados durante los últimos días, especialmente en el campo de la provincia de Latakia fronterizo con Turquía.</a:t>
            </a:r>
            <a:endParaRPr lang="es-US" sz="1600" dirty="0"/>
          </a:p>
        </p:txBody>
      </p:sp>
    </p:spTree>
    <p:extLst>
      <p:ext uri="{BB962C8B-B14F-4D97-AF65-F5344CB8AC3E}">
        <p14:creationId xmlns:p14="http://schemas.microsoft.com/office/powerpoint/2010/main" val="2757772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US" dirty="0"/>
              <a:t>Geografía</a:t>
            </a:r>
          </a:p>
        </p:txBody>
      </p:sp>
      <p:sp>
        <p:nvSpPr>
          <p:cNvPr id="3" name="Marcador de contenido 2"/>
          <p:cNvSpPr>
            <a:spLocks noGrp="1"/>
          </p:cNvSpPr>
          <p:nvPr>
            <p:ph idx="1"/>
          </p:nvPr>
        </p:nvSpPr>
        <p:spPr>
          <a:xfrm>
            <a:off x="1578262" y="1853754"/>
            <a:ext cx="9603275" cy="3450613"/>
          </a:xfrm>
        </p:spPr>
        <p:txBody>
          <a:bodyPr>
            <a:normAutofit/>
          </a:bodyPr>
          <a:lstStyle/>
          <a:p>
            <a:pPr marL="0" indent="0" algn="just" fontAlgn="base">
              <a:buNone/>
            </a:pPr>
            <a:r>
              <a:rPr lang="es-US" sz="1700" i="0" u="none" strike="noStrike" dirty="0">
                <a:solidFill>
                  <a:srgbClr val="5A3696"/>
                </a:solidFill>
                <a:effectLst/>
                <a:latin typeface="inherit"/>
                <a:hlinkClick r:id="rId2" tooltip="Siria"/>
              </a:rPr>
              <a:t>Siria</a:t>
            </a:r>
            <a:r>
              <a:rPr lang="es-US" sz="1700" i="0" dirty="0">
                <a:solidFill>
                  <a:srgbClr val="252525"/>
                </a:solidFill>
                <a:effectLst/>
                <a:latin typeface="Helvetica Neue"/>
              </a:rPr>
              <a:t> está situado en el </a:t>
            </a:r>
            <a:r>
              <a:rPr lang="es-US" sz="1700" i="0" u="none" strike="noStrike" dirty="0">
                <a:solidFill>
                  <a:srgbClr val="5A3696"/>
                </a:solidFill>
                <a:effectLst/>
                <a:latin typeface="inherit"/>
                <a:hlinkClick r:id="rId3" tooltip="Oriente Próximo"/>
              </a:rPr>
              <a:t>Oriente Próximo</a:t>
            </a:r>
            <a:r>
              <a:rPr lang="es-US" sz="1700" i="0" dirty="0">
                <a:solidFill>
                  <a:srgbClr val="252525"/>
                </a:solidFill>
                <a:effectLst/>
                <a:latin typeface="Helvetica Neue"/>
              </a:rPr>
              <a:t>, entre el </a:t>
            </a:r>
            <a:r>
              <a:rPr lang="es-US" sz="1700" i="0" u="none" strike="noStrike" dirty="0">
                <a:solidFill>
                  <a:srgbClr val="5A3696"/>
                </a:solidFill>
                <a:effectLst/>
                <a:latin typeface="inherit"/>
                <a:hlinkClick r:id="rId4" tooltip="Líbano"/>
              </a:rPr>
              <a:t>Líbano</a:t>
            </a:r>
            <a:r>
              <a:rPr lang="es-US" sz="1700" i="0" dirty="0">
                <a:solidFill>
                  <a:srgbClr val="252525"/>
                </a:solidFill>
                <a:effectLst/>
                <a:latin typeface="Helvetica Neue"/>
              </a:rPr>
              <a:t> y </a:t>
            </a:r>
            <a:r>
              <a:rPr lang="es-US" sz="1700" i="0" u="none" strike="noStrike" dirty="0">
                <a:solidFill>
                  <a:srgbClr val="5A3696"/>
                </a:solidFill>
                <a:effectLst/>
                <a:latin typeface="inherit"/>
                <a:hlinkClick r:id="rId5" tooltip="Turquía"/>
              </a:rPr>
              <a:t>Turquía</a:t>
            </a:r>
            <a:r>
              <a:rPr lang="es-US" sz="1700" i="0" dirty="0">
                <a:solidFill>
                  <a:srgbClr val="252525"/>
                </a:solidFill>
                <a:effectLst/>
                <a:latin typeface="Helvetica Neue"/>
              </a:rPr>
              <a:t>. </a:t>
            </a:r>
          </a:p>
          <a:p>
            <a:pPr marL="0" indent="0" algn="just" fontAlgn="base">
              <a:buNone/>
            </a:pPr>
            <a:r>
              <a:rPr lang="es-US" sz="1700" i="0" dirty="0">
                <a:solidFill>
                  <a:srgbClr val="252525"/>
                </a:solidFill>
                <a:effectLst/>
                <a:latin typeface="Helvetica Neue"/>
              </a:rPr>
              <a:t>Es considerado uno de los quince territorios que comprenden al conocido como </a:t>
            </a:r>
            <a:r>
              <a:rPr lang="es-US" sz="1700" i="1" u="none" strike="noStrike" dirty="0">
                <a:solidFill>
                  <a:srgbClr val="5A3696"/>
                </a:solidFill>
                <a:effectLst/>
                <a:latin typeface="inherit"/>
                <a:hlinkClick r:id="rId6" tooltip="Cuna de la Humanidad"/>
              </a:rPr>
              <a:t>Cuna de la Humanidad</a:t>
            </a:r>
            <a:r>
              <a:rPr lang="es-US" sz="1700" i="0" dirty="0">
                <a:solidFill>
                  <a:srgbClr val="252525"/>
                </a:solidFill>
                <a:effectLst/>
                <a:latin typeface="Helvetica Neue"/>
              </a:rPr>
              <a:t>. </a:t>
            </a:r>
          </a:p>
          <a:p>
            <a:pPr marL="0" indent="0" algn="just" fontAlgn="base">
              <a:buNone/>
            </a:pPr>
            <a:r>
              <a:rPr lang="es-US" sz="1700" i="0" dirty="0">
                <a:solidFill>
                  <a:srgbClr val="252525"/>
                </a:solidFill>
                <a:effectLst/>
                <a:latin typeface="Helvetica Neue"/>
              </a:rPr>
              <a:t>A través de la historia, la importancia economía y política de </a:t>
            </a:r>
            <a:r>
              <a:rPr lang="es-US" sz="1700" i="0" u="none" strike="noStrike" dirty="0">
                <a:solidFill>
                  <a:srgbClr val="5A3696"/>
                </a:solidFill>
                <a:effectLst/>
                <a:latin typeface="inherit"/>
                <a:hlinkClick r:id="rId2" tooltip="Siria"/>
              </a:rPr>
              <a:t>Siria</a:t>
            </a:r>
            <a:r>
              <a:rPr lang="es-US" sz="1700" i="0" dirty="0">
                <a:solidFill>
                  <a:srgbClr val="252525"/>
                </a:solidFill>
                <a:effectLst/>
                <a:latin typeface="Helvetica Neue"/>
              </a:rPr>
              <a:t> ha sido atribuida al cruce de los tres continentes(</a:t>
            </a:r>
            <a:r>
              <a:rPr lang="es-US" sz="1700" i="0" u="none" strike="noStrike" dirty="0">
                <a:solidFill>
                  <a:srgbClr val="5A3696"/>
                </a:solidFill>
                <a:effectLst/>
                <a:latin typeface="inherit"/>
                <a:hlinkClick r:id="rId7" tooltip="África"/>
              </a:rPr>
              <a:t>África</a:t>
            </a:r>
            <a:r>
              <a:rPr lang="es-US" sz="1700" i="0" dirty="0">
                <a:solidFill>
                  <a:srgbClr val="252525"/>
                </a:solidFill>
                <a:effectLst/>
                <a:latin typeface="Helvetica Neue"/>
              </a:rPr>
              <a:t>, </a:t>
            </a:r>
            <a:r>
              <a:rPr lang="es-US" sz="1700" i="0" u="none" strike="noStrike" dirty="0">
                <a:solidFill>
                  <a:srgbClr val="5A3696"/>
                </a:solidFill>
                <a:effectLst/>
                <a:latin typeface="inherit"/>
                <a:hlinkClick r:id="rId8" tooltip="Asia"/>
              </a:rPr>
              <a:t>Asia</a:t>
            </a:r>
            <a:r>
              <a:rPr lang="es-US" sz="1700" i="0" dirty="0">
                <a:solidFill>
                  <a:srgbClr val="252525"/>
                </a:solidFill>
                <a:effectLst/>
                <a:latin typeface="Helvetica Neue"/>
              </a:rPr>
              <a:t> y </a:t>
            </a:r>
            <a:r>
              <a:rPr lang="es-US" sz="1700" i="0" u="none" strike="noStrike" dirty="0">
                <a:solidFill>
                  <a:srgbClr val="5A3696"/>
                </a:solidFill>
                <a:effectLst/>
                <a:latin typeface="inherit"/>
                <a:hlinkClick r:id="rId9" tooltip="Europa"/>
              </a:rPr>
              <a:t>Europa</a:t>
            </a:r>
            <a:r>
              <a:rPr lang="es-US" sz="1700" i="0" dirty="0">
                <a:solidFill>
                  <a:srgbClr val="252525"/>
                </a:solidFill>
                <a:effectLst/>
                <a:latin typeface="Helvetica Neue"/>
              </a:rPr>
              <a:t>) y sus correspondientes culturas.</a:t>
            </a:r>
          </a:p>
          <a:p>
            <a:pPr marL="0" indent="0" algn="just" fontAlgn="base">
              <a:buNone/>
            </a:pPr>
            <a:r>
              <a:rPr lang="es-US" sz="1700" i="0" dirty="0">
                <a:solidFill>
                  <a:srgbClr val="252525"/>
                </a:solidFill>
                <a:effectLst/>
                <a:latin typeface="Helvetica Neue"/>
              </a:rPr>
              <a:t> Por su localización estratégica, </a:t>
            </a:r>
            <a:r>
              <a:rPr lang="es-US" sz="1700" i="0" u="none" strike="noStrike" dirty="0">
                <a:solidFill>
                  <a:srgbClr val="5A3696"/>
                </a:solidFill>
                <a:effectLst/>
                <a:latin typeface="inherit"/>
                <a:hlinkClick r:id="rId2" tooltip="Siria"/>
              </a:rPr>
              <a:t>Siria</a:t>
            </a:r>
            <a:r>
              <a:rPr lang="es-US" sz="1700" i="0" dirty="0">
                <a:solidFill>
                  <a:srgbClr val="252525"/>
                </a:solidFill>
                <a:effectLst/>
                <a:latin typeface="Helvetica Neue"/>
              </a:rPr>
              <a:t> continúa siendo un foco comercial entre varios países del </a:t>
            </a:r>
            <a:r>
              <a:rPr lang="es-US" sz="1700" i="0" u="none" strike="noStrike" dirty="0">
                <a:solidFill>
                  <a:srgbClr val="5A3696"/>
                </a:solidFill>
                <a:effectLst/>
                <a:latin typeface="inherit"/>
                <a:hlinkClick r:id="rId10" tooltip="Cercano Oriente"/>
              </a:rPr>
              <a:t>Cercano Oriente</a:t>
            </a:r>
            <a:r>
              <a:rPr lang="es-US" sz="1700" i="0" dirty="0">
                <a:solidFill>
                  <a:srgbClr val="252525"/>
                </a:solidFill>
                <a:effectLst/>
                <a:latin typeface="Helvetica Neue"/>
              </a:rPr>
              <a:t>, siendo un factor vitalen la política </a:t>
            </a:r>
            <a:r>
              <a:rPr lang="es-US" sz="1700" i="0" u="none" strike="noStrike" dirty="0">
                <a:solidFill>
                  <a:srgbClr val="5A3696"/>
                </a:solidFill>
                <a:effectLst/>
                <a:latin typeface="inherit"/>
                <a:hlinkClick r:id="rId11" tooltip="Arabia"/>
              </a:rPr>
              <a:t>árabe</a:t>
            </a:r>
            <a:r>
              <a:rPr lang="es-US" sz="1700" i="0" dirty="0">
                <a:solidFill>
                  <a:srgbClr val="252525"/>
                </a:solidFill>
                <a:effectLst/>
                <a:latin typeface="Helvetica Neue"/>
              </a:rPr>
              <a:t> y en hostilidades </a:t>
            </a:r>
            <a:r>
              <a:rPr lang="es-US" sz="1700" i="0" u="none" strike="noStrike" dirty="0">
                <a:solidFill>
                  <a:srgbClr val="5A3696"/>
                </a:solidFill>
                <a:effectLst/>
                <a:latin typeface="inherit"/>
                <a:hlinkClick r:id="rId11" tooltip="Arabia"/>
              </a:rPr>
              <a:t>árabe</a:t>
            </a:r>
            <a:r>
              <a:rPr lang="es-US" sz="1700" i="0" dirty="0">
                <a:solidFill>
                  <a:srgbClr val="252525"/>
                </a:solidFill>
                <a:effectLst/>
                <a:latin typeface="Helvetica Neue"/>
              </a:rPr>
              <a:t>-</a:t>
            </a:r>
            <a:r>
              <a:rPr lang="es-US" sz="1700" i="0" u="none" strike="noStrike" dirty="0">
                <a:solidFill>
                  <a:srgbClr val="5A3696"/>
                </a:solidFill>
                <a:effectLst/>
                <a:latin typeface="inherit"/>
                <a:hlinkClick r:id="rId12" tooltip="Israel"/>
              </a:rPr>
              <a:t>israelí</a:t>
            </a:r>
            <a:r>
              <a:rPr lang="es-US" sz="1700" i="0" dirty="0">
                <a:solidFill>
                  <a:srgbClr val="252525"/>
                </a:solidFill>
                <a:effectLst/>
                <a:latin typeface="Helvetica Neue"/>
              </a:rPr>
              <a:t>.</a:t>
            </a:r>
            <a:br>
              <a:rPr lang="es-US" dirty="0"/>
            </a:br>
            <a:endParaRPr lang="es-US" dirty="0"/>
          </a:p>
        </p:txBody>
      </p:sp>
    </p:spTree>
    <p:extLst>
      <p:ext uri="{BB962C8B-B14F-4D97-AF65-F5344CB8AC3E}">
        <p14:creationId xmlns:p14="http://schemas.microsoft.com/office/powerpoint/2010/main" val="3009582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US" dirty="0"/>
              <a:t>Aliados de siria :Rusia</a:t>
            </a:r>
          </a:p>
        </p:txBody>
      </p:sp>
      <p:sp>
        <p:nvSpPr>
          <p:cNvPr id="3" name="Marcador de contenido 2"/>
          <p:cNvSpPr>
            <a:spLocks noGrp="1"/>
          </p:cNvSpPr>
          <p:nvPr>
            <p:ph idx="1"/>
          </p:nvPr>
        </p:nvSpPr>
        <p:spPr/>
        <p:txBody>
          <a:bodyPr>
            <a:normAutofit/>
          </a:bodyPr>
          <a:lstStyle/>
          <a:p>
            <a:pPr marL="0" indent="0" algn="just">
              <a:buNone/>
            </a:pPr>
            <a:r>
              <a:rPr lang="es-US" sz="1600" b="0" i="0" dirty="0">
                <a:solidFill>
                  <a:srgbClr val="333333"/>
                </a:solidFill>
                <a:effectLst/>
                <a:latin typeface="Arial" panose="020B0604020202020204" pitchFamily="34" charset="0"/>
                <a:cs typeface="Arial" panose="020B0604020202020204" pitchFamily="34" charset="0"/>
              </a:rPr>
              <a:t> Económico: Rusia es uno de los mayores proveedores de armas a Siria.</a:t>
            </a:r>
          </a:p>
          <a:p>
            <a:pPr marL="0" indent="0" algn="just">
              <a:buNone/>
            </a:pPr>
            <a:r>
              <a:rPr lang="es-US" sz="1600" b="0" i="0" dirty="0">
                <a:solidFill>
                  <a:srgbClr val="333333"/>
                </a:solidFill>
                <a:effectLst/>
                <a:latin typeface="Arial" panose="020B0604020202020204" pitchFamily="34" charset="0"/>
                <a:cs typeface="Arial" panose="020B0604020202020204" pitchFamily="34" charset="0"/>
              </a:rPr>
              <a:t>  Rusia también renta una instalación naval en el puerto sirio de Tartus, lo que le da acceso directo al Mediterráneo</a:t>
            </a:r>
          </a:p>
          <a:p>
            <a:pPr marL="0" indent="0" algn="just">
              <a:buNone/>
            </a:pPr>
            <a:r>
              <a:rPr lang="es-US" sz="1600" b="0" i="0" dirty="0">
                <a:solidFill>
                  <a:srgbClr val="333333"/>
                </a:solidFill>
                <a:effectLst/>
                <a:latin typeface="Arial" panose="020B0604020202020204" pitchFamily="34" charset="0"/>
                <a:cs typeface="Arial" panose="020B0604020202020204" pitchFamily="34" charset="0"/>
              </a:rPr>
              <a:t> Ideológico: la política clave de Rusia es bloquear los esfuerzos estadounidenses en la región.</a:t>
            </a:r>
          </a:p>
          <a:p>
            <a:pPr marL="0" indent="0" algn="just">
              <a:buNone/>
            </a:pPr>
            <a:r>
              <a:rPr lang="es-US" sz="1600" b="0" i="0" dirty="0">
                <a:solidFill>
                  <a:srgbClr val="333333"/>
                </a:solidFill>
                <a:effectLst/>
                <a:latin typeface="Arial" panose="020B0604020202020204" pitchFamily="34" charset="0"/>
                <a:cs typeface="Arial" panose="020B0604020202020204" pitchFamily="34" charset="0"/>
              </a:rPr>
              <a:t>Rusia no cree que las revoluciones, las guerras y el cambio de régimen traigan estabilidad y democracia. </a:t>
            </a:r>
          </a:p>
          <a:p>
            <a:pPr marL="0" indent="0" algn="just">
              <a:buNone/>
            </a:pPr>
            <a:r>
              <a:rPr lang="es-US" sz="1600" b="0" i="0" dirty="0">
                <a:solidFill>
                  <a:srgbClr val="333333"/>
                </a:solidFill>
                <a:effectLst/>
                <a:latin typeface="Arial" panose="020B0604020202020204" pitchFamily="34" charset="0"/>
                <a:cs typeface="Arial" panose="020B0604020202020204" pitchFamily="34" charset="0"/>
              </a:rPr>
              <a:t>Tampoco confía en las intenciones de EU en la  región.</a:t>
            </a:r>
            <a:endParaRPr lang="es-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14581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US" dirty="0"/>
              <a:t>Aliados de Siria  Rusia</a:t>
            </a:r>
          </a:p>
        </p:txBody>
      </p:sp>
      <p:sp>
        <p:nvSpPr>
          <p:cNvPr id="3" name="Marcador de contenido 2"/>
          <p:cNvSpPr>
            <a:spLocks noGrp="1"/>
          </p:cNvSpPr>
          <p:nvPr>
            <p:ph idx="1"/>
          </p:nvPr>
        </p:nvSpPr>
        <p:spPr/>
        <p:txBody>
          <a:bodyPr/>
          <a:lstStyle/>
          <a:p>
            <a:pPr algn="just"/>
            <a:r>
              <a:rPr lang="es-US" sz="1600" dirty="0">
                <a:solidFill>
                  <a:srgbClr val="333333"/>
                </a:solidFill>
                <a:latin typeface="Arial" panose="020B0604020202020204" pitchFamily="34" charset="0"/>
                <a:cs typeface="Arial" panose="020B0604020202020204" pitchFamily="34" charset="0"/>
              </a:rPr>
              <a:t>El</a:t>
            </a:r>
            <a:r>
              <a:rPr lang="es-US" sz="1600" b="0" i="0" dirty="0">
                <a:solidFill>
                  <a:srgbClr val="333333"/>
                </a:solidFill>
                <a:effectLst/>
                <a:latin typeface="Arial" panose="020B0604020202020204" pitchFamily="34" charset="0"/>
                <a:cs typeface="Arial" panose="020B0604020202020204" pitchFamily="34" charset="0"/>
              </a:rPr>
              <a:t> respaldo de Rusia a (régimen de Bachar) al Asad no solo está motivada por la necesidad de preservar su presencia naval en el Mediterráneo, asegurar sus contratos de energía o contradecir a Occidente sobre el 'cambio de régimen</a:t>
            </a:r>
          </a:p>
          <a:p>
            <a:pPr algn="just"/>
            <a:r>
              <a:rPr lang="es-US" sz="1600" b="0" i="0" dirty="0">
                <a:solidFill>
                  <a:srgbClr val="333333"/>
                </a:solidFill>
                <a:effectLst/>
                <a:latin typeface="Arial" panose="020B0604020202020204" pitchFamily="34" charset="0"/>
                <a:cs typeface="Arial" panose="020B0604020202020204" pitchFamily="34" charset="0"/>
              </a:rPr>
              <a:t>También surge del temor existencial de (presidente ruso Vladimir) Putin por su propia sobrevivencia y la sobrevivencia del sistema represivo que él y al Asad representan</a:t>
            </a:r>
            <a:r>
              <a:rPr lang="es-US" b="0" i="0" dirty="0">
                <a:solidFill>
                  <a:srgbClr val="333333"/>
                </a:solidFill>
                <a:effectLst/>
                <a:latin typeface="CNNSans-Light"/>
              </a:rPr>
              <a:t>.</a:t>
            </a:r>
            <a:endParaRPr lang="es-US" dirty="0"/>
          </a:p>
        </p:txBody>
      </p:sp>
    </p:spTree>
    <p:extLst>
      <p:ext uri="{BB962C8B-B14F-4D97-AF65-F5344CB8AC3E}">
        <p14:creationId xmlns:p14="http://schemas.microsoft.com/office/powerpoint/2010/main" val="12223940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US" dirty="0"/>
              <a:t>Aliados de siria  : Irán</a:t>
            </a:r>
          </a:p>
        </p:txBody>
      </p:sp>
      <p:sp>
        <p:nvSpPr>
          <p:cNvPr id="3" name="Marcador de contenido 2"/>
          <p:cNvSpPr>
            <a:spLocks noGrp="1"/>
          </p:cNvSpPr>
          <p:nvPr>
            <p:ph idx="1"/>
          </p:nvPr>
        </p:nvSpPr>
        <p:spPr/>
        <p:txBody>
          <a:bodyPr/>
          <a:lstStyle/>
          <a:p>
            <a:r>
              <a:rPr lang="es-US" b="0" i="0" dirty="0">
                <a:solidFill>
                  <a:srgbClr val="333333"/>
                </a:solidFill>
                <a:effectLst/>
                <a:latin typeface="CNNSans-Light"/>
              </a:rPr>
              <a:t>Religión: Irán es la nación islámica chiita más grande del mundo. El gobierno sirio está dominado por alauitas, una rama de los chiitas, y los rebeldes están dominados por sunitas.</a:t>
            </a:r>
          </a:p>
          <a:p>
            <a:r>
              <a:rPr lang="es-US" b="0" i="0" dirty="0">
                <a:solidFill>
                  <a:srgbClr val="333333"/>
                </a:solidFill>
                <a:effectLst/>
                <a:latin typeface="CNNSans-Light"/>
              </a:rPr>
              <a:t>Estrategia: Para Irán, Siria también es un aliado clave. Es el mayor conducto a la milicia chiita Hezbollah en Líbano, la ruta a través de la cual Irán puede amenazar a Israel con un arsenal de misiles de corto alcance.</a:t>
            </a:r>
          </a:p>
          <a:p>
            <a:r>
              <a:rPr lang="es-US" b="0" i="0" dirty="0">
                <a:solidFill>
                  <a:srgbClr val="333333"/>
                </a:solidFill>
                <a:effectLst/>
                <a:latin typeface="CNNSans-Light"/>
              </a:rPr>
              <a:t> La república islámica ha suministrado apoyo técnico como inteligencia, comunicaciones y consejo para el control de multitudes y armas</a:t>
            </a:r>
            <a:endParaRPr lang="es-US" dirty="0"/>
          </a:p>
        </p:txBody>
      </p:sp>
    </p:spTree>
    <p:extLst>
      <p:ext uri="{BB962C8B-B14F-4D97-AF65-F5344CB8AC3E}">
        <p14:creationId xmlns:p14="http://schemas.microsoft.com/office/powerpoint/2010/main" val="14205321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dirty="0"/>
              <a:t>Aliados de siria           china</a:t>
            </a:r>
          </a:p>
        </p:txBody>
      </p:sp>
      <p:sp>
        <p:nvSpPr>
          <p:cNvPr id="3" name="Marcador de contenido 2"/>
          <p:cNvSpPr>
            <a:spLocks noGrp="1"/>
          </p:cNvSpPr>
          <p:nvPr>
            <p:ph idx="1"/>
          </p:nvPr>
        </p:nvSpPr>
        <p:spPr/>
        <p:txBody>
          <a:bodyPr/>
          <a:lstStyle/>
          <a:p>
            <a:r>
              <a:rPr lang="es-US" b="0" i="0" dirty="0">
                <a:solidFill>
                  <a:srgbClr val="333333"/>
                </a:solidFill>
                <a:effectLst/>
                <a:latin typeface="CNNSans-Light"/>
              </a:rPr>
              <a:t>El interés renovado de Beijing en Damasco, el antiguo nodo terminal de la Ruta de la Seda, indica que China ve a Siria como un importante centro de comercio“</a:t>
            </a:r>
          </a:p>
          <a:p>
            <a:r>
              <a:rPr lang="es-US" b="0" i="0" dirty="0">
                <a:solidFill>
                  <a:srgbClr val="333333"/>
                </a:solidFill>
                <a:effectLst/>
                <a:latin typeface="CNNSans-Light"/>
              </a:rPr>
              <a:t>China ha dicho que otros países no deben meterse en los asuntos internos de Siria, </a:t>
            </a:r>
            <a:endParaRPr lang="es-US" dirty="0"/>
          </a:p>
        </p:txBody>
      </p:sp>
    </p:spTree>
    <p:extLst>
      <p:ext uri="{BB962C8B-B14F-4D97-AF65-F5344CB8AC3E}">
        <p14:creationId xmlns:p14="http://schemas.microsoft.com/office/powerpoint/2010/main" val="12333007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dirty="0"/>
              <a:t>Problemas estratégicos</a:t>
            </a:r>
          </a:p>
        </p:txBody>
      </p:sp>
      <p:sp>
        <p:nvSpPr>
          <p:cNvPr id="3" name="Marcador de contenido 2"/>
          <p:cNvSpPr>
            <a:spLocks noGrp="1"/>
          </p:cNvSpPr>
          <p:nvPr>
            <p:ph idx="1"/>
          </p:nvPr>
        </p:nvSpPr>
        <p:spPr/>
        <p:txBody>
          <a:bodyPr/>
          <a:lstStyle/>
          <a:p>
            <a:r>
              <a:rPr lang="es-US" b="0" i="0" dirty="0">
                <a:solidFill>
                  <a:srgbClr val="000000"/>
                </a:solidFill>
                <a:effectLst/>
                <a:latin typeface="Helvetica"/>
              </a:rPr>
              <a:t> Siria no sólo es un importante elemento de Medio Oriente, sino que también tiene un activo rol en otros asuntos.</a:t>
            </a:r>
          </a:p>
          <a:p>
            <a:r>
              <a:rPr lang="es-US" b="0" i="0" dirty="0">
                <a:solidFill>
                  <a:srgbClr val="000000"/>
                </a:solidFill>
                <a:effectLst/>
                <a:latin typeface="Helvetica"/>
              </a:rPr>
              <a:t> Por ejemplo, tiene mucha influencia en el Mediterráneo y, particularmente, en el proceso de integración mediterránea.</a:t>
            </a:r>
          </a:p>
          <a:p>
            <a:r>
              <a:rPr lang="es-US" b="0" i="0" dirty="0">
                <a:solidFill>
                  <a:srgbClr val="000000"/>
                </a:solidFill>
                <a:effectLst/>
                <a:latin typeface="Helvetica"/>
              </a:rPr>
              <a:t> También, tiene mucho que decir respecto a la cuestión kurda y, por último, está envuelto, directa o indirectamente, en la política de Armenia, Turquía e Irak.</a:t>
            </a:r>
            <a:endParaRPr lang="es-US" dirty="0"/>
          </a:p>
        </p:txBody>
      </p:sp>
    </p:spTree>
    <p:extLst>
      <p:ext uri="{BB962C8B-B14F-4D97-AF65-F5344CB8AC3E}">
        <p14:creationId xmlns:p14="http://schemas.microsoft.com/office/powerpoint/2010/main" val="32042484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dirty="0"/>
              <a:t>Papel de arabia saudita</a:t>
            </a:r>
          </a:p>
        </p:txBody>
      </p:sp>
      <p:sp>
        <p:nvSpPr>
          <p:cNvPr id="3" name="Marcador de contenido 2"/>
          <p:cNvSpPr>
            <a:spLocks noGrp="1"/>
          </p:cNvSpPr>
          <p:nvPr>
            <p:ph idx="1"/>
          </p:nvPr>
        </p:nvSpPr>
        <p:spPr/>
        <p:txBody>
          <a:bodyPr/>
          <a:lstStyle/>
          <a:p>
            <a:r>
              <a:rPr lang="es-US" b="1" i="0" dirty="0">
                <a:solidFill>
                  <a:srgbClr val="000000"/>
                </a:solidFill>
                <a:effectLst/>
                <a:latin typeface="Arial" panose="020B0604020202020204" pitchFamily="34" charset="0"/>
              </a:rPr>
              <a:t>Arabia Saudí:</a:t>
            </a:r>
            <a:r>
              <a:rPr lang="es-US" b="0" i="0" dirty="0">
                <a:solidFill>
                  <a:srgbClr val="000000"/>
                </a:solidFill>
                <a:effectLst/>
                <a:latin typeface="Arial" panose="020B0604020202020204" pitchFamily="34" charset="0"/>
              </a:rPr>
              <a:t> El reino wahabí patrocinó la conferencia de diciembre que formó un heterogéneo grupo para representar a la oposición siria en Ginebra.</a:t>
            </a:r>
          </a:p>
          <a:p>
            <a:r>
              <a:rPr lang="es-US" b="0" i="0" dirty="0">
                <a:solidFill>
                  <a:srgbClr val="000000"/>
                </a:solidFill>
                <a:effectLst/>
                <a:latin typeface="Arial" panose="020B0604020202020204" pitchFamily="34" charset="0"/>
              </a:rPr>
              <a:t> Entre ellos Ahrar al Sham (El Movimiento Islámico de los Libres del Sham) y Jaish al Islam (El Ejército del Islam), que Rusia rechaza por «terroristas». </a:t>
            </a:r>
          </a:p>
          <a:p>
            <a:r>
              <a:rPr lang="es-US" dirty="0">
                <a:solidFill>
                  <a:srgbClr val="000000"/>
                </a:solidFill>
                <a:latin typeface="Arial" panose="020B0604020202020204" pitchFamily="34" charset="0"/>
              </a:rPr>
              <a:t>S</a:t>
            </a:r>
            <a:r>
              <a:rPr lang="es-US" b="0" i="0" dirty="0">
                <a:solidFill>
                  <a:srgbClr val="000000"/>
                </a:solidFill>
                <a:effectLst/>
                <a:latin typeface="Arial" panose="020B0604020202020204" pitchFamily="34" charset="0"/>
              </a:rPr>
              <a:t>u principal objetivo es hacer frente a Irán, derrocando a Al Asad. Como Turquía, está dispuesto a lanzar una operación terrestre, ha enviado aviones a bases turcas y pretende armar a los rebeldes con misiles tierra-aire, necesarios para afrontar el avance de Damasco con el apoyo ruso.</a:t>
            </a:r>
            <a:endParaRPr lang="es-US" dirty="0"/>
          </a:p>
        </p:txBody>
      </p:sp>
    </p:spTree>
    <p:extLst>
      <p:ext uri="{BB962C8B-B14F-4D97-AF65-F5344CB8AC3E}">
        <p14:creationId xmlns:p14="http://schemas.microsoft.com/office/powerpoint/2010/main" val="1575163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dirty="0"/>
              <a:t>Problemas estratégicos</a:t>
            </a:r>
          </a:p>
        </p:txBody>
      </p:sp>
      <p:sp>
        <p:nvSpPr>
          <p:cNvPr id="3" name="Marcador de contenido 2"/>
          <p:cNvSpPr>
            <a:spLocks noGrp="1"/>
          </p:cNvSpPr>
          <p:nvPr>
            <p:ph idx="1"/>
          </p:nvPr>
        </p:nvSpPr>
        <p:spPr>
          <a:xfrm>
            <a:off x="1451579" y="2299355"/>
            <a:ext cx="9603275" cy="3450613"/>
          </a:xfrm>
        </p:spPr>
        <p:txBody>
          <a:bodyPr/>
          <a:lstStyle/>
          <a:p>
            <a:r>
              <a:rPr lang="es-US" b="0" i="0" dirty="0">
                <a:solidFill>
                  <a:srgbClr val="000000"/>
                </a:solidFill>
                <a:effectLst/>
                <a:latin typeface="Helvetica"/>
              </a:rPr>
              <a:t>Siria está ubicada en pleno corazón de Medio Oriente y tiene un rol fundamental en la estabilidad de la región. </a:t>
            </a:r>
          </a:p>
          <a:p>
            <a:r>
              <a:rPr lang="es-US" b="0" i="0" dirty="0">
                <a:solidFill>
                  <a:srgbClr val="000000"/>
                </a:solidFill>
                <a:effectLst/>
                <a:latin typeface="Helvetica"/>
              </a:rPr>
              <a:t>En el pasado tuvo serios problemas con Jordania y el Líbano. </a:t>
            </a:r>
          </a:p>
          <a:p>
            <a:r>
              <a:rPr lang="es-US" b="0" i="0" dirty="0">
                <a:solidFill>
                  <a:srgbClr val="000000"/>
                </a:solidFill>
                <a:effectLst/>
                <a:latin typeface="Helvetica"/>
              </a:rPr>
              <a:t>También, pero en menor medida, con Egipto. </a:t>
            </a:r>
          </a:p>
          <a:p>
            <a:r>
              <a:rPr lang="es-US" b="0" i="0" dirty="0">
                <a:solidFill>
                  <a:srgbClr val="000000"/>
                </a:solidFill>
                <a:effectLst/>
                <a:latin typeface="Helvetica"/>
              </a:rPr>
              <a:t>Hasta el día de hoy mantiene un conflicto con Israel, no sólo por la cuestión palestina, sino que por la anexión de los </a:t>
            </a:r>
            <a:r>
              <a:rPr lang="es-US" b="0" i="0" u="none" strike="noStrike" dirty="0">
                <a:effectLst/>
                <a:latin typeface="Helvetica"/>
                <a:hlinkClick r:id="rId2"/>
              </a:rPr>
              <a:t>Altos del Golán</a:t>
            </a:r>
            <a:r>
              <a:rPr lang="es-US" b="0" i="0" dirty="0">
                <a:solidFill>
                  <a:srgbClr val="000000"/>
                </a:solidFill>
                <a:effectLst/>
                <a:latin typeface="Helvetica"/>
              </a:rPr>
              <a:t> por parte de Israel tras la guerra de 1967</a:t>
            </a:r>
            <a:endParaRPr lang="es-US" dirty="0"/>
          </a:p>
        </p:txBody>
      </p:sp>
    </p:spTree>
    <p:extLst>
      <p:ext uri="{BB962C8B-B14F-4D97-AF65-F5344CB8AC3E}">
        <p14:creationId xmlns:p14="http://schemas.microsoft.com/office/powerpoint/2010/main" val="17913826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dirty="0"/>
              <a:t>Problemas estratégicos</a:t>
            </a:r>
          </a:p>
        </p:txBody>
      </p:sp>
      <p:sp>
        <p:nvSpPr>
          <p:cNvPr id="3" name="Marcador de contenido 2"/>
          <p:cNvSpPr>
            <a:spLocks noGrp="1"/>
          </p:cNvSpPr>
          <p:nvPr>
            <p:ph idx="1"/>
          </p:nvPr>
        </p:nvSpPr>
        <p:spPr/>
        <p:txBody>
          <a:bodyPr/>
          <a:lstStyle/>
          <a:p>
            <a:r>
              <a:rPr lang="es-US" b="0" i="0" dirty="0">
                <a:solidFill>
                  <a:srgbClr val="000000"/>
                </a:solidFill>
                <a:effectLst/>
                <a:latin typeface="Helvetica"/>
              </a:rPr>
              <a:t> Si bien existe una mayoría musulmana, existe una importante minoría cristiana, la cual cuenta con igualdad de derechos.</a:t>
            </a:r>
          </a:p>
          <a:p>
            <a:r>
              <a:rPr lang="es-US" b="0" i="0" dirty="0">
                <a:solidFill>
                  <a:srgbClr val="000000"/>
                </a:solidFill>
                <a:effectLst/>
                <a:latin typeface="Helvetica"/>
              </a:rPr>
              <a:t> Esto último, pues la Constitución siria define al estado como “laico”, además de socialista.</a:t>
            </a:r>
          </a:p>
          <a:p>
            <a:r>
              <a:rPr lang="es-US" b="0" i="0" dirty="0">
                <a:solidFill>
                  <a:srgbClr val="000000"/>
                </a:solidFill>
                <a:effectLst/>
                <a:latin typeface="Helvetica"/>
              </a:rPr>
              <a:t> La mayoría de los musulmanes del país pertenecen a la rama sunita del Islam, pero la familia Al Assad es parte de la comunidad alauí.</a:t>
            </a:r>
            <a:endParaRPr lang="es-US" dirty="0"/>
          </a:p>
        </p:txBody>
      </p:sp>
    </p:spTree>
    <p:extLst>
      <p:ext uri="{BB962C8B-B14F-4D97-AF65-F5344CB8AC3E}">
        <p14:creationId xmlns:p14="http://schemas.microsoft.com/office/powerpoint/2010/main" val="39848646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dirty="0"/>
              <a:t>Problemas estratégicos</a:t>
            </a:r>
          </a:p>
        </p:txBody>
      </p:sp>
      <p:sp>
        <p:nvSpPr>
          <p:cNvPr id="3" name="Marcador de contenido 2"/>
          <p:cNvSpPr>
            <a:spLocks noGrp="1"/>
          </p:cNvSpPr>
          <p:nvPr>
            <p:ph idx="1"/>
          </p:nvPr>
        </p:nvSpPr>
        <p:spPr/>
        <p:txBody>
          <a:bodyPr>
            <a:normAutofit fontScale="92500" lnSpcReduction="20000"/>
          </a:bodyPr>
          <a:lstStyle/>
          <a:p>
            <a:r>
              <a:rPr lang="es-US" b="1" i="0" dirty="0">
                <a:solidFill>
                  <a:srgbClr val="000000"/>
                </a:solidFill>
                <a:effectLst/>
                <a:latin typeface="Helvetica"/>
              </a:rPr>
              <a:t>Oposición siria:</a:t>
            </a:r>
            <a:r>
              <a:rPr lang="es-US" b="0" i="0" dirty="0">
                <a:solidFill>
                  <a:srgbClr val="000000"/>
                </a:solidFill>
                <a:effectLst/>
                <a:latin typeface="Helvetica"/>
              </a:rPr>
              <a:t> Este bloque, absolutamente dividido, agrupa a todos los opositores al gobierno de Bashar Al Assad. </a:t>
            </a:r>
          </a:p>
          <a:p>
            <a:r>
              <a:rPr lang="es-US" b="0" i="0" dirty="0">
                <a:solidFill>
                  <a:srgbClr val="000000"/>
                </a:solidFill>
                <a:effectLst/>
                <a:latin typeface="Helvetica"/>
              </a:rPr>
              <a:t>Al no lograr cohesión y una organización bien estructurada, no ha sido reconocida por la comunidad internacional, aunque algunos de sus líderes han sido recibidos por gobiernos occidentales. </a:t>
            </a:r>
          </a:p>
          <a:p>
            <a:r>
              <a:rPr lang="es-US" b="0" i="0" dirty="0">
                <a:solidFill>
                  <a:srgbClr val="000000"/>
                </a:solidFill>
                <a:effectLst/>
                <a:latin typeface="Helvetica"/>
              </a:rPr>
              <a:t>Dentro de la oposición destacan el Ejército Libre Sirio, el Consejo Nacional Sirio y el Comité Nacional de Coordinación para el Cambio. </a:t>
            </a:r>
          </a:p>
          <a:p>
            <a:r>
              <a:rPr lang="es-US" b="0" i="0" dirty="0">
                <a:solidFill>
                  <a:srgbClr val="000000"/>
                </a:solidFill>
                <a:effectLst/>
                <a:latin typeface="Helvetica"/>
              </a:rPr>
              <a:t>Dentro de la oposición siria hay laicos, islamistas de diversa índole y kurdos, entre otros.</a:t>
            </a:r>
            <a:endParaRPr lang="es-US" dirty="0"/>
          </a:p>
        </p:txBody>
      </p:sp>
    </p:spTree>
    <p:extLst>
      <p:ext uri="{BB962C8B-B14F-4D97-AF65-F5344CB8AC3E}">
        <p14:creationId xmlns:p14="http://schemas.microsoft.com/office/powerpoint/2010/main" val="11702205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dirty="0"/>
              <a:t>Los problemas estratégicos</a:t>
            </a:r>
          </a:p>
        </p:txBody>
      </p:sp>
      <p:sp>
        <p:nvSpPr>
          <p:cNvPr id="3" name="Marcador de contenido 2"/>
          <p:cNvSpPr>
            <a:spLocks noGrp="1"/>
          </p:cNvSpPr>
          <p:nvPr>
            <p:ph idx="1"/>
          </p:nvPr>
        </p:nvSpPr>
        <p:spPr>
          <a:xfrm>
            <a:off x="1451579" y="2398433"/>
            <a:ext cx="9603275" cy="3450613"/>
          </a:xfrm>
        </p:spPr>
        <p:txBody>
          <a:bodyPr/>
          <a:lstStyle/>
          <a:p>
            <a:r>
              <a:rPr lang="es-US" b="1" i="0" dirty="0">
                <a:solidFill>
                  <a:srgbClr val="000000"/>
                </a:solidFill>
                <a:effectLst/>
                <a:latin typeface="Helvetica"/>
              </a:rPr>
              <a:t>Los aliados de Siria:</a:t>
            </a:r>
            <a:r>
              <a:rPr lang="es-US" b="0" i="0" dirty="0">
                <a:solidFill>
                  <a:srgbClr val="000000"/>
                </a:solidFill>
                <a:effectLst/>
                <a:latin typeface="Helvetica"/>
              </a:rPr>
              <a:t> Al momento de analizar los “socios” o “amigos” de Siria, no queda duda que ahí destacan </a:t>
            </a:r>
            <a:r>
              <a:rPr lang="es-US" b="0" i="0" u="none" strike="noStrike" dirty="0">
                <a:effectLst/>
                <a:latin typeface="Helvetica"/>
                <a:hlinkClick r:id="rId2"/>
              </a:rPr>
              <a:t>China, Rusia</a:t>
            </a:r>
            <a:r>
              <a:rPr lang="es-US" b="0" i="0" dirty="0">
                <a:solidFill>
                  <a:srgbClr val="000000"/>
                </a:solidFill>
                <a:effectLst/>
                <a:latin typeface="Helvetica"/>
              </a:rPr>
              <a:t> e </a:t>
            </a:r>
            <a:r>
              <a:rPr lang="es-US" b="0" i="0" u="none" strike="noStrike" dirty="0">
                <a:effectLst/>
                <a:latin typeface="Helvetica"/>
                <a:hlinkClick r:id="rId3"/>
              </a:rPr>
              <a:t>Irán</a:t>
            </a:r>
            <a:r>
              <a:rPr lang="es-US" b="0" i="0" dirty="0">
                <a:solidFill>
                  <a:srgbClr val="000000"/>
                </a:solidFill>
                <a:effectLst/>
                <a:latin typeface="Helvetica"/>
              </a:rPr>
              <a:t>. </a:t>
            </a:r>
          </a:p>
          <a:p>
            <a:r>
              <a:rPr lang="es-US" b="0" i="0" dirty="0">
                <a:solidFill>
                  <a:srgbClr val="000000"/>
                </a:solidFill>
                <a:effectLst/>
                <a:latin typeface="Helvetica"/>
              </a:rPr>
              <a:t>Estos tres países no sólo mantienen importantes nexos económicos y energéticos con Siria, sino que también se enmarcan dentro de una política que, con distintos matices, busca frenar el poderío occidental. </a:t>
            </a:r>
          </a:p>
          <a:p>
            <a:r>
              <a:rPr lang="es-US" b="0" i="0" dirty="0">
                <a:solidFill>
                  <a:srgbClr val="000000"/>
                </a:solidFill>
                <a:effectLst/>
                <a:latin typeface="Helvetica"/>
              </a:rPr>
              <a:t>Junto a estas naciones, Hizbullah (que para muchos es un grupo terrorista o, como mínimo, una guerrilla, pero que para otros es un movimiento de lucha contra Israel) tiene importantes nexos de apoyo con el gobierno sirio.</a:t>
            </a:r>
            <a:endParaRPr lang="es-US" dirty="0"/>
          </a:p>
        </p:txBody>
      </p:sp>
    </p:spTree>
    <p:extLst>
      <p:ext uri="{BB962C8B-B14F-4D97-AF65-F5344CB8AC3E}">
        <p14:creationId xmlns:p14="http://schemas.microsoft.com/office/powerpoint/2010/main" val="3050403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110980"/>
            <a:ext cx="9913738" cy="828179"/>
          </a:xfrm>
        </p:spPr>
        <p:txBody>
          <a:bodyPr/>
          <a:lstStyle/>
          <a:p>
            <a:pPr algn="ctr"/>
            <a:r>
              <a:rPr lang="es-US" dirty="0"/>
              <a:t>                 Historia de Siria</a:t>
            </a:r>
          </a:p>
        </p:txBody>
      </p:sp>
      <p:sp>
        <p:nvSpPr>
          <p:cNvPr id="3" name="Marcador de contenido 2"/>
          <p:cNvSpPr>
            <a:spLocks noGrp="1"/>
          </p:cNvSpPr>
          <p:nvPr>
            <p:ph idx="1"/>
          </p:nvPr>
        </p:nvSpPr>
        <p:spPr/>
        <p:txBody>
          <a:bodyPr>
            <a:normAutofit/>
          </a:bodyPr>
          <a:lstStyle/>
          <a:p>
            <a:pPr algn="just" fontAlgn="base"/>
            <a:r>
              <a:rPr lang="es-US" sz="1600" b="0" i="0" dirty="0">
                <a:solidFill>
                  <a:srgbClr val="252525"/>
                </a:solidFill>
                <a:effectLst/>
                <a:latin typeface="Arial" panose="020B0604020202020204" pitchFamily="34" charset="0"/>
                <a:cs typeface="Arial" panose="020B0604020202020204" pitchFamily="34" charset="0"/>
              </a:rPr>
              <a:t>La </a:t>
            </a:r>
            <a:r>
              <a:rPr lang="es-US" sz="1600" b="1" i="0" dirty="0">
                <a:solidFill>
                  <a:srgbClr val="252525"/>
                </a:solidFill>
                <a:effectLst/>
                <a:latin typeface="Arial" panose="020B0604020202020204" pitchFamily="34" charset="0"/>
                <a:cs typeface="Arial" panose="020B0604020202020204" pitchFamily="34" charset="0"/>
              </a:rPr>
              <a:t>historia de Siria</a:t>
            </a:r>
            <a:r>
              <a:rPr lang="es-US" sz="1600" b="0" i="0" dirty="0">
                <a:solidFill>
                  <a:srgbClr val="252525"/>
                </a:solidFill>
                <a:effectLst/>
                <a:latin typeface="Arial" panose="020B0604020202020204" pitchFamily="34" charset="0"/>
                <a:cs typeface="Arial" panose="020B0604020202020204" pitchFamily="34" charset="0"/>
              </a:rPr>
              <a:t> comprende los acontecimientos que han tenido lugar en este país desde la prehistoria hasta la actualidad, marcados por la situación geográfica.</a:t>
            </a:r>
          </a:p>
          <a:p>
            <a:pPr algn="just" fontAlgn="base"/>
            <a:r>
              <a:rPr lang="es-US" sz="1600" b="0" i="0" dirty="0">
                <a:solidFill>
                  <a:srgbClr val="252525"/>
                </a:solidFill>
                <a:effectLst/>
                <a:latin typeface="Arial" panose="020B0604020202020204" pitchFamily="34" charset="0"/>
                <a:cs typeface="Arial" panose="020B0604020202020204" pitchFamily="34" charset="0"/>
              </a:rPr>
              <a:t>La región de </a:t>
            </a:r>
            <a:r>
              <a:rPr lang="es-US" sz="1600" b="0" i="0" u="none" strike="noStrike" dirty="0">
                <a:solidFill>
                  <a:srgbClr val="5A3696"/>
                </a:solidFill>
                <a:effectLst/>
                <a:latin typeface="Arial" panose="020B0604020202020204" pitchFamily="34" charset="0"/>
                <a:cs typeface="Arial" panose="020B0604020202020204" pitchFamily="34" charset="0"/>
                <a:hlinkClick r:id="rId2" tooltip="Siria"/>
              </a:rPr>
              <a:t>Siria</a:t>
            </a:r>
            <a:r>
              <a:rPr lang="es-US" sz="1600" b="0" i="0" dirty="0">
                <a:solidFill>
                  <a:srgbClr val="252525"/>
                </a:solidFill>
                <a:effectLst/>
                <a:latin typeface="Arial" panose="020B0604020202020204" pitchFamily="34" charset="0"/>
                <a:cs typeface="Arial" panose="020B0604020202020204" pitchFamily="34" charset="0"/>
              </a:rPr>
              <a:t> fue el centro de una civilización semita de gran importancia en torno a las ciudades de </a:t>
            </a:r>
            <a:r>
              <a:rPr lang="es-US" sz="1600" b="0" i="0" u="none" strike="noStrike" dirty="0">
                <a:solidFill>
                  <a:srgbClr val="5A3696"/>
                </a:solidFill>
                <a:effectLst/>
                <a:latin typeface="Arial" panose="020B0604020202020204" pitchFamily="34" charset="0"/>
                <a:cs typeface="Arial" panose="020B0604020202020204" pitchFamily="34" charset="0"/>
                <a:hlinkClick r:id="rId3" tooltip="Ebla"/>
              </a:rPr>
              <a:t>Ebla</a:t>
            </a:r>
            <a:r>
              <a:rPr lang="es-US" sz="1600" b="0" i="0" dirty="0">
                <a:solidFill>
                  <a:srgbClr val="252525"/>
                </a:solidFill>
                <a:effectLst/>
                <a:latin typeface="Arial" panose="020B0604020202020204" pitchFamily="34" charset="0"/>
                <a:cs typeface="Arial" panose="020B0604020202020204" pitchFamily="34" charset="0"/>
              </a:rPr>
              <a:t> y </a:t>
            </a:r>
            <a:r>
              <a:rPr lang="es-US" sz="1600" b="0" i="0" u="none" strike="noStrike" dirty="0">
                <a:solidFill>
                  <a:srgbClr val="5A3696"/>
                </a:solidFill>
                <a:effectLst/>
                <a:latin typeface="Arial" panose="020B0604020202020204" pitchFamily="34" charset="0"/>
                <a:cs typeface="Arial" panose="020B0604020202020204" pitchFamily="34" charset="0"/>
                <a:hlinkClick r:id="rId4" tooltip="Ugarit"/>
              </a:rPr>
              <a:t>Ugarit</a:t>
            </a:r>
            <a:r>
              <a:rPr lang="es-US" sz="1600" b="0" i="0" dirty="0">
                <a:solidFill>
                  <a:srgbClr val="252525"/>
                </a:solidFill>
                <a:effectLst/>
                <a:latin typeface="Arial" panose="020B0604020202020204" pitchFamily="34" charset="0"/>
                <a:cs typeface="Arial" panose="020B0604020202020204" pitchFamily="34" charset="0"/>
              </a:rPr>
              <a:t>. Allí tuvo lugar el descubrimiento del </a:t>
            </a:r>
            <a:r>
              <a:rPr lang="es-US" sz="1600" b="0" i="0" u="none" strike="noStrike" dirty="0">
                <a:solidFill>
                  <a:srgbClr val="5A3696"/>
                </a:solidFill>
                <a:effectLst/>
                <a:latin typeface="Arial" panose="020B0604020202020204" pitchFamily="34" charset="0"/>
                <a:cs typeface="Arial" panose="020B0604020202020204" pitchFamily="34" charset="0"/>
                <a:hlinkClick r:id="rId5" tooltip="Bronce"/>
              </a:rPr>
              <a:t>bronce</a:t>
            </a:r>
            <a:r>
              <a:rPr lang="es-US" sz="1600" b="0" i="0" dirty="0">
                <a:solidFill>
                  <a:srgbClr val="252525"/>
                </a:solidFill>
                <a:effectLst/>
                <a:latin typeface="Arial" panose="020B0604020202020204" pitchFamily="34" charset="0"/>
                <a:cs typeface="Arial" panose="020B0604020202020204" pitchFamily="34" charset="0"/>
              </a:rPr>
              <a:t>.</a:t>
            </a:r>
          </a:p>
          <a:p>
            <a:pPr algn="just" fontAlgn="base"/>
            <a:r>
              <a:rPr lang="es-US" sz="1600" b="0" i="0" dirty="0">
                <a:solidFill>
                  <a:srgbClr val="252525"/>
                </a:solidFill>
                <a:effectLst/>
                <a:latin typeface="Arial" panose="020B0604020202020204" pitchFamily="34" charset="0"/>
                <a:cs typeface="Arial" panose="020B0604020202020204" pitchFamily="34" charset="0"/>
              </a:rPr>
              <a:t>Tierra de paso, el país ha estado dominado por egipcios, cananeos, hititas, hebreos, asirios, </a:t>
            </a:r>
            <a:r>
              <a:rPr lang="es-US" sz="1600" b="0" i="0" u="none" strike="noStrike" dirty="0">
                <a:solidFill>
                  <a:srgbClr val="5A3696"/>
                </a:solidFill>
                <a:effectLst/>
                <a:latin typeface="Arial" panose="020B0604020202020204" pitchFamily="34" charset="0"/>
                <a:cs typeface="Arial" panose="020B0604020202020204" pitchFamily="34" charset="0"/>
                <a:hlinkClick r:id="rId6" tooltip="Imperio Persa"/>
              </a:rPr>
              <a:t>persas</a:t>
            </a:r>
            <a:r>
              <a:rPr lang="es-US" sz="1600" b="0" i="0" dirty="0">
                <a:solidFill>
                  <a:srgbClr val="252525"/>
                </a:solidFill>
                <a:effectLst/>
                <a:latin typeface="Arial" panose="020B0604020202020204" pitchFamily="34" charset="0"/>
                <a:cs typeface="Arial" panose="020B0604020202020204" pitchFamily="34" charset="0"/>
              </a:rPr>
              <a:t>, griegos, </a:t>
            </a:r>
            <a:r>
              <a:rPr lang="es-US" sz="1600" b="0" i="0" u="none" strike="noStrike" dirty="0">
                <a:solidFill>
                  <a:srgbClr val="5A3696"/>
                </a:solidFill>
                <a:effectLst/>
                <a:latin typeface="Arial" panose="020B0604020202020204" pitchFamily="34" charset="0"/>
                <a:cs typeface="Arial" panose="020B0604020202020204" pitchFamily="34" charset="0"/>
                <a:hlinkClick r:id="rId7" tooltip="Imperio seléucida"/>
              </a:rPr>
              <a:t>imperio seléucida</a:t>
            </a:r>
            <a:r>
              <a:rPr lang="es-US" sz="1600" b="0" i="0" dirty="0">
                <a:solidFill>
                  <a:srgbClr val="252525"/>
                </a:solidFill>
                <a:effectLst/>
                <a:latin typeface="Arial" panose="020B0604020202020204" pitchFamily="34" charset="0"/>
                <a:cs typeface="Arial" panose="020B0604020202020204" pitchFamily="34" charset="0"/>
              </a:rPr>
              <a:t>, </a:t>
            </a:r>
            <a:r>
              <a:rPr lang="es-US" sz="1600" b="0" i="0" u="none" strike="noStrike" dirty="0">
                <a:solidFill>
                  <a:srgbClr val="5A3696"/>
                </a:solidFill>
                <a:effectLst/>
                <a:latin typeface="Arial" panose="020B0604020202020204" pitchFamily="34" charset="0"/>
                <a:cs typeface="Arial" panose="020B0604020202020204" pitchFamily="34" charset="0"/>
                <a:hlinkClick r:id="rId8" tooltip="Siria (provincia romana)"/>
              </a:rPr>
              <a:t>romanos</a:t>
            </a:r>
            <a:r>
              <a:rPr lang="es-US" sz="1600" b="0" i="0" dirty="0">
                <a:solidFill>
                  <a:srgbClr val="252525"/>
                </a:solidFill>
                <a:effectLst/>
                <a:latin typeface="Arial" panose="020B0604020202020204" pitchFamily="34" charset="0"/>
                <a:cs typeface="Arial" panose="020B0604020202020204" pitchFamily="34" charset="0"/>
              </a:rPr>
              <a:t>, árabes, </a:t>
            </a:r>
            <a:r>
              <a:rPr lang="es-US" sz="1600" b="0" i="0" u="none" strike="noStrike" dirty="0">
                <a:solidFill>
                  <a:srgbClr val="5A3696"/>
                </a:solidFill>
                <a:effectLst/>
                <a:latin typeface="Arial" panose="020B0604020202020204" pitchFamily="34" charset="0"/>
                <a:cs typeface="Arial" panose="020B0604020202020204" pitchFamily="34" charset="0"/>
                <a:hlinkClick r:id="rId9" tooltip="Imperio mongol"/>
              </a:rPr>
              <a:t>mongoles</a:t>
            </a:r>
            <a:r>
              <a:rPr lang="es-US" sz="1600" b="0" i="0" dirty="0">
                <a:solidFill>
                  <a:srgbClr val="252525"/>
                </a:solidFill>
                <a:effectLst/>
                <a:latin typeface="Arial" panose="020B0604020202020204" pitchFamily="34" charset="0"/>
                <a:cs typeface="Arial" panose="020B0604020202020204" pitchFamily="34" charset="0"/>
              </a:rPr>
              <a:t>, otomanos y </a:t>
            </a:r>
            <a:r>
              <a:rPr lang="es-US" sz="1600" b="0" i="0" u="none" strike="noStrike" dirty="0">
                <a:solidFill>
                  <a:srgbClr val="5A3696"/>
                </a:solidFill>
                <a:effectLst/>
                <a:latin typeface="Arial" panose="020B0604020202020204" pitchFamily="34" charset="0"/>
                <a:cs typeface="Arial" panose="020B0604020202020204" pitchFamily="34" charset="0"/>
                <a:hlinkClick r:id="rId10" tooltip="Francia"/>
              </a:rPr>
              <a:t>franceses</a:t>
            </a:r>
            <a:r>
              <a:rPr lang="es-US" sz="1600" b="0" i="0" dirty="0">
                <a:solidFill>
                  <a:srgbClr val="252525"/>
                </a:solidFill>
                <a:effectLst/>
                <a:latin typeface="Arial" panose="020B0604020202020204" pitchFamily="34" charset="0"/>
                <a:cs typeface="Arial" panose="020B0604020202020204" pitchFamily="34" charset="0"/>
              </a:rPr>
              <a:t>, hasta su independencia en </a:t>
            </a:r>
            <a:r>
              <a:rPr lang="es-US" sz="1600" b="0" i="0" u="none" strike="noStrike" dirty="0">
                <a:solidFill>
                  <a:srgbClr val="5A3696"/>
                </a:solidFill>
                <a:effectLst/>
                <a:latin typeface="Arial" panose="020B0604020202020204" pitchFamily="34" charset="0"/>
                <a:cs typeface="Arial" panose="020B0604020202020204" pitchFamily="34" charset="0"/>
                <a:hlinkClick r:id="rId11" tooltip="1946"/>
              </a:rPr>
              <a:t>1946</a:t>
            </a:r>
            <a:r>
              <a:rPr lang="es-US" sz="1600" b="0" i="0" dirty="0">
                <a:solidFill>
                  <a:srgbClr val="252525"/>
                </a:solidFill>
                <a:effectLst/>
                <a:latin typeface="Arial" panose="020B0604020202020204" pitchFamily="34" charset="0"/>
                <a:cs typeface="Arial" panose="020B0604020202020204" pitchFamily="34" charset="0"/>
              </a:rPr>
              <a:t>.</a:t>
            </a:r>
          </a:p>
          <a:p>
            <a:pPr algn="just" fontAlgn="base"/>
            <a:r>
              <a:rPr lang="es-US" sz="1600" b="0" i="0" dirty="0">
                <a:solidFill>
                  <a:srgbClr val="252525"/>
                </a:solidFill>
                <a:effectLst/>
                <a:latin typeface="Arial" panose="020B0604020202020204" pitchFamily="34" charset="0"/>
                <a:cs typeface="Arial" panose="020B0604020202020204" pitchFamily="34" charset="0"/>
              </a:rPr>
              <a:t>Durante los años 1950 y 1960 se sucedieron varios golpes de estado y las relaciones exteriores estaban marcadas por la oposición al estado de </a:t>
            </a:r>
            <a:r>
              <a:rPr lang="es-US" sz="1600" b="0" i="0" u="none" strike="noStrike" dirty="0">
                <a:solidFill>
                  <a:srgbClr val="5A3696"/>
                </a:solidFill>
                <a:effectLst/>
                <a:latin typeface="Arial" panose="020B0604020202020204" pitchFamily="34" charset="0"/>
                <a:cs typeface="Arial" panose="020B0604020202020204" pitchFamily="34" charset="0"/>
                <a:hlinkClick r:id="rId12" tooltip="Israel"/>
              </a:rPr>
              <a:t>Israel</a:t>
            </a:r>
            <a:r>
              <a:rPr lang="es-US" sz="1600" b="0" i="0" dirty="0">
                <a:solidFill>
                  <a:srgbClr val="252525"/>
                </a:solidFill>
                <a:effectLst/>
                <a:latin typeface="Arial" panose="020B0604020202020204" pitchFamily="34" charset="0"/>
                <a:cs typeface="Arial" panose="020B0604020202020204" pitchFamily="34" charset="0"/>
              </a:rPr>
              <a:t>.</a:t>
            </a:r>
          </a:p>
          <a:p>
            <a:endParaRPr lang="es-US" dirty="0"/>
          </a:p>
        </p:txBody>
      </p:sp>
    </p:spTree>
    <p:extLst>
      <p:ext uri="{BB962C8B-B14F-4D97-AF65-F5344CB8AC3E}">
        <p14:creationId xmlns:p14="http://schemas.microsoft.com/office/powerpoint/2010/main" val="29901054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dirty="0"/>
              <a:t>Los problemas estratégicos</a:t>
            </a:r>
          </a:p>
        </p:txBody>
      </p:sp>
      <p:sp>
        <p:nvSpPr>
          <p:cNvPr id="5" name="Marcador de contenido 4"/>
          <p:cNvSpPr>
            <a:spLocks noGrp="1"/>
          </p:cNvSpPr>
          <p:nvPr>
            <p:ph idx="1"/>
          </p:nvPr>
        </p:nvSpPr>
        <p:spPr/>
        <p:txBody>
          <a:bodyPr/>
          <a:lstStyle/>
          <a:p>
            <a:r>
              <a:rPr lang="es-US" b="1" i="0" dirty="0">
                <a:solidFill>
                  <a:srgbClr val="000000"/>
                </a:solidFill>
                <a:effectLst/>
                <a:latin typeface="Helvetica"/>
              </a:rPr>
              <a:t>Los rivales de Siria:</a:t>
            </a:r>
            <a:r>
              <a:rPr lang="es-US" b="0" i="0" dirty="0">
                <a:solidFill>
                  <a:srgbClr val="000000"/>
                </a:solidFill>
                <a:effectLst/>
                <a:latin typeface="Helvetica"/>
              </a:rPr>
              <a:t> La lista es encabezada por Estados Unidos, que tiene al régimen sirio dentro de su denominado “</a:t>
            </a:r>
            <a:r>
              <a:rPr lang="es-US" b="0" i="0" u="none" strike="noStrike" dirty="0">
                <a:effectLst/>
                <a:latin typeface="Helvetica"/>
                <a:hlinkClick r:id="rId2"/>
              </a:rPr>
              <a:t>Eje del mal</a:t>
            </a:r>
            <a:r>
              <a:rPr lang="es-US" b="0" i="0" dirty="0">
                <a:solidFill>
                  <a:srgbClr val="000000"/>
                </a:solidFill>
                <a:effectLst/>
                <a:latin typeface="Helvetica"/>
              </a:rPr>
              <a:t>”. Israel también es un gran contrincante de Siria, debido al conflicto palestino (Siria siempre ha apoyado la causa palestina) y a la ocupación israelí de los Altos del Golán. </a:t>
            </a:r>
          </a:p>
          <a:p>
            <a:r>
              <a:rPr lang="es-US" b="0" i="0" dirty="0">
                <a:solidFill>
                  <a:srgbClr val="000000"/>
                </a:solidFill>
                <a:effectLst/>
                <a:latin typeface="Helvetica"/>
              </a:rPr>
              <a:t>La Unión Europea (UE) tiene una postura más tibia respecto a Siria, pero, finalmente, la UE es contraria a las políticas sirias.</a:t>
            </a:r>
          </a:p>
          <a:p>
            <a:r>
              <a:rPr lang="es-US" b="0" i="0" dirty="0">
                <a:solidFill>
                  <a:srgbClr val="000000"/>
                </a:solidFill>
                <a:effectLst/>
                <a:latin typeface="Helvetica"/>
              </a:rPr>
              <a:t> La Unión Europea (UE) tiene una postura más tibia respecto a Siria, pero, finalmente, la UE es contraria a las políticas sirias.</a:t>
            </a:r>
          </a:p>
        </p:txBody>
      </p:sp>
    </p:spTree>
    <p:extLst>
      <p:ext uri="{BB962C8B-B14F-4D97-AF65-F5344CB8AC3E}">
        <p14:creationId xmlns:p14="http://schemas.microsoft.com/office/powerpoint/2010/main" val="8171061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dirty="0"/>
              <a:t>Problemas estratégicos</a:t>
            </a:r>
          </a:p>
        </p:txBody>
      </p:sp>
      <p:sp>
        <p:nvSpPr>
          <p:cNvPr id="3" name="Marcador de contenido 2"/>
          <p:cNvSpPr>
            <a:spLocks noGrp="1"/>
          </p:cNvSpPr>
          <p:nvPr>
            <p:ph idx="1"/>
          </p:nvPr>
        </p:nvSpPr>
        <p:spPr/>
        <p:txBody>
          <a:bodyPr/>
          <a:lstStyle/>
          <a:p>
            <a:r>
              <a:rPr lang="es-US" b="0" i="0" dirty="0">
                <a:solidFill>
                  <a:srgbClr val="000000"/>
                </a:solidFill>
                <a:effectLst/>
                <a:latin typeface="Helvetica"/>
              </a:rPr>
              <a:t>El problema para Estados Unidos, Israel y la UE es que el gobierno de Al Assad impide la llegada al poder de islamistas radicales, así que para ellos tampoco es una buena noticia que se produzca un gran caos en Siria. </a:t>
            </a:r>
          </a:p>
          <a:p>
            <a:r>
              <a:rPr lang="es-US" b="0" i="0" dirty="0">
                <a:solidFill>
                  <a:srgbClr val="000000"/>
                </a:solidFill>
                <a:effectLst/>
                <a:latin typeface="Helvetica"/>
              </a:rPr>
              <a:t>De ahí que la presión internacional (de las potencias occidentales) vaya en dirección de una intervención, para así resguardar sus intereses y evitar la irrupción de grupos políticos contrarios a occidente e Israel.</a:t>
            </a:r>
            <a:endParaRPr lang="es-US" dirty="0"/>
          </a:p>
        </p:txBody>
      </p:sp>
    </p:spTree>
    <p:extLst>
      <p:ext uri="{BB962C8B-B14F-4D97-AF65-F5344CB8AC3E}">
        <p14:creationId xmlns:p14="http://schemas.microsoft.com/office/powerpoint/2010/main" val="13377096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dirty="0"/>
              <a:t>Los problemas estratégicos</a:t>
            </a:r>
          </a:p>
        </p:txBody>
      </p:sp>
      <p:sp>
        <p:nvSpPr>
          <p:cNvPr id="3" name="Marcador de contenido 2"/>
          <p:cNvSpPr>
            <a:spLocks noGrp="1"/>
          </p:cNvSpPr>
          <p:nvPr>
            <p:ph idx="1"/>
          </p:nvPr>
        </p:nvSpPr>
        <p:spPr/>
        <p:txBody>
          <a:bodyPr/>
          <a:lstStyle/>
          <a:p>
            <a:r>
              <a:rPr lang="es-US" b="0" i="0" dirty="0">
                <a:solidFill>
                  <a:srgbClr val="000000"/>
                </a:solidFill>
                <a:effectLst/>
                <a:latin typeface="Helvetica"/>
              </a:rPr>
              <a:t>Algo de gran relevancia es el rol que juega Turquía, que cada vez tiene </a:t>
            </a:r>
            <a:r>
              <a:rPr lang="es-US" b="0" i="0" u="none" strike="noStrike" dirty="0">
                <a:effectLst/>
                <a:latin typeface="Helvetica"/>
                <a:hlinkClick r:id="rId2"/>
              </a:rPr>
              <a:t>mayor influencia</a:t>
            </a:r>
            <a:r>
              <a:rPr lang="es-US" b="0" i="0" dirty="0">
                <a:solidFill>
                  <a:srgbClr val="000000"/>
                </a:solidFill>
                <a:effectLst/>
                <a:latin typeface="Helvetica"/>
              </a:rPr>
              <a:t> en Medio Oriente y el </a:t>
            </a:r>
            <a:r>
              <a:rPr lang="es-US" b="0" i="0" u="none" strike="noStrike" dirty="0">
                <a:effectLst/>
                <a:latin typeface="Helvetica"/>
                <a:hlinkClick r:id="rId3"/>
              </a:rPr>
              <a:t>Magreb</a:t>
            </a:r>
            <a:r>
              <a:rPr lang="es-US" b="0" i="0" dirty="0">
                <a:solidFill>
                  <a:srgbClr val="000000"/>
                </a:solidFill>
                <a:effectLst/>
                <a:latin typeface="Helvetica"/>
              </a:rPr>
              <a:t>. </a:t>
            </a:r>
          </a:p>
          <a:p>
            <a:r>
              <a:rPr lang="es-US" b="0" i="0" dirty="0">
                <a:solidFill>
                  <a:srgbClr val="000000"/>
                </a:solidFill>
                <a:effectLst/>
                <a:latin typeface="Helvetica"/>
              </a:rPr>
              <a:t>Hasta el momento, el gobierno turco ha expresado su rechazo por las medidas de represión llevadas a cabo por el régimen sirio, pero ha intentado buscar una solución diferente a una posible invasión extranjera. </a:t>
            </a:r>
          </a:p>
          <a:p>
            <a:r>
              <a:rPr lang="es-US" b="0" i="0" dirty="0">
                <a:solidFill>
                  <a:srgbClr val="000000"/>
                </a:solidFill>
                <a:effectLst/>
                <a:latin typeface="Helvetica"/>
              </a:rPr>
              <a:t>En la medida que Irán y Turquía mantengan buenas relaciones en este asunto, el equilibrio de la zona no estará asegurado, pero sí habrá un menor riesgo de un descalabro.</a:t>
            </a:r>
            <a:endParaRPr lang="es-US" dirty="0"/>
          </a:p>
        </p:txBody>
      </p:sp>
    </p:spTree>
    <p:extLst>
      <p:ext uri="{BB962C8B-B14F-4D97-AF65-F5344CB8AC3E}">
        <p14:creationId xmlns:p14="http://schemas.microsoft.com/office/powerpoint/2010/main" val="7295656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dirty="0"/>
              <a:t>Los problemas estratégicos</a:t>
            </a:r>
          </a:p>
        </p:txBody>
      </p:sp>
      <p:sp>
        <p:nvSpPr>
          <p:cNvPr id="3" name="Marcador de contenido 2"/>
          <p:cNvSpPr>
            <a:spLocks noGrp="1"/>
          </p:cNvSpPr>
          <p:nvPr>
            <p:ph idx="1"/>
          </p:nvPr>
        </p:nvSpPr>
        <p:spPr/>
        <p:txBody>
          <a:bodyPr/>
          <a:lstStyle/>
          <a:p>
            <a:r>
              <a:rPr lang="es-US" b="1" i="0" dirty="0">
                <a:solidFill>
                  <a:srgbClr val="000000"/>
                </a:solidFill>
                <a:effectLst/>
                <a:latin typeface="Helvetica"/>
              </a:rPr>
              <a:t>Las relaciones en Medio Oriente:</a:t>
            </a:r>
            <a:r>
              <a:rPr lang="es-US" b="0" i="0" dirty="0">
                <a:solidFill>
                  <a:srgbClr val="000000"/>
                </a:solidFill>
                <a:effectLst/>
                <a:latin typeface="Helvetica"/>
              </a:rPr>
              <a:t> Los países árabes han tenido históricas diferencias y eso es algo que se mantiene. </a:t>
            </a:r>
          </a:p>
          <a:p>
            <a:r>
              <a:rPr lang="es-US" b="0" i="0" dirty="0">
                <a:solidFill>
                  <a:srgbClr val="000000"/>
                </a:solidFill>
                <a:effectLst/>
                <a:latin typeface="Helvetica"/>
              </a:rPr>
              <a:t>Así como el Egipto de la era Mubarak y Jordania han sido aliados occidentales, Siria ha generado redes de apoyo con Irán y Hizbullah. </a:t>
            </a:r>
          </a:p>
          <a:p>
            <a:r>
              <a:rPr lang="es-US" b="0" i="0" dirty="0">
                <a:solidFill>
                  <a:srgbClr val="000000"/>
                </a:solidFill>
                <a:effectLst/>
                <a:latin typeface="Helvetica"/>
              </a:rPr>
              <a:t>Líbano parece vivir su propia realidad paralela, pues tiene problemas con Siria, pero también con Israel, sus dos vecinos. </a:t>
            </a:r>
            <a:endParaRPr lang="es-US" dirty="0"/>
          </a:p>
        </p:txBody>
      </p:sp>
    </p:spTree>
    <p:extLst>
      <p:ext uri="{BB962C8B-B14F-4D97-AF65-F5344CB8AC3E}">
        <p14:creationId xmlns:p14="http://schemas.microsoft.com/office/powerpoint/2010/main" val="40526812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4"/>
          <p:cNvPicPr>
            <a:picLocks noChangeAspect="1"/>
          </p:cNvPicPr>
          <p:nvPr/>
        </p:nvPicPr>
        <p:blipFill>
          <a:blip r:embed="rId2"/>
          <a:stretch>
            <a:fillRect/>
          </a:stretch>
        </p:blipFill>
        <p:spPr>
          <a:xfrm>
            <a:off x="4328160" y="2100071"/>
            <a:ext cx="3535680" cy="2657856"/>
          </a:xfrm>
          <a:prstGeom prst="rect">
            <a:avLst/>
          </a:prstGeom>
        </p:spPr>
      </p:pic>
    </p:spTree>
    <p:extLst>
      <p:ext uri="{BB962C8B-B14F-4D97-AF65-F5344CB8AC3E}">
        <p14:creationId xmlns:p14="http://schemas.microsoft.com/office/powerpoint/2010/main" val="2598513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r>
              <a:rPr lang="es-US" dirty="0"/>
              <a:t>Lucha por Dominio del medio oriente</a:t>
            </a:r>
          </a:p>
        </p:txBody>
      </p:sp>
      <p:sp>
        <p:nvSpPr>
          <p:cNvPr id="5" name="Marcador de contenido 4"/>
          <p:cNvSpPr>
            <a:spLocks noGrp="1"/>
          </p:cNvSpPr>
          <p:nvPr>
            <p:ph idx="1"/>
          </p:nvPr>
        </p:nvSpPr>
        <p:spPr>
          <a:xfrm>
            <a:off x="1793113" y="1853754"/>
            <a:ext cx="9603275" cy="3450613"/>
          </a:xfrm>
        </p:spPr>
        <p:txBody>
          <a:bodyPr>
            <a:normAutofit/>
          </a:bodyPr>
          <a:lstStyle/>
          <a:p>
            <a:r>
              <a:rPr lang="es-US" b="0" i="0" dirty="0">
                <a:solidFill>
                  <a:srgbClr val="222222"/>
                </a:solidFill>
                <a:effectLst/>
                <a:latin typeface="Open Sans"/>
              </a:rPr>
              <a:t>Los islamistas encabezados por Al Baghdadi ejercen de ariete que está destruyendo todo el entramado de Oriente Medio para rediseñarlo en plano ideológico, político e institucional, señala el articulista.</a:t>
            </a:r>
          </a:p>
          <a:p>
            <a:r>
              <a:rPr lang="es-US" b="0" i="0" dirty="0">
                <a:solidFill>
                  <a:srgbClr val="222222"/>
                </a:solidFill>
                <a:effectLst/>
                <a:latin typeface="Open Sans"/>
              </a:rPr>
              <a:t>Mientras Occidente aplica al EI su habitual óptica de lucha antiterrorista, Rusia se decanta por acciones más propias de una guerra entre Estados. También las perspectivas de Siria son vistas de forma diferente por Moscú y las capitales occidentales.</a:t>
            </a:r>
            <a:br>
              <a:rPr lang="es-US" dirty="0"/>
            </a:br>
            <a:endParaRPr lang="es-US" dirty="0"/>
          </a:p>
        </p:txBody>
      </p:sp>
    </p:spTree>
    <p:extLst>
      <p:ext uri="{BB962C8B-B14F-4D97-AF65-F5344CB8AC3E}">
        <p14:creationId xmlns:p14="http://schemas.microsoft.com/office/powerpoint/2010/main" val="21684559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dirty="0"/>
              <a:t>Lucha por el dominio  del medio oriente</a:t>
            </a:r>
          </a:p>
        </p:txBody>
      </p:sp>
      <p:sp>
        <p:nvSpPr>
          <p:cNvPr id="3" name="Marcador de contenido 2"/>
          <p:cNvSpPr>
            <a:spLocks noGrp="1"/>
          </p:cNvSpPr>
          <p:nvPr>
            <p:ph idx="1"/>
          </p:nvPr>
        </p:nvSpPr>
        <p:spPr/>
        <p:txBody>
          <a:bodyPr/>
          <a:lstStyle/>
          <a:p>
            <a:r>
              <a:rPr lang="es-US" b="1" i="0" dirty="0">
                <a:solidFill>
                  <a:srgbClr val="111111"/>
                </a:solidFill>
                <a:effectLst/>
                <a:latin typeface="Merriweather"/>
              </a:rPr>
              <a:t>Desde hace muchos años, el punto focal de la política exterior estadounidense ha sido el petróleo, de hecho, el esfuerzo de varios gobiernos ha sido el manipular el mercado petrolero a través de los saudíes, sea para asegurar sus suministros, sea como arma estratégica contra sus adversarios</a:t>
            </a:r>
            <a:r>
              <a:rPr lang="es-US" b="0" i="0" dirty="0">
                <a:solidFill>
                  <a:srgbClr val="222222"/>
                </a:solidFill>
                <a:effectLst/>
                <a:latin typeface="Merriweather"/>
              </a:rPr>
              <a:t>.</a:t>
            </a:r>
            <a:endParaRPr lang="es-US" dirty="0"/>
          </a:p>
        </p:txBody>
      </p:sp>
    </p:spTree>
    <p:extLst>
      <p:ext uri="{BB962C8B-B14F-4D97-AF65-F5344CB8AC3E}">
        <p14:creationId xmlns:p14="http://schemas.microsoft.com/office/powerpoint/2010/main" val="41850002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dirty="0"/>
              <a:t>Lucha por el  dominio del medio oriente</a:t>
            </a:r>
          </a:p>
        </p:txBody>
      </p:sp>
      <p:sp>
        <p:nvSpPr>
          <p:cNvPr id="3" name="Marcador de contenido 2"/>
          <p:cNvSpPr>
            <a:spLocks noGrp="1"/>
          </p:cNvSpPr>
          <p:nvPr>
            <p:ph idx="1"/>
          </p:nvPr>
        </p:nvSpPr>
        <p:spPr/>
        <p:txBody>
          <a:bodyPr/>
          <a:lstStyle/>
          <a:p>
            <a:r>
              <a:rPr lang="es-US" b="1" i="0" dirty="0">
                <a:solidFill>
                  <a:srgbClr val="111111"/>
                </a:solidFill>
                <a:effectLst/>
                <a:latin typeface="Merriweather"/>
              </a:rPr>
              <a:t>En la actualidad, se manipula intencionadamente el mercado de hidrocarburos hacia la baja, levantando oportunamente sanciones contra Irán, manteniendo o aumentando la producción saudí y acelerando la producción de esquisto en Estados Unidos</a:t>
            </a:r>
            <a:r>
              <a:rPr lang="es-US" b="0" i="0" dirty="0">
                <a:solidFill>
                  <a:srgbClr val="222222"/>
                </a:solidFill>
                <a:effectLst/>
                <a:latin typeface="Merriweather"/>
              </a:rPr>
              <a:t>. </a:t>
            </a:r>
          </a:p>
          <a:p>
            <a:r>
              <a:rPr lang="es-US" b="0" i="0" dirty="0">
                <a:solidFill>
                  <a:srgbClr val="222222"/>
                </a:solidFill>
                <a:effectLst/>
                <a:latin typeface="Merriweather"/>
              </a:rPr>
              <a:t>La reducción, a nivel mundial, del precio del crudo tiene claras implicaciones económicas en países como Rusia o Venezuela que ven reducidas sus arcas casi a la mitad, llevando a los adversarios de Estados Unidos a una severa crisis presupuestaria.</a:t>
            </a:r>
            <a:endParaRPr lang="es-US" dirty="0"/>
          </a:p>
        </p:txBody>
      </p:sp>
    </p:spTree>
    <p:extLst>
      <p:ext uri="{BB962C8B-B14F-4D97-AF65-F5344CB8AC3E}">
        <p14:creationId xmlns:p14="http://schemas.microsoft.com/office/powerpoint/2010/main" val="2333736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dirty="0"/>
              <a:t>Lucha por el dominio del medio oriente</a:t>
            </a:r>
          </a:p>
        </p:txBody>
      </p:sp>
      <p:sp>
        <p:nvSpPr>
          <p:cNvPr id="3" name="Marcador de contenido 2"/>
          <p:cNvSpPr>
            <a:spLocks noGrp="1"/>
          </p:cNvSpPr>
          <p:nvPr>
            <p:ph idx="1"/>
          </p:nvPr>
        </p:nvSpPr>
        <p:spPr/>
        <p:txBody>
          <a:bodyPr/>
          <a:lstStyle/>
          <a:p>
            <a:r>
              <a:rPr lang="es-US" b="0" i="0" dirty="0">
                <a:solidFill>
                  <a:srgbClr val="222222"/>
                </a:solidFill>
                <a:effectLst/>
                <a:latin typeface="Merriweather"/>
              </a:rPr>
              <a:t>En Siria está en juego el control de los suministros petroleros para toda Europa. La potencia que controle la región tendrá en sus manos la posibilidad de manejar el multimillonario mercado de los hidrocarburos.</a:t>
            </a:r>
            <a:endParaRPr lang="es-US" dirty="0"/>
          </a:p>
        </p:txBody>
      </p:sp>
    </p:spTree>
    <p:extLst>
      <p:ext uri="{BB962C8B-B14F-4D97-AF65-F5344CB8AC3E}">
        <p14:creationId xmlns:p14="http://schemas.microsoft.com/office/powerpoint/2010/main" val="19292125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dirty="0"/>
              <a:t>Lucha por el dominio del medio oriente</a:t>
            </a:r>
          </a:p>
        </p:txBody>
      </p:sp>
      <p:sp>
        <p:nvSpPr>
          <p:cNvPr id="3" name="Marcador de contenido 2"/>
          <p:cNvSpPr>
            <a:spLocks noGrp="1"/>
          </p:cNvSpPr>
          <p:nvPr>
            <p:ph idx="1"/>
          </p:nvPr>
        </p:nvSpPr>
        <p:spPr/>
        <p:txBody>
          <a:bodyPr/>
          <a:lstStyle/>
          <a:p>
            <a:r>
              <a:rPr lang="es-US" b="0" i="0" dirty="0">
                <a:solidFill>
                  <a:srgbClr val="222222"/>
                </a:solidFill>
                <a:effectLst/>
                <a:latin typeface="Merriweather"/>
              </a:rPr>
              <a:t>Basta examinar un mapa para advertir que la posición de Siria es estratégica en varios sentidos. </a:t>
            </a:r>
          </a:p>
          <a:p>
            <a:r>
              <a:rPr lang="es-US" b="0" i="0" dirty="0">
                <a:solidFill>
                  <a:srgbClr val="222222"/>
                </a:solidFill>
                <a:effectLst/>
                <a:latin typeface="Merriweather"/>
              </a:rPr>
              <a:t>En lo inmediato es un país que posee fronteras con Israel y Turquía, aliados privilegiados de los norteamericanos en la región, además, </a:t>
            </a:r>
          </a:p>
          <a:p>
            <a:r>
              <a:rPr lang="es-US" b="0" i="0" dirty="0">
                <a:solidFill>
                  <a:srgbClr val="222222"/>
                </a:solidFill>
                <a:effectLst/>
                <a:latin typeface="Merriweather"/>
              </a:rPr>
              <a:t>Siria ocupa un territorio que comunica el Mediterráneo Oriental con los ricos yacimientos saudíes, iraquíes, y más distantes iraníes y rusos.</a:t>
            </a:r>
            <a:endParaRPr lang="es-US" dirty="0"/>
          </a:p>
        </p:txBody>
      </p:sp>
    </p:spTree>
    <p:extLst>
      <p:ext uri="{BB962C8B-B14F-4D97-AF65-F5344CB8AC3E}">
        <p14:creationId xmlns:p14="http://schemas.microsoft.com/office/powerpoint/2010/main" val="407411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US" dirty="0"/>
              <a:t>Sistema político</a:t>
            </a:r>
          </a:p>
        </p:txBody>
      </p:sp>
      <p:sp>
        <p:nvSpPr>
          <p:cNvPr id="3" name="Marcador de contenido 2"/>
          <p:cNvSpPr>
            <a:spLocks noGrp="1"/>
          </p:cNvSpPr>
          <p:nvPr>
            <p:ph idx="1"/>
          </p:nvPr>
        </p:nvSpPr>
        <p:spPr/>
        <p:txBody>
          <a:bodyPr/>
          <a:lstStyle/>
          <a:p>
            <a:pPr marL="0" indent="0" algn="just" fontAlgn="base">
              <a:buNone/>
            </a:pPr>
            <a:r>
              <a:rPr lang="es-US" sz="1600" b="0" i="0" dirty="0">
                <a:solidFill>
                  <a:srgbClr val="252525"/>
                </a:solidFill>
                <a:effectLst/>
                <a:latin typeface="Arial" panose="020B0604020202020204" pitchFamily="34" charset="0"/>
                <a:cs typeface="Arial" panose="020B0604020202020204" pitchFamily="34" charset="0"/>
              </a:rPr>
              <a:t>La vigente </a:t>
            </a:r>
            <a:r>
              <a:rPr lang="es-US" sz="1600" b="0" i="0" u="none" strike="noStrike" dirty="0">
                <a:solidFill>
                  <a:srgbClr val="5A3696"/>
                </a:solidFill>
                <a:effectLst/>
                <a:latin typeface="Arial" panose="020B0604020202020204" pitchFamily="34" charset="0"/>
                <a:cs typeface="Arial" panose="020B0604020202020204" pitchFamily="34" charset="0"/>
                <a:hlinkClick r:id="rId2" tooltip="Constitución"/>
              </a:rPr>
              <a:t>Constitución</a:t>
            </a:r>
            <a:r>
              <a:rPr lang="es-US" sz="1600" b="0" i="0" dirty="0">
                <a:solidFill>
                  <a:srgbClr val="252525"/>
                </a:solidFill>
                <a:effectLst/>
                <a:latin typeface="Arial" panose="020B0604020202020204" pitchFamily="34" charset="0"/>
                <a:cs typeface="Arial" panose="020B0604020202020204" pitchFamily="34" charset="0"/>
              </a:rPr>
              <a:t>, fue aprobada en </a:t>
            </a:r>
            <a:r>
              <a:rPr lang="es-US" sz="1600" b="0" i="0" u="none" strike="noStrike" dirty="0">
                <a:solidFill>
                  <a:srgbClr val="5A3696"/>
                </a:solidFill>
                <a:effectLst/>
                <a:latin typeface="Arial" panose="020B0604020202020204" pitchFamily="34" charset="0"/>
                <a:cs typeface="Arial" panose="020B0604020202020204" pitchFamily="34" charset="0"/>
                <a:hlinkClick r:id="rId3" tooltip="Referéndum"/>
              </a:rPr>
              <a:t>referéndum</a:t>
            </a:r>
            <a:r>
              <a:rPr lang="es-US" sz="1600" b="0" i="0" dirty="0">
                <a:solidFill>
                  <a:srgbClr val="252525"/>
                </a:solidFill>
                <a:effectLst/>
                <a:latin typeface="Arial" panose="020B0604020202020204" pitchFamily="34" charset="0"/>
                <a:cs typeface="Arial" panose="020B0604020202020204" pitchFamily="34" charset="0"/>
              </a:rPr>
              <a:t> el </a:t>
            </a:r>
            <a:r>
              <a:rPr lang="es-US" sz="1600" b="0" i="0" u="none" strike="noStrike" dirty="0">
                <a:solidFill>
                  <a:srgbClr val="5A3696"/>
                </a:solidFill>
                <a:effectLst/>
                <a:latin typeface="Arial" panose="020B0604020202020204" pitchFamily="34" charset="0"/>
                <a:cs typeface="Arial" panose="020B0604020202020204" pitchFamily="34" charset="0"/>
                <a:hlinkClick r:id="rId4" tooltip="26 de febrero"/>
              </a:rPr>
              <a:t>26 de febrero</a:t>
            </a:r>
            <a:r>
              <a:rPr lang="es-US" sz="1600" b="0" i="0" dirty="0">
                <a:solidFill>
                  <a:srgbClr val="252525"/>
                </a:solidFill>
                <a:effectLst/>
                <a:latin typeface="Arial" panose="020B0604020202020204" pitchFamily="34" charset="0"/>
                <a:cs typeface="Arial" panose="020B0604020202020204" pitchFamily="34" charset="0"/>
              </a:rPr>
              <a:t> de </a:t>
            </a:r>
            <a:r>
              <a:rPr lang="es-US" sz="1600" b="0" i="0" u="none" strike="noStrike" dirty="0">
                <a:solidFill>
                  <a:srgbClr val="5A3696"/>
                </a:solidFill>
                <a:effectLst/>
                <a:latin typeface="Arial" panose="020B0604020202020204" pitchFamily="34" charset="0"/>
                <a:cs typeface="Arial" panose="020B0604020202020204" pitchFamily="34" charset="0"/>
                <a:hlinkClick r:id="rId5" tooltip="2012"/>
              </a:rPr>
              <a:t>2012</a:t>
            </a:r>
            <a:endParaRPr lang="es-US" sz="1600" b="0" i="0" dirty="0">
              <a:solidFill>
                <a:srgbClr val="252525"/>
              </a:solidFill>
              <a:effectLst/>
              <a:latin typeface="Arial" panose="020B0604020202020204" pitchFamily="34" charset="0"/>
              <a:cs typeface="Arial" panose="020B0604020202020204" pitchFamily="34" charset="0"/>
            </a:endParaRPr>
          </a:p>
          <a:p>
            <a:pPr marL="0" indent="0" algn="just" fontAlgn="base">
              <a:buNone/>
            </a:pPr>
            <a:r>
              <a:rPr lang="es-US" sz="1600" b="0" i="0" dirty="0">
                <a:solidFill>
                  <a:srgbClr val="252525"/>
                </a:solidFill>
                <a:effectLst/>
                <a:latin typeface="Arial" panose="020B0604020202020204" pitchFamily="34" charset="0"/>
                <a:cs typeface="Arial" panose="020B0604020202020204" pitchFamily="34" charset="0"/>
              </a:rPr>
              <a:t> El sistema de gobierno es la </a:t>
            </a:r>
            <a:r>
              <a:rPr lang="es-US" sz="1600" b="0" i="0" u="none" strike="noStrike" dirty="0">
                <a:solidFill>
                  <a:srgbClr val="5A3696"/>
                </a:solidFill>
                <a:effectLst/>
                <a:latin typeface="Arial" panose="020B0604020202020204" pitchFamily="34" charset="0"/>
                <a:cs typeface="Arial" panose="020B0604020202020204" pitchFamily="34" charset="0"/>
                <a:hlinkClick r:id="rId6" tooltip="República"/>
              </a:rPr>
              <a:t>República</a:t>
            </a:r>
            <a:r>
              <a:rPr lang="es-US" sz="1600" b="0" i="0" dirty="0">
                <a:solidFill>
                  <a:srgbClr val="252525"/>
                </a:solidFill>
                <a:effectLst/>
                <a:latin typeface="Arial" panose="020B0604020202020204" pitchFamily="34" charset="0"/>
                <a:cs typeface="Arial" panose="020B0604020202020204" pitchFamily="34" charset="0"/>
              </a:rPr>
              <a:t>, basada en el principio del pluralismo político.</a:t>
            </a:r>
          </a:p>
          <a:p>
            <a:pPr marL="0" indent="0" algn="just" fontAlgn="base">
              <a:buNone/>
            </a:pPr>
            <a:r>
              <a:rPr lang="es-US" sz="1600" b="0" i="0" dirty="0">
                <a:solidFill>
                  <a:srgbClr val="252525"/>
                </a:solidFill>
                <a:effectLst/>
                <a:latin typeface="Arial" panose="020B0604020202020204" pitchFamily="34" charset="0"/>
                <a:cs typeface="Arial" panose="020B0604020202020204" pitchFamily="34" charset="0"/>
              </a:rPr>
              <a:t>El poder </a:t>
            </a:r>
            <a:r>
              <a:rPr lang="es-US" sz="1600" b="0" i="0" u="none" strike="noStrike" dirty="0">
                <a:solidFill>
                  <a:srgbClr val="5A3696"/>
                </a:solidFill>
                <a:effectLst/>
                <a:latin typeface="Arial" panose="020B0604020202020204" pitchFamily="34" charset="0"/>
                <a:cs typeface="Arial" panose="020B0604020202020204" pitchFamily="34" charset="0"/>
                <a:hlinkClick r:id="rId7" tooltip="Legislativo"/>
              </a:rPr>
              <a:t>legislativo</a:t>
            </a:r>
            <a:r>
              <a:rPr lang="es-US" sz="1600" b="0" i="0" dirty="0">
                <a:solidFill>
                  <a:srgbClr val="252525"/>
                </a:solidFill>
                <a:effectLst/>
                <a:latin typeface="Arial" panose="020B0604020202020204" pitchFamily="34" charset="0"/>
                <a:cs typeface="Arial" panose="020B0604020202020204" pitchFamily="34" charset="0"/>
              </a:rPr>
              <a:t> reside en el </a:t>
            </a:r>
            <a:r>
              <a:rPr lang="es-US" sz="1600" b="0" i="0" u="none" strike="noStrike" dirty="0">
                <a:solidFill>
                  <a:srgbClr val="5A3696"/>
                </a:solidFill>
                <a:effectLst/>
                <a:latin typeface="Arial" panose="020B0604020202020204" pitchFamily="34" charset="0"/>
                <a:cs typeface="Arial" panose="020B0604020202020204" pitchFamily="34" charset="0"/>
                <a:hlinkClick r:id="rId8" tooltip="Consejo Popular de Siria"/>
              </a:rPr>
              <a:t>Consejo Popular</a:t>
            </a:r>
            <a:r>
              <a:rPr lang="es-US" sz="1600" b="0" i="0" dirty="0">
                <a:solidFill>
                  <a:srgbClr val="252525"/>
                </a:solidFill>
                <a:effectLst/>
                <a:latin typeface="Arial" panose="020B0604020202020204" pitchFamily="34" charset="0"/>
                <a:cs typeface="Arial" panose="020B0604020202020204" pitchFamily="34" charset="0"/>
              </a:rPr>
              <a:t> compuesta por 250 miembros, elegida cada cuatro años. </a:t>
            </a:r>
          </a:p>
          <a:p>
            <a:pPr marL="0" indent="0" algn="just" fontAlgn="base">
              <a:buNone/>
            </a:pPr>
            <a:r>
              <a:rPr lang="es-US" sz="1600" b="0" i="0" dirty="0">
                <a:solidFill>
                  <a:srgbClr val="252525"/>
                </a:solidFill>
                <a:effectLst/>
                <a:latin typeface="Arial" panose="020B0604020202020204" pitchFamily="34" charset="0"/>
                <a:cs typeface="Arial" panose="020B0604020202020204" pitchFamily="34" charset="0"/>
              </a:rPr>
              <a:t>La Constitución establece que la mitad de miembros deberán ser trabajadores y agricultores. </a:t>
            </a:r>
          </a:p>
          <a:p>
            <a:endParaRPr lang="es-US" dirty="0"/>
          </a:p>
        </p:txBody>
      </p:sp>
    </p:spTree>
    <p:extLst>
      <p:ext uri="{BB962C8B-B14F-4D97-AF65-F5344CB8AC3E}">
        <p14:creationId xmlns:p14="http://schemas.microsoft.com/office/powerpoint/2010/main" val="24942232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dirty="0"/>
              <a:t>Lucha por el dominio del medio de oriente</a:t>
            </a:r>
          </a:p>
        </p:txBody>
      </p:sp>
      <p:sp>
        <p:nvSpPr>
          <p:cNvPr id="3" name="Marcador de contenido 2"/>
          <p:cNvSpPr>
            <a:spLocks noGrp="1"/>
          </p:cNvSpPr>
          <p:nvPr>
            <p:ph idx="1"/>
          </p:nvPr>
        </p:nvSpPr>
        <p:spPr>
          <a:xfrm>
            <a:off x="1227061" y="2245179"/>
            <a:ext cx="9603275" cy="3245303"/>
          </a:xfrm>
        </p:spPr>
        <p:txBody>
          <a:bodyPr/>
          <a:lstStyle/>
          <a:p>
            <a:r>
              <a:rPr lang="es-US" b="0" i="0" dirty="0">
                <a:solidFill>
                  <a:srgbClr val="222222"/>
                </a:solidFill>
                <a:effectLst/>
                <a:latin typeface="Merriweather"/>
              </a:rPr>
              <a:t>Por último, la misma Siria posee reservas petrolíferas significativas descubiertas hace pocos años. </a:t>
            </a:r>
          </a:p>
          <a:p>
            <a:r>
              <a:rPr lang="es-US" b="0" i="0" dirty="0">
                <a:solidFill>
                  <a:srgbClr val="222222"/>
                </a:solidFill>
                <a:effectLst/>
                <a:latin typeface="Merriweather"/>
              </a:rPr>
              <a:t>Tanto la intervención rusa, como la europea y la estadounidense no tiene nada de inocente. </a:t>
            </a:r>
          </a:p>
          <a:p>
            <a:r>
              <a:rPr lang="es-US" b="1" i="0" dirty="0">
                <a:solidFill>
                  <a:srgbClr val="111111"/>
                </a:solidFill>
                <a:effectLst/>
                <a:latin typeface="Merriweather"/>
              </a:rPr>
              <a:t>En Siria está en juego el control de los suministros petroleros para toda Europa. La potencia que controle la región tendrá en sus manos la posibilidad de manejar el multimillonario mercado de los hidrocarburos</a:t>
            </a:r>
            <a:r>
              <a:rPr lang="es-US" b="0" i="0" dirty="0">
                <a:solidFill>
                  <a:srgbClr val="222222"/>
                </a:solidFill>
                <a:effectLst/>
                <a:latin typeface="Merriweather"/>
              </a:rPr>
              <a:t>.</a:t>
            </a:r>
            <a:endParaRPr lang="es-US" dirty="0"/>
          </a:p>
        </p:txBody>
      </p:sp>
    </p:spTree>
    <p:extLst>
      <p:ext uri="{BB962C8B-B14F-4D97-AF65-F5344CB8AC3E}">
        <p14:creationId xmlns:p14="http://schemas.microsoft.com/office/powerpoint/2010/main" val="9902485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dirty="0"/>
              <a:t>Futuro del medio oriente y el mundo</a:t>
            </a:r>
          </a:p>
        </p:txBody>
      </p:sp>
      <p:sp>
        <p:nvSpPr>
          <p:cNvPr id="3" name="Marcador de contenido 2"/>
          <p:cNvSpPr>
            <a:spLocks noGrp="1"/>
          </p:cNvSpPr>
          <p:nvPr>
            <p:ph idx="1"/>
          </p:nvPr>
        </p:nvSpPr>
        <p:spPr/>
        <p:txBody>
          <a:bodyPr>
            <a:normAutofit/>
          </a:bodyPr>
          <a:lstStyle/>
          <a:p>
            <a:r>
              <a:rPr lang="es-US" b="0" i="0" dirty="0">
                <a:solidFill>
                  <a:srgbClr val="222222"/>
                </a:solidFill>
                <a:effectLst/>
                <a:latin typeface="Merriweather"/>
              </a:rPr>
              <a:t>Si bien a primera vista pudiera parecer temerario, no parece exagerado afirmar que </a:t>
            </a:r>
            <a:r>
              <a:rPr lang="es-US" b="1" i="0" dirty="0">
                <a:solidFill>
                  <a:srgbClr val="111111"/>
                </a:solidFill>
                <a:effectLst/>
                <a:latin typeface="Merriweather"/>
              </a:rPr>
              <a:t>por estos días se está desarrollando una larvada Tercera Guerra Mundial que, por el momento, ha tomado tintes mediáticos y económicos</a:t>
            </a:r>
            <a:r>
              <a:rPr lang="es-US" b="0" i="0" dirty="0">
                <a:solidFill>
                  <a:srgbClr val="222222"/>
                </a:solidFill>
                <a:effectLst/>
                <a:latin typeface="Merriweather"/>
              </a:rPr>
              <a:t>. Estados Unidos quiere seguir manteniendo la supremacía de que ha gozado desde hace un siglo y está dispuesto a enfrentar el desafío económico, político y militar de potencias como China y Rusia que emergen con fuerza en este nuevo siglo que despunta.</a:t>
            </a:r>
          </a:p>
          <a:p>
            <a:br>
              <a:rPr lang="es-US" b="0" i="0" dirty="0">
                <a:solidFill>
                  <a:srgbClr val="222222"/>
                </a:solidFill>
                <a:effectLst/>
                <a:latin typeface="Merriweather"/>
              </a:rPr>
            </a:br>
            <a:endParaRPr lang="es-US" dirty="0"/>
          </a:p>
        </p:txBody>
      </p:sp>
    </p:spTree>
    <p:extLst>
      <p:ext uri="{BB962C8B-B14F-4D97-AF65-F5344CB8AC3E}">
        <p14:creationId xmlns:p14="http://schemas.microsoft.com/office/powerpoint/2010/main" val="2444618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US" dirty="0"/>
              <a:t>Datos económicos y demográficos</a:t>
            </a:r>
          </a:p>
        </p:txBody>
      </p:sp>
      <p:sp>
        <p:nvSpPr>
          <p:cNvPr id="3" name="Marcador de contenido 2"/>
          <p:cNvSpPr>
            <a:spLocks noGrp="1"/>
          </p:cNvSpPr>
          <p:nvPr>
            <p:ph idx="1"/>
          </p:nvPr>
        </p:nvSpPr>
        <p:spPr/>
        <p:txBody>
          <a:bodyPr>
            <a:normAutofit lnSpcReduction="10000"/>
          </a:bodyPr>
          <a:lstStyle/>
          <a:p>
            <a:r>
              <a:rPr lang="es-US" b="1" i="0" dirty="0">
                <a:solidFill>
                  <a:srgbClr val="333333"/>
                </a:solidFill>
                <a:effectLst/>
                <a:latin typeface="Arial" panose="020B0604020202020204" pitchFamily="34" charset="0"/>
              </a:rPr>
              <a:t>Siria</a:t>
            </a:r>
            <a:r>
              <a:rPr lang="es-US" b="0" i="0" dirty="0">
                <a:solidFill>
                  <a:srgbClr val="333333"/>
                </a:solidFill>
                <a:effectLst/>
                <a:latin typeface="Arial" panose="020B0604020202020204" pitchFamily="34" charset="0"/>
              </a:rPr>
              <a:t>, situada en Asia Occidental, tiene una superficie de 185.180 Km</a:t>
            </a:r>
            <a:r>
              <a:rPr lang="es-US" b="0" i="0" baseline="30000" dirty="0">
                <a:solidFill>
                  <a:srgbClr val="333333"/>
                </a:solidFill>
                <a:effectLst/>
                <a:latin typeface="Arial" panose="020B0604020202020204" pitchFamily="34" charset="0"/>
              </a:rPr>
              <a:t>2</a:t>
            </a:r>
            <a:r>
              <a:rPr lang="es-US" b="0" i="0" dirty="0">
                <a:solidFill>
                  <a:srgbClr val="333333"/>
                </a:solidFill>
                <a:effectLst/>
                <a:latin typeface="Arial" panose="020B0604020202020204" pitchFamily="34" charset="0"/>
              </a:rPr>
              <a:t>,</a:t>
            </a:r>
          </a:p>
          <a:p>
            <a:r>
              <a:rPr lang="es-US" b="0" i="0" dirty="0">
                <a:solidFill>
                  <a:srgbClr val="333333"/>
                </a:solidFill>
                <a:effectLst/>
                <a:latin typeface="Arial" panose="020B0604020202020204" pitchFamily="34" charset="0"/>
              </a:rPr>
              <a:t>Siria, con una </a:t>
            </a:r>
            <a:r>
              <a:rPr lang="es-US" b="0" i="0" u="none" strike="noStrike" dirty="0">
                <a:solidFill>
                  <a:srgbClr val="305B96"/>
                </a:solidFill>
                <a:effectLst/>
                <a:latin typeface="Arial" panose="020B0604020202020204" pitchFamily="34" charset="0"/>
                <a:hlinkClick r:id="rId2" tooltip="población de Siria"/>
              </a:rPr>
              <a:t>población</a:t>
            </a:r>
            <a:r>
              <a:rPr lang="es-US" b="0" i="0" dirty="0">
                <a:solidFill>
                  <a:srgbClr val="333333"/>
                </a:solidFill>
                <a:effectLst/>
                <a:latin typeface="Arial" panose="020B0604020202020204" pitchFamily="34" charset="0"/>
              </a:rPr>
              <a:t> de 18.502.413 personas, se encuentra en la 60º posición de la tabla de población, compuesta por 196 países y una densidad de población de 100 habitantes por Km</a:t>
            </a:r>
            <a:r>
              <a:rPr lang="es-US" b="0" i="0" baseline="30000" dirty="0">
                <a:solidFill>
                  <a:srgbClr val="333333"/>
                </a:solidFill>
                <a:effectLst/>
                <a:latin typeface="Arial" panose="020B0604020202020204" pitchFamily="34" charset="0"/>
              </a:rPr>
              <a:t>2</a:t>
            </a:r>
            <a:r>
              <a:rPr lang="es-US" b="0" i="0" dirty="0">
                <a:solidFill>
                  <a:srgbClr val="333333"/>
                </a:solidFill>
                <a:effectLst/>
                <a:latin typeface="Arial" panose="020B0604020202020204" pitchFamily="34" charset="0"/>
              </a:rPr>
              <a:t>.</a:t>
            </a:r>
          </a:p>
          <a:p>
            <a:r>
              <a:rPr lang="es-US" b="0" i="0" dirty="0">
                <a:solidFill>
                  <a:srgbClr val="333333"/>
                </a:solidFill>
                <a:effectLst/>
                <a:latin typeface="Arial" panose="020B0604020202020204" pitchFamily="34" charset="0"/>
              </a:rPr>
              <a:t>Su capital es Damasco y su moneda Libras sirias.</a:t>
            </a:r>
          </a:p>
          <a:p>
            <a:r>
              <a:rPr lang="es-US" b="0" i="0" dirty="0">
                <a:solidFill>
                  <a:srgbClr val="333333"/>
                </a:solidFill>
                <a:effectLst/>
                <a:latin typeface="Arial" panose="020B0604020202020204" pitchFamily="34" charset="0"/>
              </a:rPr>
              <a:t>Siria es la </a:t>
            </a:r>
            <a:r>
              <a:rPr lang="es-US" b="1" i="0" dirty="0">
                <a:solidFill>
                  <a:srgbClr val="333333"/>
                </a:solidFill>
                <a:effectLst/>
                <a:latin typeface="Arial" panose="020B0604020202020204" pitchFamily="34" charset="0"/>
              </a:rPr>
              <a:t>economía número 97</a:t>
            </a:r>
            <a:r>
              <a:rPr lang="es-US" b="0" i="0" dirty="0">
                <a:solidFill>
                  <a:srgbClr val="333333"/>
                </a:solidFill>
                <a:effectLst/>
                <a:latin typeface="Arial" panose="020B0604020202020204" pitchFamily="34" charset="0"/>
              </a:rPr>
              <a:t> por volumen de </a:t>
            </a:r>
            <a:r>
              <a:rPr lang="es-US" b="0" i="0" u="none" strike="noStrike" dirty="0">
                <a:solidFill>
                  <a:srgbClr val="305B96"/>
                </a:solidFill>
                <a:effectLst/>
                <a:latin typeface="Arial" panose="020B0604020202020204" pitchFamily="34" charset="0"/>
                <a:hlinkClick r:id="rId3" tooltip="PIB de Siria"/>
              </a:rPr>
              <a:t>PIB</a:t>
            </a:r>
            <a:r>
              <a:rPr lang="es-US" b="0" i="0" dirty="0">
                <a:solidFill>
                  <a:srgbClr val="333333"/>
                </a:solidFill>
                <a:effectLst/>
                <a:latin typeface="Arial" panose="020B0604020202020204" pitchFamily="34" charset="0"/>
              </a:rPr>
              <a:t>. Su </a:t>
            </a:r>
            <a:r>
              <a:rPr lang="es-US" b="0" i="0" u="none" strike="noStrike" dirty="0">
                <a:solidFill>
                  <a:srgbClr val="305B96"/>
                </a:solidFill>
                <a:effectLst/>
                <a:latin typeface="Arial" panose="020B0604020202020204" pitchFamily="34" charset="0"/>
                <a:hlinkClick r:id="rId4" tooltip="Deuda de Siria"/>
              </a:rPr>
              <a:t>deuda pública</a:t>
            </a:r>
            <a:r>
              <a:rPr lang="es-US" b="0" i="0" dirty="0">
                <a:solidFill>
                  <a:srgbClr val="333333"/>
                </a:solidFill>
                <a:effectLst/>
                <a:latin typeface="Arial" panose="020B0604020202020204" pitchFamily="34" charset="0"/>
              </a:rPr>
              <a:t> en 2009 fue de 12.088 millones de euros, un 31,21% del PIB y su deuda per cápita de 573 € euros por habitante.</a:t>
            </a:r>
          </a:p>
          <a:p>
            <a:endParaRPr lang="es-US" dirty="0"/>
          </a:p>
        </p:txBody>
      </p:sp>
    </p:spTree>
    <p:extLst>
      <p:ext uri="{BB962C8B-B14F-4D97-AF65-F5344CB8AC3E}">
        <p14:creationId xmlns:p14="http://schemas.microsoft.com/office/powerpoint/2010/main" val="2897792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953324"/>
            <a:ext cx="9603275" cy="1049235"/>
          </a:xfrm>
        </p:spPr>
        <p:txBody>
          <a:bodyPr/>
          <a:lstStyle/>
          <a:p>
            <a:pPr algn="ctr"/>
            <a:r>
              <a:rPr lang="es-US" dirty="0"/>
              <a:t>              Sistema económico</a:t>
            </a:r>
          </a:p>
        </p:txBody>
      </p:sp>
      <p:sp>
        <p:nvSpPr>
          <p:cNvPr id="3" name="Marcador de contenido 2"/>
          <p:cNvSpPr>
            <a:spLocks noGrp="1"/>
          </p:cNvSpPr>
          <p:nvPr>
            <p:ph idx="1"/>
          </p:nvPr>
        </p:nvSpPr>
        <p:spPr/>
        <p:txBody>
          <a:bodyPr>
            <a:normAutofit/>
          </a:bodyPr>
          <a:lstStyle/>
          <a:p>
            <a:pPr algn="just" fontAlgn="base"/>
            <a:r>
              <a:rPr lang="es-US" sz="1600" i="0" dirty="0">
                <a:solidFill>
                  <a:srgbClr val="252525"/>
                </a:solidFill>
                <a:effectLst/>
                <a:latin typeface="Arial" panose="020B0604020202020204" pitchFamily="34" charset="0"/>
                <a:cs typeface="Arial" panose="020B0604020202020204" pitchFamily="34" charset="0"/>
              </a:rPr>
              <a:t>La </a:t>
            </a:r>
            <a:r>
              <a:rPr lang="es-US" sz="1600" i="0" u="none" strike="noStrike" dirty="0">
                <a:solidFill>
                  <a:srgbClr val="5A3696"/>
                </a:solidFill>
                <a:effectLst/>
                <a:latin typeface="Arial" panose="020B0604020202020204" pitchFamily="34" charset="0"/>
                <a:cs typeface="Arial" panose="020B0604020202020204" pitchFamily="34" charset="0"/>
                <a:hlinkClick r:id="rId2" tooltip="Economía"/>
              </a:rPr>
              <a:t>economía</a:t>
            </a:r>
            <a:r>
              <a:rPr lang="es-US" sz="1600" i="0" dirty="0">
                <a:solidFill>
                  <a:srgbClr val="252525"/>
                </a:solidFill>
                <a:effectLst/>
                <a:latin typeface="Arial" panose="020B0604020202020204" pitchFamily="34" charset="0"/>
                <a:cs typeface="Arial" panose="020B0604020202020204" pitchFamily="34" charset="0"/>
              </a:rPr>
              <a:t> de </a:t>
            </a:r>
            <a:r>
              <a:rPr lang="es-US" sz="1600" i="0" u="none" strike="noStrike" dirty="0">
                <a:solidFill>
                  <a:srgbClr val="5A3696"/>
                </a:solidFill>
                <a:effectLst/>
                <a:latin typeface="Arial" panose="020B0604020202020204" pitchFamily="34" charset="0"/>
                <a:cs typeface="Arial" panose="020B0604020202020204" pitchFamily="34" charset="0"/>
                <a:hlinkClick r:id="rId3" tooltip="Siria"/>
              </a:rPr>
              <a:t>Siria</a:t>
            </a:r>
            <a:r>
              <a:rPr lang="es-US" sz="1600" i="0" dirty="0">
                <a:solidFill>
                  <a:srgbClr val="252525"/>
                </a:solidFill>
                <a:effectLst/>
                <a:latin typeface="Arial" panose="020B0604020202020204" pitchFamily="34" charset="0"/>
                <a:cs typeface="Arial" panose="020B0604020202020204" pitchFamily="34" charset="0"/>
              </a:rPr>
              <a:t> está basada en la </a:t>
            </a:r>
            <a:r>
              <a:rPr lang="es-US" sz="1600" i="0" u="none" strike="noStrike" dirty="0">
                <a:solidFill>
                  <a:srgbClr val="5A3696"/>
                </a:solidFill>
                <a:effectLst/>
                <a:latin typeface="Arial" panose="020B0604020202020204" pitchFamily="34" charset="0"/>
                <a:cs typeface="Arial" panose="020B0604020202020204" pitchFamily="34" charset="0"/>
                <a:hlinkClick r:id="rId4" tooltip="Agricultura"/>
              </a:rPr>
              <a:t>agricultura</a:t>
            </a:r>
            <a:r>
              <a:rPr lang="es-US" sz="1600" i="0" dirty="0">
                <a:solidFill>
                  <a:srgbClr val="252525"/>
                </a:solidFill>
                <a:effectLst/>
                <a:latin typeface="Arial" panose="020B0604020202020204" pitchFamily="34" charset="0"/>
                <a:cs typeface="Arial" panose="020B0604020202020204" pitchFamily="34" charset="0"/>
              </a:rPr>
              <a:t>, el </a:t>
            </a:r>
            <a:r>
              <a:rPr lang="es-US" sz="1600" i="0" u="none" strike="noStrike" dirty="0">
                <a:solidFill>
                  <a:srgbClr val="5A3696"/>
                </a:solidFill>
                <a:effectLst/>
                <a:latin typeface="Arial" panose="020B0604020202020204" pitchFamily="34" charset="0"/>
                <a:cs typeface="Arial" panose="020B0604020202020204" pitchFamily="34" charset="0"/>
                <a:hlinkClick r:id="rId5" tooltip="Petróleo"/>
              </a:rPr>
              <a:t>petróleo</a:t>
            </a:r>
            <a:r>
              <a:rPr lang="es-US" sz="1600" i="0" dirty="0">
                <a:solidFill>
                  <a:srgbClr val="252525"/>
                </a:solidFill>
                <a:effectLst/>
                <a:latin typeface="Arial" panose="020B0604020202020204" pitchFamily="34" charset="0"/>
                <a:cs typeface="Arial" panose="020B0604020202020204" pitchFamily="34" charset="0"/>
              </a:rPr>
              <a:t>, la </a:t>
            </a:r>
            <a:r>
              <a:rPr lang="es-US" sz="1600" i="0" u="none" strike="noStrike" dirty="0">
                <a:solidFill>
                  <a:srgbClr val="5A3696"/>
                </a:solidFill>
                <a:effectLst/>
                <a:latin typeface="Arial" panose="020B0604020202020204" pitchFamily="34" charset="0"/>
                <a:cs typeface="Arial" panose="020B0604020202020204" pitchFamily="34" charset="0"/>
              </a:rPr>
              <a:t>industria</a:t>
            </a:r>
            <a:r>
              <a:rPr lang="es-US" sz="1600" i="0" dirty="0">
                <a:solidFill>
                  <a:srgbClr val="252525"/>
                </a:solidFill>
                <a:effectLst/>
                <a:latin typeface="Arial" panose="020B0604020202020204" pitchFamily="34" charset="0"/>
                <a:cs typeface="Arial" panose="020B0604020202020204" pitchFamily="34" charset="0"/>
              </a:rPr>
              <a:t> el </a:t>
            </a:r>
            <a:r>
              <a:rPr lang="es-US" sz="1600" i="0" u="none" strike="noStrike" dirty="0">
                <a:solidFill>
                  <a:srgbClr val="5A3696"/>
                </a:solidFill>
                <a:effectLst/>
                <a:latin typeface="Arial" panose="020B0604020202020204" pitchFamily="34" charset="0"/>
                <a:cs typeface="Arial" panose="020B0604020202020204" pitchFamily="34" charset="0"/>
                <a:hlinkClick r:id="rId6" tooltip="Turismo"/>
              </a:rPr>
              <a:t>turismo</a:t>
            </a:r>
            <a:r>
              <a:rPr lang="es-US" sz="1600" i="0" dirty="0">
                <a:solidFill>
                  <a:srgbClr val="252525"/>
                </a:solidFill>
                <a:effectLst/>
                <a:latin typeface="Arial" panose="020B0604020202020204" pitchFamily="34" charset="0"/>
                <a:cs typeface="Arial" panose="020B0604020202020204" pitchFamily="34" charset="0"/>
              </a:rPr>
              <a:t>. </a:t>
            </a:r>
          </a:p>
          <a:p>
            <a:pPr algn="just" fontAlgn="base"/>
            <a:r>
              <a:rPr lang="es-US" sz="1600" i="0" dirty="0">
                <a:solidFill>
                  <a:srgbClr val="252525"/>
                </a:solidFill>
                <a:effectLst/>
                <a:latin typeface="Arial" panose="020B0604020202020204" pitchFamily="34" charset="0"/>
                <a:cs typeface="Arial" panose="020B0604020202020204" pitchFamily="34" charset="0"/>
              </a:rPr>
              <a:t>Su </a:t>
            </a:r>
            <a:r>
              <a:rPr lang="es-US" sz="1600" i="0" u="none" strike="noStrike" dirty="0">
                <a:solidFill>
                  <a:srgbClr val="5A3696"/>
                </a:solidFill>
                <a:effectLst/>
                <a:latin typeface="Arial" panose="020B0604020202020204" pitchFamily="34" charset="0"/>
                <a:cs typeface="Arial" panose="020B0604020202020204" pitchFamily="34" charset="0"/>
                <a:hlinkClick r:id="rId7" tooltip="Producto interno bruto"/>
              </a:rPr>
              <a:t>producto interno bruto</a:t>
            </a:r>
            <a:r>
              <a:rPr lang="es-US" sz="1600" i="0" dirty="0">
                <a:solidFill>
                  <a:srgbClr val="252525"/>
                </a:solidFill>
                <a:effectLst/>
                <a:latin typeface="Arial" panose="020B0604020202020204" pitchFamily="34" charset="0"/>
                <a:cs typeface="Arial" panose="020B0604020202020204" pitchFamily="34" charset="0"/>
              </a:rPr>
              <a:t> creció un 80% en los años 60 y un 336% durante los años 70.</a:t>
            </a:r>
            <a:endParaRPr lang="es-US" sz="1600" i="0" baseline="30000" dirty="0">
              <a:solidFill>
                <a:srgbClr val="5A3696"/>
              </a:solidFill>
              <a:effectLst/>
              <a:latin typeface="Arial" panose="020B0604020202020204" pitchFamily="34" charset="0"/>
              <a:cs typeface="Arial" panose="020B0604020202020204" pitchFamily="34" charset="0"/>
            </a:endParaRPr>
          </a:p>
          <a:p>
            <a:pPr algn="just" fontAlgn="base"/>
            <a:r>
              <a:rPr lang="es-US" sz="1600" i="0" dirty="0">
                <a:solidFill>
                  <a:srgbClr val="252525"/>
                </a:solidFill>
                <a:effectLst/>
                <a:latin typeface="Arial" panose="020B0604020202020204" pitchFamily="34" charset="0"/>
                <a:cs typeface="Arial" panose="020B0604020202020204" pitchFamily="34" charset="0"/>
              </a:rPr>
              <a:t>Imposible de mantener, la economía se contrajo un 33% en los años 80. Sin embargo, el PIB per cápita registró un modesto crecimiento del 12% (1,1% al año) en los años 90 debido a la diversificación económica.</a:t>
            </a:r>
          </a:p>
          <a:p>
            <a:pPr algn="just" fontAlgn="base"/>
            <a:r>
              <a:rPr lang="es-US" sz="1600" i="0" dirty="0">
                <a:solidFill>
                  <a:srgbClr val="252525"/>
                </a:solidFill>
                <a:effectLst/>
                <a:latin typeface="Arial" panose="020B0604020202020204" pitchFamily="34" charset="0"/>
                <a:cs typeface="Arial" panose="020B0604020202020204" pitchFamily="34" charset="0"/>
              </a:rPr>
              <a:t>Actualmente, el país todavía sufre las consecuencias de la guerra civil iniciada en 2011. La economía se contrajo en 2012 como resultado de las sanciones internacionales y reducida producción y consumo</a:t>
            </a:r>
          </a:p>
          <a:p>
            <a:pPr marL="0" indent="0">
              <a:buNone/>
            </a:pPr>
            <a:endParaRPr lang="es-US" dirty="0"/>
          </a:p>
        </p:txBody>
      </p:sp>
    </p:spTree>
    <p:extLst>
      <p:ext uri="{BB962C8B-B14F-4D97-AF65-F5344CB8AC3E}">
        <p14:creationId xmlns:p14="http://schemas.microsoft.com/office/powerpoint/2010/main" val="3509785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US" dirty="0"/>
              <a:t>Sistema educativo</a:t>
            </a:r>
          </a:p>
        </p:txBody>
      </p:sp>
      <p:sp>
        <p:nvSpPr>
          <p:cNvPr id="3" name="Marcador de contenido 2"/>
          <p:cNvSpPr>
            <a:spLocks noGrp="1"/>
          </p:cNvSpPr>
          <p:nvPr>
            <p:ph idx="1"/>
          </p:nvPr>
        </p:nvSpPr>
        <p:spPr/>
        <p:txBody>
          <a:bodyPr>
            <a:normAutofit/>
          </a:bodyPr>
          <a:lstStyle/>
          <a:p>
            <a:pPr algn="just">
              <a:buFont typeface="Wingdings" panose="05000000000000000000" pitchFamily="2" charset="2"/>
              <a:buChar char="q"/>
            </a:pPr>
            <a:r>
              <a:rPr lang="es-US" sz="1600" dirty="0">
                <a:latin typeface="Arial" panose="020B0604020202020204" pitchFamily="34" charset="0"/>
                <a:cs typeface="Arial" panose="020B0604020202020204" pitchFamily="34" charset="0"/>
              </a:rPr>
              <a:t>La educación preescolar en Siria, está enfocada a los niños de tres años de edad y no es obligatoria, pero sí gratuita, y tiene una duración de 3 años.</a:t>
            </a:r>
          </a:p>
          <a:p>
            <a:pPr algn="just">
              <a:buFont typeface="Wingdings" panose="05000000000000000000" pitchFamily="2" charset="2"/>
              <a:buChar char="q"/>
            </a:pPr>
            <a:r>
              <a:rPr lang="es-US" sz="1600" dirty="0">
                <a:latin typeface="Arial" panose="020B0604020202020204" pitchFamily="34" charset="0"/>
                <a:cs typeface="Arial" panose="020B0604020202020204" pitchFamily="34" charset="0"/>
              </a:rPr>
              <a:t> La enseñanza primaria para aquellos niños que han cumplido los seis años de edad y la duración de esta etapa es de 6 años;</a:t>
            </a:r>
          </a:p>
          <a:p>
            <a:pPr algn="just">
              <a:buFont typeface="Wingdings" panose="05000000000000000000" pitchFamily="2" charset="2"/>
              <a:buChar char="q"/>
            </a:pPr>
            <a:r>
              <a:rPr lang="es-US" sz="1600" dirty="0">
                <a:latin typeface="Arial" panose="020B0604020202020204" pitchFamily="34" charset="0"/>
                <a:cs typeface="Arial" panose="020B0604020202020204" pitchFamily="34" charset="0"/>
              </a:rPr>
              <a:t>  La educación intermedia, la cual se extiende a lo largo de 3 años,</a:t>
            </a:r>
          </a:p>
          <a:p>
            <a:pPr algn="just">
              <a:buFont typeface="Wingdings" panose="05000000000000000000" pitchFamily="2" charset="2"/>
              <a:buChar char="q"/>
            </a:pPr>
            <a:r>
              <a:rPr lang="es-US" sz="1600" dirty="0">
                <a:latin typeface="Arial" panose="020B0604020202020204" pitchFamily="34" charset="0"/>
                <a:cs typeface="Arial" panose="020B0604020202020204" pitchFamily="34" charset="0"/>
              </a:rPr>
              <a:t> La educación secundaria general, que dura 3 años. </a:t>
            </a:r>
          </a:p>
          <a:p>
            <a:pPr algn="just">
              <a:buFont typeface="Wingdings" panose="05000000000000000000" pitchFamily="2" charset="2"/>
              <a:buChar char="q"/>
            </a:pPr>
            <a:r>
              <a:rPr lang="es-US" sz="1600" dirty="0">
                <a:latin typeface="Arial" panose="020B0604020202020204" pitchFamily="34" charset="0"/>
                <a:cs typeface="Arial" panose="020B0604020202020204" pitchFamily="34" charset="0"/>
              </a:rPr>
              <a:t>El primer año de estudios tiene un contenido general para todos los alumnos y al continuar al segundo grado se sebe optar por una de las dos secciones que se ofrecen: letras o ciencias.</a:t>
            </a:r>
          </a:p>
        </p:txBody>
      </p:sp>
    </p:spTree>
    <p:extLst>
      <p:ext uri="{BB962C8B-B14F-4D97-AF65-F5344CB8AC3E}">
        <p14:creationId xmlns:p14="http://schemas.microsoft.com/office/powerpoint/2010/main" val="3859839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US" dirty="0"/>
              <a:t>Guerra civil</a:t>
            </a:r>
          </a:p>
        </p:txBody>
      </p:sp>
      <p:sp>
        <p:nvSpPr>
          <p:cNvPr id="3" name="Marcador de contenido 2"/>
          <p:cNvSpPr>
            <a:spLocks noGrp="1"/>
          </p:cNvSpPr>
          <p:nvPr>
            <p:ph idx="1"/>
          </p:nvPr>
        </p:nvSpPr>
        <p:spPr/>
        <p:txBody>
          <a:bodyPr>
            <a:normAutofit/>
          </a:bodyPr>
          <a:lstStyle/>
          <a:p>
            <a:pPr algn="just"/>
            <a:r>
              <a:rPr lang="es-US" sz="1600" b="0" i="0" dirty="0">
                <a:solidFill>
                  <a:srgbClr val="252525"/>
                </a:solidFill>
                <a:effectLst/>
                <a:latin typeface="Arial" panose="020B0604020202020204" pitchFamily="34" charset="0"/>
                <a:cs typeface="Arial" panose="020B0604020202020204" pitchFamily="34" charset="0"/>
              </a:rPr>
              <a:t>La </a:t>
            </a:r>
            <a:r>
              <a:rPr lang="es-US" sz="1600" b="1" i="0" dirty="0">
                <a:solidFill>
                  <a:srgbClr val="252525"/>
                </a:solidFill>
                <a:effectLst/>
                <a:latin typeface="Arial" panose="020B0604020202020204" pitchFamily="34" charset="0"/>
                <a:cs typeface="Arial" panose="020B0604020202020204" pitchFamily="34" charset="0"/>
              </a:rPr>
              <a:t>Guerra Civil Siria</a:t>
            </a:r>
            <a:r>
              <a:rPr lang="es-US" sz="1600" b="0" i="0" dirty="0">
                <a:solidFill>
                  <a:srgbClr val="252525"/>
                </a:solidFill>
                <a:effectLst/>
                <a:latin typeface="Arial" panose="020B0604020202020204" pitchFamily="34" charset="0"/>
                <a:cs typeface="Arial" panose="020B0604020202020204" pitchFamily="34" charset="0"/>
              </a:rPr>
              <a:t> es un conflicto bélico iniciado a principios de 2011 y que aún se da en la actualidad en </a:t>
            </a:r>
            <a:r>
              <a:rPr lang="es-US" sz="1600" b="0" i="0" u="none" strike="noStrike" dirty="0">
                <a:solidFill>
                  <a:srgbClr val="5A3696"/>
                </a:solidFill>
                <a:effectLst/>
                <a:latin typeface="Arial" panose="020B0604020202020204" pitchFamily="34" charset="0"/>
                <a:cs typeface="Arial" panose="020B0604020202020204" pitchFamily="34" charset="0"/>
                <a:hlinkClick r:id="rId2" tooltip="Siria"/>
              </a:rPr>
              <a:t>Siria</a:t>
            </a:r>
            <a:r>
              <a:rPr lang="es-US" sz="1600" b="0" i="0" dirty="0">
                <a:solidFill>
                  <a:srgbClr val="252525"/>
                </a:solidFill>
                <a:effectLst/>
                <a:latin typeface="Arial" panose="020B0604020202020204" pitchFamily="34" charset="0"/>
                <a:cs typeface="Arial" panose="020B0604020202020204" pitchFamily="34" charset="0"/>
              </a:rPr>
              <a:t>. </a:t>
            </a:r>
          </a:p>
          <a:p>
            <a:pPr algn="just"/>
            <a:r>
              <a:rPr lang="es-US" sz="1600" b="0" i="0" dirty="0">
                <a:solidFill>
                  <a:srgbClr val="252525"/>
                </a:solidFill>
                <a:effectLst/>
                <a:latin typeface="Arial" panose="020B0604020202020204" pitchFamily="34" charset="0"/>
                <a:cs typeface="Arial" panose="020B0604020202020204" pitchFamily="34" charset="0"/>
              </a:rPr>
              <a:t>En esta guerra se enfrentaron en su inicio las </a:t>
            </a:r>
            <a:r>
              <a:rPr lang="es-US" sz="1600" b="0" i="0" u="none" strike="noStrike" dirty="0">
                <a:solidFill>
                  <a:srgbClr val="5A3696"/>
                </a:solidFill>
                <a:effectLst/>
                <a:latin typeface="Arial" panose="020B0604020202020204" pitchFamily="34" charset="0"/>
                <a:cs typeface="Arial" panose="020B0604020202020204" pitchFamily="34" charset="0"/>
                <a:hlinkClick r:id="rId3" tooltip="Fuerzas Armadas de Siria"/>
              </a:rPr>
              <a:t>Fuerzas Armadas de Siria</a:t>
            </a:r>
            <a:r>
              <a:rPr lang="es-US" sz="1600" b="0" i="0" dirty="0">
                <a:solidFill>
                  <a:srgbClr val="252525"/>
                </a:solidFill>
                <a:effectLst/>
                <a:latin typeface="Arial" panose="020B0604020202020204" pitchFamily="34" charset="0"/>
                <a:cs typeface="Arial" panose="020B0604020202020204" pitchFamily="34" charset="0"/>
              </a:rPr>
              <a:t> del gobierno del presidente sirio,</a:t>
            </a:r>
            <a:r>
              <a:rPr lang="es-US" sz="1600" b="0" i="0" u="none" strike="noStrike" dirty="0">
                <a:solidFill>
                  <a:srgbClr val="5A3696"/>
                </a:solidFill>
                <a:effectLst/>
                <a:latin typeface="Arial" panose="020B0604020202020204" pitchFamily="34" charset="0"/>
                <a:cs typeface="Arial" panose="020B0604020202020204" pitchFamily="34" charset="0"/>
                <a:hlinkClick r:id="rId4" tooltip="Bashar al-Asad"/>
              </a:rPr>
              <a:t>Bashar al-Asad</a:t>
            </a:r>
            <a:r>
              <a:rPr lang="es-US" sz="1600" b="0" i="0" dirty="0">
                <a:solidFill>
                  <a:srgbClr val="252525"/>
                </a:solidFill>
                <a:effectLst/>
                <a:latin typeface="Arial" panose="020B0604020202020204" pitchFamily="34" charset="0"/>
                <a:cs typeface="Arial" panose="020B0604020202020204" pitchFamily="34" charset="0"/>
              </a:rPr>
              <a:t>, contra grupos armados rebeldes de diversa índole, conocidos en Occidente como la «</a:t>
            </a:r>
            <a:r>
              <a:rPr lang="es-US" sz="1600" b="0" i="0" u="none" strike="noStrike" dirty="0">
                <a:solidFill>
                  <a:srgbClr val="5A3696"/>
                </a:solidFill>
                <a:effectLst/>
                <a:latin typeface="Arial" panose="020B0604020202020204" pitchFamily="34" charset="0"/>
                <a:cs typeface="Arial" panose="020B0604020202020204" pitchFamily="34" charset="0"/>
                <a:hlinkClick r:id="rId5" tooltip="Oposición siria"/>
              </a:rPr>
              <a:t>oposición siria</a:t>
            </a:r>
            <a:r>
              <a:rPr lang="es-US" sz="1600" b="0" i="0" dirty="0">
                <a:solidFill>
                  <a:srgbClr val="252525"/>
                </a:solidFill>
                <a:effectLst/>
                <a:latin typeface="Arial" panose="020B0604020202020204" pitchFamily="34" charset="0"/>
                <a:cs typeface="Arial" panose="020B0604020202020204" pitchFamily="34" charset="0"/>
              </a:rPr>
              <a:t>». </a:t>
            </a:r>
            <a:endParaRPr lang="es-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5838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US" dirty="0"/>
              <a:t>Guerra civil</a:t>
            </a:r>
          </a:p>
        </p:txBody>
      </p:sp>
      <p:sp>
        <p:nvSpPr>
          <p:cNvPr id="3" name="Marcador de contenido 2"/>
          <p:cNvSpPr>
            <a:spLocks noGrp="1"/>
          </p:cNvSpPr>
          <p:nvPr>
            <p:ph idx="1"/>
          </p:nvPr>
        </p:nvSpPr>
        <p:spPr/>
        <p:txBody>
          <a:bodyPr>
            <a:normAutofit/>
          </a:bodyPr>
          <a:lstStyle/>
          <a:p>
            <a:pPr algn="just"/>
            <a:r>
              <a:rPr lang="es-US" sz="1600" b="0" i="0" dirty="0">
                <a:solidFill>
                  <a:srgbClr val="252525"/>
                </a:solidFill>
                <a:effectLst/>
                <a:latin typeface="Arial" panose="020B0604020202020204" pitchFamily="34" charset="0"/>
                <a:cs typeface="Arial" panose="020B0604020202020204" pitchFamily="34" charset="0"/>
              </a:rPr>
              <a:t>Más adelante, numerosos grupos y combatientes de los «rebeldes» se unieron a los yihadistas del </a:t>
            </a:r>
            <a:r>
              <a:rPr lang="es-US" sz="1600" b="0" i="0" u="none" strike="noStrike" dirty="0">
                <a:solidFill>
                  <a:srgbClr val="5A3696"/>
                </a:solidFill>
                <a:effectLst/>
                <a:latin typeface="Arial" panose="020B0604020202020204" pitchFamily="34" charset="0"/>
                <a:cs typeface="Arial" panose="020B0604020202020204" pitchFamily="34" charset="0"/>
                <a:hlinkClick r:id="rId2" tooltip="Estado Islámico de Irak y el Levante"/>
              </a:rPr>
              <a:t>Estado Islámico de Irak y el Levante</a:t>
            </a:r>
            <a:r>
              <a:rPr lang="es-US" sz="1600" b="0" i="0" dirty="0">
                <a:solidFill>
                  <a:srgbClr val="252525"/>
                </a:solidFill>
                <a:effectLst/>
                <a:latin typeface="Arial" panose="020B0604020202020204" pitchFamily="34" charset="0"/>
                <a:cs typeface="Arial" panose="020B0604020202020204" pitchFamily="34" charset="0"/>
              </a:rPr>
              <a:t> —Estado Islámico (</a:t>
            </a:r>
            <a:r>
              <a:rPr lang="es-US" sz="1600" b="1" i="0" dirty="0">
                <a:solidFill>
                  <a:srgbClr val="252525"/>
                </a:solidFill>
                <a:effectLst/>
                <a:latin typeface="Arial" panose="020B0604020202020204" pitchFamily="34" charset="0"/>
                <a:cs typeface="Arial" panose="020B0604020202020204" pitchFamily="34" charset="0"/>
              </a:rPr>
              <a:t>EI</a:t>
            </a:r>
            <a:r>
              <a:rPr lang="es-US" sz="1600" b="0" i="0" dirty="0">
                <a:solidFill>
                  <a:srgbClr val="252525"/>
                </a:solidFill>
                <a:effectLst/>
                <a:latin typeface="Arial" panose="020B0604020202020204" pitchFamily="34" charset="0"/>
                <a:cs typeface="Arial" panose="020B0604020202020204" pitchFamily="34" charset="0"/>
              </a:rPr>
              <a:t>) en </a:t>
            </a:r>
            <a:r>
              <a:rPr lang="es-US" sz="1600" b="0" i="0" u="none" strike="noStrike" dirty="0">
                <a:solidFill>
                  <a:srgbClr val="5A3696"/>
                </a:solidFill>
                <a:effectLst/>
                <a:latin typeface="Arial" panose="020B0604020202020204" pitchFamily="34" charset="0"/>
                <a:cs typeface="Arial" panose="020B0604020202020204" pitchFamily="34" charset="0"/>
                <a:hlinkClick r:id="rId3" tooltip="Idioma español"/>
              </a:rPr>
              <a:t>español</a:t>
            </a:r>
            <a:r>
              <a:rPr lang="es-US" sz="1600" b="0" i="0" dirty="0">
                <a:solidFill>
                  <a:srgbClr val="252525"/>
                </a:solidFill>
                <a:effectLst/>
                <a:latin typeface="Arial" panose="020B0604020202020204" pitchFamily="34" charset="0"/>
                <a:cs typeface="Arial" panose="020B0604020202020204" pitchFamily="34" charset="0"/>
              </a:rPr>
              <a:t>; </a:t>
            </a:r>
            <a:r>
              <a:rPr lang="es-US" sz="1600" b="1" i="0" dirty="0">
                <a:solidFill>
                  <a:srgbClr val="252525"/>
                </a:solidFill>
                <a:effectLst/>
                <a:latin typeface="Arial" panose="020B0604020202020204" pitchFamily="34" charset="0"/>
                <a:cs typeface="Arial" panose="020B0604020202020204" pitchFamily="34" charset="0"/>
              </a:rPr>
              <a:t>ISIS</a:t>
            </a:r>
            <a:r>
              <a:rPr lang="es-US" sz="1600" b="0" i="0" dirty="0">
                <a:solidFill>
                  <a:srgbClr val="252525"/>
                </a:solidFill>
                <a:effectLst/>
                <a:latin typeface="Arial" panose="020B0604020202020204" pitchFamily="34" charset="0"/>
                <a:cs typeface="Arial" panose="020B0604020202020204" pitchFamily="34" charset="0"/>
              </a:rPr>
              <a:t> en </a:t>
            </a:r>
            <a:r>
              <a:rPr lang="es-US" sz="1600" b="0" i="0" u="none" strike="noStrike" dirty="0">
                <a:solidFill>
                  <a:srgbClr val="5A3696"/>
                </a:solidFill>
                <a:effectLst/>
                <a:latin typeface="Arial" panose="020B0604020202020204" pitchFamily="34" charset="0"/>
                <a:cs typeface="Arial" panose="020B0604020202020204" pitchFamily="34" charset="0"/>
                <a:hlinkClick r:id="rId4" tooltip="Idioma inglés"/>
              </a:rPr>
              <a:t>inglés</a:t>
            </a:r>
            <a:r>
              <a:rPr lang="es-US" sz="1600" b="0" i="0" dirty="0">
                <a:solidFill>
                  <a:srgbClr val="252525"/>
                </a:solidFill>
                <a:effectLst/>
                <a:latin typeface="Arial" panose="020B0604020202020204" pitchFamily="34" charset="0"/>
                <a:cs typeface="Arial" panose="020B0604020202020204" pitchFamily="34" charset="0"/>
              </a:rPr>
              <a:t>—, también conocido como </a:t>
            </a:r>
            <a:r>
              <a:rPr lang="es-US" sz="1600" b="1" i="0" dirty="0">
                <a:solidFill>
                  <a:srgbClr val="252525"/>
                </a:solidFill>
                <a:effectLst/>
                <a:latin typeface="Arial" panose="020B0604020202020204" pitchFamily="34" charset="0"/>
                <a:cs typeface="Arial" panose="020B0604020202020204" pitchFamily="34" charset="0"/>
              </a:rPr>
              <a:t>Daes </a:t>
            </a:r>
            <a:r>
              <a:rPr lang="es-US" sz="1600" b="0" i="0" dirty="0">
                <a:solidFill>
                  <a:srgbClr val="252525"/>
                </a:solidFill>
                <a:effectLst/>
                <a:latin typeface="Arial" panose="020B0604020202020204" pitchFamily="34" charset="0"/>
                <a:cs typeface="Arial" panose="020B0604020202020204" pitchFamily="34" charset="0"/>
              </a:rPr>
              <a:t>que le permitió a este último expandirse e invadir vastas extensiones de Siria desde las zonas que ya ocupaba en Irak. </a:t>
            </a:r>
          </a:p>
          <a:p>
            <a:pPr algn="just"/>
            <a:r>
              <a:rPr lang="es-US" sz="1600" b="0" i="0" dirty="0">
                <a:solidFill>
                  <a:srgbClr val="252525"/>
                </a:solidFill>
                <a:effectLst/>
                <a:latin typeface="Arial" panose="020B0604020202020204" pitchFamily="34" charset="0"/>
                <a:cs typeface="Arial" panose="020B0604020202020204" pitchFamily="34" charset="0"/>
              </a:rPr>
              <a:t>Sin embargo, algunos grupos rebeldes yihadistas combaten tanto contra el gobierno como contra el Estado Islámico uno de los más grandes y activos es el </a:t>
            </a:r>
            <a:r>
              <a:rPr lang="es-US" sz="1600" b="0" i="0" u="none" strike="noStrike" dirty="0">
                <a:solidFill>
                  <a:srgbClr val="5A3696"/>
                </a:solidFill>
                <a:effectLst/>
                <a:latin typeface="Arial" panose="020B0604020202020204" pitchFamily="34" charset="0"/>
                <a:cs typeface="Arial" panose="020B0604020202020204" pitchFamily="34" charset="0"/>
                <a:hlinkClick r:id="rId5" tooltip="Frente Al-Nusra"/>
              </a:rPr>
              <a:t>Frente Al-Nusra</a:t>
            </a:r>
            <a:r>
              <a:rPr lang="es-US" sz="1600" b="0" i="0" dirty="0">
                <a:solidFill>
                  <a:srgbClr val="252525"/>
                </a:solidFill>
                <a:effectLst/>
                <a:latin typeface="Arial" panose="020B0604020202020204" pitchFamily="34" charset="0"/>
                <a:cs typeface="Arial" panose="020B0604020202020204" pitchFamily="34" charset="0"/>
              </a:rPr>
              <a:t>, considerado la rama de </a:t>
            </a:r>
            <a:r>
              <a:rPr lang="es-US" sz="1600" b="0" i="0" u="none" strike="noStrike" dirty="0">
                <a:solidFill>
                  <a:srgbClr val="5A3696"/>
                </a:solidFill>
                <a:effectLst/>
                <a:latin typeface="Arial" panose="020B0604020202020204" pitchFamily="34" charset="0"/>
                <a:cs typeface="Arial" panose="020B0604020202020204" pitchFamily="34" charset="0"/>
                <a:hlinkClick r:id="rId6" tooltip="Al Qaeda"/>
              </a:rPr>
              <a:t>Al Qaeda</a:t>
            </a:r>
            <a:r>
              <a:rPr lang="es-US" sz="1600" b="0" i="0" dirty="0">
                <a:solidFill>
                  <a:srgbClr val="252525"/>
                </a:solidFill>
                <a:effectLst/>
                <a:latin typeface="Arial" panose="020B0604020202020204" pitchFamily="34" charset="0"/>
                <a:cs typeface="Arial" panose="020B0604020202020204" pitchFamily="34" charset="0"/>
              </a:rPr>
              <a:t> en Siria y que controla pequeñas franjas de territorio entre zonas de otros grupos rebeldes y el gobierno</a:t>
            </a:r>
            <a:r>
              <a:rPr lang="es-US" b="0" i="0" dirty="0">
                <a:solidFill>
                  <a:srgbClr val="252525"/>
                </a:solidFill>
                <a:effectLst/>
                <a:latin typeface="Helvetica Neue"/>
              </a:rPr>
              <a:t>.</a:t>
            </a:r>
            <a:endParaRPr lang="es-US" dirty="0"/>
          </a:p>
        </p:txBody>
      </p:sp>
    </p:spTree>
    <p:extLst>
      <p:ext uri="{BB962C8B-B14F-4D97-AF65-F5344CB8AC3E}">
        <p14:creationId xmlns:p14="http://schemas.microsoft.com/office/powerpoint/2010/main" val="1744902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8"/>
          <p:cNvSpPr>
            <a:spLocks noGrp="1"/>
          </p:cNvSpPr>
          <p:nvPr>
            <p:ph type="title"/>
          </p:nvPr>
        </p:nvSpPr>
        <p:spPr/>
        <p:txBody>
          <a:bodyPr/>
          <a:lstStyle/>
          <a:p>
            <a:pPr algn="ctr"/>
            <a:r>
              <a:rPr lang="es-US" dirty="0"/>
              <a:t>      Bachar al asad ( claves de su  vida )</a:t>
            </a:r>
          </a:p>
        </p:txBody>
      </p:sp>
      <p:sp>
        <p:nvSpPr>
          <p:cNvPr id="13" name="CuadroTexto 12"/>
          <p:cNvSpPr txBox="1"/>
          <p:nvPr/>
        </p:nvSpPr>
        <p:spPr>
          <a:xfrm>
            <a:off x="1490106" y="2247256"/>
            <a:ext cx="9243439" cy="1908215"/>
          </a:xfrm>
          <a:prstGeom prst="rect">
            <a:avLst/>
          </a:prstGeom>
          <a:noFill/>
        </p:spPr>
        <p:txBody>
          <a:bodyPr wrap="square">
            <a:spAutoFit/>
          </a:bodyPr>
          <a:lstStyle/>
          <a:p>
            <a:pPr algn="just"/>
            <a:r>
              <a:rPr lang="es-US" sz="1600" b="0" i="0" dirty="0">
                <a:solidFill>
                  <a:srgbClr val="000000"/>
                </a:solidFill>
                <a:effectLst/>
                <a:latin typeface="Arial" panose="020B0604020202020204" pitchFamily="34" charset="0"/>
              </a:rPr>
              <a:t>Alejado de la política en su juventud y llegado al poder por accidente, el presidente sirio ha acabado mostrando una mano tan dura como la de su padre. </a:t>
            </a:r>
          </a:p>
          <a:p>
            <a:pPr algn="just"/>
            <a:r>
              <a:rPr lang="es-US" sz="1600" b="0" i="0" dirty="0">
                <a:solidFill>
                  <a:srgbClr val="000000"/>
                </a:solidFill>
                <a:effectLst/>
                <a:latin typeface="Arial" panose="020B0604020202020204" pitchFamily="34" charset="0"/>
              </a:rPr>
              <a:t>Tras un año de rebelión, su supuesto aperturismo inicial ha quedado enterrado, mientras los muertos se cuentan ya por miles. </a:t>
            </a:r>
          </a:p>
          <a:p>
            <a:pPr algn="just"/>
            <a:r>
              <a:rPr lang="es-US" sz="1600" b="0" i="0" dirty="0">
                <a:solidFill>
                  <a:srgbClr val="000000"/>
                </a:solidFill>
                <a:effectLst/>
                <a:latin typeface="Arial" panose="020B0604020202020204" pitchFamily="34" charset="0"/>
              </a:rPr>
              <a:t>Del médico tranquilo al represor implacable, 10 claves en la vida de Bachar al Asad</a:t>
            </a:r>
            <a:r>
              <a:rPr lang="es-US" b="0" i="0" dirty="0">
                <a:solidFill>
                  <a:srgbClr val="000000"/>
                </a:solidFill>
                <a:effectLst/>
                <a:latin typeface="Arial" panose="020B0604020202020204" pitchFamily="34" charset="0"/>
              </a:rPr>
              <a:t>.</a:t>
            </a:r>
            <a:br>
              <a:rPr lang="es-US" dirty="0"/>
            </a:br>
            <a:br>
              <a:rPr lang="es-US" dirty="0"/>
            </a:br>
            <a:endParaRPr lang="es-US" dirty="0"/>
          </a:p>
        </p:txBody>
      </p:sp>
    </p:spTree>
    <p:extLst>
      <p:ext uri="{BB962C8B-B14F-4D97-AF65-F5344CB8AC3E}">
        <p14:creationId xmlns:p14="http://schemas.microsoft.com/office/powerpoint/2010/main" val="2926236840"/>
      </p:ext>
    </p:extLst>
  </p:cSld>
  <p:clrMapOvr>
    <a:masterClrMapping/>
  </p:clrMapOvr>
</p:sld>
</file>

<file path=ppt/theme/theme1.xml><?xml version="1.0" encoding="utf-8"?>
<a:theme xmlns:a="http://schemas.openxmlformats.org/drawingml/2006/main" name="Galería">
  <a:themeElements>
    <a:clrScheme name="Galería">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ería">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í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Gallery</Template>
  <TotalTime>6</TotalTime>
  <Words>1747</Words>
  <Application>Microsoft Office PowerPoint</Application>
  <PresentationFormat>Panorámica</PresentationFormat>
  <Paragraphs>158</Paragraphs>
  <Slides>42</Slides>
  <Notes>0</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42</vt:i4>
      </vt:variant>
    </vt:vector>
  </HeadingPairs>
  <TitlesOfParts>
    <vt:vector size="52" baseType="lpstr">
      <vt:lpstr>Arial</vt:lpstr>
      <vt:lpstr>Century Gothic</vt:lpstr>
      <vt:lpstr>CNNSans-Light</vt:lpstr>
      <vt:lpstr>Helvetica</vt:lpstr>
      <vt:lpstr>Helvetica Neue</vt:lpstr>
      <vt:lpstr>inherit</vt:lpstr>
      <vt:lpstr>Merriweather</vt:lpstr>
      <vt:lpstr>Open Sans</vt:lpstr>
      <vt:lpstr>Wingdings</vt:lpstr>
      <vt:lpstr>Galería</vt:lpstr>
      <vt:lpstr>                            SIRIA</vt:lpstr>
      <vt:lpstr>Geografía</vt:lpstr>
      <vt:lpstr>                 Historia de Siria</vt:lpstr>
      <vt:lpstr>Sistema político</vt:lpstr>
      <vt:lpstr>              Sistema económico</vt:lpstr>
      <vt:lpstr>Sistema educativo</vt:lpstr>
      <vt:lpstr>Guerra civil</vt:lpstr>
      <vt:lpstr>Guerra civil</vt:lpstr>
      <vt:lpstr>      Bachar al asad ( claves de su  vida )</vt:lpstr>
      <vt:lpstr>Bachar al asad</vt:lpstr>
      <vt:lpstr>Bachar al asad</vt:lpstr>
      <vt:lpstr>Bachar al asad </vt:lpstr>
      <vt:lpstr>Bachar al asad</vt:lpstr>
      <vt:lpstr>Liderazgo</vt:lpstr>
      <vt:lpstr>Liderazgo</vt:lpstr>
      <vt:lpstr>Liderazgo</vt:lpstr>
      <vt:lpstr>Reformas</vt:lpstr>
      <vt:lpstr>Situación en Siria</vt:lpstr>
      <vt:lpstr>Situación en Siria</vt:lpstr>
      <vt:lpstr>Aliados de siria :Rusia</vt:lpstr>
      <vt:lpstr>Aliados de Siria  Rusia</vt:lpstr>
      <vt:lpstr>Aliados de siria  : Irán</vt:lpstr>
      <vt:lpstr>Aliados de siria           china</vt:lpstr>
      <vt:lpstr>Problemas estratégicos</vt:lpstr>
      <vt:lpstr>Papel de arabia saudita</vt:lpstr>
      <vt:lpstr>Problemas estratégicos</vt:lpstr>
      <vt:lpstr>Problemas estratégicos</vt:lpstr>
      <vt:lpstr>Problemas estratégicos</vt:lpstr>
      <vt:lpstr>Los problemas estratégicos</vt:lpstr>
      <vt:lpstr>Los problemas estratégicos</vt:lpstr>
      <vt:lpstr>Problemas estratégicos</vt:lpstr>
      <vt:lpstr>Los problemas estratégicos</vt:lpstr>
      <vt:lpstr>Los problemas estratégicos</vt:lpstr>
      <vt:lpstr>Presentación de PowerPoint</vt:lpstr>
      <vt:lpstr>Lucha por Dominio del medio oriente</vt:lpstr>
      <vt:lpstr>Lucha por el dominio  del medio oriente</vt:lpstr>
      <vt:lpstr>Lucha por el  dominio del medio oriente</vt:lpstr>
      <vt:lpstr>Lucha por el dominio del medio oriente</vt:lpstr>
      <vt:lpstr>Lucha por el dominio del medio oriente</vt:lpstr>
      <vt:lpstr>Lucha por el dominio del medio de oriente</vt:lpstr>
      <vt:lpstr>Futuro del medio oriente y el mundo</vt:lpstr>
      <vt:lpstr>Datos económicos y demográficos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Siria</dc:title>
  <cp:lastModifiedBy>JORGE ANDRES LAVIN LARRAIN</cp:lastModifiedBy>
  <cp:revision>11</cp:revision>
  <dcterms:modified xsi:type="dcterms:W3CDTF">2017-04-30T04:12:44Z</dcterms:modified>
</cp:coreProperties>
</file>