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6" r:id="rId30"/>
    <p:sldId id="287" r:id="rId31"/>
    <p:sldId id="288" r:id="rId32"/>
    <p:sldId id="290" r:id="rId33"/>
    <p:sldId id="289" r:id="rId34"/>
    <p:sldId id="293" r:id="rId35"/>
    <p:sldId id="29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93957" autoAdjust="0"/>
  </p:normalViewPr>
  <p:slideViewPr>
    <p:cSldViewPr snapToGrid="0">
      <p:cViewPr varScale="1">
        <p:scale>
          <a:sx n="61" d="100"/>
          <a:sy n="61" d="100"/>
        </p:scale>
        <p:origin x="108" y="60"/>
      </p:cViewPr>
      <p:guideLst/>
    </p:cSldViewPr>
  </p:slideViewPr>
  <p:outlineViewPr>
    <p:cViewPr>
      <p:scale>
        <a:sx n="33" d="100"/>
        <a:sy n="33" d="100"/>
      </p:scale>
      <p:origin x="0" y="-28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8A87A34-81AB-432B-8DAE-1953F412C126}" type="datetimeFigureOut">
              <a:rPr lang="en-US" smtClean="0"/>
              <a:t>4/30/2017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9379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4/30/2017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47164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4/30/2017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832424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4/30/2017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260905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4/30/2017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96404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4/30/2017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552046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4/30/2017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034856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8A87A34-81AB-432B-8DAE-1953F412C126}" type="datetimeFigureOut">
              <a:rPr lang="en-US" smtClean="0"/>
              <a:t>4/30/2017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69877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8A87A34-81AB-432B-8DAE-1953F412C126}" type="datetimeFigureOut">
              <a:rPr lang="en-US" smtClean="0"/>
              <a:t>4/30/2017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8741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0494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4/30/2017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53662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79974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614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2388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62588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596132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dirty="0"/>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4/30/2017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06113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8A87A34-81AB-432B-8DAE-1953F412C126}" type="datetimeFigureOut">
              <a:rPr lang="en-US" smtClean="0"/>
              <a:pPr/>
              <a:t>4/30/2017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353575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actualidad.rt.com/galerias/171046-conozca-armamento-mortal-fuerzas-corea-nort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actualidad.rt.com/ultima_hora/169889-incendio-corea-norte-sur-fronter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actualidad.rt.com/actualidad/176347-informe-sistema-defensa-antimisiles-bas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actualidad.rt.com/actualidad/view/88923-corea-sur-compra-masiva-productos-enlatados-guerra-nort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s.m.wikipedia.org/wiki/Colina" TargetMode="External"/><Relationship Id="rId13" Type="http://schemas.openxmlformats.org/officeDocument/2006/relationships/hyperlink" Target="https://es.m.wikipedia.org/wiki/Manchuria" TargetMode="External"/><Relationship Id="rId3" Type="http://schemas.openxmlformats.org/officeDocument/2006/relationships/hyperlink" Target="https://es.m.wikipedia.org/wiki/China" TargetMode="External"/><Relationship Id="rId7" Type="http://schemas.openxmlformats.org/officeDocument/2006/relationships/hyperlink" Target="https://es.m.wikipedia.org/wiki/Pen%C3%ADnsula_de_Corea" TargetMode="External"/><Relationship Id="rId12" Type="http://schemas.openxmlformats.org/officeDocument/2006/relationships/hyperlink" Target="https://es.m.wikipedia.org/wiki/R%C3%ADo_Yalu" TargetMode="External"/><Relationship Id="rId2" Type="http://schemas.openxmlformats.org/officeDocument/2006/relationships/hyperlink" Target="https://es.m.wikipedia.org/wiki/Corea_del_Norte" TargetMode="External"/><Relationship Id="rId1" Type="http://schemas.openxmlformats.org/officeDocument/2006/relationships/slideLayout" Target="../slideLayouts/slideLayout4.xml"/><Relationship Id="rId6" Type="http://schemas.openxmlformats.org/officeDocument/2006/relationships/hyperlink" Target="https://es.m.wikipedia.org/wiki/Mar_Amarillo" TargetMode="External"/><Relationship Id="rId11" Type="http://schemas.openxmlformats.org/officeDocument/2006/relationships/hyperlink" Target="https://es.m.wikipedia.org/wiki/R%C3%ADo_Tumen" TargetMode="External"/><Relationship Id="rId5" Type="http://schemas.openxmlformats.org/officeDocument/2006/relationships/hyperlink" Target="https://es.m.wikipedia.org/wiki/Mar_del_Jap%C3%B3n" TargetMode="External"/><Relationship Id="rId10" Type="http://schemas.openxmlformats.org/officeDocument/2006/relationships/hyperlink" Target="https://es.m.wikipedia.org/wiki/Paektu-san" TargetMode="External"/><Relationship Id="rId4" Type="http://schemas.openxmlformats.org/officeDocument/2006/relationships/hyperlink" Target="https://es.m.wikipedia.org/wiki/Rusia" TargetMode="External"/><Relationship Id="rId9" Type="http://schemas.openxmlformats.org/officeDocument/2006/relationships/hyperlink" Target="https://es.m.wikipedia.org/wiki/Monta%C3%B1a" TargetMode="External"/><Relationship Id="rId1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hyperlink" Target="https://actualidad.rt.com/actualidad/162155-eeuu-corea-norte-sanciones-ataque-sony"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s.m.wikipedia.org/w/index.php?title=Gingseng&amp;action=edit&amp;redlink=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datosmacro.com/comercio/importaciones" TargetMode="External"/><Relationship Id="rId2" Type="http://schemas.openxmlformats.org/officeDocument/2006/relationships/hyperlink" Target="http://www.datosmacro.com/paises/corea-del-nort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actualidad.rt.com/ciencias/view/29423-El-Oc%C3%A9ano-Pac%C3%ADfico-esconde-tierras-raras-con-metales-de-gran-valo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es.m.wikipedia.org/wiki/Presidente_Eterno_de_la_Rep%C3%BAblica" TargetMode="External"/><Relationship Id="rId13" Type="http://schemas.openxmlformats.org/officeDocument/2006/relationships/hyperlink" Target="https://es.m.wikipedia.org/wiki/Centralismo_democr%C3%A1tico" TargetMode="External"/><Relationship Id="rId3" Type="http://schemas.openxmlformats.org/officeDocument/2006/relationships/hyperlink" Target="https://es.m.wikipedia.org/wiki/Unipartidismo" TargetMode="External"/><Relationship Id="rId7" Type="http://schemas.openxmlformats.org/officeDocument/2006/relationships/hyperlink" Target="https://es.m.wikipedia.org/wiki/1994" TargetMode="External"/><Relationship Id="rId12" Type="http://schemas.openxmlformats.org/officeDocument/2006/relationships/hyperlink" Target="https://es.m.wikipedia.org/wiki/Corea_del_Norte" TargetMode="External"/><Relationship Id="rId2" Type="http://schemas.openxmlformats.org/officeDocument/2006/relationships/hyperlink" Target="https://es.m.wikipedia.org/wiki/Estado_socialista" TargetMode="External"/><Relationship Id="rId1" Type="http://schemas.openxmlformats.org/officeDocument/2006/relationships/slideLayout" Target="../slideLayouts/slideLayout2.xml"/><Relationship Id="rId6" Type="http://schemas.openxmlformats.org/officeDocument/2006/relationships/hyperlink" Target="https://es.m.wikipedia.org/wiki/Kim_Il-Sung" TargetMode="External"/><Relationship Id="rId11" Type="http://schemas.openxmlformats.org/officeDocument/2006/relationships/hyperlink" Target="https://es.m.wikipedia.org/wiki/1972" TargetMode="External"/><Relationship Id="rId5" Type="http://schemas.openxmlformats.org/officeDocument/2006/relationships/hyperlink" Target="https://es.m.wikipedia.org/wiki/Medios_de_producci%C3%B3n" TargetMode="External"/><Relationship Id="rId10" Type="http://schemas.openxmlformats.org/officeDocument/2006/relationships/hyperlink" Target="https://es.m.wikipedia.org/wiki/Leninismo" TargetMode="External"/><Relationship Id="rId4" Type="http://schemas.openxmlformats.org/officeDocument/2006/relationships/hyperlink" Target="https://es.m.wikipedia.org/wiki/Estatizaci%C3%B3n" TargetMode="External"/><Relationship Id="rId9" Type="http://schemas.openxmlformats.org/officeDocument/2006/relationships/hyperlink" Target="https://es.m.wikipedia.org/wiki/Juche" TargetMode="External"/><Relationship Id="rId14" Type="http://schemas.openxmlformats.org/officeDocument/2006/relationships/hyperlink" Target="https://es.m.wikipedia.org/wiki/Marxista"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actualidad.rt.com/economia/view/116838-economia-mundo-depende-metales-raro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s.m.wikipedia.org/wiki/Relaciones_econ%C3%B3micas" TargetMode="External"/><Relationship Id="rId2" Type="http://schemas.openxmlformats.org/officeDocument/2006/relationships/hyperlink" Target="https://es.m.wikipedia.org/wiki/Econom%C3%ADa_planificada" TargetMode="External"/><Relationship Id="rId1" Type="http://schemas.openxmlformats.org/officeDocument/2006/relationships/slideLayout" Target="../slideLayouts/slideLayout2.xml"/><Relationship Id="rId4" Type="http://schemas.openxmlformats.org/officeDocument/2006/relationships/hyperlink" Target="https://es.m.wikipedia.org/wiki/Autarqu%C3%AD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s.m.wikipedia.org/wiki/8_de_febrero" TargetMode="External"/><Relationship Id="rId13" Type="http://schemas.openxmlformats.org/officeDocument/2006/relationships/hyperlink" Target="https://es.m.wikipedia.org/wiki/Sovi%C3%A9ticos" TargetMode="External"/><Relationship Id="rId3" Type="http://schemas.openxmlformats.org/officeDocument/2006/relationships/hyperlink" Target="https://es.m.wikipedia.org/wiki/Armas_nucleares" TargetMode="External"/><Relationship Id="rId7" Type="http://schemas.openxmlformats.org/officeDocument/2006/relationships/hyperlink" Target="https://es.m.wikipedia.org/wiki/Kim_Il-sung" TargetMode="External"/><Relationship Id="rId12" Type="http://schemas.openxmlformats.org/officeDocument/2006/relationships/hyperlink" Target="https://es.m.wikipedia.org/wiki/1932" TargetMode="External"/><Relationship Id="rId2" Type="http://schemas.openxmlformats.org/officeDocument/2006/relationships/hyperlink" Target="https://es.m.wikipedia.org/wiki/Corea_del_Norte" TargetMode="External"/><Relationship Id="rId1" Type="http://schemas.openxmlformats.org/officeDocument/2006/relationships/slideLayout" Target="../slideLayouts/slideLayout2.xml"/><Relationship Id="rId6" Type="http://schemas.openxmlformats.org/officeDocument/2006/relationships/hyperlink" Target="https://es.m.wikipedia.org/wiki/1978" TargetMode="External"/><Relationship Id="rId11" Type="http://schemas.openxmlformats.org/officeDocument/2006/relationships/hyperlink" Target="https://es.m.wikipedia.org/wiki/Imperio_japon%C3%A9s" TargetMode="External"/><Relationship Id="rId5" Type="http://schemas.openxmlformats.org/officeDocument/2006/relationships/hyperlink" Target="https://es.m.wikipedia.org/w/index.php?title=Sungun&amp;action=edit&amp;redlink=1" TargetMode="External"/><Relationship Id="rId10" Type="http://schemas.openxmlformats.org/officeDocument/2006/relationships/hyperlink" Target="https://es.m.wikipedia.org/wiki/Ej%C3%A9rcito_Popular_de_Corea#cite_note-founded-5" TargetMode="External"/><Relationship Id="rId4" Type="http://schemas.openxmlformats.org/officeDocument/2006/relationships/hyperlink" Target="https://es.m.wikipedia.org/wiki/Ej%C3%A9rcito_Popular_de_Corea#cite_note-4" TargetMode="External"/><Relationship Id="rId9" Type="http://schemas.openxmlformats.org/officeDocument/2006/relationships/hyperlink" Target="https://es.m.wikipedia.org/wiki/25_de_abril" TargetMode="External"/><Relationship Id="rId14" Type="http://schemas.openxmlformats.org/officeDocument/2006/relationships/hyperlink" Target="https://es.m.wikipedia.org/w/index.php?title=Nodong-1&amp;action=edit&amp;redlink=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s.m.wikipedia.org/wiki/Armas_qu%C3%ADmicas" TargetMode="External"/><Relationship Id="rId2" Type="http://schemas.openxmlformats.org/officeDocument/2006/relationships/hyperlink" Target="https://es.m.wikipedia.org/wiki/Corea_del_Nort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US" sz="4000" dirty="0"/>
              <a:t>Corea del norte  :Riesgos  y oportunidades</a:t>
            </a:r>
          </a:p>
        </p:txBody>
      </p:sp>
      <p:pic>
        <p:nvPicPr>
          <p:cNvPr id="10" name="Imagen 10"/>
          <p:cNvPicPr>
            <a:picLocks noGrp="1" noChangeAspect="1"/>
          </p:cNvPicPr>
          <p:nvPr>
            <p:ph sz="half" idx="2"/>
          </p:nvPr>
        </p:nvPicPr>
        <p:blipFill>
          <a:blip r:embed="rId2"/>
          <a:stretch>
            <a:fillRect/>
          </a:stretch>
        </p:blipFill>
        <p:spPr>
          <a:xfrm>
            <a:off x="1436030" y="3179763"/>
            <a:ext cx="4263753" cy="2840037"/>
          </a:xfrm>
          <a:prstGeom prst="rect">
            <a:avLst/>
          </a:prstGeom>
        </p:spPr>
      </p:pic>
      <p:pic>
        <p:nvPicPr>
          <p:cNvPr id="12" name="Imagen 12"/>
          <p:cNvPicPr>
            <a:picLocks noGrp="1" noChangeAspect="1"/>
          </p:cNvPicPr>
          <p:nvPr>
            <p:ph sz="quarter" idx="4"/>
          </p:nvPr>
        </p:nvPicPr>
        <p:blipFill>
          <a:blip r:embed="rId3"/>
          <a:stretch>
            <a:fillRect/>
          </a:stretch>
        </p:blipFill>
        <p:spPr>
          <a:xfrm>
            <a:off x="7668419" y="3485356"/>
            <a:ext cx="1905000" cy="2228850"/>
          </a:xfrm>
          <a:prstGeom prst="rect">
            <a:avLst/>
          </a:prstGeom>
        </p:spPr>
      </p:pic>
    </p:spTree>
    <p:extLst>
      <p:ext uri="{BB962C8B-B14F-4D97-AF65-F5344CB8AC3E}">
        <p14:creationId xmlns:p14="http://schemas.microsoft.com/office/powerpoint/2010/main" val="335176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¿Japón en peligro?</a:t>
            </a:r>
          </a:p>
        </p:txBody>
      </p:sp>
      <p:sp>
        <p:nvSpPr>
          <p:cNvPr id="3" name="Marcador de contenido 2"/>
          <p:cNvSpPr>
            <a:spLocks noGrp="1"/>
          </p:cNvSpPr>
          <p:nvPr>
            <p:ph idx="1"/>
          </p:nvPr>
        </p:nvSpPr>
        <p:spPr/>
        <p:txBody>
          <a:bodyPr>
            <a:normAutofit/>
          </a:bodyPr>
          <a:lstStyle/>
          <a:p>
            <a:pPr algn="just" fontAlgn="base"/>
            <a:r>
              <a:rPr lang="es-US" sz="1600" b="1" i="0" dirty="0">
                <a:solidFill>
                  <a:srgbClr val="333333"/>
                </a:solidFill>
                <a:effectLst/>
                <a:latin typeface="Arial" panose="020B0604020202020204" pitchFamily="34" charset="0"/>
                <a:cs typeface="Arial" panose="020B0604020202020204" pitchFamily="34" charset="0"/>
              </a:rPr>
              <a:t>Corea del Norte amenaza a Japón con represalia nuclear</a:t>
            </a:r>
          </a:p>
          <a:p>
            <a:pPr algn="just" fontAlgn="base"/>
            <a:endParaRPr lang="es-US" sz="1600" b="1" i="0" dirty="0">
              <a:solidFill>
                <a:srgbClr val="333333"/>
              </a:solidFill>
              <a:effectLst/>
              <a:latin typeface="Arial" panose="020B0604020202020204" pitchFamily="34" charset="0"/>
              <a:cs typeface="Arial" panose="020B0604020202020204" pitchFamily="34" charset="0"/>
            </a:endParaRPr>
          </a:p>
          <a:p>
            <a:pPr algn="just" fontAlgn="t"/>
            <a:r>
              <a:rPr lang="es-US" sz="1600" b="0" i="0" dirty="0">
                <a:solidFill>
                  <a:srgbClr val="1B1B1B"/>
                </a:solidFill>
                <a:effectLst/>
                <a:latin typeface="Arial" panose="020B0604020202020204" pitchFamily="34" charset="0"/>
                <a:cs typeface="Arial" panose="020B0604020202020204" pitchFamily="34" charset="0"/>
              </a:rPr>
              <a:t>Corea del Norte amenazó  a Japón con represalias nucleares si se involucra de alguna forma en un eventual conflicto en la península coreana. Tokio aseguró que responderá a cualquier escenario y Estados Unidos advirtió que lo apoyará.</a:t>
            </a:r>
          </a:p>
          <a:p>
            <a:pPr algn="just" fontAlgn="t"/>
            <a:endParaRPr lang="es-US" sz="1600" b="0" i="0" dirty="0">
              <a:solidFill>
                <a:srgbClr val="1B1B1B"/>
              </a:solidFill>
              <a:effectLst/>
              <a:latin typeface="Arial" panose="020B0604020202020204" pitchFamily="34" charset="0"/>
              <a:cs typeface="Arial" panose="020B0604020202020204" pitchFamily="34" charset="0"/>
            </a:endParaRPr>
          </a:p>
          <a:p>
            <a:pPr algn="just"/>
            <a:r>
              <a:rPr lang="es-US" sz="1600" b="0" i="0" dirty="0">
                <a:solidFill>
                  <a:srgbClr val="1B1B1B"/>
                </a:solidFill>
                <a:effectLst/>
                <a:latin typeface="Arial" panose="020B0604020202020204" pitchFamily="34" charset="0"/>
                <a:cs typeface="Arial" panose="020B0604020202020204" pitchFamily="34" charset="0"/>
              </a:rPr>
              <a:t>La agencia oficial norcoreana KCNA calificó de "provocadoras" las declaraciones de Tokio diciendo que podría interceptar un misil lanzado por Pyong-yang y advirtió que esto podría dejar a Japón envuelto "en llamas nucleares</a:t>
            </a:r>
            <a:endParaRPr lang="es-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976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Reacción japonesa</a:t>
            </a:r>
          </a:p>
        </p:txBody>
      </p:sp>
      <p:sp>
        <p:nvSpPr>
          <p:cNvPr id="3" name="Marcador de contenido 2"/>
          <p:cNvSpPr>
            <a:spLocks noGrp="1"/>
          </p:cNvSpPr>
          <p:nvPr>
            <p:ph idx="1"/>
          </p:nvPr>
        </p:nvSpPr>
        <p:spPr>
          <a:xfrm>
            <a:off x="1154954" y="2603500"/>
            <a:ext cx="9281818" cy="3416300"/>
          </a:xfrm>
        </p:spPr>
        <p:txBody>
          <a:bodyPr/>
          <a:lstStyle/>
          <a:p>
            <a:pPr algn="just"/>
            <a:r>
              <a:rPr lang="es-US" b="1" i="0" dirty="0">
                <a:solidFill>
                  <a:srgbClr val="1B1B1B"/>
                </a:solidFill>
                <a:effectLst/>
                <a:latin typeface="Arial" panose="020B0604020202020204" pitchFamily="34" charset="0"/>
              </a:rPr>
              <a:t>El ministro de Defensa, Itsunori Onodera, informó que las Fuerzas de Autodefensa (el ejército japonés) ubicarán los Patriot Advanced Capability-3 (PAC-3) interceptores en las dos bases de la prefectura más al sur del archipiélago.</a:t>
            </a:r>
          </a:p>
          <a:p>
            <a:pPr algn="just"/>
            <a:r>
              <a:rPr lang="es-US" b="1" i="0" dirty="0">
                <a:solidFill>
                  <a:srgbClr val="1B1B1B"/>
                </a:solidFill>
                <a:effectLst/>
                <a:latin typeface="Arial" panose="020B0604020202020204" pitchFamily="34" charset="0"/>
              </a:rPr>
              <a:t>Tokio ya había decidido ubicar los PAC-3 en Okinawa en modo permanente antes del año fiscal 2014, pero las provocaciones de Corea del Norte anticiparon los tiempos.</a:t>
            </a:r>
            <a:endParaRPr lang="es-US" b="1" dirty="0"/>
          </a:p>
        </p:txBody>
      </p:sp>
    </p:spTree>
    <p:extLst>
      <p:ext uri="{BB962C8B-B14F-4D97-AF65-F5344CB8AC3E}">
        <p14:creationId xmlns:p14="http://schemas.microsoft.com/office/powerpoint/2010/main" val="4031322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Reacción E.E.U.U.</a:t>
            </a:r>
          </a:p>
        </p:txBody>
      </p:sp>
      <p:sp>
        <p:nvSpPr>
          <p:cNvPr id="3" name="Marcador de contenido 2"/>
          <p:cNvSpPr>
            <a:spLocks noGrp="1"/>
          </p:cNvSpPr>
          <p:nvPr>
            <p:ph idx="1"/>
          </p:nvPr>
        </p:nvSpPr>
        <p:spPr>
          <a:xfrm>
            <a:off x="2479257" y="2461610"/>
            <a:ext cx="6853929" cy="3416300"/>
          </a:xfrm>
        </p:spPr>
        <p:txBody>
          <a:bodyPr/>
          <a:lstStyle/>
          <a:p>
            <a:pPr marL="0" indent="0" algn="just" fontAlgn="t">
              <a:buNone/>
            </a:pPr>
            <a:r>
              <a:rPr lang="es-US" sz="1600" b="0" i="0" dirty="0">
                <a:solidFill>
                  <a:srgbClr val="1B1B1B"/>
                </a:solidFill>
                <a:effectLst/>
                <a:latin typeface="Arial" panose="020B0604020202020204" pitchFamily="34" charset="0"/>
              </a:rPr>
              <a:t>       Estados Unidos "no cree" que Corea del Norte esté en condiciones de lanzar               un   misil nuclear, declaró un alto responsable del gobierno estadounidense.</a:t>
            </a:r>
          </a:p>
          <a:p>
            <a:pPr marL="0" indent="0" algn="just" fontAlgn="t">
              <a:buNone/>
            </a:pPr>
            <a:r>
              <a:rPr lang="es-US" sz="1600" b="0" i="0" dirty="0">
                <a:solidFill>
                  <a:srgbClr val="1B1B1B"/>
                </a:solidFill>
                <a:effectLst/>
                <a:latin typeface="Arial" panose="020B0604020202020204" pitchFamily="34" charset="0"/>
              </a:rPr>
              <a:t>Según el Departamento de Defensa de Estados Unidos "sería inexacto sugerir que Corea del Norte ha probado, desarrollado, o demostrado completamente las capacidades nucleares referidas en" el polémico informe de inteligencia.</a:t>
            </a:r>
          </a:p>
          <a:p>
            <a:pPr marL="0" indent="0" algn="just" fontAlgn="t">
              <a:buNone/>
            </a:pPr>
            <a:r>
              <a:rPr lang="es-US" sz="1600" b="0" i="0" dirty="0">
                <a:solidFill>
                  <a:srgbClr val="1B1B1B"/>
                </a:solidFill>
                <a:effectLst/>
                <a:latin typeface="Arial" panose="020B0604020202020204" pitchFamily="34" charset="0"/>
              </a:rPr>
              <a:t>Para el Ministerio surcoreano de Defensa, "Corea del Norte llevó a cabo tres ensayos nucleares, pero sigue siendo dudoso que haya fabricado una cabeza nuclear lo suficientemente pequeña y liviana como para ser montada en un misil".</a:t>
            </a:r>
          </a:p>
          <a:p>
            <a:endParaRPr lang="es-US" dirty="0"/>
          </a:p>
        </p:txBody>
      </p:sp>
    </p:spTree>
    <p:extLst>
      <p:ext uri="{BB962C8B-B14F-4D97-AF65-F5344CB8AC3E}">
        <p14:creationId xmlns:p14="http://schemas.microsoft.com/office/powerpoint/2010/main" val="3036179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 Es corea del norte una amenaza real?</a:t>
            </a:r>
          </a:p>
        </p:txBody>
      </p:sp>
      <p:sp>
        <p:nvSpPr>
          <p:cNvPr id="3" name="Marcador de contenido 2"/>
          <p:cNvSpPr>
            <a:spLocks noGrp="1"/>
          </p:cNvSpPr>
          <p:nvPr>
            <p:ph idx="1"/>
          </p:nvPr>
        </p:nvSpPr>
        <p:spPr>
          <a:xfrm>
            <a:off x="1483110" y="2452843"/>
            <a:ext cx="9603275" cy="3450613"/>
          </a:xfrm>
        </p:spPr>
        <p:txBody>
          <a:bodyPr>
            <a:normAutofit/>
          </a:bodyPr>
          <a:lstStyle/>
          <a:p>
            <a:pPr marL="0" indent="0" algn="just">
              <a:buNone/>
            </a:pPr>
            <a:r>
              <a:rPr lang="es-US" sz="2800" b="1" i="0" dirty="0">
                <a:solidFill>
                  <a:srgbClr val="565656"/>
                </a:solidFill>
                <a:effectLst/>
                <a:latin typeface="Avenir"/>
              </a:rPr>
              <a:t>        Lo claro es que es difícil prever una guerra no convencional en Asia desatada por Corea del Norte (aunque nunca se pueden descartar “las sorpresas de la historia”), porque ello perjudicaría los planes de desarrollo interno de China, su paso a ser potencia mundial y su apertura económica al Asia y al mundo. </a:t>
            </a:r>
            <a:endParaRPr lang="es-US" sz="2800" b="1" dirty="0"/>
          </a:p>
        </p:txBody>
      </p:sp>
    </p:spTree>
    <p:extLst>
      <p:ext uri="{BB962C8B-B14F-4D97-AF65-F5344CB8AC3E}">
        <p14:creationId xmlns:p14="http://schemas.microsoft.com/office/powerpoint/2010/main" val="1885858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Perspectivas</a:t>
            </a:r>
          </a:p>
        </p:txBody>
      </p:sp>
      <p:sp>
        <p:nvSpPr>
          <p:cNvPr id="5" name="Marcador de contenido 4"/>
          <p:cNvSpPr>
            <a:spLocks noGrp="1"/>
          </p:cNvSpPr>
          <p:nvPr>
            <p:ph idx="1"/>
          </p:nvPr>
        </p:nvSpPr>
        <p:spPr>
          <a:xfrm>
            <a:off x="1154954" y="2603500"/>
            <a:ext cx="9439474" cy="2630652"/>
          </a:xfrm>
        </p:spPr>
        <p:txBody>
          <a:bodyPr/>
          <a:lstStyle/>
          <a:p>
            <a:pPr marL="0" indent="0" algn="just">
              <a:buNone/>
            </a:pPr>
            <a:r>
              <a:rPr lang="es-US" b="1" i="0" dirty="0">
                <a:solidFill>
                  <a:srgbClr val="565656"/>
                </a:solidFill>
                <a:effectLst/>
                <a:latin typeface="Avenir"/>
              </a:rPr>
              <a:t>Pese a los llamados de las potencias para retornar al diálogo entre ellas, es posible que la situación se mantenga por parte de Corea del Norte en la retórica belicista y que la aspiración de Corea del Sur de reunificarse pacíficamente como lo contempla su Constitución Política, se vean dilatada. </a:t>
            </a:r>
          </a:p>
          <a:p>
            <a:pPr marL="0" indent="0" algn="just">
              <a:buNone/>
            </a:pPr>
            <a:r>
              <a:rPr lang="es-US" b="1" i="0" dirty="0">
                <a:solidFill>
                  <a:srgbClr val="565656"/>
                </a:solidFill>
                <a:effectLst/>
                <a:latin typeface="Avenir"/>
              </a:rPr>
              <a:t>Corea del Norte en ese sentido puede ser una amenaza real, pero también cabe preguntarse ¿? A qué país involucrado en las conversaciones-con excepción de Corea del Sur- le conviene realmente la reunificación entre las dos Coreas? Si la respuesta es a ninguno, la situación se mantendría como está.</a:t>
            </a:r>
            <a:endParaRPr lang="es-US" b="1" dirty="0"/>
          </a:p>
        </p:txBody>
      </p:sp>
    </p:spTree>
    <p:extLst>
      <p:ext uri="{BB962C8B-B14F-4D97-AF65-F5344CB8AC3E}">
        <p14:creationId xmlns:p14="http://schemas.microsoft.com/office/powerpoint/2010/main" val="4064215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Riesgos</a:t>
            </a:r>
          </a:p>
        </p:txBody>
      </p:sp>
      <p:sp>
        <p:nvSpPr>
          <p:cNvPr id="3" name="Marcador de contenido 2"/>
          <p:cNvSpPr>
            <a:spLocks noGrp="1"/>
          </p:cNvSpPr>
          <p:nvPr>
            <p:ph idx="1"/>
          </p:nvPr>
        </p:nvSpPr>
        <p:spPr>
          <a:xfrm>
            <a:off x="1817105" y="2508907"/>
            <a:ext cx="8367418" cy="3416300"/>
          </a:xfrm>
        </p:spPr>
        <p:txBody>
          <a:bodyPr>
            <a:normAutofit/>
          </a:bodyPr>
          <a:lstStyle/>
          <a:p>
            <a:pPr marL="0" indent="0" algn="just">
              <a:buNone/>
            </a:pPr>
            <a:br>
              <a:rPr lang="es-US" sz="1600" dirty="0">
                <a:latin typeface="Arial Black" panose="020B0A04020102020204" pitchFamily="34" charset="0"/>
              </a:rPr>
            </a:br>
            <a:r>
              <a:rPr lang="es-US" sz="1600" b="0" i="0" dirty="0">
                <a:solidFill>
                  <a:srgbClr val="000000"/>
                </a:solidFill>
                <a:effectLst/>
                <a:latin typeface="Arial Black" panose="020B0A04020102020204" pitchFamily="34" charset="0"/>
              </a:rPr>
              <a:t>El principal riesgo para la seguridad en la zona reside a corto plazo en el colapso del régimen norcoreano, que puede estar ya en fase terminal. Mientras Kim Jong-il siga creyendo que su poder personal y su gobierno no están amenazados de desaparición inmediata, seguirá tratando con el mundo exterior de la misma manera, usando un lenguaje belicoso pero en la práctica usando sus cartas, sobre todo la nuclear, de una manera pragmática.</a:t>
            </a:r>
            <a:br>
              <a:rPr lang="es-US" sz="1600" dirty="0">
                <a:latin typeface="Arial Black" panose="020B0A04020102020204" pitchFamily="34" charset="0"/>
              </a:rPr>
            </a:br>
            <a:br>
              <a:rPr lang="es-US" sz="1600" dirty="0">
                <a:latin typeface="Arial Black" panose="020B0A04020102020204" pitchFamily="34" charset="0"/>
              </a:rPr>
            </a:br>
            <a:r>
              <a:rPr lang="es-US" sz="1600" b="0" i="0" dirty="0">
                <a:solidFill>
                  <a:srgbClr val="000000"/>
                </a:solidFill>
                <a:effectLst/>
                <a:latin typeface="Arial Black" panose="020B0A04020102020204" pitchFamily="34" charset="0"/>
              </a:rPr>
              <a:t>La perspectiva de reunificación pacífica y ordenada sigue siendo todavía factible, aunque sea una posibilidad cada vez más lejana. Pero el año 2003 puede deparar muchas sorpresas.</a:t>
            </a:r>
            <a:endParaRPr lang="es-US" sz="1600" dirty="0">
              <a:latin typeface="Arial Black" panose="020B0A04020102020204" pitchFamily="34" charset="0"/>
            </a:endParaRPr>
          </a:p>
        </p:txBody>
      </p:sp>
    </p:spTree>
    <p:extLst>
      <p:ext uri="{BB962C8B-B14F-4D97-AF65-F5344CB8AC3E}">
        <p14:creationId xmlns:p14="http://schemas.microsoft.com/office/powerpoint/2010/main" val="2284401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848797" y="875316"/>
            <a:ext cx="9603275" cy="1049235"/>
          </a:xfrm>
        </p:spPr>
        <p:txBody>
          <a:bodyPr/>
          <a:lstStyle/>
          <a:p>
            <a:r>
              <a:rPr lang="es-US" dirty="0"/>
              <a:t>Armas que podría usar </a:t>
            </a:r>
          </a:p>
        </p:txBody>
      </p:sp>
      <p:sp>
        <p:nvSpPr>
          <p:cNvPr id="3" name="Marcador de contenido 2"/>
          <p:cNvSpPr>
            <a:spLocks noGrp="1"/>
          </p:cNvSpPr>
          <p:nvPr>
            <p:ph idx="1"/>
          </p:nvPr>
        </p:nvSpPr>
        <p:spPr>
          <a:xfrm>
            <a:off x="1549092" y="2603500"/>
            <a:ext cx="8825659" cy="3416300"/>
          </a:xfrm>
        </p:spPr>
        <p:txBody>
          <a:bodyPr>
            <a:normAutofit/>
          </a:bodyPr>
          <a:lstStyle/>
          <a:p>
            <a:pPr algn="just"/>
            <a:r>
              <a:rPr lang="es-US" sz="1600" b="1" dirty="0">
                <a:solidFill>
                  <a:schemeClr val="tx1"/>
                </a:solidFill>
                <a:latin typeface="Arial" panose="020B0604020202020204" pitchFamily="34" charset="0"/>
                <a:cs typeface="Arial" panose="020B0604020202020204" pitchFamily="34" charset="0"/>
              </a:rPr>
              <a:t>ARMAS QUIMICAS</a:t>
            </a:r>
          </a:p>
          <a:p>
            <a:pPr algn="just"/>
            <a:r>
              <a:rPr lang="es-US" sz="1600" b="1" i="0" dirty="0">
                <a:solidFill>
                  <a:schemeClr val="tx1"/>
                </a:solidFill>
                <a:effectLst/>
                <a:latin typeface="Arial" panose="020B0604020202020204" pitchFamily="34" charset="0"/>
                <a:cs typeface="Arial" panose="020B0604020202020204" pitchFamily="34" charset="0"/>
              </a:rPr>
              <a:t>Según la organización Nuclear Threat Initiative, Corea del Norte posee el tercer mayor arsenal de armas químicas del mundo. EE.UU. ocupa el primer lugar.</a:t>
            </a:r>
          </a:p>
          <a:p>
            <a:pPr algn="just"/>
            <a:r>
              <a:rPr lang="es-US" sz="1600" b="1" i="0" dirty="0">
                <a:solidFill>
                  <a:schemeClr val="tx1"/>
                </a:solidFill>
                <a:effectLst/>
                <a:latin typeface="Arial" panose="020B0604020202020204" pitchFamily="34" charset="0"/>
                <a:cs typeface="Arial" panose="020B0604020202020204" pitchFamily="34" charset="0"/>
              </a:rPr>
              <a:t>El enfoque más sencillo sería </a:t>
            </a:r>
            <a:r>
              <a:rPr lang="es-US" sz="1600" b="1" i="0" u="none" strike="noStrike" dirty="0">
                <a:solidFill>
                  <a:schemeClr val="tx1"/>
                </a:solidFill>
                <a:effectLst/>
                <a:latin typeface="Arial" panose="020B0604020202020204" pitchFamily="34" charset="0"/>
                <a:cs typeface="Arial" panose="020B0604020202020204" pitchFamily="34" charset="0"/>
                <a:hlinkClick r:id="rId2"/>
              </a:rPr>
              <a:t>lanzar proyectiles o misiles</a:t>
            </a:r>
            <a:r>
              <a:rPr lang="es-US" sz="1600" b="1" i="0" dirty="0">
                <a:solidFill>
                  <a:schemeClr val="tx1"/>
                </a:solidFill>
                <a:effectLst/>
                <a:latin typeface="Arial" panose="020B0604020202020204" pitchFamily="34" charset="0"/>
                <a:cs typeface="Arial" panose="020B0604020202020204" pitchFamily="34" charset="0"/>
              </a:rPr>
              <a:t> que lleven este tipo de carga.</a:t>
            </a:r>
          </a:p>
          <a:p>
            <a:pPr algn="just"/>
            <a:r>
              <a:rPr lang="es-US" sz="1600" b="1" i="0" dirty="0">
                <a:solidFill>
                  <a:schemeClr val="tx1"/>
                </a:solidFill>
                <a:effectLst/>
                <a:latin typeface="Arial" panose="020B0604020202020204" pitchFamily="34" charset="0"/>
                <a:cs typeface="Arial" panose="020B0604020202020204" pitchFamily="34" charset="0"/>
              </a:rPr>
              <a:t>Un poco más ingenioso sería plantar pequeñas cantidades de armas químicas en algunas de las mayores ciudades surcoreanas, usando a los comandos ya mencionados. </a:t>
            </a:r>
          </a:p>
          <a:p>
            <a:pPr algn="just"/>
            <a:r>
              <a:rPr lang="es-US" sz="1600" b="1" i="0" dirty="0">
                <a:solidFill>
                  <a:schemeClr val="tx1"/>
                </a:solidFill>
                <a:effectLst/>
                <a:latin typeface="Arial" panose="020B0604020202020204" pitchFamily="34" charset="0"/>
                <a:cs typeface="Arial" panose="020B0604020202020204" pitchFamily="34" charset="0"/>
              </a:rPr>
              <a:t>El pánico generado podría demorar la respuesta por parte de las fuerzas del Sur o EE.UU. </a:t>
            </a:r>
            <a:endParaRPr lang="es-US"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4083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Armas que podría usar</a:t>
            </a:r>
          </a:p>
        </p:txBody>
      </p:sp>
      <p:sp>
        <p:nvSpPr>
          <p:cNvPr id="3" name="Marcador de contenido 2"/>
          <p:cNvSpPr>
            <a:spLocks noGrp="1"/>
          </p:cNvSpPr>
          <p:nvPr>
            <p:ph idx="1"/>
          </p:nvPr>
        </p:nvSpPr>
        <p:spPr/>
        <p:txBody>
          <a:bodyPr>
            <a:normAutofit/>
          </a:bodyPr>
          <a:lstStyle/>
          <a:p>
            <a:pPr marL="0" indent="0" algn="ctr">
              <a:buNone/>
            </a:pPr>
            <a:r>
              <a:rPr lang="es-US" sz="1900" b="1" dirty="0">
                <a:solidFill>
                  <a:srgbClr val="FF0000"/>
                </a:solidFill>
              </a:rPr>
              <a:t>DISPOSITIVOS DE DISPERCION RADIOLOGICA</a:t>
            </a:r>
          </a:p>
          <a:p>
            <a:pPr algn="just"/>
            <a:r>
              <a:rPr lang="es-US" sz="1900" b="1" i="0" dirty="0">
                <a:solidFill>
                  <a:srgbClr val="000000"/>
                </a:solidFill>
                <a:effectLst/>
                <a:latin typeface="Segoe UI"/>
              </a:rPr>
              <a:t>En vez de fijar una carga nuclear a un misil que podría errar el blanco, Corea del Norte podría enviar múltiples equipos de comandos mediante túneles secretos subterráneos bajo la </a:t>
            </a:r>
            <a:r>
              <a:rPr lang="es-US" sz="1900" b="1" i="0" u="none" strike="noStrike" dirty="0">
                <a:solidFill>
                  <a:srgbClr val="044EAA"/>
                </a:solidFill>
                <a:effectLst/>
                <a:latin typeface="Segoe UI"/>
                <a:hlinkClick r:id="rId2"/>
              </a:rPr>
              <a:t>zona desmilitarizada</a:t>
            </a:r>
            <a:r>
              <a:rPr lang="es-US" sz="1900" b="1" i="0" dirty="0">
                <a:solidFill>
                  <a:srgbClr val="000000"/>
                </a:solidFill>
                <a:effectLst/>
                <a:latin typeface="Segoe UI"/>
              </a:rPr>
              <a:t> para que se infiltren en varias partes de Corea del Sur y detonen dispositivos nucleares en las cinco mayores ciudades del país.</a:t>
            </a:r>
          </a:p>
          <a:p>
            <a:pPr algn="just"/>
            <a:r>
              <a:rPr lang="es-US" sz="1900" b="1" i="0" dirty="0">
                <a:solidFill>
                  <a:srgbClr val="000000"/>
                </a:solidFill>
                <a:effectLst/>
                <a:latin typeface="Segoe UI"/>
              </a:rPr>
              <a:t>Su objetivo no sería destruir un blanco militar, sino sembrar pánico en todo el país. </a:t>
            </a:r>
          </a:p>
          <a:p>
            <a:pPr algn="just"/>
            <a:r>
              <a:rPr lang="es-US" sz="1900" b="1" i="0" dirty="0">
                <a:solidFill>
                  <a:srgbClr val="000000"/>
                </a:solidFill>
                <a:effectLst/>
                <a:latin typeface="Segoe UI"/>
              </a:rPr>
              <a:t>Las cargas también podrían ser portadas por un misil de corto a medio alcance, sin necesidad de alta precisión para ese ataque tipo de ataques. </a:t>
            </a:r>
          </a:p>
          <a:p>
            <a:pPr marL="0" indent="0">
              <a:buNone/>
            </a:pPr>
            <a:endParaRPr lang="es-US" sz="2800" dirty="0"/>
          </a:p>
        </p:txBody>
      </p:sp>
    </p:spTree>
    <p:extLst>
      <p:ext uri="{BB962C8B-B14F-4D97-AF65-F5344CB8AC3E}">
        <p14:creationId xmlns:p14="http://schemas.microsoft.com/office/powerpoint/2010/main" val="3363078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Armas que podría usar</a:t>
            </a:r>
          </a:p>
        </p:txBody>
      </p:sp>
      <p:sp>
        <p:nvSpPr>
          <p:cNvPr id="3" name="Marcador de contenido 2"/>
          <p:cNvSpPr>
            <a:spLocks noGrp="1"/>
          </p:cNvSpPr>
          <p:nvPr>
            <p:ph idx="1"/>
          </p:nvPr>
        </p:nvSpPr>
        <p:spPr>
          <a:xfrm>
            <a:off x="1817106" y="2571969"/>
            <a:ext cx="8825659" cy="3416300"/>
          </a:xfrm>
        </p:spPr>
        <p:txBody>
          <a:bodyPr>
            <a:normAutofit lnSpcReduction="10000"/>
          </a:bodyPr>
          <a:lstStyle/>
          <a:p>
            <a:pPr algn="just"/>
            <a:r>
              <a:rPr lang="es-US" b="1" i="0" dirty="0">
                <a:solidFill>
                  <a:srgbClr val="000000"/>
                </a:solidFill>
                <a:effectLst/>
                <a:latin typeface="Segoe UI"/>
              </a:rPr>
              <a:t>ATAQUE NUCLEAR A USA</a:t>
            </a:r>
          </a:p>
          <a:p>
            <a:pPr algn="just"/>
            <a:r>
              <a:rPr lang="es-US" b="1" i="0" dirty="0">
                <a:solidFill>
                  <a:srgbClr val="000000"/>
                </a:solidFill>
                <a:effectLst/>
                <a:latin typeface="Segoe UI"/>
              </a:rPr>
              <a:t>Pyongyang ha realizado pruebas de misiles de largo alcance durante años. Aunque no es capaz de alcanzar el suelo estadounidense hoy en día, esta posibilidad no se puede excluir en el futuro, en cuyo caso los objetivos más probables de sus misiles de carga nuclear serían Hawái o Alaska.</a:t>
            </a:r>
          </a:p>
          <a:p>
            <a:pPr algn="just"/>
            <a:r>
              <a:rPr lang="es-US" b="1" i="0" dirty="0">
                <a:solidFill>
                  <a:srgbClr val="000000"/>
                </a:solidFill>
                <a:effectLst/>
                <a:latin typeface="Segoe UI"/>
              </a:rPr>
              <a:t>Si el propósito es fomentar pavor y pánico, no hay que ser muy escrupuloso sobre la exactitud del objetivo.  </a:t>
            </a:r>
          </a:p>
          <a:p>
            <a:pPr algn="just"/>
            <a:r>
              <a:rPr lang="es-US" b="1" i="0" dirty="0">
                <a:solidFill>
                  <a:srgbClr val="000000"/>
                </a:solidFill>
                <a:effectLst/>
                <a:latin typeface="Segoe UI"/>
              </a:rPr>
              <a:t>Además, dentro de cinco o diez años Pyongyang podría disponer de un arsenal de misiles lo suficientemente variado como para sobresaturar las </a:t>
            </a:r>
            <a:r>
              <a:rPr lang="es-US" b="1" i="0" u="none" strike="noStrike" dirty="0">
                <a:solidFill>
                  <a:srgbClr val="044EAA"/>
                </a:solidFill>
                <a:effectLst/>
                <a:latin typeface="Segoe UI"/>
                <a:hlinkClick r:id="rId2"/>
              </a:rPr>
              <a:t>defensas aéreas de EE.UU.</a:t>
            </a:r>
            <a:r>
              <a:rPr lang="es-US" b="1" i="0" dirty="0">
                <a:solidFill>
                  <a:srgbClr val="000000"/>
                </a:solidFill>
                <a:effectLst/>
                <a:latin typeface="Segoe UI"/>
              </a:rPr>
              <a:t> y llevar a cabo el ataque fatal en suelo estadounidense.</a:t>
            </a:r>
          </a:p>
          <a:p>
            <a:endParaRPr lang="es-US" dirty="0"/>
          </a:p>
        </p:txBody>
      </p:sp>
    </p:spTree>
    <p:extLst>
      <p:ext uri="{BB962C8B-B14F-4D97-AF65-F5344CB8AC3E}">
        <p14:creationId xmlns:p14="http://schemas.microsoft.com/office/powerpoint/2010/main" val="4265591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Armas que podría usar</a:t>
            </a:r>
          </a:p>
        </p:txBody>
      </p:sp>
      <p:sp>
        <p:nvSpPr>
          <p:cNvPr id="3" name="Marcador de contenido 2"/>
          <p:cNvSpPr>
            <a:spLocks noGrp="1"/>
          </p:cNvSpPr>
          <p:nvPr>
            <p:ph idx="1"/>
          </p:nvPr>
        </p:nvSpPr>
        <p:spPr>
          <a:xfrm>
            <a:off x="1154954" y="2682328"/>
            <a:ext cx="9534067" cy="2599120"/>
          </a:xfrm>
        </p:spPr>
        <p:txBody>
          <a:bodyPr>
            <a:normAutofit/>
          </a:bodyPr>
          <a:lstStyle/>
          <a:p>
            <a:pPr marL="0" indent="0" algn="ctr">
              <a:buNone/>
            </a:pPr>
            <a:r>
              <a:rPr lang="es-US" sz="1700" dirty="0">
                <a:solidFill>
                  <a:srgbClr val="C00000"/>
                </a:solidFill>
                <a:latin typeface="Arial" panose="020B0604020202020204" pitchFamily="34" charset="0"/>
                <a:cs typeface="Arial" panose="020B0604020202020204" pitchFamily="34" charset="0"/>
              </a:rPr>
              <a:t>ATAQUE DE ARTILLERIA</a:t>
            </a:r>
          </a:p>
          <a:p>
            <a:pPr marL="0" indent="0" algn="just">
              <a:buNone/>
            </a:pPr>
            <a:r>
              <a:rPr lang="es-US" sz="1700" b="0" i="0" dirty="0">
                <a:solidFill>
                  <a:schemeClr val="tx1"/>
                </a:solidFill>
                <a:effectLst/>
                <a:latin typeface="Arial" panose="020B0604020202020204" pitchFamily="34" charset="0"/>
                <a:cs typeface="Arial" panose="020B0604020202020204" pitchFamily="34" charset="0"/>
              </a:rPr>
              <a:t>Un bombardeo masivo de artillería contra Seúl produciría un </a:t>
            </a:r>
            <a:r>
              <a:rPr lang="es-US" sz="1700" b="0" i="0" u="none" strike="noStrike" dirty="0">
                <a:solidFill>
                  <a:schemeClr val="tx1"/>
                </a:solidFill>
                <a:effectLst/>
                <a:latin typeface="Arial" panose="020B0604020202020204" pitchFamily="34" charset="0"/>
                <a:cs typeface="Arial" panose="020B0604020202020204" pitchFamily="34" charset="0"/>
                <a:hlinkClick r:id="rId2"/>
              </a:rPr>
              <a:t>pánico enorme</a:t>
            </a:r>
            <a:r>
              <a:rPr lang="es-US" sz="1700" b="0" i="0" dirty="0">
                <a:solidFill>
                  <a:schemeClr val="tx1"/>
                </a:solidFill>
                <a:effectLst/>
                <a:latin typeface="Arial" panose="020B0604020202020204" pitchFamily="34" charset="0"/>
                <a:cs typeface="Arial" panose="020B0604020202020204" pitchFamily="34" charset="0"/>
              </a:rPr>
              <a:t>. Millones de personas tratarían de abandonar la megalópolis a la vez.</a:t>
            </a:r>
          </a:p>
          <a:p>
            <a:pPr marL="0" indent="0" algn="just">
              <a:buNone/>
            </a:pPr>
            <a:r>
              <a:rPr lang="es-US" sz="1700" b="0" i="0" dirty="0">
                <a:solidFill>
                  <a:schemeClr val="tx1"/>
                </a:solidFill>
                <a:effectLst/>
                <a:latin typeface="Arial" panose="020B0604020202020204" pitchFamily="34" charset="0"/>
                <a:cs typeface="Arial" panose="020B0604020202020204" pitchFamily="34" charset="0"/>
              </a:rPr>
              <a:t>Y aunque expertos afirman que las Fuerzas Armadas de EE.UU. y Corea del Sur eliminarían a las unidades de artillería poco después del ataque, el daño ya infligido generaría un éxodo masivo desde la ciudad.</a:t>
            </a:r>
          </a:p>
          <a:p>
            <a:pPr marL="0" indent="0" algn="just">
              <a:buNone/>
            </a:pPr>
            <a:r>
              <a:rPr lang="es-US" sz="1700" b="0" i="0" dirty="0">
                <a:solidFill>
                  <a:schemeClr val="tx1"/>
                </a:solidFill>
                <a:effectLst/>
                <a:latin typeface="Arial" panose="020B0604020202020204" pitchFamily="34" charset="0"/>
                <a:cs typeface="Arial" panose="020B0604020202020204" pitchFamily="34" charset="0"/>
              </a:rPr>
              <a:t>La estampida en todos los puntos de salida de la urbe ya de por sí actuaría como un arma.</a:t>
            </a:r>
          </a:p>
          <a:p>
            <a:pPr marL="0" indent="0">
              <a:buNone/>
            </a:pPr>
            <a:endParaRPr lang="es-US" sz="2800" dirty="0"/>
          </a:p>
        </p:txBody>
      </p:sp>
    </p:spTree>
    <p:extLst>
      <p:ext uri="{BB962C8B-B14F-4D97-AF65-F5344CB8AC3E}">
        <p14:creationId xmlns:p14="http://schemas.microsoft.com/office/powerpoint/2010/main" val="18147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GEOGRAFÍA</a:t>
            </a:r>
          </a:p>
        </p:txBody>
      </p:sp>
      <p:sp>
        <p:nvSpPr>
          <p:cNvPr id="10" name="Marcador de contenido 9"/>
          <p:cNvSpPr>
            <a:spLocks noGrp="1"/>
          </p:cNvSpPr>
          <p:nvPr>
            <p:ph sz="half" idx="1"/>
          </p:nvPr>
        </p:nvSpPr>
        <p:spPr>
          <a:xfrm>
            <a:off x="1154954" y="2690642"/>
            <a:ext cx="5561156" cy="3416301"/>
          </a:xfrm>
        </p:spPr>
        <p:txBody>
          <a:bodyPr>
            <a:normAutofit fontScale="25000" lnSpcReduction="20000"/>
          </a:bodyPr>
          <a:lstStyle/>
          <a:p>
            <a:pPr algn="just" fontAlgn="base"/>
            <a:r>
              <a:rPr lang="es-US" sz="6400" b="1" i="0" u="none" strike="noStrike" dirty="0">
                <a:solidFill>
                  <a:schemeClr val="tx1"/>
                </a:solidFill>
                <a:latin typeface="Arial" panose="020B0604020202020204" pitchFamily="34" charset="0"/>
                <a:cs typeface="Arial" panose="020B0604020202020204" pitchFamily="34" charset="0"/>
                <a:hlinkClick r:id="rId2" tooltip="Corea del Norte"/>
              </a:rPr>
              <a:t>Corea del Norte</a:t>
            </a:r>
            <a:r>
              <a:rPr lang="es-US" sz="6400" b="1" i="0" dirty="0">
                <a:solidFill>
                  <a:schemeClr val="tx1"/>
                </a:solidFill>
                <a:latin typeface="Arial" panose="020B0604020202020204" pitchFamily="34" charset="0"/>
                <a:cs typeface="Arial" panose="020B0604020202020204" pitchFamily="34" charset="0"/>
              </a:rPr>
              <a:t> limita al norte con </a:t>
            </a:r>
            <a:r>
              <a:rPr lang="es-US" sz="6400" b="1" i="0" u="none" strike="noStrike" dirty="0">
                <a:solidFill>
                  <a:schemeClr val="tx1"/>
                </a:solidFill>
                <a:latin typeface="Arial" panose="020B0604020202020204" pitchFamily="34" charset="0"/>
                <a:cs typeface="Arial" panose="020B0604020202020204" pitchFamily="34" charset="0"/>
                <a:hlinkClick r:id="rId3" tooltip="China"/>
              </a:rPr>
              <a:t>China</a:t>
            </a:r>
            <a:r>
              <a:rPr lang="es-US" sz="6400" b="1" i="0" dirty="0">
                <a:solidFill>
                  <a:schemeClr val="tx1"/>
                </a:solidFill>
                <a:latin typeface="Arial" panose="020B0604020202020204" pitchFamily="34" charset="0"/>
                <a:cs typeface="Arial" panose="020B0604020202020204" pitchFamily="34" charset="0"/>
              </a:rPr>
              <a:t> y con </a:t>
            </a:r>
            <a:r>
              <a:rPr lang="es-US" sz="6400" b="1" i="0" u="none" strike="noStrike" dirty="0">
                <a:solidFill>
                  <a:schemeClr val="tx1"/>
                </a:solidFill>
                <a:latin typeface="Arial" panose="020B0604020202020204" pitchFamily="34" charset="0"/>
                <a:cs typeface="Arial" panose="020B0604020202020204" pitchFamily="34" charset="0"/>
                <a:hlinkClick r:id="rId4" tooltip="Rusia"/>
              </a:rPr>
              <a:t>Rusia</a:t>
            </a:r>
            <a:r>
              <a:rPr lang="es-US" sz="6400" b="1" i="0" dirty="0">
                <a:solidFill>
                  <a:schemeClr val="tx1"/>
                </a:solidFill>
                <a:latin typeface="Arial" panose="020B0604020202020204" pitchFamily="34" charset="0"/>
                <a:cs typeface="Arial" panose="020B0604020202020204" pitchFamily="34" charset="0"/>
              </a:rPr>
              <a:t>, al este con el </a:t>
            </a:r>
            <a:r>
              <a:rPr lang="es-US" sz="6400" b="1" i="0" u="none" strike="noStrike" dirty="0">
                <a:solidFill>
                  <a:schemeClr val="tx1"/>
                </a:solidFill>
                <a:latin typeface="Arial" panose="020B0604020202020204" pitchFamily="34" charset="0"/>
                <a:cs typeface="Arial" panose="020B0604020202020204" pitchFamily="34" charset="0"/>
                <a:hlinkClick r:id="rId5" tooltip="Mar del Japón"/>
              </a:rPr>
              <a:t>mar del Japón</a:t>
            </a:r>
            <a:r>
              <a:rPr lang="es-US" sz="6400" b="1" i="0" dirty="0">
                <a:solidFill>
                  <a:schemeClr val="tx1"/>
                </a:solidFill>
                <a:latin typeface="Arial" panose="020B0604020202020204" pitchFamily="34" charset="0"/>
                <a:cs typeface="Arial" panose="020B0604020202020204" pitchFamily="34" charset="0"/>
              </a:rPr>
              <a:t>(llamado mar del Este u Oriental por los coreanos), al sur con Corea del Sur, y al oeste con el </a:t>
            </a:r>
            <a:r>
              <a:rPr lang="es-US" sz="6400" b="1" i="0" u="none" strike="noStrike" dirty="0">
                <a:solidFill>
                  <a:schemeClr val="tx1"/>
                </a:solidFill>
                <a:latin typeface="Arial" panose="020B0604020202020204" pitchFamily="34" charset="0"/>
                <a:cs typeface="Arial" panose="020B0604020202020204" pitchFamily="34" charset="0"/>
                <a:hlinkClick r:id="rId6" tooltip="Mar Amarillo"/>
              </a:rPr>
              <a:t>mar Amarillo</a:t>
            </a:r>
            <a:r>
              <a:rPr lang="es-US" sz="6400" b="1" i="0" dirty="0">
                <a:solidFill>
                  <a:schemeClr val="tx1"/>
                </a:solidFill>
                <a:latin typeface="Arial" panose="020B0604020202020204" pitchFamily="34" charset="0"/>
                <a:cs typeface="Arial" panose="020B0604020202020204" pitchFamily="34" charset="0"/>
              </a:rPr>
              <a:t> (llamado mar del Oeste u Occidental en Corea), en cuya parte norte está la bahía de Corea. El territorio norcoreano abarca la mitad septentrional de la </a:t>
            </a:r>
            <a:r>
              <a:rPr lang="es-US" sz="6400" b="1" i="0" u="none" strike="noStrike" dirty="0">
                <a:solidFill>
                  <a:schemeClr val="tx1"/>
                </a:solidFill>
                <a:latin typeface="Arial" panose="020B0604020202020204" pitchFamily="34" charset="0"/>
                <a:cs typeface="Arial" panose="020B0604020202020204" pitchFamily="34" charset="0"/>
                <a:hlinkClick r:id="rId7" tooltip="Península de Corea"/>
              </a:rPr>
              <a:t>península de Corea</a:t>
            </a:r>
            <a:r>
              <a:rPr lang="es-US" sz="6400" b="1" i="0" dirty="0">
                <a:solidFill>
                  <a:schemeClr val="tx1"/>
                </a:solidFill>
                <a:latin typeface="Arial" panose="020B0604020202020204" pitchFamily="34" charset="0"/>
                <a:cs typeface="Arial" panose="020B0604020202020204" pitchFamily="34" charset="0"/>
              </a:rPr>
              <a:t>, de unos 1.100 km de longitud.</a:t>
            </a:r>
          </a:p>
          <a:p>
            <a:pPr algn="just" fontAlgn="base"/>
            <a:r>
              <a:rPr lang="es-US" sz="6400" b="1" i="0" dirty="0">
                <a:solidFill>
                  <a:schemeClr val="tx1"/>
                </a:solidFill>
                <a:latin typeface="Arial" panose="020B0604020202020204" pitchFamily="34" charset="0"/>
                <a:cs typeface="Arial" panose="020B0604020202020204" pitchFamily="34" charset="0"/>
              </a:rPr>
              <a:t>La mayor parte de su territorio está formada por </a:t>
            </a:r>
            <a:r>
              <a:rPr lang="es-US" sz="6400" b="1" i="0" u="none" strike="noStrike" dirty="0">
                <a:solidFill>
                  <a:schemeClr val="tx1"/>
                </a:solidFill>
                <a:latin typeface="Arial" panose="020B0604020202020204" pitchFamily="34" charset="0"/>
                <a:cs typeface="Arial" panose="020B0604020202020204" pitchFamily="34" charset="0"/>
                <a:hlinkClick r:id="rId8" tooltip="Colina"/>
              </a:rPr>
              <a:t>colinas</a:t>
            </a:r>
            <a:r>
              <a:rPr lang="es-US" sz="6400" b="1" i="0" dirty="0">
                <a:solidFill>
                  <a:schemeClr val="tx1"/>
                </a:solidFill>
                <a:latin typeface="Arial" panose="020B0604020202020204" pitchFamily="34" charset="0"/>
                <a:cs typeface="Arial" panose="020B0604020202020204" pitchFamily="34" charset="0"/>
              </a:rPr>
              <a:t> y </a:t>
            </a:r>
            <a:r>
              <a:rPr lang="es-US" sz="6400" b="1" i="0" u="none" strike="noStrike" dirty="0">
                <a:solidFill>
                  <a:schemeClr val="tx1"/>
                </a:solidFill>
                <a:latin typeface="Arial" panose="020B0604020202020204" pitchFamily="34" charset="0"/>
                <a:cs typeface="Arial" panose="020B0604020202020204" pitchFamily="34" charset="0"/>
                <a:hlinkClick r:id="rId9" tooltip="Montaña"/>
              </a:rPr>
              <a:t>montañas</a:t>
            </a:r>
            <a:r>
              <a:rPr lang="es-US" sz="6400" b="1" i="0" dirty="0">
                <a:solidFill>
                  <a:schemeClr val="tx1"/>
                </a:solidFill>
                <a:latin typeface="Arial" panose="020B0604020202020204" pitchFamily="34" charset="0"/>
                <a:cs typeface="Arial" panose="020B0604020202020204" pitchFamily="34" charset="0"/>
              </a:rPr>
              <a:t> separadas por valles profundos y estrechos en el norte y el este, y por planicies costeras al oeste.</a:t>
            </a:r>
          </a:p>
          <a:p>
            <a:pPr algn="just" fontAlgn="base"/>
            <a:r>
              <a:rPr lang="es-US" sz="6400" b="1" i="0" dirty="0">
                <a:solidFill>
                  <a:schemeClr val="tx1"/>
                </a:solidFill>
                <a:latin typeface="Arial" panose="020B0604020202020204" pitchFamily="34" charset="0"/>
                <a:cs typeface="Arial" panose="020B0604020202020204" pitchFamily="34" charset="0"/>
              </a:rPr>
              <a:t>El punto más elevado de Corea del Norte es el </a:t>
            </a:r>
            <a:r>
              <a:rPr lang="es-US" sz="6400" b="1" i="0" u="none" strike="noStrike" dirty="0">
                <a:solidFill>
                  <a:schemeClr val="tx1"/>
                </a:solidFill>
                <a:latin typeface="Arial" panose="020B0604020202020204" pitchFamily="34" charset="0"/>
                <a:cs typeface="Arial" panose="020B0604020202020204" pitchFamily="34" charset="0"/>
                <a:hlinkClick r:id="rId10" tooltip="Paektu-san"/>
              </a:rPr>
              <a:t>Paektu-san</a:t>
            </a:r>
            <a:r>
              <a:rPr lang="es-US" sz="6400" b="1" i="0" dirty="0">
                <a:solidFill>
                  <a:schemeClr val="tx1"/>
                </a:solidFill>
                <a:latin typeface="Arial" panose="020B0604020202020204" pitchFamily="34" charset="0"/>
                <a:cs typeface="Arial" panose="020B0604020202020204" pitchFamily="34" charset="0"/>
              </a:rPr>
              <a:t>, de 2.744 m de altitud. Los principales ríos son el </a:t>
            </a:r>
            <a:r>
              <a:rPr lang="es-US" sz="6400" b="1" i="0" u="none" strike="noStrike" dirty="0">
                <a:solidFill>
                  <a:schemeClr val="tx1"/>
                </a:solidFill>
                <a:latin typeface="Arial" panose="020B0604020202020204" pitchFamily="34" charset="0"/>
                <a:cs typeface="Arial" panose="020B0604020202020204" pitchFamily="34" charset="0"/>
                <a:hlinkClick r:id="rId11" tooltip="Río Tumen"/>
              </a:rPr>
              <a:t>Tumen</a:t>
            </a:r>
            <a:r>
              <a:rPr lang="es-US" sz="6400" b="1" i="0" dirty="0">
                <a:solidFill>
                  <a:schemeClr val="tx1"/>
                </a:solidFill>
                <a:latin typeface="Arial" panose="020B0604020202020204" pitchFamily="34" charset="0"/>
                <a:cs typeface="Arial" panose="020B0604020202020204" pitchFamily="34" charset="0"/>
              </a:rPr>
              <a:t> (521 km) y el </a:t>
            </a:r>
            <a:r>
              <a:rPr lang="es-US" sz="6400" b="1" i="0" u="none" strike="noStrike" dirty="0">
                <a:solidFill>
                  <a:schemeClr val="tx1"/>
                </a:solidFill>
                <a:latin typeface="Arial" panose="020B0604020202020204" pitchFamily="34" charset="0"/>
                <a:cs typeface="Arial" panose="020B0604020202020204" pitchFamily="34" charset="0"/>
                <a:hlinkClick r:id="rId12" tooltip="Río Yalu"/>
              </a:rPr>
              <a:t>Yalu</a:t>
            </a:r>
            <a:r>
              <a:rPr lang="es-US" sz="6400" b="1" i="0" dirty="0">
                <a:solidFill>
                  <a:schemeClr val="tx1"/>
                </a:solidFill>
                <a:latin typeface="Arial" panose="020B0604020202020204" pitchFamily="34" charset="0"/>
                <a:cs typeface="Arial" panose="020B0604020202020204" pitchFamily="34" charset="0"/>
              </a:rPr>
              <a:t> (790 km), cuyos cursos forman la frontera natural norte con la </a:t>
            </a:r>
            <a:r>
              <a:rPr lang="es-US" sz="6400" b="1" i="0" u="none" strike="noStrike" dirty="0">
                <a:solidFill>
                  <a:schemeClr val="tx1"/>
                </a:solidFill>
                <a:latin typeface="Arial" panose="020B0604020202020204" pitchFamily="34" charset="0"/>
                <a:cs typeface="Arial" panose="020B0604020202020204" pitchFamily="34" charset="0"/>
                <a:hlinkClick r:id="rId13" tooltip="Manchuria"/>
              </a:rPr>
              <a:t>Manchuria</a:t>
            </a:r>
            <a:r>
              <a:rPr lang="es-US" sz="6400" b="1" i="0" dirty="0">
                <a:solidFill>
                  <a:schemeClr val="tx1"/>
                </a:solidFill>
                <a:latin typeface="Arial" panose="020B0604020202020204" pitchFamily="34" charset="0"/>
                <a:cs typeface="Arial" panose="020B0604020202020204" pitchFamily="34" charset="0"/>
              </a:rPr>
              <a:t> china.</a:t>
            </a:r>
          </a:p>
          <a:p>
            <a:endParaRPr lang="es-US" dirty="0"/>
          </a:p>
        </p:txBody>
      </p:sp>
      <p:pic>
        <p:nvPicPr>
          <p:cNvPr id="11" name="Imagen 11"/>
          <p:cNvPicPr>
            <a:picLocks noGrp="1" noChangeAspect="1"/>
          </p:cNvPicPr>
          <p:nvPr>
            <p:ph sz="half" idx="2"/>
          </p:nvPr>
        </p:nvPicPr>
        <p:blipFill>
          <a:blip r:embed="rId14"/>
          <a:stretch>
            <a:fillRect/>
          </a:stretch>
        </p:blipFill>
        <p:spPr>
          <a:xfrm>
            <a:off x="7422245" y="2863196"/>
            <a:ext cx="3471728" cy="324374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228408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Armas que podría usar</a:t>
            </a:r>
          </a:p>
        </p:txBody>
      </p:sp>
      <p:sp>
        <p:nvSpPr>
          <p:cNvPr id="3" name="Marcador de contenido 2"/>
          <p:cNvSpPr>
            <a:spLocks noGrp="1"/>
          </p:cNvSpPr>
          <p:nvPr>
            <p:ph idx="1"/>
          </p:nvPr>
        </p:nvSpPr>
        <p:spPr>
          <a:xfrm>
            <a:off x="1154954" y="2603500"/>
            <a:ext cx="9392177" cy="3416300"/>
          </a:xfrm>
        </p:spPr>
        <p:txBody>
          <a:bodyPr>
            <a:normAutofit fontScale="92500" lnSpcReduction="10000"/>
          </a:bodyPr>
          <a:lstStyle/>
          <a:p>
            <a:pPr marL="0" indent="0" algn="ctr">
              <a:buNone/>
            </a:pPr>
            <a:r>
              <a:rPr lang="es-US" sz="1900" b="1" dirty="0">
                <a:solidFill>
                  <a:srgbClr val="C00000"/>
                </a:solidFill>
              </a:rPr>
              <a:t>ATAQUES CIBERNETICOS</a:t>
            </a:r>
          </a:p>
          <a:p>
            <a:pPr marL="0" indent="0" algn="just">
              <a:buNone/>
            </a:pPr>
            <a:r>
              <a:rPr lang="es-US" sz="1900" b="1" i="0" dirty="0">
                <a:solidFill>
                  <a:srgbClr val="000000"/>
                </a:solidFill>
                <a:effectLst/>
                <a:latin typeface="Segoe UI"/>
              </a:rPr>
              <a:t>Es el mayor desconocido cuando se discute sobre las capacidades militares de Corea del Norte.</a:t>
            </a:r>
          </a:p>
          <a:p>
            <a:pPr marL="0" indent="0" algn="just">
              <a:buNone/>
            </a:pPr>
            <a:r>
              <a:rPr lang="es-US" sz="1900" b="1" i="0" dirty="0">
                <a:solidFill>
                  <a:srgbClr val="000000"/>
                </a:solidFill>
                <a:effectLst/>
                <a:latin typeface="Segoe UI"/>
              </a:rPr>
              <a:t>Varias veces en los últimos años se habló sobre el </a:t>
            </a:r>
            <a:r>
              <a:rPr lang="es-US" sz="1900" b="1" i="0" u="none" strike="noStrike" dirty="0">
                <a:solidFill>
                  <a:srgbClr val="044EAA"/>
                </a:solidFill>
                <a:effectLst/>
                <a:latin typeface="Segoe UI"/>
                <a:hlinkClick r:id="rId2"/>
              </a:rPr>
              <a:t>ejército de 'hackers'</a:t>
            </a:r>
            <a:r>
              <a:rPr lang="es-US" sz="1900" b="1" i="0" dirty="0">
                <a:solidFill>
                  <a:srgbClr val="000000"/>
                </a:solidFill>
                <a:effectLst/>
                <a:latin typeface="Segoe UI"/>
              </a:rPr>
              <a:t> de Pyongyang, pero nadie sabe cuán hábiles son.</a:t>
            </a:r>
          </a:p>
          <a:p>
            <a:pPr marL="0" indent="0" algn="just">
              <a:buNone/>
            </a:pPr>
            <a:r>
              <a:rPr lang="es-US" sz="1900" b="1" i="0" dirty="0">
                <a:solidFill>
                  <a:srgbClr val="000000"/>
                </a:solidFill>
                <a:effectLst/>
                <a:latin typeface="Segoe UI"/>
              </a:rPr>
              <a:t>¿Podrían, por ejemplo, desactivar la red eléctrica de Corea del Sur? ¿O soltar paralizantes programas malignos en nodos cruciales de mando y control necesarios para contraataques eficaces contra Pion yang?</a:t>
            </a:r>
          </a:p>
          <a:p>
            <a:pPr marL="0" indent="0" algn="just">
              <a:buNone/>
            </a:pPr>
            <a:r>
              <a:rPr lang="es-US" sz="1900" b="1" i="0" dirty="0">
                <a:solidFill>
                  <a:srgbClr val="000000"/>
                </a:solidFill>
                <a:effectLst/>
                <a:latin typeface="Segoe UI"/>
              </a:rPr>
              <a:t>¿Acaso tiene ciber agentes en otros países listos para atacar, o ya ha contagiado a un montón de computadoras con 'malware' durmientes y virus que ataquen importantes objetivos cuando sea necesario? </a:t>
            </a:r>
          </a:p>
          <a:p>
            <a:pPr marL="0" indent="0">
              <a:buNone/>
            </a:pPr>
            <a:endParaRPr lang="es-US" sz="2800" dirty="0"/>
          </a:p>
        </p:txBody>
      </p:sp>
    </p:spTree>
    <p:extLst>
      <p:ext uri="{BB962C8B-B14F-4D97-AF65-F5344CB8AC3E}">
        <p14:creationId xmlns:p14="http://schemas.microsoft.com/office/powerpoint/2010/main" val="1309442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Unidad de informática</a:t>
            </a:r>
          </a:p>
        </p:txBody>
      </p:sp>
      <p:sp>
        <p:nvSpPr>
          <p:cNvPr id="3" name="Marcador de contenido 2"/>
          <p:cNvSpPr>
            <a:spLocks noGrp="1"/>
          </p:cNvSpPr>
          <p:nvPr>
            <p:ph idx="1"/>
          </p:nvPr>
        </p:nvSpPr>
        <p:spPr>
          <a:xfrm>
            <a:off x="1659450" y="2571969"/>
            <a:ext cx="9202991" cy="2867134"/>
          </a:xfrm>
        </p:spPr>
        <p:txBody>
          <a:bodyPr>
            <a:normAutofit/>
          </a:bodyPr>
          <a:lstStyle/>
          <a:p>
            <a:pPr marL="0" indent="0" algn="just">
              <a:buNone/>
            </a:pPr>
            <a:r>
              <a:rPr lang="es-US" b="1" i="0" dirty="0">
                <a:solidFill>
                  <a:srgbClr val="555555"/>
                </a:solidFill>
                <a:effectLst/>
                <a:latin typeface="Arial" panose="020B0604020202020204" pitchFamily="34" charset="0"/>
              </a:rPr>
              <a:t>El régimen de Pyongyang destinaría entre el 10 y el 20% del presupuesto militar en mejorar las capacidades de la Unidad 121 y el número de miembros del departamento, creado a finales de los años 90 con un millar de funcionarios, ya ascendería a 6.000 agentes: el doble de la cifra que el propio Kim aportó en una entrevista con Al Jazeera en el año 2011 en la cual describía la unidad como "un sistema piramidal de reclutamiento de prodigios, en la cual niños listos de todo el país, estudiantes que destacan en matemáticas, códigos o que poseen buenas capacidades analíticas, son seleccionados y reagrupados en Keumseong".</a:t>
            </a:r>
            <a:endParaRPr lang="es-US" b="1" dirty="0"/>
          </a:p>
        </p:txBody>
      </p:sp>
    </p:spTree>
    <p:extLst>
      <p:ext uri="{BB962C8B-B14F-4D97-AF65-F5344CB8AC3E}">
        <p14:creationId xmlns:p14="http://schemas.microsoft.com/office/powerpoint/2010/main" val="275178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Unidad 121</a:t>
            </a:r>
          </a:p>
        </p:txBody>
      </p:sp>
      <p:sp>
        <p:nvSpPr>
          <p:cNvPr id="3" name="Marcador de contenido 2"/>
          <p:cNvSpPr>
            <a:spLocks noGrp="1"/>
          </p:cNvSpPr>
          <p:nvPr>
            <p:ph idx="1"/>
          </p:nvPr>
        </p:nvSpPr>
        <p:spPr>
          <a:xfrm>
            <a:off x="1154954" y="2603500"/>
            <a:ext cx="9108398" cy="1590128"/>
          </a:xfrm>
        </p:spPr>
        <p:txBody>
          <a:bodyPr>
            <a:normAutofit/>
          </a:bodyPr>
          <a:lstStyle/>
          <a:p>
            <a:pPr marL="0" indent="0" algn="just">
              <a:buNone/>
            </a:pPr>
            <a:r>
              <a:rPr lang="es-US" sz="1600" b="1" i="0" dirty="0">
                <a:solidFill>
                  <a:srgbClr val="555555"/>
                </a:solidFill>
                <a:effectLst/>
                <a:latin typeface="Arial" panose="020B0604020202020204" pitchFamily="34" charset="0"/>
              </a:rPr>
              <a:t>           Esta diseñando su propio malware basado en Stuxnet, el código maligno atribuido a Israel y a Estados Unidos con el que se atacó el sistema informático que controlaba plantas centrifugadoras nucleares iraníes en 2010 y que terminó infectando casi 63.000 ordenadores en Irán: fue considerado el primer arma de guerra cibernética de la Historia. "Corea del Norte ha preparado [un ataque al estilo Stuxnet] diseñado para destruir una ciudad y constituye una amenaza seria", </a:t>
            </a:r>
            <a:endParaRPr lang="es-US" sz="1600" b="1" dirty="0"/>
          </a:p>
        </p:txBody>
      </p:sp>
    </p:spTree>
    <p:extLst>
      <p:ext uri="{BB962C8B-B14F-4D97-AF65-F5344CB8AC3E}">
        <p14:creationId xmlns:p14="http://schemas.microsoft.com/office/powerpoint/2010/main" val="826302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Hacker</a:t>
            </a:r>
          </a:p>
        </p:txBody>
      </p:sp>
      <p:sp>
        <p:nvSpPr>
          <p:cNvPr id="3" name="Marcador de contenido 2"/>
          <p:cNvSpPr>
            <a:spLocks noGrp="1"/>
          </p:cNvSpPr>
          <p:nvPr>
            <p:ph idx="1"/>
          </p:nvPr>
        </p:nvSpPr>
        <p:spPr>
          <a:xfrm>
            <a:off x="1612215" y="2593627"/>
            <a:ext cx="9603275" cy="3450613"/>
          </a:xfrm>
        </p:spPr>
        <p:txBody>
          <a:bodyPr>
            <a:normAutofit/>
          </a:bodyPr>
          <a:lstStyle/>
          <a:p>
            <a:pPr algn="just"/>
            <a:r>
              <a:rPr lang="es-US" sz="1600" b="0" i="0" dirty="0">
                <a:solidFill>
                  <a:schemeClr val="tx1"/>
                </a:solidFill>
                <a:effectLst/>
                <a:latin typeface="Arial" panose="020B0604020202020204" pitchFamily="34" charset="0"/>
                <a:cs typeface="Arial" panose="020B0604020202020204" pitchFamily="34" charset="0"/>
              </a:rPr>
              <a:t>Los hackers militares norcoreanos son cuidadosamente seleccionados y entrenados desde los 17 años</a:t>
            </a:r>
          </a:p>
          <a:p>
            <a:pPr algn="just"/>
            <a:r>
              <a:rPr lang="es-US" sz="1600" b="0" i="0" dirty="0">
                <a:solidFill>
                  <a:schemeClr val="tx1"/>
                </a:solidFill>
                <a:effectLst/>
                <a:latin typeface="Arial" panose="020B0604020202020204" pitchFamily="34" charset="0"/>
                <a:cs typeface="Arial" panose="020B0604020202020204" pitchFamily="34" charset="0"/>
              </a:rPr>
              <a:t>Los hackers dela Oficina121 son elegidos entre los cien graduados anuales dela Universidad de Automatización después de cinco años de estudio.</a:t>
            </a:r>
          </a:p>
          <a:p>
            <a:pPr algn="just"/>
            <a:r>
              <a:rPr lang="es-US" sz="1600" b="0" i="0" dirty="0">
                <a:solidFill>
                  <a:schemeClr val="tx1"/>
                </a:solidFill>
                <a:effectLst/>
                <a:latin typeface="Arial" panose="020B0604020202020204" pitchFamily="34" charset="0"/>
                <a:cs typeface="Arial" panose="020B0604020202020204" pitchFamily="34" charset="0"/>
              </a:rPr>
              <a:t> Más de 2.500 solicitan plazas en la universidad, que cuenta con un campus en Pyongyang rodeado por alambre de  púas</a:t>
            </a:r>
            <a:endParaRPr lang="es-US"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7521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Economía coreana</a:t>
            </a:r>
          </a:p>
        </p:txBody>
      </p:sp>
      <p:sp>
        <p:nvSpPr>
          <p:cNvPr id="3" name="Marcador de contenido 2"/>
          <p:cNvSpPr>
            <a:spLocks noGrp="1"/>
          </p:cNvSpPr>
          <p:nvPr>
            <p:ph idx="1"/>
          </p:nvPr>
        </p:nvSpPr>
        <p:spPr/>
        <p:txBody>
          <a:bodyPr/>
          <a:lstStyle/>
          <a:p>
            <a:r>
              <a:rPr lang="es-US" b="0" i="0" dirty="0">
                <a:solidFill>
                  <a:srgbClr val="252525"/>
                </a:solidFill>
                <a:effectLst/>
                <a:latin typeface="Helvetica Neue"/>
              </a:rPr>
              <a:t> Para el año 2012, la deuda externa de Corea del Norte había crecido a un estimado de US$ 20 mil millones, a pesar de que Rusia haya informado sobre una importante cancelación de sus deudas con Norcoreana, con un supuesto pago de cerca de US$8 mil millones, a cambio de la participación rusa en el desarrollo de sus ingentes recursos naturales. </a:t>
            </a:r>
          </a:p>
          <a:p>
            <a:r>
              <a:rPr lang="es-US" b="0" i="0" dirty="0">
                <a:solidFill>
                  <a:srgbClr val="252525"/>
                </a:solidFill>
                <a:effectLst/>
                <a:latin typeface="Helvetica Neue"/>
              </a:rPr>
              <a:t>Del lado de Rusia, otros de los acreedores principales incluyen a países como Hungría, la República Checa e Irán.</a:t>
            </a:r>
            <a:endParaRPr lang="es-US" b="0" i="0" u="none" strike="noStrike" baseline="30000" dirty="0">
              <a:solidFill>
                <a:srgbClr val="5A3696"/>
              </a:solidFill>
              <a:effectLst/>
              <a:latin typeface="inherit"/>
            </a:endParaRPr>
          </a:p>
        </p:txBody>
      </p:sp>
    </p:spTree>
    <p:extLst>
      <p:ext uri="{BB962C8B-B14F-4D97-AF65-F5344CB8AC3E}">
        <p14:creationId xmlns:p14="http://schemas.microsoft.com/office/powerpoint/2010/main" val="258770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Comercio exterior</a:t>
            </a:r>
          </a:p>
        </p:txBody>
      </p:sp>
      <p:sp>
        <p:nvSpPr>
          <p:cNvPr id="3" name="Marcador de contenido 2"/>
          <p:cNvSpPr>
            <a:spLocks noGrp="1"/>
          </p:cNvSpPr>
          <p:nvPr>
            <p:ph idx="1"/>
          </p:nvPr>
        </p:nvSpPr>
        <p:spPr/>
        <p:txBody>
          <a:bodyPr/>
          <a:lstStyle/>
          <a:p>
            <a:r>
              <a:rPr lang="es-US" b="0" i="0" dirty="0">
                <a:solidFill>
                  <a:srgbClr val="252525"/>
                </a:solidFill>
                <a:effectLst/>
                <a:latin typeface="Helvetica Neue"/>
              </a:rPr>
              <a:t>Los principales artículos de comercio exterior de Corea del Norte son productos de producción autóctona, principalmente artículos de metalurgia, fundición, productos farmacológicos básicos, carbón y otros propios de su industria. </a:t>
            </a:r>
          </a:p>
          <a:p>
            <a:r>
              <a:rPr lang="es-US" b="0" i="0" dirty="0">
                <a:solidFill>
                  <a:srgbClr val="252525"/>
                </a:solidFill>
                <a:effectLst/>
                <a:latin typeface="Helvetica Neue"/>
              </a:rPr>
              <a:t>Cabe destacar que en gran parte sus exportaciones se enfocan a Corea del Sur, en especial, exporta materias primas para la fundición de metales siderúrgicos y aceros especiales, así como de minerales para procesos del cemento y otros.</a:t>
            </a:r>
            <a:endParaRPr lang="es-US" dirty="0"/>
          </a:p>
        </p:txBody>
      </p:sp>
    </p:spTree>
    <p:extLst>
      <p:ext uri="{BB962C8B-B14F-4D97-AF65-F5344CB8AC3E}">
        <p14:creationId xmlns:p14="http://schemas.microsoft.com/office/powerpoint/2010/main" val="3602530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Exportaciones</a:t>
            </a:r>
          </a:p>
        </p:txBody>
      </p:sp>
      <p:sp>
        <p:nvSpPr>
          <p:cNvPr id="3" name="Marcador de contenido 2"/>
          <p:cNvSpPr>
            <a:spLocks noGrp="1"/>
          </p:cNvSpPr>
          <p:nvPr>
            <p:ph idx="1"/>
          </p:nvPr>
        </p:nvSpPr>
        <p:spPr>
          <a:xfrm>
            <a:off x="1422968" y="3281417"/>
            <a:ext cx="9407943" cy="1243286"/>
          </a:xfrm>
        </p:spPr>
        <p:txBody>
          <a:bodyPr/>
          <a:lstStyle/>
          <a:p>
            <a:pPr algn="just"/>
            <a:r>
              <a:rPr lang="es-US" sz="1600" i="0" dirty="0">
                <a:solidFill>
                  <a:srgbClr val="252525"/>
                </a:solidFill>
                <a:effectLst/>
                <a:latin typeface="Arial" panose="020B0604020202020204" pitchFamily="34" charset="0"/>
                <a:cs typeface="Arial" panose="020B0604020202020204" pitchFamily="34" charset="0"/>
              </a:rPr>
              <a:t>Las exportaciones con otros países, aunque reducidas; son variadas, no sólo comprendiendo la industria del metal, así como la farmacológica, también se pueden encontrar productos como las raíces de </a:t>
            </a:r>
            <a:r>
              <a:rPr lang="es-US" sz="1600" i="0" u="none" strike="noStrike" dirty="0">
                <a:solidFill>
                  <a:srgbClr val="CC0000"/>
                </a:solidFill>
                <a:effectLst/>
                <a:latin typeface="Arial" panose="020B0604020202020204" pitchFamily="34" charset="0"/>
                <a:cs typeface="Arial" panose="020B0604020202020204" pitchFamily="34" charset="0"/>
                <a:hlinkClick r:id="rId2" tooltip="Gingseng (aún no redactado)"/>
              </a:rPr>
              <a:t>Gingseng</a:t>
            </a:r>
            <a:r>
              <a:rPr lang="es-US" sz="1600" i="0" dirty="0">
                <a:solidFill>
                  <a:srgbClr val="252525"/>
                </a:solidFill>
                <a:effectLst/>
                <a:latin typeface="Arial" panose="020B0604020202020204" pitchFamily="34" charset="0"/>
                <a:cs typeface="Arial" panose="020B0604020202020204" pitchFamily="34" charset="0"/>
              </a:rPr>
              <a:t>, licores tradicionales, textiles derivados de químicos, automóviles y ropa hecha a base de </a:t>
            </a:r>
            <a:r>
              <a:rPr lang="es-US" sz="1600" i="0" dirty="0" err="1">
                <a:solidFill>
                  <a:srgbClr val="252525"/>
                </a:solidFill>
                <a:effectLst/>
                <a:latin typeface="Arial" panose="020B0604020202020204" pitchFamily="34" charset="0"/>
                <a:cs typeface="Arial" panose="020B0604020202020204" pitchFamily="34" charset="0"/>
              </a:rPr>
              <a:t>vinalón</a:t>
            </a:r>
            <a:r>
              <a:rPr lang="es-US" sz="1600" i="0" dirty="0">
                <a:solidFill>
                  <a:srgbClr val="252525"/>
                </a:solidFill>
                <a:effectLst/>
                <a:latin typeface="Arial" panose="020B0604020202020204" pitchFamily="34" charset="0"/>
                <a:cs typeface="Arial" panose="020B0604020202020204" pitchFamily="34" charset="0"/>
              </a:rPr>
              <a:t>.</a:t>
            </a:r>
            <a:endParaRPr lang="es-US" dirty="0"/>
          </a:p>
        </p:txBody>
      </p:sp>
    </p:spTree>
    <p:extLst>
      <p:ext uri="{BB962C8B-B14F-4D97-AF65-F5344CB8AC3E}">
        <p14:creationId xmlns:p14="http://schemas.microsoft.com/office/powerpoint/2010/main" val="41861832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Importaciones</a:t>
            </a:r>
          </a:p>
        </p:txBody>
      </p:sp>
      <p:sp>
        <p:nvSpPr>
          <p:cNvPr id="3" name="Marcador de contenido 2"/>
          <p:cNvSpPr>
            <a:spLocks noGrp="1"/>
          </p:cNvSpPr>
          <p:nvPr>
            <p:ph idx="1"/>
          </p:nvPr>
        </p:nvSpPr>
        <p:spPr/>
        <p:txBody>
          <a:bodyPr/>
          <a:lstStyle/>
          <a:p>
            <a:pPr algn="just"/>
            <a:r>
              <a:rPr lang="es-US" sz="1600" dirty="0">
                <a:solidFill>
                  <a:srgbClr val="333333"/>
                </a:solidFill>
                <a:latin typeface="Arial" panose="020B0604020202020204" pitchFamily="34" charset="0"/>
              </a:rPr>
              <a:t>En 201</a:t>
            </a:r>
            <a:r>
              <a:rPr lang="es-US" sz="1600" i="0" dirty="0">
                <a:solidFill>
                  <a:srgbClr val="333333"/>
                </a:solidFill>
                <a:effectLst/>
                <a:latin typeface="Arial" panose="020B0604020202020204" pitchFamily="34" charset="0"/>
              </a:rPr>
              <a:t>5 las importaciones en </a:t>
            </a:r>
            <a:r>
              <a:rPr lang="es-US" sz="1600" i="0" u="none" strike="noStrike" dirty="0">
                <a:solidFill>
                  <a:srgbClr val="305B96"/>
                </a:solidFill>
                <a:effectLst/>
                <a:latin typeface="Arial" panose="020B0604020202020204" pitchFamily="34" charset="0"/>
                <a:hlinkClick r:id="rId2" tooltip="Economía de Corea del Norte"/>
              </a:rPr>
              <a:t>Corea del Norte</a:t>
            </a:r>
            <a:r>
              <a:rPr lang="es-US" sz="1600" i="0" dirty="0">
                <a:solidFill>
                  <a:srgbClr val="333333"/>
                </a:solidFill>
                <a:effectLst/>
                <a:latin typeface="Arial" panose="020B0604020202020204" pitchFamily="34" charset="0"/>
              </a:rPr>
              <a:t> crecieron un 2,68% respecto al año anterior. Las compras al exterior representan el 30,09% de su PIB, por lo que se encuentra en el puesto 75, de 189 países, del </a:t>
            </a:r>
            <a:r>
              <a:rPr lang="es-US" sz="1600" i="0" u="none" strike="noStrike" dirty="0">
                <a:solidFill>
                  <a:srgbClr val="305B96"/>
                </a:solidFill>
                <a:effectLst/>
                <a:latin typeface="Arial" panose="020B0604020202020204" pitchFamily="34" charset="0"/>
                <a:hlinkClick r:id="rId3"/>
              </a:rPr>
              <a:t>ranking de importaciones</a:t>
            </a:r>
            <a:r>
              <a:rPr lang="es-US" sz="1600" i="0" dirty="0">
                <a:solidFill>
                  <a:srgbClr val="333333"/>
                </a:solidFill>
                <a:effectLst/>
                <a:latin typeface="Arial" panose="020B0604020202020204" pitchFamily="34" charset="0"/>
              </a:rPr>
              <a:t> respecto al PIB, ordenado de menor a mayor porcentaje.</a:t>
            </a:r>
          </a:p>
          <a:p>
            <a:pPr algn="just"/>
            <a:r>
              <a:rPr lang="es-US" sz="1600" i="0" dirty="0">
                <a:solidFill>
                  <a:srgbClr val="333333"/>
                </a:solidFill>
                <a:effectLst/>
                <a:latin typeface="Arial" panose="020B0604020202020204" pitchFamily="34" charset="0"/>
              </a:rPr>
              <a:t>Las importaciones supusieron ese año 4.317,3 millones de euros, Corea del Norte ocupa el puesto número 65 de la lista de importaciones mundiales, ordenadas de menor a mayor valor.</a:t>
            </a:r>
          </a:p>
          <a:p>
            <a:endParaRPr lang="es-US" dirty="0"/>
          </a:p>
        </p:txBody>
      </p:sp>
    </p:spTree>
    <p:extLst>
      <p:ext uri="{BB962C8B-B14F-4D97-AF65-F5344CB8AC3E}">
        <p14:creationId xmlns:p14="http://schemas.microsoft.com/office/powerpoint/2010/main" val="2658584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Productos importados y exportados</a:t>
            </a:r>
          </a:p>
        </p:txBody>
      </p:sp>
      <p:sp>
        <p:nvSpPr>
          <p:cNvPr id="3" name="Marcador de contenido 2"/>
          <p:cNvSpPr>
            <a:spLocks noGrp="1"/>
          </p:cNvSpPr>
          <p:nvPr>
            <p:ph idx="1"/>
          </p:nvPr>
        </p:nvSpPr>
        <p:spPr>
          <a:xfrm>
            <a:off x="1470434" y="2825375"/>
            <a:ext cx="9603275" cy="1998873"/>
          </a:xfrm>
        </p:spPr>
        <p:txBody>
          <a:bodyPr>
            <a:normAutofit/>
          </a:bodyPr>
          <a:lstStyle/>
          <a:p>
            <a:pPr algn="just"/>
            <a:r>
              <a:rPr lang="es-US" sz="1600" b="1" dirty="0">
                <a:solidFill>
                  <a:schemeClr val="tx1"/>
                </a:solidFill>
                <a:latin typeface="Arial" panose="020B0604020202020204" pitchFamily="34" charset="0"/>
                <a:cs typeface="Arial" panose="020B0604020202020204" pitchFamily="34" charset="0"/>
              </a:rPr>
              <a:t>L</a:t>
            </a:r>
            <a:r>
              <a:rPr lang="es-US" sz="1600" b="1" i="0" dirty="0">
                <a:solidFill>
                  <a:schemeClr val="tx1"/>
                </a:solidFill>
                <a:effectLst/>
                <a:latin typeface="Arial" panose="020B0604020202020204" pitchFamily="34" charset="0"/>
                <a:cs typeface="Arial" panose="020B0604020202020204" pitchFamily="34" charset="0"/>
              </a:rPr>
              <a:t>a República Popular Democrática de Corea cuenta con recursos naturales valorados en .unos 6.400 millones de dólares.</a:t>
            </a:r>
          </a:p>
          <a:p>
            <a:pPr algn="just"/>
            <a:r>
              <a:rPr lang="es-US" sz="1600" b="1" i="0" dirty="0">
                <a:solidFill>
                  <a:schemeClr val="tx1"/>
                </a:solidFill>
                <a:effectLst/>
                <a:latin typeface="Arial" panose="020B0604020202020204" pitchFamily="34" charset="0"/>
                <a:cs typeface="Arial" panose="020B0604020202020204" pitchFamily="34" charset="0"/>
              </a:rPr>
              <a:t> Corea del Norte produce carbón, energía hidroeléctrica, y biofuel, e importa petróleo y productos derivados. Una fuerza de trabajo de unos 12,2 millones de personas, de las cuales un 35% estarían ocupadas en la agricultura.</a:t>
            </a:r>
            <a:endParaRPr lang="es-US"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4959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783419" y="546422"/>
            <a:ext cx="8577324" cy="1241820"/>
          </a:xfrm>
        </p:spPr>
        <p:txBody>
          <a:bodyPr/>
          <a:lstStyle/>
          <a:p>
            <a:r>
              <a:rPr lang="es-US" dirty="0"/>
              <a:t>Valor estratégico de Corea del Norte</a:t>
            </a:r>
            <a:br>
              <a:rPr lang="es-US" dirty="0"/>
            </a:br>
            <a:r>
              <a:rPr lang="es-US" dirty="0"/>
              <a:t>                      Tierras  Raras</a:t>
            </a:r>
          </a:p>
        </p:txBody>
      </p:sp>
      <p:sp>
        <p:nvSpPr>
          <p:cNvPr id="3" name="Marcador de contenido 2"/>
          <p:cNvSpPr>
            <a:spLocks noGrp="1"/>
          </p:cNvSpPr>
          <p:nvPr>
            <p:ph idx="1"/>
          </p:nvPr>
        </p:nvSpPr>
        <p:spPr>
          <a:xfrm>
            <a:off x="1270443" y="2612660"/>
            <a:ext cx="9603275" cy="3450613"/>
          </a:xfrm>
        </p:spPr>
        <p:txBody>
          <a:bodyPr>
            <a:normAutofit/>
          </a:bodyPr>
          <a:lstStyle/>
          <a:p>
            <a:pPr algn="just"/>
            <a:r>
              <a:rPr lang="es-US" sz="1600" i="0" dirty="0">
                <a:solidFill>
                  <a:srgbClr val="000000"/>
                </a:solidFill>
                <a:effectLst/>
                <a:latin typeface="Arial" panose="020B0604020202020204" pitchFamily="34" charset="0"/>
                <a:cs typeface="Arial" panose="020B0604020202020204" pitchFamily="34" charset="0"/>
              </a:rPr>
              <a:t>La empresa británica SRE Minerals Limited presentó su estimación de los recursos naturales de Corea del Norte. Sostiene que el país asiático posee los mayores depósitos de tierras raras del mundo.</a:t>
            </a:r>
          </a:p>
          <a:p>
            <a:pPr algn="just"/>
            <a:r>
              <a:rPr lang="es-US" sz="1600" i="0" dirty="0">
                <a:solidFill>
                  <a:srgbClr val="000000"/>
                </a:solidFill>
                <a:effectLst/>
                <a:latin typeface="Arial" panose="020B0604020202020204" pitchFamily="34" charset="0"/>
                <a:cs typeface="Arial" panose="020B0604020202020204" pitchFamily="34" charset="0"/>
              </a:rPr>
              <a:t>Según la compañía, solo el depósito de Chongju, en el norte del país, contiene 216 millones de toneladas de tierras raras ligeras, tierras raras pesadas y metales de tierras raras. De confirmarse este volumen, supondría una cantidad superior al doble de </a:t>
            </a:r>
            <a:r>
              <a:rPr lang="es-US" sz="1600" i="0" u="none" strike="noStrike" dirty="0">
                <a:solidFill>
                  <a:srgbClr val="044EAA"/>
                </a:solidFill>
                <a:effectLst/>
                <a:latin typeface="Arial" panose="020B0604020202020204" pitchFamily="34" charset="0"/>
                <a:cs typeface="Arial" panose="020B0604020202020204" pitchFamily="34" charset="0"/>
                <a:hlinkClick r:id="rId2"/>
              </a:rPr>
              <a:t>las actuales reservas mundiales</a:t>
            </a:r>
            <a:r>
              <a:rPr lang="es-US" sz="1600" i="0" dirty="0">
                <a:solidFill>
                  <a:srgbClr val="000000"/>
                </a:solidFill>
                <a:effectLst/>
                <a:latin typeface="Arial" panose="020B0604020202020204" pitchFamily="34" charset="0"/>
                <a:cs typeface="Arial" panose="020B0604020202020204" pitchFamily="34" charset="0"/>
              </a:rPr>
              <a:t> de óxidos de tierras raras: las últimas valoraciones del Servicio Geológico de EE.UU. (USGS, por sus siglas en inglés) concretan el total de los depósitos conocidos actualmente en 110 millones de toneladas.   </a:t>
            </a:r>
            <a:endParaRPr lang="es-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157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Gobierno y sistema político</a:t>
            </a:r>
          </a:p>
        </p:txBody>
      </p:sp>
      <p:sp>
        <p:nvSpPr>
          <p:cNvPr id="3" name="Marcador de contenido 2"/>
          <p:cNvSpPr>
            <a:spLocks noGrp="1"/>
          </p:cNvSpPr>
          <p:nvPr>
            <p:ph idx="1"/>
          </p:nvPr>
        </p:nvSpPr>
        <p:spPr/>
        <p:txBody>
          <a:bodyPr>
            <a:normAutofit/>
          </a:bodyPr>
          <a:lstStyle/>
          <a:p>
            <a:pPr algn="just"/>
            <a:r>
              <a:rPr lang="es-US" sz="1600" b="1" i="0" dirty="0">
                <a:solidFill>
                  <a:schemeClr val="tx1"/>
                </a:solidFill>
                <a:effectLst/>
                <a:latin typeface="Arial" panose="020B0604020202020204" pitchFamily="34" charset="0"/>
                <a:cs typeface="Arial" panose="020B0604020202020204" pitchFamily="34" charset="0"/>
              </a:rPr>
              <a:t>La República Popular Democrática de Corea se define a sí misma como una "</a:t>
            </a:r>
            <a:r>
              <a:rPr lang="es-US" sz="1600" b="1" i="0" u="none" strike="noStrike" dirty="0">
                <a:solidFill>
                  <a:schemeClr val="tx1"/>
                </a:solidFill>
                <a:effectLst/>
                <a:latin typeface="Arial" panose="020B0604020202020204" pitchFamily="34" charset="0"/>
                <a:cs typeface="Arial" panose="020B0604020202020204" pitchFamily="34" charset="0"/>
                <a:hlinkClick r:id="rId2" tooltip="Estado socialista"/>
              </a:rPr>
              <a:t>república popular socialista</a:t>
            </a:r>
            <a:r>
              <a:rPr lang="es-US" sz="1600" b="1" i="0" dirty="0">
                <a:solidFill>
                  <a:schemeClr val="tx1"/>
                </a:solidFill>
                <a:effectLst/>
                <a:latin typeface="Arial" panose="020B0604020202020204" pitchFamily="34" charset="0"/>
                <a:cs typeface="Arial" panose="020B0604020202020204" pitchFamily="34" charset="0"/>
              </a:rPr>
              <a:t>", rigiéndose a través de un sistema de partido único o </a:t>
            </a:r>
            <a:r>
              <a:rPr lang="es-US" sz="1600" b="1" i="0" u="none" strike="noStrike" dirty="0">
                <a:solidFill>
                  <a:schemeClr val="tx1"/>
                </a:solidFill>
                <a:effectLst/>
                <a:latin typeface="Arial" panose="020B0604020202020204" pitchFamily="34" charset="0"/>
                <a:cs typeface="Arial" panose="020B0604020202020204" pitchFamily="34" charset="0"/>
                <a:hlinkClick r:id="rId3" tooltip="Unipartidismo"/>
              </a:rPr>
              <a:t>unipartidismo</a:t>
            </a:r>
            <a:r>
              <a:rPr lang="es-US" sz="1600" b="1" i="0" dirty="0">
                <a:solidFill>
                  <a:schemeClr val="tx1"/>
                </a:solidFill>
                <a:effectLst/>
                <a:latin typeface="Arial" panose="020B0604020202020204" pitchFamily="34" charset="0"/>
                <a:cs typeface="Arial" panose="020B0604020202020204" pitchFamily="34" charset="0"/>
              </a:rPr>
              <a:t> y una muy fuerte </a:t>
            </a:r>
            <a:r>
              <a:rPr lang="es-US" sz="1600" b="1" i="0" u="none" strike="noStrike" dirty="0">
                <a:solidFill>
                  <a:schemeClr val="tx1"/>
                </a:solidFill>
                <a:effectLst/>
                <a:latin typeface="Arial" panose="020B0604020202020204" pitchFamily="34" charset="0"/>
                <a:cs typeface="Arial" panose="020B0604020202020204" pitchFamily="34" charset="0"/>
                <a:hlinkClick r:id="rId4" tooltip="Estatización"/>
              </a:rPr>
              <a:t>estatización</a:t>
            </a:r>
            <a:r>
              <a:rPr lang="es-US" sz="1600" b="1" i="0" dirty="0">
                <a:solidFill>
                  <a:schemeClr val="tx1"/>
                </a:solidFill>
                <a:effectLst/>
                <a:latin typeface="Arial" panose="020B0604020202020204" pitchFamily="34" charset="0"/>
                <a:cs typeface="Arial" panose="020B0604020202020204" pitchFamily="34" charset="0"/>
              </a:rPr>
              <a:t> o predominio estatal sobre los </a:t>
            </a:r>
            <a:r>
              <a:rPr lang="es-US" sz="1600" b="1" i="0" u="none" strike="noStrike" dirty="0">
                <a:solidFill>
                  <a:schemeClr val="tx1"/>
                </a:solidFill>
                <a:effectLst/>
                <a:latin typeface="Arial" panose="020B0604020202020204" pitchFamily="34" charset="0"/>
                <a:cs typeface="Arial" panose="020B0604020202020204" pitchFamily="34" charset="0"/>
                <a:hlinkClick r:id="rId5" tooltip="Medios de producción"/>
              </a:rPr>
              <a:t>medios de producción</a:t>
            </a:r>
            <a:r>
              <a:rPr lang="es-US" sz="1600" b="1" i="0" dirty="0">
                <a:solidFill>
                  <a:schemeClr val="tx1"/>
                </a:solidFill>
                <a:effectLst/>
                <a:latin typeface="Arial" panose="020B0604020202020204" pitchFamily="34" charset="0"/>
                <a:cs typeface="Arial" panose="020B0604020202020204" pitchFamily="34" charset="0"/>
              </a:rPr>
              <a:t>. </a:t>
            </a:r>
          </a:p>
          <a:p>
            <a:pPr algn="just"/>
            <a:r>
              <a:rPr lang="es-US" sz="1600" b="1" i="0" dirty="0">
                <a:solidFill>
                  <a:schemeClr val="tx1"/>
                </a:solidFill>
                <a:effectLst/>
                <a:latin typeface="Arial" panose="020B0604020202020204" pitchFamily="34" charset="0"/>
                <a:cs typeface="Arial" panose="020B0604020202020204" pitchFamily="34" charset="0"/>
              </a:rPr>
              <a:t>Su histórico líder supremo </a:t>
            </a:r>
            <a:r>
              <a:rPr lang="es-US" sz="1600" b="1" i="0" u="none" strike="noStrike" dirty="0">
                <a:solidFill>
                  <a:schemeClr val="tx1"/>
                </a:solidFill>
                <a:effectLst/>
                <a:latin typeface="Arial" panose="020B0604020202020204" pitchFamily="34" charset="0"/>
                <a:cs typeface="Arial" panose="020B0604020202020204" pitchFamily="34" charset="0"/>
                <a:hlinkClick r:id="rId6" tooltip="Kim Il-Sung"/>
              </a:rPr>
              <a:t>Kim Il-Sung</a:t>
            </a:r>
            <a:r>
              <a:rPr lang="es-US" sz="1600" b="1" i="0" dirty="0">
                <a:solidFill>
                  <a:schemeClr val="tx1"/>
                </a:solidFill>
                <a:effectLst/>
                <a:latin typeface="Arial" panose="020B0604020202020204" pitchFamily="34" charset="0"/>
                <a:cs typeface="Arial" panose="020B0604020202020204" pitchFamily="34" charset="0"/>
              </a:rPr>
              <a:t>, fallecido en </a:t>
            </a:r>
            <a:r>
              <a:rPr lang="es-US" sz="1600" b="1" i="0" u="none" strike="noStrike" dirty="0">
                <a:solidFill>
                  <a:schemeClr val="tx1"/>
                </a:solidFill>
                <a:effectLst/>
                <a:latin typeface="Arial" panose="020B0604020202020204" pitchFamily="34" charset="0"/>
                <a:cs typeface="Arial" panose="020B0604020202020204" pitchFamily="34" charset="0"/>
                <a:hlinkClick r:id="rId7" tooltip="1994"/>
              </a:rPr>
              <a:t>1994</a:t>
            </a:r>
            <a:r>
              <a:rPr lang="es-US" sz="1600" b="1" i="0" dirty="0">
                <a:solidFill>
                  <a:schemeClr val="tx1"/>
                </a:solidFill>
                <a:effectLst/>
                <a:latin typeface="Arial" panose="020B0604020202020204" pitchFamily="34" charset="0"/>
                <a:cs typeface="Arial" panose="020B0604020202020204" pitchFamily="34" charset="0"/>
              </a:rPr>
              <a:t>, ostenta el título de </a:t>
            </a:r>
            <a:r>
              <a:rPr lang="es-US" sz="1600" b="1" i="0" u="none" strike="noStrike" dirty="0">
                <a:solidFill>
                  <a:schemeClr val="tx1"/>
                </a:solidFill>
                <a:effectLst/>
                <a:latin typeface="Arial" panose="020B0604020202020204" pitchFamily="34" charset="0"/>
                <a:cs typeface="Arial" panose="020B0604020202020204" pitchFamily="34" charset="0"/>
                <a:hlinkClick r:id="rId8" tooltip="Presidente Eterno de la República"/>
              </a:rPr>
              <a:t>Presidente Eterno de la República</a:t>
            </a:r>
            <a:r>
              <a:rPr lang="es-US" sz="1600" b="1" i="0" dirty="0">
                <a:solidFill>
                  <a:schemeClr val="tx1"/>
                </a:solidFill>
                <a:effectLst/>
                <a:latin typeface="Arial" panose="020B0604020202020204" pitchFamily="34" charset="0"/>
                <a:cs typeface="Arial" panose="020B0604020202020204" pitchFamily="34" charset="0"/>
              </a:rPr>
              <a:t>. </a:t>
            </a:r>
          </a:p>
          <a:p>
            <a:pPr algn="just"/>
            <a:r>
              <a:rPr lang="es-US" sz="1600" b="1" i="0" dirty="0">
                <a:solidFill>
                  <a:schemeClr val="tx1"/>
                </a:solidFill>
                <a:effectLst/>
                <a:latin typeface="Arial" panose="020B0604020202020204" pitchFamily="34" charset="0"/>
                <a:cs typeface="Arial" panose="020B0604020202020204" pitchFamily="34" charset="0"/>
              </a:rPr>
              <a:t>La ideología </a:t>
            </a:r>
            <a:r>
              <a:rPr lang="es-US" sz="1600" b="1" i="0" u="none" strike="noStrike" dirty="0">
                <a:solidFill>
                  <a:schemeClr val="tx1"/>
                </a:solidFill>
                <a:effectLst/>
                <a:latin typeface="Arial" panose="020B0604020202020204" pitchFamily="34" charset="0"/>
                <a:cs typeface="Arial" panose="020B0604020202020204" pitchFamily="34" charset="0"/>
                <a:hlinkClick r:id="rId9" tooltip="Juche"/>
              </a:rPr>
              <a:t>Juche</a:t>
            </a:r>
            <a:r>
              <a:rPr lang="es-US" sz="1600" b="1" i="0" dirty="0">
                <a:solidFill>
                  <a:schemeClr val="tx1"/>
                </a:solidFill>
                <a:effectLst/>
                <a:latin typeface="Arial" panose="020B0604020202020204" pitchFamily="34" charset="0"/>
                <a:cs typeface="Arial" panose="020B0604020202020204" pitchFamily="34" charset="0"/>
              </a:rPr>
              <a:t>, variante coreana del </a:t>
            </a:r>
            <a:r>
              <a:rPr lang="es-US" sz="1600" b="1" i="0" u="none" strike="noStrike" dirty="0">
                <a:solidFill>
                  <a:schemeClr val="tx1"/>
                </a:solidFill>
                <a:effectLst/>
                <a:latin typeface="Arial" panose="020B0604020202020204" pitchFamily="34" charset="0"/>
                <a:cs typeface="Arial" panose="020B0604020202020204" pitchFamily="34" charset="0"/>
                <a:hlinkClick r:id="rId10" tooltip="Leninismo"/>
              </a:rPr>
              <a:t>leninismo</a:t>
            </a:r>
            <a:r>
              <a:rPr lang="es-US" sz="1600" b="1" i="0" dirty="0">
                <a:solidFill>
                  <a:schemeClr val="tx1"/>
                </a:solidFill>
                <a:effectLst/>
                <a:latin typeface="Arial" panose="020B0604020202020204" pitchFamily="34" charset="0"/>
                <a:cs typeface="Arial" panose="020B0604020202020204" pitchFamily="34" charset="0"/>
              </a:rPr>
              <a:t>, es la línea oficial de pensamiento del Estado, según el artículo 3 de la Constitución Socialista de</a:t>
            </a:r>
            <a:r>
              <a:rPr lang="es-US" sz="1600" b="1" i="0" u="none" strike="noStrike" dirty="0">
                <a:solidFill>
                  <a:schemeClr val="tx1"/>
                </a:solidFill>
                <a:effectLst/>
                <a:latin typeface="Arial" panose="020B0604020202020204" pitchFamily="34" charset="0"/>
                <a:cs typeface="Arial" panose="020B0604020202020204" pitchFamily="34" charset="0"/>
                <a:hlinkClick r:id="rId11" tooltip="1972"/>
              </a:rPr>
              <a:t>1972</a:t>
            </a:r>
            <a:r>
              <a:rPr lang="es-US" sz="1600" b="1" i="0" dirty="0">
                <a:solidFill>
                  <a:schemeClr val="tx1"/>
                </a:solidFill>
                <a:effectLst/>
                <a:latin typeface="Arial" panose="020B0604020202020204" pitchFamily="34" charset="0"/>
                <a:cs typeface="Arial" panose="020B0604020202020204" pitchFamily="34" charset="0"/>
              </a:rPr>
              <a:t>.</a:t>
            </a:r>
          </a:p>
          <a:p>
            <a:pPr algn="just"/>
            <a:r>
              <a:rPr lang="es-US" sz="1600" b="1" i="0" dirty="0">
                <a:solidFill>
                  <a:schemeClr val="tx1"/>
                </a:solidFill>
                <a:effectLst/>
                <a:latin typeface="Arial" panose="020B0604020202020204" pitchFamily="34" charset="0"/>
                <a:cs typeface="Arial" panose="020B0604020202020204" pitchFamily="34" charset="0"/>
              </a:rPr>
              <a:t> La estructuración de los organismos de </a:t>
            </a:r>
            <a:r>
              <a:rPr lang="es-US" sz="1600" b="1" i="0" u="none" strike="noStrike" dirty="0">
                <a:solidFill>
                  <a:schemeClr val="tx1"/>
                </a:solidFill>
                <a:effectLst/>
                <a:latin typeface="Arial" panose="020B0604020202020204" pitchFamily="34" charset="0"/>
                <a:cs typeface="Arial" panose="020B0604020202020204" pitchFamily="34" charset="0"/>
                <a:hlinkClick r:id="rId12" tooltip="Corea del Norte"/>
              </a:rPr>
              <a:t>Corea del Norte</a:t>
            </a:r>
            <a:r>
              <a:rPr lang="es-US" sz="1600" b="1" i="0" dirty="0">
                <a:solidFill>
                  <a:schemeClr val="tx1"/>
                </a:solidFill>
                <a:effectLst/>
                <a:latin typeface="Arial" panose="020B0604020202020204" pitchFamily="34" charset="0"/>
                <a:cs typeface="Arial" panose="020B0604020202020204" pitchFamily="34" charset="0"/>
              </a:rPr>
              <a:t> siguen el principio del denominado </a:t>
            </a:r>
            <a:r>
              <a:rPr lang="es-US" sz="1600" b="1" i="0" u="none" strike="noStrike" dirty="0">
                <a:solidFill>
                  <a:schemeClr val="tx1"/>
                </a:solidFill>
                <a:effectLst/>
                <a:latin typeface="Arial" panose="020B0604020202020204" pitchFamily="34" charset="0"/>
                <a:cs typeface="Arial" panose="020B0604020202020204" pitchFamily="34" charset="0"/>
                <a:hlinkClick r:id="rId13" tooltip="Centralismo democrático"/>
              </a:rPr>
              <a:t>centralismo democrático</a:t>
            </a:r>
            <a:r>
              <a:rPr lang="es-US" sz="1600" b="1" i="0" dirty="0">
                <a:solidFill>
                  <a:schemeClr val="tx1"/>
                </a:solidFill>
                <a:effectLst/>
                <a:latin typeface="Arial" panose="020B0604020202020204" pitchFamily="34" charset="0"/>
                <a:cs typeface="Arial" panose="020B0604020202020204" pitchFamily="34" charset="0"/>
              </a:rPr>
              <a:t>, basado originalmente en el modelo </a:t>
            </a:r>
            <a:r>
              <a:rPr lang="es-US" sz="1600" b="1" i="0" u="none" strike="noStrike" dirty="0">
                <a:solidFill>
                  <a:schemeClr val="tx1"/>
                </a:solidFill>
                <a:effectLst/>
                <a:latin typeface="Arial" panose="020B0604020202020204" pitchFamily="34" charset="0"/>
                <a:cs typeface="Arial" panose="020B0604020202020204" pitchFamily="34" charset="0"/>
                <a:hlinkClick r:id="rId14" tooltip="Marxista"/>
              </a:rPr>
              <a:t>marxista</a:t>
            </a:r>
            <a:r>
              <a:rPr lang="es-US" sz="1600" b="1" i="0" dirty="0">
                <a:solidFill>
                  <a:schemeClr val="tx1"/>
                </a:solidFill>
                <a:effectLst/>
                <a:latin typeface="Arial" panose="020B0604020202020204" pitchFamily="34" charset="0"/>
                <a:cs typeface="Arial" panose="020B0604020202020204" pitchFamily="34" charset="0"/>
              </a:rPr>
              <a:t>.</a:t>
            </a:r>
            <a:endParaRPr lang="es-US"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0689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¿Fin del monopolio chino?</a:t>
            </a:r>
          </a:p>
        </p:txBody>
      </p:sp>
      <p:sp>
        <p:nvSpPr>
          <p:cNvPr id="3" name="Marcador de contenido 2"/>
          <p:cNvSpPr>
            <a:spLocks noGrp="1"/>
          </p:cNvSpPr>
          <p:nvPr>
            <p:ph idx="1"/>
          </p:nvPr>
        </p:nvSpPr>
        <p:spPr>
          <a:xfrm>
            <a:off x="906100" y="2434338"/>
            <a:ext cx="9603275" cy="3450613"/>
          </a:xfrm>
        </p:spPr>
        <p:txBody>
          <a:bodyPr>
            <a:normAutofit/>
          </a:bodyPr>
          <a:lstStyle/>
          <a:p>
            <a:pPr algn="just"/>
            <a:r>
              <a:rPr lang="es-US" b="1" i="0" dirty="0">
                <a:solidFill>
                  <a:srgbClr val="000000"/>
                </a:solidFill>
                <a:effectLst/>
                <a:latin typeface="Segoe UI"/>
              </a:rPr>
              <a:t>Casi un 90% del </a:t>
            </a:r>
            <a:r>
              <a:rPr lang="es-US" b="1" i="0" u="none" strike="noStrike" dirty="0">
                <a:solidFill>
                  <a:srgbClr val="044EAA"/>
                </a:solidFill>
                <a:effectLst/>
                <a:latin typeface="Segoe UI"/>
                <a:hlinkClick r:id="rId2"/>
              </a:rPr>
              <a:t>mercado internacional de tierras raras</a:t>
            </a:r>
            <a:r>
              <a:rPr lang="es-US" b="1" i="0" dirty="0">
                <a:solidFill>
                  <a:srgbClr val="000000"/>
                </a:solidFill>
                <a:effectLst/>
                <a:latin typeface="Segoe UI"/>
              </a:rPr>
              <a:t> —elementos necesarios para desarrollar gran parte de las tecnologías más sofisticadas, desde teléfonos celulares hasta misiles guiados— es controlado por China, debido a que sus regulaciones sobre la industria minera son más laxas que en los países occidentales.</a:t>
            </a:r>
          </a:p>
          <a:p>
            <a:pPr algn="just"/>
            <a:r>
              <a:rPr lang="es-US" b="1" i="0" dirty="0">
                <a:solidFill>
                  <a:srgbClr val="000000"/>
                </a:solidFill>
                <a:effectLst/>
                <a:latin typeface="Segoe UI"/>
              </a:rPr>
              <a:t> En teoría, el descubrimiento británico podría socavar el monopolio chino, pues destaca no solo por el volumen de recursos detectado, sino también porque las condiciones laborales y las regulaciones medioambientales no restringirán los costos y los volúmenes de exploración del yacimiento. </a:t>
            </a:r>
            <a:endParaRPr lang="es-US" b="1" dirty="0"/>
          </a:p>
        </p:txBody>
      </p:sp>
    </p:spTree>
    <p:extLst>
      <p:ext uri="{BB962C8B-B14F-4D97-AF65-F5344CB8AC3E}">
        <p14:creationId xmlns:p14="http://schemas.microsoft.com/office/powerpoint/2010/main" val="1422096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            Desafíos para la explotación</a:t>
            </a:r>
          </a:p>
        </p:txBody>
      </p:sp>
      <p:sp>
        <p:nvSpPr>
          <p:cNvPr id="3" name="Marcador de contenido 2"/>
          <p:cNvSpPr>
            <a:spLocks noGrp="1"/>
          </p:cNvSpPr>
          <p:nvPr>
            <p:ph idx="1"/>
          </p:nvPr>
        </p:nvSpPr>
        <p:spPr/>
        <p:txBody>
          <a:bodyPr>
            <a:normAutofit/>
          </a:bodyPr>
          <a:lstStyle/>
          <a:p>
            <a:pPr algn="just"/>
            <a:r>
              <a:rPr lang="es-US" sz="1600" b="1" dirty="0">
                <a:solidFill>
                  <a:srgbClr val="000000"/>
                </a:solidFill>
                <a:latin typeface="Arial" panose="020B0604020202020204" pitchFamily="34" charset="0"/>
                <a:cs typeface="Arial" panose="020B0604020202020204" pitchFamily="34" charset="0"/>
              </a:rPr>
              <a:t>L</a:t>
            </a:r>
            <a:r>
              <a:rPr lang="es-US" sz="1600" b="1" i="0" dirty="0">
                <a:solidFill>
                  <a:srgbClr val="000000"/>
                </a:solidFill>
                <a:effectLst/>
                <a:latin typeface="Arial" panose="020B0604020202020204" pitchFamily="34" charset="0"/>
                <a:cs typeface="Arial" panose="020B0604020202020204" pitchFamily="34" charset="0"/>
              </a:rPr>
              <a:t>os especialistas se abstienen por el momento de hacer pronósticos optimistas</a:t>
            </a:r>
          </a:p>
          <a:p>
            <a:pPr algn="just"/>
            <a:r>
              <a:rPr lang="es-US" sz="1600" b="1" i="0" dirty="0">
                <a:solidFill>
                  <a:srgbClr val="000000"/>
                </a:solidFill>
                <a:effectLst/>
                <a:latin typeface="Arial" panose="020B0604020202020204" pitchFamily="34" charset="0"/>
                <a:cs typeface="Arial" panose="020B0604020202020204" pitchFamily="34" charset="0"/>
              </a:rPr>
              <a:t> La extracción de tierras raras requiere tecnologías avanzadas, pero llevarlas al país es difícil a causa de la postura política de Pionyang. </a:t>
            </a:r>
          </a:p>
          <a:p>
            <a:pPr algn="just"/>
            <a:r>
              <a:rPr lang="es-US" sz="1600" b="1" i="0" dirty="0">
                <a:solidFill>
                  <a:srgbClr val="000000"/>
                </a:solidFill>
                <a:effectLst/>
                <a:latin typeface="Arial" panose="020B0604020202020204" pitchFamily="34" charset="0"/>
                <a:cs typeface="Arial" panose="020B0604020202020204" pitchFamily="34" charset="0"/>
              </a:rPr>
              <a:t>Otro desafío lo supone el suministro de los minerales al mercado extranjero, una operación nada fácil debido a las sanciones impuestas sobre Corea del Norte por la comunidad internacional en respuesta a su polémico programa nuclear. </a:t>
            </a:r>
            <a:endParaRPr lang="es-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4653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US" dirty="0"/>
              <a:t>               ¿ Dependencia de quien?</a:t>
            </a:r>
          </a:p>
        </p:txBody>
      </p:sp>
      <p:sp>
        <p:nvSpPr>
          <p:cNvPr id="3" name="Marcador de contenido 2"/>
          <p:cNvSpPr>
            <a:spLocks noGrp="1"/>
          </p:cNvSpPr>
          <p:nvPr>
            <p:ph idx="1"/>
          </p:nvPr>
        </p:nvSpPr>
        <p:spPr>
          <a:xfrm>
            <a:off x="1154954" y="2603500"/>
            <a:ext cx="9329115" cy="3416300"/>
          </a:xfrm>
        </p:spPr>
        <p:txBody>
          <a:bodyPr>
            <a:normAutofit/>
          </a:bodyPr>
          <a:lstStyle/>
          <a:p>
            <a:pPr algn="just" fontAlgn="base"/>
            <a:r>
              <a:rPr lang="es-US" dirty="0">
                <a:solidFill>
                  <a:srgbClr val="202020"/>
                </a:solidFill>
                <a:latin typeface="Arial" panose="020B0604020202020204" pitchFamily="34" charset="0"/>
              </a:rPr>
              <a:t>L</a:t>
            </a:r>
            <a:r>
              <a:rPr lang="es-US" i="0" dirty="0">
                <a:solidFill>
                  <a:srgbClr val="202020"/>
                </a:solidFill>
                <a:effectLst/>
                <a:latin typeface="Arial" panose="020B0604020202020204" pitchFamily="34" charset="0"/>
              </a:rPr>
              <a:t>a industria más desarrollada tecnológicamente, se nutre con minerales estratégicos que son raros no por su escasez, sino porque es difícil obtenerlos en estado puro ya que aparecen mezclados con otros minerales y porque su composición química es inestable.</a:t>
            </a:r>
          </a:p>
          <a:p>
            <a:pPr algn="just" fontAlgn="base"/>
            <a:r>
              <a:rPr lang="es-US" i="0" dirty="0">
                <a:solidFill>
                  <a:srgbClr val="202020"/>
                </a:solidFill>
                <a:effectLst/>
                <a:latin typeface="Arial" panose="020B0604020202020204" pitchFamily="34" charset="0"/>
              </a:rPr>
              <a:t> Es decir, cuando entran en contacto con el oxígeno del aire pueden descomponerse en breve tiempo.</a:t>
            </a:r>
          </a:p>
          <a:p>
            <a:pPr algn="just" fontAlgn="base"/>
            <a:r>
              <a:rPr lang="es-US" i="0" dirty="0">
                <a:solidFill>
                  <a:srgbClr val="202020"/>
                </a:solidFill>
                <a:effectLst/>
                <a:latin typeface="Arial" panose="020B0604020202020204" pitchFamily="34" charset="0"/>
              </a:rPr>
              <a:t>De esas caprichosas tierras raras depende la fabricación mundial de imanes de alto flujo, superconductores, láseres, equipos de resonancia magnética nuclear, automóviles eléctricos e híbridos, equipos aeroespaciales, pantallas planas de computadoras, televisiones, smartphones, lámparas incandescentes, frenos o filtros de agua.</a:t>
            </a:r>
          </a:p>
          <a:p>
            <a:endParaRPr lang="es-US" dirty="0"/>
          </a:p>
        </p:txBody>
      </p:sp>
    </p:spTree>
    <p:extLst>
      <p:ext uri="{BB962C8B-B14F-4D97-AF65-F5344CB8AC3E}">
        <p14:creationId xmlns:p14="http://schemas.microsoft.com/office/powerpoint/2010/main" val="1128991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3258" y="989433"/>
            <a:ext cx="8761413" cy="706964"/>
          </a:xfrm>
        </p:spPr>
        <p:txBody>
          <a:bodyPr/>
          <a:lstStyle/>
          <a:p>
            <a:pPr algn="ctr"/>
            <a:r>
              <a:rPr lang="es-US" dirty="0"/>
              <a:t>                    Yacimientos</a:t>
            </a:r>
          </a:p>
        </p:txBody>
      </p:sp>
      <p:sp>
        <p:nvSpPr>
          <p:cNvPr id="3" name="Marcador de contenido 2"/>
          <p:cNvSpPr>
            <a:spLocks noGrp="1"/>
          </p:cNvSpPr>
          <p:nvPr>
            <p:ph idx="1"/>
          </p:nvPr>
        </p:nvSpPr>
        <p:spPr>
          <a:xfrm>
            <a:off x="1154954" y="2405547"/>
            <a:ext cx="9603275" cy="3450613"/>
          </a:xfrm>
        </p:spPr>
        <p:txBody>
          <a:bodyPr>
            <a:normAutofit/>
          </a:bodyPr>
          <a:lstStyle/>
          <a:p>
            <a:pPr marL="0" indent="0" algn="ctr" fontAlgn="base">
              <a:buNone/>
            </a:pPr>
            <a:r>
              <a:rPr lang="es-US" b="1" dirty="0">
                <a:solidFill>
                  <a:srgbClr val="800000"/>
                </a:solidFill>
                <a:latin typeface="inherit"/>
              </a:rPr>
              <a:t>RAROS E INESTABLES</a:t>
            </a:r>
            <a:endParaRPr lang="es-US" b="0" i="0" dirty="0">
              <a:solidFill>
                <a:srgbClr val="202020"/>
              </a:solidFill>
              <a:effectLst/>
              <a:latin typeface="Arial" panose="020B0604020202020204" pitchFamily="34" charset="0"/>
            </a:endParaRPr>
          </a:p>
          <a:p>
            <a:pPr marL="0" indent="0" fontAlgn="base">
              <a:buNone/>
            </a:pPr>
            <a:r>
              <a:rPr lang="es-US" b="0" i="0" dirty="0">
                <a:solidFill>
                  <a:srgbClr val="202020"/>
                </a:solidFill>
                <a:effectLst/>
                <a:latin typeface="Arial" panose="020B0604020202020204" pitchFamily="34" charset="0"/>
              </a:rPr>
              <a:t> </a:t>
            </a:r>
          </a:p>
          <a:p>
            <a:pPr marL="0" indent="0" algn="just" fontAlgn="base">
              <a:buNone/>
            </a:pPr>
            <a:r>
              <a:rPr lang="es-US" sz="1600" b="1" i="0" dirty="0">
                <a:solidFill>
                  <a:schemeClr val="tx1"/>
                </a:solidFill>
                <a:effectLst/>
                <a:latin typeface="Arial" panose="020B0604020202020204" pitchFamily="34" charset="0"/>
                <a:cs typeface="Arial" panose="020B0604020202020204" pitchFamily="34" charset="0"/>
              </a:rPr>
              <a:t>La geografía benefició a Norcorea con más de 200 minerales de creciente importancia global; entre ellos, casi 20 millones de toneladas de las llamadas </a:t>
            </a:r>
            <a:r>
              <a:rPr lang="es-US" sz="1600" b="1" i="1" dirty="0">
                <a:solidFill>
                  <a:schemeClr val="tx1"/>
                </a:solidFill>
                <a:effectLst/>
                <a:latin typeface="Arial" panose="020B0604020202020204" pitchFamily="34" charset="0"/>
                <a:cs typeface="Arial" panose="020B0604020202020204" pitchFamily="34" charset="0"/>
              </a:rPr>
              <a:t>tierras raras</a:t>
            </a:r>
            <a:r>
              <a:rPr lang="es-US" sz="1600" b="1" i="0" dirty="0">
                <a:solidFill>
                  <a:schemeClr val="tx1"/>
                </a:solidFill>
                <a:effectLst/>
                <a:latin typeface="Arial" panose="020B0604020202020204" pitchFamily="34" charset="0"/>
                <a:cs typeface="Arial" panose="020B0604020202020204" pitchFamily="34" charset="0"/>
              </a:rPr>
              <a:t>.</a:t>
            </a:r>
          </a:p>
          <a:p>
            <a:pPr marL="0" indent="0" algn="just" fontAlgn="base">
              <a:buNone/>
            </a:pPr>
            <a:r>
              <a:rPr lang="es-US" sz="1600" b="1" i="0" dirty="0">
                <a:solidFill>
                  <a:schemeClr val="tx1"/>
                </a:solidFill>
                <a:effectLst/>
                <a:latin typeface="Arial" panose="020B0604020202020204" pitchFamily="34" charset="0"/>
                <a:cs typeface="Arial" panose="020B0604020202020204" pitchFamily="34" charset="0"/>
              </a:rPr>
              <a:t> </a:t>
            </a:r>
          </a:p>
          <a:p>
            <a:pPr marL="0" indent="0" algn="just" fontAlgn="base">
              <a:buNone/>
            </a:pPr>
            <a:r>
              <a:rPr lang="es-US" sz="1600" b="1" i="0" dirty="0">
                <a:solidFill>
                  <a:schemeClr val="tx1"/>
                </a:solidFill>
                <a:effectLst/>
                <a:latin typeface="Arial" panose="020B0604020202020204" pitchFamily="34" charset="0"/>
                <a:cs typeface="Arial" panose="020B0604020202020204" pitchFamily="34" charset="0"/>
              </a:rPr>
              <a:t>Esa, que puede llamarse “pragmática diplomacia de las tierras raras” de la RPDC, permite que sus yacimientos de tungsteno, grafito, sulfato de barita, molibdeno, antracita, magnesita, hierro así como magnesio, plomo, cobre y zinc nutran al ávido sistema de producción capitalista.</a:t>
            </a:r>
          </a:p>
          <a:p>
            <a:endParaRPr lang="es-US" dirty="0"/>
          </a:p>
        </p:txBody>
      </p:sp>
    </p:spTree>
    <p:extLst>
      <p:ext uri="{BB962C8B-B14F-4D97-AF65-F5344CB8AC3E}">
        <p14:creationId xmlns:p14="http://schemas.microsoft.com/office/powerpoint/2010/main" val="1644340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Conclusiones</a:t>
            </a:r>
          </a:p>
        </p:txBody>
      </p:sp>
      <p:sp>
        <p:nvSpPr>
          <p:cNvPr id="3" name="Marcador de contenido 2"/>
          <p:cNvSpPr>
            <a:spLocks noGrp="1"/>
          </p:cNvSpPr>
          <p:nvPr>
            <p:ph idx="1"/>
          </p:nvPr>
        </p:nvSpPr>
        <p:spPr>
          <a:xfrm>
            <a:off x="1154954" y="2327757"/>
            <a:ext cx="9603275" cy="4199168"/>
          </a:xfrm>
        </p:spPr>
        <p:txBody>
          <a:bodyPr>
            <a:normAutofit/>
          </a:bodyPr>
          <a:lstStyle/>
          <a:p>
            <a:pPr algn="just">
              <a:buFont typeface="+mj-lt"/>
              <a:buAutoNum type="alphaLcParenR"/>
            </a:pPr>
            <a:r>
              <a:rPr lang="es-US" b="0" i="0" dirty="0">
                <a:solidFill>
                  <a:srgbClr val="000000"/>
                </a:solidFill>
                <a:effectLst/>
                <a:latin typeface="Arial" panose="020B0604020202020204" pitchFamily="34" charset="0"/>
              </a:rPr>
              <a:t>El escenario con el que nos encontramos ahora difiere poco del de 1994 y las alternativas parecen también las mismas. </a:t>
            </a:r>
          </a:p>
          <a:p>
            <a:pPr algn="just">
              <a:buFont typeface="+mj-lt"/>
              <a:buAutoNum type="alphaLcParenR"/>
            </a:pPr>
            <a:r>
              <a:rPr lang="es-US" b="0" i="0" dirty="0">
                <a:solidFill>
                  <a:srgbClr val="000000"/>
                </a:solidFill>
                <a:effectLst/>
                <a:latin typeface="Arial" panose="020B0604020202020204" pitchFamily="34" charset="0"/>
              </a:rPr>
              <a:t>La primera sería llevar a cabo un ataque preventivo contra los lugares en donde se desarrolla el programa nuclear. </a:t>
            </a:r>
          </a:p>
          <a:p>
            <a:pPr algn="just">
              <a:buFont typeface="+mj-lt"/>
              <a:buAutoNum type="alphaLcParenR"/>
            </a:pPr>
            <a:r>
              <a:rPr lang="es-US" b="0" i="0" dirty="0">
                <a:solidFill>
                  <a:srgbClr val="000000"/>
                </a:solidFill>
                <a:effectLst/>
                <a:latin typeface="Arial" panose="020B0604020202020204" pitchFamily="34" charset="0"/>
              </a:rPr>
              <a:t>En segundo término, llevar el asunto a las Naciones Unidas y proceder con miras a conseguir un texto que satisfaga a los cinco miembros del Comité Permanente de Seguridad, entre los que se encuentran dos aliados de Corea del Norte (China y Rusia). </a:t>
            </a:r>
          </a:p>
          <a:p>
            <a:pPr algn="just">
              <a:buFont typeface="+mj-lt"/>
              <a:buAutoNum type="alphaLcParenR"/>
            </a:pPr>
            <a:r>
              <a:rPr lang="es-US" b="0" i="0" dirty="0">
                <a:solidFill>
                  <a:srgbClr val="000000"/>
                </a:solidFill>
                <a:effectLst/>
                <a:latin typeface="Arial" panose="020B0604020202020204" pitchFamily="34" charset="0"/>
              </a:rPr>
              <a:t>En tercer lugar, intentar aislar y contener al régimen estalinista y su programa nuclear, aceptando el estatus nuclear de Corea del Norte y, reiniciar el juego con reglas nuevas.</a:t>
            </a:r>
          </a:p>
          <a:p>
            <a:pPr algn="just">
              <a:buFont typeface="+mj-lt"/>
              <a:buAutoNum type="alphaLcParenR"/>
            </a:pPr>
            <a:r>
              <a:rPr lang="es-US" b="0" i="0" dirty="0">
                <a:solidFill>
                  <a:srgbClr val="000000"/>
                </a:solidFill>
                <a:effectLst/>
                <a:latin typeface="Arial" panose="020B0604020202020204" pitchFamily="34" charset="0"/>
              </a:rPr>
              <a:t> Por último, volver a negociar la congelación del programa nuclear con Pyongyang, tal y como hizo la administración Clinton en 1994, lo que podría ser el acuerdo más fácil a corto plazo.</a:t>
            </a:r>
            <a:endParaRPr lang="es-US" dirty="0"/>
          </a:p>
        </p:txBody>
      </p:sp>
    </p:spTree>
    <p:extLst>
      <p:ext uri="{BB962C8B-B14F-4D97-AF65-F5344CB8AC3E}">
        <p14:creationId xmlns:p14="http://schemas.microsoft.com/office/powerpoint/2010/main" val="1156972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13519" y="989433"/>
            <a:ext cx="8761413" cy="706964"/>
          </a:xfrm>
        </p:spPr>
        <p:txBody>
          <a:bodyPr/>
          <a:lstStyle/>
          <a:p>
            <a:pPr algn="ctr"/>
            <a:r>
              <a:rPr lang="es-US" dirty="0"/>
              <a:t>                     Consecuencias</a:t>
            </a:r>
          </a:p>
        </p:txBody>
      </p:sp>
      <p:sp>
        <p:nvSpPr>
          <p:cNvPr id="3" name="Marcador de contenido 2"/>
          <p:cNvSpPr>
            <a:spLocks noGrp="1"/>
          </p:cNvSpPr>
          <p:nvPr>
            <p:ph idx="1"/>
          </p:nvPr>
        </p:nvSpPr>
        <p:spPr>
          <a:xfrm>
            <a:off x="1817106" y="2745389"/>
            <a:ext cx="8825659" cy="2078859"/>
          </a:xfrm>
        </p:spPr>
        <p:txBody>
          <a:bodyPr>
            <a:normAutofit/>
          </a:bodyPr>
          <a:lstStyle/>
          <a:p>
            <a:pPr marL="0" indent="0" algn="ctr" fontAlgn="base">
              <a:buNone/>
            </a:pPr>
            <a:r>
              <a:rPr lang="es-US" sz="1600" b="1" dirty="0">
                <a:solidFill>
                  <a:srgbClr val="C00000"/>
                </a:solidFill>
                <a:latin typeface="Arial" panose="020B0604020202020204" pitchFamily="34" charset="0"/>
                <a:cs typeface="Arial" panose="020B0604020202020204" pitchFamily="34" charset="0"/>
              </a:rPr>
              <a:t>D</a:t>
            </a:r>
            <a:r>
              <a:rPr lang="es-US" sz="1600" b="1" i="0" dirty="0">
                <a:solidFill>
                  <a:srgbClr val="C00000"/>
                </a:solidFill>
                <a:effectLst/>
                <a:latin typeface="Arial" panose="020B0604020202020204" pitchFamily="34" charset="0"/>
                <a:cs typeface="Arial" panose="020B0604020202020204" pitchFamily="34" charset="0"/>
              </a:rPr>
              <a:t>os claros resultados</a:t>
            </a:r>
          </a:p>
          <a:p>
            <a:pPr algn="just" fontAlgn="base">
              <a:buFont typeface="Wingdings" panose="05000000000000000000" pitchFamily="2" charset="2"/>
              <a:buChar char="q"/>
            </a:pPr>
            <a:r>
              <a:rPr lang="es-US" b="1" i="0" dirty="0">
                <a:solidFill>
                  <a:srgbClr val="555555"/>
                </a:solidFill>
                <a:effectLst/>
                <a:latin typeface="Arial" panose="020B0604020202020204" pitchFamily="34" charset="0"/>
                <a:cs typeface="Arial" panose="020B0604020202020204" pitchFamily="34" charset="0"/>
              </a:rPr>
              <a:t>Por un lado, Corea del Norte puede estar comenzando a convertirse en una suerte de país petrolero del Golfo, usando los altos beneficios de los recursos naturales para mantener un estado ineficiente y corrupto.</a:t>
            </a:r>
          </a:p>
          <a:p>
            <a:pPr algn="just" fontAlgn="base">
              <a:buFont typeface="Wingdings" panose="05000000000000000000" pitchFamily="2" charset="2"/>
              <a:buChar char="q"/>
            </a:pPr>
            <a:r>
              <a:rPr lang="es-US" b="1" i="0" dirty="0">
                <a:solidFill>
                  <a:srgbClr val="555555"/>
                </a:solidFill>
                <a:effectLst/>
                <a:latin typeface="Arial" panose="020B0604020202020204" pitchFamily="34" charset="0"/>
                <a:cs typeface="Arial" panose="020B0604020202020204" pitchFamily="34" charset="0"/>
              </a:rPr>
              <a:t>Por otro, Kim Jong-un, debe negociar con 7 países con mejores tecnologías, como China, el líder de tierras raras, o incluso, Corea del Sur.</a:t>
            </a:r>
          </a:p>
          <a:p>
            <a:endParaRPr lang="es-US" dirty="0"/>
          </a:p>
        </p:txBody>
      </p:sp>
    </p:spTree>
    <p:extLst>
      <p:ext uri="{BB962C8B-B14F-4D97-AF65-F5344CB8AC3E}">
        <p14:creationId xmlns:p14="http://schemas.microsoft.com/office/powerpoint/2010/main" val="4249364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Sistema económico</a:t>
            </a:r>
          </a:p>
        </p:txBody>
      </p:sp>
      <p:sp>
        <p:nvSpPr>
          <p:cNvPr id="3" name="Marcador de contenido 2"/>
          <p:cNvSpPr>
            <a:spLocks noGrp="1"/>
          </p:cNvSpPr>
          <p:nvPr>
            <p:ph idx="1"/>
          </p:nvPr>
        </p:nvSpPr>
        <p:spPr>
          <a:xfrm>
            <a:off x="1832871" y="2477376"/>
            <a:ext cx="8825659" cy="3416300"/>
          </a:xfrm>
        </p:spPr>
        <p:txBody>
          <a:bodyPr>
            <a:normAutofit/>
          </a:bodyPr>
          <a:lstStyle/>
          <a:p>
            <a:pPr marL="0" indent="0" algn="just" fontAlgn="base">
              <a:buNone/>
            </a:pPr>
            <a:br>
              <a:rPr lang="es-US" sz="1600" b="1" i="0" dirty="0">
                <a:solidFill>
                  <a:srgbClr val="252525"/>
                </a:solidFill>
                <a:effectLst/>
                <a:latin typeface="Arial" panose="020B0604020202020204" pitchFamily="34" charset="0"/>
                <a:cs typeface="Arial" panose="020B0604020202020204" pitchFamily="34" charset="0"/>
              </a:rPr>
            </a:br>
            <a:r>
              <a:rPr lang="es-US" sz="1600" b="1" i="0" dirty="0">
                <a:solidFill>
                  <a:srgbClr val="252525"/>
                </a:solidFill>
                <a:effectLst/>
                <a:latin typeface="Arial" panose="020B0604020202020204" pitchFamily="34" charset="0"/>
                <a:cs typeface="Arial" panose="020B0604020202020204" pitchFamily="34" charset="0"/>
              </a:rPr>
              <a:t>Corea del Norte tiene una </a:t>
            </a:r>
            <a:r>
              <a:rPr lang="es-US" sz="1600" b="1" i="0" u="none" strike="noStrike" dirty="0">
                <a:solidFill>
                  <a:srgbClr val="5A3696"/>
                </a:solidFill>
                <a:effectLst/>
                <a:latin typeface="Arial" panose="020B0604020202020204" pitchFamily="34" charset="0"/>
                <a:cs typeface="Arial" panose="020B0604020202020204" pitchFamily="34" charset="0"/>
                <a:hlinkClick r:id="rId2" tooltip="Economía planificada"/>
              </a:rPr>
              <a:t>economía planificada</a:t>
            </a:r>
            <a:r>
              <a:rPr lang="es-US" sz="1600" b="1" i="0" dirty="0">
                <a:solidFill>
                  <a:srgbClr val="252525"/>
                </a:solidFill>
                <a:effectLst/>
                <a:latin typeface="Arial" panose="020B0604020202020204" pitchFamily="34" charset="0"/>
                <a:cs typeface="Arial" panose="020B0604020202020204" pitchFamily="34" charset="0"/>
              </a:rPr>
              <a:t> al estilo soviético mientras que las </a:t>
            </a:r>
            <a:r>
              <a:rPr lang="es-US" sz="1600" b="1" i="0" u="none" strike="noStrike" dirty="0">
                <a:solidFill>
                  <a:srgbClr val="5A3696"/>
                </a:solidFill>
                <a:effectLst/>
                <a:latin typeface="Arial" panose="020B0604020202020204" pitchFamily="34" charset="0"/>
                <a:cs typeface="Arial" panose="020B0604020202020204" pitchFamily="34" charset="0"/>
                <a:hlinkClick r:id="rId3" tooltip="Relaciones económicas"/>
              </a:rPr>
              <a:t>relaciones económicas</a:t>
            </a:r>
            <a:r>
              <a:rPr lang="es-US" sz="1600" b="1" i="0" dirty="0">
                <a:solidFill>
                  <a:srgbClr val="252525"/>
                </a:solidFill>
                <a:effectLst/>
                <a:latin typeface="Arial" panose="020B0604020202020204" pitchFamily="34" charset="0"/>
                <a:cs typeface="Arial" panose="020B0604020202020204" pitchFamily="34" charset="0"/>
              </a:rPr>
              <a:t> con el extranjero son mínimas (</a:t>
            </a:r>
            <a:r>
              <a:rPr lang="es-US" sz="1600" b="1" i="0" u="none" strike="noStrike" dirty="0">
                <a:solidFill>
                  <a:srgbClr val="5A3696"/>
                </a:solidFill>
                <a:effectLst/>
                <a:latin typeface="Arial" panose="020B0604020202020204" pitchFamily="34" charset="0"/>
                <a:cs typeface="Arial" panose="020B0604020202020204" pitchFamily="34" charset="0"/>
                <a:hlinkClick r:id="rId4" tooltip="Autarquía"/>
              </a:rPr>
              <a:t>autarquía</a:t>
            </a:r>
            <a:r>
              <a:rPr lang="es-US" sz="1600" b="1" i="0" dirty="0">
                <a:solidFill>
                  <a:srgbClr val="252525"/>
                </a:solidFill>
                <a:effectLst/>
                <a:latin typeface="Arial" panose="020B0604020202020204" pitchFamily="34" charset="0"/>
                <a:cs typeface="Arial" panose="020B0604020202020204" pitchFamily="34" charset="0"/>
              </a:rPr>
              <a:t>).</a:t>
            </a:r>
          </a:p>
          <a:p>
            <a:pPr marL="0" indent="0" algn="just" fontAlgn="base">
              <a:buNone/>
            </a:pPr>
            <a:r>
              <a:rPr lang="es-US" sz="1600" b="1" i="0" dirty="0">
                <a:solidFill>
                  <a:srgbClr val="252525"/>
                </a:solidFill>
                <a:effectLst/>
                <a:latin typeface="Arial" panose="020B0604020202020204" pitchFamily="34" charset="0"/>
                <a:cs typeface="Arial" panose="020B0604020202020204" pitchFamily="34" charset="0"/>
              </a:rPr>
              <a:t>La economía norcoreana es dirigida por el Comité de Planificación Estatal que decide sobre: las áreas donde invertir, los precios, y los cultivos a ser plantados, las industrias a instalar y su localización respectiva. </a:t>
            </a:r>
          </a:p>
          <a:p>
            <a:pPr marL="0" indent="0" algn="just" fontAlgn="base">
              <a:buNone/>
            </a:pPr>
            <a:r>
              <a:rPr lang="es-US" sz="1600" b="1" i="0" dirty="0">
                <a:solidFill>
                  <a:srgbClr val="252525"/>
                </a:solidFill>
                <a:effectLst/>
                <a:latin typeface="Arial" panose="020B0604020202020204" pitchFamily="34" charset="0"/>
                <a:cs typeface="Arial" panose="020B0604020202020204" pitchFamily="34" charset="0"/>
              </a:rPr>
              <a:t>En fin, toda la economía del país está en manos de este organismo, ligado al partido del Trabajo de Corea, dando un poder casi ilimitado a técnicos y economistas que planifican la economía de Corea del Norte.</a:t>
            </a:r>
          </a:p>
          <a:p>
            <a:endParaRPr lang="es-US" dirty="0"/>
          </a:p>
        </p:txBody>
      </p:sp>
    </p:spTree>
    <p:extLst>
      <p:ext uri="{BB962C8B-B14F-4D97-AF65-F5344CB8AC3E}">
        <p14:creationId xmlns:p14="http://schemas.microsoft.com/office/powerpoint/2010/main" val="3577971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Sistema educativo</a:t>
            </a:r>
          </a:p>
        </p:txBody>
      </p:sp>
      <p:sp>
        <p:nvSpPr>
          <p:cNvPr id="3" name="Marcador de contenido 2"/>
          <p:cNvSpPr>
            <a:spLocks noGrp="1"/>
          </p:cNvSpPr>
          <p:nvPr>
            <p:ph idx="1"/>
          </p:nvPr>
        </p:nvSpPr>
        <p:spPr>
          <a:xfrm>
            <a:off x="1675216" y="2524673"/>
            <a:ext cx="8825659" cy="3416300"/>
          </a:xfrm>
        </p:spPr>
        <p:txBody>
          <a:bodyPr>
            <a:normAutofit fontScale="85000" lnSpcReduction="10000"/>
          </a:bodyPr>
          <a:lstStyle/>
          <a:p>
            <a:pPr algn="just"/>
            <a:r>
              <a:rPr lang="es-US" b="1" i="0" dirty="0">
                <a:solidFill>
                  <a:srgbClr val="082135"/>
                </a:solidFill>
                <a:effectLst/>
                <a:latin typeface="Arial" panose="020B0604020202020204" pitchFamily="34" charset="0"/>
              </a:rPr>
              <a:t>Corea del Norte a inicios de su fundación sólo tenía 7 años de educación obligatoria y una tasa elevada de analfabetismo, implantándose en 1975 la educación obligatoria de 11 años, iniciando el niño a estudiar a partir de los 4 años. </a:t>
            </a:r>
          </a:p>
          <a:p>
            <a:pPr algn="just"/>
            <a:r>
              <a:rPr lang="es-US" b="1" i="0" dirty="0">
                <a:solidFill>
                  <a:srgbClr val="082135"/>
                </a:solidFill>
                <a:effectLst/>
                <a:latin typeface="Arial" panose="020B0604020202020204" pitchFamily="34" charset="0"/>
              </a:rPr>
              <a:t>La educación obligatoria constaba de 1 año el nivel inicial, 4 años de primaria y 6 en secundaria.</a:t>
            </a:r>
          </a:p>
          <a:p>
            <a:pPr algn="just"/>
            <a:r>
              <a:rPr lang="es-US" b="1" i="0" dirty="0">
                <a:solidFill>
                  <a:srgbClr val="082135"/>
                </a:solidFill>
                <a:effectLst/>
                <a:latin typeface="Arial" panose="020B0604020202020204" pitchFamily="34" charset="0"/>
              </a:rPr>
              <a:t>El gobierno de Kim Jong Un dispuso planes de estudio equilibrados entre las materias académicas y políticas.</a:t>
            </a:r>
          </a:p>
          <a:p>
            <a:pPr algn="just"/>
            <a:r>
              <a:rPr lang="es-US" b="1" i="0" dirty="0">
                <a:solidFill>
                  <a:srgbClr val="082135"/>
                </a:solidFill>
                <a:effectLst/>
                <a:latin typeface="Arial" panose="020B0604020202020204" pitchFamily="34" charset="0"/>
              </a:rPr>
              <a:t> Temas como la lengua coreana, matemáticas, educación física, dibujo y música constituyen la mayor parte de la enseñanza en las escuelas y más de un 8% de la instrucción se dedica a la enseñanza de la "Gran Kim Il Sung" y " La Moral Comunista".</a:t>
            </a:r>
          </a:p>
          <a:p>
            <a:pPr algn="just"/>
            <a:r>
              <a:rPr lang="es-US" b="1" i="0" dirty="0">
                <a:solidFill>
                  <a:srgbClr val="082135"/>
                </a:solidFill>
                <a:effectLst/>
                <a:latin typeface="Arial" panose="020B0604020202020204" pitchFamily="34" charset="0"/>
              </a:rPr>
              <a:t>En las escuelas medias superiores, se introdujeron temas orientados políticamente, incluyendo la "Gran Kim Il Sung" y "La Moral Comunista", así como "Política del Partido Comunista".</a:t>
            </a:r>
          </a:p>
          <a:p>
            <a:endParaRPr lang="es-US" dirty="0"/>
          </a:p>
        </p:txBody>
      </p:sp>
    </p:spTree>
    <p:extLst>
      <p:ext uri="{BB962C8B-B14F-4D97-AF65-F5344CB8AC3E}">
        <p14:creationId xmlns:p14="http://schemas.microsoft.com/office/powerpoint/2010/main" val="3260250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Capacidad militar</a:t>
            </a:r>
          </a:p>
        </p:txBody>
      </p:sp>
      <p:sp>
        <p:nvSpPr>
          <p:cNvPr id="3" name="Marcador de contenido 2"/>
          <p:cNvSpPr>
            <a:spLocks noGrp="1"/>
          </p:cNvSpPr>
          <p:nvPr>
            <p:ph idx="1"/>
          </p:nvPr>
        </p:nvSpPr>
        <p:spPr>
          <a:xfrm>
            <a:off x="1296844" y="2726947"/>
            <a:ext cx="9704908" cy="2570267"/>
          </a:xfrm>
        </p:spPr>
        <p:txBody>
          <a:bodyPr>
            <a:normAutofit/>
          </a:bodyPr>
          <a:lstStyle/>
          <a:p>
            <a:pPr marL="0" indent="0" algn="just">
              <a:buNone/>
            </a:pPr>
            <a:r>
              <a:rPr lang="es-US" sz="1600" b="1" i="0" dirty="0">
                <a:solidFill>
                  <a:schemeClr val="tx1"/>
                </a:solidFill>
                <a:effectLst/>
                <a:latin typeface="Arial" panose="020B0604020202020204" pitchFamily="34" charset="0"/>
                <a:cs typeface="Arial" panose="020B0604020202020204" pitchFamily="34" charset="0"/>
              </a:rPr>
              <a:t>El presupuesto anual del EPC es de 5.000 millones de dólares. La organización de investigación estadounidense ISIS reporta que la </a:t>
            </a:r>
            <a:r>
              <a:rPr lang="es-US" sz="1600" b="1" i="0" u="none" strike="noStrike" dirty="0">
                <a:solidFill>
                  <a:schemeClr val="tx1"/>
                </a:solidFill>
                <a:effectLst/>
                <a:latin typeface="Arial" panose="020B0604020202020204" pitchFamily="34" charset="0"/>
                <a:cs typeface="Arial" panose="020B0604020202020204" pitchFamily="34" charset="0"/>
                <a:hlinkClick r:id="rId2" tooltip="Corea del Norte"/>
              </a:rPr>
              <a:t>Corea del Norte</a:t>
            </a:r>
            <a:r>
              <a:rPr lang="es-US" sz="1600" b="1" i="0" dirty="0">
                <a:solidFill>
                  <a:schemeClr val="tx1"/>
                </a:solidFill>
                <a:effectLst/>
                <a:latin typeface="Arial" panose="020B0604020202020204" pitchFamily="34" charset="0"/>
                <a:cs typeface="Arial" panose="020B0604020202020204" pitchFamily="34" charset="0"/>
              </a:rPr>
              <a:t> posee, tal vez, suficiente material fisible para producir de 2 a 9 </a:t>
            </a:r>
            <a:r>
              <a:rPr lang="es-US" sz="1600" b="1" i="0" u="none" strike="noStrike" dirty="0">
                <a:solidFill>
                  <a:schemeClr val="tx1"/>
                </a:solidFill>
                <a:effectLst/>
                <a:latin typeface="Arial" panose="020B0604020202020204" pitchFamily="34" charset="0"/>
                <a:cs typeface="Arial" panose="020B0604020202020204" pitchFamily="34" charset="0"/>
                <a:hlinkClick r:id="rId3" tooltip="Armas nucleares"/>
              </a:rPr>
              <a:t>armas nucleares</a:t>
            </a:r>
            <a:r>
              <a:rPr lang="es-US" sz="1600" b="1" i="0" dirty="0">
                <a:solidFill>
                  <a:schemeClr val="tx1"/>
                </a:solidFill>
                <a:effectLst/>
                <a:latin typeface="Arial" panose="020B0604020202020204" pitchFamily="34" charset="0"/>
                <a:cs typeface="Arial" panose="020B0604020202020204" pitchFamily="34" charset="0"/>
              </a:rPr>
              <a:t>.</a:t>
            </a:r>
            <a:r>
              <a:rPr lang="es-US" sz="1600" b="1" i="0" u="none" strike="noStrike" baseline="30000" dirty="0">
                <a:solidFill>
                  <a:schemeClr val="tx1"/>
                </a:solidFill>
                <a:effectLst/>
                <a:latin typeface="Arial" panose="020B0604020202020204" pitchFamily="34" charset="0"/>
                <a:cs typeface="Arial" panose="020B0604020202020204" pitchFamily="34" charset="0"/>
                <a:hlinkClick r:id="rId4"/>
              </a:rPr>
              <a:t>[4]</a:t>
            </a:r>
            <a:r>
              <a:rPr lang="es-US" sz="1600" b="1" i="0" dirty="0">
                <a:solidFill>
                  <a:schemeClr val="tx1"/>
                </a:solidFill>
                <a:effectLst/>
                <a:latin typeface="Arial" panose="020B0604020202020204" pitchFamily="34" charset="0"/>
                <a:cs typeface="Arial" panose="020B0604020202020204" pitchFamily="34" charset="0"/>
              </a:rPr>
              <a:t> La política del </a:t>
            </a:r>
            <a:r>
              <a:rPr lang="es-US" sz="1600" b="1" i="0" u="none" strike="noStrike" dirty="0">
                <a:solidFill>
                  <a:schemeClr val="tx1"/>
                </a:solidFill>
                <a:effectLst/>
                <a:latin typeface="Arial" panose="020B0604020202020204" pitchFamily="34" charset="0"/>
                <a:cs typeface="Arial" panose="020B0604020202020204" pitchFamily="34" charset="0"/>
                <a:hlinkClick r:id="rId5" tooltip="Sungun (aún no redactado)"/>
              </a:rPr>
              <a:t>Sungun</a:t>
            </a:r>
            <a:r>
              <a:rPr lang="es-US" sz="1600" b="1" i="0" dirty="0">
                <a:solidFill>
                  <a:schemeClr val="tx1"/>
                </a:solidFill>
                <a:effectLst/>
                <a:latin typeface="Arial" panose="020B0604020202020204" pitchFamily="34" charset="0"/>
                <a:cs typeface="Arial" panose="020B0604020202020204" pitchFamily="34" charset="0"/>
              </a:rPr>
              <a:t> de “el ejército primero” eleva al EPC a una posición de privilegio en el gobierno y en la sociedad. </a:t>
            </a:r>
          </a:p>
          <a:p>
            <a:pPr marL="0" indent="0" algn="just">
              <a:buNone/>
            </a:pPr>
            <a:r>
              <a:rPr lang="es-US" sz="1600" b="1" i="0" dirty="0">
                <a:solidFill>
                  <a:schemeClr val="tx1"/>
                </a:solidFill>
                <a:effectLst/>
                <a:latin typeface="Arial" panose="020B0604020202020204" pitchFamily="34" charset="0"/>
                <a:cs typeface="Arial" panose="020B0604020202020204" pitchFamily="34" charset="0"/>
              </a:rPr>
              <a:t>En </a:t>
            </a:r>
            <a:r>
              <a:rPr lang="es-US" sz="1600" b="1" i="0" u="none" strike="noStrike" dirty="0">
                <a:solidFill>
                  <a:schemeClr val="tx1"/>
                </a:solidFill>
                <a:effectLst/>
                <a:latin typeface="Arial" panose="020B0604020202020204" pitchFamily="34" charset="0"/>
                <a:cs typeface="Arial" panose="020B0604020202020204" pitchFamily="34" charset="0"/>
                <a:hlinkClick r:id="rId6" tooltip="1978"/>
              </a:rPr>
              <a:t>1978</a:t>
            </a:r>
            <a:r>
              <a:rPr lang="es-US" sz="1600" b="1" i="0" dirty="0">
                <a:solidFill>
                  <a:schemeClr val="tx1"/>
                </a:solidFill>
                <a:effectLst/>
                <a:latin typeface="Arial" panose="020B0604020202020204" pitchFamily="34" charset="0"/>
                <a:cs typeface="Arial" panose="020B0604020202020204" pitchFamily="34" charset="0"/>
              </a:rPr>
              <a:t>, </a:t>
            </a:r>
            <a:r>
              <a:rPr lang="es-US" sz="1600" b="1" i="0" u="none" strike="noStrike" dirty="0">
                <a:solidFill>
                  <a:schemeClr val="tx1"/>
                </a:solidFill>
                <a:effectLst/>
                <a:latin typeface="Arial" panose="020B0604020202020204" pitchFamily="34" charset="0"/>
                <a:cs typeface="Arial" panose="020B0604020202020204" pitchFamily="34" charset="0"/>
                <a:hlinkClick r:id="rId7" tooltip="Kim Il-sung"/>
              </a:rPr>
              <a:t>Kim Il-sung</a:t>
            </a:r>
            <a:r>
              <a:rPr lang="es-US" sz="1600" b="1" i="0" dirty="0">
                <a:solidFill>
                  <a:schemeClr val="tx1"/>
                </a:solidFill>
                <a:effectLst/>
                <a:latin typeface="Arial" panose="020B0604020202020204" pitchFamily="34" charset="0"/>
                <a:cs typeface="Arial" panose="020B0604020202020204" pitchFamily="34" charset="0"/>
              </a:rPr>
              <a:t> decretó que el “Día de Fundación del Ejército” se cambiara del </a:t>
            </a:r>
            <a:r>
              <a:rPr lang="es-US" sz="1600" b="1" i="0" u="none" strike="noStrike" dirty="0">
                <a:solidFill>
                  <a:schemeClr val="tx1"/>
                </a:solidFill>
                <a:effectLst/>
                <a:latin typeface="Arial" panose="020B0604020202020204" pitchFamily="34" charset="0"/>
                <a:cs typeface="Arial" panose="020B0604020202020204" pitchFamily="34" charset="0"/>
                <a:hlinkClick r:id="rId8" tooltip="8 de febrero"/>
              </a:rPr>
              <a:t>8 de febrero</a:t>
            </a:r>
            <a:r>
              <a:rPr lang="es-US" sz="1600" b="1" i="0" dirty="0">
                <a:solidFill>
                  <a:schemeClr val="tx1"/>
                </a:solidFill>
                <a:effectLst/>
                <a:latin typeface="Arial" panose="020B0604020202020204" pitchFamily="34" charset="0"/>
                <a:cs typeface="Arial" panose="020B0604020202020204" pitchFamily="34" charset="0"/>
              </a:rPr>
              <a:t> al </a:t>
            </a:r>
            <a:r>
              <a:rPr lang="es-US" sz="1600" b="1" i="0" u="none" strike="noStrike" dirty="0">
                <a:solidFill>
                  <a:schemeClr val="tx1"/>
                </a:solidFill>
                <a:effectLst/>
                <a:latin typeface="Arial" panose="020B0604020202020204" pitchFamily="34" charset="0"/>
                <a:cs typeface="Arial" panose="020B0604020202020204" pitchFamily="34" charset="0"/>
                <a:hlinkClick r:id="rId9" tooltip="25 de abril"/>
              </a:rPr>
              <a:t>25 de abril</a:t>
            </a:r>
            <a:r>
              <a:rPr lang="es-US" sz="1600" b="1" i="0" dirty="0">
                <a:solidFill>
                  <a:schemeClr val="tx1"/>
                </a:solidFill>
                <a:effectLst/>
                <a:latin typeface="Arial" panose="020B0604020202020204" pitchFamily="34" charset="0"/>
                <a:cs typeface="Arial" panose="020B0604020202020204" pitchFamily="34" charset="0"/>
              </a:rPr>
              <a:t>,</a:t>
            </a:r>
            <a:r>
              <a:rPr lang="es-US" sz="1600" b="1" i="0" u="none" strike="noStrike" baseline="30000" dirty="0">
                <a:solidFill>
                  <a:schemeClr val="tx1"/>
                </a:solidFill>
                <a:effectLst/>
                <a:latin typeface="Arial" panose="020B0604020202020204" pitchFamily="34" charset="0"/>
                <a:cs typeface="Arial" panose="020B0604020202020204" pitchFamily="34" charset="0"/>
                <a:hlinkClick r:id="rId10"/>
              </a:rPr>
              <a:t>[5]</a:t>
            </a:r>
            <a:r>
              <a:rPr lang="es-US" sz="1600" b="1" i="0" dirty="0">
                <a:solidFill>
                  <a:schemeClr val="tx1"/>
                </a:solidFill>
                <a:effectLst/>
                <a:latin typeface="Arial" panose="020B0604020202020204" pitchFamily="34" charset="0"/>
                <a:cs typeface="Arial" panose="020B0604020202020204" pitchFamily="34" charset="0"/>
              </a:rPr>
              <a:t> el día nominal del establecimiento de su guerrilla independentista contra el </a:t>
            </a:r>
            <a:r>
              <a:rPr lang="es-US" sz="1600" b="1" i="0" u="none" strike="noStrike" dirty="0">
                <a:solidFill>
                  <a:schemeClr val="tx1"/>
                </a:solidFill>
                <a:effectLst/>
                <a:latin typeface="Arial" panose="020B0604020202020204" pitchFamily="34" charset="0"/>
                <a:cs typeface="Arial" panose="020B0604020202020204" pitchFamily="34" charset="0"/>
                <a:hlinkClick r:id="rId11" tooltip="Imperio japonés"/>
              </a:rPr>
              <a:t>Imperio japonés</a:t>
            </a:r>
            <a:r>
              <a:rPr lang="es-US" sz="1600" b="1" i="0" dirty="0">
                <a:solidFill>
                  <a:schemeClr val="tx1"/>
                </a:solidFill>
                <a:effectLst/>
                <a:latin typeface="Arial" panose="020B0604020202020204" pitchFamily="34" charset="0"/>
                <a:cs typeface="Arial" panose="020B0604020202020204" pitchFamily="34" charset="0"/>
              </a:rPr>
              <a:t> en </a:t>
            </a:r>
            <a:r>
              <a:rPr lang="es-US" sz="1600" b="1" i="0" u="none" strike="noStrike" dirty="0">
                <a:solidFill>
                  <a:schemeClr val="tx1"/>
                </a:solidFill>
                <a:effectLst/>
                <a:latin typeface="Arial" panose="020B0604020202020204" pitchFamily="34" charset="0"/>
                <a:cs typeface="Arial" panose="020B0604020202020204" pitchFamily="34" charset="0"/>
                <a:hlinkClick r:id="rId12" tooltip="1932"/>
              </a:rPr>
              <a:t>1932</a:t>
            </a:r>
            <a:r>
              <a:rPr lang="es-US" sz="1600" b="1" i="0" dirty="0">
                <a:solidFill>
                  <a:schemeClr val="tx1"/>
                </a:solidFill>
                <a:effectLst/>
                <a:latin typeface="Arial" panose="020B0604020202020204" pitchFamily="34" charset="0"/>
                <a:cs typeface="Arial" panose="020B0604020202020204" pitchFamily="34" charset="0"/>
              </a:rPr>
              <a:t>, para reconocer el supuesto origen indígena del EPC y ocultar sus orígenes </a:t>
            </a:r>
            <a:r>
              <a:rPr lang="es-US" sz="1600" b="1" i="0" u="none" strike="noStrike" dirty="0">
                <a:solidFill>
                  <a:schemeClr val="tx1"/>
                </a:solidFill>
                <a:effectLst/>
                <a:latin typeface="Arial" panose="020B0604020202020204" pitchFamily="34" charset="0"/>
                <a:cs typeface="Arial" panose="020B0604020202020204" pitchFamily="34" charset="0"/>
                <a:hlinkClick r:id="rId13" tooltip="Soviéticos"/>
              </a:rPr>
              <a:t>soviéticos</a:t>
            </a:r>
            <a:r>
              <a:rPr lang="es-US" sz="1600" b="1" i="0" dirty="0">
                <a:solidFill>
                  <a:schemeClr val="tx1"/>
                </a:solidFill>
                <a:effectLst/>
                <a:latin typeface="Arial" panose="020B0604020202020204" pitchFamily="34" charset="0"/>
                <a:cs typeface="Arial" panose="020B0604020202020204" pitchFamily="34" charset="0"/>
              </a:rPr>
              <a:t>.</a:t>
            </a:r>
            <a:r>
              <a:rPr lang="es-US" sz="1600" b="1" i="0" u="none" strike="noStrike" baseline="30000" dirty="0">
                <a:solidFill>
                  <a:schemeClr val="tx1"/>
                </a:solidFill>
                <a:effectLst/>
                <a:latin typeface="Arial" panose="020B0604020202020204" pitchFamily="34" charset="0"/>
                <a:cs typeface="Arial" panose="020B0604020202020204" pitchFamily="34" charset="0"/>
                <a:hlinkClick r:id="rId10"/>
              </a:rPr>
              <a:t>[5]</a:t>
            </a:r>
            <a:r>
              <a:rPr lang="es-US" sz="1600" b="1" i="0" dirty="0">
                <a:solidFill>
                  <a:schemeClr val="tx1"/>
                </a:solidFill>
                <a:effectLst/>
                <a:latin typeface="Arial" panose="020B0604020202020204" pitchFamily="34" charset="0"/>
                <a:cs typeface="Arial" panose="020B0604020202020204" pitchFamily="34" charset="0"/>
              </a:rPr>
              <a:t> Una activa industria militar se ha desarrollado para producir misiles balísticos de largo alcance como el </a:t>
            </a:r>
            <a:r>
              <a:rPr lang="es-US" sz="1600" b="1" i="0" u="none" strike="noStrike" dirty="0">
                <a:solidFill>
                  <a:schemeClr val="tx1"/>
                </a:solidFill>
                <a:effectLst/>
                <a:latin typeface="Arial" panose="020B0604020202020204" pitchFamily="34" charset="0"/>
                <a:cs typeface="Arial" panose="020B0604020202020204" pitchFamily="34" charset="0"/>
                <a:hlinkClick r:id="rId14" tooltip="Nodong-1 (aún no redactado)"/>
              </a:rPr>
              <a:t>Nodong-1</a:t>
            </a:r>
            <a:r>
              <a:rPr lang="es-US" sz="1600" b="1" i="0" dirty="0">
                <a:solidFill>
                  <a:schemeClr val="tx1"/>
                </a:solidFill>
                <a:effectLst/>
                <a:latin typeface="Arial" panose="020B0604020202020204" pitchFamily="34" charset="0"/>
                <a:cs typeface="Arial" panose="020B0604020202020204" pitchFamily="34" charset="0"/>
              </a:rPr>
              <a:t>.</a:t>
            </a:r>
            <a:endParaRPr lang="es-US"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7693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Poderío  militar actual</a:t>
            </a:r>
          </a:p>
        </p:txBody>
      </p:sp>
      <p:sp>
        <p:nvSpPr>
          <p:cNvPr id="3" name="Marcador de contenido 2"/>
          <p:cNvSpPr>
            <a:spLocks noGrp="1"/>
          </p:cNvSpPr>
          <p:nvPr>
            <p:ph idx="1"/>
          </p:nvPr>
        </p:nvSpPr>
        <p:spPr>
          <a:xfrm>
            <a:off x="1154953" y="2603500"/>
            <a:ext cx="9786315" cy="3416300"/>
          </a:xfrm>
        </p:spPr>
        <p:txBody>
          <a:bodyPr>
            <a:normAutofit/>
          </a:bodyPr>
          <a:lstStyle/>
          <a:p>
            <a:pPr algn="just"/>
            <a:r>
              <a:rPr lang="es-US" sz="1600" b="1" i="0" dirty="0">
                <a:solidFill>
                  <a:schemeClr val="tx1"/>
                </a:solidFill>
                <a:effectLst/>
                <a:latin typeface="Arial" panose="020B0604020202020204" pitchFamily="34" charset="0"/>
                <a:cs typeface="Arial" panose="020B0604020202020204" pitchFamily="34" charset="0"/>
              </a:rPr>
              <a:t>Actualmente </a:t>
            </a:r>
            <a:r>
              <a:rPr lang="es-US" sz="1600" b="1" i="0" u="none" strike="noStrike" dirty="0">
                <a:solidFill>
                  <a:schemeClr val="tx1"/>
                </a:solidFill>
                <a:effectLst/>
                <a:latin typeface="Arial" panose="020B0604020202020204" pitchFamily="34" charset="0"/>
                <a:cs typeface="Arial" panose="020B0604020202020204" pitchFamily="34" charset="0"/>
                <a:hlinkClick r:id="rId2" tooltip="Corea del Norte"/>
              </a:rPr>
              <a:t>Corea del Norte</a:t>
            </a:r>
            <a:r>
              <a:rPr lang="es-US" sz="1600" b="1" i="0" dirty="0">
                <a:solidFill>
                  <a:schemeClr val="tx1"/>
                </a:solidFill>
                <a:effectLst/>
                <a:latin typeface="Arial" panose="020B0604020202020204" pitchFamily="34" charset="0"/>
                <a:cs typeface="Arial" panose="020B0604020202020204" pitchFamily="34" charset="0"/>
              </a:rPr>
              <a:t> es uno de los países más militarizados del mundo,</a:t>
            </a:r>
            <a:r>
              <a:rPr lang="es-US" sz="1600" b="1" baseline="30000" dirty="0">
                <a:solidFill>
                  <a:schemeClr val="tx1"/>
                </a:solidFill>
                <a:latin typeface="Arial" panose="020B0604020202020204" pitchFamily="34" charset="0"/>
                <a:cs typeface="Arial" panose="020B0604020202020204" pitchFamily="34" charset="0"/>
              </a:rPr>
              <a:t>[</a:t>
            </a:r>
            <a:r>
              <a:rPr lang="es-US" sz="1600" b="1" i="0" dirty="0">
                <a:solidFill>
                  <a:schemeClr val="tx1"/>
                </a:solidFill>
                <a:effectLst/>
                <a:latin typeface="Arial" panose="020B0604020202020204" pitchFamily="34" charset="0"/>
                <a:cs typeface="Arial" panose="020B0604020202020204" pitchFamily="34" charset="0"/>
              </a:rPr>
              <a:t>teniendo el cuarto Ejército más grande del mundo contando, aproximadamente, con 1.106.000 cuadros armados y con alrededor del 20% de población masculina de entre 17 y 54 años sirviendo en las fuerzas armadas regulares.</a:t>
            </a:r>
          </a:p>
          <a:p>
            <a:pPr algn="just"/>
            <a:r>
              <a:rPr lang="es-US" sz="1600" b="1" i="0" dirty="0">
                <a:solidFill>
                  <a:schemeClr val="tx1"/>
                </a:solidFill>
                <a:effectLst/>
                <a:latin typeface="Arial" panose="020B0604020202020204" pitchFamily="34" charset="0"/>
                <a:cs typeface="Arial" panose="020B0604020202020204" pitchFamily="34" charset="0"/>
              </a:rPr>
              <a:t>El servicio militar de 10 años es obligatorio para la mayoría de los varones. También existe una fuerza de reserva de unos 8.200.000 hombres.</a:t>
            </a:r>
          </a:p>
          <a:p>
            <a:pPr algn="just"/>
            <a:r>
              <a:rPr lang="es-US" sz="1600" b="1" i="0" dirty="0">
                <a:solidFill>
                  <a:schemeClr val="tx1"/>
                </a:solidFill>
                <a:effectLst/>
                <a:latin typeface="Arial" panose="020B0604020202020204" pitchFamily="34" charset="0"/>
                <a:cs typeface="Arial" panose="020B0604020202020204" pitchFamily="34" charset="0"/>
              </a:rPr>
              <a:t> El EPC opera una enorme red de instalaciones militares dispersas por el país, una gran capacidad de producción de armas, un denso sistema de defensa aérea, la tercera reserva de </a:t>
            </a:r>
            <a:r>
              <a:rPr lang="es-US" sz="1600" b="1" i="0" u="none" strike="noStrike" dirty="0">
                <a:solidFill>
                  <a:schemeClr val="tx1"/>
                </a:solidFill>
                <a:effectLst/>
                <a:latin typeface="Arial" panose="020B0604020202020204" pitchFamily="34" charset="0"/>
                <a:cs typeface="Arial" panose="020B0604020202020204" pitchFamily="34" charset="0"/>
                <a:hlinkClick r:id="rId3" tooltip="Armas químicas"/>
              </a:rPr>
              <a:t>armas químicas</a:t>
            </a:r>
            <a:r>
              <a:rPr lang="es-US" sz="1600" b="1" i="0" dirty="0">
                <a:solidFill>
                  <a:schemeClr val="tx1"/>
                </a:solidFill>
                <a:effectLst/>
                <a:latin typeface="Arial" panose="020B0604020202020204" pitchFamily="34" charset="0"/>
                <a:cs typeface="Arial" panose="020B0604020202020204" pitchFamily="34" charset="0"/>
              </a:rPr>
              <a:t> del mundo,</a:t>
            </a:r>
            <a:r>
              <a:rPr lang="es-US" sz="1600" b="1" baseline="30000" dirty="0">
                <a:solidFill>
                  <a:schemeClr val="tx1"/>
                </a:solidFill>
                <a:latin typeface="Arial" panose="020B0604020202020204" pitchFamily="34" charset="0"/>
                <a:cs typeface="Arial" panose="020B0604020202020204" pitchFamily="34" charset="0"/>
              </a:rPr>
              <a:t>[</a:t>
            </a:r>
            <a:r>
              <a:rPr lang="es-US" sz="1600" b="1" i="0" dirty="0">
                <a:solidFill>
                  <a:schemeClr val="tx1"/>
                </a:solidFill>
                <a:effectLst/>
                <a:latin typeface="Arial" panose="020B0604020202020204" pitchFamily="34" charset="0"/>
                <a:cs typeface="Arial" panose="020B0604020202020204" pitchFamily="34" charset="0"/>
              </a:rPr>
              <a:t>e incluye el contingente de fuerzas especiales más numeroso del mundo (conformado por 180.000 hombres)</a:t>
            </a:r>
            <a:endParaRPr lang="es-US"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192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Reunificación</a:t>
            </a:r>
          </a:p>
        </p:txBody>
      </p:sp>
      <p:sp>
        <p:nvSpPr>
          <p:cNvPr id="3" name="Marcador de contenido 2"/>
          <p:cNvSpPr>
            <a:spLocks noGrp="1"/>
          </p:cNvSpPr>
          <p:nvPr>
            <p:ph idx="1"/>
          </p:nvPr>
        </p:nvSpPr>
        <p:spPr>
          <a:xfrm>
            <a:off x="1154954" y="2603500"/>
            <a:ext cx="9549832" cy="3416300"/>
          </a:xfrm>
        </p:spPr>
        <p:txBody>
          <a:bodyPr/>
          <a:lstStyle/>
          <a:p>
            <a:pPr algn="just"/>
            <a:r>
              <a:rPr lang="es-US" sz="1600" b="1" i="0" dirty="0">
                <a:solidFill>
                  <a:srgbClr val="000000"/>
                </a:solidFill>
                <a:effectLst/>
                <a:latin typeface="Arial" panose="020B0604020202020204" pitchFamily="34" charset="0"/>
              </a:rPr>
              <a:t>En estos momentos, la reunificación de la península parece más remota que nunca, especialmente desde que el histórico encuentro en junio de 2000 entre los dos Kim no diera los frutos deseados. </a:t>
            </a:r>
          </a:p>
          <a:p>
            <a:pPr algn="just"/>
            <a:r>
              <a:rPr lang="es-US" sz="1600" b="1" i="0" dirty="0">
                <a:solidFill>
                  <a:srgbClr val="000000"/>
                </a:solidFill>
                <a:effectLst/>
                <a:latin typeface="Arial" panose="020B0604020202020204" pitchFamily="34" charset="0"/>
              </a:rPr>
              <a:t>La opinión pública en Corea del Sur es cada vez más reacia a hacerse cargo de los potenciales costes económicos que dicha reunificación podría conllevar, al tiempo que la situación económica en Corea del Norte, si bien no ha empeorado, sí se encuentra muy lejos de poder sacar al país del estancamiento económico y social.</a:t>
            </a:r>
          </a:p>
          <a:p>
            <a:endParaRPr lang="es-US" dirty="0"/>
          </a:p>
        </p:txBody>
      </p:sp>
    </p:spTree>
    <p:extLst>
      <p:ext uri="{BB962C8B-B14F-4D97-AF65-F5344CB8AC3E}">
        <p14:creationId xmlns:p14="http://schemas.microsoft.com/office/powerpoint/2010/main" val="367681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US" dirty="0"/>
              <a:t>Preocupaciones externas</a:t>
            </a:r>
          </a:p>
        </p:txBody>
      </p:sp>
      <p:sp>
        <p:nvSpPr>
          <p:cNvPr id="3" name="Marcador de contenido 2"/>
          <p:cNvSpPr>
            <a:spLocks noGrp="1"/>
          </p:cNvSpPr>
          <p:nvPr>
            <p:ph idx="1"/>
          </p:nvPr>
        </p:nvSpPr>
        <p:spPr/>
        <p:txBody>
          <a:bodyPr>
            <a:normAutofit lnSpcReduction="10000"/>
          </a:bodyPr>
          <a:lstStyle/>
          <a:p>
            <a:pPr algn="just" fontAlgn="base"/>
            <a:r>
              <a:rPr lang="es-US" i="0" dirty="0">
                <a:solidFill>
                  <a:srgbClr val="404040"/>
                </a:solidFill>
                <a:effectLst/>
                <a:latin typeface="Helmet"/>
              </a:rPr>
              <a:t>El líder de Corea del Norte, Kim Jong-un, declaró que la última prueba nuclear de su país muestra que "tiene la infalible capacidad de atacar intereses de Estados Unidos".</a:t>
            </a:r>
          </a:p>
          <a:p>
            <a:pPr algn="just" fontAlgn="base"/>
            <a:r>
              <a:rPr lang="es-US" i="0" dirty="0">
                <a:solidFill>
                  <a:srgbClr val="404040"/>
                </a:solidFill>
                <a:effectLst/>
                <a:latin typeface="Helmet"/>
              </a:rPr>
              <a:t>Kim hizo sus declaraciones después de realizar </a:t>
            </a:r>
            <a:r>
              <a:rPr lang="es-US" i="0" dirty="0">
                <a:solidFill>
                  <a:srgbClr val="404040"/>
                </a:solidFill>
                <a:effectLst/>
                <a:latin typeface="inherit"/>
              </a:rPr>
              <a:t>dos pruebas el miércoles del misil Hwasong-10</a:t>
            </a:r>
            <a:r>
              <a:rPr lang="es-US" i="0" dirty="0">
                <a:solidFill>
                  <a:srgbClr val="404040"/>
                </a:solidFill>
                <a:effectLst/>
                <a:latin typeface="Helmet"/>
              </a:rPr>
              <a:t>, conocido internacionalmente como el Musudan.</a:t>
            </a:r>
          </a:p>
          <a:p>
            <a:pPr algn="just" fontAlgn="base"/>
            <a:r>
              <a:rPr lang="es-US" i="0" dirty="0">
                <a:solidFill>
                  <a:srgbClr val="404040"/>
                </a:solidFill>
                <a:effectLst/>
                <a:latin typeface="Helmet"/>
              </a:rPr>
              <a:t>Estados Unidos y Corea del Sur indicaron que la primera prueba fracasó, pero en la segunda, el misil viajó a 400 km y alcanzó una altitud de 1.000 km.</a:t>
            </a:r>
          </a:p>
          <a:p>
            <a:pPr algn="just" fontAlgn="base"/>
            <a:r>
              <a:rPr lang="es-US" i="0" dirty="0">
                <a:solidFill>
                  <a:srgbClr val="404040"/>
                </a:solidFill>
                <a:effectLst/>
                <a:latin typeface="Helmet"/>
              </a:rPr>
              <a:t>El Consejo de Seguridad de la ONU </a:t>
            </a:r>
            <a:r>
              <a:rPr lang="es-US" i="0" dirty="0">
                <a:solidFill>
                  <a:srgbClr val="404040"/>
                </a:solidFill>
                <a:effectLst/>
                <a:latin typeface="inherit"/>
              </a:rPr>
              <a:t>expresó su oposición a los hechos </a:t>
            </a:r>
            <a:r>
              <a:rPr lang="es-US" i="0" dirty="0">
                <a:solidFill>
                  <a:srgbClr val="404040"/>
                </a:solidFill>
                <a:effectLst/>
                <a:latin typeface="Helmet"/>
              </a:rPr>
              <a:t>después de una reunión de emergencia.</a:t>
            </a:r>
          </a:p>
          <a:p>
            <a:pPr algn="just" fontAlgn="base"/>
            <a:r>
              <a:rPr lang="es-US" i="0" dirty="0">
                <a:solidFill>
                  <a:srgbClr val="404040"/>
                </a:solidFill>
                <a:effectLst/>
                <a:latin typeface="Helmet"/>
              </a:rPr>
              <a:t>Alexis Lamek, embajador adjunto de Francia ante la ONU, señaló que todos los 15 miembros habían expresado una firme preocupación además de su oposición a estos lanzamientos"</a:t>
            </a:r>
          </a:p>
          <a:p>
            <a:endParaRPr lang="es-US" dirty="0"/>
          </a:p>
        </p:txBody>
      </p:sp>
    </p:spTree>
    <p:extLst>
      <p:ext uri="{BB962C8B-B14F-4D97-AF65-F5344CB8AC3E}">
        <p14:creationId xmlns:p14="http://schemas.microsoft.com/office/powerpoint/2010/main" val="32956592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21</TotalTime>
  <Words>1613</Words>
  <Application>Microsoft Office PowerPoint</Application>
  <PresentationFormat>Panorámica</PresentationFormat>
  <Paragraphs>135</Paragraphs>
  <Slides>35</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35</vt:i4>
      </vt:variant>
    </vt:vector>
  </HeadingPairs>
  <TitlesOfParts>
    <vt:vector size="46" baseType="lpstr">
      <vt:lpstr>Arial</vt:lpstr>
      <vt:lpstr>Arial Black</vt:lpstr>
      <vt:lpstr>Avenir</vt:lpstr>
      <vt:lpstr>Century Gothic</vt:lpstr>
      <vt:lpstr>Helmet</vt:lpstr>
      <vt:lpstr>Helvetica Neue</vt:lpstr>
      <vt:lpstr>inherit</vt:lpstr>
      <vt:lpstr>Segoe UI</vt:lpstr>
      <vt:lpstr>Wingdings</vt:lpstr>
      <vt:lpstr>Wingdings 3</vt:lpstr>
      <vt:lpstr>Sala de reuniones Ion</vt:lpstr>
      <vt:lpstr>Corea del norte  :Riesgos  y oportunidades</vt:lpstr>
      <vt:lpstr>GEOGRAFÍA</vt:lpstr>
      <vt:lpstr>Gobierno y sistema político</vt:lpstr>
      <vt:lpstr>Sistema económico</vt:lpstr>
      <vt:lpstr>Sistema educativo</vt:lpstr>
      <vt:lpstr>Capacidad militar</vt:lpstr>
      <vt:lpstr>Poderío  militar actual</vt:lpstr>
      <vt:lpstr>Reunificación</vt:lpstr>
      <vt:lpstr>Preocupaciones externas</vt:lpstr>
      <vt:lpstr>¿Japón en peligro?</vt:lpstr>
      <vt:lpstr>Reacción japonesa</vt:lpstr>
      <vt:lpstr>Reacción E.E.U.U.</vt:lpstr>
      <vt:lpstr> Es corea del norte una amenaza real?</vt:lpstr>
      <vt:lpstr>Perspectivas</vt:lpstr>
      <vt:lpstr>Riesgos</vt:lpstr>
      <vt:lpstr>Armas que podría usar </vt:lpstr>
      <vt:lpstr>Armas que podría usar</vt:lpstr>
      <vt:lpstr>Armas que podría usar</vt:lpstr>
      <vt:lpstr>Armas que podría usar</vt:lpstr>
      <vt:lpstr>Armas que podría usar</vt:lpstr>
      <vt:lpstr>Unidad de informática</vt:lpstr>
      <vt:lpstr>Unidad 121</vt:lpstr>
      <vt:lpstr>Hacker</vt:lpstr>
      <vt:lpstr>Economía coreana</vt:lpstr>
      <vt:lpstr>Comercio exterior</vt:lpstr>
      <vt:lpstr>Exportaciones</vt:lpstr>
      <vt:lpstr>Importaciones</vt:lpstr>
      <vt:lpstr>Productos importados y exportados</vt:lpstr>
      <vt:lpstr>Valor estratégico de Corea del Norte                       Tierras  Raras</vt:lpstr>
      <vt:lpstr>¿Fin del monopolio chino?</vt:lpstr>
      <vt:lpstr>            Desafíos para la explotación</vt:lpstr>
      <vt:lpstr>               ¿ Dependencia de quien?</vt:lpstr>
      <vt:lpstr>                    Yacimientos</vt:lpstr>
      <vt:lpstr>Conclusiones</vt:lpstr>
      <vt:lpstr>                     Consecuencias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Corea del norte</dc:title>
  <cp:lastModifiedBy>JORGE ANDRES LAVIN LARRAIN</cp:lastModifiedBy>
  <cp:revision>17</cp:revision>
  <dcterms:modified xsi:type="dcterms:W3CDTF">2017-04-30T03:42:19Z</dcterms:modified>
</cp:coreProperties>
</file>