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3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0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6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1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0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5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1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7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1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73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.wikipedia.org/wiki/Crisis_de_rehenes_del_teatro_de_Mosc%C3%BA" TargetMode="External"/><Relationship Id="rId2" Type="http://schemas.openxmlformats.org/officeDocument/2006/relationships/hyperlink" Target="https://es.m.wikipedia.org/wiki/Explosiones_en_edificios_rus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m.wikipedia.org/wiki/Atentado_del_Aeropuerto_Internacional_de_Mosc%C3%BA-Domod%C3%A9dovo_de_2011" TargetMode="External"/><Relationship Id="rId5" Type="http://schemas.openxmlformats.org/officeDocument/2006/relationships/hyperlink" Target="https://es.m.wikipedia.org/wiki/Atentados_del_metro_de_Mosc%C3%BA_de_2010" TargetMode="External"/><Relationship Id="rId4" Type="http://schemas.openxmlformats.org/officeDocument/2006/relationships/hyperlink" Target="https://es.m.wikipedia.org/wiki/Masacre_de_la_escuela_de_Besl%C3%A1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.wikipedia.org/wiki/Imperio_Ruso" TargetMode="External"/><Relationship Id="rId2" Type="http://schemas.openxmlformats.org/officeDocument/2006/relationships/hyperlink" Target="https://es.m.wikipedia.org/wiki/Idioma_rus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m.wikipedia.org/wiki/Uni%C3%B3n_Sovi%C3%A9t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.wikipedia.org/wiki/Sovietizaci%C3%B3n" TargetMode="External"/><Relationship Id="rId7" Type="http://schemas.openxmlformats.org/officeDocument/2006/relationships/hyperlink" Target="https://es.m.wikipedia.org/wiki/Asia_Central" TargetMode="External"/><Relationship Id="rId2" Type="http://schemas.openxmlformats.org/officeDocument/2006/relationships/hyperlink" Target="https://es.m.wikipedia.org/wiki/Guerra_Civil_Ru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m.wikipedia.org/wiki/Deportaci%C3%B3n" TargetMode="External"/><Relationship Id="rId5" Type="http://schemas.openxmlformats.org/officeDocument/2006/relationships/hyperlink" Target="https://es.m.wikipedia.org/wiki/Invasi%C3%B3n_alemana_de_la_Uni%C3%B3n_Sovi%C3%A9tica" TargetMode="External"/><Relationship Id="rId4" Type="http://schemas.openxmlformats.org/officeDocument/2006/relationships/hyperlink" Target="https://es.m.wikipedia.org/wiki/Segunda_Guerra_Mundi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.wikipedia.org/wiki/Desintegraci%C3%B3n_de_la_Uni%C3%B3n_Sovi%C3%A9tica" TargetMode="External"/><Relationship Id="rId2" Type="http://schemas.openxmlformats.org/officeDocument/2006/relationships/hyperlink" Target="https://es.m.wikipedia.org/wiki/Federaci%C3%B3n_Rus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m.wikipedia.org/wiki/Primera_Guerra_Chechen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.wikipedia.org/wiki/Colectivizaci%C3%B3n_en_la_Uni%C3%B3n_Sovi%C3%A9tica" TargetMode="External"/><Relationship Id="rId2" Type="http://schemas.openxmlformats.org/officeDocument/2006/relationships/hyperlink" Target="https://es.m.wikipedia.org/wiki/Rep%C3%BAblica_Socialista_Sovi%C3%A9tica_Aut%C3%B3noma_de_Chechenia-Ingusheti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s.m.wikipedia.org/wiki/Mosc%C3%BA" TargetMode="External"/><Relationship Id="rId3" Type="http://schemas.openxmlformats.org/officeDocument/2006/relationships/hyperlink" Target="https://es.m.wikipedia.org/wiki/Grozni" TargetMode="External"/><Relationship Id="rId7" Type="http://schemas.openxmlformats.org/officeDocument/2006/relationships/hyperlink" Target="https://es.m.wikipedia.org/wiki/Batalla_de_Grozni_(1999-2000)" TargetMode="External"/><Relationship Id="rId2" Type="http://schemas.openxmlformats.org/officeDocument/2006/relationships/hyperlink" Target="https://es.m.wikipedia.org/wiki/Fuerzas_Armadas_de_Rus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m.wikipedia.org/wiki/Invasi%C3%B3n_de_Daguest%C3%A1n_(1999)" TargetMode="External"/><Relationship Id="rId5" Type="http://schemas.openxmlformats.org/officeDocument/2006/relationships/hyperlink" Target="https://es.m.wikipedia.org/wiki/Segunda_Guerra_Chechena" TargetMode="External"/><Relationship Id="rId4" Type="http://schemas.openxmlformats.org/officeDocument/2006/relationships/hyperlink" Target="https://es.m.wikipedia.org/w/index.php?title=Acuerdo_de_Khasavyurt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.wikipedia.org/wiki/Daguest%C3%A1n" TargetMode="External"/><Relationship Id="rId2" Type="http://schemas.openxmlformats.org/officeDocument/2006/relationships/hyperlink" Target="https://es.m.wikipedia.org/wiki/Ingushet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m.wikipedia.org/wiki/Dok%C3%BA_Um%C3%A1rov" TargetMode="External"/><Relationship Id="rId4" Type="http://schemas.openxmlformats.org/officeDocument/2006/relationships/hyperlink" Target="https://es.m.wikipedia.org/wiki/Shamil_Bas%C3%A1ye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348" y="642657"/>
            <a:ext cx="9605635" cy="1059305"/>
          </a:xfrm>
        </p:spPr>
        <p:txBody>
          <a:bodyPr/>
          <a:lstStyle/>
          <a:p>
            <a:r>
              <a:rPr lang="es-US" dirty="0"/>
              <a:t>        Chechenia  y  petróleo</a:t>
            </a:r>
          </a:p>
        </p:txBody>
      </p:sp>
      <p:pic>
        <p:nvPicPr>
          <p:cNvPr id="6" name="Imagen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4542" y="2212913"/>
            <a:ext cx="4009102" cy="33914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Imagen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61773" y="2196429"/>
            <a:ext cx="3591805" cy="34244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4352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3565" y="966497"/>
            <a:ext cx="9291215" cy="1049235"/>
          </a:xfrm>
        </p:spPr>
        <p:txBody>
          <a:bodyPr/>
          <a:lstStyle/>
          <a:p>
            <a:r>
              <a:rPr lang="es-US" dirty="0"/>
              <a:t>             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Atentados chechenos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islamistas radicales de Chechenia y otras repúblicas del Cáucaso Norte han sido considerados responsables de una serie de ataques terroristas en toda Rusia, en particular los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Explosiones en edificios rusos"/>
              </a:rPr>
              <a:t>bombardeos en los apartamentos rusos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en 1999, la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Crisis de rehenes del teatro de Moscú"/>
              </a:rPr>
              <a:t>crisis de los rehenes del teatro de Moscú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en 2002,la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Masacre de la escuela de Beslán"/>
              </a:rPr>
              <a:t>masacre de la escuela de Beslán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en 2004, los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Atentados del metro de Moscú de 2010"/>
              </a:rPr>
              <a:t>atentados del metro de Moscú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en 2010</a:t>
            </a:r>
            <a:r>
              <a:rPr lang="es-US" baseline="30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 el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Atentado del Aeropuerto Internacional de Moscú-Domodédovo de 2011"/>
              </a:rPr>
              <a:t>atentado del Aeropuerto Internacional de Domodédovo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en 2011.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0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271" y="1205510"/>
            <a:ext cx="7698658" cy="34820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00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superiores redondeadas 5">
            <a:extLst>
              <a:ext uri="{FF2B5EF4-FFF2-40B4-BE49-F238E27FC236}">
                <a16:creationId xmlns:a16="http://schemas.microsoft.com/office/drawing/2014/main" id="{947B05B5-1F50-4EE6-9B48-DA58BF72BB14}"/>
              </a:ext>
            </a:extLst>
          </p:cNvPr>
          <p:cNvSpPr/>
          <p:nvPr/>
        </p:nvSpPr>
        <p:spPr>
          <a:xfrm>
            <a:off x="1559207" y="1740310"/>
            <a:ext cx="9837174" cy="20848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17050" y="1954072"/>
            <a:ext cx="9506473" cy="1871126"/>
          </a:xfrm>
        </p:spPr>
        <p:txBody>
          <a:bodyPr>
            <a:normAutofit/>
          </a:bodyPr>
          <a:lstStyle/>
          <a:p>
            <a:pPr algn="just"/>
            <a:r>
              <a:rPr lang="es-US" sz="2400" b="1" i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control de los oleoductos que atraviesan la ex-república rusa transportando el petróleo de los campos de la región del Mar Caspio protagonizan un tira y afloja entre EEUU, más los países occidentales con intereses en la zona, y Rusia. </a:t>
            </a:r>
            <a:endParaRPr lang="es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67" y="584194"/>
            <a:ext cx="8357945" cy="1049235"/>
          </a:xfrm>
        </p:spPr>
        <p:txBody>
          <a:bodyPr/>
          <a:lstStyle/>
          <a:p>
            <a:r>
              <a:rPr lang="es-US" dirty="0"/>
              <a:t>Causa principal</a:t>
            </a:r>
          </a:p>
        </p:txBody>
      </p:sp>
    </p:spTree>
    <p:extLst>
      <p:ext uri="{BB962C8B-B14F-4D97-AF65-F5344CB8AC3E}">
        <p14:creationId xmlns:p14="http://schemas.microsoft.com/office/powerpoint/2010/main" val="425530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7" y="612790"/>
            <a:ext cx="9291215" cy="1049235"/>
          </a:xfrm>
        </p:spPr>
        <p:txBody>
          <a:bodyPr/>
          <a:lstStyle/>
          <a:p>
            <a:r>
              <a:rPr lang="es-US" dirty="0"/>
              <a:t>Causa principal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7" y="1499793"/>
            <a:ext cx="9603275" cy="34506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b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verdadera razón de la guerra contra Chechenia es el petróleo del Mar Caspio. En esa región se albergan veinticinco mil millones de barriles del hidrocarburo.</a:t>
            </a:r>
          </a:p>
          <a:p>
            <a:pPr marL="0" indent="0" algn="just">
              <a:buNone/>
            </a:pP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Las reservas de Kazajstán, Turkmenistán y Uzbekistán igualan a las de Kuwait y sobrepasan las de Alaska y el Mar del Norte juntas. El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de esos yacimientos es uno de los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puntos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claves de la Posguerra Fría. </a:t>
            </a:r>
          </a:p>
          <a:p>
            <a:pPr marL="0" indent="0" algn="just">
              <a:buNone/>
            </a:pP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reaccionaria Heritage Foundation considera en sus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que si no se llega a acuerdos de cooperación para explotar esas inmensas riquezas habrá sangrientas guerras locales y feroces conflictos de baja intensidad.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6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291215" cy="847300"/>
          </a:xfrm>
        </p:spPr>
        <p:txBody>
          <a:bodyPr/>
          <a:lstStyle/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Oleoducto</a:t>
            </a:r>
            <a:r>
              <a:rPr lang="es-US" dirty="0"/>
              <a:t> y refineria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Rusia necesita a Chechenia para controlar el oleoducto que va desde Bakú, vía Grozni, hasta la ciudad rusa de Tikhoretsk y termina en el puerto de Novorossiysk, en el Mar Negro. </a:t>
            </a:r>
          </a:p>
          <a:p>
            <a:pPr marL="0" indent="0" algn="just">
              <a:buNone/>
            </a:pP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añadidura Grozni cuenta con una refinería que procesa doce millones de toneladas de petróleo anuales. Durante el período del Presidente Dudayev, del 91 al 94.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95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Petróleo del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Cáucaso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87553" y="1721018"/>
            <a:ext cx="9291215" cy="34506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b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Estados Unidos necesitan asegurarse el petróleo del Cáucaso para depender menos del Oriente Medio. </a:t>
            </a:r>
          </a:p>
          <a:p>
            <a:pPr marL="0" indent="0" algn="just">
              <a:buNone/>
            </a:pP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Esos recursos pudieran proporcionarle dos billones de dólares anuales a Azerbaiyán y quinientos millones a Georgia. </a:t>
            </a:r>
          </a:p>
          <a:p>
            <a:pPr marL="0" indent="0" algn="just">
              <a:buNone/>
            </a:pP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Entregándoles esos fondos a cambio de su petróleo asegurarían de paso la autonomía de esos estados que pudieran resistir más eficazmente los movimientos de Moscú para recuperar su zona de influencia. </a:t>
            </a:r>
          </a:p>
          <a:p>
            <a:pPr marL="0" indent="0" algn="just">
              <a:buNone/>
            </a:pP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Chevron ya ha trazado proyectos para varios oleoductos en esa zona.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9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Telón de fondo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2015732"/>
            <a:ext cx="9727698" cy="34506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telón de fondo en esta lucha por el poder era el petróleo, muchísimo petróleo; las estimaciones varían mucho: entre 25.000 millones y bastante más de 100.000 millones de barriles del total de reservas extraíbles, pero la región será de hecho una importante fuente de energía mundial en el futuro. </a:t>
            </a:r>
          </a:p>
          <a:p>
            <a:pPr marL="0" indent="0" algn="just">
              <a:buNone/>
            </a:pP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gigantes del petróleo occidentales, con su influencia financiera y técnica, cerraron filas en la década de 1990 ante la posibilidad de transformar la decrépita infraestructura soviética y obligando al enfurecido gobierno de Rusia a hacer malabarismos para ponerse a la cola. 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3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0" y="1145247"/>
            <a:ext cx="8128000" cy="4567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1355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68" y="1055278"/>
            <a:ext cx="7359444" cy="401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565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1515" y="789772"/>
            <a:ext cx="9603275" cy="670320"/>
          </a:xfrm>
        </p:spPr>
        <p:txBody>
          <a:bodyPr/>
          <a:lstStyle/>
          <a:p>
            <a:pPr algn="just"/>
            <a:r>
              <a:rPr lang="es-US" dirty="0"/>
              <a:t>                       Conflicto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2870" y="1670596"/>
            <a:ext cx="9603275" cy="3450613"/>
          </a:xfrm>
        </p:spPr>
        <p:txBody>
          <a:bodyPr/>
          <a:lstStyle/>
          <a:p>
            <a:pPr algn="just"/>
            <a:r>
              <a:rPr lang="es-US" i="0" dirty="0">
                <a:effectLst/>
                <a:latin typeface="Helvetica Neue"/>
              </a:rPr>
              <a:t>El conflicto checheno-ruso (en </a:t>
            </a:r>
            <a:r>
              <a:rPr lang="es-US" i="0" u="none" strike="noStrike" dirty="0">
                <a:effectLst/>
                <a:latin typeface="Helvetica Neue"/>
                <a:hlinkClick r:id="rId2" tooltip="Idioma ruso"/>
              </a:rPr>
              <a:t>ruso</a:t>
            </a:r>
            <a:r>
              <a:rPr lang="es-US" i="0" dirty="0">
                <a:effectLst/>
                <a:latin typeface="Helvetica Neue"/>
              </a:rPr>
              <a:t>, </a:t>
            </a:r>
            <a:r>
              <a:rPr lang="az-Cyrl-AZ" i="0" dirty="0">
                <a:effectLst/>
                <a:latin typeface="Helvetica Neue"/>
              </a:rPr>
              <a:t>Чеченский конфликт) </a:t>
            </a:r>
            <a:r>
              <a:rPr lang="es-US" i="0" dirty="0">
                <a:effectLst/>
                <a:latin typeface="Helvetica Neue"/>
              </a:rPr>
              <a:t>es un conflicto, a menudo armado, que perdura desde siglos entre el gobierno de Rusia (el ex </a:t>
            </a:r>
            <a:r>
              <a:rPr lang="es-US" i="0" u="none" strike="noStrike" dirty="0">
                <a:effectLst/>
                <a:latin typeface="Helvetica Neue"/>
                <a:hlinkClick r:id="rId3" tooltip="Imperio Ruso"/>
              </a:rPr>
              <a:t>Imperio Ruso</a:t>
            </a:r>
            <a:r>
              <a:rPr lang="es-US" i="0" dirty="0">
                <a:effectLst/>
                <a:latin typeface="Helvetica Neue"/>
              </a:rPr>
              <a:t> y la ex </a:t>
            </a:r>
            <a:r>
              <a:rPr lang="es-US" i="0" u="none" strike="noStrike" dirty="0">
                <a:effectLst/>
                <a:latin typeface="Helvetica Neue"/>
                <a:hlinkClick r:id="rId4" tooltip="Unión Soviética"/>
              </a:rPr>
              <a:t>Unión Soviética</a:t>
            </a:r>
            <a:r>
              <a:rPr lang="es-US" i="0" dirty="0">
                <a:effectLst/>
                <a:latin typeface="Helvetica Neue"/>
              </a:rPr>
              <a:t>) y varios nacionalistas de Chechenia y fuerzas islamistas. </a:t>
            </a:r>
          </a:p>
          <a:p>
            <a:pPr algn="just"/>
            <a:r>
              <a:rPr lang="es-US" i="0" dirty="0">
                <a:effectLst/>
                <a:latin typeface="Helvetica Neue"/>
              </a:rPr>
              <a:t>Las hostilidades formales se remontan a 1785, aunque los elementos del conflicto se remontan a tiempos mucho más lejanos.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74602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8064" y="545863"/>
            <a:ext cx="9603275" cy="1049235"/>
          </a:xfrm>
        </p:spPr>
        <p:txBody>
          <a:bodyPr/>
          <a:lstStyle/>
          <a:p>
            <a:r>
              <a:rPr lang="es-US" dirty="0"/>
              <a:t>Elementos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7608" y="1794506"/>
            <a:ext cx="9291215" cy="3450613"/>
          </a:xfrm>
        </p:spPr>
        <p:txBody>
          <a:bodyPr/>
          <a:lstStyle/>
          <a:p>
            <a:pPr algn="just"/>
            <a:r>
              <a:rPr lang="es-US" b="0" i="0" dirty="0">
                <a:effectLst/>
                <a:latin typeface="Helvetica Neue"/>
              </a:rPr>
              <a:t>Durante la </a:t>
            </a:r>
            <a:r>
              <a:rPr lang="es-US" b="0" i="0" u="none" strike="noStrike" dirty="0">
                <a:effectLst/>
                <a:latin typeface="Helvetica Neue"/>
                <a:hlinkClick r:id="rId2" tooltip="Guerra Civil Rusa"/>
              </a:rPr>
              <a:t>Guerra Civil Rusa</a:t>
            </a:r>
            <a:r>
              <a:rPr lang="es-US" b="0" i="0" dirty="0">
                <a:effectLst/>
                <a:latin typeface="Helvetica Neue"/>
              </a:rPr>
              <a:t>, los chechenos y otros pueblos caucásicos vivieron en la independencia algunos años, antes de ser </a:t>
            </a:r>
            <a:r>
              <a:rPr lang="es-US" b="0" i="0" u="none" strike="noStrike" dirty="0">
                <a:effectLst/>
                <a:latin typeface="Helvetica Neue"/>
                <a:hlinkClick r:id="rId3" tooltip="Sovietización"/>
              </a:rPr>
              <a:t>sovietizados</a:t>
            </a:r>
            <a:r>
              <a:rPr lang="es-US" b="0" i="0" dirty="0">
                <a:effectLst/>
                <a:latin typeface="Helvetica Neue"/>
              </a:rPr>
              <a:t> en 1921. </a:t>
            </a:r>
          </a:p>
          <a:p>
            <a:pPr algn="just"/>
            <a:r>
              <a:rPr lang="es-US" b="0" i="0" dirty="0">
                <a:effectLst/>
                <a:latin typeface="Helvetica Neue"/>
              </a:rPr>
              <a:t>Durante la </a:t>
            </a:r>
            <a:r>
              <a:rPr lang="es-US" b="0" i="0" u="none" strike="noStrike" dirty="0">
                <a:effectLst/>
                <a:latin typeface="Helvetica Neue"/>
                <a:hlinkClick r:id="rId4" tooltip="Segunda Guerra Mundial"/>
              </a:rPr>
              <a:t>Segunda Guerra Mundial</a:t>
            </a:r>
            <a:r>
              <a:rPr lang="es-US" b="0" i="0" dirty="0">
                <a:effectLst/>
                <a:latin typeface="Helvetica Neue"/>
              </a:rPr>
              <a:t>, los chechenos vieron la invasión</a:t>
            </a:r>
            <a:r>
              <a:rPr lang="es-US" b="0" i="0" u="none" strike="noStrike" dirty="0">
                <a:effectLst/>
                <a:latin typeface="Helvetica Neue"/>
                <a:hlinkClick r:id="rId5" tooltip="Invasión alemana de la Unión Soviética"/>
              </a:rPr>
              <a:t> alemana</a:t>
            </a:r>
            <a:r>
              <a:rPr lang="es-US" b="0" i="0" dirty="0">
                <a:effectLst/>
                <a:latin typeface="Helvetica Neue"/>
              </a:rPr>
              <a:t> como una oportunidad para rebelarse contra el régimen soviético.</a:t>
            </a:r>
          </a:p>
          <a:p>
            <a:pPr algn="just"/>
            <a:r>
              <a:rPr lang="es-US" b="0" i="0" dirty="0">
                <a:effectLst/>
                <a:latin typeface="Helvetica Neue"/>
              </a:rPr>
              <a:t> En respuesta, fueron masivamente </a:t>
            </a:r>
            <a:r>
              <a:rPr lang="es-US" b="0" i="0" u="none" strike="noStrike" dirty="0">
                <a:effectLst/>
                <a:latin typeface="Helvetica Neue"/>
                <a:hlinkClick r:id="rId6" tooltip="Deportación"/>
              </a:rPr>
              <a:t>deportados</a:t>
            </a:r>
            <a:r>
              <a:rPr lang="es-US" b="0" i="0" dirty="0">
                <a:effectLst/>
                <a:latin typeface="Helvetica Neue"/>
              </a:rPr>
              <a:t> a </a:t>
            </a:r>
            <a:r>
              <a:rPr lang="es-US" b="0" i="0" u="none" strike="noStrike" dirty="0">
                <a:effectLst/>
                <a:latin typeface="Helvetica Neue"/>
                <a:hlinkClick r:id="rId7" tooltip="Asia Central"/>
              </a:rPr>
              <a:t>Asia Central</a:t>
            </a:r>
            <a:r>
              <a:rPr lang="es-US" b="0" i="0" dirty="0">
                <a:effectLst/>
                <a:latin typeface="Helvetica Neue"/>
              </a:rPr>
              <a:t>, donde se vieron obligados a permanecer hasta 1957.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96821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2805" y="568291"/>
            <a:ext cx="8191323" cy="1049235"/>
          </a:xfrm>
        </p:spPr>
        <p:txBody>
          <a:bodyPr/>
          <a:lstStyle/>
          <a:p>
            <a:r>
              <a:rPr lang="es-US" dirty="0"/>
              <a:t>                     Primera guerra chechena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7772" y="1617526"/>
            <a:ext cx="9291215" cy="3450613"/>
          </a:xfrm>
        </p:spPr>
        <p:txBody>
          <a:bodyPr/>
          <a:lstStyle/>
          <a:p>
            <a:pPr algn="just"/>
            <a:r>
              <a:rPr lang="es-US" b="0" i="0" dirty="0">
                <a:effectLst/>
                <a:latin typeface="Helvetica Neue"/>
              </a:rPr>
              <a:t>El más 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reciente</a:t>
            </a:r>
            <a:r>
              <a:rPr lang="es-US" b="0" i="0" dirty="0">
                <a:effectLst/>
                <a:latin typeface="Helvetica Neue"/>
              </a:rPr>
              <a:t> conflicto entre chechenos y el gobierno de la </a:t>
            </a:r>
            <a:r>
              <a:rPr lang="es-US" b="0" i="0" u="none" strike="noStrike" dirty="0">
                <a:effectLst/>
                <a:latin typeface="Helvetica Neue"/>
                <a:hlinkClick r:id="rId2" tooltip="Federación Rusa"/>
              </a:rPr>
              <a:t>Federación Rusa</a:t>
            </a:r>
            <a:r>
              <a:rPr lang="es-US" b="0" i="0" dirty="0">
                <a:effectLst/>
                <a:latin typeface="Helvetica Neue"/>
              </a:rPr>
              <a:t> tuvo lugar en la década de 1990. </a:t>
            </a:r>
          </a:p>
          <a:p>
            <a:pPr algn="just"/>
            <a:r>
              <a:rPr lang="es-US" b="0" i="0" dirty="0">
                <a:effectLst/>
                <a:latin typeface="Helvetica Neue"/>
              </a:rPr>
              <a:t>Tras la </a:t>
            </a:r>
            <a:r>
              <a:rPr lang="es-US" b="0" i="0" u="none" strike="noStrike" dirty="0">
                <a:effectLst/>
                <a:latin typeface="Helvetica Neue"/>
                <a:hlinkClick r:id="rId3" tooltip="Desintegración de la Unión Soviética"/>
              </a:rPr>
              <a:t>desintegración de la Unión Soviética</a:t>
            </a:r>
            <a:r>
              <a:rPr lang="es-US" b="0" i="0" dirty="0">
                <a:effectLst/>
                <a:latin typeface="Helvetica Neue"/>
              </a:rPr>
              <a:t>, los separatistas chechenos declararon su independencia en 1991. </a:t>
            </a:r>
          </a:p>
          <a:p>
            <a:pPr algn="just"/>
            <a:r>
              <a:rPr lang="es-US" b="0" i="0" dirty="0">
                <a:effectLst/>
                <a:latin typeface="Helvetica Neue"/>
              </a:rPr>
              <a:t>A finales de 1994 estalló la </a:t>
            </a:r>
            <a:r>
              <a:rPr lang="es-US" b="0" i="0" u="none" strike="noStrike" dirty="0">
                <a:effectLst/>
                <a:latin typeface="Helvetica Neue"/>
                <a:hlinkClick r:id="rId4" tooltip="Primera Guerra Chechena"/>
              </a:rPr>
              <a:t>Primera Guerra Chechena</a:t>
            </a:r>
            <a:r>
              <a:rPr lang="es-US" b="0" i="0" dirty="0">
                <a:effectLst/>
                <a:latin typeface="Helvetica Neue"/>
              </a:rPr>
              <a:t> y después de dos años de lucha las fuerzas rusas se retiraron de la región.</a:t>
            </a:r>
          </a:p>
          <a:p>
            <a:pPr algn="just"/>
            <a:r>
              <a:rPr lang="es-US" b="0" i="0" dirty="0">
                <a:effectLst/>
                <a:latin typeface="Helvetica Neue"/>
              </a:rPr>
              <a:t> En 1999, los combates se reiniciaron y concluyó al año siguiente con las fuerzas de seguridad rusas estableciendo el control sobre Chechenia</a:t>
            </a:r>
            <a:r>
              <a:rPr lang="es-US" b="0" i="0" dirty="0">
                <a:solidFill>
                  <a:srgbClr val="252525"/>
                </a:solidFill>
                <a:effectLst/>
                <a:latin typeface="Helvetica Neue"/>
              </a:rPr>
              <a:t>.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09130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914399"/>
            <a:ext cx="8436077" cy="1002889"/>
          </a:xfrm>
        </p:spPr>
        <p:txBody>
          <a:bodyPr>
            <a:normAutofit fontScale="90000"/>
          </a:bodyPr>
          <a:lstStyle/>
          <a:p>
            <a:pPr algn="just"/>
            <a:br>
              <a:rPr lang="es-US" dirty="0"/>
            </a:br>
            <a:br>
              <a:rPr lang="es-US" dirty="0"/>
            </a:br>
            <a:r>
              <a:rPr lang="es-US" dirty="0"/>
              <a:t>                                    </a:t>
            </a:r>
            <a:r>
              <a:rPr lang="es-US" sz="3600" dirty="0">
                <a:latin typeface="Arial" panose="020B0604020202020204" pitchFamily="34" charset="0"/>
                <a:cs typeface="Arial" panose="020B0604020202020204" pitchFamily="34" charset="0"/>
              </a:rPr>
              <a:t>Orígenes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2177459"/>
            <a:ext cx="9603275" cy="233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Control de importantes rutas comerciales y de comunicación entre Rusia y Medio Oriente</a:t>
            </a:r>
          </a:p>
          <a:p>
            <a:pPr marL="0" indent="0">
              <a:buNone/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Control de las rutas del Norte del Cáucaso</a:t>
            </a:r>
          </a:p>
          <a:p>
            <a:pPr marL="0" indent="0">
              <a:buNone/>
            </a:pP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1801, Rusia se anexionó formalmente Georgia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1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          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Conquista</a:t>
            </a:r>
            <a:r>
              <a:rPr lang="es-US" dirty="0"/>
              <a:t> del Cáucaso  (1817 )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87554" y="1853754"/>
            <a:ext cx="9285246" cy="2797072"/>
          </a:xfrm>
        </p:spPr>
        <p:txBody>
          <a:bodyPr>
            <a:noAutofit/>
          </a:bodyPr>
          <a:lstStyle/>
          <a:p>
            <a:pPr algn="just"/>
            <a:r>
              <a:rPr lang="es-US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 brutales tácticas de Yermólov, que incluyeron la guerra económica, castigos colectivos y expulsiones, tuvieron éxito, pero se han descrito como contraproducentes ya que pusieron fin a la influencia rusa en la sociedad y la cultura chechena y provocaron una feroz enemistad con los chechenos que persiste hasta nuestros días. </a:t>
            </a:r>
            <a:endParaRPr lang="es-US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829" y="492843"/>
            <a:ext cx="9603275" cy="1049235"/>
          </a:xfrm>
        </p:spPr>
        <p:txBody>
          <a:bodyPr/>
          <a:lstStyle/>
          <a:p>
            <a:r>
              <a:rPr lang="es-US" dirty="0"/>
              <a:t>             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es-US" dirty="0"/>
              <a:t> de la republica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10090" y="1668202"/>
            <a:ext cx="8946021" cy="3988991"/>
          </a:xfrm>
        </p:spPr>
        <p:txBody>
          <a:bodyPr/>
          <a:lstStyle/>
          <a:p>
            <a:pPr algn="just"/>
            <a:r>
              <a:rPr lang="es-US" sz="2400" b="0" i="0" dirty="0">
                <a:solidFill>
                  <a:srgbClr val="252525"/>
                </a:solidFill>
                <a:effectLst/>
                <a:latin typeface="Helvetica Neue"/>
              </a:rPr>
              <a:t> </a:t>
            </a:r>
            <a:r>
              <a:rPr lang="es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 </a:t>
            </a:r>
            <a:r>
              <a:rPr lang="es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República Socialista Soviética Autónoma de Chechenia-Ingushetia"/>
              </a:rPr>
              <a:t>República Socialista Soviética Autónoma de Chechenia-Ingushetia</a:t>
            </a:r>
            <a:r>
              <a:rPr lang="es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fue establecida en 1934. </a:t>
            </a:r>
          </a:p>
          <a:p>
            <a:pPr algn="just"/>
            <a:r>
              <a:rPr lang="es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enfrentamientos entre los chechenos y el gobierno so- viético surgieron a finales de la década de 1920, durante la </a:t>
            </a:r>
            <a:r>
              <a:rPr lang="es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Colectivización en la Unión Soviética"/>
              </a:rPr>
              <a:t>colectivización</a:t>
            </a:r>
            <a:r>
              <a:rPr lang="es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 comenzaron a suavizarse a mediados de la década de 1930, después de que los líderes locales fuesen detenidos o asesinados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5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6830" y="745271"/>
            <a:ext cx="9603275" cy="1049235"/>
          </a:xfrm>
        </p:spPr>
        <p:txBody>
          <a:bodyPr/>
          <a:lstStyle/>
          <a:p>
            <a:r>
              <a:rPr lang="es-US" dirty="0"/>
              <a:t>Guerras chechenas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9062" y="2015732"/>
            <a:ext cx="9603275" cy="3450613"/>
          </a:xfrm>
        </p:spPr>
        <p:txBody>
          <a:bodyPr/>
          <a:lstStyle/>
          <a:p>
            <a:pPr algn="just"/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Fuerzas Armadas de Rusia"/>
              </a:rPr>
              <a:t>fuerzas militares rusas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invadieron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Grozni"/>
              </a:rPr>
              <a:t>Grozni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en 1994, pero, después de dos años de intensos combates, las tropas rusas se retiraron de Chechenia con el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Acuerdo de Khasavyurt (aún no redactado)"/>
              </a:rPr>
              <a:t>Acuerdo de Khasavyurt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Chechenia conservó su independencia </a:t>
            </a:r>
            <a:r>
              <a:rPr lang="es-US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facto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hasta el estallido de la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Segunda Guerra Chechena"/>
              </a:rPr>
              <a:t>segunda guerra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en 1999.</a:t>
            </a:r>
          </a:p>
          <a:p>
            <a:pPr algn="just"/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1999, las fuerzas gubernamentales rusas invadieron nuevamente Chechenia, en respuesta a la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Invasión de Daguestán (1999)"/>
              </a:rPr>
              <a:t>invasión de Daguestán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por las fuerzas islámicas chechenas. A principios de 2000, Rusia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Batalla de Grozni (1999-2000)"/>
              </a:rPr>
              <a:t>destruyó casi por completo la ciudad de Grozni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 logró poner a Chechenia bajo control directo de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Moscú"/>
              </a:rPr>
              <a:t>Moscú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2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Insurgencia</a:t>
            </a:r>
            <a:r>
              <a:rPr lang="es-US" dirty="0"/>
              <a:t> actual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548" y="1853754"/>
            <a:ext cx="9603275" cy="3450613"/>
          </a:xfrm>
        </p:spPr>
        <p:txBody>
          <a:bodyPr/>
          <a:lstStyle/>
          <a:p>
            <a:pPr algn="just"/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Desde el final de la segunda guerra de Chechenia en mayo de 2000, ha continuado una insurgencia de bajo nivel, especialmente en Chechenia ,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Ingushetia"/>
              </a:rPr>
              <a:t>Ingushetia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Daguestán"/>
              </a:rPr>
              <a:t>Daguestán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Las fuerzas de seguridad rusas lograron capturar a algunos de sus líderes, como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Shamil Basáyev"/>
              </a:rPr>
              <a:t>Shamil Basáyev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quien fue asesinado el 10 de julio de 2006.</a:t>
            </a:r>
          </a:p>
          <a:p>
            <a:pPr algn="just"/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Desde la muerte de Basáyev, </a:t>
            </a:r>
            <a:r>
              <a:rPr lang="es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Dokú Umárov"/>
              </a:rPr>
              <a:t>Dokú Umárov</a:t>
            </a:r>
            <a:r>
              <a:rPr lang="es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ha tomado el liderazgo de las fuerzas rebeldes en el Cáucaso Norte.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7832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ería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362</Words>
  <Application>Microsoft Office PowerPoint</Application>
  <PresentationFormat>Panorámica</PresentationFormat>
  <Paragraphs>48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Helvetica Neue</vt:lpstr>
      <vt:lpstr>Rockwell</vt:lpstr>
      <vt:lpstr>Galería</vt:lpstr>
      <vt:lpstr>        Chechenia  y  petróleo</vt:lpstr>
      <vt:lpstr>                       Conflicto</vt:lpstr>
      <vt:lpstr>Elementos</vt:lpstr>
      <vt:lpstr>                     Primera guerra chechena</vt:lpstr>
      <vt:lpstr>                                      Orígenes</vt:lpstr>
      <vt:lpstr>           Conquista del Cáucaso  (1817 )</vt:lpstr>
      <vt:lpstr>              Creación de la republica</vt:lpstr>
      <vt:lpstr>Guerras chechenas</vt:lpstr>
      <vt:lpstr>Insurgencia actual</vt:lpstr>
      <vt:lpstr>              Atentados chechenos</vt:lpstr>
      <vt:lpstr>Presentación de PowerPoint</vt:lpstr>
      <vt:lpstr>Causa principal</vt:lpstr>
      <vt:lpstr>Causa principal</vt:lpstr>
      <vt:lpstr>Oleoducto y refineria</vt:lpstr>
      <vt:lpstr>Petróleo del Cáucaso</vt:lpstr>
      <vt:lpstr>Telón de fondo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Chechenia</dc:title>
  <cp:lastModifiedBy>JORGE ANDRES LAVIN LARRAIN</cp:lastModifiedBy>
  <cp:revision>5</cp:revision>
  <dcterms:modified xsi:type="dcterms:W3CDTF">2017-04-30T02:59:17Z</dcterms:modified>
</cp:coreProperties>
</file>