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91" r:id="rId36"/>
    <p:sldId id="29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7" name="Date Placeholder 6"/>
          <p:cNvSpPr>
            <a:spLocks noGrp="1"/>
          </p:cNvSpPr>
          <p:nvPr>
            <p:ph type="dt" sz="half" idx="10"/>
          </p:nvPr>
        </p:nvSpPr>
        <p:spPr/>
        <p:txBody>
          <a:bodyPr/>
          <a:lstStyle/>
          <a:p>
            <a:fld id="{1160EA64-D806-43AC-9DF2-F8C432F32B4C}" type="datetimeFigureOut">
              <a:rPr lang="en-US" dirty="0"/>
              <a:t>9/21/2016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9/21/2016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7" name="Date Placeholder 6"/>
          <p:cNvSpPr>
            <a:spLocks noGrp="1"/>
          </p:cNvSpPr>
          <p:nvPr>
            <p:ph type="dt" sz="half" idx="10"/>
          </p:nvPr>
        </p:nvSpPr>
        <p:spPr/>
        <p:txBody>
          <a:bodyPr/>
          <a:lstStyle/>
          <a:p>
            <a:fld id="{4F7D4976-E339-4826-83B7-FBD03F55ECF8}" type="datetimeFigureOut">
              <a:rPr lang="en-US" dirty="0"/>
              <a:t>9/21/2016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9" name="Date Placeholder 8"/>
          <p:cNvSpPr>
            <a:spLocks noGrp="1"/>
          </p:cNvSpPr>
          <p:nvPr>
            <p:ph type="dt" sz="half" idx="10"/>
          </p:nvPr>
        </p:nvSpPr>
        <p:spPr/>
        <p:txBody>
          <a:bodyPr/>
          <a:lstStyle/>
          <a:p>
            <a:fld id="{D1BE4249-C0D0-4B06-8692-E8BB871AF643}" type="datetimeFigureOut">
              <a:rPr lang="en-US" dirty="0"/>
              <a:t>9/21/2016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9/21/2016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9/21/2016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s.m.wikipedia.org/wiki/Xi_Jinping#cite_note-1" TargetMode="External"/><Relationship Id="rId13" Type="http://schemas.openxmlformats.org/officeDocument/2006/relationships/hyperlink" Target="https://es.m.wikipedia.org/wiki/Kuomintang" TargetMode="External"/><Relationship Id="rId18" Type="http://schemas.openxmlformats.org/officeDocument/2006/relationships/hyperlink" Target="https://es.m.wikipedia.org/wiki/Marxismo" TargetMode="External"/><Relationship Id="rId3" Type="http://schemas.openxmlformats.org/officeDocument/2006/relationships/hyperlink" Target="https://es.m.wikipedia.org/wiki/Pek%C3%ADn" TargetMode="External"/><Relationship Id="rId7" Type="http://schemas.openxmlformats.org/officeDocument/2006/relationships/hyperlink" Target="https://es.m.wikipedia.org/wiki/Comisi%C3%B3n_Militar_Central_de_la_Rep%C3%BAblica_Popular_China" TargetMode="External"/><Relationship Id="rId12" Type="http://schemas.openxmlformats.org/officeDocument/2006/relationships/hyperlink" Target="https://es.m.wikipedia.org/wiki/China" TargetMode="External"/><Relationship Id="rId17" Type="http://schemas.openxmlformats.org/officeDocument/2006/relationships/hyperlink" Target="https://es.m.wikipedia.org/wiki/Doctorado" TargetMode="External"/><Relationship Id="rId2" Type="http://schemas.openxmlformats.org/officeDocument/2006/relationships/hyperlink" Target="https://es.m.wikipedia.org/wiki/Pinyin" TargetMode="External"/><Relationship Id="rId16" Type="http://schemas.openxmlformats.org/officeDocument/2006/relationships/hyperlink" Target="https://es.m.wikipedia.org/wiki/Universidad_de_Tsinghua" TargetMode="External"/><Relationship Id="rId1" Type="http://schemas.openxmlformats.org/officeDocument/2006/relationships/slideLayout" Target="../slideLayouts/slideLayout2.xml"/><Relationship Id="rId6" Type="http://schemas.openxmlformats.org/officeDocument/2006/relationships/hyperlink" Target="https://es.m.wikipedia.org/wiki/Secretario_general_del_Comit%C3%A9_Central_del_Partido_Comunista_de_China" TargetMode="External"/><Relationship Id="rId11" Type="http://schemas.openxmlformats.org/officeDocument/2006/relationships/hyperlink" Target="https://es.m.wikipedia.org/w/index.php?title=Xi_Zhongxun&amp;action=edit&amp;redlink=1" TargetMode="External"/><Relationship Id="rId5" Type="http://schemas.openxmlformats.org/officeDocument/2006/relationships/hyperlink" Target="https://es.m.wikipedia.org/wiki/1953" TargetMode="External"/><Relationship Id="rId15" Type="http://schemas.openxmlformats.org/officeDocument/2006/relationships/hyperlink" Target="https://es.m.wikipedia.org/wiki/Ingenier%C3%ADa_qu%C3%ADmica" TargetMode="External"/><Relationship Id="rId10" Type="http://schemas.openxmlformats.org/officeDocument/2006/relationships/hyperlink" Target="https://es.m.wikipedia.org/wiki/Etnia_han" TargetMode="External"/><Relationship Id="rId19" Type="http://schemas.openxmlformats.org/officeDocument/2006/relationships/hyperlink" Target="https://es.m.wikipedia.org/wiki/Universidad_Tsinghua" TargetMode="External"/><Relationship Id="rId4" Type="http://schemas.openxmlformats.org/officeDocument/2006/relationships/hyperlink" Target="https://es.m.wikipedia.org/wiki/15_de_junio" TargetMode="External"/><Relationship Id="rId9" Type="http://schemas.openxmlformats.org/officeDocument/2006/relationships/hyperlink" Target="https://es.m.wikipedia.org/wiki/Anexo:Presidente_de_la_Rep%C3%BAblica_Popular_China" TargetMode="External"/><Relationship Id="rId14" Type="http://schemas.openxmlformats.org/officeDocument/2006/relationships/hyperlink" Target="https://es.m.wikipedia.org/wiki/Revoluci%C3%B3n_Cultura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s.m.wikipedia.org/wiki/Marzo" TargetMode="External"/><Relationship Id="rId13" Type="http://schemas.openxmlformats.org/officeDocument/2006/relationships/hyperlink" Target="https://es.m.wikipedia.org/wiki/Comit%C3%A9_Permanente_del_Bur%C3%B3_Pol%C3%ADtico_del_Comit%C3%A9_Central_del_Partido_Comunista_de_China" TargetMode="External"/><Relationship Id="rId3" Type="http://schemas.openxmlformats.org/officeDocument/2006/relationships/hyperlink" Target="https://es.m.wikipedia.org/wiki/Partido_Comunista_de_China" TargetMode="External"/><Relationship Id="rId7" Type="http://schemas.openxmlformats.org/officeDocument/2006/relationships/hyperlink" Target="https://es.m.wikipedia.org/wiki/Zhejiang" TargetMode="External"/><Relationship Id="rId12" Type="http://schemas.openxmlformats.org/officeDocument/2006/relationships/hyperlink" Target="https://es.m.wikipedia.org/wiki/Octubre" TargetMode="External"/><Relationship Id="rId2" Type="http://schemas.openxmlformats.org/officeDocument/2006/relationships/hyperlink" Target="https://es.m.wikipedia.org/wiki/1974" TargetMode="External"/><Relationship Id="rId16" Type="http://schemas.openxmlformats.org/officeDocument/2006/relationships/hyperlink" Target="https://es.m.wikipedia.org/wiki/Juegos_Ol%C3%ADmpicos_de_Pek%C3%ADn_2008" TargetMode="External"/><Relationship Id="rId1" Type="http://schemas.openxmlformats.org/officeDocument/2006/relationships/slideLayout" Target="../slideLayouts/slideLayout2.xml"/><Relationship Id="rId6" Type="http://schemas.openxmlformats.org/officeDocument/2006/relationships/hyperlink" Target="https://es.m.wikipedia.org/wiki/2000" TargetMode="External"/><Relationship Id="rId11" Type="http://schemas.openxmlformats.org/officeDocument/2006/relationships/hyperlink" Target="https://es.m.wikipedia.org/w/index.php?title=Chen_Liangyu&amp;action=edit&amp;redlink=1" TargetMode="External"/><Relationship Id="rId5" Type="http://schemas.openxmlformats.org/officeDocument/2006/relationships/hyperlink" Target="https://es.m.wikipedia.org/wiki/Fujian" TargetMode="External"/><Relationship Id="rId15" Type="http://schemas.openxmlformats.org/officeDocument/2006/relationships/hyperlink" Target="https://es.m.wikipedia.org/wiki/2008" TargetMode="External"/><Relationship Id="rId10" Type="http://schemas.openxmlformats.org/officeDocument/2006/relationships/hyperlink" Target="https://es.m.wikipedia.org/wiki/Shangh%C3%A1i" TargetMode="External"/><Relationship Id="rId4" Type="http://schemas.openxmlformats.org/officeDocument/2006/relationships/hyperlink" Target="https://es.m.wikipedia.org/wiki/1999" TargetMode="External"/><Relationship Id="rId9" Type="http://schemas.openxmlformats.org/officeDocument/2006/relationships/hyperlink" Target="https://es.m.wikipedia.org/wiki/2007" TargetMode="External"/><Relationship Id="rId14" Type="http://schemas.openxmlformats.org/officeDocument/2006/relationships/hyperlink" Target="https://es.m.wikipedia.org/wiki/11_de_febrero"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theguardian.com/world/2015/aug/16/china-currency-crisis-yuan-devaluation-why-it-matter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economist.com/node/21553056"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data.worldbank.org/indicator/NY.GDP.PCAP.CD"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s.m.wikipedia.org/wiki/Comisi%C3%B3n_Militar_Central_de_la_Rep%C3%BAblica_Popular_China" TargetMode="External"/><Relationship Id="rId13" Type="http://schemas.openxmlformats.org/officeDocument/2006/relationships/hyperlink" Target="https://es.m.wikipedia.org/wiki/Comit%C3%A9_Central_del_Partido_Comunista_de_China" TargetMode="External"/><Relationship Id="rId3" Type="http://schemas.openxmlformats.org/officeDocument/2006/relationships/hyperlink" Target="https://es.m.wikipedia.org/wiki/2008" TargetMode="External"/><Relationship Id="rId7" Type="http://schemas.openxmlformats.org/officeDocument/2006/relationships/hyperlink" Target="https://es.m.wikipedia.org/wiki/2010" TargetMode="External"/><Relationship Id="rId12" Type="http://schemas.openxmlformats.org/officeDocument/2006/relationships/hyperlink" Target="https://es.m.wikipedia.org/wiki/2012" TargetMode="External"/><Relationship Id="rId17" Type="http://schemas.openxmlformats.org/officeDocument/2006/relationships/hyperlink" Target="https://es.m.wikipedia.org/wiki/Anexo:Presidente_de_la_Rep%C3%BAblica_Popular_China" TargetMode="External"/><Relationship Id="rId2" Type="http://schemas.openxmlformats.org/officeDocument/2006/relationships/hyperlink" Target="https://es.m.wikipedia.org/wiki/15_de_marzo" TargetMode="External"/><Relationship Id="rId16" Type="http://schemas.openxmlformats.org/officeDocument/2006/relationships/hyperlink" Target="https://es.m.wikipedia.org/wiki/2013" TargetMode="External"/><Relationship Id="rId1" Type="http://schemas.openxmlformats.org/officeDocument/2006/relationships/slideLayout" Target="../slideLayouts/slideLayout2.xml"/><Relationship Id="rId6" Type="http://schemas.openxmlformats.org/officeDocument/2006/relationships/hyperlink" Target="https://es.m.wikipedia.org/wiki/18_de_octubre" TargetMode="External"/><Relationship Id="rId11" Type="http://schemas.openxmlformats.org/officeDocument/2006/relationships/hyperlink" Target="https://es.m.wikipedia.org/wiki/15_de_noviembre" TargetMode="External"/><Relationship Id="rId5" Type="http://schemas.openxmlformats.org/officeDocument/2006/relationships/hyperlink" Target="https://es.m.wikipedia.org/wiki/Hu_Jintao" TargetMode="External"/><Relationship Id="rId15" Type="http://schemas.openxmlformats.org/officeDocument/2006/relationships/hyperlink" Target="https://es.m.wikipedia.org/wiki/14_de_marzo" TargetMode="External"/><Relationship Id="rId10" Type="http://schemas.openxmlformats.org/officeDocument/2006/relationships/hyperlink" Target="https://es.m.wikipedia.org/wiki/Partido_Comunista_de_China" TargetMode="External"/><Relationship Id="rId4" Type="http://schemas.openxmlformats.org/officeDocument/2006/relationships/hyperlink" Target="https://es.m.wikipedia.org/wiki/Asamblea_Popular_Nacional_de_China" TargetMode="External"/><Relationship Id="rId9" Type="http://schemas.openxmlformats.org/officeDocument/2006/relationships/hyperlink" Target="https://es.m.wikipedia.org/wiki/Ej%C3%A9rcito_Popular_de_Liberaci%C3%B3n" TargetMode="External"/><Relationship Id="rId14" Type="http://schemas.openxmlformats.org/officeDocument/2006/relationships/hyperlink" Target="https://es.m.wikipedia.org/wiki/Secretario_general_del_Comit%C3%A9_Central_del_Partido_Comunista_de_China"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s.m.wikipedia.org/w/index.php?title=Jefe_del_partido_Comunista_de_China&amp;action=edit&amp;redlink=1" TargetMode="External"/><Relationship Id="rId3" Type="http://schemas.openxmlformats.org/officeDocument/2006/relationships/hyperlink" Target="https://es.m.wikipedia.org/wiki/Pinyin" TargetMode="External"/><Relationship Id="rId7" Type="http://schemas.openxmlformats.org/officeDocument/2006/relationships/hyperlink" Target="https://es.m.wikipedia.org/w/index.php?title=Premier_de_la_Rep%C3%BAblica_Popular_China&amp;action=edit&amp;redlink=1" TargetMode="External"/><Relationship Id="rId2" Type="http://schemas.openxmlformats.org/officeDocument/2006/relationships/hyperlink" Target="https://es.m.wikipedia.org/wiki/Idioma_chino" TargetMode="External"/><Relationship Id="rId1" Type="http://schemas.openxmlformats.org/officeDocument/2006/relationships/slideLayout" Target="../slideLayouts/slideLayout2.xml"/><Relationship Id="rId6" Type="http://schemas.openxmlformats.org/officeDocument/2006/relationships/hyperlink" Target="https://es.m.wikipedia.org/wiki/1955" TargetMode="External"/><Relationship Id="rId11" Type="http://schemas.openxmlformats.org/officeDocument/2006/relationships/hyperlink" Target="https://es.m.wikipedia.org/wiki/Comit%C3%A9_Permanente_del_Bur%C3%B3_Pol%C3%ADtico_del_Comit%C3%A9_Central_del_Partido_Comunista_de_China" TargetMode="External"/><Relationship Id="rId5" Type="http://schemas.openxmlformats.org/officeDocument/2006/relationships/hyperlink" Target="https://es.m.wikipedia.org/wiki/1_de_julio" TargetMode="External"/><Relationship Id="rId10" Type="http://schemas.openxmlformats.org/officeDocument/2006/relationships/hyperlink" Target="https://es.m.wikipedia.org/wiki/China" TargetMode="External"/><Relationship Id="rId4" Type="http://schemas.openxmlformats.org/officeDocument/2006/relationships/hyperlink" Target="https://es.m.wikipedia.org/wiki/Anhui" TargetMode="External"/><Relationship Id="rId9" Type="http://schemas.openxmlformats.org/officeDocument/2006/relationships/hyperlink" Target="https://es.m.wikipedia.org/wiki/Consejo_de_Estado_de_la_Rep%C3%BAblica_Popular_China"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s.m.wikipedia.org/wiki/2008" TargetMode="External"/><Relationship Id="rId13" Type="http://schemas.openxmlformats.org/officeDocument/2006/relationships/hyperlink" Target="https://es.m.wikipedia.org/wiki/Control_de_precios" TargetMode="External"/><Relationship Id="rId3" Type="http://schemas.openxmlformats.org/officeDocument/2006/relationships/hyperlink" Target="https://es.m.wikipedia.org/wiki/Universidad_de_Pek%C3%ADn" TargetMode="External"/><Relationship Id="rId7" Type="http://schemas.openxmlformats.org/officeDocument/2006/relationships/hyperlink" Target="https://es.m.wikipedia.org/wiki/Provincia_de_Henan" TargetMode="External"/><Relationship Id="rId12" Type="http://schemas.openxmlformats.org/officeDocument/2006/relationships/hyperlink" Target="https://es.m.wikipedia.org/wiki/Wen_Jiabao" TargetMode="External"/><Relationship Id="rId2" Type="http://schemas.openxmlformats.org/officeDocument/2006/relationships/hyperlink" Target="https://es.m.wikipedia.org/wiki/Liga_de_la_Juventud_Comunista_de_China" TargetMode="External"/><Relationship Id="rId1" Type="http://schemas.openxmlformats.org/officeDocument/2006/relationships/slideLayout" Target="../slideLayouts/slideLayout2.xml"/><Relationship Id="rId6" Type="http://schemas.openxmlformats.org/officeDocument/2006/relationships/hyperlink" Target="https://es.m.wikipedia.org/wiki/2004" TargetMode="External"/><Relationship Id="rId11" Type="http://schemas.openxmlformats.org/officeDocument/2006/relationships/hyperlink" Target="https://es.m.wikipedia.org/wiki/Vicepremier_de_la_Rep%C3%BAblica_Popular_China" TargetMode="External"/><Relationship Id="rId5" Type="http://schemas.openxmlformats.org/officeDocument/2006/relationships/hyperlink" Target="https://es.m.wikipedia.org/wiki/1998" TargetMode="External"/><Relationship Id="rId10" Type="http://schemas.openxmlformats.org/officeDocument/2006/relationships/hyperlink" Target="https://es.m.wikipedia.org/wiki/2013" TargetMode="External"/><Relationship Id="rId4" Type="http://schemas.openxmlformats.org/officeDocument/2006/relationships/hyperlink" Target="https://es.m.wikipedia.org/wiki/1982" TargetMode="External"/><Relationship Id="rId9" Type="http://schemas.openxmlformats.org/officeDocument/2006/relationships/hyperlink" Target="https://es.m.wikipedia.org/w/index.php?title=Provincia_de_Liaoning&amp;action=edit&amp;redlink=1" TargetMode="External"/><Relationship Id="rId14" Type="http://schemas.openxmlformats.org/officeDocument/2006/relationships/hyperlink" Target="https://es.m.wikipedia.org/wiki/Cambio_clim%C3%A1tico"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s.m.wikipedia.org/wiki/Partido_pol%C3%ADtico" TargetMode="External"/><Relationship Id="rId2" Type="http://schemas.openxmlformats.org/officeDocument/2006/relationships/hyperlink" Target="https://es.m.wikipedia.org/wiki/Wade-Giles" TargetMode="External"/><Relationship Id="rId1" Type="http://schemas.openxmlformats.org/officeDocument/2006/relationships/slideLayout" Target="../slideLayouts/slideLayout2.xml"/><Relationship Id="rId5" Type="http://schemas.openxmlformats.org/officeDocument/2006/relationships/hyperlink" Target="https://es.m.wikipedia.org/wiki/2014" TargetMode="External"/><Relationship Id="rId4" Type="http://schemas.openxmlformats.org/officeDocument/2006/relationships/hyperlink" Target="https://es.m.wikipedia.org/wiki/Rep%C3%BAblica_Popular_China"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s.m.wikipedia.org/wiki/Xi_Jinping" TargetMode="External"/><Relationship Id="rId3" Type="http://schemas.openxmlformats.org/officeDocument/2006/relationships/hyperlink" Target="https://es.m.wikipedia.org/wiki/Hua_Guofeng" TargetMode="External"/><Relationship Id="rId7" Type="http://schemas.openxmlformats.org/officeDocument/2006/relationships/hyperlink" Target="https://es.m.wikipedia.org/wiki/Hu_Jintao" TargetMode="External"/><Relationship Id="rId2" Type="http://schemas.openxmlformats.org/officeDocument/2006/relationships/hyperlink" Target="https://es.m.wikipedia.org/wiki/1976" TargetMode="External"/><Relationship Id="rId1" Type="http://schemas.openxmlformats.org/officeDocument/2006/relationships/slideLayout" Target="../slideLayouts/slideLayout2.xml"/><Relationship Id="rId6" Type="http://schemas.openxmlformats.org/officeDocument/2006/relationships/hyperlink" Target="https://es.m.wikipedia.org/wiki/Jiang_Zemin" TargetMode="External"/><Relationship Id="rId5" Type="http://schemas.openxmlformats.org/officeDocument/2006/relationships/hyperlink" Target="https://es.m.wikipedia.org/wiki/Capitalismo" TargetMode="External"/><Relationship Id="rId10" Type="http://schemas.openxmlformats.org/officeDocument/2006/relationships/hyperlink" Target="https://es.m.wikipedia.org/wiki/Presidente_de_la_Rep%C3%BAblica_Popular_China" TargetMode="External"/><Relationship Id="rId4" Type="http://schemas.openxmlformats.org/officeDocument/2006/relationships/hyperlink" Target="https://es.m.wikipedia.org/wiki/Deng_Xiaoping" TargetMode="External"/><Relationship Id="rId9" Type="http://schemas.openxmlformats.org/officeDocument/2006/relationships/hyperlink" Target="https://es.m.wikipedia.org/wiki/Secretario_General_del_Comit%C3%A9_Central_del_Partido_Comunista_de_China"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US"/>
              <a:t>Xi jimping</a:t>
            </a:r>
          </a:p>
        </p:txBody>
      </p:sp>
      <p:pic>
        <p:nvPicPr>
          <p:cNvPr id="4" name="Imagen 4"/>
          <p:cNvPicPr>
            <a:picLocks noChangeAspect="1"/>
          </p:cNvPicPr>
          <p:nvPr/>
        </p:nvPicPr>
        <p:blipFill>
          <a:blip r:embed="rId2"/>
          <a:stretch>
            <a:fillRect/>
          </a:stretch>
        </p:blipFill>
        <p:spPr>
          <a:xfrm>
            <a:off x="5138585" y="4032664"/>
            <a:ext cx="2209800" cy="2105333"/>
          </a:xfrm>
          <a:prstGeom prst="rect">
            <a:avLst/>
          </a:prstGeom>
        </p:spPr>
      </p:pic>
    </p:spTree>
    <p:extLst>
      <p:ext uri="{BB962C8B-B14F-4D97-AF65-F5344CB8AC3E}">
        <p14:creationId xmlns:p14="http://schemas.microsoft.com/office/powerpoint/2010/main" val="2849371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Intervencion</a:t>
            </a:r>
          </a:p>
        </p:txBody>
      </p:sp>
      <p:sp>
        <p:nvSpPr>
          <p:cNvPr id="3" name="Marcador de contenido 2"/>
          <p:cNvSpPr>
            <a:spLocks noGrp="1"/>
          </p:cNvSpPr>
          <p:nvPr>
            <p:ph idx="1"/>
          </p:nvPr>
        </p:nvSpPr>
        <p:spPr/>
        <p:txBody>
          <a:bodyPr>
            <a:normAutofit/>
          </a:bodyPr>
          <a:lstStyle/>
          <a:p>
            <a:r>
              <a:rPr lang="es-MX" sz="1800" b="1" i="0">
                <a:solidFill>
                  <a:srgbClr val="000000"/>
                </a:solidFill>
                <a:effectLst/>
                <a:latin typeface="Arial" panose="020B0604020202020204" pitchFamily="34" charset="0"/>
              </a:rPr>
              <a:t>ACONTECIMIENTOS:</a:t>
            </a:r>
            <a:endParaRPr lang="es-MX" sz="1800" b="0" i="0">
              <a:solidFill>
                <a:srgbClr val="000000"/>
              </a:solidFill>
              <a:effectLst/>
              <a:latin typeface="Calibri" panose="020F0502020204030204" pitchFamily="34" charset="0"/>
            </a:endParaRPr>
          </a:p>
          <a:p>
            <a:r>
              <a:rPr lang="es-MX" sz="1800" b="1" i="0">
                <a:solidFill>
                  <a:srgbClr val="000000"/>
                </a:solidFill>
                <a:effectLst/>
                <a:latin typeface="Arial" panose="020B0604020202020204" pitchFamily="34" charset="0"/>
              </a:rPr>
              <a:t> La agenda china en los ultimos 40 dias se ha caracterizado por la intervencion   en problemas  coyunturales como el ataque a la flotilla humanitaria por parte de israel y la destruccion del barco surcoerano por parte del estado de corea del norte, de igual manera ha tomado decisiones economicas </a:t>
            </a:r>
            <a:r>
              <a:rPr lang="es-US" sz="1800" b="1" i="0">
                <a:solidFill>
                  <a:srgbClr val="000000"/>
                </a:solidFill>
                <a:effectLst/>
                <a:latin typeface="Arial" panose="020B0604020202020204" pitchFamily="34" charset="0"/>
              </a:rPr>
              <a:t>para </a:t>
            </a:r>
            <a:r>
              <a:rPr lang="es-MX" sz="1800" b="1" i="0">
                <a:solidFill>
                  <a:srgbClr val="000000"/>
                </a:solidFill>
                <a:effectLst/>
                <a:latin typeface="Arial" panose="020B0604020202020204" pitchFamily="34" charset="0"/>
              </a:rPr>
              <a:t>la estabilidad de la economía mundial y por ultimo ha aumento  las cooperaciones economicas y politicas con españa, pakistan, india, ecuador, estados unidos.</a:t>
            </a:r>
            <a:endParaRPr lang="es-MX" sz="1800" b="0" i="0">
              <a:solidFill>
                <a:srgbClr val="000000"/>
              </a:solidFill>
              <a:effectLst/>
              <a:latin typeface="Calibri" panose="020F0502020204030204" pitchFamily="34" charset="0"/>
            </a:endParaRPr>
          </a:p>
          <a:p>
            <a:endParaRPr lang="es-US"/>
          </a:p>
        </p:txBody>
      </p:sp>
    </p:spTree>
    <p:extLst>
      <p:ext uri="{BB962C8B-B14F-4D97-AF65-F5344CB8AC3E}">
        <p14:creationId xmlns:p14="http://schemas.microsoft.com/office/powerpoint/2010/main" val="4047563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Informacion</a:t>
            </a:r>
          </a:p>
        </p:txBody>
      </p:sp>
      <p:sp>
        <p:nvSpPr>
          <p:cNvPr id="3" name="Marcador de contenido 2"/>
          <p:cNvSpPr>
            <a:spLocks noGrp="1"/>
          </p:cNvSpPr>
          <p:nvPr>
            <p:ph idx="1"/>
          </p:nvPr>
        </p:nvSpPr>
        <p:spPr/>
        <p:txBody>
          <a:bodyPr/>
          <a:lstStyle/>
          <a:p>
            <a:r>
              <a:rPr lang="es-MX" b="1" i="0">
                <a:solidFill>
                  <a:srgbClr val="000000"/>
                </a:solidFill>
                <a:effectLst/>
                <a:latin typeface="Arial" panose="020B0604020202020204" pitchFamily="34" charset="0"/>
              </a:rPr>
              <a:t>En el  libro blanco publicado el martes 8, el gobierno chino hace una defensa a su pocision restrictiva  frente al internet , se dice  que quieren frenar los efectos nocivos de información ilegal sobre la seguridad del Estado, los intereses públicos y los niños, pero reconocen sus ventajas al catalogarlo"una cristalización de la sabiduría humana</a:t>
            </a:r>
            <a:endParaRPr lang="es-US"/>
          </a:p>
        </p:txBody>
      </p:sp>
    </p:spTree>
    <p:extLst>
      <p:ext uri="{BB962C8B-B14F-4D97-AF65-F5344CB8AC3E}">
        <p14:creationId xmlns:p14="http://schemas.microsoft.com/office/powerpoint/2010/main" val="3577908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Diplomacia</a:t>
            </a:r>
          </a:p>
        </p:txBody>
      </p:sp>
      <p:sp>
        <p:nvSpPr>
          <p:cNvPr id="3" name="Marcador de contenido 2"/>
          <p:cNvSpPr>
            <a:spLocks noGrp="1"/>
          </p:cNvSpPr>
          <p:nvPr>
            <p:ph idx="1"/>
          </p:nvPr>
        </p:nvSpPr>
        <p:spPr/>
        <p:txBody>
          <a:bodyPr>
            <a:normAutofit fontScale="92500"/>
          </a:bodyPr>
          <a:lstStyle/>
          <a:p>
            <a:r>
              <a:rPr lang="es-ES" sz="1800" b="1" i="0">
                <a:solidFill>
                  <a:srgbClr val="000000"/>
                </a:solidFill>
                <a:effectLst/>
                <a:latin typeface="Tahoma" panose="020B0604030504040204" pitchFamily="34" charset="0"/>
              </a:rPr>
              <a:t>Características de la Diplomacia China.</a:t>
            </a:r>
            <a:endParaRPr lang="es-ES" sz="1800" b="0" i="0">
              <a:solidFill>
                <a:srgbClr val="000000"/>
              </a:solidFill>
              <a:effectLst/>
              <a:latin typeface="Calibri" panose="020F0502020204030204" pitchFamily="34" charset="0"/>
            </a:endParaRPr>
          </a:p>
          <a:p>
            <a:r>
              <a:rPr lang="es-ES" sz="1800" b="0" i="0">
                <a:solidFill>
                  <a:srgbClr val="000000"/>
                </a:solidFill>
                <a:effectLst/>
                <a:latin typeface="Tahoma" panose="020B0604030504040204" pitchFamily="34" charset="0"/>
              </a:rPr>
              <a:t>China se incorpora a la Organización Mundial del Comercio en el 2001, su atención se enfoca a la política interna, de la cual se deriva su actuación en su política externa, China ha buscado mantener la estabilidad de su sistema económico, primeramente Mao se mostro indiferente y opositor ante el capitalismo y los Estados Unidos su afinidad estaba más definida hacia la Unión Soviética, luego el mismo Mao se inclino a los EE.UU y su modo de producción oponiéndose a la U.R.S.S, con la muerte de Mao, ingresa al poder Deng Xiuo Ping cambiando radicalmente las propuestas de Mao y estableciendo buscar la m</a:t>
            </a:r>
            <a:r>
              <a:rPr lang="es-US" b="0" i="0">
                <a:solidFill>
                  <a:srgbClr val="000000"/>
                </a:solidFill>
                <a:effectLst/>
                <a:latin typeface="Tahoma" panose="020B0604030504040204" pitchFamily="34" charset="0"/>
              </a:rPr>
              <a:t>odernización económica y militar de China mediante la asimilación de capital y tecnología extranjera.</a:t>
            </a:r>
            <a:endParaRPr lang="es-US"/>
          </a:p>
        </p:txBody>
      </p:sp>
    </p:spTree>
    <p:extLst>
      <p:ext uri="{BB962C8B-B14F-4D97-AF65-F5344CB8AC3E}">
        <p14:creationId xmlns:p14="http://schemas.microsoft.com/office/powerpoint/2010/main" val="574909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Eeuu</a:t>
            </a:r>
          </a:p>
        </p:txBody>
      </p:sp>
      <p:sp>
        <p:nvSpPr>
          <p:cNvPr id="3" name="Marcador de contenido 2"/>
          <p:cNvSpPr>
            <a:spLocks noGrp="1"/>
          </p:cNvSpPr>
          <p:nvPr>
            <p:ph idx="1"/>
          </p:nvPr>
        </p:nvSpPr>
        <p:spPr/>
        <p:txBody>
          <a:bodyPr>
            <a:normAutofit fontScale="85000" lnSpcReduction="20000"/>
          </a:bodyPr>
          <a:lstStyle/>
          <a:p>
            <a:r>
              <a:rPr lang="es-ES" sz="1800" b="1" i="0">
                <a:solidFill>
                  <a:srgbClr val="000000"/>
                </a:solidFill>
                <a:effectLst/>
                <a:latin typeface="Tahoma" panose="020B0604030504040204" pitchFamily="34" charset="0"/>
              </a:rPr>
              <a:t>La Relación con Estados Unidos.</a:t>
            </a:r>
            <a:endParaRPr lang="es-ES" sz="1800" b="0" i="0">
              <a:solidFill>
                <a:srgbClr val="000000"/>
              </a:solidFill>
              <a:effectLst/>
              <a:latin typeface="Calibri" panose="020F0502020204030204" pitchFamily="34" charset="0"/>
            </a:endParaRPr>
          </a:p>
          <a:p>
            <a:r>
              <a:rPr lang="es-ES" sz="1800" b="0" i="0">
                <a:solidFill>
                  <a:srgbClr val="000000"/>
                </a:solidFill>
                <a:effectLst/>
                <a:latin typeface="Tahoma" panose="020B0604030504040204" pitchFamily="34" charset="0"/>
              </a:rPr>
              <a:t>Las relaciones entre EE.UU y la China son complejas, el desarrollo tecnológico, económico y militar de China preocupa a la estabilidad de EE.UU y lo consideran como una amenaza evidente en un futuro no muy largo, sin embargo China no desea mostrarse adversario de EE.UU y a ambos países les interesa mantener buenas relaciones.</a:t>
            </a:r>
            <a:endParaRPr lang="es-US" sz="1800" b="0" i="0">
              <a:solidFill>
                <a:srgbClr val="000000"/>
              </a:solidFill>
              <a:effectLst/>
              <a:latin typeface="Tahoma" panose="020B0604030504040204" pitchFamily="34" charset="0"/>
            </a:endParaRPr>
          </a:p>
          <a:p>
            <a:r>
              <a:rPr lang="es-ES" sz="1800" b="0" i="0">
                <a:solidFill>
                  <a:srgbClr val="000000"/>
                </a:solidFill>
                <a:effectLst/>
                <a:latin typeface="Tahoma" panose="020B0604030504040204" pitchFamily="34" charset="0"/>
              </a:rPr>
              <a:t>Bush  </a:t>
            </a:r>
            <a:r>
              <a:rPr lang="es-US" sz="1800" b="0" i="0">
                <a:solidFill>
                  <a:srgbClr val="000000"/>
                </a:solidFill>
                <a:effectLst/>
                <a:latin typeface="Tahoma" panose="020B0604030504040204" pitchFamily="34" charset="0"/>
              </a:rPr>
              <a:t>iintento</a:t>
            </a:r>
            <a:r>
              <a:rPr lang="es-ES" sz="1800" b="0" i="0">
                <a:solidFill>
                  <a:srgbClr val="000000"/>
                </a:solidFill>
                <a:effectLst/>
                <a:latin typeface="Tahoma" panose="020B0604030504040204" pitchFamily="34" charset="0"/>
              </a:rPr>
              <a:t> reducir el poder chino mediante acuerdos con Japón y Corea del Sur, después de los atentados del 11 de noviembre del 2001 China Votó a favor de las resoluciones pertinentes del Consejo de Seguridad contra el terrorismo, cumbre del Foro de Cooperación Económica Asia-Pacífico (APEC) en Shanghái, en octubre de 2001, centro su agenda en el terrorismo. </a:t>
            </a:r>
            <a:endParaRPr lang="es-US" sz="1800" b="0" i="0">
              <a:solidFill>
                <a:srgbClr val="000000"/>
              </a:solidFill>
              <a:effectLst/>
              <a:latin typeface="Tahoma" panose="020B0604030504040204" pitchFamily="34" charset="0"/>
            </a:endParaRPr>
          </a:p>
          <a:p>
            <a:r>
              <a:rPr lang="es-US" b="0" i="0">
                <a:solidFill>
                  <a:srgbClr val="000000"/>
                </a:solidFill>
                <a:effectLst/>
                <a:latin typeface="Tahoma" panose="020B0604030504040204" pitchFamily="34" charset="0"/>
              </a:rPr>
              <a:t>China se ha opuesto a la invasión a Irak y la guerra prolongada contra el terrorismo, le preocupa la cooperación y apoyo de EE.UU a Japón, como el intento de Bush de formar una barrera antimisiles. </a:t>
            </a:r>
            <a:endParaRPr lang="es-US">
              <a:solidFill>
                <a:srgbClr val="000000"/>
              </a:solidFill>
              <a:latin typeface="Tahoma" panose="020B0604030504040204" pitchFamily="34" charset="0"/>
            </a:endParaRPr>
          </a:p>
          <a:p>
            <a:endParaRPr lang="es-US">
              <a:solidFill>
                <a:srgbClr val="000000"/>
              </a:solidFill>
              <a:latin typeface="Tahoma" panose="020B0604030504040204" pitchFamily="34" charset="0"/>
            </a:endParaRPr>
          </a:p>
          <a:p>
            <a:endParaRPr lang="es-US"/>
          </a:p>
        </p:txBody>
      </p:sp>
    </p:spTree>
    <p:extLst>
      <p:ext uri="{BB962C8B-B14F-4D97-AF65-F5344CB8AC3E}">
        <p14:creationId xmlns:p14="http://schemas.microsoft.com/office/powerpoint/2010/main" val="528812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Comunidad europea</a:t>
            </a:r>
          </a:p>
        </p:txBody>
      </p:sp>
      <p:sp>
        <p:nvSpPr>
          <p:cNvPr id="3" name="Marcador de contenido 2"/>
          <p:cNvSpPr>
            <a:spLocks noGrp="1"/>
          </p:cNvSpPr>
          <p:nvPr>
            <p:ph idx="1"/>
          </p:nvPr>
        </p:nvSpPr>
        <p:spPr/>
        <p:txBody>
          <a:bodyPr>
            <a:normAutofit fontScale="85000" lnSpcReduction="10000"/>
          </a:bodyPr>
          <a:lstStyle/>
          <a:p>
            <a:r>
              <a:rPr lang="es-ES" sz="1800" b="1" i="0">
                <a:solidFill>
                  <a:srgbClr val="000000"/>
                </a:solidFill>
                <a:effectLst/>
                <a:latin typeface="Tahoma" panose="020B0604030504040204" pitchFamily="34" charset="0"/>
              </a:rPr>
              <a:t>La Relación con la comunidad europea.</a:t>
            </a:r>
            <a:endParaRPr lang="es-ES" sz="1800" b="0" i="0">
              <a:solidFill>
                <a:srgbClr val="000000"/>
              </a:solidFill>
              <a:effectLst/>
              <a:latin typeface="Calibri" panose="020F0502020204030204" pitchFamily="34" charset="0"/>
            </a:endParaRPr>
          </a:p>
          <a:p>
            <a:r>
              <a:rPr lang="es-ES" sz="1800" b="0" i="0">
                <a:solidFill>
                  <a:srgbClr val="000000"/>
                </a:solidFill>
                <a:effectLst/>
                <a:latin typeface="Tahoma" panose="020B0604030504040204" pitchFamily="34" charset="0"/>
              </a:rPr>
              <a:t>Sus relaciones empiezan a partir de 1975, China cambia su economía proteccionista por la del libre mercado, en 1995 sus relaciones con Europa se establecen sobre tres ejes:</a:t>
            </a:r>
            <a:endParaRPr lang="es-ES" sz="1800" b="0" i="0">
              <a:solidFill>
                <a:srgbClr val="000000"/>
              </a:solidFill>
              <a:effectLst/>
              <a:latin typeface="Calibri" panose="020F0502020204030204" pitchFamily="34" charset="0"/>
            </a:endParaRPr>
          </a:p>
          <a:p>
            <a:r>
              <a:rPr lang="es-ES" sz="1800" b="1" i="0">
                <a:solidFill>
                  <a:srgbClr val="000000"/>
                </a:solidFill>
                <a:effectLst/>
                <a:latin typeface="Tahoma" panose="020B0604030504040204" pitchFamily="34" charset="0"/>
              </a:rPr>
              <a:t>1- Diálogos políticos y de derechos humanos.</a:t>
            </a:r>
            <a:endParaRPr lang="es-ES" sz="1800" b="0" i="0">
              <a:solidFill>
                <a:srgbClr val="000000"/>
              </a:solidFill>
              <a:effectLst/>
              <a:latin typeface="Calibri" panose="020F0502020204030204" pitchFamily="34" charset="0"/>
            </a:endParaRPr>
          </a:p>
          <a:p>
            <a:r>
              <a:rPr lang="es-ES" sz="1800" b="1" i="0">
                <a:solidFill>
                  <a:srgbClr val="000000"/>
                </a:solidFill>
                <a:effectLst/>
                <a:latin typeface="Tahoma" panose="020B0604030504040204" pitchFamily="34" charset="0"/>
              </a:rPr>
              <a:t>2-Relaciones económicas y comerciales.</a:t>
            </a:r>
            <a:endParaRPr lang="es-ES" sz="1800" b="0" i="0">
              <a:solidFill>
                <a:srgbClr val="000000"/>
              </a:solidFill>
              <a:effectLst/>
              <a:latin typeface="Calibri" panose="020F0502020204030204" pitchFamily="34" charset="0"/>
            </a:endParaRPr>
          </a:p>
          <a:p>
            <a:r>
              <a:rPr lang="es-ES" sz="1800" b="1" i="0">
                <a:solidFill>
                  <a:srgbClr val="000000"/>
                </a:solidFill>
                <a:effectLst/>
                <a:latin typeface="Tahoma" panose="020B0604030504040204" pitchFamily="34" charset="0"/>
              </a:rPr>
              <a:t>3- Cooperación, que incluye asistencia técnica europea hacia China.</a:t>
            </a:r>
            <a:endParaRPr lang="es-ES" sz="1800" b="0" i="0">
              <a:solidFill>
                <a:srgbClr val="000000"/>
              </a:solidFill>
              <a:effectLst/>
              <a:latin typeface="Calibri" panose="020F0502020204030204" pitchFamily="34" charset="0"/>
            </a:endParaRPr>
          </a:p>
          <a:p>
            <a:r>
              <a:rPr lang="es-ES" sz="1800" b="0" i="0">
                <a:solidFill>
                  <a:srgbClr val="000000"/>
                </a:solidFill>
                <a:effectLst/>
                <a:latin typeface="Tahoma" panose="020B0604030504040204" pitchFamily="34" charset="0"/>
              </a:rPr>
              <a:t>Europa se ha convertido en el mayor exportador de tecnología a China, las relaciones son estables y el hecho de necesitarse mutuamente fortifican las relaciones, existen diferencias por aspectos históricos pero sin relevancia alguna.</a:t>
            </a:r>
            <a:endParaRPr lang="es-ES" sz="1800" b="0" i="0">
              <a:solidFill>
                <a:srgbClr val="000000"/>
              </a:solidFill>
              <a:effectLst/>
              <a:latin typeface="Calibri" panose="020F0502020204030204" pitchFamily="34" charset="0"/>
            </a:endParaRPr>
          </a:p>
          <a:p>
            <a:endParaRPr lang="es-US"/>
          </a:p>
        </p:txBody>
      </p:sp>
    </p:spTree>
    <p:extLst>
      <p:ext uri="{BB962C8B-B14F-4D97-AF65-F5344CB8AC3E}">
        <p14:creationId xmlns:p14="http://schemas.microsoft.com/office/powerpoint/2010/main" val="3001646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Este asiatico</a:t>
            </a:r>
          </a:p>
        </p:txBody>
      </p:sp>
      <p:sp>
        <p:nvSpPr>
          <p:cNvPr id="3" name="Marcador de contenido 2"/>
          <p:cNvSpPr>
            <a:spLocks noGrp="1"/>
          </p:cNvSpPr>
          <p:nvPr>
            <p:ph idx="1"/>
          </p:nvPr>
        </p:nvSpPr>
        <p:spPr>
          <a:xfrm>
            <a:off x="2231136" y="2310484"/>
            <a:ext cx="7729728" cy="3072678"/>
          </a:xfrm>
        </p:spPr>
        <p:txBody>
          <a:bodyPr>
            <a:normAutofit lnSpcReduction="10000"/>
          </a:bodyPr>
          <a:lstStyle/>
          <a:p>
            <a:r>
              <a:rPr lang="es-ES" sz="1800" b="1" i="0">
                <a:solidFill>
                  <a:srgbClr val="000000"/>
                </a:solidFill>
                <a:effectLst/>
                <a:latin typeface="Tahoma" panose="020B0604030504040204" pitchFamily="34" charset="0"/>
              </a:rPr>
              <a:t>La Relación con otros países del este Asiático.</a:t>
            </a:r>
            <a:endParaRPr lang="es-ES" sz="1800" b="0" i="0">
              <a:solidFill>
                <a:srgbClr val="000000"/>
              </a:solidFill>
              <a:effectLst/>
              <a:latin typeface="Calibri" panose="020F0502020204030204" pitchFamily="34" charset="0"/>
            </a:endParaRPr>
          </a:p>
          <a:p>
            <a:r>
              <a:rPr lang="es-ES" sz="1800" b="0" i="0">
                <a:solidFill>
                  <a:srgbClr val="000000"/>
                </a:solidFill>
                <a:effectLst/>
                <a:latin typeface="Tahoma" panose="020B0604030504040204" pitchFamily="34" charset="0"/>
              </a:rPr>
              <a:t>Allí se encuentra la segunda economía más importante del mundo, Japón, y los llamados "dragones asiáticos", como la República de Corea, Taiwán, Singapur e Indonesia, además del gigante chino, que se proyecta como el centro neurálgico del Asia del siglo XXI</a:t>
            </a:r>
            <a:endParaRPr lang="es-ES" sz="1800" b="0" i="0">
              <a:solidFill>
                <a:srgbClr val="000000"/>
              </a:solidFill>
              <a:effectLst/>
              <a:latin typeface="Calibri" panose="020F0502020204030204" pitchFamily="34" charset="0"/>
            </a:endParaRPr>
          </a:p>
          <a:p>
            <a:r>
              <a:rPr lang="es-US" b="0" i="0">
                <a:solidFill>
                  <a:srgbClr val="000000"/>
                </a:solidFill>
                <a:effectLst/>
                <a:latin typeface="Tahoma" panose="020B0604030504040204" pitchFamily="34" charset="0"/>
              </a:rPr>
              <a:t>La política exterior China se centra en evitar que surjan países tales como la India y Japón, para lo que apoya a Pakistán como método para hacer retroceder a India y apoya a Corea del Norte para evitar el desarrollo del Japón, el desarrollo nuclear le hhhha permitido ser el único país con el que EE.UU hace acuerdos, el mundo multilateral para China solo significa Estados Unidos y Rusia.</a:t>
            </a:r>
            <a:endParaRPr lang="es-US"/>
          </a:p>
        </p:txBody>
      </p:sp>
    </p:spTree>
    <p:extLst>
      <p:ext uri="{BB962C8B-B14F-4D97-AF65-F5344CB8AC3E}">
        <p14:creationId xmlns:p14="http://schemas.microsoft.com/office/powerpoint/2010/main" val="1345829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Este asiatico</a:t>
            </a:r>
          </a:p>
        </p:txBody>
      </p:sp>
      <p:sp>
        <p:nvSpPr>
          <p:cNvPr id="3" name="Marcador de contenido 2"/>
          <p:cNvSpPr>
            <a:spLocks noGrp="1"/>
          </p:cNvSpPr>
          <p:nvPr>
            <p:ph idx="1"/>
          </p:nvPr>
        </p:nvSpPr>
        <p:spPr/>
        <p:txBody>
          <a:bodyPr/>
          <a:lstStyle/>
          <a:p>
            <a:r>
              <a:rPr lang="es-US" b="0" i="0">
                <a:solidFill>
                  <a:srgbClr val="000000"/>
                </a:solidFill>
                <a:effectLst/>
                <a:latin typeface="Tahoma" panose="020B0604030504040204" pitchFamily="34" charset="0"/>
              </a:rPr>
              <a:t>Japón e India solo son considerados aliados de estas naciones.</a:t>
            </a:r>
            <a:r>
              <a:rPr lang="es-US" b="1" i="0">
                <a:solidFill>
                  <a:srgbClr val="000000"/>
                </a:solidFill>
                <a:effectLst/>
                <a:latin typeface="Tahoma" panose="020B0604030504040204" pitchFamily="34" charset="0"/>
              </a:rPr>
              <a:t> </a:t>
            </a:r>
          </a:p>
          <a:p>
            <a:r>
              <a:rPr lang="es-US" b="0" i="0">
                <a:solidFill>
                  <a:srgbClr val="000000"/>
                </a:solidFill>
                <a:effectLst/>
                <a:latin typeface="Tahoma" panose="020B0604030504040204" pitchFamily="34" charset="0"/>
              </a:rPr>
              <a:t>Al abastecer militarmente a aliados como Corea del Norte, que representa una amenaza para Japón, y a Pakistán y Myanmar, que representan una amenaza para la India, Beijing busca limitar a Japón y la India con múltiples problemas de seguridad.</a:t>
            </a:r>
            <a:endParaRPr lang="es-US"/>
          </a:p>
        </p:txBody>
      </p:sp>
    </p:spTree>
    <p:extLst>
      <p:ext uri="{BB962C8B-B14F-4D97-AF65-F5344CB8AC3E}">
        <p14:creationId xmlns:p14="http://schemas.microsoft.com/office/powerpoint/2010/main" val="3894178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Rusia</a:t>
            </a:r>
          </a:p>
        </p:txBody>
      </p:sp>
      <p:sp>
        <p:nvSpPr>
          <p:cNvPr id="3" name="Marcador de contenido 2"/>
          <p:cNvSpPr>
            <a:spLocks noGrp="1"/>
          </p:cNvSpPr>
          <p:nvPr>
            <p:ph idx="1"/>
          </p:nvPr>
        </p:nvSpPr>
        <p:spPr/>
        <p:txBody>
          <a:bodyPr>
            <a:normAutofit fontScale="92500" lnSpcReduction="20000"/>
          </a:bodyPr>
          <a:lstStyle/>
          <a:p>
            <a:r>
              <a:rPr lang="es-ES" sz="1800" b="1" i="0">
                <a:solidFill>
                  <a:srgbClr val="000000"/>
                </a:solidFill>
                <a:effectLst/>
                <a:latin typeface="Tahoma" panose="020B0604030504040204" pitchFamily="34" charset="0"/>
              </a:rPr>
              <a:t>La Relación con Rusia.</a:t>
            </a:r>
            <a:endParaRPr lang="es-ES" sz="1800" b="0" i="0">
              <a:solidFill>
                <a:srgbClr val="000000"/>
              </a:solidFill>
              <a:effectLst/>
              <a:latin typeface="Calibri" panose="020F0502020204030204" pitchFamily="34" charset="0"/>
            </a:endParaRPr>
          </a:p>
          <a:p>
            <a:r>
              <a:rPr lang="es-ES" sz="1800" b="0" i="0">
                <a:solidFill>
                  <a:srgbClr val="000000"/>
                </a:solidFill>
                <a:effectLst/>
                <a:latin typeface="Tahoma" panose="020B0604030504040204" pitchFamily="34" charset="0"/>
              </a:rPr>
              <a:t>A finales de 1960 y principios de 1970, China y Rusia resolvieron sus conflictos territoriales, en 1989 estos países acordaron retirar sus fuerzas militares de las fronteras, luego llegaron a acuerdos de no lanzamiento de misiles balísticos, en 1998 se establecieron comunicaciones telefónicas entre presidentes, sus intereses son compartidos en manejar la inestabilidad de Asia Central, en su afán de evitar el ingreso del fundamentalismo islámico y la presencia de EE.UU </a:t>
            </a:r>
            <a:r>
              <a:rPr lang="es-US" sz="1800" b="0" i="0">
                <a:solidFill>
                  <a:srgbClr val="000000"/>
                </a:solidFill>
                <a:effectLst/>
                <a:latin typeface="Tahoma" panose="020B0604030504040204" pitchFamily="34" charset="0"/>
              </a:rPr>
              <a:t>C</a:t>
            </a:r>
            <a:r>
              <a:rPr lang="es-ES" sz="1800" b="0" i="0">
                <a:solidFill>
                  <a:srgbClr val="000000"/>
                </a:solidFill>
                <a:effectLst/>
                <a:latin typeface="Tahoma" panose="020B0604030504040204" pitchFamily="34" charset="0"/>
              </a:rPr>
              <a:t>hina ha apoyado a Pakistán y Rusia a India evidenciado en la crisis nucleares de 1998. </a:t>
            </a:r>
            <a:endParaRPr lang="es-US" sz="1800" b="0" i="0">
              <a:solidFill>
                <a:srgbClr val="000000"/>
              </a:solidFill>
              <a:effectLst/>
              <a:latin typeface="Tahoma" panose="020B0604030504040204" pitchFamily="34" charset="0"/>
            </a:endParaRPr>
          </a:p>
          <a:p>
            <a:r>
              <a:rPr lang="es-ES" sz="1800" b="0" i="0">
                <a:solidFill>
                  <a:srgbClr val="000000"/>
                </a:solidFill>
                <a:effectLst/>
                <a:latin typeface="Tahoma" panose="020B0604030504040204" pitchFamily="34" charset="0"/>
              </a:rPr>
              <a:t>Rusia es el mayor proveedor de a</a:t>
            </a:r>
            <a:r>
              <a:rPr lang="es-US" sz="1800" b="0" i="0">
                <a:solidFill>
                  <a:srgbClr val="000000"/>
                </a:solidFill>
                <a:effectLst/>
                <a:latin typeface="Tahoma" panose="020B0604030504040204" pitchFamily="34" charset="0"/>
              </a:rPr>
              <a:t>m</a:t>
            </a:r>
            <a:r>
              <a:rPr lang="es-ES" sz="1800" b="0" i="0">
                <a:solidFill>
                  <a:srgbClr val="000000"/>
                </a:solidFill>
                <a:effectLst/>
                <a:latin typeface="Tahoma" panose="020B0604030504040204" pitchFamily="34" charset="0"/>
              </a:rPr>
              <a:t>as para China,</a:t>
            </a:r>
            <a:r>
              <a:rPr lang="es-ES" sz="1800" b="1" i="0">
                <a:solidFill>
                  <a:srgbClr val="000000"/>
                </a:solidFill>
                <a:effectLst/>
                <a:latin typeface="Tahoma" panose="020B0604030504040204" pitchFamily="34" charset="0"/>
              </a:rPr>
              <a:t> </a:t>
            </a:r>
            <a:r>
              <a:rPr lang="es-ES" sz="1800" b="0" i="0">
                <a:solidFill>
                  <a:srgbClr val="000000"/>
                </a:solidFill>
                <a:effectLst/>
                <a:latin typeface="Tahoma" panose="020B0604030504040204" pitchFamily="34" charset="0"/>
              </a:rPr>
              <a:t>China es el tercer mercado de exportaciones ruso y su segundo socio comercial después de Alemania.</a:t>
            </a:r>
            <a:endParaRPr lang="es-ES" sz="1800" b="0" i="0">
              <a:solidFill>
                <a:srgbClr val="000000"/>
              </a:solidFill>
              <a:effectLst/>
              <a:latin typeface="Calibri" panose="020F0502020204030204" pitchFamily="34" charset="0"/>
            </a:endParaRPr>
          </a:p>
          <a:p>
            <a:endParaRPr lang="es-US"/>
          </a:p>
        </p:txBody>
      </p:sp>
    </p:spTree>
    <p:extLst>
      <p:ext uri="{BB962C8B-B14F-4D97-AF65-F5344CB8AC3E}">
        <p14:creationId xmlns:p14="http://schemas.microsoft.com/office/powerpoint/2010/main" val="947022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31136" y="512658"/>
            <a:ext cx="7729728" cy="1188720"/>
          </a:xfrm>
        </p:spPr>
        <p:txBody>
          <a:bodyPr/>
          <a:lstStyle/>
          <a:p>
            <a:r>
              <a:rPr lang="es-US"/>
              <a:t>Latinoamerica</a:t>
            </a:r>
          </a:p>
        </p:txBody>
      </p:sp>
      <p:sp>
        <p:nvSpPr>
          <p:cNvPr id="3" name="Marcador de contenido 2"/>
          <p:cNvSpPr>
            <a:spLocks noGrp="1"/>
          </p:cNvSpPr>
          <p:nvPr>
            <p:ph idx="1"/>
          </p:nvPr>
        </p:nvSpPr>
        <p:spPr>
          <a:xfrm>
            <a:off x="2392577" y="2508891"/>
            <a:ext cx="7729728" cy="3101983"/>
          </a:xfrm>
        </p:spPr>
        <p:txBody>
          <a:bodyPr>
            <a:normAutofit fontScale="85000" lnSpcReduction="10000"/>
          </a:bodyPr>
          <a:lstStyle/>
          <a:p>
            <a:r>
              <a:rPr lang="es-US" sz="1800" b="1" i="0">
                <a:solidFill>
                  <a:srgbClr val="000000"/>
                </a:solidFill>
                <a:effectLst/>
                <a:latin typeface="Tahoma" panose="020B0604030504040204" pitchFamily="34" charset="0"/>
              </a:rPr>
              <a:t>L</a:t>
            </a:r>
            <a:r>
              <a:rPr lang="es-ES" sz="1800" b="1" i="0">
                <a:solidFill>
                  <a:srgbClr val="000000"/>
                </a:solidFill>
                <a:effectLst/>
                <a:latin typeface="Tahoma" panose="020B0604030504040204" pitchFamily="34" charset="0"/>
              </a:rPr>
              <a:t>a relación con Latinoamérica.</a:t>
            </a:r>
            <a:endParaRPr lang="es-ES" sz="1800" b="0" i="0">
              <a:solidFill>
                <a:srgbClr val="000000"/>
              </a:solidFill>
              <a:effectLst/>
              <a:latin typeface="Calibri" panose="020F0502020204030204" pitchFamily="34" charset="0"/>
            </a:endParaRPr>
          </a:p>
          <a:p>
            <a:r>
              <a:rPr lang="es-ES" sz="1800" b="0" i="0">
                <a:solidFill>
                  <a:srgbClr val="000000"/>
                </a:solidFill>
                <a:effectLst/>
                <a:latin typeface="Tahoma" panose="020B0604030504040204" pitchFamily="34" charset="0"/>
              </a:rPr>
              <a:t>China se ha convertido en la locomotora del crecimiento económico, su constante urbanización y la necesidad de alimentar 1.300 millones de personas, los ha llevado a importar alimentos de América latina lo cual es importantísimo para los países latinoamericanos, ejemplo de ellos es el Brasil que su P.I.B, constituye la mitad de la producción de Sur América y que tiene convenios comerciales con la China</a:t>
            </a:r>
            <a:endParaRPr lang="es-ES" sz="1800" b="0" i="0">
              <a:solidFill>
                <a:srgbClr val="000000"/>
              </a:solidFill>
              <a:effectLst/>
              <a:latin typeface="Calibri" panose="020F0502020204030204" pitchFamily="34" charset="0"/>
            </a:endParaRPr>
          </a:p>
          <a:p>
            <a:r>
              <a:rPr lang="es-US" b="0" i="0">
                <a:solidFill>
                  <a:srgbClr val="000000"/>
                </a:solidFill>
                <a:effectLst/>
                <a:latin typeface="Tahoma" panose="020B0604030504040204" pitchFamily="34" charset="0"/>
              </a:rPr>
              <a:t>Con Chile también China ha venido desarrollando importantes acuerdos comerciales. Venezuela y México son los grandes productores del crudo petrolero de la región. </a:t>
            </a:r>
          </a:p>
          <a:p>
            <a:r>
              <a:rPr lang="es-US" b="0" i="0">
                <a:solidFill>
                  <a:srgbClr val="000000"/>
                </a:solidFill>
                <a:effectLst/>
                <a:latin typeface="Tahoma" panose="020B0604030504040204" pitchFamily="34" charset="0"/>
              </a:rPr>
              <a:t>A cambio de exportar materias primas, los países latinoamericanos solicitan apoyo del gobierno Chino para mejorar el transporte de los productos mediante vías terrestres como navales, y desarrollo en las plantas hidroeléctricas, como medios de comuni-</a:t>
            </a:r>
          </a:p>
          <a:p>
            <a:r>
              <a:rPr lang="es-US" b="0" i="0">
                <a:solidFill>
                  <a:srgbClr val="000000"/>
                </a:solidFill>
                <a:effectLst/>
                <a:latin typeface="Tahoma" panose="020B0604030504040204" pitchFamily="34" charset="0"/>
              </a:rPr>
              <a:t>cación.</a:t>
            </a:r>
            <a:endParaRPr lang="es-US"/>
          </a:p>
        </p:txBody>
      </p:sp>
    </p:spTree>
    <p:extLst>
      <p:ext uri="{BB962C8B-B14F-4D97-AF65-F5344CB8AC3E}">
        <p14:creationId xmlns:p14="http://schemas.microsoft.com/office/powerpoint/2010/main" val="187690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31136" y="964692"/>
            <a:ext cx="7912120" cy="808929"/>
          </a:xfrm>
        </p:spPr>
        <p:txBody>
          <a:bodyPr/>
          <a:lstStyle/>
          <a:p>
            <a:r>
              <a:rPr lang="es-US"/>
              <a:t>Iniciativa privada</a:t>
            </a:r>
          </a:p>
        </p:txBody>
      </p:sp>
      <p:sp>
        <p:nvSpPr>
          <p:cNvPr id="3" name="Marcador de contenido 2"/>
          <p:cNvSpPr>
            <a:spLocks noGrp="1"/>
          </p:cNvSpPr>
          <p:nvPr>
            <p:ph idx="1"/>
          </p:nvPr>
        </p:nvSpPr>
        <p:spPr>
          <a:xfrm>
            <a:off x="2322332" y="1977282"/>
            <a:ext cx="7729728" cy="3101983"/>
          </a:xfrm>
        </p:spPr>
        <p:txBody>
          <a:bodyPr>
            <a:normAutofit fontScale="92500" lnSpcReduction="10000"/>
          </a:bodyPr>
          <a:lstStyle/>
          <a:p>
            <a:r>
              <a:rPr lang="es-US" b="0" i="0">
                <a:solidFill>
                  <a:srgbClr val="222222"/>
                </a:solidFill>
                <a:effectLst/>
                <a:latin typeface="Open Sans"/>
              </a:rPr>
              <a:t>El principal desvelo de Pekín son los millones de parados que provocará el doloroso cambio de un patrón económico basado en las manufacturas y el sector público a otro que pivota sobre el autoconsumo y la iniciativa privada.</a:t>
            </a:r>
            <a:br>
              <a:rPr lang="es-US"/>
            </a:br>
            <a:br>
              <a:rPr lang="es-US"/>
            </a:br>
            <a:r>
              <a:rPr lang="es-US" b="0" i="0">
                <a:solidFill>
                  <a:srgbClr val="222222"/>
                </a:solidFill>
                <a:effectLst/>
                <a:latin typeface="Open Sans"/>
              </a:rPr>
              <a:t>La protección del medioambiente, además, se cebará con las industrias contaminantes que emplean a buena parte de la población.</a:t>
            </a:r>
            <a:br>
              <a:rPr lang="es-US"/>
            </a:br>
            <a:br>
              <a:rPr lang="es-US"/>
            </a:br>
            <a:r>
              <a:rPr lang="es-US" b="0" i="0">
                <a:solidFill>
                  <a:srgbClr val="222222"/>
                </a:solidFill>
                <a:effectLst/>
                <a:latin typeface="Open Sans"/>
              </a:rPr>
              <a:t>Pekín ha anunciado que serán despedidos casi dos millones de trabajadores del sector del acero y el carbón mientras informaciones periodísticas añaden otros cinco o seis millones de las ineficientes empresas públicas.</a:t>
            </a:r>
            <a:br>
              <a:rPr lang="es-US"/>
            </a:br>
            <a:endParaRPr lang="es-US"/>
          </a:p>
        </p:txBody>
      </p:sp>
    </p:spTree>
    <p:extLst>
      <p:ext uri="{BB962C8B-B14F-4D97-AF65-F5344CB8AC3E}">
        <p14:creationId xmlns:p14="http://schemas.microsoft.com/office/powerpoint/2010/main" val="3053455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31136" y="669724"/>
            <a:ext cx="7336880" cy="547018"/>
          </a:xfrm>
        </p:spPr>
        <p:txBody>
          <a:bodyPr>
            <a:normAutofit fontScale="90000"/>
          </a:bodyPr>
          <a:lstStyle/>
          <a:p>
            <a:r>
              <a:rPr lang="es-US"/>
              <a:t>Biografia</a:t>
            </a:r>
          </a:p>
        </p:txBody>
      </p:sp>
      <p:sp>
        <p:nvSpPr>
          <p:cNvPr id="3" name="Marcador de contenido 2"/>
          <p:cNvSpPr>
            <a:spLocks noGrp="1"/>
          </p:cNvSpPr>
          <p:nvPr>
            <p:ph idx="1"/>
          </p:nvPr>
        </p:nvSpPr>
        <p:spPr>
          <a:xfrm>
            <a:off x="2231136" y="1790012"/>
            <a:ext cx="7729728" cy="3101983"/>
          </a:xfrm>
        </p:spPr>
        <p:txBody>
          <a:bodyPr>
            <a:noAutofit/>
          </a:bodyPr>
          <a:lstStyle/>
          <a:p>
            <a:pPr fontAlgn="base"/>
            <a:r>
              <a:rPr lang="es-US" sz="2000" b="1" i="0">
                <a:solidFill>
                  <a:srgbClr val="252525"/>
                </a:solidFill>
                <a:effectLst/>
                <a:latin typeface="inherit"/>
              </a:rPr>
              <a:t>Xi Jinping</a:t>
            </a:r>
            <a:r>
              <a:rPr lang="es-US" sz="2000" b="0" i="0">
                <a:solidFill>
                  <a:srgbClr val="252525"/>
                </a:solidFill>
                <a:effectLst/>
                <a:latin typeface="Helvetica Neue"/>
              </a:rPr>
              <a:t> (</a:t>
            </a:r>
            <a:r>
              <a:rPr lang="es-US" altLang="ja-JP" sz="2000" b="0" i="0">
                <a:solidFill>
                  <a:srgbClr val="252525"/>
                </a:solidFill>
                <a:effectLst/>
                <a:latin typeface="Helvetica Neue"/>
              </a:rPr>
              <a:t> </a:t>
            </a:r>
            <a:r>
              <a:rPr lang="es-US" sz="2000" b="0" i="0" u="none" strike="noStrike">
                <a:solidFill>
                  <a:srgbClr val="5A3696"/>
                </a:solidFill>
                <a:effectLst/>
                <a:latin typeface="inherit"/>
                <a:hlinkClick r:id="rId2" tooltip="Pinyin"/>
              </a:rPr>
              <a:t>pinyin</a:t>
            </a:r>
            <a:r>
              <a:rPr lang="es-US" sz="2000" b="0" i="0">
                <a:solidFill>
                  <a:srgbClr val="252525"/>
                </a:solidFill>
                <a:effectLst/>
                <a:latin typeface="Helvetica Neue"/>
              </a:rPr>
              <a:t>: </a:t>
            </a:r>
            <a:r>
              <a:rPr lang="es-US" sz="2000" b="0" i="1">
                <a:solidFill>
                  <a:srgbClr val="252525"/>
                </a:solidFill>
                <a:effectLst/>
                <a:latin typeface="inherit"/>
              </a:rPr>
              <a:t>Xí Jìnpíngp</a:t>
            </a:r>
            <a:r>
              <a:rPr lang="es-US" sz="2000" b="0" i="0">
                <a:solidFill>
                  <a:srgbClr val="252525"/>
                </a:solidFill>
                <a:effectLst/>
                <a:latin typeface="Helvetica Neue"/>
              </a:rPr>
              <a:t>,), (</a:t>
            </a:r>
            <a:r>
              <a:rPr lang="es-US" sz="2000" b="0" i="0" u="none" strike="noStrike">
                <a:solidFill>
                  <a:srgbClr val="5A3696"/>
                </a:solidFill>
                <a:effectLst/>
                <a:latin typeface="inherit"/>
                <a:hlinkClick r:id="rId3" tooltip="Pekín"/>
              </a:rPr>
              <a:t>Beijing</a:t>
            </a:r>
            <a:r>
              <a:rPr lang="es-US" sz="2000" b="0" i="0">
                <a:solidFill>
                  <a:srgbClr val="252525"/>
                </a:solidFill>
                <a:effectLst/>
                <a:latin typeface="Helvetica Neue"/>
              </a:rPr>
              <a:t>, </a:t>
            </a:r>
            <a:r>
              <a:rPr lang="es-US" sz="2000" b="0" i="0" u="none" strike="noStrike">
                <a:solidFill>
                  <a:srgbClr val="5A3696"/>
                </a:solidFill>
                <a:effectLst/>
                <a:latin typeface="inherit"/>
                <a:hlinkClick r:id="rId4" tooltip="15 de junio"/>
              </a:rPr>
              <a:t>15 de junio</a:t>
            </a:r>
            <a:r>
              <a:rPr lang="es-US" sz="2000" b="0" i="0">
                <a:solidFill>
                  <a:srgbClr val="252525"/>
                </a:solidFill>
                <a:effectLst/>
                <a:latin typeface="Helvetica Neue"/>
              </a:rPr>
              <a:t> de </a:t>
            </a:r>
            <a:r>
              <a:rPr lang="es-US" sz="2000" b="0" i="0" u="none" strike="noStrike">
                <a:solidFill>
                  <a:srgbClr val="5A3696"/>
                </a:solidFill>
                <a:effectLst/>
                <a:latin typeface="inherit"/>
                <a:hlinkClick r:id="rId5" tooltip="1953"/>
              </a:rPr>
              <a:t>1953</a:t>
            </a:r>
            <a:r>
              <a:rPr lang="es-US" sz="2000" b="0" i="0">
                <a:solidFill>
                  <a:srgbClr val="252525"/>
                </a:solidFill>
                <a:effectLst/>
                <a:latin typeface="Helvetica Neue"/>
              </a:rPr>
              <a:t>) es el </a:t>
            </a:r>
            <a:r>
              <a:rPr lang="es-US" sz="2000" b="0" i="0" u="none" strike="noStrike">
                <a:solidFill>
                  <a:srgbClr val="5A3696"/>
                </a:solidFill>
                <a:effectLst/>
                <a:latin typeface="inherit"/>
                <a:hlinkClick r:id="rId6" tooltip="Secretario general del Comité Central del Partido Comunista de China"/>
              </a:rPr>
              <a:t>secretario general del Comité Central del Partido Comunista de China</a:t>
            </a:r>
            <a:r>
              <a:rPr lang="es-US" sz="2000" b="0" i="0">
                <a:solidFill>
                  <a:srgbClr val="252525"/>
                </a:solidFill>
                <a:effectLst/>
                <a:latin typeface="Helvetica Neue"/>
              </a:rPr>
              <a:t>, </a:t>
            </a:r>
            <a:r>
              <a:rPr lang="es-US" sz="2000" b="0" i="0" u="none" strike="noStrike">
                <a:solidFill>
                  <a:srgbClr val="5A3696"/>
                </a:solidFill>
                <a:effectLst/>
                <a:latin typeface="inherit"/>
                <a:hlinkClick r:id="rId7" tooltip="Comisión Militar Central de la República Popular China"/>
              </a:rPr>
              <a:t>Presidente de la Comisión Militar Central</a:t>
            </a:r>
            <a:r>
              <a:rPr lang="es-US" sz="2000" b="0" i="0">
                <a:solidFill>
                  <a:srgbClr val="252525"/>
                </a:solidFill>
                <a:effectLst/>
                <a:latin typeface="Helvetica Neue"/>
              </a:rPr>
              <a:t>,</a:t>
            </a:r>
            <a:r>
              <a:rPr lang="es-US" sz="2000" b="0" i="0" u="none" strike="noStrike" baseline="30000">
                <a:solidFill>
                  <a:srgbClr val="5A3696"/>
                </a:solidFill>
                <a:effectLst/>
                <a:latin typeface="inherit"/>
                <a:hlinkClick r:id="rId8"/>
              </a:rPr>
              <a:t>[1]</a:t>
            </a:r>
            <a:r>
              <a:rPr lang="es-US" sz="2000" b="0" i="0">
                <a:solidFill>
                  <a:srgbClr val="252525"/>
                </a:solidFill>
                <a:effectLst/>
                <a:latin typeface="Helvetica Neue"/>
              </a:rPr>
              <a:t> y, desde el día 14 de marzo de 2013,</a:t>
            </a:r>
            <a:r>
              <a:rPr lang="es-US" sz="2000" b="0" i="0" u="none" strike="noStrike">
                <a:solidFill>
                  <a:srgbClr val="5A3696"/>
                </a:solidFill>
                <a:effectLst/>
                <a:latin typeface="inherit"/>
                <a:hlinkClick r:id="rId9" tooltip="Anexo:Presidente de la República Popular China"/>
              </a:rPr>
              <a:t>Presidente de la República Popular China</a:t>
            </a:r>
            <a:r>
              <a:rPr lang="es-US" sz="2000" b="0" i="0">
                <a:solidFill>
                  <a:srgbClr val="252525"/>
                </a:solidFill>
                <a:effectLst/>
                <a:latin typeface="Helvetica Neue"/>
              </a:rPr>
              <a:t>.</a:t>
            </a:r>
            <a:r>
              <a:rPr lang="es-US" sz="2000" baseline="30000">
                <a:solidFill>
                  <a:srgbClr val="5A3696"/>
                </a:solidFill>
                <a:latin typeface="inherit"/>
              </a:rPr>
              <a:t>[</a:t>
            </a:r>
            <a:br>
              <a:rPr lang="es-US" sz="2000"/>
            </a:br>
            <a:r>
              <a:rPr lang="es-US" sz="2000" b="0" i="0">
                <a:solidFill>
                  <a:srgbClr val="252525"/>
                </a:solidFill>
                <a:effectLst/>
                <a:latin typeface="Helvetica Neue"/>
              </a:rPr>
              <a:t>Xi pertenece a la </a:t>
            </a:r>
            <a:r>
              <a:rPr lang="es-US" sz="2000" b="0" i="0" u="none" strike="noStrike">
                <a:solidFill>
                  <a:srgbClr val="5A3696"/>
                </a:solidFill>
                <a:effectLst/>
                <a:latin typeface="Helvetica Neue"/>
                <a:hlinkClick r:id="rId10" tooltip="Etnia han"/>
              </a:rPr>
              <a:t>etnia han</a:t>
            </a:r>
            <a:r>
              <a:rPr lang="es-US" sz="2000" b="0" i="0">
                <a:solidFill>
                  <a:srgbClr val="252525"/>
                </a:solidFill>
                <a:effectLst/>
                <a:latin typeface="Helvetica Neue"/>
              </a:rPr>
              <a:t>, y es hijo de </a:t>
            </a:r>
            <a:r>
              <a:rPr lang="es-US" sz="2000" b="0" i="0" u="none" strike="noStrike">
                <a:solidFill>
                  <a:srgbClr val="CC0000"/>
                </a:solidFill>
                <a:effectLst/>
                <a:latin typeface="Helvetica Neue"/>
                <a:hlinkClick r:id="rId11" tooltip="Xi Zhongxun (aún no redactado)"/>
              </a:rPr>
              <a:t>Xi Zhongxun</a:t>
            </a:r>
            <a:r>
              <a:rPr lang="es-US" sz="2000" b="0" i="0">
                <a:solidFill>
                  <a:srgbClr val="252525"/>
                </a:solidFill>
                <a:effectLst/>
                <a:latin typeface="Helvetica Neue"/>
              </a:rPr>
              <a:t>, ex viceprimer ministro de </a:t>
            </a:r>
            <a:r>
              <a:rPr lang="es-US" sz="2000" b="0" i="0" u="none" strike="noStrike">
                <a:solidFill>
                  <a:srgbClr val="5A3696"/>
                </a:solidFill>
                <a:effectLst/>
                <a:latin typeface="Helvetica Neue"/>
                <a:hlinkClick r:id="rId12" tooltip="China"/>
              </a:rPr>
              <a:t>China</a:t>
            </a:r>
            <a:r>
              <a:rPr lang="es-US" sz="2000" b="0" i="0">
                <a:solidFill>
                  <a:srgbClr val="252525"/>
                </a:solidFill>
                <a:effectLst/>
                <a:latin typeface="Helvetica Neue"/>
              </a:rPr>
              <a:t> y uno de los fundadores de la guerrilla comunista que operó en el norte de China contra el </a:t>
            </a:r>
            <a:r>
              <a:rPr lang="es-US" sz="2000" b="0" i="0" u="none" strike="noStrike">
                <a:solidFill>
                  <a:srgbClr val="5A3696"/>
                </a:solidFill>
                <a:effectLst/>
                <a:latin typeface="Helvetica Neue"/>
                <a:hlinkClick r:id="rId13" tooltip="Kuomintang"/>
              </a:rPr>
              <a:t>Kuomintang</a:t>
            </a:r>
            <a:r>
              <a:rPr lang="es-US" sz="2000" b="0" i="0">
                <a:solidFill>
                  <a:srgbClr val="252525"/>
                </a:solidFill>
                <a:effectLst/>
                <a:latin typeface="Helvetica Neue"/>
              </a:rPr>
              <a:t>. Xi nació en </a:t>
            </a:r>
            <a:r>
              <a:rPr lang="es-US" sz="2000" b="0" i="0" u="none" strike="noStrike">
                <a:solidFill>
                  <a:srgbClr val="5A3696"/>
                </a:solidFill>
                <a:effectLst/>
                <a:latin typeface="Helvetica Neue"/>
                <a:hlinkClick r:id="rId3" tooltip="Pekín"/>
              </a:rPr>
              <a:t>Pekín</a:t>
            </a:r>
            <a:r>
              <a:rPr lang="es-US" sz="2000" b="0" i="0">
                <a:solidFill>
                  <a:srgbClr val="252525"/>
                </a:solidFill>
                <a:effectLst/>
                <a:latin typeface="Helvetica Neue"/>
              </a:rPr>
              <a:t> en </a:t>
            </a:r>
            <a:r>
              <a:rPr lang="es-US" sz="2000" b="0" i="0" u="none" strike="noStrike">
                <a:solidFill>
                  <a:srgbClr val="5A3696"/>
                </a:solidFill>
                <a:effectLst/>
                <a:latin typeface="Helvetica Neue"/>
                <a:hlinkClick r:id="rId5" tooltip="1953"/>
              </a:rPr>
              <a:t>1953</a:t>
            </a:r>
            <a:r>
              <a:rPr lang="es-US" sz="2000" b="0" i="0">
                <a:solidFill>
                  <a:srgbClr val="252525"/>
                </a:solidFill>
                <a:effectLst/>
                <a:latin typeface="Helvetica Neue"/>
              </a:rPr>
              <a:t>. Durante la </a:t>
            </a:r>
            <a:r>
              <a:rPr lang="es-US" sz="2000" b="0" i="0" u="none" strike="noStrike">
                <a:solidFill>
                  <a:srgbClr val="5A3696"/>
                </a:solidFill>
                <a:effectLst/>
                <a:latin typeface="Helvetica Neue"/>
                <a:hlinkClick r:id="rId14" tooltip="Revolución Cultural"/>
              </a:rPr>
              <a:t>Revolución Cultural</a:t>
            </a:r>
            <a:r>
              <a:rPr lang="es-US" sz="2000" b="0" i="0">
                <a:solidFill>
                  <a:srgbClr val="252525"/>
                </a:solidFill>
                <a:effectLst/>
                <a:latin typeface="Helvetica Neue"/>
              </a:rPr>
              <a:t>fue enviado a trabajar al campo. </a:t>
            </a:r>
          </a:p>
          <a:p>
            <a:r>
              <a:rPr lang="es-US" sz="2000" b="0" i="0">
                <a:solidFill>
                  <a:srgbClr val="252525"/>
                </a:solidFill>
                <a:effectLst/>
                <a:latin typeface="Helvetica Neue"/>
              </a:rPr>
              <a:t>Después estudiaría </a:t>
            </a:r>
            <a:r>
              <a:rPr lang="es-US" sz="2000" b="0" i="0" u="none" strike="noStrike">
                <a:solidFill>
                  <a:srgbClr val="5A3696"/>
                </a:solidFill>
                <a:effectLst/>
                <a:latin typeface="Helvetica Neue"/>
                <a:hlinkClick r:id="rId15" tooltip="Ingeniería química"/>
              </a:rPr>
              <a:t>ingeniería química</a:t>
            </a:r>
            <a:r>
              <a:rPr lang="es-US" sz="2000" b="0" i="0">
                <a:solidFill>
                  <a:srgbClr val="252525"/>
                </a:solidFill>
                <a:effectLst/>
                <a:latin typeface="Helvetica Neue"/>
              </a:rPr>
              <a:t> en la </a:t>
            </a:r>
            <a:r>
              <a:rPr lang="es-US" sz="2000" b="0" i="0" u="none" strike="noStrike">
                <a:solidFill>
                  <a:srgbClr val="5A3696"/>
                </a:solidFill>
                <a:effectLst/>
                <a:latin typeface="Helvetica Neue"/>
                <a:hlinkClick r:id="rId16" tooltip="Universidad de Tsinghua"/>
              </a:rPr>
              <a:t>Universidad de Tsinghua</a:t>
            </a:r>
            <a:r>
              <a:rPr lang="es-US" sz="2000" b="0" i="0">
                <a:solidFill>
                  <a:srgbClr val="252525"/>
                </a:solidFill>
                <a:effectLst/>
                <a:latin typeface="Helvetica Neue"/>
              </a:rPr>
              <a:t>, en </a:t>
            </a:r>
            <a:r>
              <a:rPr lang="es-US" sz="2000" b="0" i="0" u="none" strike="noStrike">
                <a:solidFill>
                  <a:srgbClr val="5A3696"/>
                </a:solidFill>
                <a:effectLst/>
                <a:latin typeface="Helvetica Neue"/>
                <a:hlinkClick r:id="rId3" tooltip="Pekín"/>
              </a:rPr>
              <a:t>Pekín</a:t>
            </a:r>
            <a:r>
              <a:rPr lang="es-US" sz="2000" b="0" i="0">
                <a:solidFill>
                  <a:srgbClr val="252525"/>
                </a:solidFill>
                <a:effectLst/>
                <a:latin typeface="Helvetica Neue"/>
              </a:rPr>
              <a:t>, donde también obtuvo el </a:t>
            </a:r>
            <a:r>
              <a:rPr lang="es-US" sz="2000" b="0" i="0" u="none" strike="noStrike">
                <a:solidFill>
                  <a:srgbClr val="5A3696"/>
                </a:solidFill>
                <a:effectLst/>
                <a:latin typeface="Helvetica Neue"/>
                <a:hlinkClick r:id="rId17" tooltip="Doctorado"/>
              </a:rPr>
              <a:t>doctorado</a:t>
            </a:r>
            <a:r>
              <a:rPr lang="es-US" sz="2000" b="0" i="0">
                <a:solidFill>
                  <a:srgbClr val="252525"/>
                </a:solidFill>
                <a:effectLst/>
                <a:latin typeface="Helvetica Neue"/>
              </a:rPr>
              <a:t> en teoría </a:t>
            </a:r>
            <a:r>
              <a:rPr lang="es-US" sz="2000" b="0" i="0" u="none" strike="noStrike">
                <a:solidFill>
                  <a:srgbClr val="5A3696"/>
                </a:solidFill>
                <a:effectLst/>
                <a:latin typeface="Helvetica Neue"/>
                <a:hlinkClick r:id="rId18" tooltip="Marxismo"/>
              </a:rPr>
              <a:t>marxista</a:t>
            </a:r>
            <a:r>
              <a:rPr lang="es-US" sz="2000" b="0" i="0">
                <a:solidFill>
                  <a:srgbClr val="252525"/>
                </a:solidFill>
                <a:effectLst/>
                <a:latin typeface="Helvetica Neue"/>
              </a:rPr>
              <a:t> en la Escuela de Humanidades y Ciencias Sociales (</a:t>
            </a:r>
            <a:r>
              <a:rPr lang="es-US" sz="2000" b="0" i="0" u="none" strike="noStrike">
                <a:solidFill>
                  <a:srgbClr val="5A3696"/>
                </a:solidFill>
                <a:effectLst/>
                <a:latin typeface="Helvetica Neue"/>
                <a:hlinkClick r:id="rId19" tooltip="Universidad Tsinghua"/>
              </a:rPr>
              <a:t>Universidad Tsinghua</a:t>
            </a:r>
            <a:r>
              <a:rPr lang="es-US" sz="2000" b="0" i="0">
                <a:solidFill>
                  <a:srgbClr val="252525"/>
                </a:solidFill>
                <a:effectLst/>
                <a:latin typeface="Helvetica Neue"/>
              </a:rPr>
              <a:t>).</a:t>
            </a:r>
            <a:endParaRPr lang="es-US" sz="2000"/>
          </a:p>
        </p:txBody>
      </p:sp>
    </p:spTree>
    <p:extLst>
      <p:ext uri="{BB962C8B-B14F-4D97-AF65-F5344CB8AC3E}">
        <p14:creationId xmlns:p14="http://schemas.microsoft.com/office/powerpoint/2010/main" val="2137735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Discurso de li</a:t>
            </a:r>
          </a:p>
        </p:txBody>
      </p:sp>
      <p:sp>
        <p:nvSpPr>
          <p:cNvPr id="3" name="Marcador de contenido 2"/>
          <p:cNvSpPr>
            <a:spLocks noGrp="1"/>
          </p:cNvSpPr>
          <p:nvPr>
            <p:ph idx="1"/>
          </p:nvPr>
        </p:nvSpPr>
        <p:spPr/>
        <p:txBody>
          <a:bodyPr>
            <a:normAutofit fontScale="92500"/>
          </a:bodyPr>
          <a:lstStyle/>
          <a:p>
            <a:r>
              <a:rPr lang="es-US">
                <a:solidFill>
                  <a:srgbClr val="222222"/>
                </a:solidFill>
                <a:latin typeface="Open Sans"/>
              </a:rPr>
              <a:t>L</a:t>
            </a:r>
            <a:r>
              <a:rPr lang="es-US" b="0" i="0">
                <a:solidFill>
                  <a:srgbClr val="222222"/>
                </a:solidFill>
                <a:effectLst/>
                <a:latin typeface="Open Sans"/>
              </a:rPr>
              <a:t>as complicaciones no han rebajado el ímpetu de las reformas liberalizadoras que Pekín había prometido cuando el presidente Xi Jinping subió al poder tres años atrás.</a:t>
            </a:r>
            <a:br>
              <a:rPr lang="es-US"/>
            </a:br>
            <a:br>
              <a:rPr lang="es-US"/>
            </a:br>
            <a:r>
              <a:rPr lang="es-US" b="0" i="0">
                <a:solidFill>
                  <a:srgbClr val="222222"/>
                </a:solidFill>
                <a:effectLst/>
                <a:latin typeface="Open Sans"/>
              </a:rPr>
              <a:t>"Debemos profundizar el proceso de reformas", ha asegurado Li, quien ha repetido que las compañías estatales, afectadas de gigantismo e ineficiencia, sufrirán ajustes estructurales. </a:t>
            </a:r>
          </a:p>
          <a:p>
            <a:r>
              <a:rPr lang="es-US" b="0" i="0">
                <a:solidFill>
                  <a:srgbClr val="222222"/>
                </a:solidFill>
                <a:effectLst/>
                <a:latin typeface="Open Sans"/>
              </a:rPr>
              <a:t>Sectores que tradicionalmente han sido monopolizadas por el sector público como la banca, el acero, el carbón, el gas natural, el petróleo, el transporte o las telecomunicaciones abrirán la mano a la inversión privada.</a:t>
            </a:r>
            <a:br>
              <a:rPr lang="es-US"/>
            </a:br>
            <a:endParaRPr lang="es-US"/>
          </a:p>
        </p:txBody>
      </p:sp>
    </p:spTree>
    <p:extLst>
      <p:ext uri="{BB962C8B-B14F-4D97-AF65-F5344CB8AC3E}">
        <p14:creationId xmlns:p14="http://schemas.microsoft.com/office/powerpoint/2010/main" val="3867858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4"/>
          <p:cNvPicPr>
            <a:picLocks noChangeAspect="1"/>
          </p:cNvPicPr>
          <p:nvPr/>
        </p:nvPicPr>
        <p:blipFill>
          <a:blip r:embed="rId2"/>
          <a:stretch>
            <a:fillRect/>
          </a:stretch>
        </p:blipFill>
        <p:spPr>
          <a:xfrm>
            <a:off x="3357562" y="1190624"/>
            <a:ext cx="5476875" cy="4476750"/>
          </a:xfrm>
          <a:prstGeom prst="rect">
            <a:avLst/>
          </a:prstGeom>
        </p:spPr>
      </p:pic>
    </p:spTree>
    <p:extLst>
      <p:ext uri="{BB962C8B-B14F-4D97-AF65-F5344CB8AC3E}">
        <p14:creationId xmlns:p14="http://schemas.microsoft.com/office/powerpoint/2010/main" val="2288489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US"/>
              <a:t>Perspectivas</a:t>
            </a:r>
          </a:p>
        </p:txBody>
      </p:sp>
      <p:sp>
        <p:nvSpPr>
          <p:cNvPr id="5" name="Marcador de contenido 4"/>
          <p:cNvSpPr>
            <a:spLocks noGrp="1"/>
          </p:cNvSpPr>
          <p:nvPr>
            <p:ph idx="1"/>
          </p:nvPr>
        </p:nvSpPr>
        <p:spPr/>
        <p:txBody>
          <a:bodyPr>
            <a:normAutofit fontScale="85000" lnSpcReduction="10000"/>
          </a:bodyPr>
          <a:lstStyle/>
          <a:p>
            <a:r>
              <a:rPr lang="es-US" b="0" i="0">
                <a:solidFill>
                  <a:srgbClr val="000000"/>
                </a:solidFill>
                <a:effectLst/>
                <a:latin typeface="Arial" panose="020B0604020202020204" pitchFamily="34" charset="0"/>
              </a:rPr>
              <a:t> Las autoridades chinas regresaron del receso del Año Nuevo Lunar con un mensaje colectivo para los inversores nerviosos en el país y el mundo: Beijing pondrá un piso a la desaceleración de la economía, mantendrá su moneda estable y evitará que el empleo se debilite incluso en momentos en que reforma a sus industrias.</a:t>
            </a:r>
            <a:br>
              <a:rPr lang="es-US"/>
            </a:br>
            <a:br>
              <a:rPr lang="es-US"/>
            </a:br>
            <a:r>
              <a:rPr lang="es-US" b="0" i="0">
                <a:solidFill>
                  <a:srgbClr val="000000"/>
                </a:solidFill>
                <a:effectLst/>
                <a:latin typeface="Arial" panose="020B0604020202020204" pitchFamily="34" charset="0"/>
              </a:rPr>
              <a:t>Las promesas han sido vertidas antes de dos eventos políticos de alto perfil para China: una reunión de ministros de Finanzas del G-20 en Shanghai a finales de este mes y la cita anual del próximo mes del Parlamento chino, donde se completará el nuevo plan quinquenal de desarrollo económico.</a:t>
            </a:r>
            <a:br>
              <a:rPr lang="es-US"/>
            </a:br>
            <a:br>
              <a:rPr lang="es-US"/>
            </a:br>
            <a:r>
              <a:rPr lang="es-US" b="0" i="0">
                <a:solidFill>
                  <a:srgbClr val="000000"/>
                </a:solidFill>
                <a:effectLst/>
                <a:latin typeface="Arial" panose="020B0604020202020204" pitchFamily="34" charset="0"/>
              </a:rPr>
              <a:t>Un desplome de las acciones chinas durante el verano boreal y una devaluación inesperada del yuan en agosto sacudieron a los mercados globales, aumentando las preocupaciones sobre la salud de la segunda economía más grande del mundo.</a:t>
            </a:r>
            <a:endParaRPr lang="es-US"/>
          </a:p>
        </p:txBody>
      </p:sp>
    </p:spTree>
    <p:extLst>
      <p:ext uri="{BB962C8B-B14F-4D97-AF65-F5344CB8AC3E}">
        <p14:creationId xmlns:p14="http://schemas.microsoft.com/office/powerpoint/2010/main" val="643417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Perspectivas</a:t>
            </a:r>
          </a:p>
        </p:txBody>
      </p:sp>
      <p:sp>
        <p:nvSpPr>
          <p:cNvPr id="3" name="Marcador de contenido 2"/>
          <p:cNvSpPr>
            <a:spLocks noGrp="1"/>
          </p:cNvSpPr>
          <p:nvPr>
            <p:ph idx="1"/>
          </p:nvPr>
        </p:nvSpPr>
        <p:spPr/>
        <p:txBody>
          <a:bodyPr>
            <a:normAutofit fontScale="85000" lnSpcReduction="20000"/>
          </a:bodyPr>
          <a:lstStyle/>
          <a:p>
            <a:r>
              <a:rPr lang="es-US" b="0" i="0">
                <a:solidFill>
                  <a:srgbClr val="000000"/>
                </a:solidFill>
                <a:effectLst/>
                <a:latin typeface="Arial" panose="020B0604020202020204" pitchFamily="34" charset="0"/>
              </a:rPr>
              <a:t>"El estatus de China como el mayor tenedor mundial de reservas de divisas no ha cambiado, el superávit comercial a gran escala no ha cambiado y el progreso constante en la internacionalización del yuan se mantiene", agregó Zhao.</a:t>
            </a:r>
            <a:br>
              <a:rPr lang="es-US"/>
            </a:br>
            <a:br>
              <a:rPr lang="es-US"/>
            </a:br>
            <a:r>
              <a:rPr lang="es-US" b="0" i="0">
                <a:solidFill>
                  <a:srgbClr val="000000"/>
                </a:solidFill>
                <a:effectLst/>
                <a:latin typeface="Arial" panose="020B0604020202020204" pitchFamily="34" charset="0"/>
              </a:rPr>
              <a:t>Aún así, el Producto Interno Bruto (PIB) se expandió un 6,9% en 2015, su ritmo más lento en un cuarto de siglo, y los economistas esperan que la ralentización de la actividad se extienda este año, incluso si el Gobierno amplía su campaña de estímulos que ya lleva un año.</a:t>
            </a:r>
            <a:br>
              <a:rPr lang="es-US"/>
            </a:br>
            <a:br>
              <a:rPr lang="es-US"/>
            </a:br>
            <a:r>
              <a:rPr lang="es-US" b="0" i="0">
                <a:solidFill>
                  <a:srgbClr val="000000"/>
                </a:solidFill>
                <a:effectLst/>
                <a:latin typeface="Arial" panose="020B0604020202020204" pitchFamily="34" charset="0"/>
              </a:rPr>
              <a:t>"Creemos que el crecimiento podría ser de un 6,7% a un 6,8% este año", dijo Xu Gao, economista jefe de China Everbright Securities en Beijing.</a:t>
            </a:r>
            <a:br>
              <a:rPr lang="es-US"/>
            </a:br>
            <a:br>
              <a:rPr lang="es-US"/>
            </a:br>
            <a:r>
              <a:rPr lang="es-US" b="0" i="0">
                <a:solidFill>
                  <a:srgbClr val="000000"/>
                </a:solidFill>
                <a:effectLst/>
                <a:latin typeface="Arial" panose="020B0604020202020204" pitchFamily="34" charset="0"/>
              </a:rPr>
              <a:t>"El riesgo de un aterrizaje forzoso podría provenir de políticas inadecuadas del Gobierno. Si las políticas son correctas, entonces el riesgo de un aterrizaje forzoso es muy pequeño", añadió.</a:t>
            </a:r>
            <a:endParaRPr lang="es-US"/>
          </a:p>
        </p:txBody>
      </p:sp>
    </p:spTree>
    <p:extLst>
      <p:ext uri="{BB962C8B-B14F-4D97-AF65-F5344CB8AC3E}">
        <p14:creationId xmlns:p14="http://schemas.microsoft.com/office/powerpoint/2010/main" val="4154961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Perspectivas</a:t>
            </a:r>
          </a:p>
        </p:txBody>
      </p:sp>
      <p:sp>
        <p:nvSpPr>
          <p:cNvPr id="3" name="Marcador de contenido 2"/>
          <p:cNvSpPr>
            <a:spLocks noGrp="1"/>
          </p:cNvSpPr>
          <p:nvPr>
            <p:ph idx="1"/>
          </p:nvPr>
        </p:nvSpPr>
        <p:spPr/>
        <p:txBody>
          <a:bodyPr/>
          <a:lstStyle/>
          <a:p>
            <a:r>
              <a:rPr lang="es-US" b="0" i="0">
                <a:solidFill>
                  <a:srgbClr val="000000"/>
                </a:solidFill>
                <a:effectLst/>
                <a:latin typeface="Arial" panose="020B0604020202020204" pitchFamily="34" charset="0"/>
              </a:rPr>
              <a:t>El NDRC planea destinar 400.000 millones de yuanes (US$61.300 millones) para financiar proyectos de infraestructura de gobiernos locales, dijo en un comunicado una autoridad regional.</a:t>
            </a:r>
          </a:p>
          <a:p>
            <a:r>
              <a:rPr lang="es-US" b="0" i="0">
                <a:solidFill>
                  <a:srgbClr val="000000"/>
                </a:solidFill>
                <a:effectLst/>
                <a:latin typeface="Arial" panose="020B0604020202020204" pitchFamily="34" charset="0"/>
              </a:rPr>
              <a:t>La medida fue revelada tras el anuncio del banco central el martes de un programa de financiamiento para apuntalar a las industrias de China.</a:t>
            </a:r>
            <a:br>
              <a:rPr lang="es-US"/>
            </a:br>
            <a:br>
              <a:rPr lang="es-US"/>
            </a:br>
            <a:r>
              <a:rPr lang="es-US" b="0" i="0">
                <a:solidFill>
                  <a:srgbClr val="000000"/>
                </a:solidFill>
                <a:effectLst/>
                <a:latin typeface="Arial" panose="020B0604020202020204" pitchFamily="34" charset="0"/>
              </a:rPr>
              <a:t>Datos también mostraron que los bancos entregaron préstamos por un récord de 2,51 billones de yuanes en enero, muy por encima de lo que los mercados esperaban, en una señal de que Beijing buscará mantener una política monetaria expansiva.</a:t>
            </a:r>
            <a:endParaRPr lang="es-US"/>
          </a:p>
        </p:txBody>
      </p:sp>
    </p:spTree>
    <p:extLst>
      <p:ext uri="{BB962C8B-B14F-4D97-AF65-F5344CB8AC3E}">
        <p14:creationId xmlns:p14="http://schemas.microsoft.com/office/powerpoint/2010/main" val="1928124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Desaceleracion</a:t>
            </a:r>
          </a:p>
        </p:txBody>
      </p:sp>
      <p:sp>
        <p:nvSpPr>
          <p:cNvPr id="3" name="Marcador de contenido 2"/>
          <p:cNvSpPr>
            <a:spLocks noGrp="1"/>
          </p:cNvSpPr>
          <p:nvPr>
            <p:ph idx="1"/>
          </p:nvPr>
        </p:nvSpPr>
        <p:spPr/>
        <p:txBody>
          <a:bodyPr/>
          <a:lstStyle/>
          <a:p>
            <a:r>
              <a:rPr lang="es-US" b="0" i="0">
                <a:solidFill>
                  <a:srgbClr val="000000"/>
                </a:solidFill>
                <a:effectLst/>
                <a:latin typeface="Arial" panose="020B0604020202020204" pitchFamily="34" charset="0"/>
              </a:rPr>
              <a:t>No sólo la desaceleración de la economía china hizo sufrir considerablemente a los productores de energía y productos básicos.</a:t>
            </a:r>
            <a:br>
              <a:rPr lang="es-US"/>
            </a:br>
            <a:br>
              <a:rPr lang="es-US"/>
            </a:br>
            <a:r>
              <a:rPr lang="es-US" b="0" i="0">
                <a:solidFill>
                  <a:srgbClr val="000000"/>
                </a:solidFill>
                <a:effectLst/>
                <a:latin typeface="Arial" panose="020B0604020202020204" pitchFamily="34" charset="0"/>
              </a:rPr>
              <a:t>También actuó como una fuerte limitante sobre el crecimiento en el resto del mundo en desarrollo, y frenó el crecimiento económico global. </a:t>
            </a:r>
            <a:br>
              <a:rPr lang="es-US"/>
            </a:br>
            <a:br>
              <a:rPr lang="es-US"/>
            </a:br>
            <a:r>
              <a:rPr lang="es-US" b="0" i="0">
                <a:solidFill>
                  <a:srgbClr val="000000"/>
                </a:solidFill>
                <a:effectLst/>
                <a:latin typeface="Arial" panose="020B0604020202020204" pitchFamily="34" charset="0"/>
              </a:rPr>
              <a:t>Igualmente impactante fue la forma en que el colapso del mercado de valores de China y la mal administrada devaluación en el verano provocaron que la Reserva Federal estadounidense pospusiera un aumento de las tasas de interés en septiembre.</a:t>
            </a:r>
            <a:endParaRPr lang="es-US"/>
          </a:p>
        </p:txBody>
      </p:sp>
    </p:spTree>
    <p:extLst>
      <p:ext uri="{BB962C8B-B14F-4D97-AF65-F5344CB8AC3E}">
        <p14:creationId xmlns:p14="http://schemas.microsoft.com/office/powerpoint/2010/main" val="1411843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Renminbi</a:t>
            </a:r>
          </a:p>
        </p:txBody>
      </p:sp>
      <p:sp>
        <p:nvSpPr>
          <p:cNvPr id="3" name="Marcador de contenido 2"/>
          <p:cNvSpPr>
            <a:spLocks noGrp="1"/>
          </p:cNvSpPr>
          <p:nvPr>
            <p:ph idx="1"/>
          </p:nvPr>
        </p:nvSpPr>
        <p:spPr/>
        <p:txBody>
          <a:bodyPr>
            <a:normAutofit lnSpcReduction="10000"/>
          </a:bodyPr>
          <a:lstStyle/>
          <a:p>
            <a:r>
              <a:rPr lang="es-US" b="0" i="0">
                <a:solidFill>
                  <a:srgbClr val="000000"/>
                </a:solidFill>
                <a:effectLst/>
                <a:latin typeface="Arial" panose="020B0604020202020204" pitchFamily="34" charset="0"/>
              </a:rPr>
              <a:t>Ningún banco central es menos propenso a responder a las influencias externas al momento de tomar decisiones. </a:t>
            </a:r>
          </a:p>
          <a:p>
            <a:r>
              <a:rPr lang="es-US" b="0" i="0">
                <a:solidFill>
                  <a:srgbClr val="000000"/>
                </a:solidFill>
                <a:effectLst/>
                <a:latin typeface="Arial" panose="020B0604020202020204" pitchFamily="34" charset="0"/>
              </a:rPr>
              <a:t>La inesperada sensibilidad de la Reserva Federal en este sentido fue un indicador de cómo el mundo ha cambiado como resultado del ascenso de China. </a:t>
            </a:r>
          </a:p>
          <a:p>
            <a:r>
              <a:rPr lang="es-US" b="0" i="0">
                <a:solidFill>
                  <a:srgbClr val="000000"/>
                </a:solidFill>
                <a:effectLst/>
                <a:latin typeface="Arial" panose="020B0604020202020204" pitchFamily="34" charset="0"/>
              </a:rPr>
              <a:t> Finalmente China cumplió su ambición de incluir el renminbi en la canasta de monedas de reserva del Fondo Monetario Internacional.</a:t>
            </a:r>
            <a:br>
              <a:rPr lang="es-US"/>
            </a:br>
            <a:br>
              <a:rPr lang="es-US"/>
            </a:br>
            <a:r>
              <a:rPr lang="es-US" b="0" i="0">
                <a:solidFill>
                  <a:srgbClr val="000000"/>
                </a:solidFill>
                <a:effectLst/>
                <a:latin typeface="Arial" panose="020B0604020202020204" pitchFamily="34" charset="0"/>
              </a:rPr>
              <a:t>En 2016 China nuevamente será de gran importancia para determinar la trayectoria de la economía mundial y la dirección de los flujos de capital</a:t>
            </a:r>
            <a:endParaRPr lang="es-US"/>
          </a:p>
        </p:txBody>
      </p:sp>
    </p:spTree>
    <p:extLst>
      <p:ext uri="{BB962C8B-B14F-4D97-AF65-F5344CB8AC3E}">
        <p14:creationId xmlns:p14="http://schemas.microsoft.com/office/powerpoint/2010/main" val="1279244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Crecimiento dirigido</a:t>
            </a:r>
          </a:p>
        </p:txBody>
      </p:sp>
      <p:sp>
        <p:nvSpPr>
          <p:cNvPr id="3" name="Marcador de contenido 2"/>
          <p:cNvSpPr>
            <a:spLocks noGrp="1"/>
          </p:cNvSpPr>
          <p:nvPr>
            <p:ph idx="1"/>
          </p:nvPr>
        </p:nvSpPr>
        <p:spPr/>
        <p:txBody>
          <a:bodyPr>
            <a:normAutofit lnSpcReduction="10000"/>
          </a:bodyPr>
          <a:lstStyle/>
          <a:p>
            <a:r>
              <a:rPr lang="es-US" b="1" i="0">
                <a:solidFill>
                  <a:srgbClr val="000000"/>
                </a:solidFill>
                <a:effectLst/>
                <a:latin typeface="Arial" panose="020B0604020202020204" pitchFamily="34" charset="0"/>
              </a:rPr>
              <a:t>REGRESO AL ANTIGUO MODELO</a:t>
            </a:r>
            <a:br>
              <a:rPr lang="es-US"/>
            </a:br>
            <a:br>
              <a:rPr lang="es-US"/>
            </a:br>
            <a:r>
              <a:rPr lang="es-US" b="0" i="0">
                <a:solidFill>
                  <a:srgbClr val="000000"/>
                </a:solidFill>
                <a:effectLst/>
                <a:latin typeface="Arial" panose="020B0604020202020204" pitchFamily="34" charset="0"/>
              </a:rPr>
              <a:t>Las empresas estatales también han estado invirtiendo mucho más. </a:t>
            </a:r>
            <a:br>
              <a:rPr lang="es-US"/>
            </a:br>
            <a:br>
              <a:rPr lang="es-US"/>
            </a:br>
            <a:r>
              <a:rPr lang="es-US" b="0" i="0">
                <a:solidFill>
                  <a:srgbClr val="000000"/>
                </a:solidFill>
                <a:effectLst/>
                <a:latin typeface="Arial" panose="020B0604020202020204" pitchFamily="34" charset="0"/>
              </a:rPr>
              <a:t>Esto representa un retorno al antiguo modelo de crecimiento dirigido por la inversión y las exportaciones del que Beijing estaba intentando escapar. </a:t>
            </a:r>
            <a:br>
              <a:rPr lang="es-US"/>
            </a:br>
            <a:br>
              <a:rPr lang="es-US"/>
            </a:br>
            <a:r>
              <a:rPr lang="es-US" b="0" i="0">
                <a:solidFill>
                  <a:srgbClr val="000000"/>
                </a:solidFill>
                <a:effectLst/>
                <a:latin typeface="Arial" panose="020B0604020202020204" pitchFamily="34" charset="0"/>
              </a:rPr>
              <a:t>Cuando a principios de este año se enfrentaron a una desaceleración, las autoridades del partido comunista cambiaron de rumbo, sin duda temiendo que el alto desempleo en las industrias más antiguas provocaría malestar social y una amenaza al poder del partido.</a:t>
            </a:r>
            <a:endParaRPr lang="es-US"/>
          </a:p>
        </p:txBody>
      </p:sp>
    </p:spTree>
    <p:extLst>
      <p:ext uri="{BB962C8B-B14F-4D97-AF65-F5344CB8AC3E}">
        <p14:creationId xmlns:p14="http://schemas.microsoft.com/office/powerpoint/2010/main" val="27430786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Planes economicos</a:t>
            </a:r>
          </a:p>
        </p:txBody>
      </p:sp>
      <p:sp>
        <p:nvSpPr>
          <p:cNvPr id="3" name="Marcador de contenido 2"/>
          <p:cNvSpPr>
            <a:spLocks noGrp="1"/>
          </p:cNvSpPr>
          <p:nvPr>
            <p:ph idx="1"/>
          </p:nvPr>
        </p:nvSpPr>
        <p:spPr>
          <a:xfrm>
            <a:off x="2231136" y="2556788"/>
            <a:ext cx="8047738" cy="3101983"/>
          </a:xfrm>
        </p:spPr>
        <p:txBody>
          <a:bodyPr>
            <a:normAutofit lnSpcReduction="10000"/>
          </a:bodyPr>
          <a:lstStyle/>
          <a:p>
            <a:pPr marL="0" indent="0">
              <a:buNone/>
            </a:pPr>
            <a:r>
              <a:rPr lang="es-US">
                <a:solidFill>
                  <a:srgbClr val="000000"/>
                </a:solidFill>
                <a:latin typeface="Arial" panose="020B0604020202020204" pitchFamily="34" charset="0"/>
              </a:rPr>
              <a:t>P</a:t>
            </a:r>
            <a:r>
              <a:rPr lang="es-US" b="0" i="0">
                <a:solidFill>
                  <a:srgbClr val="000000"/>
                </a:solidFill>
                <a:effectLst/>
                <a:latin typeface="Arial" panose="020B0604020202020204" pitchFamily="34" charset="0"/>
              </a:rPr>
              <a:t>lanes para reequilibrar la economía hacia el consumo y para continuar con lla liberalización financiera.</a:t>
            </a:r>
          </a:p>
          <a:p>
            <a:pPr marL="0" indent="0">
              <a:buNone/>
            </a:pPr>
            <a:r>
              <a:rPr lang="es-US" b="0" i="0">
                <a:solidFill>
                  <a:srgbClr val="000000"/>
                </a:solidFill>
                <a:effectLst/>
                <a:latin typeface="Arial" panose="020B0604020202020204" pitchFamily="34" charset="0"/>
              </a:rPr>
              <a:t>China pagará un precio más alto posteriormente por perpetuar una costosísima asignación inadecuada de recursos.</a:t>
            </a:r>
            <a:br>
              <a:rPr lang="es-US"/>
            </a:br>
            <a:br>
              <a:rPr lang="es-US"/>
            </a:br>
            <a:r>
              <a:rPr lang="es-US" b="0" i="0">
                <a:solidFill>
                  <a:srgbClr val="000000"/>
                </a:solidFill>
                <a:effectLst/>
                <a:latin typeface="Arial" panose="020B0604020202020204" pitchFamily="34" charset="0"/>
              </a:rPr>
              <a:t>El resto del mundo también pagará un precio. Un resultado negativo externo del modelo de crecimiento insostenible de China es que se han deprimido los rendimientos de muchas industrias a causa de la contribución de China al exceso de capacidad global.</a:t>
            </a:r>
          </a:p>
          <a:p>
            <a:pPr marL="0" indent="0">
              <a:buNone/>
            </a:pPr>
            <a:r>
              <a:rPr lang="es-US" b="0" i="0">
                <a:solidFill>
                  <a:srgbClr val="000000"/>
                </a:solidFill>
                <a:effectLst/>
                <a:latin typeface="Arial" panose="020B0604020202020204" pitchFamily="34" charset="0"/>
              </a:rPr>
              <a:t> Ése ha sido un factor en los bajos niveles de inversión industrial en Estados Unidos y Europa desde la crisis financiera.</a:t>
            </a:r>
            <a:endParaRPr lang="es-US"/>
          </a:p>
        </p:txBody>
      </p:sp>
    </p:spTree>
    <p:extLst>
      <p:ext uri="{BB962C8B-B14F-4D97-AF65-F5344CB8AC3E}">
        <p14:creationId xmlns:p14="http://schemas.microsoft.com/office/powerpoint/2010/main" val="1410405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Fundamentos de china</a:t>
            </a:r>
          </a:p>
        </p:txBody>
      </p:sp>
      <p:sp>
        <p:nvSpPr>
          <p:cNvPr id="3" name="Marcador de contenido 2"/>
          <p:cNvSpPr>
            <a:spLocks noGrp="1"/>
          </p:cNvSpPr>
          <p:nvPr>
            <p:ph idx="1"/>
          </p:nvPr>
        </p:nvSpPr>
        <p:spPr/>
        <p:txBody>
          <a:bodyPr>
            <a:normAutofit lnSpcReduction="10000"/>
          </a:bodyPr>
          <a:lstStyle/>
          <a:p>
            <a:r>
              <a:rPr lang="es-US" b="0" i="0">
                <a:solidFill>
                  <a:srgbClr val="000000"/>
                </a:solidFill>
                <a:effectLst/>
                <a:latin typeface="Arial" panose="020B0604020202020204" pitchFamily="34" charset="0"/>
              </a:rPr>
              <a:t>La crisis financiera tiene su origen en Estados Unidos, y China no es el país directamente afectado por esta crisis, las pérdidas de su inversión en ultramar son limitadas y los riesgos son controlables</a:t>
            </a:r>
          </a:p>
          <a:p>
            <a:r>
              <a:rPr lang="es-US" b="0" i="0">
                <a:solidFill>
                  <a:srgbClr val="000000"/>
                </a:solidFill>
                <a:effectLst/>
                <a:latin typeface="Arial" panose="020B0604020202020204" pitchFamily="34" charset="0"/>
              </a:rPr>
              <a:t>. Aunque la tasa de crecimiento económico de China ha venido mostrando en el segundo semestre de este año una tendencia cuesta abajo, permanece aún en un punto alto en comparación con otros países del mundo. </a:t>
            </a:r>
          </a:p>
          <a:p>
            <a:pPr marL="0" indent="0">
              <a:buNone/>
            </a:pPr>
            <a:r>
              <a:rPr lang="es-US">
                <a:solidFill>
                  <a:srgbClr val="000000"/>
                </a:solidFill>
                <a:latin typeface="Arial" panose="020B0604020202020204" pitchFamily="34" charset="0"/>
              </a:rPr>
              <a:t>E</a:t>
            </a:r>
            <a:r>
              <a:rPr lang="es-US" b="0" i="0">
                <a:solidFill>
                  <a:srgbClr val="000000"/>
                </a:solidFill>
                <a:effectLst/>
                <a:latin typeface="Arial" panose="020B0604020202020204" pitchFamily="34" charset="0"/>
              </a:rPr>
              <a:t>l aminoramiento del riesgo de la inflación en el país y la caída de los precios energéticos internacionales ofrecen un más amplio espacio para el reajuste de la política económica. </a:t>
            </a:r>
            <a:br>
              <a:rPr lang="es-US"/>
            </a:br>
            <a:endParaRPr lang="es-US"/>
          </a:p>
        </p:txBody>
      </p:sp>
    </p:spTree>
    <p:extLst>
      <p:ext uri="{BB962C8B-B14F-4D97-AF65-F5344CB8AC3E}">
        <p14:creationId xmlns:p14="http://schemas.microsoft.com/office/powerpoint/2010/main" val="1224411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6104" y="337885"/>
            <a:ext cx="7729728" cy="1188720"/>
          </a:xfrm>
        </p:spPr>
        <p:txBody>
          <a:bodyPr/>
          <a:lstStyle/>
          <a:p>
            <a:r>
              <a:rPr lang="es-US"/>
              <a:t>Carrera politica</a:t>
            </a:r>
          </a:p>
        </p:txBody>
      </p:sp>
      <p:sp>
        <p:nvSpPr>
          <p:cNvPr id="3" name="Marcador de contenido 2"/>
          <p:cNvSpPr>
            <a:spLocks noGrp="1"/>
          </p:cNvSpPr>
          <p:nvPr>
            <p:ph idx="1"/>
          </p:nvPr>
        </p:nvSpPr>
        <p:spPr>
          <a:xfrm>
            <a:off x="2526104" y="1974367"/>
            <a:ext cx="7729728" cy="3101983"/>
          </a:xfrm>
        </p:spPr>
        <p:txBody>
          <a:bodyPr>
            <a:normAutofit fontScale="25000" lnSpcReduction="20000"/>
          </a:bodyPr>
          <a:lstStyle/>
          <a:p>
            <a:pPr fontAlgn="base"/>
            <a:r>
              <a:rPr lang="es-US" sz="6200" b="0" i="0">
                <a:solidFill>
                  <a:srgbClr val="252525"/>
                </a:solidFill>
                <a:effectLst/>
                <a:latin typeface="Helvetica Neue"/>
              </a:rPr>
              <a:t>En </a:t>
            </a:r>
            <a:r>
              <a:rPr lang="es-US" sz="6200" b="0" i="0" u="none" strike="noStrike">
                <a:solidFill>
                  <a:srgbClr val="5A3696"/>
                </a:solidFill>
                <a:effectLst/>
                <a:latin typeface="inherit"/>
                <a:hlinkClick r:id="rId2" tooltip="1974"/>
              </a:rPr>
              <a:t>1974</a:t>
            </a:r>
            <a:r>
              <a:rPr lang="es-US" sz="6200" b="0" i="0">
                <a:solidFill>
                  <a:srgbClr val="252525"/>
                </a:solidFill>
                <a:effectLst/>
                <a:latin typeface="Helvetica Neue"/>
              </a:rPr>
              <a:t> se unió al </a:t>
            </a:r>
            <a:r>
              <a:rPr lang="es-US" sz="6200" b="0" i="0" u="none" strike="noStrike">
                <a:solidFill>
                  <a:srgbClr val="5A3696"/>
                </a:solidFill>
                <a:effectLst/>
                <a:latin typeface="inherit"/>
                <a:hlinkClick r:id="rId3" tooltip="Partido Comunista de China"/>
              </a:rPr>
              <a:t>Partido Comunista de China</a:t>
            </a:r>
            <a:r>
              <a:rPr lang="es-US" sz="6200" b="0" i="0">
                <a:solidFill>
                  <a:srgbClr val="252525"/>
                </a:solidFill>
                <a:effectLst/>
                <a:latin typeface="Helvetica Neue"/>
              </a:rPr>
              <a:t>. En su carrera política ha recorrido algunas de las provincias costeras con mayor desarrollo. En </a:t>
            </a:r>
            <a:r>
              <a:rPr lang="es-US" sz="6200" b="0" i="0" u="none" strike="noStrike">
                <a:solidFill>
                  <a:srgbClr val="5A3696"/>
                </a:solidFill>
                <a:effectLst/>
                <a:latin typeface="inherit"/>
                <a:hlinkClick r:id="rId4" tooltip="1999"/>
              </a:rPr>
              <a:t>1999</a:t>
            </a:r>
            <a:r>
              <a:rPr lang="es-US" sz="6200" b="0" i="0">
                <a:solidFill>
                  <a:srgbClr val="252525"/>
                </a:solidFill>
                <a:effectLst/>
                <a:latin typeface="Helvetica Neue"/>
              </a:rPr>
              <a:t> fue nombrado gobernador de la provincia de </a:t>
            </a:r>
            <a:r>
              <a:rPr lang="es-US" sz="6200" b="0" i="0" u="none" strike="noStrike">
                <a:solidFill>
                  <a:srgbClr val="5A3696"/>
                </a:solidFill>
                <a:effectLst/>
                <a:latin typeface="inherit"/>
                <a:hlinkClick r:id="rId5" tooltip="Fujian"/>
              </a:rPr>
              <a:t>Fujian</a:t>
            </a:r>
            <a:r>
              <a:rPr lang="es-US" sz="6200" b="0" i="0">
                <a:solidFill>
                  <a:srgbClr val="252525"/>
                </a:solidFill>
                <a:effectLst/>
                <a:latin typeface="Helvetica Neue"/>
              </a:rPr>
              <a:t>. En el año </a:t>
            </a:r>
            <a:r>
              <a:rPr lang="es-US" sz="6200" b="0" i="0" u="none" strike="noStrike">
                <a:solidFill>
                  <a:srgbClr val="5A3696"/>
                </a:solidFill>
                <a:effectLst/>
                <a:latin typeface="inherit"/>
                <a:hlinkClick r:id="rId6" tooltip="2000"/>
              </a:rPr>
              <a:t>2000</a:t>
            </a:r>
            <a:r>
              <a:rPr lang="es-US" sz="6200" b="0" i="0">
                <a:solidFill>
                  <a:srgbClr val="252525"/>
                </a:solidFill>
                <a:effectLst/>
                <a:latin typeface="Helvetica Neue"/>
              </a:rPr>
              <a:t> fue nombrado secretario del PCCh de la provincia de </a:t>
            </a:r>
            <a:r>
              <a:rPr lang="es-US" sz="6200" b="0" i="0" u="none" strike="noStrike">
                <a:solidFill>
                  <a:srgbClr val="5A3696"/>
                </a:solidFill>
                <a:effectLst/>
                <a:latin typeface="inherit"/>
                <a:hlinkClick r:id="rId7" tooltip="Zhejiang"/>
              </a:rPr>
              <a:t>Zhejiang</a:t>
            </a:r>
            <a:r>
              <a:rPr lang="es-US" sz="6200" b="0" i="0">
                <a:solidFill>
                  <a:srgbClr val="252525"/>
                </a:solidFill>
                <a:effectLst/>
                <a:latin typeface="Helvetica Neue"/>
              </a:rPr>
              <a:t>.</a:t>
            </a:r>
            <a:endParaRPr lang="es-US" sz="6200" b="0" i="0" baseline="30000">
              <a:solidFill>
                <a:srgbClr val="5A3696"/>
              </a:solidFill>
              <a:effectLst/>
              <a:latin typeface="inherit"/>
            </a:endParaRPr>
          </a:p>
          <a:p>
            <a:pPr fontAlgn="base"/>
            <a:endParaRPr lang="es-US" sz="6200" b="0" i="0">
              <a:solidFill>
                <a:srgbClr val="252525"/>
              </a:solidFill>
              <a:effectLst/>
              <a:latin typeface="Helvetica Neue"/>
            </a:endParaRPr>
          </a:p>
          <a:p>
            <a:pPr fontAlgn="base"/>
            <a:r>
              <a:rPr lang="es-US" sz="6200" b="0" i="0">
                <a:solidFill>
                  <a:srgbClr val="252525"/>
                </a:solidFill>
                <a:effectLst/>
                <a:latin typeface="Helvetica Neue"/>
              </a:rPr>
              <a:t>Después de ganarse reputación de luchador contra la corrupción, en </a:t>
            </a:r>
            <a:r>
              <a:rPr lang="es-US" sz="6200" b="0" i="0" u="none" strike="noStrike">
                <a:solidFill>
                  <a:srgbClr val="5A3696"/>
                </a:solidFill>
                <a:effectLst/>
                <a:latin typeface="inherit"/>
                <a:hlinkClick r:id="rId8" tooltip="Marzo"/>
              </a:rPr>
              <a:t>marzo</a:t>
            </a:r>
            <a:r>
              <a:rPr lang="es-US" sz="6200" b="0" i="0">
                <a:solidFill>
                  <a:srgbClr val="252525"/>
                </a:solidFill>
                <a:effectLst/>
                <a:latin typeface="Helvetica Neue"/>
              </a:rPr>
              <a:t> de </a:t>
            </a:r>
            <a:r>
              <a:rPr lang="es-US" sz="6200" b="0" i="0" u="none" strike="noStrike">
                <a:solidFill>
                  <a:srgbClr val="5A3696"/>
                </a:solidFill>
                <a:effectLst/>
                <a:latin typeface="inherit"/>
                <a:hlinkClick r:id="rId9" tooltip="2007"/>
              </a:rPr>
              <a:t>2007</a:t>
            </a:r>
            <a:r>
              <a:rPr lang="es-US" sz="6200" b="0" i="0">
                <a:solidFill>
                  <a:srgbClr val="252525"/>
                </a:solidFill>
                <a:effectLst/>
                <a:latin typeface="Helvetica Neue"/>
              </a:rPr>
              <a:t> fue nombrado secretario del PCCh en</a:t>
            </a:r>
            <a:r>
              <a:rPr lang="es-US" sz="6200" b="0" i="0" u="none" strike="noStrike">
                <a:solidFill>
                  <a:srgbClr val="5A3696"/>
                </a:solidFill>
                <a:effectLst/>
                <a:latin typeface="inherit"/>
                <a:hlinkClick r:id="rId10" tooltip="Shanghái"/>
              </a:rPr>
              <a:t>Shanghái</a:t>
            </a:r>
            <a:r>
              <a:rPr lang="es-US" sz="6200" b="0" i="0">
                <a:solidFill>
                  <a:srgbClr val="252525"/>
                </a:solidFill>
                <a:effectLst/>
                <a:latin typeface="Helvetica Neue"/>
              </a:rPr>
              <a:t>, reemplazando a </a:t>
            </a:r>
            <a:r>
              <a:rPr lang="es-US" sz="6200" b="0" i="0" u="none" strike="noStrike">
                <a:solidFill>
                  <a:srgbClr val="CC0000"/>
                </a:solidFill>
                <a:effectLst/>
                <a:latin typeface="inherit"/>
                <a:hlinkClick r:id="rId11" tooltip="Chen Liangyu (aún no redactado)"/>
              </a:rPr>
              <a:t>Chen Liangyu</a:t>
            </a:r>
            <a:r>
              <a:rPr lang="es-US" sz="6200" b="0" i="0">
                <a:solidFill>
                  <a:srgbClr val="252525"/>
                </a:solidFill>
                <a:effectLst/>
                <a:latin typeface="Helvetica Neue"/>
              </a:rPr>
              <a:t>, destituido del cargo acusado de corrupción.</a:t>
            </a:r>
          </a:p>
          <a:p>
            <a:pPr fontAlgn="base"/>
            <a:endParaRPr lang="es-US" sz="6200" b="0" i="0">
              <a:solidFill>
                <a:srgbClr val="252525"/>
              </a:solidFill>
              <a:effectLst/>
              <a:latin typeface="Helvetica Neue"/>
            </a:endParaRPr>
          </a:p>
          <a:p>
            <a:pPr fontAlgn="base"/>
            <a:r>
              <a:rPr lang="es-US" sz="6200" b="0" i="0">
                <a:solidFill>
                  <a:srgbClr val="252525"/>
                </a:solidFill>
                <a:effectLst/>
                <a:latin typeface="Helvetica Neue"/>
              </a:rPr>
              <a:t>En </a:t>
            </a:r>
            <a:r>
              <a:rPr lang="es-US" sz="6200" b="0" i="0" u="none" strike="noStrike">
                <a:solidFill>
                  <a:srgbClr val="5A3696"/>
                </a:solidFill>
                <a:effectLst/>
                <a:latin typeface="inherit"/>
                <a:hlinkClick r:id="rId12" tooltip="Octubre"/>
              </a:rPr>
              <a:t>octubre</a:t>
            </a:r>
            <a:r>
              <a:rPr lang="es-US" sz="6200" b="0" i="0">
                <a:solidFill>
                  <a:srgbClr val="252525"/>
                </a:solidFill>
                <a:effectLst/>
                <a:latin typeface="Helvetica Neue"/>
              </a:rPr>
              <a:t> de </a:t>
            </a:r>
            <a:r>
              <a:rPr lang="es-US" sz="6200" b="0" i="0" u="none" strike="noStrike">
                <a:solidFill>
                  <a:srgbClr val="5A3696"/>
                </a:solidFill>
                <a:effectLst/>
                <a:latin typeface="inherit"/>
                <a:hlinkClick r:id="rId9" tooltip="2007"/>
              </a:rPr>
              <a:t>2007</a:t>
            </a:r>
            <a:r>
              <a:rPr lang="es-US" sz="6200" b="0" i="0">
                <a:solidFill>
                  <a:srgbClr val="252525"/>
                </a:solidFill>
                <a:effectLst/>
                <a:latin typeface="Helvetica Neue"/>
              </a:rPr>
              <a:t> fue nombrado miembro (el sexto, según el protocolo), del </a:t>
            </a:r>
            <a:r>
              <a:rPr lang="es-US" sz="6200" b="0" i="0" u="none" strike="noStrike">
                <a:solidFill>
                  <a:srgbClr val="5A3696"/>
                </a:solidFill>
                <a:effectLst/>
                <a:latin typeface="inherit"/>
                <a:hlinkClick r:id="rId13" tooltip="Comité Permanente del Buró Político del Comité Central del Partido Comunista de China"/>
              </a:rPr>
              <a:t>Comité Permanente del Buró Político del Comité Central del Partido Comunista de China</a:t>
            </a:r>
            <a:r>
              <a:rPr lang="es-US" sz="6200" b="0" i="0">
                <a:solidFill>
                  <a:srgbClr val="252525"/>
                </a:solidFill>
                <a:effectLst/>
                <a:latin typeface="Helvetica Neue"/>
              </a:rPr>
              <a:t>. El </a:t>
            </a:r>
            <a:r>
              <a:rPr lang="es-US" sz="6200" b="0" i="0" u="none" strike="noStrike">
                <a:solidFill>
                  <a:srgbClr val="5A3696"/>
                </a:solidFill>
                <a:effectLst/>
                <a:latin typeface="inherit"/>
                <a:hlinkClick r:id="rId14" tooltip="11 de febrero"/>
              </a:rPr>
              <a:t>11 de febrero</a:t>
            </a:r>
            <a:r>
              <a:rPr lang="es-US" sz="6200" b="0" i="0">
                <a:solidFill>
                  <a:srgbClr val="252525"/>
                </a:solidFill>
                <a:effectLst/>
                <a:latin typeface="Helvetica Neue"/>
              </a:rPr>
              <a:t> de </a:t>
            </a:r>
            <a:r>
              <a:rPr lang="es-US" sz="6200" b="0" i="0" u="none" strike="noStrike">
                <a:solidFill>
                  <a:srgbClr val="5A3696"/>
                </a:solidFill>
                <a:effectLst/>
                <a:latin typeface="inherit"/>
                <a:hlinkClick r:id="rId15" tooltip="2008"/>
              </a:rPr>
              <a:t>2008</a:t>
            </a:r>
            <a:r>
              <a:rPr lang="es-US" sz="6200" b="0" i="0">
                <a:solidFill>
                  <a:srgbClr val="252525"/>
                </a:solidFill>
                <a:effectLst/>
                <a:latin typeface="Helvetica Neue"/>
              </a:rPr>
              <a:t> fue nombrado encargado ide los </a:t>
            </a:r>
            <a:r>
              <a:rPr lang="es-US" sz="6200" b="0" i="0" u="none" strike="noStrike">
                <a:solidFill>
                  <a:srgbClr val="5A3696"/>
                </a:solidFill>
                <a:effectLst/>
                <a:latin typeface="inherit"/>
                <a:hlinkClick r:id="rId16" tooltip="Juegos Olímpicos de Pekín 2008"/>
              </a:rPr>
              <a:t>Juegos Olímpicos de Pekín</a:t>
            </a:r>
            <a:r>
              <a:rPr lang="es-US" sz="6200" b="0" i="0">
                <a:solidFill>
                  <a:srgbClr val="252525"/>
                </a:solidFill>
                <a:effectLst/>
                <a:latin typeface="Helvetica Neue"/>
              </a:rPr>
              <a:t>, confirmando de manera extraoficial que Xi sería nombrado próximo vicepresidente.</a:t>
            </a:r>
          </a:p>
          <a:p>
            <a:endParaRPr lang="es-US"/>
          </a:p>
        </p:txBody>
      </p:sp>
    </p:spTree>
    <p:extLst>
      <p:ext uri="{BB962C8B-B14F-4D97-AF65-F5344CB8AC3E}">
        <p14:creationId xmlns:p14="http://schemas.microsoft.com/office/powerpoint/2010/main" val="1366981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Fundamentos de china</a:t>
            </a:r>
          </a:p>
        </p:txBody>
      </p:sp>
      <p:sp>
        <p:nvSpPr>
          <p:cNvPr id="3" name="Marcador de contenido 2"/>
          <p:cNvSpPr>
            <a:spLocks noGrp="1"/>
          </p:cNvSpPr>
          <p:nvPr>
            <p:ph idx="1"/>
          </p:nvPr>
        </p:nvSpPr>
        <p:spPr/>
        <p:txBody>
          <a:bodyPr>
            <a:normAutofit fontScale="92500" lnSpcReduction="10000"/>
          </a:bodyPr>
          <a:lstStyle/>
          <a:p>
            <a:r>
              <a:rPr lang="es-US" b="0" i="0">
                <a:solidFill>
                  <a:srgbClr val="000000"/>
                </a:solidFill>
                <a:effectLst/>
                <a:latin typeface="Arial" panose="020B0604020202020204" pitchFamily="34" charset="0"/>
              </a:rPr>
              <a:t>En los últimos años, la reserva de divisas y los ingresos fiscales del país son relativamente abundantes, de modo que la capacidad de reajuste y control es comparativamente fuerte.</a:t>
            </a:r>
          </a:p>
          <a:p>
            <a:r>
              <a:rPr lang="es-US" b="0" i="0">
                <a:solidFill>
                  <a:srgbClr val="000000"/>
                </a:solidFill>
                <a:effectLst/>
                <a:latin typeface="Arial" panose="020B0604020202020204" pitchFamily="34" charset="0"/>
              </a:rPr>
              <a:t>La llegada de la crisis financiera internacional acelerará necesariamente los pasos de China en la reestructuración económica y en el escalona- miento industrial.</a:t>
            </a:r>
          </a:p>
          <a:p>
            <a:r>
              <a:rPr lang="es-US" b="0" i="0">
                <a:solidFill>
                  <a:srgbClr val="000000"/>
                </a:solidFill>
                <a:effectLst/>
                <a:latin typeface="Arial" panose="020B0604020202020204" pitchFamily="34" charset="0"/>
              </a:rPr>
              <a:t>De una situación desastrosa surge la regeneración de la nación: esto ha sido corroborado en repetidas ocasiones en la historia contemporánea de China. </a:t>
            </a:r>
          </a:p>
          <a:p>
            <a:r>
              <a:rPr lang="es-US" b="0" i="0">
                <a:solidFill>
                  <a:srgbClr val="000000"/>
                </a:solidFill>
                <a:effectLst/>
                <a:latin typeface="Arial" panose="020B0604020202020204" pitchFamily="34" charset="0"/>
              </a:rPr>
              <a:t>Esto constituye también una ventaja de espíritu cultural para superar las dificultades. </a:t>
            </a:r>
            <a:endParaRPr lang="es-US"/>
          </a:p>
        </p:txBody>
      </p:sp>
    </p:spTree>
    <p:extLst>
      <p:ext uri="{BB962C8B-B14F-4D97-AF65-F5344CB8AC3E}">
        <p14:creationId xmlns:p14="http://schemas.microsoft.com/office/powerpoint/2010/main" val="592472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Fundamentos de china</a:t>
            </a:r>
          </a:p>
        </p:txBody>
      </p:sp>
      <p:sp>
        <p:nvSpPr>
          <p:cNvPr id="3" name="Marcador de contenido 2"/>
          <p:cNvSpPr>
            <a:spLocks noGrp="1"/>
          </p:cNvSpPr>
          <p:nvPr>
            <p:ph idx="1"/>
          </p:nvPr>
        </p:nvSpPr>
        <p:spPr>
          <a:xfrm>
            <a:off x="2267350" y="2344967"/>
            <a:ext cx="7729728" cy="3101983"/>
          </a:xfrm>
        </p:spPr>
        <p:txBody>
          <a:bodyPr>
            <a:normAutofit lnSpcReduction="10000"/>
          </a:bodyPr>
          <a:lstStyle/>
          <a:p>
            <a:r>
              <a:rPr lang="es-US" b="0" i="0">
                <a:solidFill>
                  <a:srgbClr val="000000"/>
                </a:solidFill>
                <a:effectLst/>
                <a:latin typeface="Arial" panose="020B0604020202020204" pitchFamily="34" charset="0"/>
              </a:rPr>
              <a:t> El gobierno chino formuló oportunamente un proyecto de ampliación de la demanda interna, una política fiscal relativamente activa y una política monetaria relativamente tolerante; todos ellos son apropiados. </a:t>
            </a:r>
          </a:p>
          <a:p>
            <a:r>
              <a:rPr lang="es-US" b="0" i="0">
                <a:solidFill>
                  <a:srgbClr val="000000"/>
                </a:solidFill>
                <a:effectLst/>
                <a:latin typeface="Arial" panose="020B0604020202020204" pitchFamily="34" charset="0"/>
              </a:rPr>
              <a:t>El mundo necesita a China y ésta, a su vez, necesita participar. El problema importante es aprender; China necesita que más personas lleguen a ser expertas en este terreno.</a:t>
            </a:r>
          </a:p>
          <a:p>
            <a:r>
              <a:rPr lang="es-US" b="0" i="0">
                <a:solidFill>
                  <a:srgbClr val="000000"/>
                </a:solidFill>
                <a:effectLst/>
                <a:latin typeface="Arial" panose="020B0604020202020204" pitchFamily="34" charset="0"/>
              </a:rPr>
              <a:t>China tiene posibilidades de acelerar su reestructuración económica, fortalecer la construcción de su infraestructura, reforzar la causa de la defensa nacional y la causa social y acelerar los pasos de transformar las industrias en otras más ahorrativas de energía y de mejor protección medioambiental. </a:t>
            </a:r>
            <a:endParaRPr lang="es-US"/>
          </a:p>
        </p:txBody>
      </p:sp>
    </p:spTree>
    <p:extLst>
      <p:ext uri="{BB962C8B-B14F-4D97-AF65-F5344CB8AC3E}">
        <p14:creationId xmlns:p14="http://schemas.microsoft.com/office/powerpoint/2010/main" val="1832414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Debilidades</a:t>
            </a:r>
          </a:p>
        </p:txBody>
      </p:sp>
      <p:sp>
        <p:nvSpPr>
          <p:cNvPr id="3" name="Marcador de contenido 2"/>
          <p:cNvSpPr>
            <a:spLocks noGrp="1"/>
          </p:cNvSpPr>
          <p:nvPr>
            <p:ph idx="1"/>
          </p:nvPr>
        </p:nvSpPr>
        <p:spPr/>
        <p:txBody>
          <a:bodyPr/>
          <a:lstStyle/>
          <a:p>
            <a:r>
              <a:rPr lang="es-US" b="0" i="0">
                <a:solidFill>
                  <a:srgbClr val="4F4F4F"/>
                </a:solidFill>
                <a:effectLst/>
                <a:latin typeface="SecondaryFont"/>
              </a:rPr>
              <a:t>, las exportaciones de China sehan reducido, al igual que las importaciones del paísasiático, </a:t>
            </a:r>
            <a:r>
              <a:rPr lang="es-US" b="0" i="0" u="none" strike="noStrike">
                <a:solidFill>
                  <a:srgbClr val="0084FF"/>
                </a:solidFill>
                <a:effectLst/>
                <a:latin typeface="SecondaryFont"/>
                <a:hlinkClick r:id="rId2"/>
              </a:rPr>
              <a:t>entre otras causas porque tienen que luchar contra la depreciación del yuan</a:t>
            </a:r>
            <a:r>
              <a:rPr lang="es-US" b="0" i="0">
                <a:solidFill>
                  <a:srgbClr val="4F4F4F"/>
                </a:solidFill>
                <a:effectLst/>
                <a:latin typeface="SecondaryFont"/>
              </a:rPr>
              <a:t>. </a:t>
            </a:r>
          </a:p>
          <a:p>
            <a:r>
              <a:rPr lang="es-US" b="0" i="0">
                <a:solidFill>
                  <a:srgbClr val="4F4F4F"/>
                </a:solidFill>
                <a:effectLst/>
                <a:latin typeface="SecondaryFont"/>
              </a:rPr>
              <a:t>Una de lasconsecuencias inmediatas de los problemas chinos que es-</a:t>
            </a:r>
          </a:p>
          <a:p>
            <a:pPr marL="0" indent="0">
              <a:buNone/>
            </a:pPr>
            <a:r>
              <a:rPr lang="es-US" b="0" i="0">
                <a:solidFill>
                  <a:srgbClr val="4F4F4F"/>
                </a:solidFill>
                <a:effectLst/>
                <a:latin typeface="SecondaryFont"/>
              </a:rPr>
              <a:t>   tallaron el pasado agosto ha sido la depreciación de  materias  primas ,  hecho que afecta a los grandes paísesexportadores, como </a:t>
            </a:r>
            <a:r>
              <a:rPr lang="es-US" b="0" i="0">
                <a:solidFill>
                  <a:srgbClr val="4F4F4F"/>
                </a:solidFill>
                <a:effectLst/>
                <a:latin typeface="SecondaryFontMedium"/>
              </a:rPr>
              <a:t>Brasil</a:t>
            </a:r>
            <a:r>
              <a:rPr lang="es-US" b="0" i="0">
                <a:solidFill>
                  <a:srgbClr val="4F4F4F"/>
                </a:solidFill>
                <a:effectLst/>
                <a:latin typeface="SecondaryFont"/>
              </a:rPr>
              <a:t> y </a:t>
            </a:r>
            <a:r>
              <a:rPr lang="es-US" b="0" i="0">
                <a:solidFill>
                  <a:srgbClr val="4F4F4F"/>
                </a:solidFill>
                <a:effectLst/>
                <a:latin typeface="SecondaryFontMedium"/>
              </a:rPr>
              <a:t>Rusi  a</a:t>
            </a:r>
            <a:r>
              <a:rPr lang="es-US" b="0" i="0">
                <a:solidFill>
                  <a:srgbClr val="4F4F4F"/>
                </a:solidFill>
                <a:effectLst/>
                <a:latin typeface="SecondaryFont"/>
              </a:rPr>
              <a:t>.</a:t>
            </a:r>
            <a:endParaRPr lang="es-US"/>
          </a:p>
        </p:txBody>
      </p:sp>
    </p:spTree>
    <p:extLst>
      <p:ext uri="{BB962C8B-B14F-4D97-AF65-F5344CB8AC3E}">
        <p14:creationId xmlns:p14="http://schemas.microsoft.com/office/powerpoint/2010/main" val="1963944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US" b="0" i="0">
                <a:solidFill>
                  <a:srgbClr val="4F4F4F"/>
                </a:solidFill>
                <a:effectLst/>
                <a:latin typeface="SecondaryFont"/>
              </a:rPr>
              <a:t>. En primer lugar porque "China </a:t>
            </a:r>
            <a:r>
              <a:rPr lang="es-US" b="0" i="0" u="none" strike="noStrike">
                <a:solidFill>
                  <a:srgbClr val="0084FF"/>
                </a:solidFill>
                <a:effectLst/>
                <a:latin typeface="SecondaryFont"/>
                <a:hlinkClick r:id="rId2"/>
              </a:rPr>
              <a:t>experimentará un cambio demográfico adverso</a:t>
            </a:r>
            <a:r>
              <a:rPr lang="es-US" b="0" i="0">
                <a:solidFill>
                  <a:srgbClr val="4F4F4F"/>
                </a:solidFill>
                <a:effectLst/>
                <a:latin typeface="SecondaryFont"/>
              </a:rPr>
              <a:t> en los próximos años." ¿Por qué? Por la relajación de la "política del hijo único", tras su aplicación durante tres décadas seguidas. </a:t>
            </a:r>
          </a:p>
          <a:p>
            <a:r>
              <a:rPr lang="es-US" b="0" i="0">
                <a:solidFill>
                  <a:srgbClr val="363636"/>
                </a:solidFill>
                <a:effectLst/>
                <a:latin typeface="SecondaryFont"/>
              </a:rPr>
              <a:t> El descenso de la mortalidad infantil y al aumento de la esperanza de vida, </a:t>
            </a:r>
          </a:p>
          <a:p>
            <a:r>
              <a:rPr lang="es-US" b="0" i="0">
                <a:solidFill>
                  <a:srgbClr val="363636"/>
                </a:solidFill>
                <a:effectLst/>
                <a:latin typeface="SecondaryFont"/>
              </a:rPr>
              <a:t>El bajo PIB, la falta de democracia, la falta de transparencia y apertura, los problemas con los derechos y la propiedad de la tierra y la falta de talento son factores que también incidirán negativamente en el crecimiento económico</a:t>
            </a:r>
            <a:endParaRPr lang="es-US"/>
          </a:p>
        </p:txBody>
      </p:sp>
      <p:sp>
        <p:nvSpPr>
          <p:cNvPr id="5" name="Título 4"/>
          <p:cNvSpPr>
            <a:spLocks noGrp="1"/>
          </p:cNvSpPr>
          <p:nvPr>
            <p:ph type="title"/>
          </p:nvPr>
        </p:nvSpPr>
        <p:spPr/>
        <p:txBody>
          <a:bodyPr/>
          <a:lstStyle/>
          <a:p>
            <a:r>
              <a:rPr lang="es-US"/>
              <a:t>Desaceleracion china</a:t>
            </a:r>
          </a:p>
        </p:txBody>
      </p:sp>
    </p:spTree>
    <p:extLst>
      <p:ext uri="{BB962C8B-B14F-4D97-AF65-F5344CB8AC3E}">
        <p14:creationId xmlns:p14="http://schemas.microsoft.com/office/powerpoint/2010/main" val="6247972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Desaceleracion china</a:t>
            </a:r>
            <a:endParaRPr lang="es-US"/>
          </a:p>
        </p:txBody>
      </p:sp>
      <p:sp>
        <p:nvSpPr>
          <p:cNvPr id="7" name="Marcador de contenido 6"/>
          <p:cNvSpPr>
            <a:spLocks noGrp="1"/>
          </p:cNvSpPr>
          <p:nvPr>
            <p:ph idx="1"/>
          </p:nvPr>
        </p:nvSpPr>
        <p:spPr/>
        <p:txBody>
          <a:bodyPr/>
          <a:lstStyle/>
          <a:p>
            <a:r>
              <a:rPr lang="es-US" b="0" i="0" u="none" strike="noStrike">
                <a:solidFill>
                  <a:srgbClr val="0084FF"/>
                </a:solidFill>
                <a:effectLst/>
                <a:latin typeface="SecondaryFont"/>
                <a:hlinkClick r:id="rId2"/>
              </a:rPr>
              <a:t>el PIB per cápita chino está todavía muy por debajo del de </a:t>
            </a:r>
            <a:r>
              <a:rPr lang="es-US" b="0" i="0" u="none" strike="noStrike">
                <a:solidFill>
                  <a:srgbClr val="0084FF"/>
                </a:solidFill>
                <a:effectLst/>
                <a:latin typeface="SecondaryFontMedium"/>
                <a:hlinkClick r:id="rId2"/>
              </a:rPr>
              <a:t>Estados Unidos</a:t>
            </a:r>
            <a:r>
              <a:rPr lang="es-US" b="0" i="0">
                <a:solidFill>
                  <a:srgbClr val="363636"/>
                </a:solidFill>
                <a:effectLst/>
                <a:latin typeface="SecondaryFont"/>
              </a:rPr>
              <a:t> y otros países desarrollados. En 2014 fue tan sólo del 24% en comparación con el norteamericano</a:t>
            </a:r>
          </a:p>
          <a:p>
            <a:r>
              <a:rPr lang="es-US">
                <a:solidFill>
                  <a:srgbClr val="363636"/>
                </a:solidFill>
                <a:latin typeface="SecondaryFont"/>
              </a:rPr>
              <a:t>L</a:t>
            </a:r>
            <a:r>
              <a:rPr lang="es-US" b="0" i="0">
                <a:solidFill>
                  <a:srgbClr val="363636"/>
                </a:solidFill>
                <a:effectLst/>
                <a:latin typeface="SecondaryFont"/>
              </a:rPr>
              <a:t>a falta de democracia es endémica.</a:t>
            </a:r>
          </a:p>
          <a:p>
            <a:r>
              <a:rPr lang="es-US" b="0" i="0">
                <a:solidFill>
                  <a:srgbClr val="363636"/>
                </a:solidFill>
                <a:effectLst/>
                <a:latin typeface="SecondaryFont"/>
              </a:rPr>
              <a:t>La falta de transparencia </a:t>
            </a:r>
            <a:endParaRPr lang="es-US"/>
          </a:p>
        </p:txBody>
      </p:sp>
    </p:spTree>
    <p:extLst>
      <p:ext uri="{BB962C8B-B14F-4D97-AF65-F5344CB8AC3E}">
        <p14:creationId xmlns:p14="http://schemas.microsoft.com/office/powerpoint/2010/main" val="26796260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Poblacion</a:t>
            </a:r>
            <a:endParaRPr lang="es-US"/>
          </a:p>
        </p:txBody>
      </p:sp>
      <p:sp>
        <p:nvSpPr>
          <p:cNvPr id="3" name="Marcador de contenido 2"/>
          <p:cNvSpPr>
            <a:spLocks noGrp="1"/>
          </p:cNvSpPr>
          <p:nvPr>
            <p:ph idx="1"/>
          </p:nvPr>
        </p:nvSpPr>
        <p:spPr/>
        <p:txBody>
          <a:bodyPr/>
          <a:lstStyle/>
          <a:p>
            <a:r>
              <a:rPr lang="es-US" b="0" i="0">
                <a:solidFill>
                  <a:srgbClr val="000000"/>
                </a:solidFill>
                <a:effectLst/>
                <a:latin typeface="MainFont"/>
              </a:rPr>
              <a:t>La población rural, indefensa</a:t>
            </a:r>
          </a:p>
          <a:p>
            <a:r>
              <a:rPr lang="es-US" b="0" i="0">
                <a:solidFill>
                  <a:srgbClr val="363636"/>
                </a:solidFill>
                <a:effectLst/>
                <a:latin typeface="SecondaryFont"/>
              </a:rPr>
              <a:t>Los problemas con los derechos de tierra y la propiedad son igualmente alarmantes, vinculados a menudo con problemas de corrupción y falta de transparencia. La población china se clasifica dualmente, según sea urbana o rural. Los residentes urbanos tienen mejores servicios de educación y salud.</a:t>
            </a:r>
          </a:p>
          <a:p>
            <a:r>
              <a:rPr lang="es-US" b="0" i="0">
                <a:solidFill>
                  <a:srgbClr val="363636"/>
                </a:solidFill>
                <a:effectLst/>
                <a:latin typeface="SecondaryFont"/>
              </a:rPr>
              <a:t>La falta de talento puede ser otra causa de frenazo económico</a:t>
            </a:r>
            <a:endParaRPr lang="es-US"/>
          </a:p>
        </p:txBody>
      </p:sp>
    </p:spTree>
    <p:extLst>
      <p:ext uri="{BB962C8B-B14F-4D97-AF65-F5344CB8AC3E}">
        <p14:creationId xmlns:p14="http://schemas.microsoft.com/office/powerpoint/2010/main" val="39278222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Revolucion acelerada</a:t>
            </a:r>
            <a:endParaRPr lang="es-US"/>
          </a:p>
        </p:txBody>
      </p:sp>
      <p:sp>
        <p:nvSpPr>
          <p:cNvPr id="3" name="Marcador de contenido 2"/>
          <p:cNvSpPr>
            <a:spLocks noGrp="1"/>
          </p:cNvSpPr>
          <p:nvPr>
            <p:ph idx="1"/>
          </p:nvPr>
        </p:nvSpPr>
        <p:spPr/>
        <p:txBody>
          <a:bodyPr>
            <a:normAutofit lnSpcReduction="10000"/>
          </a:bodyPr>
          <a:lstStyle/>
          <a:p>
            <a:r>
              <a:rPr lang="es-US" b="0" i="0">
                <a:solidFill>
                  <a:srgbClr val="000000"/>
                </a:solidFill>
                <a:effectLst/>
                <a:latin typeface="Roboto"/>
              </a:rPr>
              <a:t>Los defensores de la visita y el tratamiento que el presidente chino ha recibido en Reino Unido sostienen que el proceso de adaptación de China a los valores democráticos será lento pero progresivo, en especial si Occidente continúa implicándose a fondo en cuanto a las relaciones comerciales. </a:t>
            </a:r>
          </a:p>
          <a:p>
            <a:r>
              <a:rPr lang="es-US">
                <a:solidFill>
                  <a:srgbClr val="000000"/>
                </a:solidFill>
                <a:latin typeface="Roboto"/>
              </a:rPr>
              <a:t>E</a:t>
            </a:r>
            <a:r>
              <a:rPr lang="es-US" b="0" i="0">
                <a:solidFill>
                  <a:srgbClr val="000000"/>
                </a:solidFill>
                <a:effectLst/>
                <a:latin typeface="Roboto"/>
              </a:rPr>
              <a:t>n opinión de Hodgson, cuando un país entra "en niveles intermedios de desarrollo económico, éste se adapta mal a la continuación de un Estado de un único partido". </a:t>
            </a:r>
          </a:p>
          <a:p>
            <a:r>
              <a:rPr lang="es-US" b="0" i="0">
                <a:solidFill>
                  <a:srgbClr val="000000"/>
                </a:solidFill>
                <a:effectLst/>
                <a:latin typeface="Roboto"/>
              </a:rPr>
              <a:t>China puede tener éxito, asegura, pero "sólo a través de la reforma masiva y potencialmente desestabilizadora de sus instituciones políticas y económicas". </a:t>
            </a:r>
            <a:endParaRPr lang="es-US"/>
          </a:p>
        </p:txBody>
      </p:sp>
    </p:spTree>
    <p:extLst>
      <p:ext uri="{BB962C8B-B14F-4D97-AF65-F5344CB8AC3E}">
        <p14:creationId xmlns:p14="http://schemas.microsoft.com/office/powerpoint/2010/main" val="4269667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Carrera politica</a:t>
            </a:r>
          </a:p>
        </p:txBody>
      </p:sp>
      <p:sp>
        <p:nvSpPr>
          <p:cNvPr id="3" name="Marcador de contenido 2"/>
          <p:cNvSpPr>
            <a:spLocks noGrp="1"/>
          </p:cNvSpPr>
          <p:nvPr>
            <p:ph idx="1"/>
          </p:nvPr>
        </p:nvSpPr>
        <p:spPr/>
        <p:txBody>
          <a:bodyPr>
            <a:normAutofit fontScale="62500" lnSpcReduction="20000"/>
          </a:bodyPr>
          <a:lstStyle/>
          <a:p>
            <a:pPr fontAlgn="base"/>
            <a:r>
              <a:rPr lang="es-US" sz="2600" b="0" i="0">
                <a:solidFill>
                  <a:srgbClr val="252525"/>
                </a:solidFill>
                <a:effectLst/>
                <a:latin typeface="Helvetica Neue"/>
              </a:rPr>
              <a:t>El </a:t>
            </a:r>
            <a:r>
              <a:rPr lang="es-US" sz="2600" b="0" i="0" u="none" strike="noStrike">
                <a:solidFill>
                  <a:srgbClr val="5A3696"/>
                </a:solidFill>
                <a:effectLst/>
                <a:latin typeface="inherit"/>
                <a:hlinkClick r:id="rId2" tooltip="15 de marzo"/>
              </a:rPr>
              <a:t>15 de marzo</a:t>
            </a:r>
            <a:r>
              <a:rPr lang="es-US" sz="2600" b="0" i="0">
                <a:solidFill>
                  <a:srgbClr val="252525"/>
                </a:solidFill>
                <a:effectLst/>
                <a:latin typeface="Helvetica Neue"/>
              </a:rPr>
              <a:t> de </a:t>
            </a:r>
            <a:r>
              <a:rPr lang="es-US" sz="2600" b="0" i="0" u="none" strike="noStrike">
                <a:solidFill>
                  <a:srgbClr val="5A3696"/>
                </a:solidFill>
                <a:effectLst/>
                <a:latin typeface="inherit"/>
                <a:hlinkClick r:id="rId3" tooltip="2008"/>
              </a:rPr>
              <a:t>2008</a:t>
            </a:r>
            <a:r>
              <a:rPr lang="es-US" sz="2600" b="0" i="0">
                <a:solidFill>
                  <a:srgbClr val="252525"/>
                </a:solidFill>
                <a:effectLst/>
                <a:latin typeface="Helvetica Neue"/>
              </a:rPr>
              <a:t> fue elegido Vicepresidente de la República Popular China, en la XI </a:t>
            </a:r>
            <a:r>
              <a:rPr lang="es-US" sz="2600" b="0" i="0" u="none" strike="noStrike">
                <a:solidFill>
                  <a:srgbClr val="5A3696"/>
                </a:solidFill>
                <a:effectLst/>
                <a:latin typeface="inherit"/>
                <a:hlinkClick r:id="rId4" tooltip="Asamblea Popular Nacional de China"/>
              </a:rPr>
              <a:t>Asamblea Popular Nacional de China</a:t>
            </a:r>
            <a:r>
              <a:rPr lang="es-US" sz="2600" b="0" i="0">
                <a:solidFill>
                  <a:srgbClr val="252525"/>
                </a:solidFill>
                <a:effectLst/>
                <a:latin typeface="Helvetica Neue"/>
              </a:rPr>
              <a:t>, al mismo tiempo que </a:t>
            </a:r>
            <a:r>
              <a:rPr lang="es-US" sz="2600" b="0" i="0" u="none" strike="noStrike">
                <a:solidFill>
                  <a:srgbClr val="5A3696"/>
                </a:solidFill>
                <a:effectLst/>
                <a:latin typeface="inherit"/>
                <a:hlinkClick r:id="rId5" tooltip="Hu Jintao"/>
              </a:rPr>
              <a:t>Hu Jintao</a:t>
            </a:r>
            <a:r>
              <a:rPr lang="es-US" sz="2600" b="0" i="0">
                <a:solidFill>
                  <a:srgbClr val="252525"/>
                </a:solidFill>
                <a:effectLst/>
                <a:latin typeface="Helvetica Neue"/>
              </a:rPr>
              <a:t> fue reelecto presidente.</a:t>
            </a:r>
          </a:p>
          <a:p>
            <a:pPr fontAlgn="base"/>
            <a:r>
              <a:rPr lang="es-US" sz="2600" b="0" i="0">
                <a:solidFill>
                  <a:srgbClr val="252525"/>
                </a:solidFill>
                <a:effectLst/>
                <a:latin typeface="Helvetica Neue"/>
              </a:rPr>
              <a:t>EL </a:t>
            </a:r>
            <a:r>
              <a:rPr lang="es-US" sz="2600" b="0" i="0" u="none" strike="noStrike">
                <a:solidFill>
                  <a:srgbClr val="5A3696"/>
                </a:solidFill>
                <a:effectLst/>
                <a:latin typeface="inherit"/>
                <a:hlinkClick r:id="rId6" tooltip="18 de octubre"/>
              </a:rPr>
              <a:t>18 de octubre</a:t>
            </a:r>
            <a:r>
              <a:rPr lang="es-US" sz="2600" b="0" i="0">
                <a:solidFill>
                  <a:srgbClr val="252525"/>
                </a:solidFill>
                <a:effectLst/>
                <a:latin typeface="Helvetica Neue"/>
              </a:rPr>
              <a:t> de </a:t>
            </a:r>
            <a:r>
              <a:rPr lang="es-US" sz="2600" b="0" i="0" u="none" strike="noStrike">
                <a:solidFill>
                  <a:srgbClr val="5A3696"/>
                </a:solidFill>
                <a:effectLst/>
                <a:latin typeface="inherit"/>
                <a:hlinkClick r:id="rId7" tooltip="2010"/>
              </a:rPr>
              <a:t>2010</a:t>
            </a:r>
            <a:r>
              <a:rPr lang="es-US" sz="2600" b="0" i="0">
                <a:solidFill>
                  <a:srgbClr val="252525"/>
                </a:solidFill>
                <a:effectLst/>
                <a:latin typeface="Helvetica Neue"/>
              </a:rPr>
              <a:t> Xi fue nombrado vicepresidente de la </a:t>
            </a:r>
            <a:r>
              <a:rPr lang="es-US" sz="2600" b="0" i="0" u="none" strike="noStrike">
                <a:solidFill>
                  <a:srgbClr val="5A3696"/>
                </a:solidFill>
                <a:effectLst/>
                <a:latin typeface="inherit"/>
                <a:hlinkClick r:id="rId8" tooltip="Comisión Militar Central de la República Popular China"/>
              </a:rPr>
              <a:t>Comisión Militar Central</a:t>
            </a:r>
            <a:r>
              <a:rPr lang="es-US" sz="2600" b="0" i="0">
                <a:solidFill>
                  <a:srgbClr val="252525"/>
                </a:solidFill>
                <a:effectLst/>
                <a:latin typeface="Helvetica Neue"/>
              </a:rPr>
              <a:t>, de esta manera pasó a ocupar puestos destacados en el </a:t>
            </a:r>
            <a:r>
              <a:rPr lang="es-US" sz="2600" b="0" i="0" u="none" strike="noStrike">
                <a:solidFill>
                  <a:srgbClr val="5A3696"/>
                </a:solidFill>
                <a:effectLst/>
                <a:latin typeface="inherit"/>
                <a:hlinkClick r:id="rId9" tooltip="Ejército Popular de Liberación"/>
              </a:rPr>
              <a:t>Ejército Popular de Liberación</a:t>
            </a:r>
            <a:r>
              <a:rPr lang="es-US" sz="2600" b="0" i="0">
                <a:solidFill>
                  <a:srgbClr val="252525"/>
                </a:solidFill>
                <a:effectLst/>
                <a:latin typeface="Helvetica Neue"/>
              </a:rPr>
              <a:t>, el </a:t>
            </a:r>
            <a:r>
              <a:rPr lang="es-US" sz="2600" b="0" i="0" u="none" strike="noStrike">
                <a:solidFill>
                  <a:srgbClr val="5A3696"/>
                </a:solidFill>
                <a:effectLst/>
                <a:latin typeface="inherit"/>
                <a:hlinkClick r:id="rId10" tooltip="Partido Comunista de China"/>
              </a:rPr>
              <a:t>Partido Comunista de China</a:t>
            </a:r>
            <a:r>
              <a:rPr lang="es-US" sz="2600" b="0" i="0">
                <a:solidFill>
                  <a:srgbClr val="252525"/>
                </a:solidFill>
                <a:effectLst/>
                <a:latin typeface="Helvetica Neue"/>
              </a:rPr>
              <a:t> y el Gobierno.</a:t>
            </a:r>
          </a:p>
          <a:p>
            <a:pPr fontAlgn="base"/>
            <a:r>
              <a:rPr lang="es-US" sz="2600" b="0" i="0">
                <a:solidFill>
                  <a:srgbClr val="252525"/>
                </a:solidFill>
                <a:effectLst/>
                <a:latin typeface="Helvetica Neue"/>
              </a:rPr>
              <a:t>El </a:t>
            </a:r>
            <a:r>
              <a:rPr lang="es-US" sz="2600" b="0" i="0" u="none" strike="noStrike">
                <a:solidFill>
                  <a:srgbClr val="5A3696"/>
                </a:solidFill>
                <a:effectLst/>
                <a:latin typeface="inherit"/>
                <a:hlinkClick r:id="rId11" tooltip="15 de noviembre"/>
              </a:rPr>
              <a:t>15 de noviembre</a:t>
            </a:r>
            <a:r>
              <a:rPr lang="es-US" sz="2600" b="0" i="0">
                <a:solidFill>
                  <a:srgbClr val="252525"/>
                </a:solidFill>
                <a:effectLst/>
                <a:latin typeface="Helvetica Neue"/>
              </a:rPr>
              <a:t> de </a:t>
            </a:r>
            <a:r>
              <a:rPr lang="es-US" sz="2600" b="0" i="0" u="none" strike="noStrike">
                <a:solidFill>
                  <a:srgbClr val="5A3696"/>
                </a:solidFill>
                <a:effectLst/>
                <a:latin typeface="inherit"/>
                <a:hlinkClick r:id="rId12" tooltip="2012"/>
              </a:rPr>
              <a:t>2012</a:t>
            </a:r>
            <a:r>
              <a:rPr lang="es-US" sz="2600" b="0" i="0">
                <a:solidFill>
                  <a:srgbClr val="252525"/>
                </a:solidFill>
                <a:effectLst/>
                <a:latin typeface="Helvetica Neue"/>
              </a:rPr>
              <a:t>, tras la confirmación de la </a:t>
            </a:r>
            <a:r>
              <a:rPr lang="es-US" sz="2600" b="0" i="0" u="none" strike="noStrike">
                <a:solidFill>
                  <a:srgbClr val="5A3696"/>
                </a:solidFill>
                <a:effectLst/>
                <a:latin typeface="inherit"/>
                <a:hlinkClick r:id="rId13" tooltip="Comité Central del Partido Comunista de China"/>
              </a:rPr>
              <a:t>Comité Central del Partido Comunista de China</a:t>
            </a:r>
            <a:r>
              <a:rPr lang="es-US" sz="2600" b="0" i="0">
                <a:solidFill>
                  <a:srgbClr val="252525"/>
                </a:solidFill>
                <a:effectLst/>
                <a:latin typeface="Helvetica Neue"/>
              </a:rPr>
              <a:t>, Xi asumió la</a:t>
            </a:r>
            <a:r>
              <a:rPr lang="es-US" sz="2600" b="0" i="0" u="none" strike="noStrike">
                <a:solidFill>
                  <a:srgbClr val="5A3696"/>
                </a:solidFill>
                <a:effectLst/>
                <a:latin typeface="inherit"/>
                <a:hlinkClick r:id="rId14" tooltip="Secretario general del Comité Central del Partido Comunista de China"/>
              </a:rPr>
              <a:t>Secretario general del Comité Central del Partido Comunista de China</a:t>
            </a:r>
            <a:r>
              <a:rPr lang="es-US" sz="2600" b="0" i="0">
                <a:solidFill>
                  <a:srgbClr val="252525"/>
                </a:solidFill>
                <a:effectLst/>
                <a:latin typeface="Helvetica Neue"/>
              </a:rPr>
              <a:t>.</a:t>
            </a:r>
          </a:p>
          <a:p>
            <a:pPr fontAlgn="base"/>
            <a:r>
              <a:rPr lang="es-US" sz="2600" b="0" i="0">
                <a:solidFill>
                  <a:srgbClr val="252525"/>
                </a:solidFill>
                <a:effectLst/>
                <a:latin typeface="Helvetica Neue"/>
              </a:rPr>
              <a:t>El </a:t>
            </a:r>
            <a:r>
              <a:rPr lang="es-US" sz="2600" b="0" i="0" u="none" strike="noStrike">
                <a:solidFill>
                  <a:srgbClr val="5A3696"/>
                </a:solidFill>
                <a:effectLst/>
                <a:latin typeface="inherit"/>
                <a:hlinkClick r:id="rId15" tooltip="14 de marzo"/>
              </a:rPr>
              <a:t>14 de marzo</a:t>
            </a:r>
            <a:r>
              <a:rPr lang="es-US" sz="2600" b="0" i="0">
                <a:solidFill>
                  <a:srgbClr val="252525"/>
                </a:solidFill>
                <a:effectLst/>
                <a:latin typeface="Helvetica Neue"/>
              </a:rPr>
              <a:t> de </a:t>
            </a:r>
            <a:r>
              <a:rPr lang="es-US" sz="2600" b="0" i="0" u="none" strike="noStrike">
                <a:solidFill>
                  <a:srgbClr val="5A3696"/>
                </a:solidFill>
                <a:effectLst/>
                <a:latin typeface="inherit"/>
                <a:hlinkClick r:id="rId16" tooltip="2013"/>
              </a:rPr>
              <a:t>2013</a:t>
            </a:r>
            <a:r>
              <a:rPr lang="es-US" sz="2600" b="0" i="0">
                <a:solidFill>
                  <a:srgbClr val="252525"/>
                </a:solidFill>
                <a:effectLst/>
                <a:latin typeface="Helvetica Neue"/>
              </a:rPr>
              <a:t>, tras la confirmación de la </a:t>
            </a:r>
            <a:r>
              <a:rPr lang="es-US" sz="2600" b="0" i="0" u="none" strike="noStrike">
                <a:solidFill>
                  <a:srgbClr val="5A3696"/>
                </a:solidFill>
                <a:effectLst/>
                <a:latin typeface="inherit"/>
                <a:hlinkClick r:id="rId4" tooltip="Asamblea Popular Nacional de China"/>
              </a:rPr>
              <a:t>Asamblea Popular Nacional de China</a:t>
            </a:r>
            <a:r>
              <a:rPr lang="es-US" sz="2600" b="0" i="0">
                <a:solidFill>
                  <a:srgbClr val="252525"/>
                </a:solidFill>
                <a:effectLst/>
                <a:latin typeface="Helvetica Neue"/>
              </a:rPr>
              <a:t>, Xi asumió la </a:t>
            </a:r>
            <a:r>
              <a:rPr lang="es-US" sz="2600" b="0" i="0" u="none" strike="noStrike">
                <a:solidFill>
                  <a:srgbClr val="5A3696"/>
                </a:solidFill>
                <a:effectLst/>
                <a:latin typeface="inherit"/>
                <a:hlinkClick r:id="rId17" tooltip="Anexo:Presidente de la República Popular China"/>
              </a:rPr>
              <a:t>presidencia de la República Popular China</a:t>
            </a:r>
            <a:r>
              <a:rPr lang="es-US" sz="2600" b="0" i="0">
                <a:solidFill>
                  <a:srgbClr val="252525"/>
                </a:solidFill>
                <a:effectLst/>
                <a:latin typeface="Helvetica Neue"/>
              </a:rPr>
              <a:t>.</a:t>
            </a:r>
          </a:p>
          <a:p>
            <a:endParaRPr lang="es-US"/>
          </a:p>
        </p:txBody>
      </p:sp>
    </p:spTree>
    <p:extLst>
      <p:ext uri="{BB962C8B-B14F-4D97-AF65-F5344CB8AC3E}">
        <p14:creationId xmlns:p14="http://schemas.microsoft.com/office/powerpoint/2010/main" val="79068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Li keQiang</a:t>
            </a:r>
          </a:p>
        </p:txBody>
      </p:sp>
      <p:sp>
        <p:nvSpPr>
          <p:cNvPr id="3" name="Marcador de contenido 2"/>
          <p:cNvSpPr>
            <a:spLocks noGrp="1"/>
          </p:cNvSpPr>
          <p:nvPr>
            <p:ph idx="1"/>
          </p:nvPr>
        </p:nvSpPr>
        <p:spPr/>
        <p:txBody>
          <a:bodyPr/>
          <a:lstStyle/>
          <a:p>
            <a:r>
              <a:rPr lang="es-US" b="1" i="0">
                <a:solidFill>
                  <a:srgbClr val="252525"/>
                </a:solidFill>
                <a:effectLst/>
                <a:latin typeface="Helvetica Neue"/>
              </a:rPr>
              <a:t>Li Keqiang</a:t>
            </a:r>
            <a:r>
              <a:rPr lang="es-US" b="0" i="0">
                <a:solidFill>
                  <a:srgbClr val="252525"/>
                </a:solidFill>
                <a:effectLst/>
                <a:latin typeface="Helvetica Neue"/>
              </a:rPr>
              <a:t> (en </a:t>
            </a:r>
            <a:r>
              <a:rPr lang="es-US" b="0" i="0" u="none" strike="noStrike">
                <a:solidFill>
                  <a:srgbClr val="5A3696"/>
                </a:solidFill>
                <a:effectLst/>
                <a:latin typeface="Helvetica Neue"/>
                <a:hlinkClick r:id="rId2" tooltip="Idioma chino"/>
              </a:rPr>
              <a:t>chino</a:t>
            </a:r>
            <a:r>
              <a:rPr lang="es-US" b="0" i="0">
                <a:solidFill>
                  <a:srgbClr val="252525"/>
                </a:solidFill>
                <a:effectLst/>
                <a:latin typeface="Helvetica Neue"/>
              </a:rPr>
              <a:t>: </a:t>
            </a:r>
            <a:r>
              <a:rPr lang="ja-JP" altLang="es-US" b="0" i="0">
                <a:solidFill>
                  <a:srgbClr val="252525"/>
                </a:solidFill>
                <a:effectLst/>
                <a:latin typeface="Helvetica Neue"/>
              </a:rPr>
              <a:t>李克強</a:t>
            </a:r>
            <a:r>
              <a:rPr lang="es-US" altLang="ja-JP" b="0" i="0">
                <a:solidFill>
                  <a:srgbClr val="252525"/>
                </a:solidFill>
                <a:effectLst/>
                <a:latin typeface="Helvetica Neue"/>
              </a:rPr>
              <a:t>, </a:t>
            </a:r>
            <a:r>
              <a:rPr lang="es-US" b="0" i="0" u="none" strike="noStrike">
                <a:solidFill>
                  <a:srgbClr val="5A3696"/>
                </a:solidFill>
                <a:effectLst/>
                <a:latin typeface="Helvetica Neue"/>
                <a:hlinkClick r:id="rId3" tooltip="Pinyin"/>
              </a:rPr>
              <a:t>pinyin</a:t>
            </a:r>
            <a:r>
              <a:rPr lang="es-US" b="0" i="0">
                <a:solidFill>
                  <a:srgbClr val="252525"/>
                </a:solidFill>
                <a:effectLst/>
                <a:latin typeface="Helvetica Neue"/>
              </a:rPr>
              <a:t>:  Dingyuan,</a:t>
            </a:r>
            <a:r>
              <a:rPr lang="es-US" b="0" i="0" u="none" strike="noStrike">
                <a:solidFill>
                  <a:srgbClr val="5A3696"/>
                </a:solidFill>
                <a:effectLst/>
                <a:latin typeface="Helvetica Neue"/>
                <a:hlinkClick r:id="rId4" tooltip="Anhui"/>
              </a:rPr>
              <a:t>Anhui</a:t>
            </a:r>
            <a:r>
              <a:rPr lang="es-US" b="0" i="0">
                <a:solidFill>
                  <a:srgbClr val="252525"/>
                </a:solidFill>
                <a:effectLst/>
                <a:latin typeface="Helvetica Neue"/>
              </a:rPr>
              <a:t>, </a:t>
            </a:r>
            <a:r>
              <a:rPr lang="es-US" b="0" i="0" u="none" strike="noStrike">
                <a:solidFill>
                  <a:srgbClr val="5A3696"/>
                </a:solidFill>
                <a:effectLst/>
                <a:latin typeface="Helvetica Neue"/>
                <a:hlinkClick r:id="rId5" tooltip="1 de julio"/>
              </a:rPr>
              <a:t>1 de julio</a:t>
            </a:r>
            <a:r>
              <a:rPr lang="es-US" b="0" i="0">
                <a:solidFill>
                  <a:srgbClr val="252525"/>
                </a:solidFill>
                <a:effectLst/>
                <a:latin typeface="Helvetica Neue"/>
              </a:rPr>
              <a:t> de </a:t>
            </a:r>
            <a:r>
              <a:rPr lang="es-US" b="0" i="0" u="none" strike="noStrike">
                <a:solidFill>
                  <a:srgbClr val="5A3696"/>
                </a:solidFill>
                <a:effectLst/>
                <a:latin typeface="Helvetica Neue"/>
                <a:hlinkClick r:id="rId6" tooltip="1955"/>
              </a:rPr>
              <a:t>1955</a:t>
            </a:r>
            <a:r>
              <a:rPr lang="es-US" b="0" i="0">
                <a:solidFill>
                  <a:srgbClr val="252525"/>
                </a:solidFill>
                <a:effectLst/>
                <a:latin typeface="Helvetica Neue"/>
              </a:rPr>
              <a:t>)   es desde el 15 de marzo de 2013 el </a:t>
            </a:r>
            <a:r>
              <a:rPr lang="es-US" b="0" i="0" u="none" strike="noStrike">
                <a:solidFill>
                  <a:srgbClr val="CC0000"/>
                </a:solidFill>
                <a:effectLst/>
                <a:latin typeface="Helvetica Neue"/>
                <a:hlinkClick r:id="rId7" tooltip="Premier de la República Popular China (aún no redactado)"/>
              </a:rPr>
              <a:t>premier de la República Popular China</a:t>
            </a:r>
            <a:r>
              <a:rPr lang="es-US" b="0" i="0">
                <a:solidFill>
                  <a:srgbClr val="252525"/>
                </a:solidFill>
                <a:effectLst/>
                <a:latin typeface="Helvetica Neue"/>
              </a:rPr>
              <a:t>,y </a:t>
            </a:r>
            <a:r>
              <a:rPr lang="es-US" b="0" i="0" u="none" strike="noStrike">
                <a:solidFill>
                  <a:srgbClr val="CC0000"/>
                </a:solidFill>
                <a:effectLst/>
                <a:latin typeface="Helvetica Neue"/>
                <a:hlinkClick r:id="rId8" tooltip="Jefe del partido Comunista de China (aún no redactado)"/>
              </a:rPr>
              <a:t>secretario del Partido</a:t>
            </a:r>
            <a:r>
              <a:rPr lang="es-US" b="0" i="0">
                <a:solidFill>
                  <a:srgbClr val="252525"/>
                </a:solidFill>
                <a:effectLst/>
                <a:latin typeface="Helvetica Neue"/>
              </a:rPr>
              <a:t> en el </a:t>
            </a:r>
            <a:r>
              <a:rPr lang="es-US" b="0" i="0" u="none" strike="noStrike">
                <a:solidFill>
                  <a:srgbClr val="5A3696"/>
                </a:solidFill>
                <a:effectLst/>
                <a:latin typeface="Helvetica Neue"/>
                <a:hlinkClick r:id="rId9" tooltip="Consejo de Estado de la República Popular China"/>
              </a:rPr>
              <a:t>Consejo de Estado</a:t>
            </a:r>
            <a:r>
              <a:rPr lang="es-US" b="0" i="0">
                <a:solidFill>
                  <a:srgbClr val="252525"/>
                </a:solidFill>
                <a:effectLst/>
                <a:latin typeface="Helvetica Neue"/>
              </a:rPr>
              <a:t>de </a:t>
            </a:r>
            <a:r>
              <a:rPr lang="es-US" b="0" i="0" u="none" strike="noStrike">
                <a:solidFill>
                  <a:srgbClr val="5A3696"/>
                </a:solidFill>
                <a:effectLst/>
                <a:latin typeface="Helvetica Neue"/>
                <a:hlinkClick r:id="rId10" tooltip="China"/>
              </a:rPr>
              <a:t>China</a:t>
            </a:r>
            <a:r>
              <a:rPr lang="es-US" b="0" i="0">
                <a:solidFill>
                  <a:srgbClr val="252525"/>
                </a:solidFill>
                <a:effectLst/>
                <a:latin typeface="Helvetica Neue"/>
              </a:rPr>
              <a:t>.</a:t>
            </a:r>
          </a:p>
          <a:p>
            <a:r>
              <a:rPr lang="es-US" b="0" i="0">
                <a:solidFill>
                  <a:srgbClr val="252525"/>
                </a:solidFill>
                <a:effectLst/>
                <a:latin typeface="Helvetica Neue"/>
              </a:rPr>
              <a:t> Además es el segundo miembro más importante del </a:t>
            </a:r>
            <a:r>
              <a:rPr lang="es-US" b="0" i="0" u="none" strike="noStrike">
                <a:solidFill>
                  <a:srgbClr val="5A3696"/>
                </a:solidFill>
                <a:effectLst/>
                <a:latin typeface="Helvetica Neue"/>
                <a:hlinkClick r:id="rId11" tooltip="Comité Permanente del Buró Político del Comité Central del Partido Comunista de China"/>
              </a:rPr>
              <a:t>Comité Permanente del Buró Político</a:t>
            </a:r>
            <a:r>
              <a:rPr lang="es-US" b="0" i="0">
                <a:solidFill>
                  <a:srgbClr val="252525"/>
                </a:solidFill>
                <a:effectLst/>
                <a:latin typeface="Helvetica Neue"/>
              </a:rPr>
              <a:t>, y </a:t>
            </a:r>
            <a:r>
              <a:rPr lang="es-US" b="0" i="1">
                <a:solidFill>
                  <a:srgbClr val="252525"/>
                </a:solidFill>
                <a:effectLst/>
                <a:latin typeface="Helvetica Neue"/>
              </a:rPr>
              <a:t>de facto</a:t>
            </a:r>
            <a:r>
              <a:rPr lang="es-US" b="0" i="0">
                <a:solidFill>
                  <a:srgbClr val="252525"/>
                </a:solidFill>
                <a:effectLst/>
                <a:latin typeface="Helvetica Neue"/>
              </a:rPr>
              <a:t> el responsable de la toma de decisiones de mayor rango del país</a:t>
            </a:r>
            <a:endParaRPr lang="es-US"/>
          </a:p>
        </p:txBody>
      </p:sp>
    </p:spTree>
    <p:extLst>
      <p:ext uri="{BB962C8B-B14F-4D97-AF65-F5344CB8AC3E}">
        <p14:creationId xmlns:p14="http://schemas.microsoft.com/office/powerpoint/2010/main" val="219114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31136" y="581258"/>
            <a:ext cx="7729728" cy="1043774"/>
          </a:xfrm>
        </p:spPr>
        <p:txBody>
          <a:bodyPr/>
          <a:lstStyle/>
          <a:p>
            <a:r>
              <a:rPr lang="es-US"/>
              <a:t>Carrera politica</a:t>
            </a:r>
          </a:p>
        </p:txBody>
      </p:sp>
      <p:sp>
        <p:nvSpPr>
          <p:cNvPr id="3" name="Marcador de contenido 2"/>
          <p:cNvSpPr>
            <a:spLocks noGrp="1"/>
          </p:cNvSpPr>
          <p:nvPr>
            <p:ph idx="1"/>
          </p:nvPr>
        </p:nvSpPr>
        <p:spPr>
          <a:xfrm>
            <a:off x="2413724" y="2017245"/>
            <a:ext cx="7729728" cy="3101983"/>
          </a:xfrm>
        </p:spPr>
        <p:txBody>
          <a:bodyPr>
            <a:normAutofit fontScale="92500" lnSpcReduction="10000"/>
          </a:bodyPr>
          <a:lstStyle/>
          <a:p>
            <a:r>
              <a:rPr lang="es-US" b="0" i="0">
                <a:solidFill>
                  <a:srgbClr val="252525"/>
                </a:solidFill>
                <a:effectLst/>
                <a:latin typeface="Helvetica Neue"/>
              </a:rPr>
              <a:t>Li fue dirigente de la </a:t>
            </a:r>
            <a:r>
              <a:rPr lang="es-US" b="0" i="0" u="none" strike="noStrike">
                <a:solidFill>
                  <a:srgbClr val="5A3696"/>
                </a:solidFill>
                <a:effectLst/>
                <a:latin typeface="Helvetica Neue"/>
                <a:hlinkClick r:id="rId2" tooltip="Liga de la Juventud Comunista de China"/>
              </a:rPr>
              <a:t>Liga de la Juventud Comunista de China</a:t>
            </a:r>
            <a:r>
              <a:rPr lang="es-US" b="0" i="0">
                <a:solidFill>
                  <a:srgbClr val="252525"/>
                </a:solidFill>
                <a:effectLst/>
                <a:latin typeface="Helvetica Neue"/>
              </a:rPr>
              <a:t>; se graduó en Derecho en la </a:t>
            </a:r>
            <a:r>
              <a:rPr lang="es-US" b="0" i="0" u="none" strike="noStrike">
                <a:solidFill>
                  <a:srgbClr val="5A3696"/>
                </a:solidFill>
                <a:effectLst/>
                <a:latin typeface="Helvetica Neue"/>
                <a:hlinkClick r:id="rId3" tooltip="Universidad de Pekín"/>
              </a:rPr>
              <a:t>Universidad de Pekín</a:t>
            </a:r>
            <a:r>
              <a:rPr lang="es-US" b="0" i="0">
                <a:solidFill>
                  <a:srgbClr val="252525"/>
                </a:solidFill>
                <a:effectLst/>
                <a:latin typeface="Helvetica Neue"/>
              </a:rPr>
              <a:t> en </a:t>
            </a:r>
            <a:r>
              <a:rPr lang="es-US" b="0" i="0" u="none" strike="noStrike">
                <a:solidFill>
                  <a:srgbClr val="5A3696"/>
                </a:solidFill>
                <a:effectLst/>
                <a:latin typeface="Helvetica Neue"/>
                <a:hlinkClick r:id="rId4" tooltip="1982"/>
              </a:rPr>
              <a:t>1982</a:t>
            </a:r>
            <a:r>
              <a:rPr lang="es-US" b="0" i="0">
                <a:solidFill>
                  <a:srgbClr val="252525"/>
                </a:solidFill>
                <a:effectLst/>
                <a:latin typeface="Helvetica Neue"/>
              </a:rPr>
              <a:t>. Desde </a:t>
            </a:r>
            <a:r>
              <a:rPr lang="es-US" b="0" i="0" u="none" strike="noStrike">
                <a:solidFill>
                  <a:srgbClr val="5A3696"/>
                </a:solidFill>
                <a:effectLst/>
                <a:latin typeface="Helvetica Neue"/>
                <a:hlinkClick r:id="rId5" tooltip="1998"/>
              </a:rPr>
              <a:t>1998</a:t>
            </a:r>
            <a:r>
              <a:rPr lang="es-US" b="0" i="0">
                <a:solidFill>
                  <a:srgbClr val="252525"/>
                </a:solidFill>
                <a:effectLst/>
                <a:latin typeface="Helvetica Neue"/>
              </a:rPr>
              <a:t> hasta </a:t>
            </a:r>
            <a:r>
              <a:rPr lang="es-US" b="0" i="0" u="none" strike="noStrike">
                <a:solidFill>
                  <a:srgbClr val="5A3696"/>
                </a:solidFill>
                <a:effectLst/>
                <a:latin typeface="Helvetica Neue"/>
                <a:hlinkClick r:id="rId6" tooltip="2004"/>
              </a:rPr>
              <a:t>2004</a:t>
            </a:r>
            <a:r>
              <a:rPr lang="es-US" b="0" i="0">
                <a:solidFill>
                  <a:srgbClr val="252525"/>
                </a:solidFill>
                <a:effectLst/>
                <a:latin typeface="Helvetica Neue"/>
              </a:rPr>
              <a:t>ejerció el cargo de gobernador de la </a:t>
            </a:r>
            <a:r>
              <a:rPr lang="es-US" b="0" i="0" u="none" strike="noStrike">
                <a:solidFill>
                  <a:srgbClr val="5A3696"/>
                </a:solidFill>
                <a:effectLst/>
                <a:latin typeface="Helvetica Neue"/>
                <a:hlinkClick r:id="rId7" tooltip="Provincia de Henan"/>
              </a:rPr>
              <a:t>provincia de Henan</a:t>
            </a:r>
            <a:r>
              <a:rPr lang="es-US" b="0" i="0">
                <a:solidFill>
                  <a:srgbClr val="252525"/>
                </a:solidFill>
                <a:effectLst/>
                <a:latin typeface="Helvetica Neue"/>
              </a:rPr>
              <a:t> y entre </a:t>
            </a:r>
            <a:r>
              <a:rPr lang="es-US" b="0" i="0" u="none" strike="noStrike">
                <a:solidFill>
                  <a:srgbClr val="5A3696"/>
                </a:solidFill>
                <a:effectLst/>
                <a:latin typeface="Helvetica Neue"/>
                <a:hlinkClick r:id="rId6" tooltip="2004"/>
              </a:rPr>
              <a:t>2004</a:t>
            </a:r>
            <a:r>
              <a:rPr lang="es-US" b="0" i="0">
                <a:solidFill>
                  <a:srgbClr val="252525"/>
                </a:solidFill>
                <a:effectLst/>
                <a:latin typeface="Helvetica Neue"/>
              </a:rPr>
              <a:t> y</a:t>
            </a:r>
            <a:r>
              <a:rPr lang="es-US" b="0" i="0" u="none" strike="noStrike">
                <a:solidFill>
                  <a:srgbClr val="5A3696"/>
                </a:solidFill>
                <a:effectLst/>
                <a:latin typeface="Helvetica Neue"/>
                <a:hlinkClick r:id="rId8" tooltip="2008"/>
              </a:rPr>
              <a:t>2008</a:t>
            </a:r>
            <a:r>
              <a:rPr lang="es-US" b="0" i="0">
                <a:solidFill>
                  <a:srgbClr val="252525"/>
                </a:solidFill>
                <a:effectLst/>
                <a:latin typeface="Helvetica Neue"/>
              </a:rPr>
              <a:t> fue secretario general del PCCh en la </a:t>
            </a:r>
            <a:r>
              <a:rPr lang="es-US" b="0" i="0" u="none" strike="noStrike">
                <a:solidFill>
                  <a:srgbClr val="CC0000"/>
                </a:solidFill>
                <a:effectLst/>
                <a:latin typeface="Helvetica Neue"/>
                <a:hlinkClick r:id="rId9" tooltip="Provincia de Liaoning (aún no redactado)"/>
              </a:rPr>
              <a:t>provincia de Liaoning</a:t>
            </a:r>
            <a:r>
              <a:rPr lang="es-US" b="0" i="0">
                <a:solidFill>
                  <a:srgbClr val="252525"/>
                </a:solidFill>
                <a:effectLst/>
                <a:latin typeface="Helvetica Neue"/>
              </a:rPr>
              <a:t>.</a:t>
            </a:r>
          </a:p>
          <a:p>
            <a:r>
              <a:rPr lang="es-US" b="0" i="0">
                <a:solidFill>
                  <a:srgbClr val="252525"/>
                </a:solidFill>
                <a:effectLst/>
                <a:latin typeface="Helvetica Neue"/>
              </a:rPr>
              <a:t>Desde </a:t>
            </a:r>
            <a:r>
              <a:rPr lang="es-US" b="0" i="0" u="none" strike="noStrike">
                <a:solidFill>
                  <a:srgbClr val="5A3696"/>
                </a:solidFill>
                <a:effectLst/>
                <a:latin typeface="Helvetica Neue"/>
                <a:hlinkClick r:id="rId8" tooltip="2008"/>
              </a:rPr>
              <a:t>2008</a:t>
            </a:r>
            <a:r>
              <a:rPr lang="es-US" b="0" i="0">
                <a:solidFill>
                  <a:srgbClr val="252525"/>
                </a:solidFill>
                <a:effectLst/>
                <a:latin typeface="Helvetica Neue"/>
              </a:rPr>
              <a:t> hasta </a:t>
            </a:r>
            <a:r>
              <a:rPr lang="es-US" b="0" i="0" u="none" strike="noStrike">
                <a:solidFill>
                  <a:srgbClr val="5A3696"/>
                </a:solidFill>
                <a:effectLst/>
                <a:latin typeface="Helvetica Neue"/>
                <a:hlinkClick r:id="rId10" tooltip="2013"/>
              </a:rPr>
              <a:t>2013</a:t>
            </a:r>
            <a:r>
              <a:rPr lang="es-US" b="0" i="0">
                <a:solidFill>
                  <a:srgbClr val="252525"/>
                </a:solidFill>
                <a:effectLst/>
                <a:latin typeface="Helvetica Neue"/>
              </a:rPr>
              <a:t> Li ejerció el cargo de </a:t>
            </a:r>
            <a:r>
              <a:rPr lang="es-US" b="0" i="0" u="none" strike="noStrike">
                <a:solidFill>
                  <a:srgbClr val="5A3696"/>
                </a:solidFill>
                <a:effectLst/>
                <a:latin typeface="Helvetica Neue"/>
                <a:hlinkClick r:id="rId11" tooltip="Vicepremier de la República Popular China"/>
              </a:rPr>
              <a:t>principal viceprimer ministro</a:t>
            </a:r>
            <a:r>
              <a:rPr lang="es-US" b="0" i="0">
                <a:solidFill>
                  <a:srgbClr val="252525"/>
                </a:solidFill>
                <a:effectLst/>
                <a:latin typeface="Helvetica Neue"/>
              </a:rPr>
              <a:t>.</a:t>
            </a:r>
          </a:p>
          <a:p>
            <a:r>
              <a:rPr lang="es-US" b="0" i="0">
                <a:solidFill>
                  <a:srgbClr val="252525"/>
                </a:solidFill>
                <a:effectLst/>
                <a:latin typeface="Helvetica Neue"/>
              </a:rPr>
              <a:t> Durante ese período, como mano derecha del primer ministro </a:t>
            </a:r>
            <a:r>
              <a:rPr lang="es-US" b="0" i="0" u="none" strike="noStrike">
                <a:solidFill>
                  <a:srgbClr val="5A3696"/>
                </a:solidFill>
                <a:effectLst/>
                <a:latin typeface="Helvetica Neue"/>
                <a:hlinkClick r:id="rId12" tooltip="Wen Jiabao"/>
              </a:rPr>
              <a:t>Wen Jiabao</a:t>
            </a:r>
            <a:r>
              <a:rPr lang="es-US" b="0" i="0">
                <a:solidFill>
                  <a:srgbClr val="252525"/>
                </a:solidFill>
                <a:effectLst/>
                <a:latin typeface="Helvetica Neue"/>
              </a:rPr>
              <a:t>, los temas de su competencia incluían desarrollo económico, </a:t>
            </a:r>
            <a:r>
              <a:rPr lang="es-US" b="0" i="0" u="none" strike="noStrike">
                <a:solidFill>
                  <a:srgbClr val="5A3696"/>
                </a:solidFill>
                <a:effectLst/>
                <a:latin typeface="Helvetica Neue"/>
                <a:hlinkClick r:id="rId13" tooltip="Control de precios"/>
              </a:rPr>
              <a:t>control de precios</a:t>
            </a:r>
            <a:r>
              <a:rPr lang="es-US" b="0" i="0">
                <a:solidFill>
                  <a:srgbClr val="252525"/>
                </a:solidFill>
                <a:effectLst/>
                <a:latin typeface="Helvetica Neue"/>
              </a:rPr>
              <a:t>, finanzas, </a:t>
            </a:r>
            <a:r>
              <a:rPr lang="es-US" b="0" i="0" u="none" strike="noStrike">
                <a:solidFill>
                  <a:srgbClr val="5A3696"/>
                </a:solidFill>
                <a:effectLst/>
                <a:latin typeface="Helvetica Neue"/>
                <a:hlinkClick r:id="rId14" tooltip="Cambio climático"/>
              </a:rPr>
              <a:t>cambio climático</a:t>
            </a:r>
            <a:r>
              <a:rPr lang="es-US" b="0" i="0">
                <a:solidFill>
                  <a:srgbClr val="252525"/>
                </a:solidFill>
                <a:effectLst/>
                <a:latin typeface="Helvetica Neue"/>
              </a:rPr>
              <a:t>, y gestión macroeconómica.</a:t>
            </a:r>
            <a:endParaRPr lang="es-US" b="0" i="0" baseline="30000">
              <a:solidFill>
                <a:srgbClr val="5A3696"/>
              </a:solidFill>
              <a:effectLst/>
              <a:latin typeface="inherit"/>
            </a:endParaRPr>
          </a:p>
          <a:p>
            <a:r>
              <a:rPr lang="es-US" b="0" i="0">
                <a:solidFill>
                  <a:srgbClr val="252525"/>
                </a:solidFill>
                <a:effectLst/>
                <a:latin typeface="Helvetica Neue"/>
              </a:rPr>
              <a:t> Li es considerado como uno de los integrantes de la "quinta generación" de dirigentes comunistas chinos</a:t>
            </a:r>
            <a:endParaRPr lang="es-US"/>
          </a:p>
        </p:txBody>
      </p:sp>
    </p:spTree>
    <p:extLst>
      <p:ext uri="{BB962C8B-B14F-4D97-AF65-F5344CB8AC3E}">
        <p14:creationId xmlns:p14="http://schemas.microsoft.com/office/powerpoint/2010/main" val="3084544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Partido comunista</a:t>
            </a:r>
          </a:p>
        </p:txBody>
      </p:sp>
      <p:sp>
        <p:nvSpPr>
          <p:cNvPr id="3" name="Marcador de contenido 2"/>
          <p:cNvSpPr>
            <a:spLocks noGrp="1"/>
          </p:cNvSpPr>
          <p:nvPr>
            <p:ph idx="1"/>
          </p:nvPr>
        </p:nvSpPr>
        <p:spPr/>
        <p:txBody>
          <a:bodyPr/>
          <a:lstStyle/>
          <a:p>
            <a:r>
              <a:rPr lang="es-US" b="0" i="0">
                <a:solidFill>
                  <a:srgbClr val="252525"/>
                </a:solidFill>
                <a:effectLst/>
                <a:latin typeface="Helvetica Neue"/>
              </a:rPr>
              <a:t>El </a:t>
            </a:r>
            <a:r>
              <a:rPr lang="es-US" b="1" i="0">
                <a:solidFill>
                  <a:srgbClr val="252525"/>
                </a:solidFill>
                <a:effectLst/>
                <a:latin typeface="Helvetica Neue"/>
              </a:rPr>
              <a:t>Partido Comunista de China</a:t>
            </a:r>
            <a:r>
              <a:rPr lang="es-US" b="0" i="0">
                <a:solidFill>
                  <a:srgbClr val="252525"/>
                </a:solidFill>
                <a:effectLst/>
                <a:latin typeface="Helvetica Neue"/>
              </a:rPr>
              <a:t> (</a:t>
            </a:r>
            <a:r>
              <a:rPr lang="es-US" b="1" i="0">
                <a:solidFill>
                  <a:srgbClr val="252525"/>
                </a:solidFill>
                <a:effectLst/>
                <a:latin typeface="Helvetica Neue"/>
              </a:rPr>
              <a:t>PCCh</a:t>
            </a:r>
            <a:r>
              <a:rPr lang="es-US" altLang="ja-JP" b="0" i="0">
                <a:solidFill>
                  <a:srgbClr val="252525"/>
                </a:solidFill>
                <a:effectLst/>
                <a:latin typeface="Helvetica Neue"/>
              </a:rPr>
              <a:t> </a:t>
            </a:r>
            <a:r>
              <a:rPr lang="es-US">
                <a:solidFill>
                  <a:srgbClr val="5A3696"/>
                </a:solidFill>
                <a:latin typeface="Helvetica Neue"/>
              </a:rPr>
              <a:t>chino tradiciona</a:t>
            </a:r>
            <a:r>
              <a:rPr lang="es-US" b="0" i="0">
                <a:solidFill>
                  <a:srgbClr val="252525"/>
                </a:solidFill>
                <a:effectLst/>
                <a:latin typeface="Helvetica Neue"/>
              </a:rPr>
              <a:t> </a:t>
            </a:r>
            <a:r>
              <a:rPr lang="es-US" b="0" i="0" u="none" strike="noStrike">
                <a:solidFill>
                  <a:srgbClr val="5A3696"/>
                </a:solidFill>
                <a:effectLst/>
                <a:latin typeface="Helvetica Neue"/>
                <a:hlinkClick r:id="rId2" tooltip="Wade-Giles"/>
              </a:rPr>
              <a:t>Wade-Giles</a:t>
            </a:r>
            <a:r>
              <a:rPr lang="es-US" b="0" i="0">
                <a:solidFill>
                  <a:srgbClr val="252525"/>
                </a:solidFill>
                <a:effectLst/>
                <a:latin typeface="Helvetica Neue"/>
              </a:rPr>
              <a:t>: </a:t>
            </a:r>
            <a:r>
              <a:rPr lang="es-US" b="0" i="1">
                <a:solidFill>
                  <a:srgbClr val="252525"/>
                </a:solidFill>
                <a:effectLst/>
                <a:latin typeface="Helvetica Neue"/>
              </a:rPr>
              <a:t>Chung-kuo Kong-chan-tang</a:t>
            </a:r>
            <a:r>
              <a:rPr lang="es-US" b="0" i="0">
                <a:solidFill>
                  <a:srgbClr val="252525"/>
                </a:solidFill>
                <a:effectLst/>
                <a:latin typeface="Helvetica Neue"/>
              </a:rPr>
              <a:t>, literalmente «</a:t>
            </a:r>
            <a:r>
              <a:rPr lang="es-US" b="1" i="0">
                <a:solidFill>
                  <a:srgbClr val="252525"/>
                </a:solidFill>
                <a:effectLst/>
                <a:latin typeface="Helvetica Neue"/>
              </a:rPr>
              <a:t>Partido Comunista de China</a:t>
            </a:r>
            <a:r>
              <a:rPr lang="es-US" b="0" i="0">
                <a:solidFill>
                  <a:srgbClr val="252525"/>
                </a:solidFill>
                <a:effectLst/>
                <a:latin typeface="Helvetica Neue"/>
              </a:rPr>
              <a:t>») es el </a:t>
            </a:r>
            <a:r>
              <a:rPr lang="es-US" b="0" i="0" u="none" strike="noStrike">
                <a:solidFill>
                  <a:srgbClr val="5A3696"/>
                </a:solidFill>
                <a:effectLst/>
                <a:latin typeface="Helvetica Neue"/>
                <a:hlinkClick r:id="rId3" tooltip="Partido político"/>
              </a:rPr>
              <a:t>partido político</a:t>
            </a:r>
            <a:r>
              <a:rPr lang="es-US" b="0" i="0">
                <a:solidFill>
                  <a:srgbClr val="252525"/>
                </a:solidFill>
                <a:effectLst/>
                <a:latin typeface="Helvetica Neue"/>
              </a:rPr>
              <a:t> que gobierna la </a:t>
            </a:r>
            <a:r>
              <a:rPr lang="es-US" b="0" i="0" u="none" strike="noStrike">
                <a:solidFill>
                  <a:srgbClr val="5A3696"/>
                </a:solidFill>
                <a:effectLst/>
                <a:latin typeface="Helvetica Neue"/>
                <a:hlinkClick r:id="rId4" tooltip="República Popular China"/>
              </a:rPr>
              <a:t>República Popular China</a:t>
            </a:r>
            <a:r>
              <a:rPr lang="es-US" b="0" i="0">
                <a:solidFill>
                  <a:srgbClr val="252525"/>
                </a:solidFill>
                <a:effectLst/>
                <a:latin typeface="Helvetica Neue"/>
              </a:rPr>
              <a:t>.</a:t>
            </a:r>
          </a:p>
          <a:p>
            <a:r>
              <a:rPr lang="es-US" b="0" i="0">
                <a:solidFill>
                  <a:srgbClr val="252525"/>
                </a:solidFill>
                <a:effectLst/>
                <a:latin typeface="Helvetica Neue"/>
              </a:rPr>
              <a:t>Con más de 86 millones de miembros en </a:t>
            </a:r>
            <a:r>
              <a:rPr lang="es-US" b="0" i="0" u="none" strike="noStrike">
                <a:solidFill>
                  <a:srgbClr val="5A3696"/>
                </a:solidFill>
                <a:effectLst/>
                <a:latin typeface="Helvetica Neue"/>
                <a:hlinkClick r:id="rId5" tooltip="2014"/>
              </a:rPr>
              <a:t>2014</a:t>
            </a:r>
            <a:r>
              <a:rPr lang="es-US" b="0" i="0">
                <a:solidFill>
                  <a:srgbClr val="252525"/>
                </a:solidFill>
                <a:effectLst/>
                <a:latin typeface="Helvetica Neue"/>
              </a:rPr>
              <a:t>, se ha convertido en una de las mayores organizaciones políticas del mundo</a:t>
            </a:r>
            <a:endParaRPr lang="es-US"/>
          </a:p>
        </p:txBody>
      </p:sp>
    </p:spTree>
    <p:extLst>
      <p:ext uri="{BB962C8B-B14F-4D97-AF65-F5344CB8AC3E}">
        <p14:creationId xmlns:p14="http://schemas.microsoft.com/office/powerpoint/2010/main" val="2060121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Partido comunista</a:t>
            </a:r>
          </a:p>
        </p:txBody>
      </p:sp>
      <p:sp>
        <p:nvSpPr>
          <p:cNvPr id="3" name="Marcador de contenido 2"/>
          <p:cNvSpPr>
            <a:spLocks noGrp="1"/>
          </p:cNvSpPr>
          <p:nvPr>
            <p:ph idx="1"/>
          </p:nvPr>
        </p:nvSpPr>
        <p:spPr/>
        <p:txBody>
          <a:bodyPr/>
          <a:lstStyle/>
          <a:p>
            <a:r>
              <a:rPr lang="es-US" b="0" i="0">
                <a:solidFill>
                  <a:srgbClr val="252525"/>
                </a:solidFill>
                <a:effectLst/>
                <a:latin typeface="Helvetica Neue"/>
              </a:rPr>
              <a:t>. Tras la muerte de Mao en </a:t>
            </a:r>
            <a:r>
              <a:rPr lang="es-US" b="0" i="0" u="none" strike="noStrike">
                <a:solidFill>
                  <a:srgbClr val="5A3696"/>
                </a:solidFill>
                <a:effectLst/>
                <a:latin typeface="Helvetica Neue"/>
                <a:hlinkClick r:id="rId2" tooltip="1976"/>
              </a:rPr>
              <a:t>1976</a:t>
            </a:r>
            <a:r>
              <a:rPr lang="es-US" b="0" i="0">
                <a:solidFill>
                  <a:srgbClr val="252525"/>
                </a:solidFill>
                <a:effectLst/>
                <a:latin typeface="Helvetica Neue"/>
              </a:rPr>
              <a:t>, su sucesor </a:t>
            </a:r>
            <a:r>
              <a:rPr lang="es-US" b="0" i="0" u="none" strike="noStrike">
                <a:solidFill>
                  <a:srgbClr val="5A3696"/>
                </a:solidFill>
                <a:effectLst/>
                <a:latin typeface="Helvetica Neue"/>
                <a:hlinkClick r:id="rId3" tooltip="Hua Guofeng"/>
              </a:rPr>
              <a:t>Hua Guofeng</a:t>
            </a:r>
            <a:r>
              <a:rPr lang="es-US" b="0" i="0">
                <a:solidFill>
                  <a:srgbClr val="252525"/>
                </a:solidFill>
                <a:effectLst/>
                <a:latin typeface="Helvetica Neue"/>
              </a:rPr>
              <a:t> no lograría mantener el poder, que acabaría en manos de </a:t>
            </a:r>
            <a:r>
              <a:rPr lang="es-US" b="0" i="0" u="none" strike="noStrike">
                <a:solidFill>
                  <a:srgbClr val="5A3696"/>
                </a:solidFill>
                <a:effectLst/>
                <a:latin typeface="Helvetica Neue"/>
                <a:hlinkClick r:id="rId4" tooltip="Deng Xiaoping"/>
              </a:rPr>
              <a:t>Deng Xiaoping</a:t>
            </a:r>
            <a:r>
              <a:rPr lang="es-US" b="0" i="0">
                <a:solidFill>
                  <a:srgbClr val="252525"/>
                </a:solidFill>
                <a:effectLst/>
                <a:latin typeface="Helvetica Neue"/>
              </a:rPr>
              <a:t>, líder pragmático que alteraría la base ideológica del Partido permitiendo una serie de reformas institucionales y económicas que alentarían la adopción de modelos económicos de desarrollo de tipo</a:t>
            </a:r>
            <a:r>
              <a:rPr lang="es-US" b="0" i="0" u="none" strike="noStrike">
                <a:solidFill>
                  <a:srgbClr val="5A3696"/>
                </a:solidFill>
                <a:effectLst/>
                <a:latin typeface="Helvetica Neue"/>
                <a:hlinkClick r:id="rId5" tooltip="Capitalismo"/>
              </a:rPr>
              <a:t>capitalista</a:t>
            </a:r>
            <a:r>
              <a:rPr lang="es-US" b="0" i="0">
                <a:solidFill>
                  <a:srgbClr val="252525"/>
                </a:solidFill>
                <a:effectLst/>
                <a:latin typeface="Helvetica Neue"/>
              </a:rPr>
              <a:t>. </a:t>
            </a:r>
          </a:p>
          <a:p>
            <a:r>
              <a:rPr lang="es-US" b="0" i="0">
                <a:solidFill>
                  <a:srgbClr val="252525"/>
                </a:solidFill>
                <a:effectLst/>
                <a:latin typeface="Helvetica Neue"/>
              </a:rPr>
              <a:t>Estas reformas se intensificarían con los sucesores de Deng Xiaoping, primero </a:t>
            </a:r>
            <a:r>
              <a:rPr lang="es-US" b="0" i="0" u="none" strike="noStrike">
                <a:solidFill>
                  <a:srgbClr val="5A3696"/>
                </a:solidFill>
                <a:effectLst/>
                <a:latin typeface="Helvetica Neue"/>
                <a:hlinkClick r:id="rId6" tooltip="Jiang Zemin"/>
              </a:rPr>
              <a:t>Jiang Zemin</a:t>
            </a:r>
            <a:r>
              <a:rPr lang="es-US" b="0" i="0">
                <a:solidFill>
                  <a:srgbClr val="252525"/>
                </a:solidFill>
                <a:effectLst/>
                <a:latin typeface="Helvetica Neue"/>
              </a:rPr>
              <a:t>, </a:t>
            </a:r>
            <a:r>
              <a:rPr lang="es-US" b="0" i="0" u="none" strike="noStrike">
                <a:solidFill>
                  <a:srgbClr val="5A3696"/>
                </a:solidFill>
                <a:effectLst/>
                <a:latin typeface="Helvetica Neue"/>
                <a:hlinkClick r:id="rId7" tooltip="Hu Jintao"/>
              </a:rPr>
              <a:t>Hu Jintao</a:t>
            </a:r>
            <a:r>
              <a:rPr lang="es-US" b="0" i="0">
                <a:solidFill>
                  <a:srgbClr val="252525"/>
                </a:solidFill>
                <a:effectLst/>
                <a:latin typeface="Helvetica Neue"/>
              </a:rPr>
              <a:t> y después </a:t>
            </a:r>
            <a:r>
              <a:rPr lang="es-US" b="0" i="0" u="none" strike="noStrike">
                <a:solidFill>
                  <a:srgbClr val="5A3696"/>
                </a:solidFill>
                <a:effectLst/>
                <a:latin typeface="Helvetica Neue"/>
                <a:hlinkClick r:id="rId8" tooltip="Xi Jinping"/>
              </a:rPr>
              <a:t>Xi Jinping</a:t>
            </a:r>
            <a:r>
              <a:rPr lang="es-US" b="0" i="0">
                <a:solidFill>
                  <a:srgbClr val="252525"/>
                </a:solidFill>
                <a:effectLst/>
                <a:latin typeface="Helvetica Neue"/>
              </a:rPr>
              <a:t>, actual</a:t>
            </a:r>
            <a:r>
              <a:rPr lang="es-US" b="0" i="0" u="none" strike="noStrike">
                <a:solidFill>
                  <a:srgbClr val="5A3696"/>
                </a:solidFill>
                <a:effectLst/>
                <a:latin typeface="Helvetica Neue"/>
                <a:hlinkClick r:id="rId9" tooltip="Secretario General del Comité Central del Partido Comunista de China"/>
              </a:rPr>
              <a:t>Secretario General del Comité Central del Partido Comunista de China</a:t>
            </a:r>
            <a:r>
              <a:rPr lang="es-US" b="0" i="0">
                <a:solidFill>
                  <a:srgbClr val="252525"/>
                </a:solidFill>
                <a:effectLst/>
                <a:latin typeface="Helvetica Neue"/>
              </a:rPr>
              <a:t> y</a:t>
            </a:r>
            <a:r>
              <a:rPr lang="es-US" b="0" i="0" u="none" strike="noStrike">
                <a:solidFill>
                  <a:srgbClr val="5A3696"/>
                </a:solidFill>
                <a:effectLst/>
                <a:latin typeface="Helvetica Neue"/>
                <a:hlinkClick r:id="rId10" tooltip="Presidente de la República Popular China"/>
              </a:rPr>
              <a:t>Presidente de la República Popular China</a:t>
            </a:r>
            <a:r>
              <a:rPr lang="es-US" b="0" i="0">
                <a:solidFill>
                  <a:srgbClr val="252525"/>
                </a:solidFill>
                <a:effectLst/>
                <a:latin typeface="Helvetica Neue"/>
              </a:rPr>
              <a:t>.</a:t>
            </a:r>
            <a:endParaRPr lang="es-US"/>
          </a:p>
        </p:txBody>
      </p:sp>
    </p:spTree>
    <p:extLst>
      <p:ext uri="{BB962C8B-B14F-4D97-AF65-F5344CB8AC3E}">
        <p14:creationId xmlns:p14="http://schemas.microsoft.com/office/powerpoint/2010/main" val="2011285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Politica exterior</a:t>
            </a:r>
          </a:p>
        </p:txBody>
      </p:sp>
      <p:sp>
        <p:nvSpPr>
          <p:cNvPr id="3" name="Marcador de contenido 2"/>
          <p:cNvSpPr>
            <a:spLocks noGrp="1"/>
          </p:cNvSpPr>
          <p:nvPr>
            <p:ph idx="1"/>
          </p:nvPr>
        </p:nvSpPr>
        <p:spPr/>
        <p:txBody>
          <a:bodyPr>
            <a:normAutofit lnSpcReduction="10000"/>
          </a:bodyPr>
          <a:lstStyle/>
          <a:p>
            <a:r>
              <a:rPr lang="es-US" b="0" i="0">
                <a:solidFill>
                  <a:srgbClr val="000000"/>
                </a:solidFill>
                <a:effectLst/>
                <a:latin typeface="Times New Roman" panose="02020603050405020304" pitchFamily="18" charset="0"/>
              </a:rPr>
              <a:t>Persistir en la posición de principios de independencia y autodeterminación. China no subordina ni se somete a ninguna potencia o bloque de potencias, y tampoco accede a aliarse o establecer relaciones estratégicas con ellas.</a:t>
            </a:r>
          </a:p>
          <a:p>
            <a:r>
              <a:rPr lang="es-US" b="0" i="0">
                <a:solidFill>
                  <a:srgbClr val="000000"/>
                </a:solidFill>
                <a:effectLst/>
                <a:latin typeface="Times New Roman" panose="02020603050405020304" pitchFamily="18" charset="0"/>
              </a:rPr>
              <a:t>Observar a los principios de oponerse al hegemonismo y política de fuerza y de salvaguardia de la paz mundial. </a:t>
            </a:r>
          </a:p>
          <a:p>
            <a:r>
              <a:rPr lang="es-US" b="0" i="0">
                <a:solidFill>
                  <a:srgbClr val="000000"/>
                </a:solidFill>
                <a:effectLst/>
                <a:latin typeface="Times New Roman" panose="02020603050405020304" pitchFamily="18" charset="0"/>
              </a:rPr>
              <a:t>  La carrera armamentista y la disputa por la supremacía mundial entre las superpotencias constituyen la fuente de la tirantez internacional y la amenaza de la guerra mundial.</a:t>
            </a:r>
          </a:p>
          <a:p>
            <a:r>
              <a:rPr lang="es-US" b="0" i="0">
                <a:solidFill>
                  <a:srgbClr val="000000"/>
                </a:solidFill>
                <a:effectLst/>
                <a:latin typeface="Times New Roman" panose="02020603050405020304" pitchFamily="18" charset="0"/>
              </a:rPr>
              <a:t> Sin luchar contra la política hegemonista, no se podrá lograr o mantener ni la paz mundial o regional, ni la seguridad nacional de cada país. </a:t>
            </a:r>
            <a:endParaRPr lang="es-US"/>
          </a:p>
        </p:txBody>
      </p:sp>
    </p:spTree>
    <p:extLst>
      <p:ext uri="{BB962C8B-B14F-4D97-AF65-F5344CB8AC3E}">
        <p14:creationId xmlns:p14="http://schemas.microsoft.com/office/powerpoint/2010/main" val="1791098725"/>
      </p:ext>
    </p:extLst>
  </p:cSld>
  <p:clrMapOvr>
    <a:masterClrMapping/>
  </p:clrMapOvr>
</p:sld>
</file>

<file path=ppt/theme/theme1.xml><?xml version="1.0" encoding="utf-8"?>
<a:theme xmlns:a="http://schemas.openxmlformats.org/drawingml/2006/main" name="Paque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36</Slides>
  <Notes>0</Notes>
  <HiddenSlides>0</HiddenSlides>
  <ScaleCrop>false</ScaleCrop>
  <HeadingPairs>
    <vt:vector size="4" baseType="variant">
      <vt:variant>
        <vt:lpstr>Tema</vt:lpstr>
      </vt:variant>
      <vt:variant>
        <vt:i4>1</vt:i4>
      </vt:variant>
      <vt:variant>
        <vt:lpstr>Títulos de diapositiva</vt:lpstr>
      </vt:variant>
      <vt:variant>
        <vt:i4>36</vt:i4>
      </vt:variant>
    </vt:vector>
  </HeadingPairs>
  <TitlesOfParts>
    <vt:vector size="37" baseType="lpstr">
      <vt:lpstr>Paquete</vt:lpstr>
      <vt:lpstr>Xi jimping</vt:lpstr>
      <vt:lpstr>Biografia</vt:lpstr>
      <vt:lpstr>Carrera politica</vt:lpstr>
      <vt:lpstr>Carrera politica</vt:lpstr>
      <vt:lpstr>Li keQiang</vt:lpstr>
      <vt:lpstr>Carrera politica</vt:lpstr>
      <vt:lpstr>Partido comunista</vt:lpstr>
      <vt:lpstr>Partido comunista</vt:lpstr>
      <vt:lpstr>Politica exterior</vt:lpstr>
      <vt:lpstr>Intervencion</vt:lpstr>
      <vt:lpstr>Informacion</vt:lpstr>
      <vt:lpstr>Diplomacia</vt:lpstr>
      <vt:lpstr>Eeuu</vt:lpstr>
      <vt:lpstr>Comunidad europea</vt:lpstr>
      <vt:lpstr>Este asiatico</vt:lpstr>
      <vt:lpstr>Este asiatico</vt:lpstr>
      <vt:lpstr>Rusia</vt:lpstr>
      <vt:lpstr>Latinoamerica</vt:lpstr>
      <vt:lpstr>Iniciativa privada</vt:lpstr>
      <vt:lpstr>Discurso de li</vt:lpstr>
      <vt:lpstr>Presentación de PowerPoint</vt:lpstr>
      <vt:lpstr>Perspectivas</vt:lpstr>
      <vt:lpstr>Perspectivas</vt:lpstr>
      <vt:lpstr>Perspectivas</vt:lpstr>
      <vt:lpstr>Desaceleracion</vt:lpstr>
      <vt:lpstr>Renminbi</vt:lpstr>
      <vt:lpstr>Crecimiento dirigido</vt:lpstr>
      <vt:lpstr>Planes economicos</vt:lpstr>
      <vt:lpstr>Fundamentos de china</vt:lpstr>
      <vt:lpstr>Fundamentos de china</vt:lpstr>
      <vt:lpstr>Fundamentos de china</vt:lpstr>
      <vt:lpstr>Debilidades</vt:lpstr>
      <vt:lpstr>Desaceleracion china</vt:lpstr>
      <vt:lpstr>Desaceleracion china</vt:lpstr>
      <vt:lpstr>Poblacion</vt:lpstr>
      <vt:lpstr>Revolucion acelerada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 jimping</dc:title>
  <cp:revision>25</cp:revision>
  <dcterms:modified xsi:type="dcterms:W3CDTF">2016-09-21T17:43:54Z</dcterms:modified>
</cp:coreProperties>
</file>