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83" r:id="rId21"/>
    <p:sldId id="276" r:id="rId22"/>
    <p:sldId id="278" r:id="rId23"/>
    <p:sldId id="279" r:id="rId24"/>
    <p:sldId id="280" r:id="rId25"/>
    <p:sldId id="281" r:id="rId26"/>
    <p:sldId id="284" r:id="rId27"/>
    <p:sldId id="285" r:id="rId28"/>
    <p:sldId id="286" r:id="rId29"/>
    <p:sldId id="287" r:id="rId30"/>
    <p:sldId id="288" r:id="rId31"/>
    <p:sldId id="290" r:id="rId32"/>
    <p:sldId id="291" r:id="rId33"/>
    <p:sldId id="292" r:id="rId34"/>
    <p:sldId id="293"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4/29/2017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4/29/2017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4/29/2017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4/29/2017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4/29/2017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Presidente_de_Rusia" TargetMode="External"/><Relationship Id="rId13" Type="http://schemas.openxmlformats.org/officeDocument/2006/relationships/hyperlink" Target="https://es.m.wikipedia.org/wiki/Dmitri_Medv%C3%A9dev" TargetMode="External"/><Relationship Id="rId3" Type="http://schemas.openxmlformats.org/officeDocument/2006/relationships/hyperlink" Target="https://upload.wikimedia.org/wikipedia/commons/2/23/Ru-Vladimir_Vladimirovich_Putin.ogg" TargetMode="External"/><Relationship Id="rId7" Type="http://schemas.openxmlformats.org/officeDocument/2006/relationships/hyperlink" Target="https://es.m.wikipedia.org/wiki/1952" TargetMode="External"/><Relationship Id="rId12" Type="http://schemas.openxmlformats.org/officeDocument/2006/relationships/hyperlink" Target="https://es.m.wikipedia.org/wiki/Bor%C3%ADs_Yeltsin" TargetMode="External"/><Relationship Id="rId2" Type="http://schemas.openxmlformats.org/officeDocument/2006/relationships/hyperlink" Target="https://es.m.wikipedia.org/wiki/Idioma_ruso" TargetMode="Externa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es.m.wikipedia.org/wiki/7_de_octubre" TargetMode="External"/><Relationship Id="rId11" Type="http://schemas.openxmlformats.org/officeDocument/2006/relationships/hyperlink" Target="https://es.m.wikipedia.org/wiki/Presidente_del_Gobierno_de_Rusia" TargetMode="External"/><Relationship Id="rId5" Type="http://schemas.openxmlformats.org/officeDocument/2006/relationships/hyperlink" Target="https://es.m.wikipedia.org/wiki/Uni%C3%B3n_Sovi%C3%A9tica" TargetMode="External"/><Relationship Id="rId15" Type="http://schemas.openxmlformats.org/officeDocument/2006/relationships/hyperlink" Target="https://es.m.wikipedia.org/wiki/Uni%C3%B3n_de_Rusia_y_Bielorrusia" TargetMode="External"/><Relationship Id="rId10" Type="http://schemas.openxmlformats.org/officeDocument/2006/relationships/hyperlink" Target="https://es.m.wikipedia.org/wiki/Pol%C3%ADtico" TargetMode="External"/><Relationship Id="rId4" Type="http://schemas.openxmlformats.org/officeDocument/2006/relationships/hyperlink" Target="https://es.m.wikipedia.org/wiki/Leningrado" TargetMode="External"/><Relationship Id="rId9" Type="http://schemas.openxmlformats.org/officeDocument/2006/relationships/hyperlink" Target="https://es.m.wikipedia.org/wiki/Abogado" TargetMode="External"/><Relationship Id="rId14" Type="http://schemas.openxmlformats.org/officeDocument/2006/relationships/hyperlink" Target="https://es.m.wikipedia.org/wiki/Rusia_Unid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books.google.es/books?id=LLhuePPxR1MC&amp;pg=PA52&amp;lpg=PA52&amp;dq=putin+objects&amp;source=bl&amp;ots=Lc_MHbrqug&amp;sig=zJXCWaEnOKm-6s2Wu_qXCObly0o&amp;hl=en&amp;sa=X&amp;ved=0ahUKEwjsgMbE6JXKAhVDMhoKHfYsCqgQ6AEINTAH#v=onepage&amp;q=putin%20objects&amp;f=false" TargetMode="External"/><Relationship Id="rId2" Type="http://schemas.openxmlformats.org/officeDocument/2006/relationships/hyperlink" Target="http://foreignpolicy.com/2013/02/15/putin-personality-disorde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themoscowtimes.com/multimedia/photogalleries/putin-t-shirts-go-on-sale-in-moscow/5361.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m.wikipedia.org/wiki/Segunda_guerra_chechena" TargetMode="External"/><Relationship Id="rId2" Type="http://schemas.openxmlformats.org/officeDocument/2006/relationships/hyperlink" Target="https://es.m.wikipedia.org/wiki/Servicio_Federal_de_Seguridad" TargetMode="External"/><Relationship Id="rId1" Type="http://schemas.openxmlformats.org/officeDocument/2006/relationships/slideLayout" Target="../slideLayouts/slideLayout2.xml"/><Relationship Id="rId4" Type="http://schemas.openxmlformats.org/officeDocument/2006/relationships/hyperlink" Target="https://es.m.wikipedia.org/wiki/Constituci%C3%B3n_de_la_Federaci%C3%B3n_de_Rusia"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es.rbth.com/articles/2012/12/20/rusia_quiere_evitar_la_desintegracion_de_siria_dice_putin_23341.html" TargetMode="External"/><Relationship Id="rId2" Type="http://schemas.openxmlformats.org/officeDocument/2006/relationships/hyperlink" Target="http://es.rbth.com/internacional/2014/03/18/crimea_y_sebastopol_formaran_parte_de_rusia_38519.html" TargetMode="External"/><Relationship Id="rId1" Type="http://schemas.openxmlformats.org/officeDocument/2006/relationships/slideLayout" Target="../slideLayouts/slideLayout2.xml"/><Relationship Id="rId4" Type="http://schemas.openxmlformats.org/officeDocument/2006/relationships/hyperlink" Target="http://es.rbth.com/internacional/2013/11/26/acuerdo_con_iran_que_ha_pasado_para_que_ee_uu_cambie_de_opinion_34775.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s.m.wikipedia.org/wiki/Ministro_de_Asuntos_Exteriores_de_Rusia" TargetMode="External"/><Relationship Id="rId13" Type="http://schemas.openxmlformats.org/officeDocument/2006/relationships/hyperlink" Target="https://es.m.wikipedia.org/wiki/1976" TargetMode="External"/><Relationship Id="rId18" Type="http://schemas.openxmlformats.org/officeDocument/2006/relationships/hyperlink" Target="https://es.m.wikipedia.org/wiki/2004" TargetMode="External"/><Relationship Id="rId3" Type="http://schemas.openxmlformats.org/officeDocument/2006/relationships/hyperlink" Target="https://es.m.wikipedia.org/wiki/21_de_marzo" TargetMode="External"/><Relationship Id="rId7" Type="http://schemas.openxmlformats.org/officeDocument/2006/relationships/hyperlink" Target="https://es.m.wikipedia.org/wiki/Rusia" TargetMode="External"/><Relationship Id="rId12" Type="http://schemas.openxmlformats.org/officeDocument/2006/relationships/hyperlink" Target="https://es.m.wikipedia.org/wiki/Sri_Lanka" TargetMode="External"/><Relationship Id="rId17" Type="http://schemas.openxmlformats.org/officeDocument/2006/relationships/hyperlink" Target="https://es.m.wikipedia.org/wiki/9_de_marzo" TargetMode="External"/><Relationship Id="rId2" Type="http://schemas.openxmlformats.org/officeDocument/2006/relationships/hyperlink" Target="https://es.m.wikipedia.org/wiki/Mosc%C3%BA" TargetMode="External"/><Relationship Id="rId16" Type="http://schemas.openxmlformats.org/officeDocument/2006/relationships/hyperlink" Target="https://es.m.wikipedia.org/wiki/1988" TargetMode="External"/><Relationship Id="rId20" Type="http://schemas.openxmlformats.org/officeDocument/2006/relationships/hyperlink" Target="https://es.m.wikipedia.org/wiki/%C3%8Dgor_Sergu%C3%A9ievich_Ivanov" TargetMode="External"/><Relationship Id="rId1" Type="http://schemas.openxmlformats.org/officeDocument/2006/relationships/slideLayout" Target="../slideLayouts/slideLayout2.xml"/><Relationship Id="rId6" Type="http://schemas.openxmlformats.org/officeDocument/2006/relationships/hyperlink" Target="https://es.m.wikipedia.org/wiki/Diplom%C3%A1tico" TargetMode="External"/><Relationship Id="rId11" Type="http://schemas.openxmlformats.org/officeDocument/2006/relationships/hyperlink" Target="https://es.m.wikipedia.org/wiki/Uni%C3%B3n_Sovi%C3%A9tica" TargetMode="External"/><Relationship Id="rId5" Type="http://schemas.openxmlformats.org/officeDocument/2006/relationships/hyperlink" Target="https://es.m.wikipedia.org/wiki/Pol%C3%ADtico" TargetMode="External"/><Relationship Id="rId15" Type="http://schemas.openxmlformats.org/officeDocument/2006/relationships/hyperlink" Target="https://es.m.wikipedia.org/wiki/Naciones_Unidas" TargetMode="External"/><Relationship Id="rId10" Type="http://schemas.openxmlformats.org/officeDocument/2006/relationships/hyperlink" Target="https://es.m.wikipedia.org/wiki/1972" TargetMode="External"/><Relationship Id="rId19" Type="http://schemas.openxmlformats.org/officeDocument/2006/relationships/hyperlink" Target="https://es.m.wikipedia.org/wiki/Vlad%C3%ADmir_Putin" TargetMode="External"/><Relationship Id="rId4" Type="http://schemas.openxmlformats.org/officeDocument/2006/relationships/hyperlink" Target="https://es.m.wikipedia.org/wiki/1950" TargetMode="External"/><Relationship Id="rId9" Type="http://schemas.openxmlformats.org/officeDocument/2006/relationships/hyperlink" Target="https://es.m.wikipedia.org/wiki/Instituto_Estatal_de_Relaciones_Internacionales_de_Mosc%C3%BA" TargetMode="External"/><Relationship Id="rId14" Type="http://schemas.openxmlformats.org/officeDocument/2006/relationships/hyperlink" Target="https://es.m.wikipedia.org/wiki/1981"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s.m.wikipedia.org/wiki/Elecciones_presidenciales_de_Rusia_de_2012" TargetMode="External"/><Relationship Id="rId3" Type="http://schemas.openxmlformats.org/officeDocument/2006/relationships/hyperlink" Target="https://es.m.wikipedia.org/wiki/Constituci%C3%B3n_Pol%C3%ADtica_de_la_Federaci%C3%B3n_de_Rusia" TargetMode="External"/><Relationship Id="rId7" Type="http://schemas.openxmlformats.org/officeDocument/2006/relationships/hyperlink" Target="https://es.m.wikipedia.org/wiki/Presidente_del_Gobierno_de_Rusia" TargetMode="External"/><Relationship Id="rId2" Type="http://schemas.openxmlformats.org/officeDocument/2006/relationships/hyperlink" Target="https://es.m.wikipedia.org/wiki/Elecciones_presidenciales_de_Rusia_de_2000" TargetMode="External"/><Relationship Id="rId1" Type="http://schemas.openxmlformats.org/officeDocument/2006/relationships/slideLayout" Target="../slideLayouts/slideLayout2.xml"/><Relationship Id="rId6" Type="http://schemas.openxmlformats.org/officeDocument/2006/relationships/hyperlink" Target="https://es.m.wikipedia.org/wiki/Elecciones_presidenciales_de_Rusia_de_2008" TargetMode="External"/><Relationship Id="rId5" Type="http://schemas.openxmlformats.org/officeDocument/2006/relationships/hyperlink" Target="https://es.m.wikipedia.org/wiki/Vlad%C3%ADmir_Putin#cite_note-12" TargetMode="External"/><Relationship Id="rId4" Type="http://schemas.openxmlformats.org/officeDocument/2006/relationships/hyperlink" Target="https://es.m.wikipedia.org/wiki/Dmitri_Medv%C3%A9dev"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s.m.wikipedia.org/wiki/Chechenia" TargetMode="External"/><Relationship Id="rId2" Type="http://schemas.openxmlformats.org/officeDocument/2006/relationships/hyperlink" Target="https://es.m.wikipedia.org/wiki/Derechos_humano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s.m.wikipedia.org/wiki/12_de_agosto" TargetMode="External"/><Relationship Id="rId7" Type="http://schemas.openxmlformats.org/officeDocument/2006/relationships/hyperlink" Target="https://es.m.wikipedia.org/wiki/Mija%C3%ADl_Jodorkovski" TargetMode="External"/><Relationship Id="rId2" Type="http://schemas.openxmlformats.org/officeDocument/2006/relationships/hyperlink" Target="https://es.m.wikipedia.org/wiki/Submarino_K-141_Kursk" TargetMode="External"/><Relationship Id="rId1" Type="http://schemas.openxmlformats.org/officeDocument/2006/relationships/slideLayout" Target="../slideLayouts/slideLayout2.xml"/><Relationship Id="rId6" Type="http://schemas.openxmlformats.org/officeDocument/2006/relationships/hyperlink" Target="https://es.m.wikipedia.org/wiki/Ana_Politk%C3%B3vskaya" TargetMode="External"/><Relationship Id="rId5" Type="http://schemas.openxmlformats.org/officeDocument/2006/relationships/hyperlink" Target="https://es.m.wikipedia.org/wiki/Masacre_de_la_escuela_de_Besl%C3%A1n" TargetMode="External"/><Relationship Id="rId4" Type="http://schemas.openxmlformats.org/officeDocument/2006/relationships/hyperlink" Target="https://es.m.wikipedia.org/wiki/Crisis_de_rehenes_del_teatro_de_Mosc%C3%BA"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s.m.wikipedia.org/wiki/Mija%C3%ADl_Gorbachov" TargetMode="External"/><Relationship Id="rId3" Type="http://schemas.openxmlformats.org/officeDocument/2006/relationships/hyperlink" Target="https://es.m.wikipedia.org/wiki/Dresde" TargetMode="External"/><Relationship Id="rId7" Type="http://schemas.openxmlformats.org/officeDocument/2006/relationships/hyperlink" Target="https://es.m.wikipedia.org/wiki/Intento_de_golpe_de_Estado_en_la_Uni%C3%B3n_Sovi%C3%A9tica" TargetMode="External"/><Relationship Id="rId2" Type="http://schemas.openxmlformats.org/officeDocument/2006/relationships/hyperlink" Target="https://es.m.wikipedia.org/wiki/Rep%C3%BAblica_Democr%C3%A1tica_Alemana" TargetMode="External"/><Relationship Id="rId1" Type="http://schemas.openxmlformats.org/officeDocument/2006/relationships/slideLayout" Target="../slideLayouts/slideLayout2.xml"/><Relationship Id="rId6" Type="http://schemas.openxmlformats.org/officeDocument/2006/relationships/hyperlink" Target="https://es.m.wikipedia.org/wiki/Pol%C3%ADtico" TargetMode="External"/><Relationship Id="rId5" Type="http://schemas.openxmlformats.org/officeDocument/2006/relationships/hyperlink" Target="https://es.m.wikipedia.org/wiki/Uni%C3%B3n_Sovi%C3%A9tica" TargetMode="External"/><Relationship Id="rId4" Type="http://schemas.openxmlformats.org/officeDocument/2006/relationships/hyperlink" Target="https://es.m.wikipedia.org/wiki/Ca%C3%ADda_del_Muro_de_Berl%C3%AD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s.m.wikipedia.org/wiki/Idioma_alem%C3%A1n" TargetMode="External"/><Relationship Id="rId3" Type="http://schemas.openxmlformats.org/officeDocument/2006/relationships/hyperlink" Target="https://es.m.wikipedia.org/wiki/Deportista" TargetMode="External"/><Relationship Id="rId7" Type="http://schemas.openxmlformats.org/officeDocument/2006/relationships/hyperlink" Target="https://es.m.wikipedia.org/wiki/Esqu%C3%AD" TargetMode="External"/><Relationship Id="rId2" Type="http://schemas.openxmlformats.org/officeDocument/2006/relationships/hyperlink" Target="https://es.m.wikipedia.org/wiki/Alcohol" TargetMode="External"/><Relationship Id="rId1" Type="http://schemas.openxmlformats.org/officeDocument/2006/relationships/slideLayout" Target="../slideLayouts/slideLayout2.xml"/><Relationship Id="rId6" Type="http://schemas.openxmlformats.org/officeDocument/2006/relationships/hyperlink" Target="https://es.m.wikipedia.org/wiki/Tenis" TargetMode="External"/><Relationship Id="rId5" Type="http://schemas.openxmlformats.org/officeDocument/2006/relationships/hyperlink" Target="https://es.m.wikipedia.org/wiki/Judo" TargetMode="External"/><Relationship Id="rId10" Type="http://schemas.openxmlformats.org/officeDocument/2006/relationships/hyperlink" Target="https://es.m.wikipedia.org/wiki/Filolog%C3%ADa_hisp%C3%A1nica" TargetMode="External"/><Relationship Id="rId4" Type="http://schemas.openxmlformats.org/officeDocument/2006/relationships/hyperlink" Target="https://es.m.wikipedia.org/wiki/Sambo" TargetMode="External"/><Relationship Id="rId9" Type="http://schemas.openxmlformats.org/officeDocument/2006/relationships/hyperlink" Target="https://es.m.wikipedia.org/wiki/Idioma_ingl%C3%A9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4349" y="458258"/>
            <a:ext cx="8361229" cy="2098226"/>
          </a:xfrm>
        </p:spPr>
        <p:txBody>
          <a:bodyPr/>
          <a:lstStyle/>
          <a:p>
            <a:r>
              <a:rPr lang="es-US"/>
              <a:t>   Vladimir Putin</a:t>
            </a:r>
          </a:p>
        </p:txBody>
      </p:sp>
      <p:pic>
        <p:nvPicPr>
          <p:cNvPr id="5" name="Imagen 5"/>
          <p:cNvPicPr>
            <a:picLocks noChangeAspect="1"/>
          </p:cNvPicPr>
          <p:nvPr/>
        </p:nvPicPr>
        <p:blipFill>
          <a:blip r:embed="rId2"/>
          <a:stretch>
            <a:fillRect/>
          </a:stretch>
        </p:blipFill>
        <p:spPr>
          <a:xfrm>
            <a:off x="5172075" y="2733674"/>
            <a:ext cx="1847850" cy="1390650"/>
          </a:xfrm>
          <a:prstGeom prst="rect">
            <a:avLst/>
          </a:prstGeom>
        </p:spPr>
      </p:pic>
    </p:spTree>
    <p:extLst>
      <p:ext uri="{BB962C8B-B14F-4D97-AF65-F5344CB8AC3E}">
        <p14:creationId xmlns:p14="http://schemas.microsoft.com/office/powerpoint/2010/main" val="33238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2676" y="1111469"/>
            <a:ext cx="9601200" cy="748862"/>
          </a:xfrm>
        </p:spPr>
        <p:txBody>
          <a:bodyPr/>
          <a:lstStyle/>
          <a:p>
            <a:r>
              <a:rPr lang="es-US" dirty="0"/>
              <a:t>          ¿ Qué quiere Putin  ?</a:t>
            </a:r>
          </a:p>
        </p:txBody>
      </p:sp>
      <p:sp>
        <p:nvSpPr>
          <p:cNvPr id="3" name="Marcador de contenido 2"/>
          <p:cNvSpPr>
            <a:spLocks noGrp="1"/>
          </p:cNvSpPr>
          <p:nvPr>
            <p:ph idx="1"/>
          </p:nvPr>
        </p:nvSpPr>
        <p:spPr>
          <a:xfrm>
            <a:off x="1702676" y="2033752"/>
            <a:ext cx="9601200" cy="2853558"/>
          </a:xfrm>
        </p:spPr>
        <p:txBody>
          <a:bodyPr/>
          <a:lstStyle/>
          <a:p>
            <a:pPr marL="400050" indent="-400050" algn="just">
              <a:buFont typeface="+mj-lt"/>
              <a:buAutoNum type="romanUcPeriod"/>
            </a:pPr>
            <a:r>
              <a:rPr lang="es-US" sz="1600" b="0" i="0" dirty="0">
                <a:solidFill>
                  <a:srgbClr val="373B41"/>
                </a:solidFill>
                <a:effectLst/>
                <a:latin typeface="Arial" panose="020B0604020202020204" pitchFamily="34" charset="0"/>
                <a:cs typeface="Arial" panose="020B0604020202020204" pitchFamily="34" charset="0"/>
              </a:rPr>
              <a:t>Cuando es el momento para el compromiso, cuando el combate ha terminado y las tropas regresan a sus cuarteles y los generales comienzan a escribir sus memorias y a prepararse para la próxima guerra, ahí es cuando el resultado real de la confrontación es determinado por los políticos y diplomáticos en la mesa de negociaciones.</a:t>
            </a:r>
          </a:p>
          <a:p>
            <a:pPr marL="400050" indent="-400050" algn="just">
              <a:buFont typeface="+mj-lt"/>
              <a:buAutoNum type="romanUcPeriod"/>
            </a:pPr>
            <a:r>
              <a:rPr lang="es-US" sz="1600" b="0" i="0" dirty="0">
                <a:solidFill>
                  <a:srgbClr val="373B41"/>
                </a:solidFill>
                <a:effectLst/>
                <a:latin typeface="Arial" panose="020B0604020202020204" pitchFamily="34" charset="0"/>
                <a:cs typeface="Arial" panose="020B0604020202020204" pitchFamily="34" charset="0"/>
              </a:rPr>
              <a:t>Las decisiones políticas no suelen ser entendidos por la población en general o por los militares. </a:t>
            </a:r>
          </a:p>
          <a:p>
            <a:pPr marL="400050" indent="-400050" algn="just">
              <a:buFont typeface="+mj-lt"/>
              <a:buAutoNum type="romanUcPeriod"/>
            </a:pPr>
            <a:r>
              <a:rPr lang="es-US" sz="1600" b="0" i="0" dirty="0">
                <a:solidFill>
                  <a:srgbClr val="373B41"/>
                </a:solidFill>
                <a:effectLst/>
                <a:latin typeface="Arial" panose="020B0604020202020204" pitchFamily="34" charset="0"/>
                <a:cs typeface="Arial" panose="020B0604020202020204" pitchFamily="34" charset="0"/>
              </a:rPr>
              <a:t>Las repúblicas existen sólo con el apoyo de Rusia, y mientras Rusia las apoye, los intereses de Rusia tienen que ser protegidos, incluso de decisiones e iniciativas independientes</a:t>
            </a:r>
            <a:r>
              <a:rPr lang="es-US" b="0" i="0" dirty="0">
                <a:solidFill>
                  <a:srgbClr val="373B41"/>
                </a:solidFill>
                <a:effectLst/>
                <a:latin typeface="Arial" panose="020B0604020202020204" pitchFamily="34" charset="0"/>
                <a:cs typeface="Arial" panose="020B0604020202020204" pitchFamily="34" charset="0"/>
              </a:rPr>
              <a:t>. </a:t>
            </a:r>
            <a:endParaRPr lang="es-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7057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7454" y="641555"/>
            <a:ext cx="9601200" cy="1216742"/>
          </a:xfrm>
        </p:spPr>
        <p:txBody>
          <a:bodyPr>
            <a:normAutofit/>
          </a:bodyPr>
          <a:lstStyle/>
          <a:p>
            <a:r>
              <a:rPr lang="es-US" sz="3600" dirty="0">
                <a:latin typeface="Arial" panose="020B0604020202020204" pitchFamily="34" charset="0"/>
                <a:cs typeface="Arial" panose="020B0604020202020204" pitchFamily="34" charset="0"/>
              </a:rPr>
              <a:t>TERCERA MUNDIAL CENTRADA EN LA     RED : </a:t>
            </a:r>
            <a:r>
              <a:rPr lang="es-US" sz="2800" dirty="0">
                <a:latin typeface="Arial" panose="020B0604020202020204" pitchFamily="34" charset="0"/>
                <a:cs typeface="Arial" panose="020B0604020202020204" pitchFamily="34" charset="0"/>
              </a:rPr>
              <a:t>RUSIA vs EEUU</a:t>
            </a:r>
          </a:p>
        </p:txBody>
      </p:sp>
      <p:sp>
        <p:nvSpPr>
          <p:cNvPr id="3" name="Marcador de contenido 2"/>
          <p:cNvSpPr>
            <a:spLocks noGrp="1"/>
          </p:cNvSpPr>
          <p:nvPr>
            <p:ph idx="1"/>
          </p:nvPr>
        </p:nvSpPr>
        <p:spPr>
          <a:xfrm>
            <a:off x="2127454" y="2112706"/>
            <a:ext cx="9601200" cy="3581400"/>
          </a:xfrm>
        </p:spPr>
        <p:txBody>
          <a:bodyPr/>
          <a:lstStyle/>
          <a:p>
            <a:pPr marL="0" indent="0" algn="just">
              <a:buNone/>
            </a:pPr>
            <a:r>
              <a:rPr lang="es-US" b="0" i="0" dirty="0">
                <a:solidFill>
                  <a:srgbClr val="373B41"/>
                </a:solidFill>
                <a:effectLst/>
                <a:latin typeface="Lato"/>
              </a:rPr>
              <a:t>          La    posición de EE.UU. es clara y transparente. </a:t>
            </a:r>
          </a:p>
          <a:p>
            <a:pPr marL="0" indent="0" algn="just">
              <a:buNone/>
            </a:pPr>
            <a:r>
              <a:rPr lang="es-US" b="0" i="0" dirty="0">
                <a:solidFill>
                  <a:srgbClr val="373B41"/>
                </a:solidFill>
                <a:effectLst/>
                <a:latin typeface="Lato"/>
              </a:rPr>
              <a:t>          En la segunda mitad de la década de 1990, Washington perdió su única oportunidad de reformar la economía de la Guerra Fría sin obstáculos y con ello evitar la crisis que se avecina en un sistema cuyo desarrollo está limitado por la naturaleza finita del planeta Tierra y sus recursos, incluidos los humanos, que entra en conflicto con la necesidad de imprimir dólares de forma ininterrumpida.</a:t>
            </a:r>
          </a:p>
          <a:p>
            <a:pPr marL="0" indent="0" algn="just">
              <a:buNone/>
            </a:pPr>
            <a:r>
              <a:rPr lang="es-US" b="0" i="0" dirty="0">
                <a:solidFill>
                  <a:srgbClr val="373B41"/>
                </a:solidFill>
                <a:effectLst/>
                <a:latin typeface="Lato"/>
              </a:rPr>
              <a:t>          Después de eso, los Estados Unidos sólo podía prolongar la agonía del sistema saqueando al resto del mundo. En un principio fue tras los países del Tercer Mundo. Luego fue por los potenciales competidores.  Tal saqueo podía continuar sólo mientras los Estados Unidos se mantuviera como potencia hegemónica indiscutible del mundo.</a:t>
            </a:r>
            <a:endParaRPr lang="es-US" dirty="0"/>
          </a:p>
        </p:txBody>
      </p:sp>
    </p:spTree>
    <p:extLst>
      <p:ext uri="{BB962C8B-B14F-4D97-AF65-F5344CB8AC3E}">
        <p14:creationId xmlns:p14="http://schemas.microsoft.com/office/powerpoint/2010/main" val="2661989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00648" y="501445"/>
            <a:ext cx="9601200" cy="1485900"/>
          </a:xfrm>
        </p:spPr>
        <p:txBody>
          <a:bodyPr/>
          <a:lstStyle/>
          <a:p>
            <a:r>
              <a:rPr lang="es-US" sz="3600" dirty="0">
                <a:latin typeface="Arial" panose="020B0604020202020204" pitchFamily="34" charset="0"/>
                <a:cs typeface="Arial" panose="020B0604020202020204" pitchFamily="34" charset="0"/>
              </a:rPr>
              <a:t>TERCERA MUNDIAL CENTRADA EN           LA RED </a:t>
            </a:r>
            <a:r>
              <a:rPr lang="es-US" dirty="0"/>
              <a:t>: </a:t>
            </a:r>
            <a:r>
              <a:rPr lang="es-US" sz="2800" dirty="0">
                <a:latin typeface="Arial" panose="020B0604020202020204" pitchFamily="34" charset="0"/>
                <a:cs typeface="Arial" panose="020B0604020202020204" pitchFamily="34" charset="0"/>
              </a:rPr>
              <a:t>RUSIA vs EEUU</a:t>
            </a:r>
          </a:p>
        </p:txBody>
      </p:sp>
      <p:sp>
        <p:nvSpPr>
          <p:cNvPr id="3" name="Marcador de contenido 2"/>
          <p:cNvSpPr>
            <a:spLocks noGrp="1"/>
          </p:cNvSpPr>
          <p:nvPr>
            <p:ph idx="1"/>
          </p:nvPr>
        </p:nvSpPr>
        <p:spPr>
          <a:xfrm>
            <a:off x="1500648" y="1987345"/>
            <a:ext cx="9601200" cy="3259394"/>
          </a:xfrm>
        </p:spPr>
        <p:txBody>
          <a:bodyPr/>
          <a:lstStyle/>
          <a:p>
            <a:pPr marL="0" indent="0" algn="just">
              <a:buNone/>
            </a:pPr>
            <a:r>
              <a:rPr lang="es-US" b="0" i="0" dirty="0">
                <a:solidFill>
                  <a:srgbClr val="373B41"/>
                </a:solidFill>
                <a:effectLst/>
                <a:latin typeface="Lato"/>
              </a:rPr>
              <a:t> Cuando Rusia declaró su derecho a tomar decisiones políticas independientes – decisiones no de importancia global, sino regional -, un enfrentamiento con los Estados Unidos se hizo inevitable. Este choque no puede terminar en un compromiso de paz.</a:t>
            </a:r>
          </a:p>
          <a:p>
            <a:pPr marL="0" indent="0" algn="just">
              <a:buNone/>
            </a:pPr>
            <a:r>
              <a:rPr lang="es-US" b="0" i="0" dirty="0">
                <a:solidFill>
                  <a:srgbClr val="373B41"/>
                </a:solidFill>
                <a:effectLst/>
                <a:latin typeface="Lato"/>
              </a:rPr>
              <a:t>Para los Estados Unidos, un compromiso con Rusia significaría renunciar de forma voluntaria a su hegemonía, lo que lo llevaría a una catástrofe sistémica acelerada – no sólo una crisis política y económica, sino también una parálisis de las instituciones del Estado y la incapacidad del gobierno para funcionar. </a:t>
            </a:r>
          </a:p>
          <a:p>
            <a:pPr marL="0" indent="0" algn="just">
              <a:buNone/>
            </a:pPr>
            <a:r>
              <a:rPr lang="es-US" dirty="0">
                <a:solidFill>
                  <a:srgbClr val="373B41"/>
                </a:solidFill>
                <a:latin typeface="Lato"/>
              </a:rPr>
              <a:t> </a:t>
            </a:r>
            <a:r>
              <a:rPr lang="es-US" b="0" i="0" dirty="0">
                <a:solidFill>
                  <a:srgbClr val="373B41"/>
                </a:solidFill>
                <a:effectLst/>
                <a:latin typeface="Lato"/>
              </a:rPr>
              <a:t>En otras palabras, su inevitable desintegración.</a:t>
            </a:r>
            <a:endParaRPr lang="es-US" dirty="0"/>
          </a:p>
        </p:txBody>
      </p:sp>
    </p:spTree>
    <p:extLst>
      <p:ext uri="{BB962C8B-B14F-4D97-AF65-F5344CB8AC3E}">
        <p14:creationId xmlns:p14="http://schemas.microsoft.com/office/powerpoint/2010/main" val="2613589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27660" y="582453"/>
            <a:ext cx="9800303" cy="1065571"/>
          </a:xfrm>
        </p:spPr>
        <p:txBody>
          <a:bodyPr>
            <a:normAutofit fontScale="90000"/>
          </a:bodyPr>
          <a:lstStyle/>
          <a:p>
            <a:r>
              <a:rPr lang="es-US"/>
              <a:t>TERCERA MUNDIAL CENTRADA EN  LA RED : RUSIA vs EEUU</a:t>
            </a:r>
          </a:p>
        </p:txBody>
      </p:sp>
      <p:sp>
        <p:nvSpPr>
          <p:cNvPr id="3" name="Marcador de contenido 2"/>
          <p:cNvSpPr>
            <a:spLocks noGrp="1"/>
          </p:cNvSpPr>
          <p:nvPr>
            <p:ph idx="1"/>
          </p:nvPr>
        </p:nvSpPr>
        <p:spPr/>
        <p:txBody>
          <a:bodyPr/>
          <a:lstStyle/>
          <a:p>
            <a:r>
              <a:rPr lang="es-US" b="0" i="0">
                <a:solidFill>
                  <a:srgbClr val="373B41"/>
                </a:solidFill>
                <a:effectLst/>
                <a:latin typeface="Lato"/>
              </a:rPr>
              <a:t>Pero si Estados Unidos gana, entonces es Rusia quien experimentará una catástrofe sistémica. Después de un cierto tipo de “rebelión”, las clases dirigentes de Rusia serían castigadas con la liquidación y confiscación de activos, así como penas de prisión. El estado se fragmentaría, se anexarían territorios sustanciales y el ejercito del país podría ser destruido.</a:t>
            </a:r>
          </a:p>
          <a:p>
            <a:r>
              <a:rPr lang="es-US" b="0" i="0">
                <a:solidFill>
                  <a:srgbClr val="373B41"/>
                </a:solidFill>
                <a:effectLst/>
                <a:latin typeface="Lato"/>
              </a:rPr>
              <a:t>Así que la guerra durará hasta que un lado gane. Cualquier acuerdo provisional debe considerarse sólo como una tregua temporal – un respiro necesario para reagruparse, para movilizar nuevos recursos y encontrar (es decir, robar) aliados adicionales.</a:t>
            </a:r>
            <a:endParaRPr lang="es-US"/>
          </a:p>
        </p:txBody>
      </p:sp>
    </p:spTree>
    <p:extLst>
      <p:ext uri="{BB962C8B-B14F-4D97-AF65-F5344CB8AC3E}">
        <p14:creationId xmlns:p14="http://schemas.microsoft.com/office/powerpoint/2010/main" val="428323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TERCERA MUNDIAL CENTRADA EN  LA RED : RUSIA vs EEUU</a:t>
            </a:r>
          </a:p>
        </p:txBody>
      </p:sp>
      <p:sp>
        <p:nvSpPr>
          <p:cNvPr id="3" name="Marcador de contenido 2"/>
          <p:cNvSpPr>
            <a:spLocks noGrp="1"/>
          </p:cNvSpPr>
          <p:nvPr>
            <p:ph idx="1"/>
          </p:nvPr>
        </p:nvSpPr>
        <p:spPr/>
        <p:txBody>
          <a:bodyPr/>
          <a:lstStyle/>
          <a:p>
            <a:r>
              <a:rPr lang="es-US" b="0" i="0">
                <a:solidFill>
                  <a:srgbClr val="373B41"/>
                </a:solidFill>
                <a:effectLst/>
                <a:latin typeface="Lato"/>
              </a:rPr>
              <a:t>Para completar el panorama de la situación, sólo necesitamos la posición de Rusia. </a:t>
            </a:r>
          </a:p>
          <a:p>
            <a:r>
              <a:rPr lang="es-US" b="0" i="0">
                <a:solidFill>
                  <a:srgbClr val="373B41"/>
                </a:solidFill>
                <a:effectLst/>
                <a:latin typeface="Lato"/>
              </a:rPr>
              <a:t>Es esencial entender lo que el liderazgo ruso quiere lograr, sobre todo el presidente, Vladimir Putin. </a:t>
            </a:r>
          </a:p>
          <a:p>
            <a:r>
              <a:rPr lang="es-US" b="0" i="0">
                <a:solidFill>
                  <a:srgbClr val="373B41"/>
                </a:solidFill>
                <a:effectLst/>
                <a:latin typeface="Lato"/>
              </a:rPr>
              <a:t>Estamos hablando del rol clave que desempeña Putin en la organización de la estructura de poder de Rusia. </a:t>
            </a:r>
          </a:p>
          <a:p>
            <a:r>
              <a:rPr lang="es-US" b="0" i="0">
                <a:solidFill>
                  <a:srgbClr val="373B41"/>
                </a:solidFill>
                <a:effectLst/>
                <a:latin typeface="Lato"/>
              </a:rPr>
              <a:t>Este sistema no es autoritario, como muchos afirman, sino más bien autoritativo – lo que significa que no se basa en la consolidación legislativa de la autocra-c ia, sino en la autoridad de la persona que creó el sistema y, como la cabeza de él, hace que funcione con eficacia.</a:t>
            </a:r>
            <a:endParaRPr lang="es-US"/>
          </a:p>
        </p:txBody>
      </p:sp>
    </p:spTree>
    <p:extLst>
      <p:ext uri="{BB962C8B-B14F-4D97-AF65-F5344CB8AC3E}">
        <p14:creationId xmlns:p14="http://schemas.microsoft.com/office/powerpoint/2010/main" val="75292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19895" y="701604"/>
            <a:ext cx="9601200" cy="1485900"/>
          </a:xfrm>
        </p:spPr>
        <p:txBody>
          <a:bodyPr/>
          <a:lstStyle/>
          <a:p>
            <a:r>
              <a:rPr lang="es-US"/>
              <a:t>TERCERA MUNDIAL CENTRADA EN  LA RED : RUSIA vs EEUU</a:t>
            </a:r>
          </a:p>
        </p:txBody>
      </p:sp>
      <p:sp>
        <p:nvSpPr>
          <p:cNvPr id="3" name="Marcador de contenido 2"/>
          <p:cNvSpPr>
            <a:spLocks noGrp="1"/>
          </p:cNvSpPr>
          <p:nvPr>
            <p:ph idx="1"/>
          </p:nvPr>
        </p:nvSpPr>
        <p:spPr>
          <a:xfrm>
            <a:off x="1590846" y="2390295"/>
            <a:ext cx="9601200" cy="3453754"/>
          </a:xfrm>
        </p:spPr>
        <p:txBody>
          <a:bodyPr>
            <a:normAutofit fontScale="92500" lnSpcReduction="20000"/>
          </a:bodyPr>
          <a:lstStyle/>
          <a:p>
            <a:r>
              <a:rPr lang="es-US" b="0" i="0">
                <a:solidFill>
                  <a:srgbClr val="373B41"/>
                </a:solidFill>
                <a:effectLst/>
                <a:latin typeface="Lato"/>
              </a:rPr>
              <a:t>Durante los 15 años de Putin en el poder, a pesar de la difícil situación interna y externa, él ha tratado de maximizar el papel del gobierno, la Asamblea Legislativa, e incluso las autoridades locales.</a:t>
            </a:r>
          </a:p>
          <a:p>
            <a:r>
              <a:rPr lang="es-US" b="0" i="0">
                <a:solidFill>
                  <a:srgbClr val="373B41"/>
                </a:solidFill>
                <a:effectLst/>
                <a:latin typeface="Lato"/>
              </a:rPr>
              <a:t> Estos son pasos totalmente lógicos que deberían haber dado al sistema integridad, estabilidad y continuidad. </a:t>
            </a:r>
          </a:p>
          <a:p>
            <a:r>
              <a:rPr lang="es-US" b="0" i="0">
                <a:solidFill>
                  <a:srgbClr val="373B41"/>
                </a:solidFill>
                <a:effectLst/>
                <a:latin typeface="Lato"/>
              </a:rPr>
              <a:t>Debido a que ningún político puede gobernar para siempre, la continuidad política, sin importar quién llegue al poder, es la clave para un sistema estable.</a:t>
            </a:r>
          </a:p>
          <a:p>
            <a:r>
              <a:rPr lang="es-US" b="0" i="0">
                <a:solidFill>
                  <a:srgbClr val="373B41"/>
                </a:solidFill>
                <a:effectLst/>
                <a:latin typeface="Lato"/>
              </a:rPr>
              <a:t>Por desgracia no se ha alcanzado el control totalmente autónomo, es decir, la capacidad de funcionar sin la supervisión del presidente. Putin sigue siendo el componente clave del sistema, ya que las personas pusieron su confianza en él personalmente. Tienen mucha menos confianza en el sistema, como el representado por las autoridades públicas y determinadas agencias.</a:t>
            </a:r>
            <a:endParaRPr lang="es-US"/>
          </a:p>
        </p:txBody>
      </p:sp>
    </p:spTree>
    <p:extLst>
      <p:ext uri="{BB962C8B-B14F-4D97-AF65-F5344CB8AC3E}">
        <p14:creationId xmlns:p14="http://schemas.microsoft.com/office/powerpoint/2010/main" val="1374443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6568" y="652616"/>
            <a:ext cx="9601200" cy="1485900"/>
          </a:xfrm>
        </p:spPr>
        <p:txBody>
          <a:bodyPr/>
          <a:lstStyle/>
          <a:p>
            <a:r>
              <a:rPr lang="es-US"/>
              <a:t>TERCERA MUNDIAL CENTRADA EN  LA RED : RUSIA vs EEUU</a:t>
            </a:r>
          </a:p>
        </p:txBody>
      </p:sp>
      <p:sp>
        <p:nvSpPr>
          <p:cNvPr id="3" name="Marcador de contenido 2"/>
          <p:cNvSpPr>
            <a:spLocks noGrp="1"/>
          </p:cNvSpPr>
          <p:nvPr>
            <p:ph idx="1"/>
          </p:nvPr>
        </p:nvSpPr>
        <p:spPr/>
        <p:txBody>
          <a:bodyPr/>
          <a:lstStyle/>
          <a:p>
            <a:r>
              <a:rPr lang="es-US" b="0" i="0">
                <a:solidFill>
                  <a:srgbClr val="373B41"/>
                </a:solidFill>
                <a:effectLst/>
                <a:latin typeface="Lato"/>
              </a:rPr>
              <a:t>Por lo tanto la opinión y los planes políticos de Putin se convierten en el factor decisivo en ámbitos como la política exterior de Rusia. Si la frase “sin Putin, no hay Rusia” es una exageración, entonces, en mi opinión, la frase “lo que quiere Putin, Rusia también lo quiere” refleja la situación con bastante precisión.</a:t>
            </a:r>
          </a:p>
          <a:p>
            <a:r>
              <a:rPr lang="es-US" b="0" i="0">
                <a:solidFill>
                  <a:srgbClr val="373B41"/>
                </a:solidFill>
                <a:effectLst/>
                <a:latin typeface="Lato"/>
              </a:rPr>
              <a:t>En primer lugar, notemos que el hombre que durante 15 años ha guiado cuidadosamente a Rusia en su renacimiento lo ha hecho en condiciones de hegemonía por parte de Estados Unidos en la política mundial, junto con importantes oportunidades de Washington para influir en la política interna de Rusia. </a:t>
            </a:r>
          </a:p>
          <a:p>
            <a:r>
              <a:rPr lang="es-US" b="0" i="0">
                <a:solidFill>
                  <a:srgbClr val="373B41"/>
                </a:solidFill>
                <a:effectLst/>
                <a:latin typeface="Lato"/>
              </a:rPr>
              <a:t>Tenía que entender la naturaleza de la lucha y su oponente. De lo contrario, no habría durado tanto tiempo.</a:t>
            </a:r>
            <a:endParaRPr lang="es-US"/>
          </a:p>
        </p:txBody>
      </p:sp>
    </p:spTree>
    <p:extLst>
      <p:ext uri="{BB962C8B-B14F-4D97-AF65-F5344CB8AC3E}">
        <p14:creationId xmlns:p14="http://schemas.microsoft.com/office/powerpoint/2010/main" val="410892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TERCERA MUNDIAL CENTRADA EN  LA RED : RUSIA vs EEUU</a:t>
            </a:r>
          </a:p>
        </p:txBody>
      </p:sp>
      <p:sp>
        <p:nvSpPr>
          <p:cNvPr id="3" name="Marcador de contenido 2"/>
          <p:cNvSpPr>
            <a:spLocks noGrp="1"/>
          </p:cNvSpPr>
          <p:nvPr>
            <p:ph idx="1"/>
          </p:nvPr>
        </p:nvSpPr>
        <p:spPr/>
        <p:txBody>
          <a:bodyPr/>
          <a:lstStyle/>
          <a:p>
            <a:r>
              <a:rPr lang="es-US" b="0" i="0">
                <a:solidFill>
                  <a:srgbClr val="373B41"/>
                </a:solidFill>
                <a:effectLst/>
                <a:latin typeface="Lato"/>
              </a:rPr>
              <a:t> Después del golpe armado en Kiev en febrero de 2014, Rusia entró en abierta confrontación con Washington. </a:t>
            </a:r>
          </a:p>
          <a:p>
            <a:r>
              <a:rPr lang="es-US" b="0" i="0">
                <a:solidFill>
                  <a:srgbClr val="373B41"/>
                </a:solidFill>
                <a:effectLst/>
                <a:latin typeface="Lato"/>
              </a:rPr>
              <a:t>Antes de eso, los conflictos se entremezclaban con mejoras en las relaciones, pero a principios de 2014 las relaciones entre Rusia y Estados Unidos se deterioraron rápidamente y casi de inmediato llegaron a un punto en que, de haber estado en la era pre nuclear, la guerra hubiera sido declarada de forma automática.</a:t>
            </a:r>
            <a:endParaRPr lang="es-US"/>
          </a:p>
        </p:txBody>
      </p:sp>
    </p:spTree>
    <p:extLst>
      <p:ext uri="{BB962C8B-B14F-4D97-AF65-F5344CB8AC3E}">
        <p14:creationId xmlns:p14="http://schemas.microsoft.com/office/powerpoint/2010/main" val="1656332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85004" y="519881"/>
            <a:ext cx="9601200" cy="1485900"/>
          </a:xfrm>
        </p:spPr>
        <p:txBody>
          <a:bodyPr/>
          <a:lstStyle/>
          <a:p>
            <a:r>
              <a:rPr lang="es-US"/>
              <a:t>TERCERA MUNDIAL CENTRADA EN  LA RED : RUSIA vs EEUU</a:t>
            </a:r>
          </a:p>
        </p:txBody>
      </p:sp>
      <p:sp>
        <p:nvSpPr>
          <p:cNvPr id="3" name="Marcador de contenido 2"/>
          <p:cNvSpPr>
            <a:spLocks noGrp="1"/>
          </p:cNvSpPr>
          <p:nvPr>
            <p:ph idx="1"/>
          </p:nvPr>
        </p:nvSpPr>
        <p:spPr/>
        <p:txBody>
          <a:bodyPr/>
          <a:lstStyle/>
          <a:p>
            <a:r>
              <a:rPr lang="es-US" b="0" i="0">
                <a:solidFill>
                  <a:srgbClr val="373B41"/>
                </a:solidFill>
                <a:effectLst/>
                <a:latin typeface="Lato"/>
              </a:rPr>
              <a:t>Por lo tanto en un momento dado Putin se involucró precisamente en el nivel de confrontación con los Estados Unidos que Rusia podía manejar. Si Rusia no esta limitando en este momento el nivel de confrontación, significa que Putin cree que, en la guerra de las sanciones, la guerra de nervios, la guerra de la información, la guerra civil en Ucrania, y la guerra económica, Rusia puede ganar.</a:t>
            </a:r>
          </a:p>
          <a:p>
            <a:r>
              <a:rPr lang="es-US" b="0" i="0">
                <a:solidFill>
                  <a:srgbClr val="373B41"/>
                </a:solidFill>
                <a:effectLst/>
                <a:latin typeface="Lato"/>
              </a:rPr>
              <a:t>Esta es la primera conclusión importante sobre lo que Putin quiere y lo que espera. Él espera ganar. </a:t>
            </a:r>
          </a:p>
          <a:p>
            <a:r>
              <a:rPr lang="es-US">
                <a:solidFill>
                  <a:srgbClr val="373B41"/>
                </a:solidFill>
                <a:latin typeface="Lato"/>
              </a:rPr>
              <a:t>El s</a:t>
            </a:r>
            <a:r>
              <a:rPr lang="es-US" b="0" i="0">
                <a:solidFill>
                  <a:srgbClr val="373B41"/>
                </a:solidFill>
                <a:effectLst/>
                <a:latin typeface="Lato"/>
              </a:rPr>
              <a:t>egundo deseo de Putin está claro: mantener la paz o la apariencia de paz el  mayor tiempo posible.</a:t>
            </a:r>
            <a:endParaRPr lang="es-US"/>
          </a:p>
        </p:txBody>
      </p:sp>
    </p:spTree>
    <p:extLst>
      <p:ext uri="{BB962C8B-B14F-4D97-AF65-F5344CB8AC3E}">
        <p14:creationId xmlns:p14="http://schemas.microsoft.com/office/powerpoint/2010/main" val="511358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CAPACIDADES DE PUTIN</a:t>
            </a:r>
          </a:p>
        </p:txBody>
      </p:sp>
      <p:sp>
        <p:nvSpPr>
          <p:cNvPr id="3" name="Marcador de contenido 2"/>
          <p:cNvSpPr>
            <a:spLocks noGrp="1"/>
          </p:cNvSpPr>
          <p:nvPr>
            <p:ph idx="1"/>
          </p:nvPr>
        </p:nvSpPr>
        <p:spPr>
          <a:xfrm>
            <a:off x="1371600" y="1677629"/>
            <a:ext cx="9601200" cy="3581400"/>
          </a:xfrm>
        </p:spPr>
        <p:txBody>
          <a:bodyPr/>
          <a:lstStyle/>
          <a:p>
            <a:r>
              <a:rPr lang="es-US" b="0" i="0">
                <a:solidFill>
                  <a:srgbClr val="555555"/>
                </a:solidFill>
                <a:effectLst/>
                <a:latin typeface="Noto Sans" panose="020B0606030804020204" pitchFamily="34" charset="0"/>
              </a:rPr>
              <a:t>Su capacidad para determinar el futuro del país está fuera de toda discusión. </a:t>
            </a:r>
          </a:p>
          <a:p>
            <a:r>
              <a:rPr lang="es-US" b="0" i="0">
                <a:solidFill>
                  <a:srgbClr val="555555"/>
                </a:solidFill>
                <a:effectLst/>
                <a:latin typeface="Noto Sans" panose="020B0606030804020204" pitchFamily="34" charset="0"/>
              </a:rPr>
              <a:t>Los rusos pensaban que las acciones en Crimea y Ucrania eran necesarias y que había que demostrar al mundo lo que es Rusia, sin depender de presiones externas. Básicamente, en algunos sentidos, cumple las características propias de un "zar".</a:t>
            </a:r>
          </a:p>
          <a:p>
            <a:r>
              <a:rPr lang="es-US" b="0" i="0">
                <a:solidFill>
                  <a:srgbClr val="555555"/>
                </a:solidFill>
                <a:effectLst/>
                <a:latin typeface="Noto Sans" panose="020B0606030804020204" pitchFamily="34" charset="0"/>
              </a:rPr>
              <a:t>Putin ha ido mucho más lejos que otros políticos y se ha convertido en una institución en sí mismo</a:t>
            </a:r>
          </a:p>
          <a:p>
            <a:r>
              <a:rPr lang="es-US" b="0" i="0">
                <a:solidFill>
                  <a:srgbClr val="555555"/>
                </a:solidFill>
                <a:effectLst/>
                <a:latin typeface="Noto Sans" panose="020B0606030804020204" pitchFamily="34" charset="0"/>
              </a:rPr>
              <a:t> Hay buenos resultados en lo que respecta al desarrollo económico y también en el aspecto político.</a:t>
            </a:r>
            <a:endParaRPr lang="es-US"/>
          </a:p>
        </p:txBody>
      </p:sp>
    </p:spTree>
    <p:extLst>
      <p:ext uri="{BB962C8B-B14F-4D97-AF65-F5344CB8AC3E}">
        <p14:creationId xmlns:p14="http://schemas.microsoft.com/office/powerpoint/2010/main" val="353787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5378" y="990599"/>
            <a:ext cx="9175531" cy="748862"/>
          </a:xfrm>
        </p:spPr>
        <p:txBody>
          <a:bodyPr/>
          <a:lstStyle/>
          <a:p>
            <a:r>
              <a:rPr lang="es-US" dirty="0"/>
              <a:t>                     BIOGRAFIA</a:t>
            </a:r>
          </a:p>
        </p:txBody>
      </p:sp>
      <p:sp>
        <p:nvSpPr>
          <p:cNvPr id="3" name="Marcador de contenido 2"/>
          <p:cNvSpPr>
            <a:spLocks noGrp="1"/>
          </p:cNvSpPr>
          <p:nvPr>
            <p:ph idx="1"/>
          </p:nvPr>
        </p:nvSpPr>
        <p:spPr/>
        <p:txBody>
          <a:bodyPr/>
          <a:lstStyle/>
          <a:p>
            <a:pPr algn="just"/>
            <a:r>
              <a:rPr lang="es-US" b="1" i="0" dirty="0">
                <a:solidFill>
                  <a:srgbClr val="252525"/>
                </a:solidFill>
                <a:effectLst/>
                <a:latin typeface="Helvetica Neue"/>
              </a:rPr>
              <a:t>Vladímir </a:t>
            </a:r>
            <a:r>
              <a:rPr lang="es-US" b="1" i="0" dirty="0" err="1">
                <a:solidFill>
                  <a:srgbClr val="252525"/>
                </a:solidFill>
                <a:effectLst/>
                <a:latin typeface="Helvetica Neue"/>
              </a:rPr>
              <a:t>Vladímirovich</a:t>
            </a:r>
            <a:r>
              <a:rPr lang="es-US" b="1" i="0" dirty="0">
                <a:solidFill>
                  <a:srgbClr val="252525"/>
                </a:solidFill>
                <a:effectLst/>
                <a:latin typeface="Helvetica Neue"/>
              </a:rPr>
              <a:t> Putin</a:t>
            </a:r>
            <a:r>
              <a:rPr lang="es-US" b="0" i="0" dirty="0">
                <a:solidFill>
                  <a:srgbClr val="252525"/>
                </a:solidFill>
                <a:effectLst/>
                <a:latin typeface="Helvetica Neue"/>
              </a:rPr>
              <a:t> (en </a:t>
            </a:r>
            <a:r>
              <a:rPr lang="es-US" b="0" i="0" u="none" strike="noStrike" dirty="0">
                <a:solidFill>
                  <a:srgbClr val="5A3696"/>
                </a:solidFill>
                <a:effectLst/>
                <a:latin typeface="Helvetica Neue"/>
                <a:hlinkClick r:id="rId2" tooltip="Idioma ruso"/>
              </a:rPr>
              <a:t>ruso</a:t>
            </a:r>
            <a:r>
              <a:rPr lang="es-US" b="0" i="0" dirty="0">
                <a:solidFill>
                  <a:srgbClr val="252525"/>
                </a:solidFill>
                <a:effectLst/>
                <a:latin typeface="Helvetica Neue"/>
              </a:rPr>
              <a:t>: </a:t>
            </a:r>
            <a:r>
              <a:rPr lang="az-Cyrl-AZ" b="0" i="0" dirty="0">
                <a:solidFill>
                  <a:srgbClr val="252525"/>
                </a:solidFill>
                <a:effectLst/>
                <a:latin typeface="Helvetica Neue"/>
              </a:rPr>
              <a:t>Влади́мир Влади́мирович Пу́тин,  </a:t>
            </a:r>
            <a:r>
              <a:rPr lang="es-US" b="0" i="0" u="none" strike="noStrike" dirty="0">
                <a:solidFill>
                  <a:srgbClr val="5A3696"/>
                </a:solidFill>
                <a:effectLst/>
                <a:latin typeface="inherit"/>
                <a:hlinkClick r:id="rId3" tooltip="Ru-Vladimir Vladimirovich Putin.ogg"/>
              </a:rPr>
              <a:t>pronunciación</a:t>
            </a:r>
            <a:r>
              <a:rPr lang="es-US" b="0" i="0" dirty="0">
                <a:solidFill>
                  <a:srgbClr val="252525"/>
                </a:solidFill>
                <a:effectLst/>
                <a:latin typeface="Helvetica Neue"/>
              </a:rPr>
              <a:t> ; </a:t>
            </a:r>
            <a:r>
              <a:rPr lang="es-US" b="0" i="0" u="none" strike="noStrike" dirty="0">
                <a:solidFill>
                  <a:srgbClr val="5A3696"/>
                </a:solidFill>
                <a:effectLst/>
                <a:latin typeface="Helvetica Neue"/>
                <a:hlinkClick r:id="rId4" tooltip="Leningrado"/>
              </a:rPr>
              <a:t>Leningrado</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5" tooltip="Unión Soviética"/>
              </a:rPr>
              <a:t>Unión Soviética</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6" tooltip="7 de octubre"/>
              </a:rPr>
              <a:t>7 de octubre</a:t>
            </a:r>
            <a:r>
              <a:rPr lang="es-US" b="0" i="0" dirty="0">
                <a:solidFill>
                  <a:srgbClr val="252525"/>
                </a:solidFill>
                <a:effectLst/>
                <a:latin typeface="Helvetica Neue"/>
              </a:rPr>
              <a:t> de </a:t>
            </a:r>
            <a:r>
              <a:rPr lang="es-US" b="0" i="0" u="none" strike="noStrike" dirty="0">
                <a:solidFill>
                  <a:srgbClr val="5A3696"/>
                </a:solidFill>
                <a:effectLst/>
                <a:latin typeface="Helvetica Neue"/>
                <a:hlinkClick r:id="rId7" tooltip="1952"/>
              </a:rPr>
              <a:t>1952</a:t>
            </a:r>
            <a:r>
              <a:rPr lang="es-US" b="0" i="0" dirty="0">
                <a:solidFill>
                  <a:srgbClr val="252525"/>
                </a:solidFill>
                <a:effectLst/>
                <a:latin typeface="Helvetica Neue"/>
              </a:rPr>
              <a:t>) es </a:t>
            </a:r>
            <a:r>
              <a:rPr lang="es-US" b="0" i="0" dirty="0" err="1">
                <a:solidFill>
                  <a:srgbClr val="252525"/>
                </a:solidFill>
                <a:effectLst/>
                <a:latin typeface="Helvetica Neue"/>
              </a:rPr>
              <a:t>el</a:t>
            </a:r>
            <a:r>
              <a:rPr lang="es-US" b="0" i="0" u="none" strike="noStrike" dirty="0" err="1">
                <a:solidFill>
                  <a:srgbClr val="5A3696"/>
                </a:solidFill>
                <a:effectLst/>
                <a:latin typeface="Helvetica Neue"/>
                <a:hlinkClick r:id="rId8" tooltip="Presidente de Rusia"/>
              </a:rPr>
              <a:t>presidente</a:t>
            </a:r>
            <a:r>
              <a:rPr lang="es-US" b="0" i="0" u="none" strike="noStrike" dirty="0">
                <a:solidFill>
                  <a:srgbClr val="5A3696"/>
                </a:solidFill>
                <a:effectLst/>
                <a:latin typeface="Helvetica Neue"/>
                <a:hlinkClick r:id="rId8" tooltip="Presidente de Rusia"/>
              </a:rPr>
              <a:t> de la Federación Rusa</a:t>
            </a:r>
            <a:r>
              <a:rPr lang="es-US" b="0" i="0" dirty="0">
                <a:solidFill>
                  <a:srgbClr val="252525"/>
                </a:solidFill>
                <a:effectLst/>
                <a:latin typeface="Helvetica Neue"/>
              </a:rPr>
              <a:t>, que ya había ejercido anteriormente por dos mandatos consecutivos (2000-2004 y 2004-2008), lo que lo convierte en el que más tiempo ha estado en ese cargo desde la caída de la </a:t>
            </a:r>
            <a:r>
              <a:rPr lang="es-US" b="0" i="0" u="none" strike="noStrike" dirty="0">
                <a:solidFill>
                  <a:srgbClr val="5A3696"/>
                </a:solidFill>
                <a:effectLst/>
                <a:latin typeface="Helvetica Neue"/>
                <a:hlinkClick r:id="rId5" tooltip="Unión Soviética"/>
              </a:rPr>
              <a:t>URSS</a:t>
            </a:r>
            <a:r>
              <a:rPr lang="es-US" b="0" i="0" dirty="0">
                <a:solidFill>
                  <a:srgbClr val="252525"/>
                </a:solidFill>
                <a:effectLst/>
                <a:latin typeface="Helvetica Neue"/>
              </a:rPr>
              <a:t>.</a:t>
            </a:r>
          </a:p>
          <a:p>
            <a:pPr algn="just"/>
            <a:r>
              <a:rPr lang="es-US" b="0" i="0" dirty="0">
                <a:solidFill>
                  <a:srgbClr val="252525"/>
                </a:solidFill>
                <a:effectLst/>
                <a:latin typeface="Helvetica Neue"/>
              </a:rPr>
              <a:t> Es </a:t>
            </a:r>
            <a:r>
              <a:rPr lang="es-US" b="0" i="0" u="none" strike="noStrike" dirty="0">
                <a:solidFill>
                  <a:srgbClr val="5A3696"/>
                </a:solidFill>
                <a:effectLst/>
                <a:latin typeface="Helvetica Neue"/>
                <a:hlinkClick r:id="rId9" tooltip="Abogado"/>
              </a:rPr>
              <a:t>abogado</a:t>
            </a:r>
            <a:r>
              <a:rPr lang="es-US" b="0" i="0" dirty="0">
                <a:solidFill>
                  <a:srgbClr val="252525"/>
                </a:solidFill>
                <a:effectLst/>
                <a:latin typeface="Helvetica Neue"/>
              </a:rPr>
              <a:t> y </a:t>
            </a:r>
            <a:r>
              <a:rPr lang="es-US" b="0" i="0" u="none" strike="noStrike" dirty="0">
                <a:solidFill>
                  <a:srgbClr val="5A3696"/>
                </a:solidFill>
                <a:effectLst/>
                <a:latin typeface="Helvetica Neue"/>
                <a:hlinkClick r:id="rId10" tooltip="Político"/>
              </a:rPr>
              <a:t>político</a:t>
            </a:r>
            <a:r>
              <a:rPr lang="es-US" b="0" i="0" dirty="0">
                <a:solidFill>
                  <a:srgbClr val="252525"/>
                </a:solidFill>
                <a:effectLst/>
                <a:latin typeface="Helvetica Neue"/>
              </a:rPr>
              <a:t> de profesión. </a:t>
            </a:r>
          </a:p>
          <a:p>
            <a:pPr algn="just"/>
            <a:r>
              <a:rPr lang="es-US" b="0" i="0" dirty="0">
                <a:solidFill>
                  <a:srgbClr val="252525"/>
                </a:solidFill>
                <a:effectLst/>
                <a:latin typeface="Helvetica Neue"/>
              </a:rPr>
              <a:t>Encabezó el </a:t>
            </a:r>
            <a:r>
              <a:rPr lang="es-US" b="0" i="0" u="none" strike="noStrike" dirty="0">
                <a:solidFill>
                  <a:srgbClr val="5A3696"/>
                </a:solidFill>
                <a:effectLst/>
                <a:latin typeface="Helvetica Neue"/>
                <a:hlinkClick r:id="rId11" tooltip="Presidente del Gobierno de Rusia"/>
              </a:rPr>
              <a:t>Gobierno de su país</a:t>
            </a:r>
            <a:r>
              <a:rPr lang="es-US" b="0" i="0" dirty="0">
                <a:solidFill>
                  <a:srgbClr val="252525"/>
                </a:solidFill>
                <a:effectLst/>
                <a:latin typeface="Helvetica Neue"/>
              </a:rPr>
              <a:t> </a:t>
            </a:r>
            <a:r>
              <a:rPr lang="es-US" b="0" i="0" dirty="0" err="1">
                <a:solidFill>
                  <a:srgbClr val="252525"/>
                </a:solidFill>
                <a:effectLst/>
                <a:latin typeface="Helvetica Neue"/>
              </a:rPr>
              <a:t>bajo</a:t>
            </a:r>
            <a:r>
              <a:rPr lang="es-US" b="0" i="0" u="none" strike="noStrike" dirty="0" err="1">
                <a:solidFill>
                  <a:srgbClr val="5A3696"/>
                </a:solidFill>
                <a:effectLst/>
                <a:latin typeface="Helvetica Neue"/>
                <a:hlinkClick r:id="rId12" tooltip="Borís Yeltsin"/>
              </a:rPr>
              <a:t>Borís</a:t>
            </a:r>
            <a:r>
              <a:rPr lang="es-US" b="0" i="0" u="none" strike="noStrike" dirty="0">
                <a:solidFill>
                  <a:srgbClr val="5A3696"/>
                </a:solidFill>
                <a:effectLst/>
                <a:latin typeface="Helvetica Neue"/>
                <a:hlinkClick r:id="rId12" tooltip="Borís Yeltsin"/>
              </a:rPr>
              <a:t> Yeltsin</a:t>
            </a:r>
            <a:r>
              <a:rPr lang="es-US" b="0" i="0" dirty="0">
                <a:solidFill>
                  <a:srgbClr val="252525"/>
                </a:solidFill>
                <a:effectLst/>
                <a:latin typeface="Helvetica Neue"/>
              </a:rPr>
              <a:t> y </a:t>
            </a:r>
            <a:r>
              <a:rPr lang="es-US" b="0" i="0" u="none" strike="noStrike" dirty="0" err="1">
                <a:solidFill>
                  <a:srgbClr val="5A3696"/>
                </a:solidFill>
                <a:effectLst/>
                <a:latin typeface="Helvetica Neue"/>
                <a:hlinkClick r:id="rId13" tooltip="Dmitri Medvédev"/>
              </a:rPr>
              <a:t>Dmitri</a:t>
            </a:r>
            <a:r>
              <a:rPr lang="es-US" b="0" i="0" u="none" strike="noStrike" dirty="0">
                <a:solidFill>
                  <a:srgbClr val="5A3696"/>
                </a:solidFill>
                <a:effectLst/>
                <a:latin typeface="Helvetica Neue"/>
                <a:hlinkClick r:id="rId13" tooltip="Dmitri Medvédev"/>
              </a:rPr>
              <a:t> </a:t>
            </a:r>
            <a:r>
              <a:rPr lang="es-US" b="0" i="0" u="none" strike="noStrike" dirty="0" err="1">
                <a:solidFill>
                  <a:srgbClr val="5A3696"/>
                </a:solidFill>
                <a:effectLst/>
                <a:latin typeface="Helvetica Neue"/>
                <a:hlinkClick r:id="rId13" tooltip="Dmitri Medvédev"/>
              </a:rPr>
              <a:t>Medvédev</a:t>
            </a:r>
            <a:r>
              <a:rPr lang="es-US" b="0" i="0" dirty="0">
                <a:solidFill>
                  <a:srgbClr val="252525"/>
                </a:solidFill>
                <a:effectLst/>
                <a:latin typeface="Helvetica Neue"/>
              </a:rPr>
              <a:t>, así como </a:t>
            </a:r>
            <a:r>
              <a:rPr lang="es-US" b="0" i="0" u="none" strike="noStrike" dirty="0">
                <a:solidFill>
                  <a:srgbClr val="5A3696"/>
                </a:solidFill>
                <a:effectLst/>
                <a:latin typeface="Helvetica Neue"/>
                <a:hlinkClick r:id="rId14" tooltip="Rusia Unida"/>
              </a:rPr>
              <a:t>Rusia Unida</a:t>
            </a:r>
            <a:r>
              <a:rPr lang="es-US" b="0" i="0" dirty="0">
                <a:solidFill>
                  <a:srgbClr val="252525"/>
                </a:solidFill>
                <a:effectLst/>
                <a:latin typeface="Helvetica Neue"/>
              </a:rPr>
              <a:t>, partido del cual no es miembro. </a:t>
            </a:r>
          </a:p>
          <a:p>
            <a:pPr algn="just"/>
            <a:r>
              <a:rPr lang="es-US" b="0" i="0" dirty="0">
                <a:solidFill>
                  <a:srgbClr val="252525"/>
                </a:solidFill>
                <a:effectLst/>
                <a:latin typeface="Helvetica Neue"/>
              </a:rPr>
              <a:t>También es, desde el 27 de mayo de 2008, </a:t>
            </a:r>
            <a:r>
              <a:rPr lang="es-US" b="0" i="0" u="none" strike="noStrike" dirty="0">
                <a:solidFill>
                  <a:srgbClr val="5A3696"/>
                </a:solidFill>
                <a:effectLst/>
                <a:latin typeface="Helvetica Neue"/>
                <a:hlinkClick r:id="rId15" tooltip="Unión de Rusia y Bielorrusia"/>
              </a:rPr>
              <a:t>presidente del Consejo de Ministros de la Unión de Rusia y Bielorrusia</a:t>
            </a:r>
            <a:endParaRPr lang="es-US" dirty="0"/>
          </a:p>
        </p:txBody>
      </p:sp>
      <p:pic>
        <p:nvPicPr>
          <p:cNvPr id="4" name="Imagen 3"/>
          <p:cNvPicPr>
            <a:picLocks noChangeAspect="1"/>
          </p:cNvPicPr>
          <p:nvPr/>
        </p:nvPicPr>
        <p:blipFill>
          <a:blip r:embed="rId16"/>
          <a:stretch>
            <a:fillRect/>
          </a:stretch>
        </p:blipFill>
        <p:spPr>
          <a:xfrm>
            <a:off x="6040540" y="3376612"/>
            <a:ext cx="104775" cy="104775"/>
          </a:xfrm>
          <a:prstGeom prst="rect">
            <a:avLst/>
          </a:prstGeom>
        </p:spPr>
      </p:pic>
    </p:spTree>
    <p:extLst>
      <p:ext uri="{BB962C8B-B14F-4D97-AF65-F5344CB8AC3E}">
        <p14:creationId xmlns:p14="http://schemas.microsoft.com/office/powerpoint/2010/main" val="18543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PERFIL</a:t>
            </a:r>
          </a:p>
        </p:txBody>
      </p:sp>
      <p:sp>
        <p:nvSpPr>
          <p:cNvPr id="3" name="Marcador de contenido 2"/>
          <p:cNvSpPr>
            <a:spLocks noGrp="1"/>
          </p:cNvSpPr>
          <p:nvPr>
            <p:ph idx="1"/>
          </p:nvPr>
        </p:nvSpPr>
        <p:spPr/>
        <p:txBody>
          <a:bodyPr>
            <a:normAutofit lnSpcReduction="10000"/>
          </a:bodyPr>
          <a:lstStyle/>
          <a:p>
            <a:r>
              <a:rPr lang="es-US" b="0" i="0">
                <a:solidFill>
                  <a:srgbClr val="464646"/>
                </a:solidFill>
                <a:effectLst/>
                <a:latin typeface="Georgia" panose="02040502050405020303" pitchFamily="18" charset="0"/>
              </a:rPr>
              <a:t>Vladimir Vladímirovich Putin nació el 7 de octubre de 1952 en Leningrado, URSS (ahora San Petersburgo, Federación Rusa). </a:t>
            </a:r>
          </a:p>
          <a:p>
            <a:r>
              <a:rPr lang="es-US" b="0" i="0">
                <a:solidFill>
                  <a:srgbClr val="464646"/>
                </a:solidFill>
                <a:effectLst/>
                <a:latin typeface="Georgia" panose="02040502050405020303" pitchFamily="18" charset="0"/>
              </a:rPr>
              <a:t>Se crió en una familia humilde donde su padre era oficial de la Marina Soviética y su madre trabajadora de una fábrica. </a:t>
            </a:r>
          </a:p>
          <a:p>
            <a:r>
              <a:rPr lang="es-US" b="0" i="0">
                <a:solidFill>
                  <a:srgbClr val="464646"/>
                </a:solidFill>
                <a:effectLst/>
                <a:latin typeface="Georgia" panose="02040502050405020303" pitchFamily="18" charset="0"/>
              </a:rPr>
              <a:t>Tenía dos hermanos mayores que fallecieron, uno a los pocos meses de nacer y el otro de difteria durante el asedio de Leningrado.</a:t>
            </a:r>
          </a:p>
          <a:p>
            <a:r>
              <a:rPr lang="es-US" b="0" i="0">
                <a:solidFill>
                  <a:srgbClr val="464646"/>
                </a:solidFill>
                <a:effectLst/>
                <a:latin typeface="Georgia" panose="02040502050405020303" pitchFamily="18" charset="0"/>
              </a:rPr>
              <a:t>licenciado en Derecho por la Universidad Estatal de Leningrado. Al final de su carrera universitaria, fue reclutado por el KGB.</a:t>
            </a:r>
          </a:p>
          <a:p>
            <a:r>
              <a:rPr lang="es-US" b="0" i="0">
                <a:solidFill>
                  <a:srgbClr val="464646"/>
                </a:solidFill>
                <a:effectLst/>
                <a:latin typeface="Georgia" panose="02040502050405020303" pitchFamily="18" charset="0"/>
              </a:rPr>
              <a:t>En 1985, tras acabar sus estudios en la Academia de Espionaje, fue enviado a República Democrática Alemana, donde sirvió en Dresde. Tras la Caída del Muro de Berlín fue llamado de regreso a la Unión Soviética.</a:t>
            </a:r>
          </a:p>
          <a:p>
            <a:endParaRPr lang="es-US" b="0" i="0">
              <a:solidFill>
                <a:srgbClr val="464646"/>
              </a:solidFill>
              <a:effectLst/>
              <a:latin typeface="Georgia" panose="02040502050405020303" pitchFamily="18" charset="0"/>
            </a:endParaRPr>
          </a:p>
        </p:txBody>
      </p:sp>
    </p:spTree>
    <p:extLst>
      <p:ext uri="{BB962C8B-B14F-4D97-AF65-F5344CB8AC3E}">
        <p14:creationId xmlns:p14="http://schemas.microsoft.com/office/powerpoint/2010/main" val="2060257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PERFIL SICOLOGICO DE PUTIN</a:t>
            </a:r>
          </a:p>
        </p:txBody>
      </p:sp>
      <p:sp>
        <p:nvSpPr>
          <p:cNvPr id="3" name="Marcador de contenido 2"/>
          <p:cNvSpPr>
            <a:spLocks noGrp="1"/>
          </p:cNvSpPr>
          <p:nvPr>
            <p:ph idx="1"/>
          </p:nvPr>
        </p:nvSpPr>
        <p:spPr/>
        <p:txBody>
          <a:bodyPr/>
          <a:lstStyle/>
          <a:p>
            <a:r>
              <a:rPr lang="es-US" b="1" i="0">
                <a:solidFill>
                  <a:srgbClr val="464646"/>
                </a:solidFill>
                <a:effectLst/>
                <a:latin typeface="Georgia" panose="02040502050405020303" pitchFamily="18" charset="0"/>
              </a:rPr>
              <a:t>El presidente ruso refleja una personalidad extremadamente dura, prácticamente impenetrable</a:t>
            </a:r>
          </a:p>
          <a:p>
            <a:r>
              <a:rPr lang="es-US" b="0" i="0">
                <a:solidFill>
                  <a:srgbClr val="464646"/>
                </a:solidFill>
                <a:effectLst/>
                <a:latin typeface="inherit"/>
              </a:rPr>
              <a:t>De todos los presidentes de gobierno del mundo, </a:t>
            </a:r>
            <a:endParaRPr lang="es-US">
              <a:solidFill>
                <a:srgbClr val="464646"/>
              </a:solidFill>
              <a:latin typeface="inherit"/>
            </a:endParaRPr>
          </a:p>
          <a:p>
            <a:r>
              <a:rPr lang="es-US" b="0" i="0">
                <a:solidFill>
                  <a:srgbClr val="464646"/>
                </a:solidFill>
                <a:effectLst/>
                <a:latin typeface="inherit"/>
              </a:rPr>
              <a:t>Putin podría ser uno de los más temidos por su apariencia fría y personalidad hermética. </a:t>
            </a:r>
          </a:p>
          <a:p>
            <a:r>
              <a:rPr lang="es-US" b="0" i="0">
                <a:solidFill>
                  <a:srgbClr val="464646"/>
                </a:solidFill>
                <a:effectLst/>
                <a:latin typeface="inherit"/>
              </a:rPr>
              <a:t>Analizando su persona con más detalle, se puede intuir que en su vida personal, incluso podría llegar a ser más inflexible y duro de lo que refleja a nivel público.</a:t>
            </a:r>
          </a:p>
          <a:p>
            <a:endParaRPr lang="es-US"/>
          </a:p>
        </p:txBody>
      </p:sp>
    </p:spTree>
    <p:extLst>
      <p:ext uri="{BB962C8B-B14F-4D97-AF65-F5344CB8AC3E}">
        <p14:creationId xmlns:p14="http://schemas.microsoft.com/office/powerpoint/2010/main" val="251001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PERFIL      CONDUCTA NO VERBAL</a:t>
            </a:r>
          </a:p>
        </p:txBody>
      </p:sp>
      <p:sp>
        <p:nvSpPr>
          <p:cNvPr id="3" name="Marcador de contenido 2"/>
          <p:cNvSpPr>
            <a:spLocks noGrp="1"/>
          </p:cNvSpPr>
          <p:nvPr>
            <p:ph idx="1"/>
          </p:nvPr>
        </p:nvSpPr>
        <p:spPr/>
        <p:txBody>
          <a:bodyPr>
            <a:normAutofit lnSpcReduction="10000"/>
          </a:bodyPr>
          <a:lstStyle/>
          <a:p>
            <a:endParaRPr lang="es-US" b="0" i="0">
              <a:solidFill>
                <a:srgbClr val="464646"/>
              </a:solidFill>
              <a:effectLst/>
              <a:latin typeface="Georgia" panose="02040502050405020303" pitchFamily="18" charset="0"/>
            </a:endParaRPr>
          </a:p>
          <a:p>
            <a:r>
              <a:rPr lang="es-US" b="0" i="0">
                <a:solidFill>
                  <a:srgbClr val="464646"/>
                </a:solidFill>
                <a:effectLst/>
                <a:latin typeface="Georgia" panose="02040502050405020303" pitchFamily="18" charset="0"/>
              </a:rPr>
              <a:t>Su gesto más característico es el andar con los puños cerrados. </a:t>
            </a:r>
          </a:p>
          <a:p>
            <a:r>
              <a:rPr lang="es-US" b="0" i="0">
                <a:solidFill>
                  <a:srgbClr val="464646"/>
                </a:solidFill>
                <a:effectLst/>
                <a:latin typeface="Georgia" panose="02040502050405020303" pitchFamily="18" charset="0"/>
              </a:rPr>
              <a:t>Éste es un claro ejemplo de tensión y de estar preparado para la lucha en cualquier momento. Refleja un alto poder autocontrol y hermetismo, como si de un robot se tratase. </a:t>
            </a:r>
          </a:p>
          <a:p>
            <a:r>
              <a:rPr lang="es-US" b="0" i="0">
                <a:solidFill>
                  <a:srgbClr val="464646"/>
                </a:solidFill>
                <a:effectLst/>
                <a:latin typeface="Georgia" panose="02040502050405020303" pitchFamily="18" charset="0"/>
              </a:rPr>
              <a:t>También podemos observar esto mismo en algunas de sus entrevistas para la televisión, donde estando sentado y de medio lado, mantiene siempre un lado de su cuerpo en constante tensión, como si estuviera preparado para la acción.</a:t>
            </a:r>
          </a:p>
          <a:p>
            <a:r>
              <a:rPr lang="es-US" b="0" i="0">
                <a:solidFill>
                  <a:srgbClr val="464646"/>
                </a:solidFill>
                <a:effectLst/>
                <a:latin typeface="Georgia" panose="02040502050405020303" pitchFamily="18" charset="0"/>
              </a:rPr>
              <a:t>Además de su lenguaje no verbal frío y distante, suele dirigirse a sus interlo- cutores alzando el dedo índice de su mano, un gesto agresivo y propio de un carácter muy autoritario.</a:t>
            </a:r>
          </a:p>
        </p:txBody>
      </p:sp>
    </p:spTree>
    <p:extLst>
      <p:ext uri="{BB962C8B-B14F-4D97-AF65-F5344CB8AC3E}">
        <p14:creationId xmlns:p14="http://schemas.microsoft.com/office/powerpoint/2010/main" val="585371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PERFIL                  ROSTRO</a:t>
            </a:r>
          </a:p>
        </p:txBody>
      </p:sp>
      <p:sp>
        <p:nvSpPr>
          <p:cNvPr id="3" name="Marcador de contenido 2"/>
          <p:cNvSpPr>
            <a:spLocks noGrp="1"/>
          </p:cNvSpPr>
          <p:nvPr>
            <p:ph idx="1"/>
          </p:nvPr>
        </p:nvSpPr>
        <p:spPr/>
        <p:txBody>
          <a:bodyPr>
            <a:normAutofit lnSpcReduction="10000"/>
          </a:bodyPr>
          <a:lstStyle/>
          <a:p>
            <a:r>
              <a:rPr lang="es-US" b="0" i="0">
                <a:solidFill>
                  <a:srgbClr val="464646"/>
                </a:solidFill>
                <a:effectLst/>
                <a:latin typeface="Georgia" panose="02040502050405020303" pitchFamily="18" charset="0"/>
              </a:rPr>
              <a:t>Su rostro se corresponde con su conducta no verbal. </a:t>
            </a:r>
          </a:p>
          <a:p>
            <a:r>
              <a:rPr lang="es-US" b="0" i="0">
                <a:solidFill>
                  <a:srgbClr val="464646"/>
                </a:solidFill>
                <a:effectLst/>
                <a:latin typeface="Georgia" panose="02040502050405020303" pitchFamily="18" charset="0"/>
              </a:rPr>
              <a:t>Es frío y no transmite casi ninguna emoción. Veremos en él, el mismo rostro casi siempre. Además de esto, se rumorea que pudo hacerse un lifting facial en 2010, con lo que poder encontrar el rastro de alguna emoción todavía se complica más.</a:t>
            </a:r>
          </a:p>
          <a:p>
            <a:r>
              <a:rPr lang="es-US" b="0" i="0">
                <a:solidFill>
                  <a:srgbClr val="464646"/>
                </a:solidFill>
                <a:effectLst/>
                <a:latin typeface="Georgia" panose="02040502050405020303" pitchFamily="18" charset="0"/>
              </a:rPr>
              <a:t>Como rasgo esencial, podemos citar su labio superior extremadamente fino, propio de personas que no desvelan sus emociones así como una ligera inclinación del mismo hacia abajo en su lado izquierdo.</a:t>
            </a:r>
          </a:p>
          <a:p>
            <a:r>
              <a:rPr lang="es-US" b="0" i="0">
                <a:solidFill>
                  <a:srgbClr val="464646"/>
                </a:solidFill>
                <a:effectLst/>
                <a:latin typeface="Georgia" panose="02040502050405020303" pitchFamily="18" charset="0"/>
              </a:rPr>
              <a:t> Esto puede querer decir que en su vida privada, en su intimidad, todavía es menos afectivo que lo que muestra en público.</a:t>
            </a:r>
          </a:p>
          <a:p>
            <a:r>
              <a:rPr lang="es-US" b="0" i="0">
                <a:solidFill>
                  <a:srgbClr val="464646"/>
                </a:solidFill>
                <a:effectLst/>
                <a:latin typeface="Georgia" panose="02040502050405020303" pitchFamily="18" charset="0"/>
              </a:rPr>
              <a:t> </a:t>
            </a:r>
          </a:p>
          <a:p>
            <a:endParaRPr lang="es-US"/>
          </a:p>
        </p:txBody>
      </p:sp>
    </p:spTree>
    <p:extLst>
      <p:ext uri="{BB962C8B-B14F-4D97-AF65-F5344CB8AC3E}">
        <p14:creationId xmlns:p14="http://schemas.microsoft.com/office/powerpoint/2010/main" val="59505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PERFIL               PERSONALIDAD</a:t>
            </a:r>
          </a:p>
        </p:txBody>
      </p:sp>
      <p:sp>
        <p:nvSpPr>
          <p:cNvPr id="3" name="Marcador de contenido 2"/>
          <p:cNvSpPr>
            <a:spLocks noGrp="1"/>
          </p:cNvSpPr>
          <p:nvPr>
            <p:ph idx="1"/>
          </p:nvPr>
        </p:nvSpPr>
        <p:spPr/>
        <p:txBody>
          <a:bodyPr/>
          <a:lstStyle/>
          <a:p>
            <a:r>
              <a:rPr lang="es-US" b="0" i="0">
                <a:solidFill>
                  <a:srgbClr val="464646"/>
                </a:solidFill>
                <a:effectLst/>
                <a:latin typeface="Georgia" panose="02040502050405020303" pitchFamily="18" charset="0"/>
              </a:rPr>
              <a:t>Vladimir Putin es el ejemplo del estereotipo de un presidente ruso en una película de James Bond. Antiguo espía del KGB, dominando tres idiomas, experto en defensa personal y con un fuerte poder mental para el autocontrol.</a:t>
            </a:r>
          </a:p>
          <a:p>
            <a:r>
              <a:rPr lang="es-US" b="0" i="0">
                <a:solidFill>
                  <a:srgbClr val="464646"/>
                </a:solidFill>
                <a:effectLst/>
                <a:latin typeface="Georgia" panose="02040502050405020303" pitchFamily="18" charset="0"/>
              </a:rPr>
              <a:t>Podemos afirmar que presenta una personalidad que está por encima del resto, inquebrantable e imposible de dominar. Jamás dará su brazo a torcer y tendrá todo calculado. Sin duda alguna, es alguien al que es muy difícil de convencer o llevar a terreno propio para el intento de resolución de un conflicto.</a:t>
            </a:r>
            <a:endParaRPr lang="es-US"/>
          </a:p>
        </p:txBody>
      </p:sp>
    </p:spTree>
    <p:extLst>
      <p:ext uri="{BB962C8B-B14F-4D97-AF65-F5344CB8AC3E}">
        <p14:creationId xmlns:p14="http://schemas.microsoft.com/office/powerpoint/2010/main" val="4073071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IMAGEN  PRESTIGIO</a:t>
            </a:r>
          </a:p>
        </p:txBody>
      </p:sp>
      <p:sp>
        <p:nvSpPr>
          <p:cNvPr id="3" name="Marcador de contenido 2"/>
          <p:cNvSpPr>
            <a:spLocks noGrp="1"/>
          </p:cNvSpPr>
          <p:nvPr>
            <p:ph idx="1"/>
          </p:nvPr>
        </p:nvSpPr>
        <p:spPr/>
        <p:txBody>
          <a:bodyPr/>
          <a:lstStyle/>
          <a:p>
            <a:r>
              <a:rPr lang="es-US" b="0" i="0">
                <a:solidFill>
                  <a:srgbClr val="444444"/>
                </a:solidFill>
                <a:effectLst/>
                <a:latin typeface="Roboto"/>
              </a:rPr>
              <a:t> Putin labra su poder </a:t>
            </a:r>
            <a:r>
              <a:rPr lang="es-US" b="0" i="0" u="sng">
                <a:solidFill>
                  <a:srgbClr val="31759F"/>
                </a:solidFill>
                <a:effectLst/>
                <a:latin typeface="Roboto"/>
                <a:hlinkClick r:id="rId2"/>
              </a:rPr>
              <a:t>en torno a su imagen personal</a:t>
            </a:r>
            <a:r>
              <a:rPr lang="es-US" b="0" i="0">
                <a:solidFill>
                  <a:srgbClr val="444444"/>
                </a:solidFill>
                <a:effectLst/>
                <a:latin typeface="Roboto"/>
              </a:rPr>
              <a:t>, varonil, directa y eminentemente rusa. </a:t>
            </a:r>
            <a:endParaRPr lang="es-US">
              <a:solidFill>
                <a:srgbClr val="444444"/>
              </a:solidFill>
              <a:latin typeface="Roboto"/>
            </a:endParaRPr>
          </a:p>
          <a:p>
            <a:r>
              <a:rPr lang="es-US" b="0" i="0">
                <a:solidFill>
                  <a:srgbClr val="444444"/>
                </a:solidFill>
                <a:effectLst/>
                <a:latin typeface="Roboto"/>
              </a:rPr>
              <a:t>Su imagen es su prestigio, que es su poder, también en política internacional. Además, es posible que los rusos asocien </a:t>
            </a:r>
            <a:r>
              <a:rPr lang="es-US" b="0" i="0" u="sng">
                <a:solidFill>
                  <a:srgbClr val="31759F"/>
                </a:solidFill>
                <a:effectLst/>
                <a:latin typeface="Roboto"/>
                <a:hlinkClick r:id="rId3"/>
              </a:rPr>
              <a:t>a la figura de Putin la posibilidad de acceder a bienes de consumo</a:t>
            </a:r>
            <a:r>
              <a:rPr lang="es-US" b="0" i="0">
                <a:solidFill>
                  <a:srgbClr val="444444"/>
                </a:solidFill>
                <a:effectLst/>
                <a:latin typeface="Roboto"/>
              </a:rPr>
              <a:t>, y una obvia cultura del consumo, impulsada desde los medios. Por todo ello, Putin resulta en lo siguiente:</a:t>
            </a:r>
            <a:endParaRPr lang="es-US"/>
          </a:p>
        </p:txBody>
      </p:sp>
    </p:spTree>
    <p:extLst>
      <p:ext uri="{BB962C8B-B14F-4D97-AF65-F5344CB8AC3E}">
        <p14:creationId xmlns:p14="http://schemas.microsoft.com/office/powerpoint/2010/main" val="3506677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MARKETING</a:t>
            </a:r>
          </a:p>
        </p:txBody>
      </p:sp>
      <p:sp>
        <p:nvSpPr>
          <p:cNvPr id="3" name="Marcador de contenido 2"/>
          <p:cNvSpPr>
            <a:spLocks noGrp="1"/>
          </p:cNvSpPr>
          <p:nvPr>
            <p:ph idx="1"/>
          </p:nvPr>
        </p:nvSpPr>
        <p:spPr/>
        <p:txBody>
          <a:bodyPr/>
          <a:lstStyle/>
          <a:p>
            <a:r>
              <a:rPr lang="es-US" b="0" i="0">
                <a:solidFill>
                  <a:srgbClr val="444444"/>
                </a:solidFill>
                <a:effectLst/>
                <a:latin typeface="Roboto"/>
              </a:rPr>
              <a:t>Con un porcentaje de aprobación de más del 80%, es lógico que la cara de Putin haya tomado el objeto de márketing más icónico de siempre: </a:t>
            </a:r>
            <a:r>
              <a:rPr lang="es-US" b="0" i="0" u="sng">
                <a:solidFill>
                  <a:srgbClr val="31759F"/>
                </a:solidFill>
                <a:effectLst/>
                <a:latin typeface="Roboto"/>
                <a:hlinkClick r:id="rId2"/>
              </a:rPr>
              <a:t>la camiseta</a:t>
            </a:r>
            <a:endParaRPr lang="es-US" b="0" i="0">
              <a:solidFill>
                <a:srgbClr val="444444"/>
              </a:solidFill>
              <a:effectLst/>
              <a:latin typeface="Roboto"/>
            </a:endParaRPr>
          </a:p>
          <a:p>
            <a:r>
              <a:rPr lang="es-US" b="0" i="0">
                <a:solidFill>
                  <a:srgbClr val="444444"/>
                </a:solidFill>
                <a:effectLst/>
                <a:latin typeface="Roboto"/>
              </a:rPr>
              <a:t> Su figura no sólo es ubicua tanto en eBay como en Google (hágase con su camiseta de Crimea siendo tomada por Vlad por diez euros), sino también en las calles de Moscú.</a:t>
            </a:r>
          </a:p>
          <a:p>
            <a:r>
              <a:rPr lang="es-US" b="0" i="0">
                <a:solidFill>
                  <a:srgbClr val="444444"/>
                </a:solidFill>
                <a:effectLst/>
                <a:latin typeface="Roboto"/>
              </a:rPr>
              <a:t> Adiós, camisetas de la CCCP o falsificaciones del Lokomotiv de Moscú, hola Vladimir Putin jugando al kárate (y ganando, claro) con Barack Obama.</a:t>
            </a:r>
            <a:endParaRPr lang="es-US"/>
          </a:p>
        </p:txBody>
      </p:sp>
    </p:spTree>
    <p:extLst>
      <p:ext uri="{BB962C8B-B14F-4D97-AF65-F5344CB8AC3E}">
        <p14:creationId xmlns:p14="http://schemas.microsoft.com/office/powerpoint/2010/main" val="1447968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FRASES CELEBRES</a:t>
            </a:r>
          </a:p>
        </p:txBody>
      </p:sp>
      <p:sp>
        <p:nvSpPr>
          <p:cNvPr id="3" name="Marcador de contenido 2"/>
          <p:cNvSpPr>
            <a:spLocks noGrp="1"/>
          </p:cNvSpPr>
          <p:nvPr>
            <p:ph idx="1"/>
          </p:nvPr>
        </p:nvSpPr>
        <p:spPr/>
        <p:txBody>
          <a:bodyPr/>
          <a:lstStyle/>
          <a:p>
            <a:r>
              <a:rPr lang="es-US" b="1" i="0">
                <a:solidFill>
                  <a:srgbClr val="000000"/>
                </a:solidFill>
                <a:effectLst/>
                <a:latin typeface="Segoe UI"/>
              </a:rPr>
              <a:t>"Un modelo unipolar no solo es inadmisible, sino que también resulta imposible en el mundo contemporáneo"</a:t>
            </a:r>
          </a:p>
          <a:p>
            <a:r>
              <a:rPr lang="es-US" b="1" i="0">
                <a:solidFill>
                  <a:srgbClr val="000000"/>
                </a:solidFill>
                <a:effectLst/>
                <a:latin typeface="Segoe UI"/>
              </a:rPr>
              <a:t>"Perseguiremos a los terroristas por todas partes"</a:t>
            </a:r>
          </a:p>
          <a:p>
            <a:r>
              <a:rPr lang="es-US" b="1" i="0">
                <a:solidFill>
                  <a:srgbClr val="000000"/>
                </a:solidFill>
                <a:effectLst/>
                <a:latin typeface="Segoe UI"/>
              </a:rPr>
              <a:t>  “EE.UU. tiene bases por todo el planeta. ¿Y me dice que nosotros desarrollamos una política agresiva?"</a:t>
            </a:r>
          </a:p>
          <a:p>
            <a:r>
              <a:rPr lang="es-US" b="1" i="0">
                <a:solidFill>
                  <a:srgbClr val="000000"/>
                </a:solidFill>
                <a:effectLst/>
                <a:latin typeface="Segoe UI"/>
              </a:rPr>
              <a:t>"Al oso siempre tratarán de ponerle una cadena y, cuando le encadenen, le arrancarán los dientes y las garras"</a:t>
            </a:r>
          </a:p>
          <a:p>
            <a:r>
              <a:rPr lang="es-US" b="1" i="0">
                <a:solidFill>
                  <a:srgbClr val="000000"/>
                </a:solidFill>
                <a:effectLst/>
                <a:latin typeface="Segoe UI"/>
              </a:rPr>
              <a:t>"¿Quién se arrogó el derecho de ajusticiar a este hombre?"</a:t>
            </a:r>
          </a:p>
          <a:p>
            <a:endParaRPr lang="es-US"/>
          </a:p>
        </p:txBody>
      </p:sp>
    </p:spTree>
    <p:extLst>
      <p:ext uri="{BB962C8B-B14F-4D97-AF65-F5344CB8AC3E}">
        <p14:creationId xmlns:p14="http://schemas.microsoft.com/office/powerpoint/2010/main" val="3078278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FRASES CELEBRES</a:t>
            </a:r>
          </a:p>
        </p:txBody>
      </p:sp>
      <p:sp>
        <p:nvSpPr>
          <p:cNvPr id="3" name="Marcador de contenido 2"/>
          <p:cNvSpPr>
            <a:spLocks noGrp="1"/>
          </p:cNvSpPr>
          <p:nvPr>
            <p:ph idx="1"/>
          </p:nvPr>
        </p:nvSpPr>
        <p:spPr/>
        <p:txBody>
          <a:bodyPr/>
          <a:lstStyle/>
          <a:p>
            <a:r>
              <a:rPr lang="es-US" b="1" i="0">
                <a:solidFill>
                  <a:srgbClr val="000000"/>
                </a:solidFill>
                <a:effectLst/>
                <a:latin typeface="Segoe UI"/>
              </a:rPr>
              <a:t>No queremos tener el mismo tipo de democracia que Irak“</a:t>
            </a:r>
          </a:p>
          <a:p>
            <a:endParaRPr lang="es-US" b="1" i="0">
              <a:solidFill>
                <a:srgbClr val="000000"/>
              </a:solidFill>
              <a:effectLst/>
              <a:latin typeface="Segoe UI"/>
            </a:endParaRPr>
          </a:p>
          <a:p>
            <a:r>
              <a:rPr lang="es-US" b="1" i="0">
                <a:solidFill>
                  <a:srgbClr val="000000"/>
                </a:solidFill>
                <a:effectLst/>
                <a:latin typeface="Segoe UI"/>
              </a:rPr>
              <a:t>No tenemos que aguantar las sanciones, sino aprovecharlas"</a:t>
            </a:r>
          </a:p>
          <a:p>
            <a:r>
              <a:rPr lang="es-US" b="1" i="0">
                <a:solidFill>
                  <a:srgbClr val="000000"/>
                </a:solidFill>
                <a:effectLst/>
                <a:latin typeface="Segoe UI"/>
              </a:rPr>
              <a:t>Occidente ha creado "revoluciones de colores", pero "el genio salió de la botella"</a:t>
            </a:r>
          </a:p>
          <a:p>
            <a:r>
              <a:rPr lang="es-US" b="1" i="0">
                <a:solidFill>
                  <a:srgbClr val="000000"/>
                </a:solidFill>
                <a:effectLst/>
                <a:latin typeface="Segoe UI"/>
              </a:rPr>
              <a:t>"Crimea y Sebastopol regresan a su puerto de origen, a Rusia"</a:t>
            </a:r>
          </a:p>
          <a:p>
            <a:endParaRPr lang="es-US"/>
          </a:p>
        </p:txBody>
      </p:sp>
    </p:spTree>
    <p:extLst>
      <p:ext uri="{BB962C8B-B14F-4D97-AF65-F5344CB8AC3E}">
        <p14:creationId xmlns:p14="http://schemas.microsoft.com/office/powerpoint/2010/main" val="4090189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09789"/>
            <a:ext cx="9714648" cy="1561911"/>
          </a:xfrm>
        </p:spPr>
        <p:txBody>
          <a:bodyPr/>
          <a:lstStyle/>
          <a:p>
            <a:r>
              <a:rPr lang="es-US"/>
              <a:t>LENGUAJE CORPORAL DE PUTIN</a:t>
            </a:r>
          </a:p>
        </p:txBody>
      </p:sp>
      <p:sp>
        <p:nvSpPr>
          <p:cNvPr id="3" name="Marcador de contenido 2"/>
          <p:cNvSpPr>
            <a:spLocks noGrp="1"/>
          </p:cNvSpPr>
          <p:nvPr>
            <p:ph idx="1"/>
          </p:nvPr>
        </p:nvSpPr>
        <p:spPr>
          <a:xfrm>
            <a:off x="1485048" y="1605306"/>
            <a:ext cx="9601200" cy="3528267"/>
          </a:xfrm>
        </p:spPr>
        <p:txBody>
          <a:bodyPr/>
          <a:lstStyle/>
          <a:p>
            <a:r>
              <a:rPr lang="es-US" b="0" i="0">
                <a:solidFill>
                  <a:srgbClr val="232323"/>
                </a:solidFill>
                <a:effectLst/>
                <a:latin typeface="Trebuchet MS" panose="020B0603020202020204" pitchFamily="34" charset="0"/>
              </a:rPr>
              <a:t>El presidente ruso Vladimir Putin es "extremadamente sensible a la crítica, tiene aversión al riesgo y está estancado en tiempo y espacio, según el perfil psicológico desarrollado por expertos de Estados Unidos.</a:t>
            </a:r>
          </a:p>
          <a:p>
            <a:r>
              <a:rPr lang="es-US" b="0" i="0">
                <a:solidFill>
                  <a:srgbClr val="232323"/>
                </a:solidFill>
                <a:effectLst/>
                <a:latin typeface="Trebuchet MS" panose="020B0603020202020204" pitchFamily="34" charset="0"/>
              </a:rPr>
              <a:t> E presidente Putin tiene una "fuerte voluntad e impulso para equilibrar y fortalecer el cuerpo" y lo compara a un patinador de hielo que tenía problemas de un pie y se convierte en patinador olímpico.</a:t>
            </a:r>
            <a:endParaRPr lang="es-US"/>
          </a:p>
        </p:txBody>
      </p:sp>
    </p:spTree>
    <p:extLst>
      <p:ext uri="{BB962C8B-B14F-4D97-AF65-F5344CB8AC3E}">
        <p14:creationId xmlns:p14="http://schemas.microsoft.com/office/powerpoint/2010/main" val="2950127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60787" y="1316421"/>
            <a:ext cx="9601200" cy="733097"/>
          </a:xfrm>
        </p:spPr>
        <p:txBody>
          <a:bodyPr/>
          <a:lstStyle/>
          <a:p>
            <a:r>
              <a:rPr lang="es-US" dirty="0">
                <a:latin typeface="Arial" panose="020B0604020202020204" pitchFamily="34" charset="0"/>
                <a:cs typeface="Arial" panose="020B0604020202020204" pitchFamily="34" charset="0"/>
              </a:rPr>
              <a:t>                       CARRERA</a:t>
            </a:r>
          </a:p>
        </p:txBody>
      </p:sp>
      <p:sp>
        <p:nvSpPr>
          <p:cNvPr id="3" name="Marcador de contenido 2"/>
          <p:cNvSpPr>
            <a:spLocks noGrp="1"/>
          </p:cNvSpPr>
          <p:nvPr>
            <p:ph idx="1"/>
          </p:nvPr>
        </p:nvSpPr>
        <p:spPr/>
        <p:txBody>
          <a:bodyPr/>
          <a:lstStyle/>
          <a:p>
            <a:pPr algn="just"/>
            <a:r>
              <a:rPr lang="es-US" b="0" i="0" dirty="0">
                <a:solidFill>
                  <a:srgbClr val="252525"/>
                </a:solidFill>
                <a:effectLst/>
                <a:latin typeface="Helvetica Neue"/>
              </a:rPr>
              <a:t>Putin ascendió rápidamente como funcionario: en 1998 fue nombrado director del </a:t>
            </a:r>
            <a:r>
              <a:rPr lang="es-US" b="0" i="0" u="none" strike="noStrike" dirty="0">
                <a:solidFill>
                  <a:srgbClr val="5A3696"/>
                </a:solidFill>
                <a:effectLst/>
                <a:latin typeface="Helvetica Neue"/>
                <a:hlinkClick r:id="rId2" tooltip="Servicio Federal de Seguridad"/>
              </a:rPr>
              <a:t>Servicio Federal de Seguridad</a:t>
            </a:r>
            <a:r>
              <a:rPr lang="es-US" b="0" i="0" dirty="0">
                <a:solidFill>
                  <a:srgbClr val="252525"/>
                </a:solidFill>
                <a:effectLst/>
                <a:latin typeface="Helvetica Neue"/>
              </a:rPr>
              <a:t> (sucesor del KGB), puesto que a partir de marzo del año siguiente ocupó en forma simultánea con el de secretario del Consejo de Seguridad Nacional. </a:t>
            </a:r>
          </a:p>
          <a:p>
            <a:pPr algn="just"/>
            <a:r>
              <a:rPr lang="es-US" b="0" i="0" dirty="0">
                <a:solidFill>
                  <a:srgbClr val="252525"/>
                </a:solidFill>
                <a:effectLst/>
                <a:latin typeface="Helvetica Neue"/>
              </a:rPr>
              <a:t>En agosto encabezó el Gobierno y lanzó la </a:t>
            </a:r>
            <a:r>
              <a:rPr lang="es-US" b="0" i="0" u="none" strike="noStrike" dirty="0">
                <a:solidFill>
                  <a:srgbClr val="5A3696"/>
                </a:solidFill>
                <a:effectLst/>
                <a:latin typeface="Helvetica Neue"/>
                <a:hlinkClick r:id="rId3" tooltip="Segunda guerra chechena"/>
              </a:rPr>
              <a:t>segunda guerra chechena</a:t>
            </a:r>
            <a:r>
              <a:rPr lang="es-US" b="0" i="0" dirty="0">
                <a:solidFill>
                  <a:srgbClr val="252525"/>
                </a:solidFill>
                <a:effectLst/>
                <a:latin typeface="Helvetica Neue"/>
              </a:rPr>
              <a:t>, lo que acabó de convertirlo en uno de los políticos más populares de Rusia. </a:t>
            </a:r>
          </a:p>
          <a:p>
            <a:pPr algn="just"/>
            <a:r>
              <a:rPr lang="es-US" b="0" i="0" dirty="0">
                <a:solidFill>
                  <a:srgbClr val="252525"/>
                </a:solidFill>
                <a:effectLst/>
                <a:latin typeface="Helvetica Neue"/>
              </a:rPr>
              <a:t>Cuando Yeltsin anunció su dimisión el 31 de diciembre de 1999, Putin, de acuerdo con la </a:t>
            </a:r>
            <a:r>
              <a:rPr lang="es-US" b="0" i="0" u="none" strike="noStrike" dirty="0">
                <a:solidFill>
                  <a:srgbClr val="5A3696"/>
                </a:solidFill>
                <a:effectLst/>
                <a:latin typeface="Helvetica Neue"/>
                <a:hlinkClick r:id="rId4" tooltip="Constitución de la Federación de Rusia"/>
              </a:rPr>
              <a:t>Constitución rusa</a:t>
            </a:r>
            <a:r>
              <a:rPr lang="es-US" b="0" i="0" dirty="0">
                <a:solidFill>
                  <a:srgbClr val="252525"/>
                </a:solidFill>
                <a:effectLst/>
                <a:latin typeface="Helvetica Neue"/>
              </a:rPr>
              <a:t>, se convirtió en presidente interino.</a:t>
            </a:r>
            <a:endParaRPr lang="es-US" dirty="0"/>
          </a:p>
        </p:txBody>
      </p:sp>
    </p:spTree>
    <p:extLst>
      <p:ext uri="{BB962C8B-B14F-4D97-AF65-F5344CB8AC3E}">
        <p14:creationId xmlns:p14="http://schemas.microsoft.com/office/powerpoint/2010/main" val="2271440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GOBIERNO    LOGROS Y DEBILIDADES   </a:t>
            </a:r>
          </a:p>
        </p:txBody>
      </p:sp>
      <p:sp>
        <p:nvSpPr>
          <p:cNvPr id="3" name="Marcador de contenido 2"/>
          <p:cNvSpPr>
            <a:spLocks noGrp="1"/>
          </p:cNvSpPr>
          <p:nvPr>
            <p:ph idx="1"/>
          </p:nvPr>
        </p:nvSpPr>
        <p:spPr>
          <a:xfrm>
            <a:off x="1371600" y="2171700"/>
            <a:ext cx="9601200" cy="3581400"/>
          </a:xfrm>
        </p:spPr>
        <p:txBody>
          <a:bodyPr>
            <a:normAutofit/>
          </a:bodyPr>
          <a:lstStyle/>
          <a:p>
            <a:r>
              <a:rPr lang="es-US" sz="2400" b="0" i="1">
                <a:solidFill>
                  <a:srgbClr val="555555"/>
                </a:solidFill>
                <a:effectLst/>
                <a:latin typeface="Noto Sans" panose="020B0606030804020204" pitchFamily="34" charset="0"/>
              </a:rPr>
              <a:t>El Centro Levada ha averiguado que lo que más valoran los rusos es el refuerzo de la posición y la capacidad defensiva del país gracias a Vladímir Putin. </a:t>
            </a:r>
          </a:p>
          <a:p>
            <a:r>
              <a:rPr lang="es-US" sz="2400" b="0" i="1">
                <a:solidFill>
                  <a:srgbClr val="555555"/>
                </a:solidFill>
                <a:effectLst/>
                <a:latin typeface="Noto Sans" panose="020B0606030804020204" pitchFamily="34" charset="0"/>
              </a:rPr>
              <a:t>La democracia, las libertades políticas de los ciudadanos y la lucha contra la corrupción son los ámbitos en los que el presidente ha tenido menos éxito, según los encuestados.</a:t>
            </a:r>
          </a:p>
          <a:p>
            <a:r>
              <a:rPr lang="es-US" sz="2400">
                <a:solidFill>
                  <a:srgbClr val="555555"/>
                </a:solidFill>
                <a:latin typeface="Noto Sans" panose="020B0606030804020204" pitchFamily="34" charset="0"/>
              </a:rPr>
              <a:t>U</a:t>
            </a:r>
            <a:r>
              <a:rPr lang="es-US" sz="2400" b="0" i="0">
                <a:solidFill>
                  <a:srgbClr val="555555"/>
                </a:solidFill>
                <a:effectLst/>
                <a:latin typeface="Noto Sans" panose="020B0606030804020204" pitchFamily="34" charset="0"/>
              </a:rPr>
              <a:t>n 30% de los rusos consideran el refuerzo de la posición del país en la escena mundial un importante logro de Vladímir Putin.</a:t>
            </a:r>
            <a:endParaRPr lang="es-US" sz="2400"/>
          </a:p>
        </p:txBody>
      </p:sp>
    </p:spTree>
    <p:extLst>
      <p:ext uri="{BB962C8B-B14F-4D97-AF65-F5344CB8AC3E}">
        <p14:creationId xmlns:p14="http://schemas.microsoft.com/office/powerpoint/2010/main" val="36172627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3127" y="981404"/>
            <a:ext cx="9601200" cy="1485900"/>
          </a:xfrm>
        </p:spPr>
        <p:txBody>
          <a:bodyPr/>
          <a:lstStyle/>
          <a:p>
            <a:r>
              <a:rPr lang="es-US"/>
              <a:t>FACTORES DE SU POPULARIDAD</a:t>
            </a:r>
          </a:p>
        </p:txBody>
      </p:sp>
      <p:sp>
        <p:nvSpPr>
          <p:cNvPr id="3" name="Marcador de contenido 2"/>
          <p:cNvSpPr>
            <a:spLocks noGrp="1"/>
          </p:cNvSpPr>
          <p:nvPr>
            <p:ph idx="1"/>
          </p:nvPr>
        </p:nvSpPr>
        <p:spPr/>
        <p:txBody>
          <a:bodyPr/>
          <a:lstStyle/>
          <a:p>
            <a:r>
              <a:rPr lang="es-US" b="0" i="0">
                <a:solidFill>
                  <a:srgbClr val="555555"/>
                </a:solidFill>
                <a:effectLst/>
                <a:latin typeface="Noto Sans" panose="020B0606030804020204" pitchFamily="34" charset="0"/>
              </a:rPr>
              <a:t>La solución de la </a:t>
            </a:r>
            <a:r>
              <a:rPr lang="es-US" b="0" i="0" u="none" strike="noStrike">
                <a:solidFill>
                  <a:srgbClr val="0066FF"/>
                </a:solidFill>
                <a:effectLst/>
                <a:latin typeface="Noto Sans" panose="020B0606030804020204" pitchFamily="34" charset="0"/>
                <a:hlinkClick r:id="rId2"/>
              </a:rPr>
              <a:t>cuestión de Crimea</a:t>
            </a:r>
            <a:r>
              <a:rPr lang="es-US" b="0" i="0">
                <a:solidFill>
                  <a:srgbClr val="555555"/>
                </a:solidFill>
                <a:effectLst/>
                <a:latin typeface="Noto Sans" panose="020B0606030804020204" pitchFamily="34" charset="0"/>
              </a:rPr>
              <a:t> </a:t>
            </a:r>
            <a:r>
              <a:rPr lang="es-US" b="0" i="0" u="sng">
                <a:solidFill>
                  <a:srgbClr val="555555"/>
                </a:solidFill>
                <a:effectLst/>
                <a:latin typeface="Noto Sans" panose="020B0606030804020204" pitchFamily="34" charset="0"/>
              </a:rPr>
              <a:t> </a:t>
            </a:r>
            <a:r>
              <a:rPr lang="es-US" b="0" i="0">
                <a:solidFill>
                  <a:srgbClr val="555555"/>
                </a:solidFill>
                <a:effectLst/>
                <a:latin typeface="Noto Sans" panose="020B0606030804020204" pitchFamily="34" charset="0"/>
              </a:rPr>
              <a:t>y las acciones de Rusia en relación con los acontecimientos en Ucrania</a:t>
            </a:r>
          </a:p>
          <a:p>
            <a:endParaRPr lang="es-US" b="0" i="0">
              <a:solidFill>
                <a:srgbClr val="555555"/>
              </a:solidFill>
              <a:effectLst/>
              <a:latin typeface="Noto Sans" panose="020B0606030804020204" pitchFamily="34" charset="0"/>
            </a:endParaRPr>
          </a:p>
          <a:p>
            <a:r>
              <a:rPr lang="es-US" b="0" i="0">
                <a:solidFill>
                  <a:srgbClr val="555555"/>
                </a:solidFill>
                <a:effectLst/>
                <a:latin typeface="Noto Sans" panose="020B0606030804020204" pitchFamily="34" charset="0"/>
              </a:rPr>
              <a:t> La determinación de Vladímir Putin durante el</a:t>
            </a:r>
            <a:r>
              <a:rPr lang="es-US" b="0" i="0" u="none" strike="noStrike">
                <a:solidFill>
                  <a:srgbClr val="0066FF"/>
                </a:solidFill>
                <a:effectLst/>
                <a:latin typeface="Noto Sans" panose="020B0606030804020204" pitchFamily="34" charset="0"/>
                <a:hlinkClick r:id="rId3"/>
              </a:rPr>
              <a:t>conflicto sirio</a:t>
            </a:r>
            <a:r>
              <a:rPr lang="es-US" b="0" i="0">
                <a:solidFill>
                  <a:srgbClr val="555555"/>
                </a:solidFill>
                <a:effectLst/>
                <a:latin typeface="Noto Sans" panose="020B0606030804020204" pitchFamily="34" charset="0"/>
              </a:rPr>
              <a:t> y sus intervenciones en contra de la injerencia militar  externa en el país</a:t>
            </a:r>
            <a:r>
              <a:rPr lang="es-US">
                <a:solidFill>
                  <a:srgbClr val="555555"/>
                </a:solidFill>
                <a:latin typeface="Noto Sans" panose="020B0606030804020204" pitchFamily="34" charset="0"/>
              </a:rPr>
              <a:t>.</a:t>
            </a:r>
          </a:p>
          <a:p>
            <a:endParaRPr lang="es-US" b="0" i="0">
              <a:solidFill>
                <a:srgbClr val="555555"/>
              </a:solidFill>
              <a:effectLst/>
              <a:latin typeface="Noto Sans" panose="020B0606030804020204" pitchFamily="34" charset="0"/>
            </a:endParaRPr>
          </a:p>
          <a:p>
            <a:r>
              <a:rPr lang="es-US" b="0" i="0">
                <a:solidFill>
                  <a:srgbClr val="555555"/>
                </a:solidFill>
                <a:effectLst/>
                <a:latin typeface="Noto Sans" panose="020B0606030804020204" pitchFamily="34" charset="0"/>
              </a:rPr>
              <a:t> La constructiva postura de Moscú en las negociaciones sobre el </a:t>
            </a:r>
            <a:r>
              <a:rPr lang="es-US" b="0" i="0" u="none" strike="noStrike">
                <a:solidFill>
                  <a:srgbClr val="0066FF"/>
                </a:solidFill>
                <a:effectLst/>
                <a:latin typeface="Noto Sans" panose="020B0606030804020204" pitchFamily="34" charset="0"/>
                <a:hlinkClick r:id="rId4"/>
              </a:rPr>
              <a:t>programa nuclear iraní</a:t>
            </a:r>
            <a:r>
              <a:rPr lang="es-US" b="0" i="0">
                <a:solidFill>
                  <a:srgbClr val="555555"/>
                </a:solidFill>
                <a:effectLst/>
                <a:latin typeface="Noto Sans" panose="020B0606030804020204" pitchFamily="34" charset="0"/>
              </a:rPr>
              <a:t>,</a:t>
            </a:r>
            <a:endParaRPr lang="es-US"/>
          </a:p>
        </p:txBody>
      </p:sp>
    </p:spTree>
    <p:extLst>
      <p:ext uri="{BB962C8B-B14F-4D97-AF65-F5344CB8AC3E}">
        <p14:creationId xmlns:p14="http://schemas.microsoft.com/office/powerpoint/2010/main" val="2313838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SERGUEI  LAVROV</a:t>
            </a:r>
          </a:p>
        </p:txBody>
      </p:sp>
      <p:sp>
        <p:nvSpPr>
          <p:cNvPr id="3" name="Marcador de contenido 2"/>
          <p:cNvSpPr>
            <a:spLocks noGrp="1"/>
          </p:cNvSpPr>
          <p:nvPr>
            <p:ph idx="1"/>
          </p:nvPr>
        </p:nvSpPr>
        <p:spPr/>
        <p:txBody>
          <a:bodyPr/>
          <a:lstStyle/>
          <a:p>
            <a:pPr fontAlgn="base"/>
            <a:r>
              <a:rPr lang="es-US" b="1" i="0">
                <a:solidFill>
                  <a:srgbClr val="252525"/>
                </a:solidFill>
                <a:effectLst/>
                <a:latin typeface="inherit"/>
              </a:rPr>
              <a:t>Serguéi Víktorovich Lavrov</a:t>
            </a:r>
            <a:r>
              <a:rPr lang="es-US" b="0" i="0">
                <a:solidFill>
                  <a:srgbClr val="252525"/>
                </a:solidFill>
                <a:effectLst/>
                <a:latin typeface="Helvetica Neue"/>
              </a:rPr>
              <a:t> (</a:t>
            </a:r>
            <a:r>
              <a:rPr lang="es-US" b="0" i="0" u="none" strike="noStrike">
                <a:solidFill>
                  <a:srgbClr val="5A3696"/>
                </a:solidFill>
                <a:effectLst/>
                <a:latin typeface="inherit"/>
                <a:hlinkClick r:id="rId2" tooltip="Moscú"/>
              </a:rPr>
              <a:t>Moscú</a:t>
            </a:r>
            <a:r>
              <a:rPr lang="es-US" b="0" i="0">
                <a:solidFill>
                  <a:srgbClr val="252525"/>
                </a:solidFill>
                <a:effectLst/>
                <a:latin typeface="Helvetica Neue"/>
              </a:rPr>
              <a:t>, </a:t>
            </a:r>
            <a:r>
              <a:rPr lang="es-US" b="0" i="0" u="none" strike="noStrike">
                <a:solidFill>
                  <a:srgbClr val="5A3696"/>
                </a:solidFill>
                <a:effectLst/>
                <a:latin typeface="inherit"/>
                <a:hlinkClick r:id="rId3" tooltip="21 de marzo"/>
              </a:rPr>
              <a:t>21 de marzo</a:t>
            </a:r>
            <a:r>
              <a:rPr lang="es-US" b="0" i="0">
                <a:solidFill>
                  <a:srgbClr val="252525"/>
                </a:solidFill>
                <a:effectLst/>
                <a:latin typeface="Helvetica Neue"/>
              </a:rPr>
              <a:t> de </a:t>
            </a:r>
            <a:r>
              <a:rPr lang="es-US" b="0" i="0" u="none" strike="noStrike">
                <a:solidFill>
                  <a:srgbClr val="5A3696"/>
                </a:solidFill>
                <a:effectLst/>
                <a:latin typeface="inherit"/>
                <a:hlinkClick r:id="rId4" tooltip="1950"/>
              </a:rPr>
              <a:t>1950</a:t>
            </a:r>
            <a:r>
              <a:rPr lang="es-US" b="0" i="0">
                <a:solidFill>
                  <a:srgbClr val="252525"/>
                </a:solidFill>
                <a:effectLst/>
                <a:latin typeface="Helvetica Neue"/>
              </a:rPr>
              <a:t>) es un </a:t>
            </a:r>
            <a:r>
              <a:rPr lang="es-US" b="0" i="0" u="none" strike="noStrike">
                <a:solidFill>
                  <a:srgbClr val="5A3696"/>
                </a:solidFill>
                <a:effectLst/>
                <a:latin typeface="inherit"/>
                <a:hlinkClick r:id="rId5" tooltip="Político"/>
              </a:rPr>
              <a:t>político</a:t>
            </a:r>
            <a:r>
              <a:rPr lang="es-US" b="0" i="0">
                <a:solidFill>
                  <a:srgbClr val="252525"/>
                </a:solidFill>
                <a:effectLst/>
                <a:latin typeface="Helvetica Neue"/>
              </a:rPr>
              <a:t> y</a:t>
            </a:r>
            <a:r>
              <a:rPr lang="es-US" b="0" i="0" u="none" strike="noStrike">
                <a:solidFill>
                  <a:srgbClr val="5A3696"/>
                </a:solidFill>
                <a:effectLst/>
                <a:latin typeface="inherit"/>
                <a:hlinkClick r:id="rId6" tooltip="Diplomático"/>
              </a:rPr>
              <a:t>diplomático</a:t>
            </a:r>
            <a:r>
              <a:rPr lang="es-US" b="0" i="0">
                <a:solidFill>
                  <a:srgbClr val="252525"/>
                </a:solidFill>
                <a:effectLst/>
                <a:latin typeface="Helvetica Neue"/>
              </a:rPr>
              <a:t> de </a:t>
            </a:r>
            <a:r>
              <a:rPr lang="es-US" b="0" i="0" u="none" strike="noStrike">
                <a:solidFill>
                  <a:srgbClr val="5A3696"/>
                </a:solidFill>
                <a:effectLst/>
                <a:latin typeface="inherit"/>
                <a:hlinkClick r:id="rId7" tooltip="Rusia"/>
              </a:rPr>
              <a:t>Rusia</a:t>
            </a:r>
            <a:r>
              <a:rPr lang="es-US" b="0" i="0">
                <a:solidFill>
                  <a:srgbClr val="252525"/>
                </a:solidFill>
                <a:effectLst/>
                <a:latin typeface="Helvetica Neue"/>
              </a:rPr>
              <a:t>, desde 2004 </a:t>
            </a:r>
            <a:r>
              <a:rPr lang="es-US" b="0" i="0" u="none" strike="noStrike">
                <a:solidFill>
                  <a:srgbClr val="5A3696"/>
                </a:solidFill>
                <a:effectLst/>
                <a:latin typeface="inherit"/>
                <a:hlinkClick r:id="rId8" tooltip="Ministro de Asuntos Exteriores de Rusia"/>
              </a:rPr>
              <a:t>Ministro de Asuntos Exteriores de Rusia</a:t>
            </a:r>
            <a:r>
              <a:rPr lang="es-US" b="0" i="0">
                <a:solidFill>
                  <a:srgbClr val="252525"/>
                </a:solidFill>
                <a:effectLst/>
                <a:latin typeface="Helvetica Neue"/>
              </a:rPr>
              <a:t>.</a:t>
            </a:r>
          </a:p>
          <a:p>
            <a:pPr fontAlgn="base"/>
            <a:r>
              <a:rPr lang="es-US" b="0" i="0">
                <a:solidFill>
                  <a:srgbClr val="252525"/>
                </a:solidFill>
                <a:effectLst/>
                <a:latin typeface="Helvetica Neue"/>
              </a:rPr>
              <a:t>Graduado en el </a:t>
            </a:r>
            <a:r>
              <a:rPr lang="es-US" b="0" i="0" u="none" strike="noStrike">
                <a:solidFill>
                  <a:srgbClr val="5A3696"/>
                </a:solidFill>
                <a:effectLst/>
                <a:latin typeface="inherit"/>
                <a:hlinkClick r:id="rId9" tooltip="Instituto Estatal de Relaciones Internacionales de Moscú"/>
              </a:rPr>
              <a:t>Instituto Estatal de Relaciones Internacionales de Moscú</a:t>
            </a:r>
            <a:r>
              <a:rPr lang="es-US" b="0" i="0">
                <a:solidFill>
                  <a:srgbClr val="252525"/>
                </a:solidFill>
                <a:effectLst/>
                <a:latin typeface="Helvetica Neue"/>
              </a:rPr>
              <a:t>en </a:t>
            </a:r>
            <a:r>
              <a:rPr lang="es-US" b="0" i="0" u="none" strike="noStrike">
                <a:solidFill>
                  <a:srgbClr val="5A3696"/>
                </a:solidFill>
                <a:effectLst/>
                <a:latin typeface="inherit"/>
                <a:hlinkClick r:id="rId10" tooltip="1972"/>
              </a:rPr>
              <a:t>1972</a:t>
            </a:r>
            <a:r>
              <a:rPr lang="es-US" b="0" i="0">
                <a:solidFill>
                  <a:srgbClr val="252525"/>
                </a:solidFill>
                <a:effectLst/>
                <a:latin typeface="Helvetica Neue"/>
              </a:rPr>
              <a:t>, sirvió como diplomático para la </a:t>
            </a:r>
            <a:r>
              <a:rPr lang="es-US" b="0" i="0" u="none" strike="noStrike">
                <a:solidFill>
                  <a:srgbClr val="5A3696"/>
                </a:solidFill>
                <a:effectLst/>
                <a:latin typeface="inherit"/>
                <a:hlinkClick r:id="rId11" tooltip="Unión Soviética"/>
              </a:rPr>
              <a:t>Unión Soviética</a:t>
            </a:r>
            <a:r>
              <a:rPr lang="es-US" b="0" i="0">
                <a:solidFill>
                  <a:srgbClr val="252525"/>
                </a:solidFill>
                <a:effectLst/>
                <a:latin typeface="Helvetica Neue"/>
              </a:rPr>
              <a:t> en </a:t>
            </a:r>
            <a:r>
              <a:rPr lang="es-US" b="0" i="0" u="none" strike="noStrike">
                <a:solidFill>
                  <a:srgbClr val="5A3696"/>
                </a:solidFill>
                <a:effectLst/>
                <a:latin typeface="inherit"/>
                <a:hlinkClick r:id="rId12" tooltip="Sri Lanka"/>
              </a:rPr>
              <a:t>Sri Lanka</a:t>
            </a:r>
            <a:r>
              <a:rPr lang="es-US" b="0" i="0">
                <a:solidFill>
                  <a:srgbClr val="252525"/>
                </a:solidFill>
                <a:effectLst/>
                <a:latin typeface="Helvetica Neue"/>
              </a:rPr>
              <a:t>hasta </a:t>
            </a:r>
            <a:r>
              <a:rPr lang="es-US" b="0" i="0" u="none" strike="noStrike">
                <a:solidFill>
                  <a:srgbClr val="5A3696"/>
                </a:solidFill>
                <a:effectLst/>
                <a:latin typeface="inherit"/>
                <a:hlinkClick r:id="rId13" tooltip="1976"/>
              </a:rPr>
              <a:t>1976</a:t>
            </a:r>
            <a:r>
              <a:rPr lang="es-US" b="0" i="0">
                <a:solidFill>
                  <a:srgbClr val="252525"/>
                </a:solidFill>
                <a:effectLst/>
                <a:latin typeface="Helvetica Neue"/>
              </a:rPr>
              <a:t>.</a:t>
            </a:r>
          </a:p>
          <a:p>
            <a:pPr fontAlgn="base"/>
            <a:r>
              <a:rPr lang="es-US" b="0" i="0">
                <a:solidFill>
                  <a:srgbClr val="252525"/>
                </a:solidFill>
                <a:effectLst/>
                <a:latin typeface="Helvetica Neue"/>
              </a:rPr>
              <a:t> En </a:t>
            </a:r>
            <a:r>
              <a:rPr lang="es-US" b="0" i="0" u="none" strike="noStrike">
                <a:solidFill>
                  <a:srgbClr val="5A3696"/>
                </a:solidFill>
                <a:effectLst/>
                <a:latin typeface="inherit"/>
                <a:hlinkClick r:id="rId14" tooltip="1981"/>
              </a:rPr>
              <a:t>1981</a:t>
            </a:r>
            <a:r>
              <a:rPr lang="es-US" b="0" i="0">
                <a:solidFill>
                  <a:srgbClr val="252525"/>
                </a:solidFill>
                <a:effectLst/>
                <a:latin typeface="Helvetica Neue"/>
              </a:rPr>
              <a:t> formó parte de la Delegación Diplomática Soviética en las </a:t>
            </a:r>
            <a:r>
              <a:rPr lang="es-US" b="0" i="0" u="none" strike="noStrike">
                <a:solidFill>
                  <a:srgbClr val="5A3696"/>
                </a:solidFill>
                <a:effectLst/>
                <a:latin typeface="inherit"/>
                <a:hlinkClick r:id="rId15" tooltip="Naciones Unidas"/>
              </a:rPr>
              <a:t>Naciones Unidas</a:t>
            </a:r>
            <a:r>
              <a:rPr lang="es-US" b="0" i="0">
                <a:solidFill>
                  <a:srgbClr val="252525"/>
                </a:solidFill>
                <a:effectLst/>
                <a:latin typeface="Helvetica Neue"/>
              </a:rPr>
              <a:t> hasta </a:t>
            </a:r>
            <a:r>
              <a:rPr lang="es-US" b="0" i="0" u="none" strike="noStrike">
                <a:solidFill>
                  <a:srgbClr val="5A3696"/>
                </a:solidFill>
                <a:effectLst/>
                <a:latin typeface="inherit"/>
                <a:hlinkClick r:id="rId16" tooltip="1988"/>
              </a:rPr>
              <a:t>1988</a:t>
            </a:r>
            <a:endParaRPr lang="es-US" b="0" i="0">
              <a:solidFill>
                <a:srgbClr val="252525"/>
              </a:solidFill>
              <a:effectLst/>
              <a:latin typeface="Helvetica Neue"/>
            </a:endParaRPr>
          </a:p>
          <a:p>
            <a:pPr fontAlgn="base"/>
            <a:r>
              <a:rPr lang="es-US" b="0" i="0">
                <a:solidFill>
                  <a:srgbClr val="252525"/>
                </a:solidFill>
                <a:effectLst/>
                <a:latin typeface="Helvetica Neue"/>
              </a:rPr>
              <a:t> El </a:t>
            </a:r>
            <a:r>
              <a:rPr lang="es-US" b="0" i="0" u="none" strike="noStrike">
                <a:solidFill>
                  <a:srgbClr val="5A3696"/>
                </a:solidFill>
                <a:effectLst/>
                <a:latin typeface="inherit"/>
                <a:hlinkClick r:id="rId17" tooltip="9 de marzo"/>
              </a:rPr>
              <a:t>9 de marzo</a:t>
            </a:r>
            <a:r>
              <a:rPr lang="es-US" b="0" i="0">
                <a:solidFill>
                  <a:srgbClr val="252525"/>
                </a:solidFill>
                <a:effectLst/>
                <a:latin typeface="Helvetica Neue"/>
              </a:rPr>
              <a:t> de </a:t>
            </a:r>
            <a:r>
              <a:rPr lang="es-US" b="0" i="0" u="none" strike="noStrike">
                <a:solidFill>
                  <a:srgbClr val="5A3696"/>
                </a:solidFill>
                <a:effectLst/>
                <a:latin typeface="inherit"/>
                <a:hlinkClick r:id="rId18" tooltip="2004"/>
              </a:rPr>
              <a:t>2004</a:t>
            </a:r>
            <a:r>
              <a:rPr lang="es-US" b="0" i="0">
                <a:solidFill>
                  <a:srgbClr val="252525"/>
                </a:solidFill>
                <a:effectLst/>
                <a:latin typeface="Helvetica Neue"/>
              </a:rPr>
              <a:t> fue designado por el presidente de Rusia, </a:t>
            </a:r>
            <a:r>
              <a:rPr lang="es-US" b="0" i="0" u="none" strike="noStrike">
                <a:solidFill>
                  <a:srgbClr val="5A3696"/>
                </a:solidFill>
                <a:effectLst/>
                <a:latin typeface="inherit"/>
                <a:hlinkClick r:id="rId19" tooltip="Vladímir Putin"/>
              </a:rPr>
              <a:t>Vladímir Putin</a:t>
            </a:r>
            <a:r>
              <a:rPr lang="es-US" b="0" i="0">
                <a:solidFill>
                  <a:srgbClr val="252525"/>
                </a:solidFill>
                <a:effectLst/>
                <a:latin typeface="Helvetica Neue"/>
              </a:rPr>
              <a:t> como Ministro de Asuntos Exteriores, sucediendo a </a:t>
            </a:r>
            <a:r>
              <a:rPr lang="es-US" b="0" i="0" u="none" strike="noStrike">
                <a:solidFill>
                  <a:srgbClr val="5A3696"/>
                </a:solidFill>
                <a:effectLst/>
                <a:latin typeface="inherit"/>
                <a:hlinkClick r:id="rId20" tooltip="Ígor Serguéievich Ivanov"/>
              </a:rPr>
              <a:t>Ígor Ivanov</a:t>
            </a:r>
            <a:r>
              <a:rPr lang="es-US" b="0" i="0">
                <a:solidFill>
                  <a:srgbClr val="252525"/>
                </a:solidFill>
                <a:effectLst/>
                <a:latin typeface="Helvetica Neue"/>
              </a:rPr>
              <a:t>.</a:t>
            </a:r>
          </a:p>
          <a:p>
            <a:endParaRPr lang="es-US"/>
          </a:p>
        </p:txBody>
      </p:sp>
    </p:spTree>
    <p:extLst>
      <p:ext uri="{BB962C8B-B14F-4D97-AF65-F5344CB8AC3E}">
        <p14:creationId xmlns:p14="http://schemas.microsoft.com/office/powerpoint/2010/main" val="2226014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   BIOGRAFIA</a:t>
            </a:r>
          </a:p>
        </p:txBody>
      </p:sp>
      <p:sp>
        <p:nvSpPr>
          <p:cNvPr id="3" name="Marcador de contenido 2"/>
          <p:cNvSpPr>
            <a:spLocks noGrp="1"/>
          </p:cNvSpPr>
          <p:nvPr>
            <p:ph idx="1"/>
          </p:nvPr>
        </p:nvSpPr>
        <p:spPr/>
        <p:txBody>
          <a:bodyPr>
            <a:normAutofit fontScale="92500" lnSpcReduction="10000"/>
          </a:bodyPr>
          <a:lstStyle/>
          <a:p>
            <a:r>
              <a:rPr lang="es-US" b="0" i="0">
                <a:solidFill>
                  <a:srgbClr val="333333"/>
                </a:solidFill>
                <a:effectLst/>
                <a:latin typeface="Arial" panose="020B0604020202020204" pitchFamily="34" charset="0"/>
              </a:rPr>
              <a:t>Lavrov, Sergey ViktorovichNacido en 1950, Rusia.</a:t>
            </a:r>
          </a:p>
          <a:p>
            <a:r>
              <a:rPr lang="es-US" b="0" i="0">
                <a:solidFill>
                  <a:srgbClr val="333333"/>
                </a:solidFill>
                <a:effectLst/>
                <a:latin typeface="Arial" panose="020B0604020202020204" pitchFamily="34" charset="0"/>
              </a:rPr>
              <a:t>Graduado del Instituto de Relaciones Internacionales del MAE de la URSS Estatal de Moscú en 1972. Tiene un comando de la cingaleses idiomas Inglés, Francés y.</a:t>
            </a:r>
          </a:p>
          <a:p>
            <a:r>
              <a:rPr lang="es-US" b="0" i="0">
                <a:solidFill>
                  <a:srgbClr val="333333"/>
                </a:solidFill>
                <a:effectLst/>
                <a:latin typeface="Arial" panose="020B0604020202020204" pitchFamily="34" charset="0"/>
              </a:rPr>
              <a:t>Comenzó su actividad en 1972 en la Embajada de la URSS en Sri Lanka.</a:t>
            </a:r>
          </a:p>
          <a:p>
            <a:r>
              <a:rPr lang="es-US" b="0" i="0">
                <a:solidFill>
                  <a:srgbClr val="333333"/>
                </a:solidFill>
                <a:effectLst/>
                <a:latin typeface="Arial" panose="020B0604020202020204" pitchFamily="34" charset="0"/>
              </a:rPr>
              <a:t>Trabajado en el Departamento de Organizaciones Internacionales del MAE de la URSS entre 1976 y 1981.</a:t>
            </a:r>
          </a:p>
          <a:p>
            <a:r>
              <a:rPr lang="es-US" b="0" i="0">
                <a:solidFill>
                  <a:srgbClr val="333333"/>
                </a:solidFill>
                <a:effectLst/>
                <a:latin typeface="Arial" panose="020B0604020202020204" pitchFamily="34" charset="0"/>
              </a:rPr>
              <a:t>De 1981 a 1988 - Primer Secretario, Consejero y Segundo Consejero en la Representación Permanente de la URSS ante las Naciones Unidas.</a:t>
            </a:r>
          </a:p>
          <a:p>
            <a:r>
              <a:rPr lang="es-US" b="0" i="0">
                <a:solidFill>
                  <a:srgbClr val="333333"/>
                </a:solidFill>
                <a:effectLst/>
                <a:latin typeface="Arial" panose="020B0604020202020204" pitchFamily="34" charset="0"/>
              </a:rPr>
              <a:t>Entre 1988 y 1990 - jefe adjunto del Departamento de Relaciones Económicas Internacionales del MAE de Rusia.</a:t>
            </a:r>
          </a:p>
          <a:p>
            <a:endParaRPr lang="es-US" b="0" i="0">
              <a:solidFill>
                <a:srgbClr val="333333"/>
              </a:solidFill>
              <a:effectLst/>
              <a:latin typeface="Arial" panose="020B0604020202020204" pitchFamily="34" charset="0"/>
            </a:endParaRPr>
          </a:p>
          <a:p>
            <a:endParaRPr lang="es-US"/>
          </a:p>
        </p:txBody>
      </p:sp>
    </p:spTree>
    <p:extLst>
      <p:ext uri="{BB962C8B-B14F-4D97-AF65-F5344CB8AC3E}">
        <p14:creationId xmlns:p14="http://schemas.microsoft.com/office/powerpoint/2010/main" val="2300142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a:t>BIOGRAFIA</a:t>
            </a:r>
          </a:p>
        </p:txBody>
      </p:sp>
      <p:sp>
        <p:nvSpPr>
          <p:cNvPr id="3" name="Marcador de contenido 2"/>
          <p:cNvSpPr>
            <a:spLocks noGrp="1"/>
          </p:cNvSpPr>
          <p:nvPr>
            <p:ph idx="1"/>
          </p:nvPr>
        </p:nvSpPr>
        <p:spPr/>
        <p:txBody>
          <a:bodyPr/>
          <a:lstStyle/>
          <a:p>
            <a:r>
              <a:rPr lang="es-US" b="0" i="0">
                <a:solidFill>
                  <a:srgbClr val="333333"/>
                </a:solidFill>
                <a:effectLst/>
                <a:latin typeface="Arial" panose="020B0604020202020204" pitchFamily="34" charset="0"/>
              </a:rPr>
              <a:t>En 1990-1992 - Director del Departamento de Organizaciones Internacionales y Problemas Globales del MAE de Rusia.</a:t>
            </a:r>
          </a:p>
          <a:p>
            <a:r>
              <a:rPr lang="es-US" b="0" i="0">
                <a:solidFill>
                  <a:srgbClr val="333333"/>
                </a:solidFill>
                <a:effectLst/>
                <a:latin typeface="Arial" panose="020B0604020202020204" pitchFamily="34" charset="0"/>
              </a:rPr>
              <a:t>En 1992-1994 - Viceministro de Asuntos Exteriores de la Federación Rusa.</a:t>
            </a:r>
          </a:p>
          <a:p>
            <a:r>
              <a:rPr lang="es-US" b="0" i="0">
                <a:solidFill>
                  <a:srgbClr val="333333"/>
                </a:solidFill>
                <a:effectLst/>
                <a:latin typeface="Arial" panose="020B0604020202020204" pitchFamily="34" charset="0"/>
              </a:rPr>
              <a:t>De 1994 - Representante Permanente de la Federación de Rusia ante las Naciones Unidas.</a:t>
            </a:r>
          </a:p>
          <a:p>
            <a:r>
              <a:rPr lang="es-US" b="0" i="0">
                <a:solidFill>
                  <a:srgbClr val="333333"/>
                </a:solidFill>
                <a:effectLst/>
                <a:latin typeface="Arial" panose="020B0604020202020204" pitchFamily="34" charset="0"/>
              </a:rPr>
              <a:t>Tiene el rango de Embajador Extraordinario y Plenipotenciario de la Federación Rusa.</a:t>
            </a:r>
          </a:p>
          <a:p>
            <a:r>
              <a:rPr lang="es-US" b="0" i="0">
                <a:solidFill>
                  <a:srgbClr val="333333"/>
                </a:solidFill>
                <a:effectLst/>
                <a:latin typeface="Arial" panose="020B0604020202020204" pitchFamily="34" charset="0"/>
              </a:rPr>
              <a:t>Decorado con premios estatales.</a:t>
            </a:r>
          </a:p>
          <a:p>
            <a:r>
              <a:rPr lang="es-US" b="0" i="0">
                <a:solidFill>
                  <a:srgbClr val="333333"/>
                </a:solidFill>
                <a:effectLst/>
                <a:latin typeface="Arial" panose="020B0604020202020204" pitchFamily="34" charset="0"/>
              </a:rPr>
              <a:t>Casado, tiene una hija.</a:t>
            </a:r>
            <a:endParaRPr lang="es-US"/>
          </a:p>
        </p:txBody>
      </p:sp>
    </p:spTree>
    <p:extLst>
      <p:ext uri="{BB962C8B-B14F-4D97-AF65-F5344CB8AC3E}">
        <p14:creationId xmlns:p14="http://schemas.microsoft.com/office/powerpoint/2010/main" val="1713725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13034" y="1426780"/>
            <a:ext cx="9601200" cy="606972"/>
          </a:xfrm>
        </p:spPr>
        <p:txBody>
          <a:bodyPr>
            <a:normAutofit fontScale="90000"/>
          </a:bodyPr>
          <a:lstStyle/>
          <a:p>
            <a:r>
              <a:rPr lang="es-US" dirty="0">
                <a:latin typeface="Arial" panose="020B0604020202020204" pitchFamily="34" charset="0"/>
                <a:cs typeface="Arial" panose="020B0604020202020204" pitchFamily="34" charset="0"/>
              </a:rPr>
              <a:t>                   PRESIDENCIA</a:t>
            </a:r>
          </a:p>
        </p:txBody>
      </p:sp>
      <p:sp>
        <p:nvSpPr>
          <p:cNvPr id="3" name="Marcador de contenido 2"/>
          <p:cNvSpPr>
            <a:spLocks noGrp="1"/>
          </p:cNvSpPr>
          <p:nvPr>
            <p:ph idx="1"/>
          </p:nvPr>
        </p:nvSpPr>
        <p:spPr/>
        <p:txBody>
          <a:bodyPr>
            <a:normAutofit fontScale="92500" lnSpcReduction="20000"/>
          </a:bodyPr>
          <a:lstStyle/>
          <a:p>
            <a:pPr algn="just"/>
            <a:r>
              <a:rPr lang="es-US" b="0" i="0" dirty="0">
                <a:solidFill>
                  <a:srgbClr val="252525"/>
                </a:solidFill>
                <a:effectLst/>
                <a:latin typeface="Helvetica Neue"/>
              </a:rPr>
              <a:t>Ganó las </a:t>
            </a:r>
            <a:r>
              <a:rPr lang="es-US" b="0" i="0" u="none" strike="noStrike" dirty="0">
                <a:solidFill>
                  <a:srgbClr val="5A3696"/>
                </a:solidFill>
                <a:effectLst/>
                <a:latin typeface="Helvetica Neue"/>
                <a:hlinkClick r:id="rId2" tooltip="Elecciones presidenciales de Rusia de 2000"/>
              </a:rPr>
              <a:t>elecciones presidenciales del 26 de marzo de 2000</a:t>
            </a:r>
            <a:r>
              <a:rPr lang="es-US" b="0" i="0" dirty="0">
                <a:solidFill>
                  <a:srgbClr val="252525"/>
                </a:solidFill>
                <a:effectLst/>
                <a:latin typeface="Helvetica Neue"/>
              </a:rPr>
              <a:t> con el 52,94% de los votos</a:t>
            </a:r>
          </a:p>
          <a:p>
            <a:pPr algn="just"/>
            <a:r>
              <a:rPr lang="es-US" b="0" i="0" dirty="0">
                <a:solidFill>
                  <a:srgbClr val="252525"/>
                </a:solidFill>
                <a:effectLst/>
                <a:latin typeface="Helvetica Neue"/>
              </a:rPr>
              <a:t> Durante su gestión hubo altos índices de crecimiento económico, con un incremento del 72% en el </a:t>
            </a:r>
            <a:r>
              <a:rPr lang="es-US" dirty="0">
                <a:solidFill>
                  <a:srgbClr val="5A3696"/>
                </a:solidFill>
                <a:latin typeface="Helvetica Neue"/>
              </a:rPr>
              <a:t>PIB</a:t>
            </a:r>
            <a:r>
              <a:rPr lang="es-US" b="0" i="0" dirty="0">
                <a:solidFill>
                  <a:srgbClr val="252525"/>
                </a:solidFill>
                <a:effectLst/>
                <a:latin typeface="Helvetica Neue"/>
              </a:rPr>
              <a:t> y una sustancial disminución de la pobreza.</a:t>
            </a:r>
            <a:endParaRPr lang="es-US" b="0" i="0" baseline="30000" dirty="0">
              <a:solidFill>
                <a:srgbClr val="5A3696"/>
              </a:solidFill>
              <a:effectLst/>
              <a:latin typeface="inherit"/>
            </a:endParaRPr>
          </a:p>
          <a:p>
            <a:pPr algn="just"/>
            <a:r>
              <a:rPr lang="es-US" b="0" i="0" dirty="0">
                <a:solidFill>
                  <a:srgbClr val="252525"/>
                </a:solidFill>
                <a:effectLst/>
                <a:latin typeface="Helvetica Neue"/>
              </a:rPr>
              <a:t> A diferencia de su predecesor, su gobierno gozó de amplio apoyo popular y fue reelegido en las </a:t>
            </a:r>
            <a:r>
              <a:rPr lang="es-US" b="0" i="0" u="none" strike="noStrike" dirty="0">
                <a:solidFill>
                  <a:srgbClr val="5A3696"/>
                </a:solidFill>
                <a:effectLst/>
                <a:latin typeface="Helvetica Neue"/>
                <a:hlinkClick r:id="rId2" tooltip="Elecciones presidenciales de Rusia de 2000"/>
              </a:rPr>
              <a:t>elecciones de marzo de 2004</a:t>
            </a:r>
            <a:r>
              <a:rPr lang="es-US" b="0" i="0" dirty="0">
                <a:solidFill>
                  <a:srgbClr val="252525"/>
                </a:solidFill>
                <a:effectLst/>
                <a:latin typeface="Helvetica Neue"/>
              </a:rPr>
              <a:t> con el 71,31% de los votos.</a:t>
            </a:r>
            <a:endParaRPr lang="es-US" b="0" i="0" baseline="30000" dirty="0">
              <a:solidFill>
                <a:srgbClr val="5A3696"/>
              </a:solidFill>
              <a:effectLst/>
              <a:latin typeface="inherit"/>
            </a:endParaRPr>
          </a:p>
          <a:p>
            <a:pPr algn="just"/>
            <a:r>
              <a:rPr lang="es-US" b="0" i="0" dirty="0">
                <a:solidFill>
                  <a:srgbClr val="252525"/>
                </a:solidFill>
                <a:effectLst/>
                <a:latin typeface="Helvetica Neue"/>
              </a:rPr>
              <a:t>En 2008, al no poder presentarse a un tercer mandato por no estar permitido en la </a:t>
            </a:r>
            <a:r>
              <a:rPr lang="es-US" b="0" i="0" u="none" strike="noStrike" dirty="0">
                <a:solidFill>
                  <a:srgbClr val="5A3696"/>
                </a:solidFill>
                <a:effectLst/>
                <a:latin typeface="Helvetica Neue"/>
                <a:hlinkClick r:id="rId3" tooltip="Constitución Política de la Federación de Rusia"/>
              </a:rPr>
              <a:t>Constitución Rusa</a:t>
            </a:r>
            <a:r>
              <a:rPr lang="es-US" b="0" i="0" dirty="0">
                <a:solidFill>
                  <a:srgbClr val="252525"/>
                </a:solidFill>
                <a:effectLst/>
                <a:latin typeface="Helvetica Neue"/>
              </a:rPr>
              <a:t>, Putin impulsó la candidatura del entonces viceprimer ministro </a:t>
            </a:r>
            <a:r>
              <a:rPr lang="es-US" b="0" i="0" u="none" strike="noStrike" dirty="0" err="1">
                <a:solidFill>
                  <a:srgbClr val="5A3696"/>
                </a:solidFill>
                <a:effectLst/>
                <a:latin typeface="Helvetica Neue"/>
                <a:hlinkClick r:id="rId4" tooltip="Dmitri Medvédev"/>
              </a:rPr>
              <a:t>Dmitri</a:t>
            </a:r>
            <a:r>
              <a:rPr lang="es-US" b="0" i="0" u="none" strike="noStrike" dirty="0">
                <a:solidFill>
                  <a:srgbClr val="5A3696"/>
                </a:solidFill>
                <a:effectLst/>
                <a:latin typeface="Helvetica Neue"/>
                <a:hlinkClick r:id="rId4" tooltip="Dmitri Medvédev"/>
              </a:rPr>
              <a:t> </a:t>
            </a:r>
            <a:r>
              <a:rPr lang="es-US" b="0" i="0" u="none" strike="noStrike" dirty="0" err="1">
                <a:solidFill>
                  <a:srgbClr val="5A3696"/>
                </a:solidFill>
                <a:effectLst/>
                <a:latin typeface="Helvetica Neue"/>
                <a:hlinkClick r:id="rId4" tooltip="Dmitri Medvédev"/>
              </a:rPr>
              <a:t>Medvédev</a:t>
            </a:r>
            <a:r>
              <a:rPr lang="es-US" b="0" i="0" u="none" strike="noStrike" baseline="30000" dirty="0">
                <a:solidFill>
                  <a:srgbClr val="5A3696"/>
                </a:solidFill>
                <a:effectLst/>
                <a:latin typeface="inherit"/>
                <a:hlinkClick r:id="rId5"/>
              </a:rPr>
              <a:t>[12]</a:t>
            </a:r>
            <a:r>
              <a:rPr lang="es-US" b="0" i="0" dirty="0">
                <a:solidFill>
                  <a:srgbClr val="252525"/>
                </a:solidFill>
                <a:effectLst/>
                <a:latin typeface="Helvetica Neue"/>
              </a:rPr>
              <a:t> en las </a:t>
            </a:r>
            <a:r>
              <a:rPr lang="es-US" b="0" i="0" u="none" strike="noStrike" dirty="0">
                <a:solidFill>
                  <a:srgbClr val="5A3696"/>
                </a:solidFill>
                <a:effectLst/>
                <a:latin typeface="Helvetica Neue"/>
                <a:hlinkClick r:id="rId6" tooltip="Elecciones presidenciales de Rusia de 2008"/>
              </a:rPr>
              <a:t>presidenciales de 2008</a:t>
            </a:r>
            <a:r>
              <a:rPr lang="es-US" b="0" i="0" dirty="0">
                <a:solidFill>
                  <a:srgbClr val="252525"/>
                </a:solidFill>
                <a:effectLst/>
                <a:latin typeface="Helvetica Neue"/>
              </a:rPr>
              <a:t>, el cual ganó las elecciones. Putin se convirtió entonces en </a:t>
            </a:r>
            <a:r>
              <a:rPr lang="es-US" b="0" i="0" u="none" strike="noStrike" dirty="0">
                <a:solidFill>
                  <a:srgbClr val="5A3696"/>
                </a:solidFill>
                <a:effectLst/>
                <a:latin typeface="Helvetica Neue"/>
                <a:hlinkClick r:id="rId7" tooltip="Presidente del Gobierno de Rusia"/>
              </a:rPr>
              <a:t>primer ministro</a:t>
            </a:r>
            <a:endParaRPr lang="es-US" u="none" strike="noStrike" dirty="0">
              <a:solidFill>
                <a:srgbClr val="252525"/>
              </a:solidFill>
              <a:latin typeface="Helvetica Neue"/>
            </a:endParaRPr>
          </a:p>
          <a:p>
            <a:pPr algn="just"/>
            <a:r>
              <a:rPr lang="es-US" b="0" i="0" dirty="0">
                <a:solidFill>
                  <a:srgbClr val="252525"/>
                </a:solidFill>
                <a:effectLst/>
                <a:latin typeface="Helvetica Neue"/>
              </a:rPr>
              <a:t> En los </a:t>
            </a:r>
            <a:r>
              <a:rPr lang="es-US" b="0" i="0" u="none" strike="noStrike" dirty="0">
                <a:solidFill>
                  <a:srgbClr val="5A3696"/>
                </a:solidFill>
                <a:effectLst/>
                <a:latin typeface="Helvetica Neue"/>
                <a:hlinkClick r:id="rId8" tooltip="Elecciones presidenciales de Rusia de 2012"/>
              </a:rPr>
              <a:t>comicios de marzo de 2012</a:t>
            </a:r>
            <a:r>
              <a:rPr lang="es-US" b="0" i="0" dirty="0">
                <a:solidFill>
                  <a:srgbClr val="252525"/>
                </a:solidFill>
                <a:effectLst/>
                <a:latin typeface="Helvetica Neue"/>
              </a:rPr>
              <a:t> fue elegido nuevamente presidente (63,60% de los votos), aunque hubo acusaciones de fraude por parte de la oposición.</a:t>
            </a:r>
            <a:endParaRPr lang="es-US" dirty="0"/>
          </a:p>
        </p:txBody>
      </p:sp>
    </p:spTree>
    <p:extLst>
      <p:ext uri="{BB962C8B-B14F-4D97-AF65-F5344CB8AC3E}">
        <p14:creationId xmlns:p14="http://schemas.microsoft.com/office/powerpoint/2010/main" val="2552788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5476" y="733097"/>
            <a:ext cx="7520152" cy="654269"/>
          </a:xfrm>
        </p:spPr>
        <p:txBody>
          <a:bodyPr>
            <a:noAutofit/>
          </a:bodyPr>
          <a:lstStyle/>
          <a:p>
            <a:pPr algn="ctr"/>
            <a:r>
              <a:rPr lang="es-US" dirty="0">
                <a:latin typeface="Arial" panose="020B0604020202020204" pitchFamily="34" charset="0"/>
                <a:cs typeface="Arial" panose="020B0604020202020204" pitchFamily="34" charset="0"/>
              </a:rPr>
              <a:t>               POPULARIDAD</a:t>
            </a:r>
          </a:p>
        </p:txBody>
      </p:sp>
      <p:sp>
        <p:nvSpPr>
          <p:cNvPr id="3" name="Marcador de contenido 2"/>
          <p:cNvSpPr>
            <a:spLocks noGrp="1"/>
          </p:cNvSpPr>
          <p:nvPr>
            <p:ph idx="1"/>
          </p:nvPr>
        </p:nvSpPr>
        <p:spPr>
          <a:xfrm>
            <a:off x="1623848" y="1797269"/>
            <a:ext cx="9601200" cy="2632842"/>
          </a:xfrm>
        </p:spPr>
        <p:txBody>
          <a:bodyPr/>
          <a:lstStyle/>
          <a:p>
            <a:pPr marL="0" indent="0" algn="just">
              <a:buNone/>
            </a:pPr>
            <a:r>
              <a:rPr lang="es-US" b="0" i="0" dirty="0">
                <a:solidFill>
                  <a:srgbClr val="252525"/>
                </a:solidFill>
                <a:effectLst/>
                <a:latin typeface="Helvetica Neue"/>
              </a:rPr>
              <a:t>Históricamente, sus mandatos han sido ampliamente aceptados por los ciudadanos rusos, si bien Putin ha sido criticado por diferentes personalidades y medios de comunicación, especialmente fuera de su país, por supuestas violaciones a los </a:t>
            </a:r>
            <a:r>
              <a:rPr lang="es-US" b="0" i="0" u="none" strike="noStrike" dirty="0">
                <a:solidFill>
                  <a:srgbClr val="5A3696"/>
                </a:solidFill>
                <a:effectLst/>
                <a:latin typeface="Helvetica Neue"/>
                <a:hlinkClick r:id="rId2" tooltip="Derechos humanos"/>
              </a:rPr>
              <a:t>derechos humanos</a:t>
            </a:r>
            <a:r>
              <a:rPr lang="es-US" b="0" i="0" dirty="0">
                <a:solidFill>
                  <a:srgbClr val="252525"/>
                </a:solidFill>
                <a:effectLst/>
                <a:latin typeface="Helvetica Neue"/>
              </a:rPr>
              <a:t> y a las libertades religiosas ocurridas durante sus dos primeros mandatos, por su manejo del conflicto </a:t>
            </a:r>
            <a:r>
              <a:rPr lang="es-US" b="0" i="0" u="none" strike="noStrike" dirty="0">
                <a:solidFill>
                  <a:srgbClr val="5A3696"/>
                </a:solidFill>
                <a:effectLst/>
                <a:latin typeface="Helvetica Neue"/>
                <a:hlinkClick r:id="rId3" tooltip="Chechenia"/>
              </a:rPr>
              <a:t>checheno</a:t>
            </a:r>
            <a:r>
              <a:rPr lang="es-US" b="0" i="0" dirty="0">
                <a:solidFill>
                  <a:srgbClr val="252525"/>
                </a:solidFill>
                <a:effectLst/>
                <a:latin typeface="Helvetica Neue"/>
              </a:rPr>
              <a:t>, así como también por reformas políticas que han sido interpretadas por algunos como un retroceso en las conquistas democráticas rusas, tales como el fin de las elecciones por voto universal y directo de los presidentes de las repúblicas de la Federación. </a:t>
            </a:r>
            <a:endParaRPr lang="es-US" dirty="0"/>
          </a:p>
        </p:txBody>
      </p:sp>
    </p:spTree>
    <p:extLst>
      <p:ext uri="{BB962C8B-B14F-4D97-AF65-F5344CB8AC3E}">
        <p14:creationId xmlns:p14="http://schemas.microsoft.com/office/powerpoint/2010/main" val="4149406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0428" y="938048"/>
            <a:ext cx="8765628" cy="764628"/>
          </a:xfrm>
        </p:spPr>
        <p:txBody>
          <a:bodyPr>
            <a:normAutofit/>
          </a:bodyPr>
          <a:lstStyle/>
          <a:p>
            <a:r>
              <a:rPr lang="es-US" dirty="0">
                <a:latin typeface="Arial" panose="020B0604020202020204" pitchFamily="34" charset="0"/>
                <a:cs typeface="Arial" panose="020B0604020202020204" pitchFamily="34" charset="0"/>
              </a:rPr>
              <a:t>                  OTRAS CRITICAS</a:t>
            </a:r>
          </a:p>
        </p:txBody>
      </p:sp>
      <p:sp>
        <p:nvSpPr>
          <p:cNvPr id="3" name="Marcador de contenido 2"/>
          <p:cNvSpPr>
            <a:spLocks noGrp="1"/>
          </p:cNvSpPr>
          <p:nvPr>
            <p:ph idx="1"/>
          </p:nvPr>
        </p:nvSpPr>
        <p:spPr>
          <a:xfrm>
            <a:off x="2017986" y="2069917"/>
            <a:ext cx="9207062" cy="2975049"/>
          </a:xfrm>
        </p:spPr>
        <p:txBody>
          <a:bodyPr/>
          <a:lstStyle/>
          <a:p>
            <a:pPr algn="just"/>
            <a:r>
              <a:rPr lang="es-US" b="0" i="0" dirty="0">
                <a:solidFill>
                  <a:srgbClr val="252525"/>
                </a:solidFill>
                <a:effectLst/>
                <a:latin typeface="Helvetica Neue"/>
              </a:rPr>
              <a:t>También se ha criticado a Putin por sus declaraciones en ciertos acontecimientos como el hundimiento del </a:t>
            </a:r>
            <a:r>
              <a:rPr lang="es-US" b="0" i="0" u="none" strike="noStrike" dirty="0">
                <a:solidFill>
                  <a:srgbClr val="5A3696"/>
                </a:solidFill>
                <a:effectLst/>
                <a:latin typeface="Helvetica Neue"/>
                <a:hlinkClick r:id="rId2" tooltip="Submarino K-141 Kursk"/>
              </a:rPr>
              <a:t>submarino Kursk</a:t>
            </a:r>
            <a:r>
              <a:rPr lang="es-US" b="0" i="0" dirty="0">
                <a:solidFill>
                  <a:srgbClr val="252525"/>
                </a:solidFill>
                <a:effectLst/>
                <a:latin typeface="Helvetica Neue"/>
              </a:rPr>
              <a:t> el </a:t>
            </a:r>
            <a:r>
              <a:rPr lang="es-US" b="0" i="0" u="none" strike="noStrike" dirty="0">
                <a:solidFill>
                  <a:srgbClr val="5A3696"/>
                </a:solidFill>
                <a:effectLst/>
                <a:latin typeface="Helvetica Neue"/>
                <a:hlinkClick r:id="rId3" tooltip="12 de agosto"/>
              </a:rPr>
              <a:t>12 de agosto</a:t>
            </a:r>
            <a:r>
              <a:rPr lang="es-US" b="0" i="0" dirty="0">
                <a:solidFill>
                  <a:srgbClr val="252525"/>
                </a:solidFill>
                <a:effectLst/>
                <a:latin typeface="Helvetica Neue"/>
              </a:rPr>
              <a:t> de 2000, la </a:t>
            </a:r>
            <a:r>
              <a:rPr lang="es-US" b="0" i="0" u="none" strike="noStrike" dirty="0">
                <a:solidFill>
                  <a:srgbClr val="5A3696"/>
                </a:solidFill>
                <a:effectLst/>
                <a:latin typeface="Helvetica Neue"/>
                <a:hlinkClick r:id="rId4" tooltip="Crisis de rehenes del teatro de Moscú"/>
              </a:rPr>
              <a:t>tragedia en el Teatro </a:t>
            </a:r>
            <a:r>
              <a:rPr lang="es-US" b="0" i="0" u="none" strike="noStrike" dirty="0" err="1">
                <a:solidFill>
                  <a:srgbClr val="5A3696"/>
                </a:solidFill>
                <a:effectLst/>
                <a:latin typeface="Helvetica Neue"/>
                <a:hlinkClick r:id="rId4" tooltip="Crisis de rehenes del teatro de Moscú"/>
              </a:rPr>
              <a:t>Dubrovka</a:t>
            </a:r>
            <a:r>
              <a:rPr lang="es-US" b="0" i="0" dirty="0">
                <a:solidFill>
                  <a:srgbClr val="252525"/>
                </a:solidFill>
                <a:effectLst/>
                <a:latin typeface="Helvetica Neue"/>
              </a:rPr>
              <a:t> por terroristas islámicos chechenos, la </a:t>
            </a:r>
            <a:r>
              <a:rPr lang="es-US" b="0" i="0" u="none" strike="noStrike" dirty="0">
                <a:solidFill>
                  <a:srgbClr val="5A3696"/>
                </a:solidFill>
                <a:effectLst/>
                <a:latin typeface="Helvetica Neue"/>
                <a:hlinkClick r:id="rId5" tooltip="Masacre de la escuela de Beslán"/>
              </a:rPr>
              <a:t>masacre de la escuela de Beslán</a:t>
            </a:r>
            <a:r>
              <a:rPr lang="es-US" b="0" i="0" dirty="0">
                <a:solidFill>
                  <a:srgbClr val="252525"/>
                </a:solidFill>
                <a:effectLst/>
                <a:latin typeface="Helvetica Neue"/>
              </a:rPr>
              <a:t> y el asesinato de la periodista </a:t>
            </a:r>
            <a:r>
              <a:rPr lang="es-US" b="0" i="0" u="none" strike="noStrike" dirty="0">
                <a:solidFill>
                  <a:srgbClr val="5A3696"/>
                </a:solidFill>
                <a:effectLst/>
                <a:latin typeface="Helvetica Neue"/>
                <a:hlinkClick r:id="rId6" tooltip="Ana Politkóvskaya"/>
              </a:rPr>
              <a:t>Ana </a:t>
            </a:r>
            <a:r>
              <a:rPr lang="es-US" b="0" i="0" u="none" strike="noStrike" dirty="0" err="1">
                <a:solidFill>
                  <a:srgbClr val="5A3696"/>
                </a:solidFill>
                <a:effectLst/>
                <a:latin typeface="Helvetica Neue"/>
                <a:hlinkClick r:id="rId6" tooltip="Ana Politkóvskaya"/>
              </a:rPr>
              <a:t>Politkóvskaya</a:t>
            </a:r>
            <a:r>
              <a:rPr lang="es-US" b="0" i="0" dirty="0">
                <a:solidFill>
                  <a:srgbClr val="252525"/>
                </a:solidFill>
                <a:effectLst/>
                <a:latin typeface="Helvetica Neue"/>
              </a:rPr>
              <a:t>. </a:t>
            </a:r>
          </a:p>
          <a:p>
            <a:pPr algn="just"/>
            <a:r>
              <a:rPr lang="es-US" b="0" i="0" dirty="0">
                <a:solidFill>
                  <a:srgbClr val="252525"/>
                </a:solidFill>
                <a:effectLst/>
                <a:latin typeface="Helvetica Neue"/>
              </a:rPr>
              <a:t>Se le ha acusado de utilizar selectivamente la justicia para disuadir adversarios, como en el caso del magnate petrolero </a:t>
            </a:r>
            <a:r>
              <a:rPr lang="es-US" b="0" i="0" u="none" strike="noStrike" dirty="0">
                <a:solidFill>
                  <a:srgbClr val="5A3696"/>
                </a:solidFill>
                <a:effectLst/>
                <a:latin typeface="Helvetica Neue"/>
                <a:hlinkClick r:id="rId7" tooltip="Mijaíl Jodorkovski"/>
              </a:rPr>
              <a:t>Mijaíl </a:t>
            </a:r>
            <a:r>
              <a:rPr lang="es-US" b="0" i="0" u="none" strike="noStrike" dirty="0" err="1">
                <a:solidFill>
                  <a:srgbClr val="5A3696"/>
                </a:solidFill>
                <a:effectLst/>
                <a:latin typeface="Helvetica Neue"/>
                <a:hlinkClick r:id="rId7" tooltip="Mijaíl Jodorkovski"/>
              </a:rPr>
              <a:t>Jodorkovski</a:t>
            </a:r>
            <a:r>
              <a:rPr lang="es-US" b="0" i="0" dirty="0">
                <a:solidFill>
                  <a:srgbClr val="252525"/>
                </a:solidFill>
                <a:effectLst/>
                <a:latin typeface="Helvetica Neue"/>
              </a:rPr>
              <a:t>,</a:t>
            </a:r>
            <a:r>
              <a:rPr lang="es-US" baseline="30000" dirty="0">
                <a:solidFill>
                  <a:srgbClr val="5A3696"/>
                </a:solidFill>
                <a:latin typeface="inherit"/>
              </a:rPr>
              <a:t>[ </a:t>
            </a:r>
            <a:r>
              <a:rPr lang="es-US" b="0" i="0" dirty="0">
                <a:solidFill>
                  <a:srgbClr val="252525"/>
                </a:solidFill>
                <a:effectLst/>
                <a:latin typeface="Helvetica Neue"/>
              </a:rPr>
              <a:t>y de haber impuesto el control sobre la televisión, cuyos principales canales volvieron a manos del Estado o de empresas cercanas controladas por éste.</a:t>
            </a:r>
            <a:endParaRPr lang="es-US" dirty="0"/>
          </a:p>
        </p:txBody>
      </p:sp>
    </p:spTree>
    <p:extLst>
      <p:ext uri="{BB962C8B-B14F-4D97-AF65-F5344CB8AC3E}">
        <p14:creationId xmlns:p14="http://schemas.microsoft.com/office/powerpoint/2010/main" val="200705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59421" y="388917"/>
            <a:ext cx="6794938" cy="840793"/>
          </a:xfrm>
        </p:spPr>
        <p:txBody>
          <a:bodyPr/>
          <a:lstStyle/>
          <a:p>
            <a:r>
              <a:rPr lang="es-US" dirty="0"/>
              <a:t>                     KGB</a:t>
            </a:r>
          </a:p>
        </p:txBody>
      </p:sp>
      <p:sp>
        <p:nvSpPr>
          <p:cNvPr id="3" name="Marcador de contenido 2"/>
          <p:cNvSpPr>
            <a:spLocks noGrp="1"/>
          </p:cNvSpPr>
          <p:nvPr>
            <p:ph idx="1"/>
          </p:nvPr>
        </p:nvSpPr>
        <p:spPr>
          <a:xfrm>
            <a:off x="1499543" y="1532465"/>
            <a:ext cx="9601200" cy="3581400"/>
          </a:xfrm>
        </p:spPr>
        <p:txBody>
          <a:bodyPr>
            <a:normAutofit/>
          </a:bodyPr>
          <a:lstStyle/>
          <a:p>
            <a:r>
              <a:rPr lang="es-US" sz="1600" b="0" i="0" dirty="0">
                <a:solidFill>
                  <a:srgbClr val="252525"/>
                </a:solidFill>
                <a:effectLst/>
                <a:latin typeface="Arial" panose="020B0604020202020204" pitchFamily="34" charset="0"/>
                <a:cs typeface="Arial" panose="020B0604020202020204" pitchFamily="34" charset="0"/>
              </a:rPr>
              <a:t>En 1985, el año en que terminó sus estudios en la Academia de Espionaje, fue enviado a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República Democrática Alemana"/>
              </a:rPr>
              <a:t>RDA</a:t>
            </a:r>
            <a:r>
              <a:rPr lang="es-US" sz="1600" b="0" i="0" dirty="0">
                <a:solidFill>
                  <a:srgbClr val="252525"/>
                </a:solidFill>
                <a:effectLst/>
                <a:latin typeface="Arial" panose="020B0604020202020204" pitchFamily="34" charset="0"/>
                <a:cs typeface="Arial" panose="020B0604020202020204" pitchFamily="34" charset="0"/>
              </a:rPr>
              <a:t>, donde sirvió en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Dresde"/>
              </a:rPr>
              <a:t>Dresde</a:t>
            </a:r>
            <a:r>
              <a:rPr lang="es-US" sz="1600" b="0" i="0" dirty="0">
                <a:solidFill>
                  <a:srgbClr val="252525"/>
                </a:solidFill>
                <a:effectLst/>
                <a:latin typeface="Arial" panose="020B0604020202020204" pitchFamily="34" charset="0"/>
                <a:cs typeface="Arial" panose="020B0604020202020204" pitchFamily="34" charset="0"/>
              </a:rPr>
              <a:t>, pero tras la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Caída del Muro de Berlín"/>
              </a:rPr>
              <a:t>caída del Muro de Berlín</a:t>
            </a:r>
            <a:r>
              <a:rPr lang="es-US" sz="1600" b="0" i="0" dirty="0">
                <a:solidFill>
                  <a:srgbClr val="252525"/>
                </a:solidFill>
                <a:effectLst/>
                <a:latin typeface="Arial" panose="020B0604020202020204" pitchFamily="34" charset="0"/>
                <a:cs typeface="Arial" panose="020B0604020202020204" pitchFamily="34" charset="0"/>
              </a:rPr>
              <a:t>, y el comienzo de la </a:t>
            </a:r>
            <a:r>
              <a:rPr lang="es-US" sz="1600" b="0" i="1" dirty="0">
                <a:solidFill>
                  <a:srgbClr val="252525"/>
                </a:solidFill>
                <a:effectLst/>
                <a:latin typeface="Arial" panose="020B0604020202020204" pitchFamily="34" charset="0"/>
                <a:cs typeface="Arial" panose="020B0604020202020204" pitchFamily="34" charset="0"/>
              </a:rPr>
              <a:t>Reunificación Alemana</a:t>
            </a:r>
            <a:r>
              <a:rPr lang="es-US" sz="1600" b="0" i="0" dirty="0">
                <a:solidFill>
                  <a:srgbClr val="252525"/>
                </a:solidFill>
                <a:effectLst/>
                <a:latin typeface="Arial" panose="020B0604020202020204" pitchFamily="34" charset="0"/>
                <a:cs typeface="Arial" panose="020B0604020202020204" pitchFamily="34" charset="0"/>
              </a:rPr>
              <a:t>, fue llamado de regreso a la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Unión Soviética"/>
              </a:rPr>
              <a:t>URSS</a:t>
            </a:r>
            <a:r>
              <a:rPr lang="es-US" sz="1600" b="0" i="0" dirty="0">
                <a:solidFill>
                  <a:srgbClr val="252525"/>
                </a:solidFill>
                <a:effectLst/>
                <a:latin typeface="Arial" panose="020B0604020202020204" pitchFamily="34" charset="0"/>
                <a:cs typeface="Arial" panose="020B0604020202020204" pitchFamily="34" charset="0"/>
              </a:rPr>
              <a:t> y destinado a su alma máter como asesor de asuntos exteriores del rector, </a:t>
            </a:r>
            <a:r>
              <a:rPr lang="es-US" sz="1600" b="0" i="0" dirty="0" err="1">
                <a:solidFill>
                  <a:srgbClr val="252525"/>
                </a:solidFill>
                <a:effectLst/>
                <a:latin typeface="Arial" panose="020B0604020202020204" pitchFamily="34" charset="0"/>
                <a:cs typeface="Arial" panose="020B0604020202020204" pitchFamily="34" charset="0"/>
              </a:rPr>
              <a:t>Stanislav</a:t>
            </a:r>
            <a:r>
              <a:rPr lang="es-US" sz="1600" b="0" i="0" dirty="0">
                <a:solidFill>
                  <a:srgbClr val="252525"/>
                </a:solidFill>
                <a:effectLst/>
                <a:latin typeface="Arial" panose="020B0604020202020204" pitchFamily="34" charset="0"/>
                <a:cs typeface="Arial" panose="020B0604020202020204" pitchFamily="34" charset="0"/>
              </a:rPr>
              <a:t> </a:t>
            </a:r>
            <a:r>
              <a:rPr lang="es-US" sz="1600" b="0" i="0" dirty="0" err="1">
                <a:solidFill>
                  <a:srgbClr val="252525"/>
                </a:solidFill>
                <a:effectLst/>
                <a:latin typeface="Arial" panose="020B0604020202020204" pitchFamily="34" charset="0"/>
                <a:cs typeface="Arial" panose="020B0604020202020204" pitchFamily="34" charset="0"/>
              </a:rPr>
              <a:t>Merkúriev</a:t>
            </a:r>
            <a:r>
              <a:rPr lang="es-US" sz="1600" b="0" i="0" dirty="0">
                <a:solidFill>
                  <a:srgbClr val="252525"/>
                </a:solidFill>
                <a:effectLst/>
                <a:latin typeface="Arial" panose="020B0604020202020204" pitchFamily="34" charset="0"/>
                <a:cs typeface="Arial" panose="020B0604020202020204" pitchFamily="34" charset="0"/>
              </a:rPr>
              <a:t>. </a:t>
            </a:r>
          </a:p>
          <a:p>
            <a:r>
              <a:rPr lang="es-US" sz="1600" b="0" i="0" dirty="0">
                <a:solidFill>
                  <a:srgbClr val="252525"/>
                </a:solidFill>
                <a:effectLst/>
                <a:latin typeface="Arial" panose="020B0604020202020204" pitchFamily="34" charset="0"/>
                <a:cs typeface="Arial" panose="020B0604020202020204" pitchFamily="34" charset="0"/>
              </a:rPr>
              <a:t>Fue este quien lo contactó con </a:t>
            </a:r>
            <a:r>
              <a:rPr lang="es-US" sz="1600" b="0" i="0" dirty="0" err="1">
                <a:solidFill>
                  <a:srgbClr val="252525"/>
                </a:solidFill>
                <a:effectLst/>
                <a:latin typeface="Arial" panose="020B0604020202020204" pitchFamily="34" charset="0"/>
                <a:cs typeface="Arial" panose="020B0604020202020204" pitchFamily="34" charset="0"/>
              </a:rPr>
              <a:t>Sobchak</a:t>
            </a:r>
            <a:r>
              <a:rPr lang="es-US" sz="1600" b="0" i="0" dirty="0">
                <a:solidFill>
                  <a:srgbClr val="252525"/>
                </a:solidFill>
                <a:effectLst/>
                <a:latin typeface="Arial" panose="020B0604020202020204" pitchFamily="34" charset="0"/>
                <a:cs typeface="Arial" panose="020B0604020202020204" pitchFamily="34" charset="0"/>
              </a:rPr>
              <a:t>, quien se convertiría en su mentor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Político"/>
              </a:rPr>
              <a:t>político</a:t>
            </a:r>
            <a:endParaRPr lang="es-US" sz="1600" b="0" i="0" u="none" strike="noStrike" dirty="0">
              <a:solidFill>
                <a:srgbClr val="5A3696"/>
              </a:solidFill>
              <a:effectLst/>
              <a:latin typeface="Arial" panose="020B0604020202020204" pitchFamily="34" charset="0"/>
              <a:cs typeface="Arial" panose="020B0604020202020204" pitchFamily="34" charset="0"/>
            </a:endParaRPr>
          </a:p>
          <a:p>
            <a:r>
              <a:rPr lang="es-US" sz="1600" b="0" i="0" dirty="0">
                <a:solidFill>
                  <a:srgbClr val="252525"/>
                </a:solidFill>
                <a:effectLst/>
                <a:latin typeface="Arial" panose="020B0604020202020204" pitchFamily="34" charset="0"/>
                <a:cs typeface="Arial" panose="020B0604020202020204" pitchFamily="34" charset="0"/>
              </a:rPr>
              <a:t>Putin continuó oficialmente en el KGB, aunque, según él mismo ha relatado, después de comenzar a trabajar con </a:t>
            </a:r>
            <a:r>
              <a:rPr lang="es-US" sz="1600" b="0" i="0" dirty="0" err="1">
                <a:solidFill>
                  <a:srgbClr val="252525"/>
                </a:solidFill>
                <a:effectLst/>
                <a:latin typeface="Arial" panose="020B0604020202020204" pitchFamily="34" charset="0"/>
                <a:cs typeface="Arial" panose="020B0604020202020204" pitchFamily="34" charset="0"/>
              </a:rPr>
              <a:t>Sobchak</a:t>
            </a:r>
            <a:r>
              <a:rPr lang="es-US" sz="1600" b="0" i="0" dirty="0">
                <a:solidFill>
                  <a:srgbClr val="252525"/>
                </a:solidFill>
                <a:effectLst/>
                <a:latin typeface="Arial" panose="020B0604020202020204" pitchFamily="34" charset="0"/>
                <a:cs typeface="Arial" panose="020B0604020202020204" pitchFamily="34" charset="0"/>
              </a:rPr>
              <a:t> (en 1990 pasó a ser asesor de este, que era presidente de la Diputación de San Petersburgo) presentó en dos oportunidades su dimisión, que la hizo definitiva el 20 de agosto de 1991, cuando su jefe intervino contra el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Intento de golpe de Estado en la Unión Soviética"/>
              </a:rPr>
              <a:t>intento de golpe de Estado</a:t>
            </a:r>
            <a:r>
              <a:rPr lang="es-US" sz="1600" b="0" i="0" dirty="0">
                <a:solidFill>
                  <a:srgbClr val="252525"/>
                </a:solidFill>
                <a:effectLst/>
                <a:latin typeface="Arial" panose="020B0604020202020204" pitchFamily="34" charset="0"/>
                <a:cs typeface="Arial" panose="020B0604020202020204" pitchFamily="34" charset="0"/>
              </a:rPr>
              <a:t> para defenestrar a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Mijaíl Gorbachov"/>
              </a:rPr>
              <a:t>Mijaíl Gorbachov</a:t>
            </a:r>
            <a:r>
              <a:rPr lang="es-US" sz="1600" b="0" i="0" dirty="0">
                <a:solidFill>
                  <a:srgbClr val="252525"/>
                </a:solidFill>
                <a:effectLst/>
                <a:latin typeface="Arial" panose="020B0604020202020204" pitchFamily="34" charset="0"/>
                <a:cs typeface="Arial" panose="020B0604020202020204" pitchFamily="34" charset="0"/>
              </a:rPr>
              <a:t>.</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9814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44566" y="748862"/>
            <a:ext cx="9569669" cy="622738"/>
          </a:xfrm>
        </p:spPr>
        <p:txBody>
          <a:bodyPr>
            <a:normAutofit fontScale="90000"/>
          </a:bodyPr>
          <a:lstStyle/>
          <a:p>
            <a:r>
              <a:rPr lang="es-US" dirty="0"/>
              <a:t>                  </a:t>
            </a:r>
            <a:r>
              <a:rPr lang="es-US" dirty="0">
                <a:latin typeface="Arial" panose="020B0604020202020204" pitchFamily="34" charset="0"/>
                <a:cs typeface="Arial" panose="020B0604020202020204" pitchFamily="34" charset="0"/>
              </a:rPr>
              <a:t>VIDA PRIVADA</a:t>
            </a:r>
          </a:p>
        </p:txBody>
      </p:sp>
      <p:sp>
        <p:nvSpPr>
          <p:cNvPr id="3" name="Marcador de contenido 2"/>
          <p:cNvSpPr>
            <a:spLocks noGrp="1"/>
          </p:cNvSpPr>
          <p:nvPr>
            <p:ph idx="1"/>
          </p:nvPr>
        </p:nvSpPr>
        <p:spPr>
          <a:xfrm>
            <a:off x="1560787" y="1706108"/>
            <a:ext cx="9601200" cy="3318387"/>
          </a:xfrm>
        </p:spPr>
        <p:txBody>
          <a:bodyPr/>
          <a:lstStyle/>
          <a:p>
            <a:pPr algn="just" fontAlgn="base"/>
            <a:r>
              <a:rPr lang="es-US" b="0" i="0" dirty="0">
                <a:solidFill>
                  <a:srgbClr val="252525"/>
                </a:solidFill>
                <a:effectLst/>
                <a:latin typeface="Helvetica Neue"/>
              </a:rPr>
              <a:t>Putin es un dirigente ruso atípico. Llegó al poder relativamente joven, es abstemio (no bebe </a:t>
            </a:r>
            <a:r>
              <a:rPr lang="es-US" b="0" i="0" u="none" strike="noStrike" dirty="0">
                <a:solidFill>
                  <a:srgbClr val="5A3696"/>
                </a:solidFill>
                <a:effectLst/>
                <a:latin typeface="inherit"/>
                <a:hlinkClick r:id="rId2" tooltip="Alcohol"/>
              </a:rPr>
              <a:t>alcohol</a:t>
            </a:r>
            <a:r>
              <a:rPr lang="es-US" b="0" i="0" dirty="0">
                <a:solidFill>
                  <a:srgbClr val="252525"/>
                </a:solidFill>
                <a:effectLst/>
                <a:latin typeface="Helvetica Neue"/>
              </a:rPr>
              <a:t>), </a:t>
            </a:r>
            <a:r>
              <a:rPr lang="es-US" b="0" i="0" u="none" strike="noStrike" dirty="0">
                <a:solidFill>
                  <a:srgbClr val="5A3696"/>
                </a:solidFill>
                <a:effectLst/>
                <a:latin typeface="inherit"/>
                <a:hlinkClick r:id="rId3" tooltip="Deportista"/>
              </a:rPr>
              <a:t>deportista</a:t>
            </a:r>
            <a:r>
              <a:rPr lang="es-US" b="0" i="0" dirty="0">
                <a:solidFill>
                  <a:srgbClr val="252525"/>
                </a:solidFill>
                <a:effectLst/>
                <a:latin typeface="Helvetica Neue"/>
              </a:rPr>
              <a:t>: practica la lucha rusa (</a:t>
            </a:r>
            <a:r>
              <a:rPr lang="es-US" b="0" i="1" u="none" strike="noStrike" dirty="0" err="1">
                <a:solidFill>
                  <a:srgbClr val="5A3696"/>
                </a:solidFill>
                <a:effectLst/>
                <a:latin typeface="inherit"/>
                <a:hlinkClick r:id="rId4" tooltip="Sambo"/>
              </a:rPr>
              <a:t>sambo</a:t>
            </a:r>
            <a:r>
              <a:rPr lang="es-US" b="0" i="0" dirty="0">
                <a:solidFill>
                  <a:srgbClr val="252525"/>
                </a:solidFill>
                <a:effectLst/>
                <a:latin typeface="Helvetica Neue"/>
              </a:rPr>
              <a:t>) y el </a:t>
            </a:r>
            <a:r>
              <a:rPr lang="es-US" b="0" i="1" u="none" strike="noStrike" dirty="0">
                <a:solidFill>
                  <a:srgbClr val="5A3696"/>
                </a:solidFill>
                <a:effectLst/>
                <a:latin typeface="inherit"/>
                <a:hlinkClick r:id="rId5" tooltip="Judo"/>
              </a:rPr>
              <a:t>judo</a:t>
            </a:r>
            <a:r>
              <a:rPr lang="es-US" b="0" i="0" dirty="0">
                <a:solidFill>
                  <a:srgbClr val="252525"/>
                </a:solidFill>
                <a:effectLst/>
                <a:latin typeface="Helvetica Neue"/>
              </a:rPr>
              <a:t> (arte marcial y deporte de combate japonés) desde los 11 años, juega al </a:t>
            </a:r>
            <a:r>
              <a:rPr lang="es-US" b="0" i="0" u="none" strike="noStrike" dirty="0">
                <a:solidFill>
                  <a:srgbClr val="5A3696"/>
                </a:solidFill>
                <a:effectLst/>
                <a:latin typeface="inherit"/>
                <a:hlinkClick r:id="rId6" tooltip="Tenis"/>
              </a:rPr>
              <a:t>tenis</a:t>
            </a:r>
            <a:r>
              <a:rPr lang="es-US" b="0" i="0" dirty="0">
                <a:solidFill>
                  <a:srgbClr val="252525"/>
                </a:solidFill>
                <a:effectLst/>
                <a:latin typeface="Helvetica Neue"/>
              </a:rPr>
              <a:t>, practica </a:t>
            </a:r>
            <a:r>
              <a:rPr lang="es-US" b="0" i="0" u="none" strike="noStrike" dirty="0">
                <a:solidFill>
                  <a:srgbClr val="5A3696"/>
                </a:solidFill>
                <a:effectLst/>
                <a:latin typeface="inherit"/>
                <a:hlinkClick r:id="rId7" tooltip="Esquí"/>
              </a:rPr>
              <a:t>esquí</a:t>
            </a:r>
            <a:r>
              <a:rPr lang="es-US" b="0" i="0" dirty="0">
                <a:solidFill>
                  <a:srgbClr val="252525"/>
                </a:solidFill>
                <a:effectLst/>
                <a:latin typeface="Helvetica Neue"/>
              </a:rPr>
              <a:t>. Además, domina el </a:t>
            </a:r>
            <a:r>
              <a:rPr lang="es-US" b="0" i="0" u="none" strike="noStrike" dirty="0">
                <a:solidFill>
                  <a:srgbClr val="5A3696"/>
                </a:solidFill>
                <a:effectLst/>
                <a:latin typeface="inherit"/>
                <a:hlinkClick r:id="rId8" tooltip="Idioma alemán"/>
              </a:rPr>
              <a:t>alemán</a:t>
            </a:r>
            <a:r>
              <a:rPr lang="es-US" b="0" i="0" dirty="0">
                <a:solidFill>
                  <a:srgbClr val="252525"/>
                </a:solidFill>
                <a:effectLst/>
                <a:latin typeface="Helvetica Neue"/>
              </a:rPr>
              <a:t> y el </a:t>
            </a:r>
            <a:r>
              <a:rPr lang="es-US" b="0" i="0" u="none" strike="noStrike" dirty="0">
                <a:solidFill>
                  <a:srgbClr val="5A3696"/>
                </a:solidFill>
                <a:effectLst/>
                <a:latin typeface="inherit"/>
                <a:hlinkClick r:id="rId9" tooltip="Idioma inglés"/>
              </a:rPr>
              <a:t>inglés</a:t>
            </a:r>
            <a:r>
              <a:rPr lang="es-US" b="0" i="0" dirty="0">
                <a:solidFill>
                  <a:srgbClr val="252525"/>
                </a:solidFill>
                <a:effectLst/>
                <a:latin typeface="Helvetica Neue"/>
              </a:rPr>
              <a:t>.</a:t>
            </a:r>
          </a:p>
          <a:p>
            <a:pPr algn="just" fontAlgn="base"/>
            <a:r>
              <a:rPr lang="es-US" b="0" i="0" dirty="0">
                <a:solidFill>
                  <a:srgbClr val="252525"/>
                </a:solidFill>
                <a:effectLst/>
                <a:latin typeface="Helvetica Neue"/>
              </a:rPr>
              <a:t>Estaba casado con una exprofesora escolar de Alemania, </a:t>
            </a:r>
            <a:r>
              <a:rPr lang="es-US" b="0" i="0" dirty="0" err="1">
                <a:solidFill>
                  <a:srgbClr val="252525"/>
                </a:solidFill>
                <a:effectLst/>
                <a:latin typeface="Helvetica Neue"/>
              </a:rPr>
              <a:t>Liudmila</a:t>
            </a:r>
            <a:r>
              <a:rPr lang="es-US" b="0" i="0" dirty="0">
                <a:solidFill>
                  <a:srgbClr val="252525"/>
                </a:solidFill>
                <a:effectLst/>
                <a:latin typeface="Helvetica Neue"/>
              </a:rPr>
              <a:t> </a:t>
            </a:r>
            <a:r>
              <a:rPr lang="es-US" b="0" i="0" dirty="0" err="1">
                <a:solidFill>
                  <a:srgbClr val="252525"/>
                </a:solidFill>
                <a:effectLst/>
                <a:latin typeface="Helvetica Neue"/>
              </a:rPr>
              <a:t>Shkrébneva</a:t>
            </a:r>
            <a:r>
              <a:rPr lang="es-US" b="0" i="0" dirty="0">
                <a:solidFill>
                  <a:srgbClr val="252525"/>
                </a:solidFill>
                <a:effectLst/>
                <a:latin typeface="Helvetica Neue"/>
              </a:rPr>
              <a:t>, a la que conoció cuando estudiaba </a:t>
            </a:r>
            <a:r>
              <a:rPr lang="es-US" b="0" i="0" u="none" strike="noStrike" dirty="0">
                <a:solidFill>
                  <a:srgbClr val="5A3696"/>
                </a:solidFill>
                <a:effectLst/>
                <a:latin typeface="inherit"/>
                <a:hlinkClick r:id="rId10" tooltip="Filología hispánica"/>
              </a:rPr>
              <a:t>filología española</a:t>
            </a:r>
            <a:r>
              <a:rPr lang="es-US" b="0" i="0" dirty="0">
                <a:solidFill>
                  <a:srgbClr val="252525"/>
                </a:solidFill>
                <a:effectLst/>
                <a:latin typeface="Helvetica Neue"/>
              </a:rPr>
              <a:t> y con la que tuvo dos hijas, María y </a:t>
            </a:r>
            <a:r>
              <a:rPr lang="es-US" b="0" i="0" dirty="0" err="1">
                <a:solidFill>
                  <a:srgbClr val="252525"/>
                </a:solidFill>
                <a:effectLst/>
                <a:latin typeface="Helvetica Neue"/>
              </a:rPr>
              <a:t>Yekaterina</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9227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8395" y="1111469"/>
            <a:ext cx="9601200" cy="906517"/>
          </a:xfrm>
        </p:spPr>
        <p:txBody>
          <a:bodyPr/>
          <a:lstStyle/>
          <a:p>
            <a:r>
              <a:rPr lang="es-US" dirty="0"/>
              <a:t>         ¿Qué quiere Putin ?</a:t>
            </a:r>
          </a:p>
        </p:txBody>
      </p:sp>
      <p:sp>
        <p:nvSpPr>
          <p:cNvPr id="3" name="Marcador de contenido 2"/>
          <p:cNvSpPr>
            <a:spLocks noGrp="1"/>
          </p:cNvSpPr>
          <p:nvPr>
            <p:ph idx="1"/>
          </p:nvPr>
        </p:nvSpPr>
        <p:spPr>
          <a:xfrm>
            <a:off x="1808395" y="2294699"/>
            <a:ext cx="9601200" cy="2655673"/>
          </a:xfrm>
        </p:spPr>
        <p:txBody>
          <a:bodyPr>
            <a:normAutofit/>
          </a:bodyPr>
          <a:lstStyle/>
          <a:p>
            <a:pPr algn="just"/>
            <a:r>
              <a:rPr lang="es-US" dirty="0">
                <a:solidFill>
                  <a:srgbClr val="373B41"/>
                </a:solidFill>
                <a:latin typeface="Lato"/>
              </a:rPr>
              <a:t>L</a:t>
            </a:r>
            <a:r>
              <a:rPr lang="es-US" b="0" i="0" dirty="0">
                <a:solidFill>
                  <a:srgbClr val="373B41"/>
                </a:solidFill>
                <a:effectLst/>
                <a:latin typeface="Lato"/>
              </a:rPr>
              <a:t>a acción militar es sólo uno de los muchos componentes de la disputa </a:t>
            </a:r>
            <a:r>
              <a:rPr lang="es-US" b="0" i="0" dirty="0" err="1">
                <a:solidFill>
                  <a:srgbClr val="373B41"/>
                </a:solidFill>
                <a:effectLst/>
                <a:latin typeface="Lato"/>
              </a:rPr>
              <a:t>política.,</a:t>
            </a:r>
            <a:r>
              <a:rPr lang="es-US" dirty="0" err="1">
                <a:solidFill>
                  <a:srgbClr val="373B41"/>
                </a:solidFill>
                <a:latin typeface="Lato"/>
              </a:rPr>
              <a:t>e</a:t>
            </a:r>
            <a:r>
              <a:rPr lang="es-US" b="0" i="0" dirty="0" err="1">
                <a:solidFill>
                  <a:srgbClr val="373B41"/>
                </a:solidFill>
                <a:effectLst/>
                <a:latin typeface="Lato"/>
              </a:rPr>
              <a:t>s</a:t>
            </a:r>
            <a:r>
              <a:rPr lang="es-US" b="0" i="0" dirty="0">
                <a:solidFill>
                  <a:srgbClr val="373B41"/>
                </a:solidFill>
                <a:effectLst/>
                <a:latin typeface="Lato"/>
              </a:rPr>
              <a:t> la más dura y el componente final, que conlleva un gran riesgo, pero el asunto no se inicia con la guerra y no termina con la guerra. </a:t>
            </a:r>
          </a:p>
          <a:p>
            <a:pPr algn="just"/>
            <a:r>
              <a:rPr lang="es-US" b="0" i="0" dirty="0">
                <a:solidFill>
                  <a:srgbClr val="373B41"/>
                </a:solidFill>
                <a:effectLst/>
                <a:latin typeface="Lato"/>
              </a:rPr>
              <a:t>La guerra es sólo un paso intermedio que significa la imposibilidad de compromiso. </a:t>
            </a:r>
          </a:p>
          <a:p>
            <a:pPr algn="just"/>
            <a:r>
              <a:rPr lang="es-US" b="0" i="0" dirty="0">
                <a:solidFill>
                  <a:srgbClr val="373B41"/>
                </a:solidFill>
                <a:effectLst/>
                <a:latin typeface="Lato"/>
              </a:rPr>
              <a:t>Su propósito es crear nuevas condiciones en las que el compromiso sea posible o mostrar que ya no hay ninguna necesidad de este, con la desaparición de uno de los bandos del conflicto.</a:t>
            </a:r>
          </a:p>
          <a:p>
            <a:endParaRPr lang="es-US" dirty="0"/>
          </a:p>
        </p:txBody>
      </p:sp>
    </p:spTree>
    <p:extLst>
      <p:ext uri="{BB962C8B-B14F-4D97-AF65-F5344CB8AC3E}">
        <p14:creationId xmlns:p14="http://schemas.microsoft.com/office/powerpoint/2010/main" val="19926260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0</TotalTime>
  <Words>2231</Words>
  <Application>Microsoft Office PowerPoint</Application>
  <PresentationFormat>Panorámica</PresentationFormat>
  <Paragraphs>150</Paragraphs>
  <Slides>34</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34</vt:i4>
      </vt:variant>
    </vt:vector>
  </HeadingPairs>
  <TitlesOfParts>
    <vt:vector size="45" baseType="lpstr">
      <vt:lpstr>Arial</vt:lpstr>
      <vt:lpstr>Franklin Gothic Book</vt:lpstr>
      <vt:lpstr>Georgia</vt:lpstr>
      <vt:lpstr>Helvetica Neue</vt:lpstr>
      <vt:lpstr>inherit</vt:lpstr>
      <vt:lpstr>Lato</vt:lpstr>
      <vt:lpstr>Noto Sans</vt:lpstr>
      <vt:lpstr>Roboto</vt:lpstr>
      <vt:lpstr>Segoe UI</vt:lpstr>
      <vt:lpstr>Trebuchet MS</vt:lpstr>
      <vt:lpstr>Crop</vt:lpstr>
      <vt:lpstr>   Vladimir Putin</vt:lpstr>
      <vt:lpstr>                     BIOGRAFIA</vt:lpstr>
      <vt:lpstr>                       CARRERA</vt:lpstr>
      <vt:lpstr>                   PRESIDENCIA</vt:lpstr>
      <vt:lpstr>               POPULARIDAD</vt:lpstr>
      <vt:lpstr>                  OTRAS CRITICAS</vt:lpstr>
      <vt:lpstr>                     KGB</vt:lpstr>
      <vt:lpstr>                  VIDA PRIVADA</vt:lpstr>
      <vt:lpstr>         ¿Qué quiere Putin ?</vt:lpstr>
      <vt:lpstr>          ¿ Qué quiere Putin  ?</vt:lpstr>
      <vt:lpstr>TERCERA MUNDIAL CENTRADA EN LA     RED : RUSIA vs EEUU</vt:lpstr>
      <vt:lpstr>TERCERA MUNDIAL CENTRADA EN           LA RED : RUSIA vs EEUU</vt:lpstr>
      <vt:lpstr>TERCERA MUNDIAL CENTRADA EN  LA RED : RUSIA vs EEUU</vt:lpstr>
      <vt:lpstr>TERCERA MUNDIAL CENTRADA EN  LA RED : RUSIA vs EEUU</vt:lpstr>
      <vt:lpstr>TERCERA MUNDIAL CENTRADA EN  LA RED : RUSIA vs EEUU</vt:lpstr>
      <vt:lpstr>TERCERA MUNDIAL CENTRADA EN  LA RED : RUSIA vs EEUU</vt:lpstr>
      <vt:lpstr>TERCERA MUNDIAL CENTRADA EN  LA RED : RUSIA vs EEUU</vt:lpstr>
      <vt:lpstr>TERCERA MUNDIAL CENTRADA EN  LA RED : RUSIA vs EEUU</vt:lpstr>
      <vt:lpstr>          CAPACIDADES DE PUTIN</vt:lpstr>
      <vt:lpstr>      PERFIL</vt:lpstr>
      <vt:lpstr>      PERFIL SICOLOGICO DE PUTIN</vt:lpstr>
      <vt:lpstr>   PERFIL      CONDUCTA NO VERBAL</vt:lpstr>
      <vt:lpstr>PERFIL                  ROSTRO</vt:lpstr>
      <vt:lpstr>   PERFIL               PERSONALIDAD</vt:lpstr>
      <vt:lpstr>  IMAGEN  PRESTIGIO</vt:lpstr>
      <vt:lpstr>             MARKETING</vt:lpstr>
      <vt:lpstr>FRASES CELEBRES</vt:lpstr>
      <vt:lpstr>FRASES CELEBRES</vt:lpstr>
      <vt:lpstr>LENGUAJE CORPORAL DE PUTIN</vt:lpstr>
      <vt:lpstr>  GOBIERNO    LOGROS Y DEBILIDADES   </vt:lpstr>
      <vt:lpstr>FACTORES DE SU POPULARIDAD</vt:lpstr>
      <vt:lpstr>SERGUEI  LAVROV</vt:lpstr>
      <vt:lpstr>   BIOGRAFIA</vt:lpstr>
      <vt:lpstr>BIOGRAFIA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Putin</dc:title>
  <cp:lastModifiedBy>JORGE ANDRES LAVIN LARRAIN</cp:lastModifiedBy>
  <cp:revision>22</cp:revision>
  <dcterms:modified xsi:type="dcterms:W3CDTF">2017-04-30T00:13:21Z</dcterms:modified>
</cp:coreProperties>
</file>