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80" r:id="rId2"/>
    <p:sldId id="257" r:id="rId3"/>
    <p:sldId id="258" r:id="rId4"/>
    <p:sldId id="259" r:id="rId5"/>
    <p:sldId id="260" r:id="rId6"/>
    <p:sldId id="261" r:id="rId7"/>
    <p:sldId id="266" r:id="rId8"/>
    <p:sldId id="263" r:id="rId9"/>
    <p:sldId id="264" r:id="rId10"/>
    <p:sldId id="267" r:id="rId11"/>
    <p:sldId id="268" r:id="rId12"/>
    <p:sldId id="269" r:id="rId13"/>
    <p:sldId id="270" r:id="rId14"/>
    <p:sldId id="271" r:id="rId15"/>
    <p:sldId id="272" r:id="rId16"/>
    <p:sldId id="273" r:id="rId17"/>
    <p:sldId id="274" r:id="rId18"/>
    <p:sldId id="275" r:id="rId19"/>
    <p:sldId id="277" r:id="rId20"/>
    <p:sldId id="278" r:id="rId21"/>
    <p:sldId id="279" r:id="rId22"/>
    <p:sldId id="281"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4660"/>
  </p:normalViewPr>
  <p:slideViewPr>
    <p:cSldViewPr snapToGrid="0">
      <p:cViewPr varScale="1">
        <p:scale>
          <a:sx n="65" d="100"/>
          <a:sy n="65" d="100"/>
        </p:scale>
        <p:origin x="840" y="5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2996954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87DE6118-2437-4B30-8E3C-4D2BE6020583}" type="datetimeFigureOut">
              <a:rPr lang="en-US" smtClean="0"/>
              <a:pPr/>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2139906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87DE6118-2437-4B30-8E3C-4D2BE6020583}" type="datetimeFigureOut">
              <a:rPr lang="en-US" smtClean="0"/>
              <a:pPr/>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885884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87DE6118-2437-4B30-8E3C-4D2BE6020583}" type="datetimeFigureOut">
              <a:rPr lang="en-US" smtClean="0"/>
              <a:pPr/>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12472402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87DE6118-2437-4B30-8E3C-4D2BE6020583}" type="datetimeFigureOut">
              <a:rPr lang="en-US" smtClean="0"/>
              <a:pPr/>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206369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87DE6118-2437-4B30-8E3C-4D2BE6020583}" type="datetimeFigureOut">
              <a:rPr lang="en-US" smtClean="0"/>
              <a:pPr/>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37720057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15614156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2104244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1658312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87DE6118-2437-4B30-8E3C-4D2BE6020583}" type="datetimeFigureOut">
              <a:rPr lang="en-US" smtClean="0"/>
              <a:pPr/>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3486297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t>4/29/2017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981013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t>4/29/2017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2068425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4/29/2017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2943832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4/29/2017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2646672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87DE6118-2437-4B30-8E3C-4D2BE6020583}" type="datetimeFigureOut">
              <a:rPr lang="en-US" smtClean="0"/>
              <a:pPr/>
              <a:t>4/29/2017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2915428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87DE6118-2437-4B30-8E3C-4D2BE6020583}" type="datetimeFigureOut">
              <a:rPr lang="en-US" smtClean="0"/>
              <a:pPr/>
              <a:t>4/29/2017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602391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7DE6118-2437-4B30-8E3C-4D2BE6020583}" type="datetimeFigureOut">
              <a:rPr lang="en-US" smtClean="0"/>
              <a:pPr/>
              <a:t>4/29/2017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38084876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hyperlink" Target="https://es.m.wikipedia.org/wiki/Melania_Knauss" TargetMode="External"/><Relationship Id="rId13" Type="http://schemas.openxmlformats.org/officeDocument/2006/relationships/hyperlink" Target="https://es.m.wikipedia.org/wiki/Donald_Trump#cite_note-84" TargetMode="External"/><Relationship Id="rId3" Type="http://schemas.openxmlformats.org/officeDocument/2006/relationships/hyperlink" Target="https://es.m.wikipedia.org/w/index.php?title=Donald_Trump,_Jr.&amp;action=edit&amp;redlink=1" TargetMode="External"/><Relationship Id="rId7" Type="http://schemas.openxmlformats.org/officeDocument/2006/relationships/hyperlink" Target="https://es.m.wikipedia.org/w/index.php?title=Nightline_(US_news_program)&amp;action=edit&amp;redlink=1" TargetMode="External"/><Relationship Id="rId12" Type="http://schemas.openxmlformats.org/officeDocument/2006/relationships/hyperlink" Target="https://es.m.wikipedia.org/wiki/Donald_Trump#cite_note-Post52208-83" TargetMode="External"/><Relationship Id="rId17" Type="http://schemas.openxmlformats.org/officeDocument/2006/relationships/hyperlink" Target="https://es.m.wikipedia.org/wiki/Donald_Trump#cite_note-88" TargetMode="External"/><Relationship Id="rId2" Type="http://schemas.openxmlformats.org/officeDocument/2006/relationships/hyperlink" Target="https://es.m.wikipedia.org/wiki/Ivana_Trump" TargetMode="External"/><Relationship Id="rId16" Type="http://schemas.openxmlformats.org/officeDocument/2006/relationships/hyperlink" Target="https://es.m.wikipedia.org/wiki/Donald_Trump#cite_note-87" TargetMode="External"/><Relationship Id="rId1" Type="http://schemas.openxmlformats.org/officeDocument/2006/relationships/slideLayout" Target="../slideLayouts/slideLayout2.xml"/><Relationship Id="rId6" Type="http://schemas.openxmlformats.org/officeDocument/2006/relationships/hyperlink" Target="https://es.m.wikipedia.org/wiki/Marla_Maples" TargetMode="External"/><Relationship Id="rId11" Type="http://schemas.openxmlformats.org/officeDocument/2006/relationships/hyperlink" Target="https://es.m.wikipedia.org/wiki/Florida" TargetMode="External"/><Relationship Id="rId5" Type="http://schemas.openxmlformats.org/officeDocument/2006/relationships/hyperlink" Target="https://es.m.wikipedia.org/wiki/Eric_Trump" TargetMode="External"/><Relationship Id="rId15" Type="http://schemas.openxmlformats.org/officeDocument/2006/relationships/hyperlink" Target="https://es.m.wikipedia.org/wiki/Donald_Trump#cite_note-86" TargetMode="External"/><Relationship Id="rId10" Type="http://schemas.openxmlformats.org/officeDocument/2006/relationships/hyperlink" Target="https://es.m.wikipedia.org/wiki/Palm_Beach_(Florida)" TargetMode="External"/><Relationship Id="rId4" Type="http://schemas.openxmlformats.org/officeDocument/2006/relationships/hyperlink" Target="https://es.m.wikipedia.org/wiki/Ivanka_Trump" TargetMode="External"/><Relationship Id="rId9" Type="http://schemas.openxmlformats.org/officeDocument/2006/relationships/hyperlink" Target="https://es.m.wikipedia.org/wiki/Eslovenia" TargetMode="External"/><Relationship Id="rId14" Type="http://schemas.openxmlformats.org/officeDocument/2006/relationships/hyperlink" Target="https://es.m.wikipedia.org/wiki/Donald_Trump#cite_note-85"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es.m.wikipedia.org/wiki/Donald_Trump#cite_note-102" TargetMode="External"/><Relationship Id="rId3" Type="http://schemas.openxmlformats.org/officeDocument/2006/relationships/hyperlink" Target="https://es.m.wikipedia.org/wiki/Estados_Unidos" TargetMode="External"/><Relationship Id="rId7" Type="http://schemas.openxmlformats.org/officeDocument/2006/relationships/hyperlink" Target="https://es.m.wikipedia.org/wiki/Miss_Estados_Unidos" TargetMode="External"/><Relationship Id="rId2" Type="http://schemas.openxmlformats.org/officeDocument/2006/relationships/hyperlink" Target="https://es.m.wikipedia.org/wiki/M%C3%A9xico" TargetMode="External"/><Relationship Id="rId1" Type="http://schemas.openxmlformats.org/officeDocument/2006/relationships/slideLayout" Target="../slideLayouts/slideLayout2.xml"/><Relationship Id="rId6" Type="http://schemas.openxmlformats.org/officeDocument/2006/relationships/hyperlink" Target="https://es.m.wikipedia.org/wiki/Miss_Universo" TargetMode="External"/><Relationship Id="rId5" Type="http://schemas.openxmlformats.org/officeDocument/2006/relationships/hyperlink" Target="https://es.m.wikipedia.org/wiki/Univisi%C3%B3n" TargetMode="External"/><Relationship Id="rId10" Type="http://schemas.openxmlformats.org/officeDocument/2006/relationships/hyperlink" Target="https://es.m.wikipedia.org/wiki/J_Balvin" TargetMode="External"/><Relationship Id="rId4" Type="http://schemas.openxmlformats.org/officeDocument/2006/relationships/hyperlink" Target="https://es.m.wikipedia.org/wiki/Donald_Trump#cite_note-101" TargetMode="External"/><Relationship Id="rId9" Type="http://schemas.openxmlformats.org/officeDocument/2006/relationships/hyperlink" Target="https://es.m.wikipedia.org/wiki/Colombiano"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es.m.wikipedia.org/wiki/Autismo" TargetMode="External"/><Relationship Id="rId2" Type="http://schemas.openxmlformats.org/officeDocument/2006/relationships/hyperlink" Target="https://es.m.wikipedia.org/wiki/Consenso_cient%C3%ADfico"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es.m.wikipedia.org/wiki/Presidente_de_los_Estados_Unidos" TargetMode="External"/><Relationship Id="rId13" Type="http://schemas.openxmlformats.org/officeDocument/2006/relationships/hyperlink" Target="https://es.m.wikipedia.org/wiki/Televisi%C3%B3n" TargetMode="External"/><Relationship Id="rId3" Type="http://schemas.openxmlformats.org/officeDocument/2006/relationships/hyperlink" Target="https://es.m.wikipedia.org/wiki/Nueva_York" TargetMode="External"/><Relationship Id="rId7" Type="http://schemas.openxmlformats.org/officeDocument/2006/relationships/hyperlink" Target="https://es.m.wikipedia.org/wiki/Partido_Republicano_(Estados_Unidos)" TargetMode="External"/><Relationship Id="rId12" Type="http://schemas.openxmlformats.org/officeDocument/2006/relationships/hyperlink" Target="https://es.m.wikipedia.org/wiki/Carl_Icahn" TargetMode="External"/><Relationship Id="rId2" Type="http://schemas.openxmlformats.org/officeDocument/2006/relationships/hyperlink" Target="https://es.m.wikipedia.org/wiki/Queens" TargetMode="External"/><Relationship Id="rId16" Type="http://schemas.openxmlformats.org/officeDocument/2006/relationships/hyperlink" Target="https://es.m.wikipedia.org/wiki/NBC" TargetMode="External"/><Relationship Id="rId1" Type="http://schemas.openxmlformats.org/officeDocument/2006/relationships/slideLayout" Target="../slideLayouts/slideLayout2.xml"/><Relationship Id="rId6" Type="http://schemas.openxmlformats.org/officeDocument/2006/relationships/hyperlink" Target="https://es.m.wikipedia.org/wiki/Estados_Unidos" TargetMode="External"/><Relationship Id="rId11" Type="http://schemas.openxmlformats.org/officeDocument/2006/relationships/hyperlink" Target="https://es.m.wikipedia.org/wiki/Trump_Entertainment_Resorts" TargetMode="External"/><Relationship Id="rId5" Type="http://schemas.openxmlformats.org/officeDocument/2006/relationships/hyperlink" Target="https://es.m.wikipedia.org/wiki/1946" TargetMode="External"/><Relationship Id="rId15" Type="http://schemas.openxmlformats.org/officeDocument/2006/relationships/hyperlink" Target="https://es.m.wikipedia.org/wiki/The_Apprentice" TargetMode="External"/><Relationship Id="rId10" Type="http://schemas.openxmlformats.org/officeDocument/2006/relationships/hyperlink" Target="https://es.m.wikipedia.org/wiki/Trump_Organization" TargetMode="External"/><Relationship Id="rId4" Type="http://schemas.openxmlformats.org/officeDocument/2006/relationships/hyperlink" Target="https://es.m.wikipedia.org/wiki/14_de_junio" TargetMode="External"/><Relationship Id="rId9" Type="http://schemas.openxmlformats.org/officeDocument/2006/relationships/hyperlink" Target="https://es.m.wikipedia.org/wiki/Elecciones_presidenciales_de_Estados_Unidos_de_2016" TargetMode="External"/><Relationship Id="rId14" Type="http://schemas.openxmlformats.org/officeDocument/2006/relationships/hyperlink" Target="https://es.m.wikipedia.org/wiki/Reality_show"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elpais.com/tag/bernard_sanders/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s.m.wikipedia.org/wiki/Escuela_de_Negocios_Wharton" TargetMode="External"/><Relationship Id="rId2" Type="http://schemas.openxmlformats.org/officeDocument/2006/relationships/hyperlink" Target="https://es.m.wikipedia.org/wiki/Nueva_York" TargetMode="External"/><Relationship Id="rId1" Type="http://schemas.openxmlformats.org/officeDocument/2006/relationships/slideLayout" Target="../slideLayouts/slideLayout2.xml"/><Relationship Id="rId6" Type="http://schemas.openxmlformats.org/officeDocument/2006/relationships/hyperlink" Target="https://es.m.wikipedia.org/wiki/Bancarrota" TargetMode="External"/><Relationship Id="rId5" Type="http://schemas.openxmlformats.org/officeDocument/2006/relationships/hyperlink" Target="https://es.m.wikipedia.org/wiki/Trump_Organization" TargetMode="External"/><Relationship Id="rId4" Type="http://schemas.openxmlformats.org/officeDocument/2006/relationships/hyperlink" Target="https://es.m.wikipedia.org/wiki/Universidad_de_Pensilvania"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es.m.wikipedia.org/wiki/Deslocalizaci%C3%B3n" TargetMode="External"/><Relationship Id="rId3" Type="http://schemas.openxmlformats.org/officeDocument/2006/relationships/hyperlink" Target="https://es.m.wikipedia.org/wiki/Casa_Blanca" TargetMode="External"/><Relationship Id="rId7" Type="http://schemas.openxmlformats.org/officeDocument/2006/relationships/hyperlink" Target="https://es.m.wikipedia.org/wiki/Pol%C3%ADtica_comercial" TargetMode="External"/><Relationship Id="rId2" Type="http://schemas.openxmlformats.org/officeDocument/2006/relationships/hyperlink" Target="https://es.m.wikipedia.org/wiki/Campa%C3%B1a_presidencial_de_Donald_Trump_de_2016" TargetMode="External"/><Relationship Id="rId1" Type="http://schemas.openxmlformats.org/officeDocument/2006/relationships/slideLayout" Target="../slideLayouts/slideLayout2.xml"/><Relationship Id="rId6" Type="http://schemas.openxmlformats.org/officeDocument/2006/relationships/hyperlink" Target="https://es.m.wikipedia.org/wiki/Musulm%C3%A1n" TargetMode="External"/><Relationship Id="rId5" Type="http://schemas.openxmlformats.org/officeDocument/2006/relationships/hyperlink" Target="https://es.m.wikipedia.org/wiki/Inmigraci%C3%B3n_ilegal" TargetMode="External"/><Relationship Id="rId4" Type="http://schemas.openxmlformats.org/officeDocument/2006/relationships/hyperlink" Target="https://es.m.wikipedia.org/wiki/Frontera_entre_Estados_Unidos_y_M%C3%A9xico" TargetMode="External"/><Relationship Id="rId9" Type="http://schemas.openxmlformats.org/officeDocument/2006/relationships/hyperlink" Target="https://es.m.wikipedia.org/wiki/Proteccionismo"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es.m.wikipedia.org/wiki/Inmigraci%C3%B3n_alemana_en_Estados_Unidos" TargetMode="External"/><Relationship Id="rId3" Type="http://schemas.openxmlformats.org/officeDocument/2006/relationships/hyperlink" Target="https://es.m.wikipedia.org/wiki/Nueva_York" TargetMode="External"/><Relationship Id="rId7" Type="http://schemas.openxmlformats.org/officeDocument/2006/relationships/hyperlink" Target="https://es.m.wikipedia.org/wiki/H%C3%A9bridas_Exteriores" TargetMode="External"/><Relationship Id="rId2" Type="http://schemas.openxmlformats.org/officeDocument/2006/relationships/hyperlink" Target="https://es.m.wikipedia.org/wiki/Borough_(Nueva_York)" TargetMode="External"/><Relationship Id="rId1" Type="http://schemas.openxmlformats.org/officeDocument/2006/relationships/slideLayout" Target="../slideLayouts/slideLayout2.xml"/><Relationship Id="rId6" Type="http://schemas.openxmlformats.org/officeDocument/2006/relationships/hyperlink" Target="https://es.m.wikipedia.org/wiki/Isla_de_Lewis" TargetMode="External"/><Relationship Id="rId5" Type="http://schemas.openxmlformats.org/officeDocument/2006/relationships/hyperlink" Target="https://es.m.wikipedia.org/wiki/Fred_Trump" TargetMode="External"/><Relationship Id="rId10" Type="http://schemas.openxmlformats.org/officeDocument/2006/relationships/hyperlink" Target="https://es.m.wikipedia.org/w/index.php?title=Kallstadt&amp;action=edit&amp;redlink=1" TargetMode="External"/><Relationship Id="rId4" Type="http://schemas.openxmlformats.org/officeDocument/2006/relationships/hyperlink" Target="https://es.m.wikipedia.org/wiki/Queens" TargetMode="External"/><Relationship Id="rId9" Type="http://schemas.openxmlformats.org/officeDocument/2006/relationships/hyperlink" Target="https://es.m.wikipedia.org/wiki/Alemania"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es.m.wikipedia.org/w/index.php?title=Business_Insider&amp;action=edit&amp;redlink=1" TargetMode="External"/><Relationship Id="rId2" Type="http://schemas.openxmlformats.org/officeDocument/2006/relationships/hyperlink" Target="https://es.m.wikipedia.org/wiki/Forbes" TargetMode="External"/><Relationship Id="rId1" Type="http://schemas.openxmlformats.org/officeDocument/2006/relationships/slideLayout" Target="../slideLayouts/slideLayout2.xml"/><Relationship Id="rId4" Type="http://schemas.openxmlformats.org/officeDocument/2006/relationships/hyperlink" Target="https://es.m.wikipedia.org/wiki/Donald_Trump#cite_note-30"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es.m.wikipedia.org/wiki/2007" TargetMode="External"/><Relationship Id="rId3" Type="http://schemas.openxmlformats.org/officeDocument/2006/relationships/hyperlink" Target="https://es.m.wikipedia.org/wiki/Donald_Trump#cite_note-31" TargetMode="External"/><Relationship Id="rId7" Type="http://schemas.openxmlformats.org/officeDocument/2006/relationships/hyperlink" Target="https://es.m.wikipedia.org/wiki/National_Broadcasting_Company" TargetMode="External"/><Relationship Id="rId2" Type="http://schemas.openxmlformats.org/officeDocument/2006/relationships/hyperlink" Target="https://es.m.wikipedia.org/wiki/Nueva_Jersey" TargetMode="External"/><Relationship Id="rId1" Type="http://schemas.openxmlformats.org/officeDocument/2006/relationships/slideLayout" Target="../slideLayouts/slideLayout2.xml"/><Relationship Id="rId6" Type="http://schemas.openxmlformats.org/officeDocument/2006/relationships/hyperlink" Target="https://es.m.wikipedia.org/wiki/The_Apprentice" TargetMode="External"/><Relationship Id="rId5" Type="http://schemas.openxmlformats.org/officeDocument/2006/relationships/hyperlink" Target="https://es.m.wikipedia.org/wiki/Reality_show" TargetMode="External"/><Relationship Id="rId4" Type="http://schemas.openxmlformats.org/officeDocument/2006/relationships/hyperlink" Target="https://es.m.wikipedia.org/wiki/2005"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es.m.wikipedia.org/wiki/Benjamin_Netanyahu" TargetMode="External"/><Relationship Id="rId2" Type="http://schemas.openxmlformats.org/officeDocument/2006/relationships/hyperlink" Target="https://es.m.wikipedia.org/wiki/Israel" TargetMode="External"/><Relationship Id="rId1" Type="http://schemas.openxmlformats.org/officeDocument/2006/relationships/slideLayout" Target="../slideLayouts/slideLayout2.xml"/><Relationship Id="rId5" Type="http://schemas.openxmlformats.org/officeDocument/2006/relationships/hyperlink" Target="https://es.m.wikipedia.org/wiki/Andrew_Cuomo" TargetMode="External"/><Relationship Id="rId4" Type="http://schemas.openxmlformats.org/officeDocument/2006/relationships/hyperlink" Target="https://es.m.wikipedia.org/wiki/Elecciones_parlamentarias_de_Israel_de_2013"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es.m.wikipedia.org/wiki/Chicago" TargetMode="External"/><Relationship Id="rId2" Type="http://schemas.openxmlformats.org/officeDocument/2006/relationships/hyperlink" Target="https://es.m.wikipedia.org/w/index.php?title=Protestas_contra_la_campa%C3%B1a_presidencial_de_Donald_Trump_de_2016&amp;action=edit&amp;redlink=1" TargetMode="External"/><Relationship Id="rId1" Type="http://schemas.openxmlformats.org/officeDocument/2006/relationships/slideLayout" Target="../slideLayouts/slideLayout2.xml"/><Relationship Id="rId5" Type="http://schemas.openxmlformats.org/officeDocument/2006/relationships/hyperlink" Target="https://es.m.wikipedia.org/wiki/Convenci%C3%B3n_Nacional_Republicana_de_2016" TargetMode="External"/><Relationship Id="rId4" Type="http://schemas.openxmlformats.org/officeDocument/2006/relationships/hyperlink" Target="https://es.m.wikipedia.org/wiki/Protesta_contra_Donald_Trump_de_Chicago_de_201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80219" y="571449"/>
            <a:ext cx="9601200" cy="1485900"/>
          </a:xfrm>
        </p:spPr>
        <p:txBody>
          <a:bodyPr/>
          <a:lstStyle/>
          <a:p>
            <a:r>
              <a:rPr lang="es-US" dirty="0"/>
              <a:t>            </a:t>
            </a:r>
            <a:r>
              <a:rPr lang="es-US" sz="6000" dirty="0"/>
              <a:t>    DONALD  TRUMP</a:t>
            </a:r>
          </a:p>
        </p:txBody>
      </p:sp>
      <p:pic>
        <p:nvPicPr>
          <p:cNvPr id="4" name="Imagen 4"/>
          <p:cNvPicPr>
            <a:picLocks noGrp="1" noChangeAspect="1"/>
          </p:cNvPicPr>
          <p:nvPr>
            <p:ph idx="1"/>
          </p:nvPr>
        </p:nvPicPr>
        <p:blipFill>
          <a:blip r:embed="rId2"/>
          <a:stretch>
            <a:fillRect/>
          </a:stretch>
        </p:blipFill>
        <p:spPr>
          <a:xfrm>
            <a:off x="1532155" y="2160588"/>
            <a:ext cx="6887727" cy="3881437"/>
          </a:xfrm>
          <a:prstGeom prst="rect">
            <a:avLst/>
          </a:prstGeom>
        </p:spPr>
      </p:pic>
    </p:spTree>
    <p:extLst>
      <p:ext uri="{BB962C8B-B14F-4D97-AF65-F5344CB8AC3E}">
        <p14:creationId xmlns:p14="http://schemas.microsoft.com/office/powerpoint/2010/main" val="38488428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32550" y="609599"/>
            <a:ext cx="8040997" cy="651641"/>
          </a:xfrm>
        </p:spPr>
        <p:txBody>
          <a:bodyPr>
            <a:normAutofit/>
          </a:bodyPr>
          <a:lstStyle/>
          <a:p>
            <a:r>
              <a:rPr lang="es-US" dirty="0"/>
              <a:t>             VIDA PERSONAL</a:t>
            </a:r>
          </a:p>
        </p:txBody>
      </p:sp>
      <p:sp>
        <p:nvSpPr>
          <p:cNvPr id="3" name="Marcador de contenido 2"/>
          <p:cNvSpPr>
            <a:spLocks noGrp="1"/>
          </p:cNvSpPr>
          <p:nvPr>
            <p:ph idx="1"/>
          </p:nvPr>
        </p:nvSpPr>
        <p:spPr>
          <a:xfrm>
            <a:off x="976879" y="1687624"/>
            <a:ext cx="8596668" cy="3880773"/>
          </a:xfrm>
        </p:spPr>
        <p:txBody>
          <a:bodyPr>
            <a:normAutofit lnSpcReduction="10000"/>
          </a:bodyPr>
          <a:lstStyle/>
          <a:p>
            <a:pPr marL="0" indent="725488" algn="just" fontAlgn="base">
              <a:buNone/>
            </a:pPr>
            <a:r>
              <a:rPr lang="es-US" sz="1700" b="0" i="0" dirty="0">
                <a:solidFill>
                  <a:srgbClr val="252525"/>
                </a:solidFill>
                <a:effectLst/>
                <a:latin typeface="Arial" panose="020B0604020202020204" pitchFamily="34" charset="0"/>
                <a:cs typeface="Arial" panose="020B0604020202020204" pitchFamily="34" charset="0"/>
              </a:rPr>
              <a:t>En 1977 Trump se casó con </a:t>
            </a:r>
            <a:r>
              <a:rPr lang="es-US" sz="1700" b="0" i="0" u="none" strike="noStrike" dirty="0">
                <a:solidFill>
                  <a:srgbClr val="5A3696"/>
                </a:solidFill>
                <a:effectLst/>
                <a:latin typeface="Arial" panose="020B0604020202020204" pitchFamily="34" charset="0"/>
                <a:cs typeface="Arial" panose="020B0604020202020204" pitchFamily="34" charset="0"/>
                <a:hlinkClick r:id="rId2" tooltip="Ivana Trump"/>
              </a:rPr>
              <a:t>Ivana Zelníčková</a:t>
            </a:r>
            <a:r>
              <a:rPr lang="es-US" sz="1700" b="0" i="0" dirty="0">
                <a:solidFill>
                  <a:srgbClr val="252525"/>
                </a:solidFill>
                <a:effectLst/>
                <a:latin typeface="Arial" panose="020B0604020202020204" pitchFamily="34" charset="0"/>
                <a:cs typeface="Arial" panose="020B0604020202020204" pitchFamily="34" charset="0"/>
              </a:rPr>
              <a:t>, con quien tuvo tres hijos: </a:t>
            </a:r>
            <a:r>
              <a:rPr lang="es-US" sz="1700" b="0" i="0" u="none" strike="noStrike" dirty="0">
                <a:solidFill>
                  <a:srgbClr val="CC0000"/>
                </a:solidFill>
                <a:effectLst/>
                <a:latin typeface="Arial" panose="020B0604020202020204" pitchFamily="34" charset="0"/>
                <a:cs typeface="Arial" panose="020B0604020202020204" pitchFamily="34" charset="0"/>
                <a:hlinkClick r:id="rId3" tooltip="Donald Trump, Jr. (aún no redactado)"/>
              </a:rPr>
              <a:t>Donald, Jr.</a:t>
            </a:r>
            <a:r>
              <a:rPr lang="es-US" sz="1700" b="0" i="0" dirty="0">
                <a:solidFill>
                  <a:srgbClr val="252525"/>
                </a:solidFill>
                <a:effectLst/>
                <a:latin typeface="Arial" panose="020B0604020202020204" pitchFamily="34" charset="0"/>
                <a:cs typeface="Arial" panose="020B0604020202020204" pitchFamily="34" charset="0"/>
              </a:rPr>
              <a:t> (31 de diciembre de 1977), </a:t>
            </a:r>
            <a:r>
              <a:rPr lang="es-US" sz="1700" b="0" i="0" u="none" strike="noStrike" dirty="0">
                <a:solidFill>
                  <a:srgbClr val="5A3696"/>
                </a:solidFill>
                <a:effectLst/>
                <a:latin typeface="Arial" panose="020B0604020202020204" pitchFamily="34" charset="0"/>
                <a:cs typeface="Arial" panose="020B0604020202020204" pitchFamily="34" charset="0"/>
                <a:hlinkClick r:id="rId4" tooltip="Ivanka Trump"/>
              </a:rPr>
              <a:t>Ivanka</a:t>
            </a:r>
            <a:r>
              <a:rPr lang="es-US" sz="1700" b="0" i="0" dirty="0">
                <a:solidFill>
                  <a:srgbClr val="252525"/>
                </a:solidFill>
                <a:effectLst/>
                <a:latin typeface="Arial" panose="020B0604020202020204" pitchFamily="34" charset="0"/>
                <a:cs typeface="Arial" panose="020B0604020202020204" pitchFamily="34" charset="0"/>
              </a:rPr>
              <a:t> (30 de octubre 1981) y </a:t>
            </a:r>
            <a:r>
              <a:rPr lang="es-US" sz="1700" b="0" i="0" u="none" strike="noStrike" dirty="0">
                <a:solidFill>
                  <a:srgbClr val="5A3696"/>
                </a:solidFill>
                <a:effectLst/>
                <a:latin typeface="Arial" panose="020B0604020202020204" pitchFamily="34" charset="0"/>
                <a:cs typeface="Arial" panose="020B0604020202020204" pitchFamily="34" charset="0"/>
                <a:hlinkClick r:id="rId5" tooltip="Eric Trump"/>
              </a:rPr>
              <a:t>Eric</a:t>
            </a:r>
            <a:r>
              <a:rPr lang="es-US" sz="1700" b="0" i="0" dirty="0">
                <a:solidFill>
                  <a:srgbClr val="252525"/>
                </a:solidFill>
                <a:effectLst/>
                <a:latin typeface="Arial" panose="020B0604020202020204" pitchFamily="34" charset="0"/>
                <a:cs typeface="Arial" panose="020B0604020202020204" pitchFamily="34" charset="0"/>
              </a:rPr>
              <a:t> (6 de enero de 1984). El matrimonio se divorció en 1992.</a:t>
            </a:r>
          </a:p>
          <a:p>
            <a:pPr marL="0" indent="725488" algn="just" fontAlgn="base">
              <a:buNone/>
            </a:pPr>
            <a:r>
              <a:rPr lang="es-US" sz="1700" b="0" i="0" dirty="0">
                <a:solidFill>
                  <a:srgbClr val="252525"/>
                </a:solidFill>
                <a:effectLst/>
                <a:latin typeface="Arial" panose="020B0604020202020204" pitchFamily="34" charset="0"/>
                <a:cs typeface="Arial" panose="020B0604020202020204" pitchFamily="34" charset="0"/>
              </a:rPr>
              <a:t>En 1993 se casó con </a:t>
            </a:r>
            <a:r>
              <a:rPr lang="es-US" sz="1700" b="0" i="0" u="none" strike="noStrike" dirty="0">
                <a:solidFill>
                  <a:srgbClr val="5A3696"/>
                </a:solidFill>
                <a:effectLst/>
                <a:latin typeface="Arial" panose="020B0604020202020204" pitchFamily="34" charset="0"/>
                <a:cs typeface="Arial" panose="020B0604020202020204" pitchFamily="34" charset="0"/>
                <a:hlinkClick r:id="rId6" tooltip="Marla Maples"/>
              </a:rPr>
              <a:t>Marla Maples</a:t>
            </a:r>
            <a:r>
              <a:rPr lang="es-US" sz="1700" b="0" i="0" dirty="0">
                <a:solidFill>
                  <a:srgbClr val="252525"/>
                </a:solidFill>
                <a:effectLst/>
                <a:latin typeface="Arial" panose="020B0604020202020204" pitchFamily="34" charset="0"/>
                <a:cs typeface="Arial" panose="020B0604020202020204" pitchFamily="34" charset="0"/>
              </a:rPr>
              <a:t>, con quien tuvo una hija, Tiffany (13 de octubre de 1993). Se divorciaron el 8 de junio de 1999. En febrero de 2008 en una entrevista en el programa </a:t>
            </a:r>
            <a:r>
              <a:rPr lang="es-US" sz="1700" b="0" i="1" u="none" strike="noStrike" dirty="0">
                <a:solidFill>
                  <a:srgbClr val="CC0000"/>
                </a:solidFill>
                <a:effectLst/>
                <a:latin typeface="Arial" panose="020B0604020202020204" pitchFamily="34" charset="0"/>
                <a:cs typeface="Arial" panose="020B0604020202020204" pitchFamily="34" charset="0"/>
                <a:hlinkClick r:id="rId7" tooltip="Nightline (US news program) (aún no redactado)"/>
              </a:rPr>
              <a:t>Nightline</a:t>
            </a:r>
            <a:r>
              <a:rPr lang="es-US" sz="1700" b="0" i="0" dirty="0">
                <a:solidFill>
                  <a:srgbClr val="252525"/>
                </a:solidFill>
                <a:effectLst/>
                <a:latin typeface="Arial" panose="020B0604020202020204" pitchFamily="34" charset="0"/>
                <a:cs typeface="Arial" panose="020B0604020202020204" pitchFamily="34" charset="0"/>
              </a:rPr>
              <a:t>, Trump comentó sobre sus exesposas: "Sé que competir es muy difícil para ellas [Ivana y Marla] porque amo lo que hago, de veras lo amo."</a:t>
            </a:r>
          </a:p>
          <a:p>
            <a:pPr marL="0" indent="725488" algn="just" fontAlgn="base">
              <a:buNone/>
            </a:pPr>
            <a:r>
              <a:rPr lang="es-US" sz="1700" b="0" i="0" dirty="0">
                <a:solidFill>
                  <a:srgbClr val="252525"/>
                </a:solidFill>
                <a:effectLst/>
                <a:latin typeface="Arial" panose="020B0604020202020204" pitchFamily="34" charset="0"/>
                <a:cs typeface="Arial" panose="020B0604020202020204" pitchFamily="34" charset="0"/>
              </a:rPr>
              <a:t>El 22 de enero de 2005 se casó con </a:t>
            </a:r>
            <a:r>
              <a:rPr lang="es-US" sz="1700" b="0" i="0" u="none" strike="noStrike" dirty="0">
                <a:solidFill>
                  <a:srgbClr val="5A3696"/>
                </a:solidFill>
                <a:effectLst/>
                <a:latin typeface="Arial" panose="020B0604020202020204" pitchFamily="34" charset="0"/>
                <a:cs typeface="Arial" panose="020B0604020202020204" pitchFamily="34" charset="0"/>
                <a:hlinkClick r:id="rId8" tooltip="Melania Knauss"/>
              </a:rPr>
              <a:t>Melania Knauss</a:t>
            </a:r>
            <a:r>
              <a:rPr lang="es-US" sz="1700" b="0" i="0" dirty="0">
                <a:solidFill>
                  <a:srgbClr val="252525"/>
                </a:solidFill>
                <a:effectLst/>
                <a:latin typeface="Arial" panose="020B0604020202020204" pitchFamily="34" charset="0"/>
                <a:cs typeface="Arial" panose="020B0604020202020204" pitchFamily="34" charset="0"/>
              </a:rPr>
              <a:t> (nacida en </a:t>
            </a:r>
            <a:r>
              <a:rPr lang="es-US" sz="1700" b="0" i="0" u="none" strike="noStrike" dirty="0">
                <a:solidFill>
                  <a:srgbClr val="5A3696"/>
                </a:solidFill>
                <a:effectLst/>
                <a:latin typeface="Arial" panose="020B0604020202020204" pitchFamily="34" charset="0"/>
                <a:cs typeface="Arial" panose="020B0604020202020204" pitchFamily="34" charset="0"/>
                <a:hlinkClick r:id="rId9" tooltip="Eslovenia"/>
              </a:rPr>
              <a:t>Eslovenia</a:t>
            </a:r>
            <a:r>
              <a:rPr lang="es-US" sz="1700" b="0" i="0" dirty="0">
                <a:solidFill>
                  <a:srgbClr val="252525"/>
                </a:solidFill>
                <a:effectLst/>
                <a:latin typeface="Arial" panose="020B0604020202020204" pitchFamily="34" charset="0"/>
                <a:cs typeface="Arial" panose="020B0604020202020204" pitchFamily="34" charset="0"/>
              </a:rPr>
              <a:t>), en </a:t>
            </a:r>
            <a:r>
              <a:rPr lang="es-US" sz="1700" b="0" i="0" u="none" strike="noStrike" dirty="0">
                <a:solidFill>
                  <a:srgbClr val="5A3696"/>
                </a:solidFill>
                <a:effectLst/>
                <a:latin typeface="Arial" panose="020B0604020202020204" pitchFamily="34" charset="0"/>
                <a:cs typeface="Arial" panose="020B0604020202020204" pitchFamily="34" charset="0"/>
                <a:hlinkClick r:id="rId10" tooltip="Palm Beach (Florida)"/>
              </a:rPr>
              <a:t>Palm Beach</a:t>
            </a:r>
            <a:r>
              <a:rPr lang="es-US" sz="1700" b="0" i="0" dirty="0">
                <a:solidFill>
                  <a:srgbClr val="252525"/>
                </a:solidFill>
                <a:effectLst/>
                <a:latin typeface="Arial" panose="020B0604020202020204" pitchFamily="34" charset="0"/>
                <a:cs typeface="Arial" panose="020B0604020202020204" pitchFamily="34" charset="0"/>
              </a:rPr>
              <a:t>, en </a:t>
            </a:r>
            <a:r>
              <a:rPr lang="es-US" sz="1700" b="0" i="0" u="none" strike="noStrike" dirty="0">
                <a:solidFill>
                  <a:srgbClr val="5A3696"/>
                </a:solidFill>
                <a:effectLst/>
                <a:latin typeface="Arial" panose="020B0604020202020204" pitchFamily="34" charset="0"/>
                <a:cs typeface="Arial" panose="020B0604020202020204" pitchFamily="34" charset="0"/>
                <a:hlinkClick r:id="rId11" tooltip="Florida"/>
              </a:rPr>
              <a:t>Florida</a:t>
            </a:r>
            <a:r>
              <a:rPr lang="es-US" sz="1700" b="0" i="0" dirty="0">
                <a:solidFill>
                  <a:srgbClr val="252525"/>
                </a:solidFill>
                <a:effectLst/>
                <a:latin typeface="Arial" panose="020B0604020202020204" pitchFamily="34" charset="0"/>
                <a:cs typeface="Arial" panose="020B0604020202020204" pitchFamily="34" charset="0"/>
              </a:rPr>
              <a:t>.</a:t>
            </a:r>
            <a:r>
              <a:rPr lang="es-US" sz="1700" b="0" i="0" u="none" strike="noStrike" baseline="30000" dirty="0">
                <a:solidFill>
                  <a:srgbClr val="5A3696"/>
                </a:solidFill>
                <a:effectLst/>
                <a:latin typeface="Arial" panose="020B0604020202020204" pitchFamily="34" charset="0"/>
                <a:cs typeface="Arial" panose="020B0604020202020204" pitchFamily="34" charset="0"/>
                <a:hlinkClick r:id="rId12"/>
              </a:rPr>
              <a:t>[83]</a:t>
            </a:r>
            <a:r>
              <a:rPr lang="es-US" sz="1700" b="0" i="0" dirty="0">
                <a:solidFill>
                  <a:srgbClr val="252525"/>
                </a:solidFill>
                <a:effectLst/>
                <a:latin typeface="Arial" panose="020B0604020202020204" pitchFamily="34" charset="0"/>
                <a:cs typeface="Arial" panose="020B0604020202020204" pitchFamily="34" charset="0"/>
              </a:rPr>
              <a:t> Melania tuvo un hijo llamado Barron William Trump, el quinto de Trump, el 20 de marzo de 2006.</a:t>
            </a:r>
            <a:r>
              <a:rPr lang="es-US" sz="1700" b="0" i="0" u="none" strike="noStrike" baseline="30000" dirty="0">
                <a:solidFill>
                  <a:srgbClr val="5A3696"/>
                </a:solidFill>
                <a:effectLst/>
                <a:latin typeface="Arial" panose="020B0604020202020204" pitchFamily="34" charset="0"/>
                <a:cs typeface="Arial" panose="020B0604020202020204" pitchFamily="34" charset="0"/>
                <a:hlinkClick r:id="rId13"/>
              </a:rPr>
              <a:t>[84]</a:t>
            </a:r>
            <a:r>
              <a:rPr lang="es-US" sz="1700" b="0" i="0" dirty="0">
                <a:solidFill>
                  <a:srgbClr val="252525"/>
                </a:solidFill>
                <a:effectLst/>
                <a:latin typeface="Arial" panose="020B0604020202020204" pitchFamily="34" charset="0"/>
                <a:cs typeface="Arial" panose="020B0604020202020204" pitchFamily="34" charset="0"/>
              </a:rPr>
              <a:t> </a:t>
            </a:r>
            <a:r>
              <a:rPr lang="es-US" sz="1700" b="0" i="0" u="none" strike="noStrike" baseline="30000" dirty="0">
                <a:solidFill>
                  <a:srgbClr val="5A3696"/>
                </a:solidFill>
                <a:effectLst/>
                <a:latin typeface="Arial" panose="020B0604020202020204" pitchFamily="34" charset="0"/>
                <a:cs typeface="Arial" panose="020B0604020202020204" pitchFamily="34" charset="0"/>
                <a:hlinkClick r:id="rId14"/>
              </a:rPr>
              <a:t>[85]</a:t>
            </a:r>
            <a:endParaRPr lang="es-US" sz="1700" b="0" i="0" dirty="0">
              <a:solidFill>
                <a:srgbClr val="252525"/>
              </a:solidFill>
              <a:effectLst/>
              <a:latin typeface="Arial" panose="020B0604020202020204" pitchFamily="34" charset="0"/>
              <a:cs typeface="Arial" panose="020B0604020202020204" pitchFamily="34" charset="0"/>
            </a:endParaRPr>
          </a:p>
          <a:p>
            <a:pPr marL="0" indent="725488" algn="just" fontAlgn="base">
              <a:buNone/>
            </a:pPr>
            <a:r>
              <a:rPr lang="es-US" sz="1700" b="0" i="0" dirty="0">
                <a:solidFill>
                  <a:srgbClr val="252525"/>
                </a:solidFill>
                <a:effectLst/>
                <a:latin typeface="Arial" panose="020B0604020202020204" pitchFamily="34" charset="0"/>
                <a:cs typeface="Arial" panose="020B0604020202020204" pitchFamily="34" charset="0"/>
              </a:rPr>
              <a:t>Trump tiene siete nietos: cinco de su hijo Donald Jr. (Kai Madison,</a:t>
            </a:r>
            <a:r>
              <a:rPr lang="es-US" sz="1700" b="0" i="0" u="none" strike="noStrike" baseline="30000" dirty="0">
                <a:solidFill>
                  <a:srgbClr val="5A3696"/>
                </a:solidFill>
                <a:effectLst/>
                <a:latin typeface="Arial" panose="020B0604020202020204" pitchFamily="34" charset="0"/>
                <a:cs typeface="Arial" panose="020B0604020202020204" pitchFamily="34" charset="0"/>
                <a:hlinkClick r:id="rId15"/>
              </a:rPr>
              <a:t>[86]</a:t>
            </a:r>
            <a:r>
              <a:rPr lang="es-US" sz="1700" b="0" i="0" dirty="0">
                <a:solidFill>
                  <a:srgbClr val="252525"/>
                </a:solidFill>
                <a:effectLst/>
                <a:latin typeface="Arial" panose="020B0604020202020204" pitchFamily="34" charset="0"/>
                <a:cs typeface="Arial" panose="020B0604020202020204" pitchFamily="34" charset="0"/>
              </a:rPr>
              <a:t> Donald John III,</a:t>
            </a:r>
            <a:r>
              <a:rPr lang="es-US" sz="1700" b="0" i="0" u="none" strike="noStrike" baseline="30000" dirty="0">
                <a:solidFill>
                  <a:srgbClr val="5A3696"/>
                </a:solidFill>
                <a:effectLst/>
                <a:latin typeface="Arial" panose="020B0604020202020204" pitchFamily="34" charset="0"/>
                <a:cs typeface="Arial" panose="020B0604020202020204" pitchFamily="34" charset="0"/>
                <a:hlinkClick r:id="rId16"/>
              </a:rPr>
              <a:t>[87]</a:t>
            </a:r>
            <a:r>
              <a:rPr lang="es-US" sz="1700" b="0" i="0" dirty="0">
                <a:solidFill>
                  <a:srgbClr val="252525"/>
                </a:solidFill>
                <a:effectLst/>
                <a:latin typeface="Arial" panose="020B0604020202020204" pitchFamily="34" charset="0"/>
                <a:cs typeface="Arial" panose="020B0604020202020204" pitchFamily="34" charset="0"/>
              </a:rPr>
              <a:t> Tristán Milos,</a:t>
            </a:r>
            <a:r>
              <a:rPr lang="es-US" sz="1700" b="0" i="0" u="sng" baseline="30000" dirty="0">
                <a:solidFill>
                  <a:srgbClr val="5A3696"/>
                </a:solidFill>
                <a:effectLst/>
                <a:latin typeface="Arial" panose="020B0604020202020204" pitchFamily="34" charset="0"/>
                <a:cs typeface="Arial" panose="020B0604020202020204" pitchFamily="34" charset="0"/>
                <a:hlinkClick r:id="rId17"/>
              </a:rPr>
              <a:t>[88]</a:t>
            </a:r>
            <a:r>
              <a:rPr lang="es-US" sz="1700" b="0" i="0" dirty="0">
                <a:solidFill>
                  <a:srgbClr val="252525"/>
                </a:solidFill>
                <a:effectLst/>
                <a:latin typeface="Arial" panose="020B0604020202020204" pitchFamily="34" charset="0"/>
                <a:cs typeface="Arial" panose="020B0604020202020204" pitchFamily="34" charset="0"/>
              </a:rPr>
              <a:t> Spencer Frederick y Chloe Sophia) y dos de su hija Ivanka (Arabella Rose y Joseph Frederick</a:t>
            </a:r>
          </a:p>
          <a:p>
            <a:endParaRPr lang="es-US" dirty="0"/>
          </a:p>
        </p:txBody>
      </p:sp>
    </p:spTree>
    <p:extLst>
      <p:ext uri="{BB962C8B-B14F-4D97-AF65-F5344CB8AC3E}">
        <p14:creationId xmlns:p14="http://schemas.microsoft.com/office/powerpoint/2010/main" val="25649460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51268" y="362734"/>
            <a:ext cx="8369738" cy="756618"/>
          </a:xfrm>
        </p:spPr>
        <p:txBody>
          <a:bodyPr/>
          <a:lstStyle/>
          <a:p>
            <a:r>
              <a:rPr lang="es-US" dirty="0"/>
              <a:t>    Declaraciones sobre los Latinos</a:t>
            </a:r>
          </a:p>
        </p:txBody>
      </p:sp>
      <p:sp>
        <p:nvSpPr>
          <p:cNvPr id="3" name="Marcador de contenido 2"/>
          <p:cNvSpPr>
            <a:spLocks noGrp="1"/>
          </p:cNvSpPr>
          <p:nvPr>
            <p:ph idx="1"/>
          </p:nvPr>
        </p:nvSpPr>
        <p:spPr>
          <a:xfrm>
            <a:off x="1216377" y="1417028"/>
            <a:ext cx="9601200" cy="3581400"/>
          </a:xfrm>
        </p:spPr>
        <p:txBody>
          <a:bodyPr>
            <a:normAutofit fontScale="92500" lnSpcReduction="10000"/>
          </a:bodyPr>
          <a:lstStyle/>
          <a:p>
            <a:pPr marL="0" indent="0" algn="just" fontAlgn="base">
              <a:lnSpc>
                <a:spcPct val="150000"/>
              </a:lnSpc>
              <a:buNone/>
            </a:pPr>
            <a:r>
              <a:rPr lang="es-US" sz="1600" b="0" i="0" dirty="0">
                <a:solidFill>
                  <a:srgbClr val="252525"/>
                </a:solidFill>
                <a:effectLst/>
                <a:latin typeface="Arial" panose="020B0604020202020204" pitchFamily="34" charset="0"/>
                <a:cs typeface="Arial" panose="020B0604020202020204" pitchFamily="34" charset="0"/>
              </a:rPr>
              <a:t>En 2015 Trump fue criticado,</a:t>
            </a:r>
            <a:r>
              <a:rPr lang="es-US" sz="1600" baseline="30000" dirty="0">
                <a:solidFill>
                  <a:srgbClr val="5A3696"/>
                </a:solidFill>
                <a:latin typeface="Arial" panose="020B0604020202020204" pitchFamily="34" charset="0"/>
                <a:cs typeface="Arial" panose="020B0604020202020204" pitchFamily="34" charset="0"/>
              </a:rPr>
              <a:t>[</a:t>
            </a:r>
            <a:r>
              <a:rPr lang="es-US" sz="1600" b="0" i="0" dirty="0">
                <a:solidFill>
                  <a:srgbClr val="252525"/>
                </a:solidFill>
                <a:effectLst/>
                <a:latin typeface="Arial" panose="020B0604020202020204" pitchFamily="34" charset="0"/>
                <a:cs typeface="Arial" panose="020B0604020202020204" pitchFamily="34" charset="0"/>
              </a:rPr>
              <a:t>por lo que algunas fuentes consideran comentarios despectivos hacia </a:t>
            </a:r>
            <a:r>
              <a:rPr lang="es-US" sz="1600" b="0" i="0" u="none" strike="noStrike" dirty="0">
                <a:solidFill>
                  <a:srgbClr val="5A3696"/>
                </a:solidFill>
                <a:effectLst/>
                <a:latin typeface="Arial" panose="020B0604020202020204" pitchFamily="34" charset="0"/>
                <a:cs typeface="Arial" panose="020B0604020202020204" pitchFamily="34" charset="0"/>
                <a:hlinkClick r:id="rId2" tooltip="México"/>
              </a:rPr>
              <a:t>México</a:t>
            </a:r>
            <a:r>
              <a:rPr lang="es-US" sz="1600" b="0" i="0" dirty="0">
                <a:solidFill>
                  <a:srgbClr val="252525"/>
                </a:solidFill>
                <a:effectLst/>
                <a:latin typeface="Arial" panose="020B0604020202020204" pitchFamily="34" charset="0"/>
                <a:cs typeface="Arial" panose="020B0604020202020204" pitchFamily="34" charset="0"/>
              </a:rPr>
              <a:t> y la corrupción.</a:t>
            </a:r>
            <a:r>
              <a:rPr lang="es-US" sz="1600" baseline="30000" dirty="0">
                <a:solidFill>
                  <a:srgbClr val="5A3696"/>
                </a:solidFill>
                <a:latin typeface="Arial" panose="020B0604020202020204" pitchFamily="34" charset="0"/>
                <a:cs typeface="Arial" panose="020B0604020202020204" pitchFamily="34" charset="0"/>
              </a:rPr>
              <a:t>[</a:t>
            </a:r>
            <a:endParaRPr lang="es-US" sz="1600" b="0" i="0" dirty="0">
              <a:solidFill>
                <a:srgbClr val="252525"/>
              </a:solidFill>
              <a:effectLst/>
              <a:latin typeface="Arial" panose="020B0604020202020204" pitchFamily="34" charset="0"/>
              <a:cs typeface="Arial" panose="020B0604020202020204" pitchFamily="34" charset="0"/>
            </a:endParaRPr>
          </a:p>
          <a:p>
            <a:pPr marL="0" indent="0" algn="just" fontAlgn="base">
              <a:lnSpc>
                <a:spcPct val="150000"/>
              </a:lnSpc>
              <a:buNone/>
            </a:pPr>
            <a:r>
              <a:rPr lang="es-US" sz="1600" b="0" i="0" dirty="0">
                <a:solidFill>
                  <a:srgbClr val="252525"/>
                </a:solidFill>
                <a:effectLst/>
                <a:latin typeface="Arial" panose="020B0604020202020204" pitchFamily="34" charset="0"/>
                <a:cs typeface="Arial" panose="020B0604020202020204" pitchFamily="34" charset="0"/>
              </a:rPr>
              <a:t>Trump catalogó a los inmigrantes mexicanos ilegales como "corruptos, delincuentes y violadores" en un discurso que realizó para presentar su candidatura como futuro presidente de </a:t>
            </a:r>
            <a:r>
              <a:rPr lang="es-US" sz="1600" b="0" i="0" u="none" strike="noStrike" dirty="0">
                <a:solidFill>
                  <a:srgbClr val="5A3696"/>
                </a:solidFill>
                <a:effectLst/>
                <a:latin typeface="Arial" panose="020B0604020202020204" pitchFamily="34" charset="0"/>
                <a:cs typeface="Arial" panose="020B0604020202020204" pitchFamily="34" charset="0"/>
                <a:hlinkClick r:id="rId3" tooltip="Estados Unidos"/>
              </a:rPr>
              <a:t>Estados Unidos</a:t>
            </a:r>
            <a:r>
              <a:rPr lang="es-US" sz="1600" b="0" i="0" dirty="0">
                <a:solidFill>
                  <a:srgbClr val="252525"/>
                </a:solidFill>
                <a:effectLst/>
                <a:latin typeface="Arial" panose="020B0604020202020204" pitchFamily="34" charset="0"/>
                <a:cs typeface="Arial" panose="020B0604020202020204" pitchFamily="34" charset="0"/>
              </a:rPr>
              <a:t>,</a:t>
            </a:r>
            <a:r>
              <a:rPr lang="es-US" sz="1600" b="0" i="0" u="none" strike="noStrike" baseline="30000" dirty="0">
                <a:solidFill>
                  <a:srgbClr val="5A3696"/>
                </a:solidFill>
                <a:effectLst/>
                <a:latin typeface="Arial" panose="020B0604020202020204" pitchFamily="34" charset="0"/>
                <a:cs typeface="Arial" panose="020B0604020202020204" pitchFamily="34" charset="0"/>
                <a:hlinkClick r:id="rId4"/>
              </a:rPr>
              <a:t>[101]</a:t>
            </a:r>
            <a:r>
              <a:rPr lang="es-US" sz="1600" b="0" i="0" dirty="0">
                <a:solidFill>
                  <a:srgbClr val="252525"/>
                </a:solidFill>
                <a:effectLst/>
                <a:latin typeface="Arial" panose="020B0604020202020204" pitchFamily="34" charset="0"/>
                <a:cs typeface="Arial" panose="020B0604020202020204" pitchFamily="34" charset="0"/>
              </a:rPr>
              <a:t> indicando además su deseo de construir un muro entre las fronteras de </a:t>
            </a:r>
            <a:r>
              <a:rPr lang="es-US" sz="1600" b="0" i="0" u="none" strike="noStrike" dirty="0">
                <a:solidFill>
                  <a:srgbClr val="5A3696"/>
                </a:solidFill>
                <a:effectLst/>
                <a:latin typeface="Arial" panose="020B0604020202020204" pitchFamily="34" charset="0"/>
                <a:cs typeface="Arial" panose="020B0604020202020204" pitchFamily="34" charset="0"/>
                <a:hlinkClick r:id="rId3" tooltip="Estados Unidos"/>
              </a:rPr>
              <a:t>Estados Unidos</a:t>
            </a:r>
            <a:r>
              <a:rPr lang="es-US" sz="1600" b="0" i="0" dirty="0">
                <a:solidFill>
                  <a:srgbClr val="252525"/>
                </a:solidFill>
                <a:effectLst/>
                <a:latin typeface="Arial" panose="020B0604020202020204" pitchFamily="34" charset="0"/>
                <a:cs typeface="Arial" panose="020B0604020202020204" pitchFamily="34" charset="0"/>
              </a:rPr>
              <a:t> y </a:t>
            </a:r>
            <a:r>
              <a:rPr lang="es-US" sz="1600" b="0" i="0" u="none" strike="noStrike" dirty="0">
                <a:solidFill>
                  <a:srgbClr val="5A3696"/>
                </a:solidFill>
                <a:effectLst/>
                <a:latin typeface="Arial" panose="020B0604020202020204" pitchFamily="34" charset="0"/>
                <a:cs typeface="Arial" panose="020B0604020202020204" pitchFamily="34" charset="0"/>
                <a:hlinkClick r:id="rId2" tooltip="México"/>
              </a:rPr>
              <a:t>México</a:t>
            </a:r>
            <a:r>
              <a:rPr lang="es-US" sz="1600" b="0" i="0" dirty="0">
                <a:solidFill>
                  <a:srgbClr val="252525"/>
                </a:solidFill>
                <a:effectLst/>
                <a:latin typeface="Arial" panose="020B0604020202020204" pitchFamily="34" charset="0"/>
                <a:cs typeface="Arial" panose="020B0604020202020204" pitchFamily="34" charset="0"/>
              </a:rPr>
              <a:t>, que tendría que ser pagado por México.</a:t>
            </a:r>
          </a:p>
          <a:p>
            <a:pPr marL="0" indent="0" algn="just" fontAlgn="base">
              <a:lnSpc>
                <a:spcPct val="150000"/>
              </a:lnSpc>
              <a:buNone/>
            </a:pPr>
            <a:r>
              <a:rPr lang="es-US" sz="1600" b="0" i="0" dirty="0">
                <a:solidFill>
                  <a:srgbClr val="252525"/>
                </a:solidFill>
                <a:effectLst/>
                <a:latin typeface="Arial" panose="020B0604020202020204" pitchFamily="34" charset="0"/>
                <a:cs typeface="Arial" panose="020B0604020202020204" pitchFamily="34" charset="0"/>
              </a:rPr>
              <a:t>Estas declaraciones causaron el enojo de la comunidad latina de los </a:t>
            </a:r>
            <a:r>
              <a:rPr lang="es-US" sz="1600" b="0" i="0" u="none" strike="noStrike" dirty="0">
                <a:solidFill>
                  <a:srgbClr val="5A3696"/>
                </a:solidFill>
                <a:effectLst/>
                <a:latin typeface="Arial" panose="020B0604020202020204" pitchFamily="34" charset="0"/>
                <a:cs typeface="Arial" panose="020B0604020202020204" pitchFamily="34" charset="0"/>
                <a:hlinkClick r:id="rId3" tooltip="Estados Unidos"/>
              </a:rPr>
              <a:t>Estados Unidos</a:t>
            </a:r>
            <a:r>
              <a:rPr lang="es-US" sz="1600" b="0" i="0" dirty="0">
                <a:solidFill>
                  <a:srgbClr val="252525"/>
                </a:solidFill>
                <a:effectLst/>
                <a:latin typeface="Arial" panose="020B0604020202020204" pitchFamily="34" charset="0"/>
                <a:cs typeface="Arial" panose="020B0604020202020204" pitchFamily="34" charset="0"/>
              </a:rPr>
              <a:t>, siendo el canal </a:t>
            </a:r>
            <a:r>
              <a:rPr lang="es-US" sz="1600" b="0" i="0" u="none" strike="noStrike" dirty="0">
                <a:solidFill>
                  <a:srgbClr val="5A3696"/>
                </a:solidFill>
                <a:effectLst/>
                <a:latin typeface="Arial" panose="020B0604020202020204" pitchFamily="34" charset="0"/>
                <a:cs typeface="Arial" panose="020B0604020202020204" pitchFamily="34" charset="0"/>
                <a:hlinkClick r:id="rId5" tooltip="Univisión"/>
              </a:rPr>
              <a:t>Univisión</a:t>
            </a:r>
            <a:r>
              <a:rPr lang="es-US" sz="1600" b="0" i="0" dirty="0">
                <a:solidFill>
                  <a:srgbClr val="252525"/>
                </a:solidFill>
                <a:effectLst/>
                <a:latin typeface="Arial" panose="020B0604020202020204" pitchFamily="34" charset="0"/>
                <a:cs typeface="Arial" panose="020B0604020202020204" pitchFamily="34" charset="0"/>
              </a:rPr>
              <a:t> que tenía contrato con éste, quién cancelará el contrato de transmisión televisiva con </a:t>
            </a:r>
            <a:r>
              <a:rPr lang="es-US" sz="1600" b="0" i="0" u="none" strike="noStrike" dirty="0">
                <a:solidFill>
                  <a:srgbClr val="5A3696"/>
                </a:solidFill>
                <a:effectLst/>
                <a:latin typeface="Arial" panose="020B0604020202020204" pitchFamily="34" charset="0"/>
                <a:cs typeface="Arial" panose="020B0604020202020204" pitchFamily="34" charset="0"/>
                <a:hlinkClick r:id="rId6" tooltip="Miss Universo"/>
              </a:rPr>
              <a:t>Miss Universo</a:t>
            </a:r>
            <a:r>
              <a:rPr lang="es-US" sz="1600" b="0" i="0" dirty="0">
                <a:solidFill>
                  <a:srgbClr val="252525"/>
                </a:solidFill>
                <a:effectLst/>
                <a:latin typeface="Arial" panose="020B0604020202020204" pitchFamily="34" charset="0"/>
                <a:cs typeface="Arial" panose="020B0604020202020204" pitchFamily="34" charset="0"/>
              </a:rPr>
              <a:t>, </a:t>
            </a:r>
            <a:r>
              <a:rPr lang="es-US" sz="1600" b="0" i="0" u="none" strike="noStrike" dirty="0">
                <a:solidFill>
                  <a:srgbClr val="5A3696"/>
                </a:solidFill>
                <a:effectLst/>
                <a:latin typeface="Arial" panose="020B0604020202020204" pitchFamily="34" charset="0"/>
                <a:cs typeface="Arial" panose="020B0604020202020204" pitchFamily="34" charset="0"/>
                <a:hlinkClick r:id="rId7" tooltip="Miss Estados Unidos"/>
              </a:rPr>
              <a:t>Miss Estados Unidos</a:t>
            </a:r>
            <a:r>
              <a:rPr lang="es-US" sz="1600" b="0" i="0" dirty="0">
                <a:solidFill>
                  <a:srgbClr val="252525"/>
                </a:solidFill>
                <a:effectLst/>
                <a:latin typeface="Arial" panose="020B0604020202020204" pitchFamily="34" charset="0"/>
                <a:cs typeface="Arial" panose="020B0604020202020204" pitchFamily="34" charset="0"/>
              </a:rPr>
              <a:t> y todo lo que tenga que ver con la franquicia de Trump.</a:t>
            </a:r>
            <a:r>
              <a:rPr lang="es-US" sz="1600" b="0" i="0" u="none" strike="noStrike" baseline="30000" dirty="0">
                <a:solidFill>
                  <a:srgbClr val="5A3696"/>
                </a:solidFill>
                <a:effectLst/>
                <a:latin typeface="Arial" panose="020B0604020202020204" pitchFamily="34" charset="0"/>
                <a:cs typeface="Arial" panose="020B0604020202020204" pitchFamily="34" charset="0"/>
                <a:hlinkClick r:id="rId8"/>
              </a:rPr>
              <a:t>[102]</a:t>
            </a:r>
            <a:r>
              <a:rPr lang="es-US" sz="1600" b="0" i="0" dirty="0">
                <a:solidFill>
                  <a:srgbClr val="252525"/>
                </a:solidFill>
                <a:effectLst/>
                <a:latin typeface="Arial" panose="020B0604020202020204" pitchFamily="34" charset="0"/>
                <a:cs typeface="Arial" panose="020B0604020202020204" pitchFamily="34" charset="0"/>
              </a:rPr>
              <a:t> El cantante </a:t>
            </a:r>
            <a:r>
              <a:rPr lang="es-US" sz="1600" b="0" i="0" u="none" strike="noStrike" dirty="0">
                <a:solidFill>
                  <a:srgbClr val="5A3696"/>
                </a:solidFill>
                <a:effectLst/>
                <a:latin typeface="Arial" panose="020B0604020202020204" pitchFamily="34" charset="0"/>
                <a:cs typeface="Arial" panose="020B0604020202020204" pitchFamily="34" charset="0"/>
                <a:hlinkClick r:id="rId9" tooltip="Colombiano"/>
              </a:rPr>
              <a:t>colombiano</a:t>
            </a:r>
            <a:r>
              <a:rPr lang="es-US" sz="1600" b="0" i="0" dirty="0">
                <a:solidFill>
                  <a:srgbClr val="252525"/>
                </a:solidFill>
                <a:effectLst/>
                <a:latin typeface="Arial" panose="020B0604020202020204" pitchFamily="34" charset="0"/>
                <a:cs typeface="Arial" panose="020B0604020202020204" pitchFamily="34" charset="0"/>
              </a:rPr>
              <a:t> </a:t>
            </a:r>
            <a:r>
              <a:rPr lang="es-US" sz="1600" b="0" i="0" u="none" strike="noStrike" dirty="0">
                <a:solidFill>
                  <a:srgbClr val="5A3696"/>
                </a:solidFill>
                <a:effectLst/>
                <a:latin typeface="Arial" panose="020B0604020202020204" pitchFamily="34" charset="0"/>
                <a:cs typeface="Arial" panose="020B0604020202020204" pitchFamily="34" charset="0"/>
                <a:hlinkClick r:id="rId10" tooltip="J Balvin"/>
              </a:rPr>
              <a:t>J Balvin</a:t>
            </a:r>
            <a:r>
              <a:rPr lang="es-US" sz="1600" b="0" i="0" dirty="0">
                <a:solidFill>
                  <a:srgbClr val="252525"/>
                </a:solidFill>
                <a:effectLst/>
                <a:latin typeface="Arial" panose="020B0604020202020204" pitchFamily="34" charset="0"/>
                <a:cs typeface="Arial" panose="020B0604020202020204" pitchFamily="34" charset="0"/>
              </a:rPr>
              <a:t> canceló la presentación de </a:t>
            </a:r>
            <a:r>
              <a:rPr lang="es-US" sz="1600" b="0" i="0" u="none" strike="noStrike" dirty="0">
                <a:solidFill>
                  <a:srgbClr val="5A3696"/>
                </a:solidFill>
                <a:effectLst/>
                <a:latin typeface="Arial" panose="020B0604020202020204" pitchFamily="34" charset="0"/>
                <a:cs typeface="Arial" panose="020B0604020202020204" pitchFamily="34" charset="0"/>
                <a:hlinkClick r:id="rId7" tooltip="Miss Estados Unidos"/>
              </a:rPr>
              <a:t>Miss Estados Unidos</a:t>
            </a:r>
            <a:r>
              <a:rPr lang="es-US" sz="1600" b="0" i="0" dirty="0">
                <a:solidFill>
                  <a:srgbClr val="252525"/>
                </a:solidFill>
                <a:effectLst/>
                <a:latin typeface="Arial" panose="020B0604020202020204" pitchFamily="34" charset="0"/>
                <a:cs typeface="Arial" panose="020B0604020202020204" pitchFamily="34" charset="0"/>
              </a:rPr>
              <a:t> por las palabras de este.</a:t>
            </a:r>
          </a:p>
          <a:p>
            <a:endParaRPr lang="es-US" dirty="0"/>
          </a:p>
        </p:txBody>
      </p:sp>
    </p:spTree>
    <p:extLst>
      <p:ext uri="{BB962C8B-B14F-4D97-AF65-F5344CB8AC3E}">
        <p14:creationId xmlns:p14="http://schemas.microsoft.com/office/powerpoint/2010/main" val="41643776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32550" y="1003738"/>
            <a:ext cx="7741452" cy="762000"/>
          </a:xfrm>
        </p:spPr>
        <p:txBody>
          <a:bodyPr/>
          <a:lstStyle/>
          <a:p>
            <a:r>
              <a:rPr lang="es-US" dirty="0"/>
              <a:t>    Declaraciones sobre las vacunas</a:t>
            </a:r>
          </a:p>
        </p:txBody>
      </p:sp>
      <p:sp>
        <p:nvSpPr>
          <p:cNvPr id="3" name="Marcador de contenido 2"/>
          <p:cNvSpPr>
            <a:spLocks noGrp="1"/>
          </p:cNvSpPr>
          <p:nvPr>
            <p:ph idx="1"/>
          </p:nvPr>
        </p:nvSpPr>
        <p:spPr>
          <a:xfrm>
            <a:off x="677334" y="2160589"/>
            <a:ext cx="8596668" cy="1765025"/>
          </a:xfrm>
        </p:spPr>
        <p:txBody>
          <a:bodyPr/>
          <a:lstStyle/>
          <a:p>
            <a:pPr marL="0" indent="725488" algn="just">
              <a:buNone/>
            </a:pPr>
            <a:r>
              <a:rPr lang="es-US" b="0" i="0" dirty="0">
                <a:solidFill>
                  <a:srgbClr val="252525"/>
                </a:solidFill>
                <a:effectLst/>
                <a:latin typeface="Helvetica Neue"/>
              </a:rPr>
              <a:t>Trump se ha expresado de manera reiterada contra el </a:t>
            </a:r>
            <a:r>
              <a:rPr lang="es-US" b="0" i="0" u="none" strike="noStrike" dirty="0">
                <a:solidFill>
                  <a:srgbClr val="5A3696"/>
                </a:solidFill>
                <a:effectLst/>
                <a:latin typeface="Helvetica Neue"/>
                <a:hlinkClick r:id="rId2" tooltip="Consenso científico"/>
              </a:rPr>
              <a:t>consenso científico</a:t>
            </a:r>
            <a:r>
              <a:rPr lang="es-US" b="0" i="0" dirty="0">
                <a:solidFill>
                  <a:srgbClr val="252525"/>
                </a:solidFill>
                <a:effectLst/>
                <a:latin typeface="Helvetica Neue"/>
              </a:rPr>
              <a:t> de que no hay evidencia que relacione la vacunación con el </a:t>
            </a:r>
            <a:r>
              <a:rPr lang="es-US" b="0" i="0" u="none" strike="noStrike" dirty="0">
                <a:solidFill>
                  <a:srgbClr val="5A3696"/>
                </a:solidFill>
                <a:effectLst/>
                <a:latin typeface="Helvetica Neue"/>
                <a:hlinkClick r:id="rId3" tooltip="Autismo"/>
              </a:rPr>
              <a:t>desarrollo del autismo</a:t>
            </a:r>
            <a:r>
              <a:rPr lang="es-US" b="0" i="0" dirty="0">
                <a:solidFill>
                  <a:srgbClr val="252525"/>
                </a:solidFill>
                <a:effectLst/>
                <a:latin typeface="Helvetica Neue"/>
              </a:rPr>
              <a:t>. Estas declaraciones fueron objeto de critica en diversos medios por parte de la comunidad científica</a:t>
            </a:r>
            <a:endParaRPr lang="es-US" dirty="0"/>
          </a:p>
        </p:txBody>
      </p:sp>
    </p:spTree>
    <p:extLst>
      <p:ext uri="{BB962C8B-B14F-4D97-AF65-F5344CB8AC3E}">
        <p14:creationId xmlns:p14="http://schemas.microsoft.com/office/powerpoint/2010/main" val="40808995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29128" y="751490"/>
            <a:ext cx="8596668" cy="683172"/>
          </a:xfrm>
        </p:spPr>
        <p:txBody>
          <a:bodyPr/>
          <a:lstStyle/>
          <a:p>
            <a:r>
              <a:rPr lang="es-US" dirty="0"/>
              <a:t>   Negacionismo del cambio climático</a:t>
            </a:r>
          </a:p>
        </p:txBody>
      </p:sp>
      <p:sp>
        <p:nvSpPr>
          <p:cNvPr id="3" name="Marcador de contenido 2"/>
          <p:cNvSpPr>
            <a:spLocks noGrp="1"/>
          </p:cNvSpPr>
          <p:nvPr>
            <p:ph idx="1"/>
          </p:nvPr>
        </p:nvSpPr>
        <p:spPr>
          <a:xfrm>
            <a:off x="1039941" y="2002933"/>
            <a:ext cx="8450900" cy="2127633"/>
          </a:xfrm>
        </p:spPr>
        <p:txBody>
          <a:bodyPr>
            <a:normAutofit/>
          </a:bodyPr>
          <a:lstStyle/>
          <a:p>
            <a:pPr marL="0" indent="725488" algn="just">
              <a:buNone/>
            </a:pPr>
            <a:r>
              <a:rPr lang="es-US" sz="1600" b="0" i="0" dirty="0">
                <a:solidFill>
                  <a:srgbClr val="252525"/>
                </a:solidFill>
                <a:effectLst/>
                <a:latin typeface="Arial" panose="020B0604020202020204" pitchFamily="34" charset="0"/>
                <a:cs typeface="Arial" panose="020B0604020202020204" pitchFamily="34" charset="0"/>
              </a:rPr>
              <a:t>Trump ha promovido argumentos que niegan la existencia del cambio climático producido por el hombre, diciendo que el calentamiento global es un "engaño", y que es un concepto "creado por y para los chinos para hacer que el sector manufacturero estadounidense pierda competitividad".</a:t>
            </a:r>
            <a:endParaRPr lang="es-US" sz="1600" b="0" i="0" baseline="30000" dirty="0">
              <a:solidFill>
                <a:srgbClr val="5A3696"/>
              </a:solidFill>
              <a:effectLst/>
              <a:latin typeface="Arial" panose="020B0604020202020204" pitchFamily="34" charset="0"/>
              <a:cs typeface="Arial" panose="020B0604020202020204" pitchFamily="34" charset="0"/>
            </a:endParaRPr>
          </a:p>
          <a:p>
            <a:pPr marL="0" indent="725488" algn="just">
              <a:buNone/>
            </a:pPr>
            <a:r>
              <a:rPr lang="es-US" sz="1600" b="0" i="0" dirty="0">
                <a:solidFill>
                  <a:srgbClr val="252525"/>
                </a:solidFill>
                <a:effectLst/>
                <a:latin typeface="Arial" panose="020B0604020202020204" pitchFamily="34" charset="0"/>
                <a:cs typeface="Arial" panose="020B0604020202020204" pitchFamily="34" charset="0"/>
              </a:rPr>
              <a:t>Ha sido criticado debido a estas declaraciones, que son discordantes con la opinión de la comunidad científica.</a:t>
            </a:r>
            <a:endParaRPr lang="es-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366905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54014" y="698613"/>
            <a:ext cx="5407571" cy="941714"/>
          </a:xfrm>
        </p:spPr>
        <p:txBody>
          <a:bodyPr>
            <a:normAutofit fontScale="90000"/>
          </a:bodyPr>
          <a:lstStyle/>
          <a:p>
            <a:r>
              <a:rPr lang="es-US" dirty="0"/>
              <a:t>           ¿  Quién es Trump ?</a:t>
            </a:r>
          </a:p>
        </p:txBody>
      </p:sp>
      <p:sp>
        <p:nvSpPr>
          <p:cNvPr id="3" name="Marcador de contenido 2"/>
          <p:cNvSpPr>
            <a:spLocks noGrp="1"/>
          </p:cNvSpPr>
          <p:nvPr>
            <p:ph idx="1"/>
          </p:nvPr>
        </p:nvSpPr>
        <p:spPr>
          <a:xfrm>
            <a:off x="1434078" y="1640327"/>
            <a:ext cx="8596668" cy="2316817"/>
          </a:xfrm>
        </p:spPr>
        <p:txBody>
          <a:bodyPr>
            <a:normAutofit/>
          </a:bodyPr>
          <a:lstStyle/>
          <a:p>
            <a:pPr marL="0" indent="725488" algn="just">
              <a:buNone/>
            </a:pPr>
            <a:r>
              <a:rPr lang="es-US" sz="1600" b="0" i="0" dirty="0">
                <a:solidFill>
                  <a:srgbClr val="444444"/>
                </a:solidFill>
                <a:effectLst/>
                <a:latin typeface="Arial" panose="020B0604020202020204" pitchFamily="34" charset="0"/>
                <a:cs typeface="Arial" panose="020B0604020202020204" pitchFamily="34" charset="0"/>
              </a:rPr>
              <a:t>Desde hace algún tiempo, la figura que conoceremos a fondo más adelante, es dueño de miles de críticas por sus comentarios polémicos hacia distintas comunidades, y más aún, siendo pre-candidato a ocupar la silla actual de Barack Obama en la casa blanca. </a:t>
            </a:r>
          </a:p>
          <a:p>
            <a:pPr marL="0" indent="725488" algn="just">
              <a:buNone/>
            </a:pPr>
            <a:r>
              <a:rPr lang="es-US" sz="1600" b="0" i="0" dirty="0">
                <a:solidFill>
                  <a:srgbClr val="444444"/>
                </a:solidFill>
                <a:effectLst/>
                <a:latin typeface="Arial" panose="020B0604020202020204" pitchFamily="34" charset="0"/>
                <a:cs typeface="Arial" panose="020B0604020202020204" pitchFamily="34" charset="0"/>
              </a:rPr>
              <a:t>Estamos hablando del magnate inmobiliario Donald Trump, quien es un personaje, en todo el sentido de la palabra, que personifica mejor que nadie lo que se conoce como “el sueño americano” o “american dream”.</a:t>
            </a:r>
            <a:endParaRPr lang="es-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915587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87365" y="1035269"/>
            <a:ext cx="7488619" cy="793531"/>
          </a:xfrm>
        </p:spPr>
        <p:txBody>
          <a:bodyPr/>
          <a:lstStyle/>
          <a:p>
            <a:r>
              <a:rPr lang="es-US" dirty="0"/>
              <a:t>             ¿ Quién es Trump ?</a:t>
            </a:r>
          </a:p>
        </p:txBody>
      </p:sp>
      <p:sp>
        <p:nvSpPr>
          <p:cNvPr id="3" name="Marcador de contenido 2"/>
          <p:cNvSpPr>
            <a:spLocks noGrp="1"/>
          </p:cNvSpPr>
          <p:nvPr>
            <p:ph idx="1"/>
          </p:nvPr>
        </p:nvSpPr>
        <p:spPr>
          <a:xfrm>
            <a:off x="803458" y="2192120"/>
            <a:ext cx="8596668" cy="1749259"/>
          </a:xfrm>
        </p:spPr>
        <p:txBody>
          <a:bodyPr/>
          <a:lstStyle/>
          <a:p>
            <a:pPr marL="0" indent="725488" algn="just">
              <a:buNone/>
            </a:pPr>
            <a:r>
              <a:rPr lang="es-US" b="0" i="0" dirty="0">
                <a:solidFill>
                  <a:srgbClr val="444444"/>
                </a:solidFill>
                <a:effectLst/>
                <a:latin typeface="Open Sans"/>
              </a:rPr>
              <a:t>Hoy en día es difícil encontrar a un multimillonario que despierte tantas pasiones como Donald Trump, desde total simpatía hasta rechazo, pero lo que no se puede negar, es que Trump es un empresario que podríamos considerar una mente maestra, ya que, a base de su propio esfuerzo y dedicación, combinado con decisiones muy inteligentes, ha sabido labrar un imperio que lo coloca como uno de los hombres más ricos del planeta.</a:t>
            </a:r>
            <a:endParaRPr lang="es-US" dirty="0"/>
          </a:p>
        </p:txBody>
      </p:sp>
    </p:spTree>
    <p:extLst>
      <p:ext uri="{BB962C8B-B14F-4D97-AF65-F5344CB8AC3E}">
        <p14:creationId xmlns:p14="http://schemas.microsoft.com/office/powerpoint/2010/main" val="20847139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52681" y="924909"/>
            <a:ext cx="6795521" cy="856593"/>
          </a:xfrm>
        </p:spPr>
        <p:txBody>
          <a:bodyPr/>
          <a:lstStyle/>
          <a:p>
            <a:pPr algn="ctr"/>
            <a:r>
              <a:rPr lang="es-US" dirty="0"/>
              <a:t>   PERFIL SICOLOGICO DE TRUMP</a:t>
            </a:r>
          </a:p>
        </p:txBody>
      </p:sp>
      <p:sp>
        <p:nvSpPr>
          <p:cNvPr id="7" name="Marcador de contenido 6"/>
          <p:cNvSpPr>
            <a:spLocks noGrp="1"/>
          </p:cNvSpPr>
          <p:nvPr>
            <p:ph idx="1"/>
          </p:nvPr>
        </p:nvSpPr>
        <p:spPr>
          <a:xfrm>
            <a:off x="1260657" y="2081761"/>
            <a:ext cx="9284439" cy="3880773"/>
          </a:xfrm>
        </p:spPr>
        <p:txBody>
          <a:bodyPr/>
          <a:lstStyle/>
          <a:p>
            <a:pPr marL="0" indent="722313"/>
            <a:r>
              <a:rPr lang="es-US" dirty="0"/>
              <a:t>Narcisista</a:t>
            </a:r>
          </a:p>
          <a:p>
            <a:pPr marL="0" indent="722313"/>
            <a:r>
              <a:rPr lang="es-US" dirty="0"/>
              <a:t>Egocéntrico Trastorno de la personalidad</a:t>
            </a:r>
          </a:p>
          <a:p>
            <a:pPr marL="0" indent="722313"/>
            <a:r>
              <a:rPr lang="es-US" dirty="0"/>
              <a:t>Percibido como un líder carismático , persuasivo y magnético y por otros como</a:t>
            </a:r>
          </a:p>
          <a:p>
            <a:pPr marL="0" indent="722313">
              <a:buNone/>
            </a:pPr>
            <a:r>
              <a:rPr lang="es-US" dirty="0"/>
              <a:t>impulsivo , impredecible incluso peligroso</a:t>
            </a:r>
          </a:p>
          <a:p>
            <a:pPr marL="0" indent="722313"/>
            <a:r>
              <a:rPr lang="es-US" dirty="0"/>
              <a:t>NARCISISTAS  Independientes e incluso innovadoras , suspicaces , desconfiadas y tienden a aislarse</a:t>
            </a:r>
          </a:p>
        </p:txBody>
      </p:sp>
    </p:spTree>
    <p:extLst>
      <p:ext uri="{BB962C8B-B14F-4D97-AF65-F5344CB8AC3E}">
        <p14:creationId xmlns:p14="http://schemas.microsoft.com/office/powerpoint/2010/main" val="21976235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81317" y="800100"/>
            <a:ext cx="6887496" cy="1043448"/>
          </a:xfrm>
        </p:spPr>
        <p:txBody>
          <a:bodyPr>
            <a:normAutofit/>
          </a:bodyPr>
          <a:lstStyle/>
          <a:p>
            <a:r>
              <a:rPr lang="es-US" dirty="0"/>
              <a:t>PERFIL SICOLOGICO DE TRUMP</a:t>
            </a:r>
          </a:p>
        </p:txBody>
      </p:sp>
      <p:sp>
        <p:nvSpPr>
          <p:cNvPr id="3" name="Marcador de contenido 2"/>
          <p:cNvSpPr>
            <a:spLocks noGrp="1"/>
          </p:cNvSpPr>
          <p:nvPr>
            <p:ph idx="1"/>
          </p:nvPr>
        </p:nvSpPr>
        <p:spPr/>
        <p:txBody>
          <a:bodyPr/>
          <a:lstStyle/>
          <a:p>
            <a:pPr marL="0" indent="722313"/>
            <a:r>
              <a:rPr lang="es-US" dirty="0"/>
              <a:t>Afán desmedido de poder</a:t>
            </a:r>
          </a:p>
          <a:p>
            <a:pPr marL="0" indent="722313"/>
            <a:r>
              <a:rPr lang="es-US" dirty="0"/>
              <a:t>Elemento agresivo</a:t>
            </a:r>
          </a:p>
          <a:p>
            <a:pPr marL="0" indent="722313"/>
            <a:r>
              <a:rPr lang="es-US" dirty="0"/>
              <a:t>Adversarios perdedores y envidiosos</a:t>
            </a:r>
          </a:p>
          <a:p>
            <a:pPr marL="0" indent="722313"/>
            <a:r>
              <a:rPr lang="es-US" dirty="0"/>
              <a:t>Son audaces  y  capaces de grandes transformaciones sociales</a:t>
            </a:r>
          </a:p>
          <a:p>
            <a:pPr marL="0" indent="722313"/>
            <a:r>
              <a:rPr lang="es-US" dirty="0"/>
              <a:t>También ilusiones alejadas de la realidad</a:t>
            </a:r>
          </a:p>
          <a:p>
            <a:pPr marL="0" indent="722313"/>
            <a:r>
              <a:rPr lang="es-US" dirty="0"/>
              <a:t>Talón de Aquiles necesitan de adulación</a:t>
            </a:r>
          </a:p>
        </p:txBody>
      </p:sp>
    </p:spTree>
    <p:extLst>
      <p:ext uri="{BB962C8B-B14F-4D97-AF65-F5344CB8AC3E}">
        <p14:creationId xmlns:p14="http://schemas.microsoft.com/office/powerpoint/2010/main" val="13222152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83890" y="919316"/>
            <a:ext cx="7183556" cy="703006"/>
          </a:xfrm>
        </p:spPr>
        <p:txBody>
          <a:bodyPr/>
          <a:lstStyle/>
          <a:p>
            <a:r>
              <a:rPr lang="es-US" dirty="0"/>
              <a:t>PERFIL SICOLOGICO DE TRUMP</a:t>
            </a:r>
          </a:p>
        </p:txBody>
      </p:sp>
      <p:sp>
        <p:nvSpPr>
          <p:cNvPr id="3" name="Marcador de contenido 2"/>
          <p:cNvSpPr>
            <a:spLocks noGrp="1"/>
          </p:cNvSpPr>
          <p:nvPr>
            <p:ph idx="1"/>
          </p:nvPr>
        </p:nvSpPr>
        <p:spPr/>
        <p:txBody>
          <a:bodyPr/>
          <a:lstStyle/>
          <a:p>
            <a:pPr marL="0" indent="722313" algn="just">
              <a:buNone/>
            </a:pPr>
            <a:r>
              <a:rPr lang="es-US" sz="1600" dirty="0">
                <a:latin typeface="Arial" panose="020B0604020202020204" pitchFamily="34" charset="0"/>
                <a:cs typeface="Arial" panose="020B0604020202020204" pitchFamily="34" charset="0"/>
              </a:rPr>
              <a:t>Carecen de moderación ,,tolerancia y aceptación de la critica</a:t>
            </a:r>
          </a:p>
          <a:p>
            <a:pPr marL="0" indent="722313" algn="just">
              <a:buNone/>
            </a:pPr>
            <a:r>
              <a:rPr lang="es-US" sz="1600" dirty="0">
                <a:latin typeface="Arial" panose="020B0604020202020204" pitchFamily="34" charset="0"/>
                <a:cs typeface="Arial" panose="020B0604020202020204" pitchFamily="34" charset="0"/>
              </a:rPr>
              <a:t>Carecen de empatía </a:t>
            </a:r>
          </a:p>
          <a:p>
            <a:pPr marL="0" indent="722313" algn="just">
              <a:buNone/>
            </a:pPr>
            <a:r>
              <a:rPr lang="es-US" sz="1600" b="1" dirty="0">
                <a:solidFill>
                  <a:srgbClr val="575757"/>
                </a:solidFill>
                <a:latin typeface="Arial" panose="020B0604020202020204" pitchFamily="34" charset="0"/>
                <a:cs typeface="Arial" panose="020B0604020202020204" pitchFamily="34" charset="0"/>
              </a:rPr>
              <a:t>N</a:t>
            </a:r>
            <a:r>
              <a:rPr lang="es-US" sz="1600" b="1" i="0" dirty="0">
                <a:solidFill>
                  <a:srgbClr val="575757"/>
                </a:solidFill>
                <a:effectLst/>
                <a:latin typeface="Arial" panose="020B0604020202020204" pitchFamily="34" charset="0"/>
                <a:cs typeface="Arial" panose="020B0604020202020204" pitchFamily="34" charset="0"/>
              </a:rPr>
              <a:t>arcisista</a:t>
            </a:r>
            <a:r>
              <a:rPr lang="es-US" sz="1600" b="0" i="0" dirty="0">
                <a:solidFill>
                  <a:srgbClr val="575757"/>
                </a:solidFill>
                <a:effectLst/>
                <a:latin typeface="Arial" panose="020B0604020202020204" pitchFamily="34" charset="0"/>
                <a:cs typeface="Arial" panose="020B0604020202020204" pitchFamily="34" charset="0"/>
              </a:rPr>
              <a:t> por naturaleza tiende a creerse grandioso, las relaciones para con los demás las establece con un propósito de </a:t>
            </a:r>
            <a:r>
              <a:rPr lang="es-US" sz="1600" b="1" i="0" dirty="0">
                <a:solidFill>
                  <a:srgbClr val="575757"/>
                </a:solidFill>
                <a:effectLst/>
                <a:latin typeface="Arial" panose="020B0604020202020204" pitchFamily="34" charset="0"/>
                <a:cs typeface="Arial" panose="020B0604020202020204" pitchFamily="34" charset="0"/>
              </a:rPr>
              <a:t>abuso</a:t>
            </a:r>
            <a:r>
              <a:rPr lang="es-US" sz="1600" b="0" i="0" dirty="0">
                <a:solidFill>
                  <a:srgbClr val="575757"/>
                </a:solidFill>
                <a:effectLst/>
                <a:latin typeface="Arial" panose="020B0604020202020204" pitchFamily="34" charset="0"/>
                <a:cs typeface="Arial" panose="020B0604020202020204" pitchFamily="34" charset="0"/>
              </a:rPr>
              <a:t>, distinguido por la </a:t>
            </a:r>
            <a:r>
              <a:rPr lang="es-US" sz="1600" b="1" i="0" dirty="0">
                <a:solidFill>
                  <a:srgbClr val="575757"/>
                </a:solidFill>
                <a:effectLst/>
                <a:latin typeface="Arial" panose="020B0604020202020204" pitchFamily="34" charset="0"/>
                <a:cs typeface="Arial" panose="020B0604020202020204" pitchFamily="34" charset="0"/>
              </a:rPr>
              <a:t>falta de empatía</a:t>
            </a:r>
            <a:r>
              <a:rPr lang="es-US" sz="1600" b="0" i="0" dirty="0">
                <a:solidFill>
                  <a:srgbClr val="575757"/>
                </a:solidFill>
                <a:effectLst/>
                <a:latin typeface="Arial" panose="020B0604020202020204" pitchFamily="34" charset="0"/>
                <a:cs typeface="Arial" panose="020B0604020202020204" pitchFamily="34" charset="0"/>
              </a:rPr>
              <a:t> y una conducta superficial a la hora de compartir.</a:t>
            </a:r>
          </a:p>
          <a:p>
            <a:pPr marL="0" indent="722313" algn="just">
              <a:buNone/>
            </a:pPr>
            <a:r>
              <a:rPr lang="es-US" sz="1600" b="0" i="0" dirty="0">
                <a:solidFill>
                  <a:srgbClr val="575757"/>
                </a:solidFill>
                <a:effectLst/>
                <a:latin typeface="Arial" panose="020B0604020202020204" pitchFamily="34" charset="0"/>
                <a:cs typeface="Arial" panose="020B0604020202020204" pitchFamily="34" charset="0"/>
              </a:rPr>
              <a:t>Este tipo de </a:t>
            </a:r>
            <a:r>
              <a:rPr lang="es-US" sz="1600" b="1" i="0" dirty="0">
                <a:solidFill>
                  <a:srgbClr val="575757"/>
                </a:solidFill>
                <a:effectLst/>
                <a:latin typeface="Arial" panose="020B0604020202020204" pitchFamily="34" charset="0"/>
                <a:cs typeface="Arial" panose="020B0604020202020204" pitchFamily="34" charset="0"/>
              </a:rPr>
              <a:t>personalidad</a:t>
            </a:r>
            <a:r>
              <a:rPr lang="es-US" sz="1600" b="0" i="0" dirty="0">
                <a:solidFill>
                  <a:srgbClr val="575757"/>
                </a:solidFill>
                <a:effectLst/>
                <a:latin typeface="Arial" panose="020B0604020202020204" pitchFamily="34" charset="0"/>
                <a:cs typeface="Arial" panose="020B0604020202020204" pitchFamily="34" charset="0"/>
              </a:rPr>
              <a:t> aunque no lo parezca, tiene baja tolerancia al dolor y son seres que no presentan culpa alguna. Parte del </a:t>
            </a:r>
            <a:r>
              <a:rPr lang="es-US" sz="1600" b="1" i="0" dirty="0">
                <a:solidFill>
                  <a:srgbClr val="575757"/>
                </a:solidFill>
                <a:effectLst/>
                <a:latin typeface="Arial" panose="020B0604020202020204" pitchFamily="34" charset="0"/>
                <a:cs typeface="Arial" panose="020B0604020202020204" pitchFamily="34" charset="0"/>
              </a:rPr>
              <a:t>ser narcisista</a:t>
            </a:r>
            <a:r>
              <a:rPr lang="es-US" sz="1600" b="0" i="0" dirty="0">
                <a:solidFill>
                  <a:srgbClr val="575757"/>
                </a:solidFill>
                <a:effectLst/>
                <a:latin typeface="Arial" panose="020B0604020202020204" pitchFamily="34" charset="0"/>
                <a:cs typeface="Arial" panose="020B0604020202020204" pitchFamily="34" charset="0"/>
              </a:rPr>
              <a:t> es actuar dependiendo de lo que siente. Difícilmente llegan a modificar sus comportamientos.</a:t>
            </a:r>
          </a:p>
          <a:p>
            <a:endParaRPr lang="es-US" dirty="0"/>
          </a:p>
        </p:txBody>
      </p:sp>
    </p:spTree>
    <p:extLst>
      <p:ext uri="{BB962C8B-B14F-4D97-AF65-F5344CB8AC3E}">
        <p14:creationId xmlns:p14="http://schemas.microsoft.com/office/powerpoint/2010/main" val="13333655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056234" y="1024218"/>
            <a:ext cx="7200407" cy="435872"/>
          </a:xfrm>
        </p:spPr>
        <p:txBody>
          <a:bodyPr>
            <a:normAutofit fontScale="90000"/>
          </a:bodyPr>
          <a:lstStyle/>
          <a:p>
            <a:r>
              <a:rPr lang="es-US" dirty="0"/>
              <a:t>PERFIL SICOLOGICO DE TRUMP</a:t>
            </a:r>
          </a:p>
        </p:txBody>
      </p:sp>
      <p:sp>
        <p:nvSpPr>
          <p:cNvPr id="3" name="Marcador de contenido 2"/>
          <p:cNvSpPr>
            <a:spLocks noGrp="1"/>
          </p:cNvSpPr>
          <p:nvPr>
            <p:ph idx="1"/>
          </p:nvPr>
        </p:nvSpPr>
        <p:spPr>
          <a:xfrm>
            <a:off x="1120018" y="1662881"/>
            <a:ext cx="10162499" cy="3744041"/>
          </a:xfrm>
        </p:spPr>
        <p:txBody>
          <a:bodyPr/>
          <a:lstStyle/>
          <a:p>
            <a:pPr marL="0" indent="633413" algn="just">
              <a:buNone/>
              <a:tabLst>
                <a:tab pos="722313" algn="l"/>
              </a:tabLst>
            </a:pPr>
            <a:endParaRPr lang="es-US" dirty="0">
              <a:solidFill>
                <a:srgbClr val="575757"/>
              </a:solidFill>
              <a:latin typeface="Lato"/>
            </a:endParaRPr>
          </a:p>
          <a:p>
            <a:pPr marL="0" indent="722313" algn="just">
              <a:buNone/>
              <a:tabLst>
                <a:tab pos="722313" algn="l"/>
              </a:tabLst>
            </a:pPr>
            <a:r>
              <a:rPr lang="es-US" sz="1600" b="0" i="0" dirty="0">
                <a:solidFill>
                  <a:srgbClr val="575757"/>
                </a:solidFill>
                <a:effectLst/>
                <a:latin typeface="Arial" panose="020B0604020202020204" pitchFamily="34" charset="0"/>
                <a:cs typeface="Arial" panose="020B0604020202020204" pitchFamily="34" charset="0"/>
              </a:rPr>
              <a:t>Este tipo de personalidad  </a:t>
            </a:r>
            <a:r>
              <a:rPr lang="es-US" sz="1600" b="1" i="0" dirty="0">
                <a:solidFill>
                  <a:srgbClr val="575757"/>
                </a:solidFill>
                <a:effectLst/>
                <a:latin typeface="Arial" panose="020B0604020202020204" pitchFamily="34" charset="0"/>
                <a:cs typeface="Arial" panose="020B0604020202020204" pitchFamily="34" charset="0"/>
              </a:rPr>
              <a:t>narcisista </a:t>
            </a:r>
            <a:r>
              <a:rPr lang="es-US" sz="1600" b="0" i="0" dirty="0">
                <a:solidFill>
                  <a:srgbClr val="575757"/>
                </a:solidFill>
                <a:effectLst/>
                <a:latin typeface="Arial" panose="020B0604020202020204" pitchFamily="34" charset="0"/>
                <a:cs typeface="Arial" panose="020B0604020202020204" pitchFamily="34" charset="0"/>
              </a:rPr>
              <a:t>sí puede afectar las </a:t>
            </a:r>
            <a:r>
              <a:rPr lang="es-US" sz="1600" b="1" i="0" dirty="0">
                <a:solidFill>
                  <a:srgbClr val="575757"/>
                </a:solidFill>
                <a:effectLst/>
                <a:latin typeface="Arial" panose="020B0604020202020204" pitchFamily="34" charset="0"/>
                <a:cs typeface="Arial" panose="020B0604020202020204" pitchFamily="34" charset="0"/>
              </a:rPr>
              <a:t>funciones cognitivas</a:t>
            </a:r>
            <a:r>
              <a:rPr lang="es-US" sz="1600" b="0" i="0" dirty="0">
                <a:solidFill>
                  <a:srgbClr val="575757"/>
                </a:solidFill>
                <a:effectLst/>
                <a:latin typeface="Arial" panose="020B0604020202020204" pitchFamily="34" charset="0"/>
                <a:cs typeface="Arial" panose="020B0604020202020204" pitchFamily="34" charset="0"/>
              </a:rPr>
              <a:t> de una persona, es decir, puede afectar la estructura que te permite realizar diferentes funciones a nivel de </a:t>
            </a:r>
            <a:r>
              <a:rPr lang="es-US" sz="1600" b="1" i="0" dirty="0">
                <a:solidFill>
                  <a:srgbClr val="575757"/>
                </a:solidFill>
                <a:effectLst/>
                <a:latin typeface="Arial" panose="020B0604020202020204" pitchFamily="34" charset="0"/>
                <a:cs typeface="Arial" panose="020B0604020202020204" pitchFamily="34" charset="0"/>
              </a:rPr>
              <a:t>pensamiento</a:t>
            </a:r>
            <a:r>
              <a:rPr lang="es-US" sz="1600" b="0" i="0" dirty="0">
                <a:solidFill>
                  <a:srgbClr val="575757"/>
                </a:solidFill>
                <a:effectLst/>
                <a:latin typeface="Arial" panose="020B0604020202020204" pitchFamily="34" charset="0"/>
                <a:cs typeface="Arial" panose="020B0604020202020204" pitchFamily="34" charset="0"/>
              </a:rPr>
              <a:t>, las cuales van desde el </a:t>
            </a:r>
            <a:r>
              <a:rPr lang="es-US" sz="1600" b="1" i="0" dirty="0">
                <a:solidFill>
                  <a:srgbClr val="575757"/>
                </a:solidFill>
                <a:effectLst/>
                <a:latin typeface="Arial" panose="020B0604020202020204" pitchFamily="34" charset="0"/>
                <a:cs typeface="Arial" panose="020B0604020202020204" pitchFamily="34" charset="0"/>
              </a:rPr>
              <a:t>conocimiento</a:t>
            </a:r>
            <a:r>
              <a:rPr lang="es-US" sz="1600" b="0" i="0" dirty="0">
                <a:solidFill>
                  <a:srgbClr val="575757"/>
                </a:solidFill>
                <a:effectLst/>
                <a:latin typeface="Arial" panose="020B0604020202020204" pitchFamily="34" charset="0"/>
                <a:cs typeface="Arial" panose="020B0604020202020204" pitchFamily="34" charset="0"/>
              </a:rPr>
              <a:t>, la </a:t>
            </a:r>
            <a:r>
              <a:rPr lang="es-US" sz="1600" b="1" i="0" dirty="0">
                <a:solidFill>
                  <a:srgbClr val="575757"/>
                </a:solidFill>
                <a:effectLst/>
                <a:latin typeface="Arial" panose="020B0604020202020204" pitchFamily="34" charset="0"/>
                <a:cs typeface="Arial" panose="020B0604020202020204" pitchFamily="34" charset="0"/>
              </a:rPr>
              <a:t>comprensión</a:t>
            </a:r>
            <a:r>
              <a:rPr lang="es-US" sz="1600" b="0" i="0" dirty="0">
                <a:solidFill>
                  <a:srgbClr val="575757"/>
                </a:solidFill>
                <a:effectLst/>
                <a:latin typeface="Arial" panose="020B0604020202020204" pitchFamily="34" charset="0"/>
                <a:cs typeface="Arial" panose="020B0604020202020204" pitchFamily="34" charset="0"/>
              </a:rPr>
              <a:t>, el </a:t>
            </a:r>
            <a:r>
              <a:rPr lang="es-US" sz="1600" b="1" i="0" dirty="0">
                <a:solidFill>
                  <a:srgbClr val="575757"/>
                </a:solidFill>
                <a:effectLst/>
                <a:latin typeface="Arial" panose="020B0604020202020204" pitchFamily="34" charset="0"/>
                <a:cs typeface="Arial" panose="020B0604020202020204" pitchFamily="34" charset="0"/>
              </a:rPr>
              <a:t>saber actuar</a:t>
            </a:r>
            <a:r>
              <a:rPr lang="es-US" sz="1600" b="0" i="0" dirty="0">
                <a:solidFill>
                  <a:srgbClr val="575757"/>
                </a:solidFill>
                <a:effectLst/>
                <a:latin typeface="Arial" panose="020B0604020202020204" pitchFamily="34" charset="0"/>
                <a:cs typeface="Arial" panose="020B0604020202020204" pitchFamily="34" charset="0"/>
              </a:rPr>
              <a:t> o aplicar, analizar, sintetizar y tener la </a:t>
            </a:r>
            <a:r>
              <a:rPr lang="es-US" sz="1600" b="1" i="0" dirty="0">
                <a:solidFill>
                  <a:srgbClr val="575757"/>
                </a:solidFill>
                <a:effectLst/>
                <a:latin typeface="Arial" panose="020B0604020202020204" pitchFamily="34" charset="0"/>
                <a:cs typeface="Arial" panose="020B0604020202020204" pitchFamily="34" charset="0"/>
              </a:rPr>
              <a:t>capacidad de valorar.</a:t>
            </a:r>
          </a:p>
          <a:p>
            <a:pPr marL="0" indent="722313" algn="just">
              <a:buNone/>
              <a:tabLst>
                <a:tab pos="722313" algn="l"/>
              </a:tabLst>
            </a:pPr>
            <a:endParaRPr lang="es-US" sz="1600" b="1" i="0" dirty="0">
              <a:solidFill>
                <a:srgbClr val="575757"/>
              </a:solidFill>
              <a:effectLst/>
              <a:latin typeface="Arial" panose="020B0604020202020204" pitchFamily="34" charset="0"/>
              <a:cs typeface="Arial" panose="020B0604020202020204" pitchFamily="34" charset="0"/>
            </a:endParaRPr>
          </a:p>
          <a:p>
            <a:pPr marL="0" indent="722313" algn="just">
              <a:buNone/>
              <a:tabLst>
                <a:tab pos="722313" algn="l"/>
              </a:tabLst>
            </a:pPr>
            <a:r>
              <a:rPr lang="es-US" sz="1600" dirty="0">
                <a:solidFill>
                  <a:srgbClr val="575757"/>
                </a:solidFill>
                <a:latin typeface="Arial" panose="020B0604020202020204" pitchFamily="34" charset="0"/>
                <a:cs typeface="Arial" panose="020B0604020202020204" pitchFamily="34" charset="0"/>
              </a:rPr>
              <a:t>El</a:t>
            </a:r>
            <a:r>
              <a:rPr lang="es-US" sz="1600" b="0" i="0" dirty="0">
                <a:solidFill>
                  <a:srgbClr val="575757"/>
                </a:solidFill>
                <a:effectLst/>
                <a:latin typeface="Arial" panose="020B0604020202020204" pitchFamily="34" charset="0"/>
                <a:cs typeface="Arial" panose="020B0604020202020204" pitchFamily="34" charset="0"/>
              </a:rPr>
              <a:t> mensaje que ha dejado</a:t>
            </a:r>
            <a:r>
              <a:rPr lang="es-US" sz="1600" b="1" i="0" dirty="0">
                <a:solidFill>
                  <a:srgbClr val="575757"/>
                </a:solidFill>
                <a:effectLst/>
                <a:latin typeface="Arial" panose="020B0604020202020204" pitchFamily="34" charset="0"/>
                <a:cs typeface="Arial" panose="020B0604020202020204" pitchFamily="34" charset="0"/>
              </a:rPr>
              <a:t> Trump</a:t>
            </a:r>
            <a:r>
              <a:rPr lang="es-US" sz="1600" b="0" i="0" dirty="0">
                <a:solidFill>
                  <a:srgbClr val="575757"/>
                </a:solidFill>
                <a:effectLst/>
                <a:latin typeface="Arial" panose="020B0604020202020204" pitchFamily="34" charset="0"/>
                <a:cs typeface="Arial" panose="020B0604020202020204" pitchFamily="34" charset="0"/>
              </a:rPr>
              <a:t> hacia los</a:t>
            </a:r>
            <a:r>
              <a:rPr lang="es-US" sz="1600" b="1" i="0" dirty="0">
                <a:solidFill>
                  <a:srgbClr val="575757"/>
                </a:solidFill>
                <a:effectLst/>
                <a:latin typeface="Arial" panose="020B0604020202020204" pitchFamily="34" charset="0"/>
                <a:cs typeface="Arial" panose="020B0604020202020204" pitchFamily="34" charset="0"/>
              </a:rPr>
              <a:t> mexicanos</a:t>
            </a:r>
            <a:r>
              <a:rPr lang="es-US" sz="1600" b="0" i="0" dirty="0">
                <a:solidFill>
                  <a:srgbClr val="575757"/>
                </a:solidFill>
                <a:effectLst/>
                <a:latin typeface="Arial" panose="020B0604020202020204" pitchFamily="34" charset="0"/>
                <a:cs typeface="Arial" panose="020B0604020202020204" pitchFamily="34" charset="0"/>
              </a:rPr>
              <a:t>, ha sido claro, y sin dudarlo, como comentan especialistas médicos, también es claro </a:t>
            </a:r>
            <a:r>
              <a:rPr lang="es-US" sz="1600" b="1" i="0" dirty="0">
                <a:solidFill>
                  <a:srgbClr val="575757"/>
                </a:solidFill>
                <a:effectLst/>
                <a:latin typeface="Arial" panose="020B0604020202020204" pitchFamily="34" charset="0"/>
                <a:cs typeface="Arial" panose="020B0604020202020204" pitchFamily="34" charset="0"/>
              </a:rPr>
              <a:t>el narcisismo que</a:t>
            </a:r>
            <a:r>
              <a:rPr lang="es-US" sz="1600" b="0" i="0" dirty="0">
                <a:solidFill>
                  <a:srgbClr val="575757"/>
                </a:solidFill>
                <a:effectLst/>
                <a:latin typeface="Arial" panose="020B0604020202020204" pitchFamily="34" charset="0"/>
                <a:cs typeface="Arial" panose="020B0604020202020204" pitchFamily="34" charset="0"/>
              </a:rPr>
              <a:t> lo distingue como parte de un </a:t>
            </a:r>
            <a:r>
              <a:rPr lang="es-US" sz="1600" b="1" i="0" dirty="0">
                <a:solidFill>
                  <a:srgbClr val="575757"/>
                </a:solidFill>
                <a:effectLst/>
                <a:latin typeface="Arial" panose="020B0604020202020204" pitchFamily="34" charset="0"/>
                <a:cs typeface="Arial" panose="020B0604020202020204" pitchFamily="34" charset="0"/>
              </a:rPr>
              <a:t>desorden de la personalidad.</a:t>
            </a:r>
            <a:endParaRPr lang="es-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92314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60213" y="685800"/>
            <a:ext cx="9453489" cy="833511"/>
          </a:xfrm>
          <a:noFill/>
        </p:spPr>
        <p:txBody>
          <a:bodyPr/>
          <a:lstStyle/>
          <a:p>
            <a:pPr algn="ctr"/>
            <a:r>
              <a:rPr lang="es-US" dirty="0"/>
              <a:t>            BIOGRAFIA</a:t>
            </a:r>
          </a:p>
        </p:txBody>
      </p:sp>
      <p:sp>
        <p:nvSpPr>
          <p:cNvPr id="3" name="Marcador de contenido 2"/>
          <p:cNvSpPr>
            <a:spLocks noGrp="1"/>
          </p:cNvSpPr>
          <p:nvPr>
            <p:ph idx="1"/>
          </p:nvPr>
        </p:nvSpPr>
        <p:spPr>
          <a:xfrm>
            <a:off x="1208276" y="1703389"/>
            <a:ext cx="8596668" cy="3880773"/>
          </a:xfrm>
        </p:spPr>
        <p:txBody>
          <a:bodyPr>
            <a:normAutofit/>
          </a:bodyPr>
          <a:lstStyle/>
          <a:p>
            <a:pPr marL="0" indent="722313" algn="just">
              <a:buNone/>
            </a:pPr>
            <a:r>
              <a:rPr lang="es-US" sz="1600" b="1" i="0" dirty="0">
                <a:solidFill>
                  <a:srgbClr val="252525"/>
                </a:solidFill>
                <a:effectLst/>
                <a:latin typeface="Arial" panose="020B0604020202020204" pitchFamily="34" charset="0"/>
                <a:cs typeface="Arial" panose="020B0604020202020204" pitchFamily="34" charset="0"/>
              </a:rPr>
              <a:t>Donald John Trump</a:t>
            </a:r>
            <a:r>
              <a:rPr lang="es-US" sz="1600" b="0" i="0" dirty="0">
                <a:solidFill>
                  <a:srgbClr val="252525"/>
                </a:solidFill>
                <a:effectLst/>
                <a:latin typeface="Arial" panose="020B0604020202020204" pitchFamily="34" charset="0"/>
                <a:cs typeface="Arial" panose="020B0604020202020204" pitchFamily="34" charset="0"/>
              </a:rPr>
              <a:t> (</a:t>
            </a:r>
            <a:r>
              <a:rPr lang="es-US" sz="1600" b="0" i="0" u="none" strike="noStrike" dirty="0">
                <a:solidFill>
                  <a:srgbClr val="5A3696"/>
                </a:solidFill>
                <a:effectLst/>
                <a:latin typeface="Arial" panose="020B0604020202020204" pitchFamily="34" charset="0"/>
                <a:cs typeface="Arial" panose="020B0604020202020204" pitchFamily="34" charset="0"/>
                <a:hlinkClick r:id="rId2" tooltip="Queens"/>
              </a:rPr>
              <a:t>Queens</a:t>
            </a:r>
            <a:r>
              <a:rPr lang="es-US" sz="1600" b="0" i="0" dirty="0">
                <a:solidFill>
                  <a:srgbClr val="252525"/>
                </a:solidFill>
                <a:effectLst/>
                <a:latin typeface="Arial" panose="020B0604020202020204" pitchFamily="34" charset="0"/>
                <a:cs typeface="Arial" panose="020B0604020202020204" pitchFamily="34" charset="0"/>
              </a:rPr>
              <a:t>, </a:t>
            </a:r>
            <a:r>
              <a:rPr lang="es-US" sz="1600" b="0" i="0" u="none" strike="noStrike" dirty="0">
                <a:solidFill>
                  <a:srgbClr val="5A3696"/>
                </a:solidFill>
                <a:effectLst/>
                <a:latin typeface="Arial" panose="020B0604020202020204" pitchFamily="34" charset="0"/>
                <a:cs typeface="Arial" panose="020B0604020202020204" pitchFamily="34" charset="0"/>
                <a:hlinkClick r:id="rId3" tooltip="Nueva York"/>
              </a:rPr>
              <a:t>Nueva York</a:t>
            </a:r>
            <a:r>
              <a:rPr lang="es-US" sz="1600" b="0" i="0" dirty="0">
                <a:solidFill>
                  <a:srgbClr val="252525"/>
                </a:solidFill>
                <a:effectLst/>
                <a:latin typeface="Arial" panose="020B0604020202020204" pitchFamily="34" charset="0"/>
                <a:cs typeface="Arial" panose="020B0604020202020204" pitchFamily="34" charset="0"/>
              </a:rPr>
              <a:t>, </a:t>
            </a:r>
            <a:r>
              <a:rPr lang="es-US" sz="1600" b="0" i="0" u="none" strike="noStrike" dirty="0">
                <a:solidFill>
                  <a:srgbClr val="5A3696"/>
                </a:solidFill>
                <a:effectLst/>
                <a:latin typeface="Arial" panose="020B0604020202020204" pitchFamily="34" charset="0"/>
                <a:cs typeface="Arial" panose="020B0604020202020204" pitchFamily="34" charset="0"/>
                <a:hlinkClick r:id="rId4" tooltip="14 de junio"/>
              </a:rPr>
              <a:t>14 de junio</a:t>
            </a:r>
            <a:r>
              <a:rPr lang="es-US" sz="1600" b="0" i="0" dirty="0">
                <a:solidFill>
                  <a:srgbClr val="252525"/>
                </a:solidFill>
                <a:effectLst/>
                <a:latin typeface="Arial" panose="020B0604020202020204" pitchFamily="34" charset="0"/>
                <a:cs typeface="Arial" panose="020B0604020202020204" pitchFamily="34" charset="0"/>
              </a:rPr>
              <a:t> de </a:t>
            </a:r>
            <a:r>
              <a:rPr lang="es-US" sz="1600" b="0" i="0" u="none" strike="noStrike" dirty="0">
                <a:solidFill>
                  <a:srgbClr val="5A3696"/>
                </a:solidFill>
                <a:effectLst/>
                <a:latin typeface="Arial" panose="020B0604020202020204" pitchFamily="34" charset="0"/>
                <a:cs typeface="Arial" panose="020B0604020202020204" pitchFamily="34" charset="0"/>
                <a:hlinkClick r:id="rId5" tooltip="1946"/>
              </a:rPr>
              <a:t>1946</a:t>
            </a:r>
            <a:r>
              <a:rPr lang="es-US" sz="1600" b="0" i="0" dirty="0">
                <a:solidFill>
                  <a:srgbClr val="252525"/>
                </a:solidFill>
                <a:effectLst/>
                <a:latin typeface="Arial" panose="020B0604020202020204" pitchFamily="34" charset="0"/>
                <a:cs typeface="Arial" panose="020B0604020202020204" pitchFamily="34" charset="0"/>
              </a:rPr>
              <a:t>) es un e           empresario, político, personalidad televisiva y escritor </a:t>
            </a:r>
            <a:r>
              <a:rPr lang="es-US" sz="1600" b="0" i="0" u="none" strike="noStrike" dirty="0">
                <a:solidFill>
                  <a:srgbClr val="5A3696"/>
                </a:solidFill>
                <a:effectLst/>
                <a:latin typeface="Arial" panose="020B0604020202020204" pitchFamily="34" charset="0"/>
                <a:cs typeface="Arial" panose="020B0604020202020204" pitchFamily="34" charset="0"/>
                <a:hlinkClick r:id="rId6" tooltip="Estados Unidos"/>
              </a:rPr>
              <a:t>estadounidense</a:t>
            </a:r>
            <a:r>
              <a:rPr lang="es-US" sz="1600" b="0" i="0" dirty="0">
                <a:solidFill>
                  <a:srgbClr val="252525"/>
                </a:solidFill>
                <a:effectLst/>
                <a:latin typeface="Arial" panose="020B0604020202020204" pitchFamily="34" charset="0"/>
                <a:cs typeface="Arial" panose="020B0604020202020204" pitchFamily="34" charset="0"/>
              </a:rPr>
              <a:t>, actual candidato del </a:t>
            </a:r>
            <a:r>
              <a:rPr lang="es-US" sz="1600" b="0" i="0" u="none" strike="noStrike" dirty="0">
                <a:solidFill>
                  <a:srgbClr val="5A3696"/>
                </a:solidFill>
                <a:effectLst/>
                <a:latin typeface="Arial" panose="020B0604020202020204" pitchFamily="34" charset="0"/>
                <a:cs typeface="Arial" panose="020B0604020202020204" pitchFamily="34" charset="0"/>
                <a:hlinkClick r:id="rId7" tooltip="Partido Republicano (Estados Unidos)"/>
              </a:rPr>
              <a:t>Partido Republicano</a:t>
            </a:r>
            <a:r>
              <a:rPr lang="es-US" sz="1600" b="0" i="0" dirty="0">
                <a:solidFill>
                  <a:srgbClr val="252525"/>
                </a:solidFill>
                <a:effectLst/>
                <a:latin typeface="Arial" panose="020B0604020202020204" pitchFamily="34" charset="0"/>
                <a:cs typeface="Arial" panose="020B0604020202020204" pitchFamily="34" charset="0"/>
              </a:rPr>
              <a:t> a la </a:t>
            </a:r>
            <a:r>
              <a:rPr lang="es-US" sz="1600" b="0" i="0" u="none" strike="noStrike" dirty="0">
                <a:solidFill>
                  <a:srgbClr val="5A3696"/>
                </a:solidFill>
                <a:effectLst/>
                <a:latin typeface="Arial" panose="020B0604020202020204" pitchFamily="34" charset="0"/>
                <a:cs typeface="Arial" panose="020B0604020202020204" pitchFamily="34" charset="0"/>
                <a:hlinkClick r:id="rId8" tooltip="Presidente de los Estados Unidos"/>
              </a:rPr>
              <a:t>Presidencia de los Estados Unidos</a:t>
            </a:r>
            <a:r>
              <a:rPr lang="es-US" sz="1600" b="0" i="0" dirty="0">
                <a:solidFill>
                  <a:srgbClr val="252525"/>
                </a:solidFill>
                <a:effectLst/>
                <a:latin typeface="Arial" panose="020B0604020202020204" pitchFamily="34" charset="0"/>
                <a:cs typeface="Arial" panose="020B0604020202020204" pitchFamily="34" charset="0"/>
              </a:rPr>
              <a:t> para las </a:t>
            </a:r>
            <a:r>
              <a:rPr lang="es-US" sz="1600" b="0" i="0" u="none" strike="noStrike" dirty="0">
                <a:solidFill>
                  <a:srgbClr val="5A3696"/>
                </a:solidFill>
                <a:effectLst/>
                <a:latin typeface="Arial" panose="020B0604020202020204" pitchFamily="34" charset="0"/>
                <a:cs typeface="Arial" panose="020B0604020202020204" pitchFamily="34" charset="0"/>
                <a:hlinkClick r:id="rId9" tooltip="Elecciones presidenciales de Estados Unidos de 2016"/>
              </a:rPr>
              <a:t>elecciones presidenciales de 2016</a:t>
            </a:r>
            <a:r>
              <a:rPr lang="es-US" sz="1600" b="0" i="0" dirty="0">
                <a:solidFill>
                  <a:srgbClr val="252525"/>
                </a:solidFill>
                <a:effectLst/>
                <a:latin typeface="Arial" panose="020B0604020202020204" pitchFamily="34" charset="0"/>
                <a:cs typeface="Arial" panose="020B0604020202020204" pitchFamily="34" charset="0"/>
              </a:rPr>
              <a:t>.</a:t>
            </a:r>
          </a:p>
          <a:p>
            <a:pPr marL="0" indent="722313" algn="just">
              <a:buNone/>
            </a:pPr>
            <a:endParaRPr lang="es-US" sz="1600" b="0" i="0" dirty="0">
              <a:solidFill>
                <a:srgbClr val="252525"/>
              </a:solidFill>
              <a:effectLst/>
              <a:latin typeface="Arial" panose="020B0604020202020204" pitchFamily="34" charset="0"/>
              <a:cs typeface="Arial" panose="020B0604020202020204" pitchFamily="34" charset="0"/>
            </a:endParaRPr>
          </a:p>
          <a:p>
            <a:pPr marL="0" indent="722313" algn="just">
              <a:buNone/>
            </a:pPr>
            <a:r>
              <a:rPr lang="es-US" sz="1600" b="0" i="0" dirty="0">
                <a:solidFill>
                  <a:srgbClr val="252525"/>
                </a:solidFill>
                <a:effectLst/>
                <a:latin typeface="Arial" panose="020B0604020202020204" pitchFamily="34" charset="0"/>
                <a:cs typeface="Arial" panose="020B0604020202020204" pitchFamily="34" charset="0"/>
              </a:rPr>
              <a:t>Es presidente de la </a:t>
            </a:r>
            <a:r>
              <a:rPr lang="es-US" sz="1600" b="0" i="0" u="none" strike="noStrike" dirty="0">
                <a:solidFill>
                  <a:srgbClr val="5A3696"/>
                </a:solidFill>
                <a:effectLst/>
                <a:latin typeface="Arial" panose="020B0604020202020204" pitchFamily="34" charset="0"/>
                <a:cs typeface="Arial" panose="020B0604020202020204" pitchFamily="34" charset="0"/>
                <a:hlinkClick r:id="rId10" tooltip="Trump Organization"/>
              </a:rPr>
              <a:t>Trump Organization</a:t>
            </a:r>
            <a:r>
              <a:rPr lang="es-US" sz="1600" b="0" i="0" dirty="0">
                <a:solidFill>
                  <a:srgbClr val="252525"/>
                </a:solidFill>
                <a:effectLst/>
                <a:latin typeface="Arial" panose="020B0604020202020204" pitchFamily="34" charset="0"/>
                <a:cs typeface="Arial" panose="020B0604020202020204" pitchFamily="34" charset="0"/>
              </a:rPr>
              <a:t> y fundador de la empresa de hotel y juegos de azar </a:t>
            </a:r>
            <a:r>
              <a:rPr lang="es-US" sz="1600" b="0" i="0" u="none" strike="noStrike" dirty="0">
                <a:solidFill>
                  <a:srgbClr val="5A3696"/>
                </a:solidFill>
                <a:effectLst/>
                <a:latin typeface="Arial" panose="020B0604020202020204" pitchFamily="34" charset="0"/>
                <a:cs typeface="Arial" panose="020B0604020202020204" pitchFamily="34" charset="0"/>
                <a:hlinkClick r:id="rId11" tooltip="Trump Entertainment Resorts"/>
              </a:rPr>
              <a:t>Trump Entertainment Resorts</a:t>
            </a:r>
            <a:r>
              <a:rPr lang="es-US" sz="1600" b="0" i="0" dirty="0">
                <a:solidFill>
                  <a:srgbClr val="252525"/>
                </a:solidFill>
                <a:effectLst/>
                <a:latin typeface="Arial" panose="020B0604020202020204" pitchFamily="34" charset="0"/>
                <a:cs typeface="Arial" panose="020B0604020202020204" pitchFamily="34" charset="0"/>
              </a:rPr>
              <a:t>, que es ahora propiedad de </a:t>
            </a:r>
            <a:r>
              <a:rPr lang="es-US" sz="1600" b="0" i="0" u="none" strike="noStrike" dirty="0">
                <a:solidFill>
                  <a:srgbClr val="5A3696"/>
                </a:solidFill>
                <a:effectLst/>
                <a:latin typeface="Arial" panose="020B0604020202020204" pitchFamily="34" charset="0"/>
                <a:cs typeface="Arial" panose="020B0604020202020204" pitchFamily="34" charset="0"/>
                <a:hlinkClick r:id="rId12" tooltip="Carl Icahn"/>
              </a:rPr>
              <a:t>Carl Icahn</a:t>
            </a:r>
            <a:r>
              <a:rPr lang="es-US" sz="1600" b="0" i="0" dirty="0">
                <a:solidFill>
                  <a:srgbClr val="252525"/>
                </a:solidFill>
                <a:effectLst/>
                <a:latin typeface="Arial" panose="020B0604020202020204" pitchFamily="34" charset="0"/>
                <a:cs typeface="Arial" panose="020B0604020202020204" pitchFamily="34" charset="0"/>
              </a:rPr>
              <a:t>.</a:t>
            </a:r>
          </a:p>
          <a:p>
            <a:pPr marL="0" indent="722313" algn="just">
              <a:buNone/>
            </a:pPr>
            <a:endParaRPr lang="es-US" sz="1600" baseline="30000" dirty="0">
              <a:solidFill>
                <a:srgbClr val="5A3696"/>
              </a:solidFill>
              <a:latin typeface="Arial" panose="020B0604020202020204" pitchFamily="34" charset="0"/>
              <a:cs typeface="Arial" panose="020B0604020202020204" pitchFamily="34" charset="0"/>
            </a:endParaRPr>
          </a:p>
          <a:p>
            <a:pPr marL="0" indent="722313" algn="just">
              <a:buNone/>
            </a:pPr>
            <a:r>
              <a:rPr lang="es-US" sz="1600" b="0" i="0" dirty="0">
                <a:solidFill>
                  <a:srgbClr val="252525"/>
                </a:solidFill>
                <a:effectLst/>
                <a:latin typeface="Arial" panose="020B0604020202020204" pitchFamily="34" charset="0"/>
                <a:cs typeface="Arial" panose="020B0604020202020204" pitchFamily="34" charset="0"/>
              </a:rPr>
              <a:t>Trump es una celebridad </a:t>
            </a:r>
            <a:r>
              <a:rPr lang="es-US" sz="1600" b="0" i="0" u="none" strike="noStrike" dirty="0">
                <a:solidFill>
                  <a:srgbClr val="5A3696"/>
                </a:solidFill>
                <a:effectLst/>
                <a:latin typeface="Arial" panose="020B0604020202020204" pitchFamily="34" charset="0"/>
                <a:cs typeface="Arial" panose="020B0604020202020204" pitchFamily="34" charset="0"/>
                <a:hlinkClick r:id="rId13" tooltip="Televisión"/>
              </a:rPr>
              <a:t>televisiva</a:t>
            </a:r>
            <a:r>
              <a:rPr lang="es-US" sz="1600" b="0" i="0" dirty="0">
                <a:solidFill>
                  <a:srgbClr val="252525"/>
                </a:solidFill>
                <a:effectLst/>
                <a:latin typeface="Arial" panose="020B0604020202020204" pitchFamily="34" charset="0"/>
                <a:cs typeface="Arial" panose="020B0604020202020204" pitchFamily="34" charset="0"/>
              </a:rPr>
              <a:t>; fue el presentador del </a:t>
            </a:r>
            <a:r>
              <a:rPr lang="es-US" sz="1600" b="0" i="1" u="none" strike="noStrike" dirty="0">
                <a:solidFill>
                  <a:srgbClr val="5A3696"/>
                </a:solidFill>
                <a:effectLst/>
                <a:latin typeface="Arial" panose="020B0604020202020204" pitchFamily="34" charset="0"/>
                <a:cs typeface="Arial" panose="020B0604020202020204" pitchFamily="34" charset="0"/>
                <a:hlinkClick r:id="rId14" tooltip="Reality show"/>
              </a:rPr>
              <a:t>reality show</a:t>
            </a:r>
            <a:r>
              <a:rPr lang="es-US" sz="1600" b="0" i="0" dirty="0">
                <a:solidFill>
                  <a:srgbClr val="252525"/>
                </a:solidFill>
                <a:effectLst/>
                <a:latin typeface="Arial" panose="020B0604020202020204" pitchFamily="34" charset="0"/>
                <a:cs typeface="Arial" panose="020B0604020202020204" pitchFamily="34" charset="0"/>
              </a:rPr>
              <a:t> </a:t>
            </a:r>
            <a:r>
              <a:rPr lang="es-US" sz="1600" b="0" i="0" u="none" strike="noStrike" dirty="0">
                <a:solidFill>
                  <a:srgbClr val="5A3696"/>
                </a:solidFill>
                <a:effectLst/>
                <a:latin typeface="Arial" panose="020B0604020202020204" pitchFamily="34" charset="0"/>
                <a:cs typeface="Arial" panose="020B0604020202020204" pitchFamily="34" charset="0"/>
                <a:hlinkClick r:id="rId15" tooltip="The Apprentice"/>
              </a:rPr>
              <a:t>The Apprentice</a:t>
            </a:r>
            <a:r>
              <a:rPr lang="es-US" sz="1600" b="0" i="0" dirty="0">
                <a:solidFill>
                  <a:srgbClr val="252525"/>
                </a:solidFill>
                <a:effectLst/>
                <a:latin typeface="Arial" panose="020B0604020202020204" pitchFamily="34" charset="0"/>
                <a:cs typeface="Arial" panose="020B0604020202020204" pitchFamily="34" charset="0"/>
              </a:rPr>
              <a:t>, de la </a:t>
            </a:r>
            <a:r>
              <a:rPr lang="es-US" sz="1600" b="0" i="0" u="none" strike="noStrike" dirty="0">
                <a:solidFill>
                  <a:srgbClr val="5A3696"/>
                </a:solidFill>
                <a:effectLst/>
                <a:latin typeface="Arial" panose="020B0604020202020204" pitchFamily="34" charset="0"/>
                <a:cs typeface="Arial" panose="020B0604020202020204" pitchFamily="34" charset="0"/>
                <a:hlinkClick r:id="rId16" tooltip="NBC"/>
              </a:rPr>
              <a:t>NBC</a:t>
            </a:r>
            <a:r>
              <a:rPr lang="es-US" sz="1600" b="0" i="0" dirty="0">
                <a:solidFill>
                  <a:srgbClr val="252525"/>
                </a:solidFill>
                <a:effectLst/>
                <a:latin typeface="Arial" panose="020B0604020202020204" pitchFamily="34" charset="0"/>
                <a:cs typeface="Arial" panose="020B0604020202020204" pitchFamily="34" charset="0"/>
              </a:rPr>
              <a:t>, entre 2004 y 2015.</a:t>
            </a:r>
            <a:endParaRPr lang="es-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52708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634307" y="739541"/>
            <a:ext cx="10293287" cy="457487"/>
          </a:xfrm>
        </p:spPr>
        <p:txBody>
          <a:bodyPr>
            <a:normAutofit fontScale="90000"/>
          </a:bodyPr>
          <a:lstStyle/>
          <a:p>
            <a:r>
              <a:rPr lang="es-US" dirty="0"/>
              <a:t>SEGUIDORES DE TRUMP</a:t>
            </a:r>
          </a:p>
        </p:txBody>
      </p:sp>
      <p:sp>
        <p:nvSpPr>
          <p:cNvPr id="3" name="Marcador de contenido 2"/>
          <p:cNvSpPr>
            <a:spLocks noGrp="1"/>
          </p:cNvSpPr>
          <p:nvPr>
            <p:ph idx="1"/>
          </p:nvPr>
        </p:nvSpPr>
        <p:spPr>
          <a:xfrm>
            <a:off x="1267960" y="1560520"/>
            <a:ext cx="9601200" cy="3581400"/>
          </a:xfrm>
        </p:spPr>
        <p:txBody>
          <a:bodyPr/>
          <a:lstStyle/>
          <a:p>
            <a:endParaRPr lang="es-US" b="0" i="0" dirty="0">
              <a:solidFill>
                <a:srgbClr val="363636"/>
              </a:solidFill>
              <a:effectLst/>
              <a:latin typeface="Roboto Slab"/>
            </a:endParaRPr>
          </a:p>
          <a:p>
            <a:pPr marL="0" indent="811213" algn="just">
              <a:buNone/>
            </a:pPr>
            <a:r>
              <a:rPr lang="es-US" sz="1600" b="0" i="0" dirty="0">
                <a:solidFill>
                  <a:srgbClr val="363636"/>
                </a:solidFill>
                <a:effectLst/>
                <a:latin typeface="Arial" panose="020B0604020202020204" pitchFamily="34" charset="0"/>
                <a:cs typeface="Arial" panose="020B0604020202020204" pitchFamily="34" charset="0"/>
              </a:rPr>
              <a:t>Los seguidores más entusiastas de Donald Trump son blancos, no poseen estudios superiores, se sienten marginados en un Estados Unidos que atraviesa cambios, y se encuentran repartidos por todo el país sin necesariamente ser fieles a la ortodoxia conservadora.</a:t>
            </a:r>
          </a:p>
          <a:p>
            <a:pPr marL="0" indent="811213" algn="just">
              <a:buNone/>
            </a:pPr>
            <a:r>
              <a:rPr lang="es-US" sz="1600" b="0" i="0" dirty="0">
                <a:solidFill>
                  <a:srgbClr val="363636"/>
                </a:solidFill>
                <a:effectLst/>
                <a:latin typeface="Arial" panose="020B0604020202020204" pitchFamily="34" charset="0"/>
                <a:cs typeface="Arial" panose="020B0604020202020204" pitchFamily="34" charset="0"/>
              </a:rPr>
              <a:t>La popularidad de Trump entre los republicanos supera cualquier nicho electoral y en las primarias que se disputan en el país logra atraer por lo menos un 37% de los votos: pobres y ricos, blancos y negros, jóvenes y viejos salen de sus casas para ir a votar por él.</a:t>
            </a:r>
            <a:endParaRPr lang="es-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021905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890684" y="609600"/>
            <a:ext cx="5515897" cy="703006"/>
          </a:xfrm>
        </p:spPr>
        <p:txBody>
          <a:bodyPr/>
          <a:lstStyle/>
          <a:p>
            <a:r>
              <a:rPr lang="es-US" dirty="0"/>
              <a:t>  SEGUIDORES DE TRUMP</a:t>
            </a:r>
          </a:p>
        </p:txBody>
      </p:sp>
      <p:sp>
        <p:nvSpPr>
          <p:cNvPr id="3" name="Marcador de contenido 2"/>
          <p:cNvSpPr>
            <a:spLocks noGrp="1"/>
          </p:cNvSpPr>
          <p:nvPr>
            <p:ph idx="1"/>
          </p:nvPr>
        </p:nvSpPr>
        <p:spPr>
          <a:xfrm>
            <a:off x="1268228" y="1695302"/>
            <a:ext cx="9601200" cy="2861950"/>
          </a:xfrm>
        </p:spPr>
        <p:txBody>
          <a:bodyPr>
            <a:normAutofit/>
          </a:bodyPr>
          <a:lstStyle/>
          <a:p>
            <a:pPr marL="0" indent="722313" algn="just">
              <a:buNone/>
            </a:pPr>
            <a:r>
              <a:rPr lang="es-US" sz="1600" b="0" i="0" dirty="0">
                <a:solidFill>
                  <a:srgbClr val="363636"/>
                </a:solidFill>
                <a:effectLst/>
                <a:latin typeface="Arial" panose="020B0604020202020204" pitchFamily="34" charset="0"/>
                <a:cs typeface="Arial" panose="020B0604020202020204" pitchFamily="34" charset="0"/>
              </a:rPr>
              <a:t>El  grupo demográfico específico en que Trump obtiene su mayor apoyo es de republicanos que no han llegado más allá de la educación secundaria tanto en el noreste (47% en New Hampshire) y el Sur (56% en Mississippi).</a:t>
            </a:r>
          </a:p>
          <a:p>
            <a:pPr marL="0" indent="722313" algn="just">
              <a:buNone/>
            </a:pPr>
            <a:r>
              <a:rPr lang="es-US" sz="1600" b="0" i="0" dirty="0">
                <a:solidFill>
                  <a:srgbClr val="363636"/>
                </a:solidFill>
                <a:effectLst/>
                <a:latin typeface="Arial" panose="020B0604020202020204" pitchFamily="34" charset="0"/>
                <a:cs typeface="Arial" panose="020B0604020202020204" pitchFamily="34" charset="0"/>
              </a:rPr>
              <a:t>Esto no significa que Trump no reciba apoyo de graduados universitarios, pero pese a obtener un respaldo mayoritario en este grupo, los apoyos se dividen en forma más equilibrada con otros candidatos.</a:t>
            </a:r>
          </a:p>
          <a:p>
            <a:pPr marL="0" indent="722313" algn="just">
              <a:buNone/>
            </a:pPr>
            <a:r>
              <a:rPr lang="es-US" sz="1600" b="0" i="0" dirty="0">
                <a:solidFill>
                  <a:srgbClr val="363636"/>
                </a:solidFill>
                <a:effectLst/>
                <a:latin typeface="Arial" panose="020B0604020202020204" pitchFamily="34" charset="0"/>
                <a:cs typeface="Arial" panose="020B0604020202020204" pitchFamily="34" charset="0"/>
              </a:rPr>
              <a:t>Como el Partido Republicano es esencialmente un partido de ciudadanos blancos, la base de apoyo más importante para el millonario está entre electores blancos sin diplomar, ya que casi la mitad de ellos ha votado por Trump hasta ahora.</a:t>
            </a:r>
            <a:endParaRPr lang="es-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542050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404806" y="875070"/>
            <a:ext cx="7120737" cy="850490"/>
          </a:xfrm>
        </p:spPr>
        <p:txBody>
          <a:bodyPr/>
          <a:lstStyle/>
          <a:p>
            <a:pPr algn="ctr"/>
            <a:r>
              <a:rPr lang="es-US" dirty="0"/>
              <a:t>RAZONES DE LA CANDIDATURA</a:t>
            </a:r>
          </a:p>
        </p:txBody>
      </p:sp>
      <p:sp>
        <p:nvSpPr>
          <p:cNvPr id="3" name="Marcador de contenido 2"/>
          <p:cNvSpPr>
            <a:spLocks noGrp="1"/>
          </p:cNvSpPr>
          <p:nvPr>
            <p:ph idx="1"/>
          </p:nvPr>
        </p:nvSpPr>
        <p:spPr>
          <a:xfrm>
            <a:off x="1164030" y="2086849"/>
            <a:ext cx="9277827" cy="2308172"/>
          </a:xfrm>
        </p:spPr>
        <p:txBody>
          <a:bodyPr/>
          <a:lstStyle/>
          <a:p>
            <a:pPr marL="0" indent="722313">
              <a:buFont typeface="+mj-lt"/>
              <a:buAutoNum type="romanUcPeriod"/>
            </a:pPr>
            <a:r>
              <a:rPr lang="es-US" b="1" i="0" dirty="0">
                <a:solidFill>
                  <a:srgbClr val="666666"/>
                </a:solidFill>
                <a:effectLst/>
                <a:latin typeface="Lato"/>
              </a:rPr>
              <a:t>Un sector de la clase obrera lo verá como un aliado.</a:t>
            </a:r>
            <a:r>
              <a:rPr lang="es-US" b="0" i="0" dirty="0">
                <a:solidFill>
                  <a:srgbClr val="666666"/>
                </a:solidFill>
                <a:effectLst/>
                <a:latin typeface="Lato"/>
              </a:rPr>
              <a:t> </a:t>
            </a:r>
          </a:p>
          <a:p>
            <a:pPr marL="0" indent="722313">
              <a:buFont typeface="+mj-lt"/>
              <a:buAutoNum type="romanUcPeriod"/>
            </a:pPr>
            <a:r>
              <a:rPr lang="es-US" b="1" i="0" dirty="0">
                <a:solidFill>
                  <a:srgbClr val="666666"/>
                </a:solidFill>
                <a:effectLst/>
                <a:latin typeface="Lato"/>
              </a:rPr>
              <a:t>Es un hombre blanco.</a:t>
            </a:r>
          </a:p>
          <a:p>
            <a:pPr marL="0" indent="722313">
              <a:buFont typeface="+mj-lt"/>
              <a:buAutoNum type="romanUcPeriod"/>
            </a:pPr>
            <a:r>
              <a:rPr lang="es-US" b="1" i="0" dirty="0">
                <a:solidFill>
                  <a:srgbClr val="666666"/>
                </a:solidFill>
                <a:effectLst/>
                <a:latin typeface="Lato"/>
              </a:rPr>
              <a:t>Las políticas de Clinton.</a:t>
            </a:r>
            <a:r>
              <a:rPr lang="es-US" b="0" i="0" dirty="0">
                <a:solidFill>
                  <a:srgbClr val="666666"/>
                </a:solidFill>
                <a:effectLst/>
                <a:latin typeface="Lato"/>
              </a:rPr>
              <a:t> </a:t>
            </a:r>
          </a:p>
          <a:p>
            <a:pPr marL="0" indent="722313">
              <a:buFont typeface="+mj-lt"/>
              <a:buAutoNum type="romanUcPeriod"/>
            </a:pPr>
            <a:r>
              <a:rPr lang="es-US" b="1" i="0" dirty="0">
                <a:solidFill>
                  <a:srgbClr val="666666"/>
                </a:solidFill>
                <a:effectLst/>
                <a:latin typeface="Lato"/>
              </a:rPr>
              <a:t> Los simpatizantes de </a:t>
            </a:r>
            <a:r>
              <a:rPr lang="es-US" b="1" i="0" u="none" strike="noStrike" dirty="0">
                <a:solidFill>
                  <a:srgbClr val="03B282"/>
                </a:solidFill>
                <a:effectLst/>
                <a:latin typeface="inherit"/>
                <a:hlinkClick r:id="rId2"/>
              </a:rPr>
              <a:t>Bernie Sanders</a:t>
            </a:r>
            <a:r>
              <a:rPr lang="es-US" b="1" i="0" dirty="0">
                <a:solidFill>
                  <a:srgbClr val="666666"/>
                </a:solidFill>
                <a:effectLst/>
                <a:latin typeface="Lato"/>
              </a:rPr>
              <a:t> no están muy convencidos de votar por ella.</a:t>
            </a:r>
            <a:r>
              <a:rPr lang="es-US" b="0" i="0" dirty="0">
                <a:solidFill>
                  <a:srgbClr val="666666"/>
                </a:solidFill>
                <a:effectLst/>
                <a:latin typeface="Lato"/>
              </a:rPr>
              <a:t> </a:t>
            </a:r>
          </a:p>
          <a:p>
            <a:pPr marL="0" indent="722313">
              <a:buFont typeface="+mj-lt"/>
              <a:buAutoNum type="romanUcPeriod"/>
            </a:pPr>
            <a:r>
              <a:rPr lang="es-US" b="1" i="0" dirty="0">
                <a:solidFill>
                  <a:srgbClr val="666666"/>
                </a:solidFill>
                <a:effectLst/>
                <a:latin typeface="Lato"/>
              </a:rPr>
              <a:t>Algunos votarán por Trump para enviar un mensaje.</a:t>
            </a:r>
            <a:r>
              <a:rPr lang="es-US" b="0" i="0" dirty="0">
                <a:solidFill>
                  <a:srgbClr val="666666"/>
                </a:solidFill>
                <a:effectLst/>
                <a:latin typeface="Lato"/>
              </a:rPr>
              <a:t> </a:t>
            </a:r>
            <a:endParaRPr lang="es-US" dirty="0"/>
          </a:p>
        </p:txBody>
      </p:sp>
    </p:spTree>
    <p:extLst>
      <p:ext uri="{BB962C8B-B14F-4D97-AF65-F5344CB8AC3E}">
        <p14:creationId xmlns:p14="http://schemas.microsoft.com/office/powerpoint/2010/main" val="3242694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14753" y="913531"/>
            <a:ext cx="8596668" cy="812030"/>
          </a:xfrm>
        </p:spPr>
        <p:txBody>
          <a:bodyPr/>
          <a:lstStyle/>
          <a:p>
            <a:r>
              <a:rPr lang="es-US" dirty="0"/>
              <a:t>            FAMILIA Y NEGOCIOS</a:t>
            </a:r>
          </a:p>
        </p:txBody>
      </p:sp>
      <p:sp>
        <p:nvSpPr>
          <p:cNvPr id="3" name="Marcador de contenido 2"/>
          <p:cNvSpPr>
            <a:spLocks noGrp="1"/>
          </p:cNvSpPr>
          <p:nvPr>
            <p:ph idx="1"/>
          </p:nvPr>
        </p:nvSpPr>
        <p:spPr>
          <a:xfrm>
            <a:off x="942805" y="2175338"/>
            <a:ext cx="8596668" cy="3880773"/>
          </a:xfrm>
        </p:spPr>
        <p:txBody>
          <a:bodyPr/>
          <a:lstStyle/>
          <a:p>
            <a:pPr marL="0" indent="722313" algn="just">
              <a:buNone/>
            </a:pPr>
            <a:r>
              <a:rPr lang="es-US" b="0" i="0" dirty="0">
                <a:solidFill>
                  <a:srgbClr val="252525"/>
                </a:solidFill>
                <a:effectLst/>
                <a:latin typeface="Helvetica Neue"/>
              </a:rPr>
              <a:t>Es hijo de un empresario inmobiliario de </a:t>
            </a:r>
            <a:r>
              <a:rPr lang="es-US" b="0" i="0" u="none" strike="noStrike" dirty="0">
                <a:solidFill>
                  <a:srgbClr val="5A3696"/>
                </a:solidFill>
                <a:effectLst/>
                <a:latin typeface="Helvetica Neue"/>
                <a:hlinkClick r:id="rId2" tooltip="Nueva York"/>
              </a:rPr>
              <a:t>Nueva York</a:t>
            </a:r>
            <a:r>
              <a:rPr lang="es-US" b="0" i="0" dirty="0">
                <a:solidFill>
                  <a:srgbClr val="252525"/>
                </a:solidFill>
                <a:effectLst/>
                <a:latin typeface="Helvetica Neue"/>
              </a:rPr>
              <a:t>, en cuya compañía, Elizabeth Trump &amp; Son, trabajó mientras estudiaba en la </a:t>
            </a:r>
            <a:r>
              <a:rPr lang="es-US" b="0" i="0" u="none" strike="noStrike" dirty="0">
                <a:solidFill>
                  <a:srgbClr val="5A3696"/>
                </a:solidFill>
                <a:effectLst/>
                <a:latin typeface="Helvetica Neue"/>
                <a:hlinkClick r:id="rId3" tooltip="Escuela de Negocios Wharton"/>
              </a:rPr>
              <a:t>Escuela de Negocios Wharton</a:t>
            </a:r>
            <a:r>
              <a:rPr lang="es-US" b="0" i="0" dirty="0">
                <a:solidFill>
                  <a:srgbClr val="252525"/>
                </a:solidFill>
                <a:effectLst/>
                <a:latin typeface="Helvetica Neue"/>
              </a:rPr>
              <a:t> de la </a:t>
            </a:r>
            <a:r>
              <a:rPr lang="es-US" b="0" i="0" u="none" strike="noStrike" dirty="0">
                <a:solidFill>
                  <a:srgbClr val="5A3696"/>
                </a:solidFill>
                <a:effectLst/>
                <a:latin typeface="Helvetica Neue"/>
                <a:hlinkClick r:id="rId4" tooltip="Universidad de Pensilvania"/>
              </a:rPr>
              <a:t>Universidad de Pensilvania</a:t>
            </a:r>
            <a:r>
              <a:rPr lang="es-US" b="0" i="0" dirty="0">
                <a:solidFill>
                  <a:srgbClr val="252525"/>
                </a:solidFill>
                <a:effectLst/>
                <a:latin typeface="Helvetica Neue"/>
              </a:rPr>
              <a:t>. </a:t>
            </a:r>
          </a:p>
          <a:p>
            <a:pPr marL="0" indent="722313" algn="just">
              <a:buNone/>
            </a:pPr>
            <a:r>
              <a:rPr lang="es-US" b="0" i="0" dirty="0">
                <a:solidFill>
                  <a:srgbClr val="252525"/>
                </a:solidFill>
                <a:effectLst/>
                <a:latin typeface="Helvetica Neue"/>
              </a:rPr>
              <a:t>En 1968, se unió oficialmente a esa sociedad, que controla desde 1971, cuando la renombró </a:t>
            </a:r>
            <a:r>
              <a:rPr lang="es-US" b="0" i="0" u="none" strike="noStrike" dirty="0">
                <a:solidFill>
                  <a:srgbClr val="5A3696"/>
                </a:solidFill>
                <a:effectLst/>
                <a:latin typeface="Helvetica Neue"/>
                <a:hlinkClick r:id="rId5" tooltip="Trump Organization"/>
              </a:rPr>
              <a:t>Trump Organization</a:t>
            </a:r>
            <a:r>
              <a:rPr lang="es-US" b="0" i="0" dirty="0">
                <a:solidFill>
                  <a:srgbClr val="252525"/>
                </a:solidFill>
                <a:effectLst/>
                <a:latin typeface="Helvetica Neue"/>
              </a:rPr>
              <a:t>.</a:t>
            </a:r>
            <a:endParaRPr lang="es-US" b="0" i="0" baseline="30000" dirty="0">
              <a:solidFill>
                <a:srgbClr val="5A3696"/>
              </a:solidFill>
              <a:effectLst/>
              <a:latin typeface="inherit"/>
            </a:endParaRPr>
          </a:p>
          <a:p>
            <a:pPr marL="0" indent="722313" algn="just">
              <a:buNone/>
            </a:pPr>
            <a:r>
              <a:rPr lang="es-US" b="0" i="0" dirty="0">
                <a:solidFill>
                  <a:srgbClr val="252525"/>
                </a:solidFill>
                <a:effectLst/>
                <a:latin typeface="Helvetica Neue"/>
              </a:rPr>
              <a:t> En los años 1990 la empresa entró en </a:t>
            </a:r>
            <a:r>
              <a:rPr lang="es-US" b="0" i="0" u="none" strike="noStrike" dirty="0">
                <a:solidFill>
                  <a:srgbClr val="5A3696"/>
                </a:solidFill>
                <a:effectLst/>
                <a:latin typeface="Helvetica Neue"/>
                <a:hlinkClick r:id="rId6" tooltip="Bancarrota"/>
              </a:rPr>
              <a:t>bancarrota</a:t>
            </a:r>
            <a:r>
              <a:rPr lang="es-US" b="0" i="0" dirty="0">
                <a:solidFill>
                  <a:srgbClr val="252525"/>
                </a:solidFill>
                <a:effectLst/>
                <a:latin typeface="Helvetica Neue"/>
              </a:rPr>
              <a:t> comercial, pero en la década siguiente se recuperó, lo que le reportó una fortuna de varios miles de millones de dólares.</a:t>
            </a:r>
            <a:endParaRPr lang="es-US" dirty="0"/>
          </a:p>
        </p:txBody>
      </p:sp>
    </p:spTree>
    <p:extLst>
      <p:ext uri="{BB962C8B-B14F-4D97-AF65-F5344CB8AC3E}">
        <p14:creationId xmlns:p14="http://schemas.microsoft.com/office/powerpoint/2010/main" val="338314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5605" y="771832"/>
            <a:ext cx="8596668" cy="747251"/>
          </a:xfrm>
        </p:spPr>
        <p:txBody>
          <a:bodyPr/>
          <a:lstStyle/>
          <a:p>
            <a:pPr algn="ctr"/>
            <a:r>
              <a:rPr lang="es-US" dirty="0"/>
              <a:t>       CAMPAÑAS POLITICAS</a:t>
            </a:r>
          </a:p>
        </p:txBody>
      </p:sp>
      <p:sp>
        <p:nvSpPr>
          <p:cNvPr id="3" name="Marcador de contenido 2"/>
          <p:cNvSpPr>
            <a:spLocks noGrp="1"/>
          </p:cNvSpPr>
          <p:nvPr>
            <p:ph idx="1"/>
          </p:nvPr>
        </p:nvSpPr>
        <p:spPr/>
        <p:txBody>
          <a:bodyPr>
            <a:normAutofit/>
          </a:bodyPr>
          <a:lstStyle/>
          <a:p>
            <a:pPr marL="0" indent="722313" algn="just">
              <a:buNone/>
            </a:pPr>
            <a:r>
              <a:rPr lang="es-US" sz="1600" b="0" i="0" dirty="0">
                <a:solidFill>
                  <a:srgbClr val="252525"/>
                </a:solidFill>
                <a:effectLst/>
                <a:latin typeface="Arial" panose="020B0604020202020204" pitchFamily="34" charset="0"/>
                <a:cs typeface="Arial" panose="020B0604020202020204" pitchFamily="34" charset="0"/>
              </a:rPr>
              <a:t>Su </a:t>
            </a:r>
            <a:r>
              <a:rPr lang="es-US" sz="1600" b="0" i="0" u="none" strike="noStrike" dirty="0">
                <a:solidFill>
                  <a:srgbClr val="5A3696"/>
                </a:solidFill>
                <a:effectLst/>
                <a:latin typeface="Arial" panose="020B0604020202020204" pitchFamily="34" charset="0"/>
                <a:cs typeface="Arial" panose="020B0604020202020204" pitchFamily="34" charset="0"/>
                <a:hlinkClick r:id="rId2" tooltip="Campaña presidencial de Donald Trump de 2016"/>
              </a:rPr>
              <a:t>campaña para obtener la candidatura republicana</a:t>
            </a:r>
            <a:r>
              <a:rPr lang="es-US" sz="1600" b="0" i="0" dirty="0">
                <a:solidFill>
                  <a:srgbClr val="252525"/>
                </a:solidFill>
                <a:effectLst/>
                <a:latin typeface="Arial" panose="020B0604020202020204" pitchFamily="34" charset="0"/>
                <a:cs typeface="Arial" panose="020B0604020202020204" pitchFamily="34" charset="0"/>
              </a:rPr>
              <a:t> a la </a:t>
            </a:r>
            <a:r>
              <a:rPr lang="es-US" sz="1600" b="0" i="0" u="none" strike="noStrike" dirty="0">
                <a:solidFill>
                  <a:srgbClr val="5A3696"/>
                </a:solidFill>
                <a:effectLst/>
                <a:latin typeface="Arial" panose="020B0604020202020204" pitchFamily="34" charset="0"/>
                <a:cs typeface="Arial" panose="020B0604020202020204" pitchFamily="34" charset="0"/>
                <a:hlinkClick r:id="rId3" tooltip="Casa Blanca"/>
              </a:rPr>
              <a:t>Casa Blanca</a:t>
            </a:r>
            <a:r>
              <a:rPr lang="es-US" sz="1600" b="0" i="0" dirty="0">
                <a:solidFill>
                  <a:srgbClr val="252525"/>
                </a:solidFill>
                <a:effectLst/>
                <a:latin typeface="Arial" panose="020B0604020202020204" pitchFamily="34" charset="0"/>
                <a:cs typeface="Arial" panose="020B0604020202020204" pitchFamily="34" charset="0"/>
              </a:rPr>
              <a:t> para las elecciones de 2016 se vio caracterizada desde su inicio por una gran atención mediática a nivel nacional e internacional debido a la sucesión de declaraciones polémicas por parte de Trump. </a:t>
            </a:r>
          </a:p>
          <a:p>
            <a:pPr marL="0" indent="722313" algn="just">
              <a:buNone/>
            </a:pPr>
            <a:r>
              <a:rPr lang="es-US" sz="1600" b="0" i="0" dirty="0">
                <a:solidFill>
                  <a:srgbClr val="252525"/>
                </a:solidFill>
                <a:effectLst/>
                <a:latin typeface="Arial" panose="020B0604020202020204" pitchFamily="34" charset="0"/>
                <a:cs typeface="Arial" panose="020B0604020202020204" pitchFamily="34" charset="0"/>
              </a:rPr>
              <a:t> Sus propuestas más repetidas consisten en la construcción de un muro a lo largo de la </a:t>
            </a:r>
            <a:r>
              <a:rPr lang="es-US" sz="1600" b="0" i="0" u="none" strike="noStrike" dirty="0">
                <a:solidFill>
                  <a:srgbClr val="5A3696"/>
                </a:solidFill>
                <a:effectLst/>
                <a:latin typeface="Arial" panose="020B0604020202020204" pitchFamily="34" charset="0"/>
                <a:cs typeface="Arial" panose="020B0604020202020204" pitchFamily="34" charset="0"/>
                <a:hlinkClick r:id="rId4" tooltip="Frontera entre Estados Unidos y México"/>
              </a:rPr>
              <a:t>frontera con México</a:t>
            </a:r>
            <a:r>
              <a:rPr lang="es-US" sz="1600" b="0" i="0" dirty="0">
                <a:solidFill>
                  <a:srgbClr val="252525"/>
                </a:solidFill>
                <a:effectLst/>
                <a:latin typeface="Arial" panose="020B0604020202020204" pitchFamily="34" charset="0"/>
                <a:cs typeface="Arial" panose="020B0604020202020204" pitchFamily="34" charset="0"/>
              </a:rPr>
              <a:t> y una política dura contra la </a:t>
            </a:r>
            <a:r>
              <a:rPr lang="es-US" sz="1600" b="0" i="0" u="none" strike="noStrike" dirty="0">
                <a:solidFill>
                  <a:srgbClr val="5A3696"/>
                </a:solidFill>
                <a:effectLst/>
                <a:latin typeface="Arial" panose="020B0604020202020204" pitchFamily="34" charset="0"/>
                <a:cs typeface="Arial" panose="020B0604020202020204" pitchFamily="34" charset="0"/>
                <a:hlinkClick r:id="rId5" tooltip="Inmigración ilegal"/>
              </a:rPr>
              <a:t>inmigración ilegal</a:t>
            </a:r>
            <a:r>
              <a:rPr lang="es-US" sz="1600" b="0" i="0" dirty="0">
                <a:solidFill>
                  <a:srgbClr val="252525"/>
                </a:solidFill>
                <a:effectLst/>
                <a:latin typeface="Arial" panose="020B0604020202020204" pitchFamily="34" charset="0"/>
                <a:cs typeface="Arial" panose="020B0604020202020204" pitchFamily="34" charset="0"/>
              </a:rPr>
              <a:t>, además de una prohibición temporal de la entrada de </a:t>
            </a:r>
            <a:r>
              <a:rPr lang="es-US" sz="1600" b="0" i="0" u="none" strike="noStrike" dirty="0">
                <a:solidFill>
                  <a:srgbClr val="5A3696"/>
                </a:solidFill>
                <a:effectLst/>
                <a:latin typeface="Arial" panose="020B0604020202020204" pitchFamily="34" charset="0"/>
                <a:cs typeface="Arial" panose="020B0604020202020204" pitchFamily="34" charset="0"/>
                <a:hlinkClick r:id="rId6" tooltip="Musulmán"/>
              </a:rPr>
              <a:t>musulmanes</a:t>
            </a:r>
            <a:r>
              <a:rPr lang="es-US" sz="1600" b="0" i="0" dirty="0">
                <a:solidFill>
                  <a:srgbClr val="252525"/>
                </a:solidFill>
                <a:effectLst/>
                <a:latin typeface="Arial" panose="020B0604020202020204" pitchFamily="34" charset="0"/>
                <a:cs typeface="Arial" panose="020B0604020202020204" pitchFamily="34" charset="0"/>
              </a:rPr>
              <a:t> en los Estados Unidos. </a:t>
            </a:r>
          </a:p>
          <a:p>
            <a:pPr marL="0" indent="722313" algn="just">
              <a:buNone/>
            </a:pPr>
            <a:r>
              <a:rPr lang="es-US" sz="1600" b="0" i="0" dirty="0">
                <a:solidFill>
                  <a:srgbClr val="252525"/>
                </a:solidFill>
                <a:effectLst/>
                <a:latin typeface="Arial" panose="020B0604020202020204" pitchFamily="34" charset="0"/>
                <a:cs typeface="Arial" panose="020B0604020202020204" pitchFamily="34" charset="0"/>
              </a:rPr>
              <a:t>En lo económico, aboga por modificar la </a:t>
            </a:r>
            <a:r>
              <a:rPr lang="es-US" sz="1600" b="0" i="0" u="none" strike="noStrike" dirty="0">
                <a:solidFill>
                  <a:srgbClr val="5A3696"/>
                </a:solidFill>
                <a:effectLst/>
                <a:latin typeface="Arial" panose="020B0604020202020204" pitchFamily="34" charset="0"/>
                <a:cs typeface="Arial" panose="020B0604020202020204" pitchFamily="34" charset="0"/>
                <a:hlinkClick r:id="rId7" tooltip="Política comercial"/>
              </a:rPr>
              <a:t>política comercial</a:t>
            </a:r>
            <a:r>
              <a:rPr lang="es-US" sz="1600" b="0" i="0" dirty="0">
                <a:solidFill>
                  <a:srgbClr val="252525"/>
                </a:solidFill>
                <a:effectLst/>
                <a:latin typeface="Arial" panose="020B0604020202020204" pitchFamily="34" charset="0"/>
                <a:cs typeface="Arial" panose="020B0604020202020204" pitchFamily="34" charset="0"/>
              </a:rPr>
              <a:t> del país y fortalecer la producción nacional en detrimento de la </a:t>
            </a:r>
            <a:r>
              <a:rPr lang="es-US" sz="1600" b="0" i="0" u="none" strike="noStrike" dirty="0">
                <a:solidFill>
                  <a:srgbClr val="5A3696"/>
                </a:solidFill>
                <a:effectLst/>
                <a:latin typeface="Arial" panose="020B0604020202020204" pitchFamily="34" charset="0"/>
                <a:cs typeface="Arial" panose="020B0604020202020204" pitchFamily="34" charset="0"/>
                <a:hlinkClick r:id="rId8" tooltip="Deslocalización"/>
              </a:rPr>
              <a:t>deslocalización</a:t>
            </a:r>
            <a:r>
              <a:rPr lang="es-US" sz="1600" b="0" i="0" dirty="0">
                <a:solidFill>
                  <a:srgbClr val="252525"/>
                </a:solidFill>
                <a:effectLst/>
                <a:latin typeface="Arial" panose="020B0604020202020204" pitchFamily="34" charset="0"/>
                <a:cs typeface="Arial" panose="020B0604020202020204" pitchFamily="34" charset="0"/>
              </a:rPr>
              <a:t>, en consonancia con posiciones </a:t>
            </a:r>
            <a:r>
              <a:rPr lang="es-US" sz="1600" b="0" i="0" u="none" strike="noStrike" dirty="0">
                <a:solidFill>
                  <a:srgbClr val="5A3696"/>
                </a:solidFill>
                <a:effectLst/>
                <a:latin typeface="Arial" panose="020B0604020202020204" pitchFamily="34" charset="0"/>
                <a:cs typeface="Arial" panose="020B0604020202020204" pitchFamily="34" charset="0"/>
                <a:hlinkClick r:id="rId9" tooltip="Proteccionismo"/>
              </a:rPr>
              <a:t>proteccionistas</a:t>
            </a:r>
            <a:r>
              <a:rPr lang="es-US" sz="1600" b="0" i="0" dirty="0">
                <a:solidFill>
                  <a:srgbClr val="252525"/>
                </a:solidFill>
                <a:effectLst/>
                <a:latin typeface="Arial" panose="020B0604020202020204" pitchFamily="34" charset="0"/>
                <a:cs typeface="Arial" panose="020B0604020202020204" pitchFamily="34" charset="0"/>
              </a:rPr>
              <a:t>.</a:t>
            </a:r>
            <a:endParaRPr lang="es-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92375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743597" y="629280"/>
            <a:ext cx="8596668" cy="773851"/>
          </a:xfrm>
        </p:spPr>
        <p:txBody>
          <a:bodyPr/>
          <a:lstStyle/>
          <a:p>
            <a:r>
              <a:rPr lang="es-US" dirty="0"/>
              <a:t>              PRIMEROS  AÑOS</a:t>
            </a:r>
          </a:p>
        </p:txBody>
      </p:sp>
      <p:sp>
        <p:nvSpPr>
          <p:cNvPr id="3" name="Marcador de contenido 2"/>
          <p:cNvSpPr>
            <a:spLocks noGrp="1"/>
          </p:cNvSpPr>
          <p:nvPr>
            <p:ph idx="1"/>
          </p:nvPr>
        </p:nvSpPr>
        <p:spPr>
          <a:xfrm>
            <a:off x="2005070" y="1666301"/>
            <a:ext cx="9601200" cy="3581400"/>
          </a:xfrm>
        </p:spPr>
        <p:txBody>
          <a:bodyPr>
            <a:normAutofit/>
          </a:bodyPr>
          <a:lstStyle/>
          <a:p>
            <a:pPr marL="0" indent="725488" algn="just">
              <a:buNone/>
            </a:pPr>
            <a:r>
              <a:rPr lang="es-US" sz="1600" b="0" i="0" dirty="0">
                <a:solidFill>
                  <a:srgbClr val="252525"/>
                </a:solidFill>
                <a:effectLst/>
                <a:latin typeface="Arial" panose="020B0604020202020204" pitchFamily="34" charset="0"/>
                <a:cs typeface="Arial" panose="020B0604020202020204" pitchFamily="34" charset="0"/>
              </a:rPr>
              <a:t>Trump nació el 14 de junio de 1946, en el </a:t>
            </a:r>
            <a:r>
              <a:rPr lang="es-US" sz="1600" b="0" i="0" u="none" strike="noStrike" dirty="0">
                <a:solidFill>
                  <a:srgbClr val="5A3696"/>
                </a:solidFill>
                <a:effectLst/>
                <a:latin typeface="Arial" panose="020B0604020202020204" pitchFamily="34" charset="0"/>
                <a:cs typeface="Arial" panose="020B0604020202020204" pitchFamily="34" charset="0"/>
                <a:hlinkClick r:id="rId2" tooltip="Borough (Nueva York)"/>
              </a:rPr>
              <a:t>barrio</a:t>
            </a:r>
            <a:r>
              <a:rPr lang="es-US" sz="1600" b="0" i="0" dirty="0">
                <a:solidFill>
                  <a:srgbClr val="252525"/>
                </a:solidFill>
                <a:effectLst/>
                <a:latin typeface="Arial" panose="020B0604020202020204" pitchFamily="34" charset="0"/>
                <a:cs typeface="Arial" panose="020B0604020202020204" pitchFamily="34" charset="0"/>
              </a:rPr>
              <a:t> </a:t>
            </a:r>
            <a:r>
              <a:rPr lang="es-US" sz="1600" b="0" i="0" u="none" strike="noStrike" dirty="0">
                <a:solidFill>
                  <a:srgbClr val="5A3696"/>
                </a:solidFill>
                <a:effectLst/>
                <a:latin typeface="Arial" panose="020B0604020202020204" pitchFamily="34" charset="0"/>
                <a:cs typeface="Arial" panose="020B0604020202020204" pitchFamily="34" charset="0"/>
                <a:hlinkClick r:id="rId3" tooltip="Nueva York"/>
              </a:rPr>
              <a:t>neoyorquino</a:t>
            </a:r>
            <a:r>
              <a:rPr lang="es-US" sz="1600" b="0" i="0" dirty="0">
                <a:solidFill>
                  <a:srgbClr val="252525"/>
                </a:solidFill>
                <a:effectLst/>
                <a:latin typeface="Arial" panose="020B0604020202020204" pitchFamily="34" charset="0"/>
                <a:cs typeface="Arial" panose="020B0604020202020204" pitchFamily="34" charset="0"/>
              </a:rPr>
              <a:t> de </a:t>
            </a:r>
            <a:r>
              <a:rPr lang="es-US" sz="1600" b="0" i="0" u="none" strike="noStrike" dirty="0">
                <a:solidFill>
                  <a:srgbClr val="5A3696"/>
                </a:solidFill>
                <a:effectLst/>
                <a:latin typeface="Arial" panose="020B0604020202020204" pitchFamily="34" charset="0"/>
                <a:cs typeface="Arial" panose="020B0604020202020204" pitchFamily="34" charset="0"/>
                <a:hlinkClick r:id="rId4" tooltip="Queens"/>
              </a:rPr>
              <a:t>Queens</a:t>
            </a:r>
            <a:r>
              <a:rPr lang="es-US" sz="1600" b="0" i="0" dirty="0">
                <a:solidFill>
                  <a:srgbClr val="252525"/>
                </a:solidFill>
                <a:effectLst/>
                <a:latin typeface="Arial" panose="020B0604020202020204" pitchFamily="34" charset="0"/>
                <a:cs typeface="Arial" panose="020B0604020202020204" pitchFamily="34" charset="0"/>
              </a:rPr>
              <a:t>. Fue uno de los cinco hijos de Mary Anne MacLeod y de </a:t>
            </a:r>
            <a:r>
              <a:rPr lang="es-US" sz="1600" b="0" i="0" u="none" strike="noStrike" dirty="0">
                <a:solidFill>
                  <a:srgbClr val="5A3696"/>
                </a:solidFill>
                <a:effectLst/>
                <a:latin typeface="Arial" panose="020B0604020202020204" pitchFamily="34" charset="0"/>
                <a:cs typeface="Arial" panose="020B0604020202020204" pitchFamily="34" charset="0"/>
                <a:hlinkClick r:id="rId5" tooltip="Fred Trump"/>
              </a:rPr>
              <a:t>Fred Trump</a:t>
            </a:r>
            <a:r>
              <a:rPr lang="es-US" sz="1600" b="0" i="0" dirty="0">
                <a:solidFill>
                  <a:srgbClr val="252525"/>
                </a:solidFill>
                <a:effectLst/>
                <a:latin typeface="Arial" panose="020B0604020202020204" pitchFamily="34" charset="0"/>
                <a:cs typeface="Arial" panose="020B0604020202020204" pitchFamily="34" charset="0"/>
              </a:rPr>
              <a:t>, que se casaron en 1936. Su hermano mayor, Fred, murió en 1981 a los 43 años.</a:t>
            </a:r>
            <a:r>
              <a:rPr lang="es-US" sz="1600" baseline="30000" dirty="0">
                <a:solidFill>
                  <a:srgbClr val="5A3696"/>
                </a:solidFill>
                <a:latin typeface="Arial" panose="020B0604020202020204" pitchFamily="34" charset="0"/>
                <a:cs typeface="Arial" panose="020B0604020202020204" pitchFamily="34" charset="0"/>
              </a:rPr>
              <a:t>[</a:t>
            </a:r>
            <a:endParaRPr lang="es-US" sz="1600" b="0" i="0" dirty="0">
              <a:solidFill>
                <a:srgbClr val="252525"/>
              </a:solidFill>
              <a:effectLst/>
              <a:latin typeface="Arial" panose="020B0604020202020204" pitchFamily="34" charset="0"/>
              <a:cs typeface="Arial" panose="020B0604020202020204" pitchFamily="34" charset="0"/>
            </a:endParaRPr>
          </a:p>
          <a:p>
            <a:pPr marL="0" indent="725488" algn="just">
              <a:buNone/>
            </a:pPr>
            <a:r>
              <a:rPr lang="es-US" sz="1600" b="0" i="0" dirty="0">
                <a:solidFill>
                  <a:srgbClr val="252525"/>
                </a:solidFill>
                <a:effectLst/>
                <a:latin typeface="Arial" panose="020B0604020202020204" pitchFamily="34" charset="0"/>
                <a:cs typeface="Arial" panose="020B0604020202020204" pitchFamily="34" charset="0"/>
              </a:rPr>
              <a:t>Su madre era una inmigrante escocesa nacida en la </a:t>
            </a:r>
            <a:r>
              <a:rPr lang="es-US" sz="1600" b="0" i="0" u="none" strike="noStrike" dirty="0">
                <a:solidFill>
                  <a:srgbClr val="5A3696"/>
                </a:solidFill>
                <a:effectLst/>
                <a:latin typeface="Arial" panose="020B0604020202020204" pitchFamily="34" charset="0"/>
                <a:cs typeface="Arial" panose="020B0604020202020204" pitchFamily="34" charset="0"/>
                <a:hlinkClick r:id="rId6" tooltip="Isla de Lewis"/>
              </a:rPr>
              <a:t>isla de Lewis</a:t>
            </a:r>
            <a:r>
              <a:rPr lang="es-US" sz="1600" b="0" i="0" dirty="0">
                <a:solidFill>
                  <a:srgbClr val="252525"/>
                </a:solidFill>
                <a:effectLst/>
                <a:latin typeface="Arial" panose="020B0604020202020204" pitchFamily="34" charset="0"/>
                <a:cs typeface="Arial" panose="020B0604020202020204" pitchFamily="34" charset="0"/>
              </a:rPr>
              <a:t>, en el norte de las </a:t>
            </a:r>
            <a:r>
              <a:rPr lang="es-US" sz="1600" b="0" i="0" u="none" strike="noStrike" dirty="0">
                <a:solidFill>
                  <a:srgbClr val="5A3696"/>
                </a:solidFill>
                <a:effectLst/>
                <a:latin typeface="Arial" panose="020B0604020202020204" pitchFamily="34" charset="0"/>
                <a:cs typeface="Arial" panose="020B0604020202020204" pitchFamily="34" charset="0"/>
                <a:hlinkClick r:id="rId7" tooltip="Hébridas Exteriores"/>
              </a:rPr>
              <a:t>Hébridas Exteriores</a:t>
            </a:r>
            <a:r>
              <a:rPr lang="es-US" sz="1600" b="0" i="0" dirty="0">
                <a:solidFill>
                  <a:srgbClr val="252525"/>
                </a:solidFill>
                <a:effectLst/>
                <a:latin typeface="Arial" panose="020B0604020202020204" pitchFamily="34" charset="0"/>
                <a:cs typeface="Arial" panose="020B0604020202020204" pitchFamily="34" charset="0"/>
              </a:rPr>
              <a:t>, y sus abuelos paternos eran </a:t>
            </a:r>
            <a:r>
              <a:rPr lang="es-US" sz="1600" b="0" i="0" u="none" strike="noStrike" dirty="0">
                <a:solidFill>
                  <a:srgbClr val="5A3696"/>
                </a:solidFill>
                <a:effectLst/>
                <a:latin typeface="Arial" panose="020B0604020202020204" pitchFamily="34" charset="0"/>
                <a:cs typeface="Arial" panose="020B0604020202020204" pitchFamily="34" charset="0"/>
                <a:hlinkClick r:id="rId8" tooltip="Inmigración alemana en Estados Unidos"/>
              </a:rPr>
              <a:t>inmigrantes alemanes</a:t>
            </a:r>
            <a:r>
              <a:rPr lang="es-US" sz="1600" b="0" i="0" dirty="0">
                <a:solidFill>
                  <a:srgbClr val="252525"/>
                </a:solidFill>
                <a:effectLst/>
                <a:latin typeface="Arial" panose="020B0604020202020204" pitchFamily="34" charset="0"/>
                <a:cs typeface="Arial" panose="020B0604020202020204" pitchFamily="34" charset="0"/>
              </a:rPr>
              <a:t>.</a:t>
            </a:r>
          </a:p>
          <a:p>
            <a:pPr marL="0" indent="725488" algn="just">
              <a:buNone/>
            </a:pPr>
            <a:r>
              <a:rPr lang="es-US" sz="1600" b="0" i="0" dirty="0">
                <a:solidFill>
                  <a:srgbClr val="252525"/>
                </a:solidFill>
                <a:effectLst/>
                <a:latin typeface="Arial" panose="020B0604020202020204" pitchFamily="34" charset="0"/>
                <a:cs typeface="Arial" panose="020B0604020202020204" pitchFamily="34" charset="0"/>
              </a:rPr>
              <a:t>Su abuelo, Frederick Trump (de nacimiento Friedrich Drump), llegó de </a:t>
            </a:r>
            <a:r>
              <a:rPr lang="es-US" sz="1600" b="0" i="0" u="none" strike="noStrike" dirty="0">
                <a:solidFill>
                  <a:srgbClr val="5A3696"/>
                </a:solidFill>
                <a:effectLst/>
                <a:latin typeface="Arial" panose="020B0604020202020204" pitchFamily="34" charset="0"/>
                <a:cs typeface="Arial" panose="020B0604020202020204" pitchFamily="34" charset="0"/>
                <a:hlinkClick r:id="rId9" tooltip="Alemania"/>
              </a:rPr>
              <a:t>Alemania</a:t>
            </a:r>
            <a:r>
              <a:rPr lang="es-US" sz="1600" b="0" i="0" dirty="0">
                <a:solidFill>
                  <a:srgbClr val="252525"/>
                </a:solidFill>
                <a:effectLst/>
                <a:latin typeface="Arial" panose="020B0604020202020204" pitchFamily="34" charset="0"/>
                <a:cs typeface="Arial" panose="020B0604020202020204" pitchFamily="34" charset="0"/>
              </a:rPr>
              <a:t> a Estados Unidos en 1885, y adquirió la nacionalidad en 1892. </a:t>
            </a:r>
          </a:p>
          <a:p>
            <a:pPr marL="0" indent="725488" algn="just">
              <a:buNone/>
            </a:pPr>
            <a:r>
              <a:rPr lang="es-US" sz="1600" b="0" i="0" dirty="0">
                <a:solidFill>
                  <a:srgbClr val="252525"/>
                </a:solidFill>
                <a:effectLst/>
                <a:latin typeface="Arial" panose="020B0604020202020204" pitchFamily="34" charset="0"/>
                <a:cs typeface="Arial" panose="020B0604020202020204" pitchFamily="34" charset="0"/>
              </a:rPr>
              <a:t>Se casó con la abuela de Donald, Elisabeth Christ en </a:t>
            </a:r>
            <a:r>
              <a:rPr lang="es-US" sz="1600" b="0" i="0" u="none" strike="noStrike" dirty="0">
                <a:solidFill>
                  <a:srgbClr val="CC0000"/>
                </a:solidFill>
                <a:effectLst/>
                <a:latin typeface="Arial" panose="020B0604020202020204" pitchFamily="34" charset="0"/>
                <a:cs typeface="Arial" panose="020B0604020202020204" pitchFamily="34" charset="0"/>
                <a:hlinkClick r:id="rId10" tooltip="Kallstadt (aún no redactado)"/>
              </a:rPr>
              <a:t>Kallstadt</a:t>
            </a:r>
            <a:r>
              <a:rPr lang="es-US" sz="1600" b="0" i="0" dirty="0">
                <a:solidFill>
                  <a:srgbClr val="252525"/>
                </a:solidFill>
                <a:effectLst/>
                <a:latin typeface="Arial" panose="020B0604020202020204" pitchFamily="34" charset="0"/>
                <a:cs typeface="Arial" panose="020B0604020202020204" pitchFamily="34" charset="0"/>
              </a:rPr>
              <a:t>, con quien tuvo tres hijos.</a:t>
            </a:r>
            <a:endParaRPr lang="es-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1497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301766" y="688428"/>
            <a:ext cx="6053958" cy="809296"/>
          </a:xfrm>
        </p:spPr>
        <p:txBody>
          <a:bodyPr/>
          <a:lstStyle/>
          <a:p>
            <a:r>
              <a:rPr lang="es-US" dirty="0"/>
              <a:t>                   FORTUNA</a:t>
            </a:r>
          </a:p>
        </p:txBody>
      </p:sp>
      <p:sp>
        <p:nvSpPr>
          <p:cNvPr id="3" name="Marcador de contenido 2"/>
          <p:cNvSpPr>
            <a:spLocks noGrp="1"/>
          </p:cNvSpPr>
          <p:nvPr>
            <p:ph idx="1"/>
          </p:nvPr>
        </p:nvSpPr>
        <p:spPr>
          <a:xfrm>
            <a:off x="1510519" y="1853336"/>
            <a:ext cx="9601200" cy="3581400"/>
          </a:xfrm>
        </p:spPr>
        <p:txBody>
          <a:bodyPr>
            <a:normAutofit/>
          </a:bodyPr>
          <a:lstStyle/>
          <a:p>
            <a:pPr marL="0" indent="725488" algn="just">
              <a:buNone/>
            </a:pPr>
            <a:r>
              <a:rPr lang="es-US" sz="1600" b="0" i="0" dirty="0">
                <a:solidFill>
                  <a:srgbClr val="252525"/>
                </a:solidFill>
                <a:effectLst/>
                <a:latin typeface="Arial" panose="020B0604020202020204" pitchFamily="34" charset="0"/>
                <a:cs typeface="Arial" panose="020B0604020202020204" pitchFamily="34" charset="0"/>
              </a:rPr>
              <a:t>En 2015, la revista </a:t>
            </a:r>
            <a:r>
              <a:rPr lang="es-US" sz="1600" b="0" i="1" u="none" strike="noStrike" dirty="0">
                <a:solidFill>
                  <a:srgbClr val="5A3696"/>
                </a:solidFill>
                <a:effectLst/>
                <a:latin typeface="Arial" panose="020B0604020202020204" pitchFamily="34" charset="0"/>
                <a:cs typeface="Arial" panose="020B0604020202020204" pitchFamily="34" charset="0"/>
                <a:hlinkClick r:id="rId2" tooltip="Forbes"/>
              </a:rPr>
              <a:t>Forbes</a:t>
            </a:r>
            <a:r>
              <a:rPr lang="es-US" sz="1600" b="0" i="0" dirty="0">
                <a:solidFill>
                  <a:srgbClr val="252525"/>
                </a:solidFill>
                <a:effectLst/>
                <a:latin typeface="Arial" panose="020B0604020202020204" pitchFamily="34" charset="0"/>
                <a:cs typeface="Arial" panose="020B0604020202020204" pitchFamily="34" charset="0"/>
              </a:rPr>
              <a:t> calculó que tenía una fortuna neta de 4.100 millones de dólares.</a:t>
            </a:r>
            <a:endParaRPr lang="es-US" sz="1600" b="0" i="0" baseline="30000" dirty="0">
              <a:solidFill>
                <a:srgbClr val="5A3696"/>
              </a:solidFill>
              <a:effectLst/>
              <a:latin typeface="Arial" panose="020B0604020202020204" pitchFamily="34" charset="0"/>
              <a:cs typeface="Arial" panose="020B0604020202020204" pitchFamily="34" charset="0"/>
            </a:endParaRPr>
          </a:p>
          <a:p>
            <a:pPr marL="0" indent="725488" algn="just">
              <a:buNone/>
            </a:pPr>
            <a:r>
              <a:rPr lang="es-US" sz="1600" b="0" i="0" dirty="0">
                <a:solidFill>
                  <a:srgbClr val="252525"/>
                </a:solidFill>
                <a:effectLst/>
                <a:latin typeface="Arial" panose="020B0604020202020204" pitchFamily="34" charset="0"/>
                <a:cs typeface="Arial" panose="020B0604020202020204" pitchFamily="34" charset="0"/>
              </a:rPr>
              <a:t>En junio de 2015, la revista </a:t>
            </a:r>
            <a:r>
              <a:rPr lang="es-US" sz="1600" b="0" i="1" u="none" strike="noStrike" dirty="0">
                <a:solidFill>
                  <a:srgbClr val="CC0000"/>
                </a:solidFill>
                <a:effectLst/>
                <a:latin typeface="Arial" panose="020B0604020202020204" pitchFamily="34" charset="0"/>
                <a:cs typeface="Arial" panose="020B0604020202020204" pitchFamily="34" charset="0"/>
                <a:hlinkClick r:id="rId3" tooltip="Business Insider (aún no redactado)"/>
              </a:rPr>
              <a:t>Business Insider</a:t>
            </a:r>
            <a:r>
              <a:rPr lang="es-US" sz="1600" b="0" i="0" dirty="0">
                <a:solidFill>
                  <a:srgbClr val="252525"/>
                </a:solidFill>
                <a:effectLst/>
                <a:latin typeface="Arial" panose="020B0604020202020204" pitchFamily="34" charset="0"/>
                <a:cs typeface="Arial" panose="020B0604020202020204" pitchFamily="34" charset="0"/>
              </a:rPr>
              <a:t> publicó un estado financiero suministrado por el propio Trump, con fecha del 30 de junio de 2014. Según el documento, su fortuna es de 8.700 millones de dólares. </a:t>
            </a:r>
          </a:p>
          <a:p>
            <a:pPr marL="0" indent="725488" algn="just">
              <a:buNone/>
            </a:pPr>
            <a:r>
              <a:rPr lang="es-US" sz="1600" dirty="0">
                <a:solidFill>
                  <a:srgbClr val="252525"/>
                </a:solidFill>
                <a:latin typeface="Arial" panose="020B0604020202020204" pitchFamily="34" charset="0"/>
                <a:cs typeface="Arial" panose="020B0604020202020204" pitchFamily="34" charset="0"/>
              </a:rPr>
              <a:t>D</a:t>
            </a:r>
            <a:r>
              <a:rPr lang="es-US" sz="1600" b="0" i="0" dirty="0">
                <a:solidFill>
                  <a:srgbClr val="252525"/>
                </a:solidFill>
                <a:effectLst/>
                <a:latin typeface="Arial" panose="020B0604020202020204" pitchFamily="34" charset="0"/>
                <a:cs typeface="Arial" panose="020B0604020202020204" pitchFamily="34" charset="0"/>
              </a:rPr>
              <a:t>e esa cantidad, 3.300 millones corresponden a "Negocios de licencias de bienes raíces, marcas y desarrollos basados en marcas", descritos por </a:t>
            </a:r>
            <a:r>
              <a:rPr lang="es-US" sz="1600" b="0" i="1" dirty="0">
                <a:solidFill>
                  <a:srgbClr val="252525"/>
                </a:solidFill>
                <a:effectLst/>
                <a:latin typeface="Arial" panose="020B0604020202020204" pitchFamily="34" charset="0"/>
                <a:cs typeface="Arial" panose="020B0604020202020204" pitchFamily="34" charset="0"/>
              </a:rPr>
              <a:t>Business Insider</a:t>
            </a:r>
            <a:r>
              <a:rPr lang="es-US" sz="1600" b="0" i="0" dirty="0">
                <a:solidFill>
                  <a:srgbClr val="252525"/>
                </a:solidFill>
                <a:effectLst/>
                <a:latin typeface="Arial" panose="020B0604020202020204" pitchFamily="34" charset="0"/>
                <a:cs typeface="Arial" panose="020B0604020202020204" pitchFamily="34" charset="0"/>
              </a:rPr>
              <a:t> como "básicamente (implicando) que Trump valora su carácter en 3.300 millones de dólares".</a:t>
            </a:r>
            <a:r>
              <a:rPr lang="es-US" sz="1600" b="0" i="0" u="none" strike="noStrike" baseline="30000" dirty="0">
                <a:solidFill>
                  <a:srgbClr val="5A3696"/>
                </a:solidFill>
                <a:effectLst/>
                <a:latin typeface="Arial" panose="020B0604020202020204" pitchFamily="34" charset="0"/>
                <a:cs typeface="Arial" panose="020B0604020202020204" pitchFamily="34" charset="0"/>
                <a:hlinkClick r:id="rId4"/>
              </a:rPr>
              <a:t>[</a:t>
            </a:r>
            <a:endParaRPr lang="es-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01446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7666" y="656896"/>
            <a:ext cx="8596668" cy="651642"/>
          </a:xfrm>
        </p:spPr>
        <p:txBody>
          <a:bodyPr/>
          <a:lstStyle/>
          <a:p>
            <a:pPr algn="ctr"/>
            <a:r>
              <a:rPr lang="es-US" dirty="0"/>
              <a:t>          OTRAS INVERSIONES</a:t>
            </a:r>
          </a:p>
        </p:txBody>
      </p:sp>
      <p:sp>
        <p:nvSpPr>
          <p:cNvPr id="3" name="Marcador de contenido 2"/>
          <p:cNvSpPr>
            <a:spLocks noGrp="1"/>
          </p:cNvSpPr>
          <p:nvPr>
            <p:ph idx="1"/>
          </p:nvPr>
        </p:nvSpPr>
        <p:spPr>
          <a:xfrm>
            <a:off x="1545662" y="1638300"/>
            <a:ext cx="9601200" cy="3581400"/>
          </a:xfrm>
        </p:spPr>
        <p:txBody>
          <a:bodyPr>
            <a:normAutofit/>
          </a:bodyPr>
          <a:lstStyle/>
          <a:p>
            <a:pPr marL="0" indent="725488" algn="just" fontAlgn="base">
              <a:buNone/>
            </a:pPr>
            <a:r>
              <a:rPr lang="es-US" b="0" i="0" dirty="0">
                <a:solidFill>
                  <a:srgbClr val="252525"/>
                </a:solidFill>
                <a:effectLst/>
                <a:latin typeface="Helvetica Neue"/>
              </a:rPr>
              <a:t>Trump posee también un equipo de fútbol en </a:t>
            </a:r>
            <a:r>
              <a:rPr lang="es-US" b="0" i="0" u="none" strike="noStrike" dirty="0">
                <a:solidFill>
                  <a:srgbClr val="5A3696"/>
                </a:solidFill>
                <a:effectLst/>
                <a:latin typeface="inherit"/>
                <a:hlinkClick r:id="rId2" tooltip="Nueva Jersey"/>
              </a:rPr>
              <a:t>Nueva Jersey</a:t>
            </a:r>
            <a:r>
              <a:rPr lang="es-US" b="0" i="0" dirty="0">
                <a:solidFill>
                  <a:srgbClr val="252525"/>
                </a:solidFill>
                <a:effectLst/>
                <a:latin typeface="Helvetica Neue"/>
              </a:rPr>
              <a:t> y patrocina combates de boxeo, además de una carrera ciclista denominada Tour de Trump. </a:t>
            </a:r>
          </a:p>
          <a:p>
            <a:pPr marL="0" indent="725488" algn="just" fontAlgn="base">
              <a:buNone/>
            </a:pPr>
            <a:r>
              <a:rPr lang="es-US" b="0" i="0" dirty="0">
                <a:solidFill>
                  <a:srgbClr val="252525"/>
                </a:solidFill>
                <a:effectLst/>
                <a:latin typeface="Helvetica Neue"/>
              </a:rPr>
              <a:t>Su conglomerado empresarial incluye campos de golf y reputadas compañías como Trump Enterprise Incorporation, The Trump Corporation, Trump Development, Wembley Realty, Park South y Land Corp. de California.</a:t>
            </a:r>
            <a:r>
              <a:rPr lang="es-US" b="0" i="0" u="none" strike="noStrike" baseline="30000" dirty="0">
                <a:solidFill>
                  <a:srgbClr val="5A3696"/>
                </a:solidFill>
                <a:effectLst/>
                <a:latin typeface="inherit"/>
                <a:hlinkClick r:id="rId3"/>
              </a:rPr>
              <a:t>[31]</a:t>
            </a:r>
            <a:endParaRPr lang="es-US" b="0" i="0" dirty="0">
              <a:solidFill>
                <a:srgbClr val="252525"/>
              </a:solidFill>
              <a:effectLst/>
              <a:latin typeface="Helvetica Neue"/>
            </a:endParaRPr>
          </a:p>
          <a:p>
            <a:pPr marL="0" indent="725488" algn="just" fontAlgn="base">
              <a:buNone/>
            </a:pPr>
            <a:r>
              <a:rPr lang="es-US" b="0" i="0" dirty="0">
                <a:solidFill>
                  <a:srgbClr val="252525"/>
                </a:solidFill>
                <a:effectLst/>
                <a:latin typeface="Helvetica Neue"/>
              </a:rPr>
              <a:t>En </a:t>
            </a:r>
            <a:r>
              <a:rPr lang="es-US" b="0" i="0" u="none" strike="noStrike" dirty="0">
                <a:solidFill>
                  <a:srgbClr val="5A3696"/>
                </a:solidFill>
                <a:effectLst/>
                <a:latin typeface="inherit"/>
                <a:hlinkClick r:id="rId4" tooltip="2005"/>
              </a:rPr>
              <a:t>2005</a:t>
            </a:r>
            <a:r>
              <a:rPr lang="es-US" b="0" i="0" dirty="0">
                <a:solidFill>
                  <a:srgbClr val="252525"/>
                </a:solidFill>
                <a:effectLst/>
                <a:latin typeface="Helvetica Neue"/>
              </a:rPr>
              <a:t>, estrenó el </a:t>
            </a:r>
            <a:r>
              <a:rPr lang="es-US" b="0" i="0" u="none" strike="noStrike" dirty="0">
                <a:solidFill>
                  <a:srgbClr val="5A3696"/>
                </a:solidFill>
                <a:effectLst/>
                <a:latin typeface="inherit"/>
                <a:hlinkClick r:id="rId5" tooltip="Reality show"/>
              </a:rPr>
              <a:t>reality show</a:t>
            </a:r>
            <a:r>
              <a:rPr lang="es-US" b="0" i="0" dirty="0">
                <a:solidFill>
                  <a:srgbClr val="252525"/>
                </a:solidFill>
                <a:effectLst/>
                <a:latin typeface="Helvetica Neue"/>
              </a:rPr>
              <a:t>, </a:t>
            </a:r>
            <a:r>
              <a:rPr lang="es-US" b="0" i="1" u="none" strike="noStrike" dirty="0">
                <a:solidFill>
                  <a:srgbClr val="5A3696"/>
                </a:solidFill>
                <a:effectLst/>
                <a:latin typeface="inherit"/>
                <a:hlinkClick r:id="rId6" tooltip="The Apprentice"/>
              </a:rPr>
              <a:t>The Apprentice</a:t>
            </a:r>
            <a:r>
              <a:rPr lang="es-US" b="0" i="0" dirty="0">
                <a:solidFill>
                  <a:srgbClr val="252525"/>
                </a:solidFill>
                <a:effectLst/>
                <a:latin typeface="Helvetica Neue"/>
              </a:rPr>
              <a:t> (El aprendiz) que emitió la cadena </a:t>
            </a:r>
            <a:r>
              <a:rPr lang="es-US" b="0" i="0" u="none" strike="noStrike" dirty="0">
                <a:solidFill>
                  <a:srgbClr val="5A3696"/>
                </a:solidFill>
                <a:effectLst/>
                <a:latin typeface="inherit"/>
                <a:hlinkClick r:id="rId7" tooltip="National Broadcasting Company"/>
              </a:rPr>
              <a:t>NBC</a:t>
            </a:r>
            <a:r>
              <a:rPr lang="es-US" b="0" i="0" dirty="0">
                <a:solidFill>
                  <a:srgbClr val="252525"/>
                </a:solidFill>
                <a:effectLst/>
                <a:latin typeface="Helvetica Neue"/>
              </a:rPr>
              <a:t>. Es un show estelar en el que participan de 16 a 18 empresarios que compiten por un premio de 250 000 dólares y un contrato para dirigir una de sus empresas. </a:t>
            </a:r>
          </a:p>
          <a:p>
            <a:pPr marL="0" indent="725488" algn="just" fontAlgn="base">
              <a:buNone/>
            </a:pPr>
            <a:r>
              <a:rPr lang="es-US" b="0" i="0" dirty="0">
                <a:solidFill>
                  <a:srgbClr val="252525"/>
                </a:solidFill>
                <a:effectLst/>
                <a:latin typeface="Helvetica Neue"/>
              </a:rPr>
              <a:t>En </a:t>
            </a:r>
            <a:r>
              <a:rPr lang="es-US" b="0" i="0" u="none" strike="noStrike" dirty="0">
                <a:solidFill>
                  <a:srgbClr val="5A3696"/>
                </a:solidFill>
                <a:effectLst/>
                <a:latin typeface="inherit"/>
                <a:hlinkClick r:id="rId8" tooltip="2007"/>
              </a:rPr>
              <a:t>2007</a:t>
            </a:r>
            <a:r>
              <a:rPr lang="es-US" b="0" i="0" dirty="0">
                <a:solidFill>
                  <a:srgbClr val="252525"/>
                </a:solidFill>
                <a:effectLst/>
                <a:latin typeface="Helvetica Neue"/>
              </a:rPr>
              <a:t>, anunció que llevaría su programa a otra cadena pero, posteriormente  </a:t>
            </a:r>
            <a:r>
              <a:rPr lang="es-US" b="0" i="0" u="none" strike="noStrike" dirty="0">
                <a:solidFill>
                  <a:srgbClr val="5A3696"/>
                </a:solidFill>
                <a:effectLst/>
                <a:latin typeface="inherit"/>
                <a:hlinkClick r:id="rId7" tooltip="National Broadcasting Company"/>
              </a:rPr>
              <a:t>NBC</a:t>
            </a:r>
            <a:r>
              <a:rPr lang="es-US" b="0" i="0" dirty="0">
                <a:solidFill>
                  <a:srgbClr val="252525"/>
                </a:solidFill>
                <a:effectLst/>
                <a:latin typeface="Helvetica Neue"/>
              </a:rPr>
              <a:t> anunció que volvería a sus pantallas.</a:t>
            </a:r>
          </a:p>
          <a:p>
            <a:endParaRPr lang="es-US" dirty="0"/>
          </a:p>
        </p:txBody>
      </p:sp>
    </p:spTree>
    <p:extLst>
      <p:ext uri="{BB962C8B-B14F-4D97-AF65-F5344CB8AC3E}">
        <p14:creationId xmlns:p14="http://schemas.microsoft.com/office/powerpoint/2010/main" val="1500284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71600" y="656089"/>
            <a:ext cx="6542691" cy="683980"/>
          </a:xfrm>
        </p:spPr>
        <p:txBody>
          <a:bodyPr/>
          <a:lstStyle/>
          <a:p>
            <a:pPr algn="ctr"/>
            <a:r>
              <a:rPr lang="es-US" dirty="0"/>
              <a:t>                    POLITICA</a:t>
            </a:r>
          </a:p>
        </p:txBody>
      </p:sp>
      <p:sp>
        <p:nvSpPr>
          <p:cNvPr id="3" name="Marcador de contenido 2"/>
          <p:cNvSpPr>
            <a:spLocks noGrp="1"/>
          </p:cNvSpPr>
          <p:nvPr>
            <p:ph idx="1"/>
          </p:nvPr>
        </p:nvSpPr>
        <p:spPr>
          <a:xfrm>
            <a:off x="1371600" y="1756172"/>
            <a:ext cx="10013752" cy="3873103"/>
          </a:xfrm>
        </p:spPr>
        <p:txBody>
          <a:bodyPr>
            <a:normAutofit/>
          </a:bodyPr>
          <a:lstStyle/>
          <a:p>
            <a:pPr marL="0" indent="725488" algn="just" fontAlgn="base">
              <a:buNone/>
            </a:pPr>
            <a:r>
              <a:rPr lang="es-US" sz="1600" b="0" i="0" dirty="0">
                <a:solidFill>
                  <a:srgbClr val="252525"/>
                </a:solidFill>
                <a:effectLst/>
                <a:latin typeface="Arial" panose="020B0604020202020204" pitchFamily="34" charset="0"/>
                <a:cs typeface="Arial" panose="020B0604020202020204" pitchFamily="34" charset="0"/>
              </a:rPr>
              <a:t>En enero de 2013, Trump (quien es conocido en </a:t>
            </a:r>
            <a:r>
              <a:rPr lang="es-US" sz="1600" b="0" i="0" u="none" strike="noStrike" dirty="0">
                <a:solidFill>
                  <a:srgbClr val="5A3696"/>
                </a:solidFill>
                <a:effectLst/>
                <a:latin typeface="Arial" panose="020B0604020202020204" pitchFamily="34" charset="0"/>
                <a:cs typeface="Arial" panose="020B0604020202020204" pitchFamily="34" charset="0"/>
                <a:hlinkClick r:id="rId2" tooltip="Israel"/>
              </a:rPr>
              <a:t>Israel</a:t>
            </a:r>
            <a:r>
              <a:rPr lang="es-US" sz="1600" b="0" i="0" dirty="0">
                <a:solidFill>
                  <a:srgbClr val="252525"/>
                </a:solidFill>
                <a:effectLst/>
                <a:latin typeface="Arial" panose="020B0604020202020204" pitchFamily="34" charset="0"/>
                <a:cs typeface="Arial" panose="020B0604020202020204" pitchFamily="34" charset="0"/>
              </a:rPr>
              <a:t>,</a:t>
            </a:r>
            <a:r>
              <a:rPr lang="es-US" sz="1600" baseline="30000" dirty="0">
                <a:solidFill>
                  <a:srgbClr val="5A3696"/>
                </a:solidFill>
                <a:latin typeface="Arial" panose="020B0604020202020204" pitchFamily="34" charset="0"/>
                <a:cs typeface="Arial" panose="020B0604020202020204" pitchFamily="34" charset="0"/>
              </a:rPr>
              <a:t>[</a:t>
            </a:r>
            <a:r>
              <a:rPr lang="es-US" sz="1600" b="0" i="0" dirty="0">
                <a:solidFill>
                  <a:srgbClr val="252525"/>
                </a:solidFill>
                <a:effectLst/>
                <a:latin typeface="Arial" panose="020B0604020202020204" pitchFamily="34" charset="0"/>
                <a:cs typeface="Arial" panose="020B0604020202020204" pitchFamily="34" charset="0"/>
              </a:rPr>
              <a:t>donde su nombre se vincula a productos a veces sin su permiso)</a:t>
            </a:r>
            <a:r>
              <a:rPr lang="es-US" sz="1600" b="0" i="0" baseline="30000" dirty="0">
                <a:solidFill>
                  <a:srgbClr val="5A3696"/>
                </a:solidFill>
                <a:effectLst/>
                <a:latin typeface="Arial" panose="020B0604020202020204" pitchFamily="34" charset="0"/>
                <a:cs typeface="Arial" panose="020B0604020202020204" pitchFamily="34" charset="0"/>
              </a:rPr>
              <a:t> </a:t>
            </a:r>
            <a:r>
              <a:rPr lang="es-US" sz="1600" b="0" i="0" dirty="0">
                <a:solidFill>
                  <a:srgbClr val="252525"/>
                </a:solidFill>
                <a:effectLst/>
                <a:latin typeface="Arial" panose="020B0604020202020204" pitchFamily="34" charset="0"/>
                <a:cs typeface="Arial" panose="020B0604020202020204" pitchFamily="34" charset="0"/>
              </a:rPr>
              <a:t>publicó un video respaldando al primer ministro de ese país, </a:t>
            </a:r>
            <a:r>
              <a:rPr lang="es-US" sz="1600" b="0" i="0" u="none" strike="noStrike" dirty="0">
                <a:solidFill>
                  <a:srgbClr val="5A3696"/>
                </a:solidFill>
                <a:effectLst/>
                <a:latin typeface="Arial" panose="020B0604020202020204" pitchFamily="34" charset="0"/>
                <a:cs typeface="Arial" panose="020B0604020202020204" pitchFamily="34" charset="0"/>
                <a:hlinkClick r:id="rId3" tooltip="Benjamin Netanyahu"/>
              </a:rPr>
              <a:t>Benjamin Netanyahu</a:t>
            </a:r>
            <a:r>
              <a:rPr lang="es-US" sz="1600" b="0" i="0" dirty="0">
                <a:solidFill>
                  <a:srgbClr val="252525"/>
                </a:solidFill>
                <a:effectLst/>
                <a:latin typeface="Arial" panose="020B0604020202020204" pitchFamily="34" charset="0"/>
                <a:cs typeface="Arial" panose="020B0604020202020204" pitchFamily="34" charset="0"/>
              </a:rPr>
              <a:t>, durante las </a:t>
            </a:r>
            <a:r>
              <a:rPr lang="es-US" sz="1600" b="0" i="0" u="none" strike="noStrike" dirty="0">
                <a:solidFill>
                  <a:srgbClr val="5A3696"/>
                </a:solidFill>
                <a:effectLst/>
                <a:latin typeface="Arial" panose="020B0604020202020204" pitchFamily="34" charset="0"/>
                <a:cs typeface="Arial" panose="020B0604020202020204" pitchFamily="34" charset="0"/>
                <a:hlinkClick r:id="rId4" tooltip="Elecciones parlamentarias de Israel de 2013"/>
              </a:rPr>
              <a:t>elecciones parlamentarias de 2013</a:t>
            </a:r>
            <a:r>
              <a:rPr lang="es-US" sz="1600" b="0" i="0" dirty="0">
                <a:solidFill>
                  <a:srgbClr val="252525"/>
                </a:solidFill>
                <a:effectLst/>
                <a:latin typeface="Arial" panose="020B0604020202020204" pitchFamily="34" charset="0"/>
                <a:cs typeface="Arial" panose="020B0604020202020204" pitchFamily="34" charset="0"/>
              </a:rPr>
              <a:t>, y dijo que "un primer ministro fuerte es un Israel fuerte".</a:t>
            </a:r>
          </a:p>
          <a:p>
            <a:pPr marL="0" indent="725488" algn="just" fontAlgn="base">
              <a:buNone/>
            </a:pPr>
            <a:r>
              <a:rPr lang="es-US" sz="1600" b="0" i="0" dirty="0">
                <a:solidFill>
                  <a:srgbClr val="252525"/>
                </a:solidFill>
                <a:effectLst/>
                <a:latin typeface="Arial" panose="020B0604020202020204" pitchFamily="34" charset="0"/>
                <a:cs typeface="Arial" panose="020B0604020202020204" pitchFamily="34" charset="0"/>
              </a:rPr>
              <a:t>En 2015, recibió el premio Liberty Award en la Algemeiner Jewish 100 Gala por su contribución a las relaciones binacionales. Trump dijo: "Tengo muchos amigos en Israel".</a:t>
            </a:r>
          </a:p>
          <a:p>
            <a:pPr marL="0" indent="725488" algn="just" fontAlgn="base">
              <a:buNone/>
            </a:pPr>
            <a:r>
              <a:rPr lang="es-US" sz="1600" b="0" i="0" dirty="0">
                <a:solidFill>
                  <a:srgbClr val="252525"/>
                </a:solidFill>
                <a:effectLst/>
                <a:latin typeface="Arial" panose="020B0604020202020204" pitchFamily="34" charset="0"/>
                <a:cs typeface="Arial" panose="020B0604020202020204" pitchFamily="34" charset="0"/>
              </a:rPr>
              <a:t>En 2013, fue un orador central en el </a:t>
            </a:r>
            <a:r>
              <a:rPr lang="es-US" sz="1600" b="0" i="1" dirty="0">
                <a:solidFill>
                  <a:srgbClr val="252525"/>
                </a:solidFill>
                <a:effectLst/>
                <a:latin typeface="Arial" panose="020B0604020202020204" pitchFamily="34" charset="0"/>
                <a:cs typeface="Arial" panose="020B0604020202020204" pitchFamily="34" charset="0"/>
              </a:rPr>
              <a:t>Conservative Political Action Conference</a:t>
            </a:r>
            <a:r>
              <a:rPr lang="es-US" sz="1600" b="0" i="0" dirty="0">
                <a:solidFill>
                  <a:srgbClr val="252525"/>
                </a:solidFill>
                <a:effectLst/>
                <a:latin typeface="Arial" panose="020B0604020202020204" pitchFamily="34" charset="0"/>
                <a:cs typeface="Arial" panose="020B0604020202020204" pitchFamily="34" charset="0"/>
              </a:rPr>
              <a:t>.El público fue escaso. Gastó más de un millón de dólares para explorar una eventual candidatura presidencial.</a:t>
            </a:r>
            <a:endParaRPr lang="es-US" sz="1600" baseline="30000" dirty="0">
              <a:solidFill>
                <a:srgbClr val="5A3696"/>
              </a:solidFill>
              <a:latin typeface="Arial" panose="020B0604020202020204" pitchFamily="34" charset="0"/>
              <a:cs typeface="Arial" panose="020B0604020202020204" pitchFamily="34" charset="0"/>
            </a:endParaRPr>
          </a:p>
          <a:p>
            <a:pPr marL="0" indent="725488" algn="just" fontAlgn="base">
              <a:buNone/>
            </a:pPr>
            <a:r>
              <a:rPr lang="es-US" sz="1600" b="0" i="0" dirty="0">
                <a:solidFill>
                  <a:srgbClr val="252525"/>
                </a:solidFill>
                <a:effectLst/>
                <a:latin typeface="Arial" panose="020B0604020202020204" pitchFamily="34" charset="0"/>
                <a:cs typeface="Arial" panose="020B0604020202020204" pitchFamily="34" charset="0"/>
              </a:rPr>
              <a:t>En octubre de 2013, los republicanos de Nueva York pusieron a circular un documento que sugería que se lanzaría como candidato a gobernador del estado en 2014 contra </a:t>
            </a:r>
            <a:r>
              <a:rPr lang="es-US" sz="1600" b="0" i="0" u="none" strike="noStrike" dirty="0">
                <a:solidFill>
                  <a:srgbClr val="5A3696"/>
                </a:solidFill>
                <a:effectLst/>
                <a:latin typeface="Arial" panose="020B0604020202020204" pitchFamily="34" charset="0"/>
                <a:cs typeface="Arial" panose="020B0604020202020204" pitchFamily="34" charset="0"/>
                <a:hlinkClick r:id="rId5" tooltip="Andrew Cuomo"/>
              </a:rPr>
              <a:t>Andrew Como</a:t>
            </a:r>
            <a:r>
              <a:rPr lang="es-US" sz="1600" b="0" i="0" dirty="0">
                <a:solidFill>
                  <a:srgbClr val="252525"/>
                </a:solidFill>
                <a:effectLst/>
                <a:latin typeface="Arial" panose="020B0604020202020204" pitchFamily="34" charset="0"/>
                <a:cs typeface="Arial" panose="020B0604020202020204" pitchFamily="34" charset="0"/>
              </a:rPr>
              <a:t>.</a:t>
            </a:r>
          </a:p>
          <a:p>
            <a:endParaRPr lang="es-US" dirty="0"/>
          </a:p>
        </p:txBody>
      </p:sp>
    </p:spTree>
    <p:extLst>
      <p:ext uri="{BB962C8B-B14F-4D97-AF65-F5344CB8AC3E}">
        <p14:creationId xmlns:p14="http://schemas.microsoft.com/office/powerpoint/2010/main" val="41613299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02676" y="861848"/>
            <a:ext cx="6243145" cy="840828"/>
          </a:xfrm>
        </p:spPr>
        <p:txBody>
          <a:bodyPr/>
          <a:lstStyle/>
          <a:p>
            <a:r>
              <a:rPr lang="es-US" dirty="0"/>
              <a:t>            PRECANDIDATURA</a:t>
            </a:r>
          </a:p>
        </p:txBody>
      </p:sp>
      <p:sp>
        <p:nvSpPr>
          <p:cNvPr id="3" name="Marcador de contenido 2"/>
          <p:cNvSpPr>
            <a:spLocks noGrp="1"/>
          </p:cNvSpPr>
          <p:nvPr>
            <p:ph idx="1"/>
          </p:nvPr>
        </p:nvSpPr>
        <p:spPr/>
        <p:txBody>
          <a:bodyPr/>
          <a:lstStyle/>
          <a:p>
            <a:pPr marL="0" indent="725488" algn="just" fontAlgn="base">
              <a:lnSpc>
                <a:spcPct val="150000"/>
              </a:lnSpc>
            </a:pPr>
            <a:r>
              <a:rPr lang="es-US" sz="1600" b="0" i="0" dirty="0">
                <a:solidFill>
                  <a:srgbClr val="252525"/>
                </a:solidFill>
                <a:effectLst/>
                <a:latin typeface="Arial" panose="020B0604020202020204" pitchFamily="34" charset="0"/>
                <a:cs typeface="Arial" panose="020B0604020202020204" pitchFamily="34" charset="0"/>
              </a:rPr>
              <a:t>La campaña presidencial de Trump estuvo marcada por </a:t>
            </a:r>
            <a:r>
              <a:rPr lang="es-US" sz="1600" b="0" i="0" u="none" strike="noStrike" dirty="0">
                <a:solidFill>
                  <a:srgbClr val="CC0000"/>
                </a:solidFill>
                <a:effectLst/>
                <a:latin typeface="Arial" panose="020B0604020202020204" pitchFamily="34" charset="0"/>
                <a:cs typeface="Arial" panose="020B0604020202020204" pitchFamily="34" charset="0"/>
                <a:hlinkClick r:id="rId2" tooltip="Protestas contra la campaña presidencial de Donald Trump de 2016 (aún no redactado)"/>
              </a:rPr>
              <a:t>protestas</a:t>
            </a:r>
            <a:r>
              <a:rPr lang="es-US" sz="1600" b="0" i="0" dirty="0">
                <a:solidFill>
                  <a:srgbClr val="252525"/>
                </a:solidFill>
                <a:effectLst/>
                <a:latin typeface="Arial" panose="020B0604020202020204" pitchFamily="34" charset="0"/>
                <a:cs typeface="Arial" panose="020B0604020202020204" pitchFamily="34" charset="0"/>
              </a:rPr>
              <a:t> y hostilidad de sus adversarios. Varios de los actos de campaña de Trump estuvo acompañado por incidentes de violencia, siendo el más importante el que ocurrió en </a:t>
            </a:r>
            <a:r>
              <a:rPr lang="es-US" sz="1600" b="0" i="0" u="none" strike="noStrike" dirty="0">
                <a:solidFill>
                  <a:srgbClr val="5A3696"/>
                </a:solidFill>
                <a:effectLst/>
                <a:latin typeface="Arial" panose="020B0604020202020204" pitchFamily="34" charset="0"/>
                <a:cs typeface="Arial" panose="020B0604020202020204" pitchFamily="34" charset="0"/>
                <a:hlinkClick r:id="rId3" tooltip="Chicago"/>
              </a:rPr>
              <a:t>Chicago</a:t>
            </a:r>
            <a:r>
              <a:rPr lang="es-US" sz="1600" b="0" i="0" dirty="0">
                <a:solidFill>
                  <a:srgbClr val="252525"/>
                </a:solidFill>
                <a:effectLst/>
                <a:latin typeface="Arial" panose="020B0604020202020204" pitchFamily="34" charset="0"/>
                <a:cs typeface="Arial" panose="020B0604020202020204" pitchFamily="34" charset="0"/>
              </a:rPr>
              <a:t>(véase </a:t>
            </a:r>
            <a:r>
              <a:rPr lang="es-US" sz="1600" b="0" i="0" u="none" strike="noStrike" dirty="0">
                <a:solidFill>
                  <a:srgbClr val="5A3696"/>
                </a:solidFill>
                <a:effectLst/>
                <a:latin typeface="Arial" panose="020B0604020202020204" pitchFamily="34" charset="0"/>
                <a:cs typeface="Arial" panose="020B0604020202020204" pitchFamily="34" charset="0"/>
                <a:hlinkClick r:id="rId4" tooltip="Protesta contra Donald Trump de Chicago de 2016"/>
              </a:rPr>
              <a:t>Protesta contra Donald Trump de Chicago de 2016</a:t>
            </a:r>
            <a:r>
              <a:rPr lang="es-US" sz="1600" b="0" i="0" dirty="0">
                <a:solidFill>
                  <a:srgbClr val="252525"/>
                </a:solidFill>
                <a:effectLst/>
                <a:latin typeface="Arial" panose="020B0604020202020204" pitchFamily="34" charset="0"/>
                <a:cs typeface="Arial" panose="020B0604020202020204" pitchFamily="34" charset="0"/>
              </a:rPr>
              <a:t>), cuando partidarios y detractores se enfrentaron violentamente después que el mitin se cancele por medidas de seguridad.</a:t>
            </a:r>
          </a:p>
          <a:p>
            <a:pPr marL="0" indent="725488" algn="just" fontAlgn="base">
              <a:lnSpc>
                <a:spcPct val="150000"/>
              </a:lnSpc>
            </a:pPr>
            <a:r>
              <a:rPr lang="es-US" sz="1600" b="0" i="0" dirty="0">
                <a:solidFill>
                  <a:srgbClr val="252525"/>
                </a:solidFill>
                <a:effectLst/>
                <a:latin typeface="Arial" panose="020B0604020202020204" pitchFamily="34" charset="0"/>
                <a:cs typeface="Arial" panose="020B0604020202020204" pitchFamily="34" charset="0"/>
              </a:rPr>
              <a:t>Trump consiguió vencer en las elecciones primarias tras la retirada de todos sus adversarios, y se convirtió oficialmente en candidato a la Presidencia en la </a:t>
            </a:r>
            <a:r>
              <a:rPr lang="es-US" sz="1600" b="0" i="0" u="none" strike="noStrike" dirty="0">
                <a:solidFill>
                  <a:srgbClr val="5A3696"/>
                </a:solidFill>
                <a:effectLst/>
                <a:latin typeface="Arial" panose="020B0604020202020204" pitchFamily="34" charset="0"/>
                <a:cs typeface="Arial" panose="020B0604020202020204" pitchFamily="34" charset="0"/>
                <a:hlinkClick r:id="rId5" tooltip="Convención Nacional Republicana de 2016"/>
              </a:rPr>
              <a:t>Convención Nacional Republicana</a:t>
            </a:r>
            <a:r>
              <a:rPr lang="es-US" sz="1600" b="0" i="0" dirty="0">
                <a:solidFill>
                  <a:srgbClr val="252525"/>
                </a:solidFill>
                <a:effectLst/>
                <a:latin typeface="Arial" panose="020B0604020202020204" pitchFamily="34" charset="0"/>
                <a:cs typeface="Arial" panose="020B0604020202020204" pitchFamily="34" charset="0"/>
              </a:rPr>
              <a:t> celebrada entre el 18 y el 21 de julio de 2016.</a:t>
            </a:r>
          </a:p>
          <a:p>
            <a:endParaRPr lang="es-US" dirty="0"/>
          </a:p>
        </p:txBody>
      </p:sp>
    </p:spTree>
    <p:extLst>
      <p:ext uri="{BB962C8B-B14F-4D97-AF65-F5344CB8AC3E}">
        <p14:creationId xmlns:p14="http://schemas.microsoft.com/office/powerpoint/2010/main" val="3471759373"/>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718</Words>
  <Application>Microsoft Office PowerPoint</Application>
  <PresentationFormat>Panorámica</PresentationFormat>
  <Paragraphs>93</Paragraphs>
  <Slides>22</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22</vt:i4>
      </vt:variant>
    </vt:vector>
  </HeadingPairs>
  <TitlesOfParts>
    <vt:vector size="31" baseType="lpstr">
      <vt:lpstr>Arial</vt:lpstr>
      <vt:lpstr>Helvetica Neue</vt:lpstr>
      <vt:lpstr>inherit</vt:lpstr>
      <vt:lpstr>Lato</vt:lpstr>
      <vt:lpstr>Open Sans</vt:lpstr>
      <vt:lpstr>Roboto Slab</vt:lpstr>
      <vt:lpstr>Trebuchet MS</vt:lpstr>
      <vt:lpstr>Wingdings 3</vt:lpstr>
      <vt:lpstr>Faceta</vt:lpstr>
      <vt:lpstr>                DONALD  TRUMP</vt:lpstr>
      <vt:lpstr>            BIOGRAFIA</vt:lpstr>
      <vt:lpstr>            FAMILIA Y NEGOCIOS</vt:lpstr>
      <vt:lpstr>       CAMPAÑAS POLITICAS</vt:lpstr>
      <vt:lpstr>              PRIMEROS  AÑOS</vt:lpstr>
      <vt:lpstr>                   FORTUNA</vt:lpstr>
      <vt:lpstr>          OTRAS INVERSIONES</vt:lpstr>
      <vt:lpstr>                    POLITICA</vt:lpstr>
      <vt:lpstr>            PRECANDIDATURA</vt:lpstr>
      <vt:lpstr>             VIDA PERSONAL</vt:lpstr>
      <vt:lpstr>    Declaraciones sobre los Latinos</vt:lpstr>
      <vt:lpstr>    Declaraciones sobre las vacunas</vt:lpstr>
      <vt:lpstr>   Negacionismo del cambio climático</vt:lpstr>
      <vt:lpstr>           ¿  Quién es Trump ?</vt:lpstr>
      <vt:lpstr>             ¿ Quién es Trump ?</vt:lpstr>
      <vt:lpstr>   PERFIL SICOLOGICO DE TRUMP</vt:lpstr>
      <vt:lpstr>PERFIL SICOLOGICO DE TRUMP</vt:lpstr>
      <vt:lpstr>PERFIL SICOLOGICO DE TRUMP</vt:lpstr>
      <vt:lpstr>PERFIL SICOLOGICO DE TRUMP</vt:lpstr>
      <vt:lpstr>SEGUIDORES DE TRUMP</vt:lpstr>
      <vt:lpstr>  SEGUIDORES DE TRUMP</vt:lpstr>
      <vt:lpstr>RAZONES DE LA CANDIDATURA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Donald trump</dc:title>
  <cp:lastModifiedBy>JORGE ANDRES LAVIN LARRAIN</cp:lastModifiedBy>
  <cp:revision>12</cp:revision>
  <dcterms:modified xsi:type="dcterms:W3CDTF">2017-04-29T17:48:44Z</dcterms:modified>
</cp:coreProperties>
</file>