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382" r:id="rId2"/>
    <p:sldId id="409" r:id="rId3"/>
    <p:sldId id="339" r:id="rId4"/>
    <p:sldId id="459" r:id="rId5"/>
    <p:sldId id="340" r:id="rId6"/>
    <p:sldId id="341" r:id="rId7"/>
    <p:sldId id="342" r:id="rId8"/>
    <p:sldId id="354" r:id="rId9"/>
    <p:sldId id="410" r:id="rId10"/>
    <p:sldId id="350" r:id="rId11"/>
    <p:sldId id="355" r:id="rId12"/>
    <p:sldId id="462" r:id="rId13"/>
    <p:sldId id="463" r:id="rId14"/>
    <p:sldId id="464" r:id="rId15"/>
    <p:sldId id="465" r:id="rId16"/>
    <p:sldId id="466" r:id="rId17"/>
    <p:sldId id="467" r:id="rId18"/>
    <p:sldId id="468" r:id="rId19"/>
    <p:sldId id="469" r:id="rId20"/>
    <p:sldId id="267" r:id="rId21"/>
    <p:sldId id="357" r:id="rId22"/>
    <p:sldId id="271" r:id="rId23"/>
    <p:sldId id="282" r:id="rId24"/>
    <p:sldId id="281" r:id="rId25"/>
    <p:sldId id="359" r:id="rId26"/>
    <p:sldId id="286" r:id="rId27"/>
    <p:sldId id="315" r:id="rId28"/>
    <p:sldId id="317" r:id="rId29"/>
    <p:sldId id="402" r:id="rId30"/>
    <p:sldId id="320" r:id="rId31"/>
    <p:sldId id="322" r:id="rId32"/>
    <p:sldId id="324" r:id="rId33"/>
    <p:sldId id="325" r:id="rId34"/>
    <p:sldId id="399" r:id="rId35"/>
    <p:sldId id="335" r:id="rId36"/>
    <p:sldId id="336" r:id="rId37"/>
    <p:sldId id="360" r:id="rId38"/>
    <p:sldId id="444" r:id="rId39"/>
    <p:sldId id="445" r:id="rId40"/>
    <p:sldId id="446" r:id="rId41"/>
    <p:sldId id="447" r:id="rId42"/>
    <p:sldId id="448" r:id="rId43"/>
    <p:sldId id="449" r:id="rId44"/>
    <p:sldId id="457" r:id="rId45"/>
    <p:sldId id="377" r:id="rId46"/>
    <p:sldId id="458" r:id="rId47"/>
    <p:sldId id="383" r:id="rId48"/>
    <p:sldId id="450" r:id="rId49"/>
    <p:sldId id="451" r:id="rId50"/>
    <p:sldId id="453" r:id="rId51"/>
    <p:sldId id="454" r:id="rId52"/>
    <p:sldId id="455" r:id="rId53"/>
    <p:sldId id="394" r:id="rId54"/>
    <p:sldId id="470" r:id="rId55"/>
  </p:sldIdLst>
  <p:sldSz cx="9144000" cy="6858000" type="screen4x3"/>
  <p:notesSz cx="6888163" cy="100203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0022ADE8-0ED5-4459-8D02-79F07C061C07}">
          <p14:sldIdLst>
            <p14:sldId id="382"/>
            <p14:sldId id="409"/>
            <p14:sldId id="339"/>
            <p14:sldId id="459"/>
            <p14:sldId id="340"/>
            <p14:sldId id="341"/>
            <p14:sldId id="342"/>
            <p14:sldId id="354"/>
            <p14:sldId id="410"/>
            <p14:sldId id="350"/>
            <p14:sldId id="355"/>
            <p14:sldId id="462"/>
            <p14:sldId id="463"/>
            <p14:sldId id="464"/>
            <p14:sldId id="465"/>
            <p14:sldId id="466"/>
            <p14:sldId id="467"/>
            <p14:sldId id="468"/>
            <p14:sldId id="469"/>
            <p14:sldId id="267"/>
            <p14:sldId id="357"/>
            <p14:sldId id="271"/>
            <p14:sldId id="282"/>
            <p14:sldId id="281"/>
            <p14:sldId id="359"/>
            <p14:sldId id="286"/>
            <p14:sldId id="315"/>
            <p14:sldId id="317"/>
            <p14:sldId id="402"/>
            <p14:sldId id="320"/>
            <p14:sldId id="322"/>
            <p14:sldId id="324"/>
            <p14:sldId id="325"/>
            <p14:sldId id="399"/>
            <p14:sldId id="335"/>
            <p14:sldId id="336"/>
            <p14:sldId id="360"/>
            <p14:sldId id="444"/>
            <p14:sldId id="445"/>
            <p14:sldId id="446"/>
            <p14:sldId id="447"/>
            <p14:sldId id="448"/>
            <p14:sldId id="449"/>
            <p14:sldId id="457"/>
            <p14:sldId id="377"/>
            <p14:sldId id="458"/>
            <p14:sldId id="383"/>
            <p14:sldId id="450"/>
            <p14:sldId id="451"/>
            <p14:sldId id="453"/>
            <p14:sldId id="454"/>
            <p14:sldId id="455"/>
            <p14:sldId id="394"/>
            <p14:sldId id="470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CC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9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1824" y="-84"/>
      </p:cViewPr>
      <p:guideLst>
        <p:guide orient="horz" pos="3156"/>
        <p:guide pos="216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B68970-7429-46CF-8236-AADB7EC7873B}" type="doc">
      <dgm:prSet loTypeId="urn:microsoft.com/office/officeart/2005/8/layout/default#1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s-PE"/>
        </a:p>
      </dgm:t>
    </dgm:pt>
    <dgm:pt modelId="{B2444456-E714-4D8A-8E7D-F1FB09CD64D6}">
      <dgm:prSet phldrT="[Texto]"/>
      <dgm:spPr/>
      <dgm:t>
        <a:bodyPr/>
        <a:lstStyle/>
        <a:p>
          <a:r>
            <a:rPr lang="es-ES" dirty="0"/>
            <a:t>Ventas anuales hasta 2,300 UIT</a:t>
          </a:r>
          <a:endParaRPr lang="es-PE" dirty="0"/>
        </a:p>
      </dgm:t>
    </dgm:pt>
    <dgm:pt modelId="{A3B72802-2B93-4015-9431-32C5A132952D}" type="parTrans" cxnId="{701E6B49-3DFB-4E68-9764-18EC69488782}">
      <dgm:prSet/>
      <dgm:spPr/>
      <dgm:t>
        <a:bodyPr/>
        <a:lstStyle/>
        <a:p>
          <a:endParaRPr lang="es-PE"/>
        </a:p>
      </dgm:t>
    </dgm:pt>
    <dgm:pt modelId="{2E2DED09-3D99-4B2F-BE8A-BD17AF9FA927}" type="sibTrans" cxnId="{701E6B49-3DFB-4E68-9764-18EC69488782}">
      <dgm:prSet/>
      <dgm:spPr/>
      <dgm:t>
        <a:bodyPr/>
        <a:lstStyle/>
        <a:p>
          <a:endParaRPr lang="es-PE"/>
        </a:p>
      </dgm:t>
    </dgm:pt>
    <dgm:pt modelId="{8F616CF4-DE7A-4A3D-B881-8E4D5B31203B}">
      <dgm:prSet phldrT="[Texto]" custT="1"/>
      <dgm:spPr/>
      <dgm:t>
        <a:bodyPr/>
        <a:lstStyle/>
        <a:p>
          <a:pPr algn="l"/>
          <a:r>
            <a:rPr lang="es-ES" sz="1800" dirty="0"/>
            <a:t>Desde el período enero 2012 al período agosto 2016</a:t>
          </a:r>
        </a:p>
        <a:p>
          <a:pPr algn="l"/>
          <a:r>
            <a:rPr lang="es-ES" sz="1800" dirty="0"/>
            <a:t>- Se considerará año por año</a:t>
          </a:r>
        </a:p>
        <a:p>
          <a:pPr algn="l"/>
          <a:r>
            <a:rPr lang="es-ES" sz="1800" dirty="0"/>
            <a:t>- Para el 2016 se considerará desde el período setiembre 2015 hasta agosto 2016</a:t>
          </a:r>
          <a:endParaRPr lang="es-PE" sz="1800" dirty="0"/>
        </a:p>
      </dgm:t>
    </dgm:pt>
    <dgm:pt modelId="{40187195-3897-49CF-B903-856CB517D043}" type="parTrans" cxnId="{84B910AD-82FB-4B50-9704-457A42B759F4}">
      <dgm:prSet/>
      <dgm:spPr/>
      <dgm:t>
        <a:bodyPr/>
        <a:lstStyle/>
        <a:p>
          <a:endParaRPr lang="es-PE"/>
        </a:p>
      </dgm:t>
    </dgm:pt>
    <dgm:pt modelId="{7ABAE13D-4674-499D-92FC-915CFA56E4CD}" type="sibTrans" cxnId="{84B910AD-82FB-4B50-9704-457A42B759F4}">
      <dgm:prSet/>
      <dgm:spPr/>
      <dgm:t>
        <a:bodyPr/>
        <a:lstStyle/>
        <a:p>
          <a:endParaRPr lang="es-PE"/>
        </a:p>
      </dgm:t>
    </dgm:pt>
    <dgm:pt modelId="{929400BD-B81F-48A5-8B69-99AACD21FDE1}">
      <dgm:prSet phldrT="[Texto]"/>
      <dgm:spPr/>
      <dgm:t>
        <a:bodyPr/>
        <a:lstStyle/>
        <a:p>
          <a:r>
            <a:rPr lang="es-ES" dirty="0"/>
            <a:t>NRUS </a:t>
          </a:r>
          <a:endParaRPr lang="es-PE" dirty="0"/>
        </a:p>
      </dgm:t>
    </dgm:pt>
    <dgm:pt modelId="{AE06D297-5E00-4949-BFB3-6A4341E40809}" type="parTrans" cxnId="{9EF6D688-C5AE-4AEE-B686-C8F1D8280C04}">
      <dgm:prSet/>
      <dgm:spPr/>
      <dgm:t>
        <a:bodyPr/>
        <a:lstStyle/>
        <a:p>
          <a:endParaRPr lang="es-PE"/>
        </a:p>
      </dgm:t>
    </dgm:pt>
    <dgm:pt modelId="{FF270C82-1E1C-4F9D-BBCB-6054584403DE}" type="sibTrans" cxnId="{9EF6D688-C5AE-4AEE-B686-C8F1D8280C04}">
      <dgm:prSet/>
      <dgm:spPr/>
      <dgm:t>
        <a:bodyPr/>
        <a:lstStyle/>
        <a:p>
          <a:endParaRPr lang="es-PE"/>
        </a:p>
      </dgm:t>
    </dgm:pt>
    <dgm:pt modelId="{D6DC1898-6464-4BE5-BB89-B2456EF423D0}">
      <dgm:prSet phldrT="[Texto]"/>
      <dgm:spPr/>
      <dgm:t>
        <a:bodyPr/>
        <a:lstStyle/>
        <a:p>
          <a:r>
            <a:rPr lang="es-ES" dirty="0"/>
            <a:t>Personas naturales que no generen rentas de tercera categoría.</a:t>
          </a:r>
          <a:endParaRPr lang="es-PE" dirty="0"/>
        </a:p>
      </dgm:t>
    </dgm:pt>
    <dgm:pt modelId="{784D465B-0C02-4885-84DF-7F7A96D2617F}" type="parTrans" cxnId="{9D673790-94BE-4955-B967-2312D31EA85D}">
      <dgm:prSet/>
      <dgm:spPr/>
      <dgm:t>
        <a:bodyPr/>
        <a:lstStyle/>
        <a:p>
          <a:endParaRPr lang="es-PE"/>
        </a:p>
      </dgm:t>
    </dgm:pt>
    <dgm:pt modelId="{CB381524-D5B8-4DFB-ABC2-769A34AC5938}" type="sibTrans" cxnId="{9D673790-94BE-4955-B967-2312D31EA85D}">
      <dgm:prSet/>
      <dgm:spPr/>
      <dgm:t>
        <a:bodyPr/>
        <a:lstStyle/>
        <a:p>
          <a:endParaRPr lang="es-PE"/>
        </a:p>
      </dgm:t>
    </dgm:pt>
    <dgm:pt modelId="{303C668B-6C6A-483C-9634-43B957040AA5}" type="pres">
      <dgm:prSet presAssocID="{27B68970-7429-46CF-8236-AADB7EC7873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F4F9A3ED-93B0-42DE-A19E-B6C33AFCB56E}" type="pres">
      <dgm:prSet presAssocID="{B2444456-E714-4D8A-8E7D-F1FB09CD64D6}" presName="node" presStyleLbl="node1" presStyleIdx="0" presStyleCnt="4" custScaleY="66370" custLinFactNeighborX="1000" custLinFactNeighborY="-4486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D6C847A3-682F-4C55-86E1-BF4677AB7A11}" type="pres">
      <dgm:prSet presAssocID="{2E2DED09-3D99-4B2F-BE8A-BD17AF9FA927}" presName="sibTrans" presStyleCnt="0"/>
      <dgm:spPr/>
    </dgm:pt>
    <dgm:pt modelId="{3789D998-C37D-4E38-A7B8-329FA1DA1681}" type="pres">
      <dgm:prSet presAssocID="{8F616CF4-DE7A-4A3D-B881-8E4D5B31203B}" presName="node" presStyleLbl="node1" presStyleIdx="1" presStyleCnt="4" custScaleX="214861" custScaleY="115343" custLinFactNeighborX="-2827" custLinFactNeighborY="1022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317BFA40-BBE6-4741-B806-CAB823F89B02}" type="pres">
      <dgm:prSet presAssocID="{7ABAE13D-4674-499D-92FC-915CFA56E4CD}" presName="sibTrans" presStyleCnt="0"/>
      <dgm:spPr/>
    </dgm:pt>
    <dgm:pt modelId="{327D8A8A-AB9F-477B-A1E8-F384EA5592EE}" type="pres">
      <dgm:prSet presAssocID="{929400BD-B81F-48A5-8B69-99AACD21FDE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D8C0270D-C266-4CF8-844F-837F9007EF2D}" type="pres">
      <dgm:prSet presAssocID="{FF270C82-1E1C-4F9D-BBCB-6054584403DE}" presName="sibTrans" presStyleCnt="0"/>
      <dgm:spPr/>
    </dgm:pt>
    <dgm:pt modelId="{87C582D2-2055-4DFC-8B6A-8E41CF7FDF50}" type="pres">
      <dgm:prSet presAssocID="{D6DC1898-6464-4BE5-BB89-B2456EF423D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ACFAE6A2-C8E3-4257-A490-24DF6E89DC74}" type="presOf" srcId="{27B68970-7429-46CF-8236-AADB7EC7873B}" destId="{303C668B-6C6A-483C-9634-43B957040AA5}" srcOrd="0" destOrd="0" presId="urn:microsoft.com/office/officeart/2005/8/layout/default#1"/>
    <dgm:cxn modelId="{701E6B49-3DFB-4E68-9764-18EC69488782}" srcId="{27B68970-7429-46CF-8236-AADB7EC7873B}" destId="{B2444456-E714-4D8A-8E7D-F1FB09CD64D6}" srcOrd="0" destOrd="0" parTransId="{A3B72802-2B93-4015-9431-32C5A132952D}" sibTransId="{2E2DED09-3D99-4B2F-BE8A-BD17AF9FA927}"/>
    <dgm:cxn modelId="{06BC3E8E-7E55-491F-A280-712FF078EE89}" type="presOf" srcId="{929400BD-B81F-48A5-8B69-99AACD21FDE1}" destId="{327D8A8A-AB9F-477B-A1E8-F384EA5592EE}" srcOrd="0" destOrd="0" presId="urn:microsoft.com/office/officeart/2005/8/layout/default#1"/>
    <dgm:cxn modelId="{9D673790-94BE-4955-B967-2312D31EA85D}" srcId="{27B68970-7429-46CF-8236-AADB7EC7873B}" destId="{D6DC1898-6464-4BE5-BB89-B2456EF423D0}" srcOrd="3" destOrd="0" parTransId="{784D465B-0C02-4885-84DF-7F7A96D2617F}" sibTransId="{CB381524-D5B8-4DFB-ABC2-769A34AC5938}"/>
    <dgm:cxn modelId="{760E896E-055E-4B86-AC3F-1D287F26D96C}" type="presOf" srcId="{D6DC1898-6464-4BE5-BB89-B2456EF423D0}" destId="{87C582D2-2055-4DFC-8B6A-8E41CF7FDF50}" srcOrd="0" destOrd="0" presId="urn:microsoft.com/office/officeart/2005/8/layout/default#1"/>
    <dgm:cxn modelId="{84B910AD-82FB-4B50-9704-457A42B759F4}" srcId="{27B68970-7429-46CF-8236-AADB7EC7873B}" destId="{8F616CF4-DE7A-4A3D-B881-8E4D5B31203B}" srcOrd="1" destOrd="0" parTransId="{40187195-3897-49CF-B903-856CB517D043}" sibTransId="{7ABAE13D-4674-499D-92FC-915CFA56E4CD}"/>
    <dgm:cxn modelId="{1BFE65DB-53CE-48B8-9E16-43638C0BC2C8}" type="presOf" srcId="{8F616CF4-DE7A-4A3D-B881-8E4D5B31203B}" destId="{3789D998-C37D-4E38-A7B8-329FA1DA1681}" srcOrd="0" destOrd="0" presId="urn:microsoft.com/office/officeart/2005/8/layout/default#1"/>
    <dgm:cxn modelId="{2690BA67-068F-4CCE-9BAE-49C9231BE34E}" type="presOf" srcId="{B2444456-E714-4D8A-8E7D-F1FB09CD64D6}" destId="{F4F9A3ED-93B0-42DE-A19E-B6C33AFCB56E}" srcOrd="0" destOrd="0" presId="urn:microsoft.com/office/officeart/2005/8/layout/default#1"/>
    <dgm:cxn modelId="{9EF6D688-C5AE-4AEE-B686-C8F1D8280C04}" srcId="{27B68970-7429-46CF-8236-AADB7EC7873B}" destId="{929400BD-B81F-48A5-8B69-99AACD21FDE1}" srcOrd="2" destOrd="0" parTransId="{AE06D297-5E00-4949-BFB3-6A4341E40809}" sibTransId="{FF270C82-1E1C-4F9D-BBCB-6054584403DE}"/>
    <dgm:cxn modelId="{3C4AFBC1-9413-4FDF-AB62-21DF875EFB35}" type="presParOf" srcId="{303C668B-6C6A-483C-9634-43B957040AA5}" destId="{F4F9A3ED-93B0-42DE-A19E-B6C33AFCB56E}" srcOrd="0" destOrd="0" presId="urn:microsoft.com/office/officeart/2005/8/layout/default#1"/>
    <dgm:cxn modelId="{DE680487-F342-4A9C-9E16-B9BF821B9D83}" type="presParOf" srcId="{303C668B-6C6A-483C-9634-43B957040AA5}" destId="{D6C847A3-682F-4C55-86E1-BF4677AB7A11}" srcOrd="1" destOrd="0" presId="urn:microsoft.com/office/officeart/2005/8/layout/default#1"/>
    <dgm:cxn modelId="{1FD326EA-6889-4971-9FC0-EF059A468EB1}" type="presParOf" srcId="{303C668B-6C6A-483C-9634-43B957040AA5}" destId="{3789D998-C37D-4E38-A7B8-329FA1DA1681}" srcOrd="2" destOrd="0" presId="urn:microsoft.com/office/officeart/2005/8/layout/default#1"/>
    <dgm:cxn modelId="{3AFD90F5-ADB1-435F-B7D0-A660C57EDB4B}" type="presParOf" srcId="{303C668B-6C6A-483C-9634-43B957040AA5}" destId="{317BFA40-BBE6-4741-B806-CAB823F89B02}" srcOrd="3" destOrd="0" presId="urn:microsoft.com/office/officeart/2005/8/layout/default#1"/>
    <dgm:cxn modelId="{1F53FE2E-B269-4A90-BCC5-50B560E31339}" type="presParOf" srcId="{303C668B-6C6A-483C-9634-43B957040AA5}" destId="{327D8A8A-AB9F-477B-A1E8-F384EA5592EE}" srcOrd="4" destOrd="0" presId="urn:microsoft.com/office/officeart/2005/8/layout/default#1"/>
    <dgm:cxn modelId="{4DFC593F-695A-4715-9070-A0B87F73C089}" type="presParOf" srcId="{303C668B-6C6A-483C-9634-43B957040AA5}" destId="{D8C0270D-C266-4CF8-844F-837F9007EF2D}" srcOrd="5" destOrd="0" presId="urn:microsoft.com/office/officeart/2005/8/layout/default#1"/>
    <dgm:cxn modelId="{6DC70F2C-A4B7-4887-B687-B4E20264C9CE}" type="presParOf" srcId="{303C668B-6C6A-483C-9634-43B957040AA5}" destId="{87C582D2-2055-4DFC-8B6A-8E41CF7FDF50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B2EF39-907B-4D81-83A3-7B1C699E2751}" type="doc">
      <dgm:prSet loTypeId="urn:microsoft.com/office/officeart/2009/3/layout/HorizontalOrganizationChart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B62B2C9-2FDC-4B4E-B8FC-F9FBEAB08B2F}">
      <dgm:prSet phldrT="[Texto]" custT="1"/>
      <dgm:spPr>
        <a:solidFill>
          <a:srgbClr val="0070C0"/>
        </a:solidFill>
      </dgm:spPr>
      <dgm:t>
        <a:bodyPr/>
        <a:lstStyle/>
        <a:p>
          <a:r>
            <a:rPr lang="es-ES" sz="1800" b="1" dirty="0"/>
            <a:t>Gastos Deducibles </a:t>
          </a:r>
        </a:p>
        <a:p>
          <a:r>
            <a:rPr lang="es-ES" sz="1800" b="1" dirty="0"/>
            <a:t>(3 UIT)</a:t>
          </a:r>
        </a:p>
      </dgm:t>
    </dgm:pt>
    <dgm:pt modelId="{29E729B2-E562-4326-9B85-1276900DC12B}" type="parTrans" cxnId="{BB6990F4-26B4-4D42-AC30-6EB574F8B20B}">
      <dgm:prSet/>
      <dgm:spPr/>
      <dgm:t>
        <a:bodyPr/>
        <a:lstStyle/>
        <a:p>
          <a:endParaRPr lang="es-ES"/>
        </a:p>
      </dgm:t>
    </dgm:pt>
    <dgm:pt modelId="{9A882188-29B0-48F9-8CA5-1ACD7830A1E3}" type="sibTrans" cxnId="{BB6990F4-26B4-4D42-AC30-6EB574F8B20B}">
      <dgm:prSet/>
      <dgm:spPr/>
      <dgm:t>
        <a:bodyPr/>
        <a:lstStyle/>
        <a:p>
          <a:endParaRPr lang="es-ES"/>
        </a:p>
      </dgm:t>
    </dgm:pt>
    <dgm:pt modelId="{2A598DE4-90B6-4E8D-BC66-89EB3FFB3F38}">
      <dgm:prSet phldrT="[Texto]" custT="1"/>
      <dgm:spPr>
        <a:solidFill>
          <a:srgbClr val="0070C0"/>
        </a:solidFill>
      </dgm:spPr>
      <dgm:t>
        <a:bodyPr/>
        <a:lstStyle/>
        <a:p>
          <a:r>
            <a:rPr lang="es-ES" sz="1400" b="1" dirty="0"/>
            <a:t>Arrendamiento/ subarrendamiento de inmuebles</a:t>
          </a:r>
        </a:p>
      </dgm:t>
    </dgm:pt>
    <dgm:pt modelId="{52E52140-081E-4CE6-A33D-0CC4E54F8C33}" type="parTrans" cxnId="{3E585333-C073-4643-AF56-23D969C7ED55}">
      <dgm:prSet/>
      <dgm:spPr/>
      <dgm:t>
        <a:bodyPr/>
        <a:lstStyle/>
        <a:p>
          <a:endParaRPr lang="es-ES"/>
        </a:p>
      </dgm:t>
    </dgm:pt>
    <dgm:pt modelId="{A10C4577-BECC-4E08-A444-86CD9EE44E65}" type="sibTrans" cxnId="{3E585333-C073-4643-AF56-23D969C7ED55}">
      <dgm:prSet/>
      <dgm:spPr/>
      <dgm:t>
        <a:bodyPr/>
        <a:lstStyle/>
        <a:p>
          <a:endParaRPr lang="es-ES"/>
        </a:p>
      </dgm:t>
    </dgm:pt>
    <dgm:pt modelId="{D4916381-DA6C-4381-B815-4908B57C0D5C}">
      <dgm:prSet phldrT="[Texto]" custT="1"/>
      <dgm:spPr>
        <a:solidFill>
          <a:srgbClr val="5D599F"/>
        </a:solidFill>
      </dgm:spPr>
      <dgm:t>
        <a:bodyPr/>
        <a:lstStyle/>
        <a:p>
          <a:r>
            <a:rPr lang="es-ES" sz="1400" b="1" dirty="0"/>
            <a:t>Intereses de Créditos Hipotecarios primera vivienda</a:t>
          </a:r>
        </a:p>
      </dgm:t>
    </dgm:pt>
    <dgm:pt modelId="{56D6EDDC-8B40-4422-8318-5BE48E9CBEC8}" type="parTrans" cxnId="{7AC719BA-ED84-461B-9905-A79A0AADCC21}">
      <dgm:prSet/>
      <dgm:spPr/>
      <dgm:t>
        <a:bodyPr/>
        <a:lstStyle/>
        <a:p>
          <a:endParaRPr lang="es-ES"/>
        </a:p>
      </dgm:t>
    </dgm:pt>
    <dgm:pt modelId="{C7772059-69F9-431E-B419-C7ACA7E11155}" type="sibTrans" cxnId="{7AC719BA-ED84-461B-9905-A79A0AADCC21}">
      <dgm:prSet/>
      <dgm:spPr/>
      <dgm:t>
        <a:bodyPr/>
        <a:lstStyle/>
        <a:p>
          <a:endParaRPr lang="es-ES"/>
        </a:p>
      </dgm:t>
    </dgm:pt>
    <dgm:pt modelId="{192A64AE-ED54-4D11-92BD-A1DAB4DA3724}">
      <dgm:prSet phldrT="[Texto]" custT="1"/>
      <dgm:spPr>
        <a:solidFill>
          <a:srgbClr val="B5C000"/>
        </a:solidFill>
      </dgm:spPr>
      <dgm:t>
        <a:bodyPr/>
        <a:lstStyle/>
        <a:p>
          <a:r>
            <a:rPr lang="es-ES" sz="1400" b="1" dirty="0"/>
            <a:t>Honorarios profesionales de médicos y odontólogos</a:t>
          </a:r>
        </a:p>
      </dgm:t>
    </dgm:pt>
    <dgm:pt modelId="{D88BD985-E5F6-4BA9-AA07-04F730F580FB}" type="parTrans" cxnId="{6D7DF588-C6C9-4CE9-B255-DDAC7678115F}">
      <dgm:prSet/>
      <dgm:spPr/>
      <dgm:t>
        <a:bodyPr/>
        <a:lstStyle/>
        <a:p>
          <a:endParaRPr lang="es-ES"/>
        </a:p>
      </dgm:t>
    </dgm:pt>
    <dgm:pt modelId="{52DBD137-18C0-4F14-AB89-64A634B7BE05}" type="sibTrans" cxnId="{6D7DF588-C6C9-4CE9-B255-DDAC7678115F}">
      <dgm:prSet/>
      <dgm:spPr/>
      <dgm:t>
        <a:bodyPr/>
        <a:lstStyle/>
        <a:p>
          <a:endParaRPr lang="es-ES"/>
        </a:p>
      </dgm:t>
    </dgm:pt>
    <dgm:pt modelId="{669D07CB-F50C-499E-9E24-D63E4BCB72F6}">
      <dgm:prSet phldrT="[Texto]" custT="1"/>
      <dgm:spPr>
        <a:solidFill>
          <a:srgbClr val="0070C0"/>
        </a:solidFill>
      </dgm:spPr>
      <dgm:t>
        <a:bodyPr/>
        <a:lstStyle/>
        <a:p>
          <a:r>
            <a:rPr lang="es-ES" sz="1400" b="1" dirty="0"/>
            <a:t>Servicios prestados – Rentas de cuarta categoría</a:t>
          </a:r>
        </a:p>
      </dgm:t>
    </dgm:pt>
    <dgm:pt modelId="{3BEF3561-0951-488D-A3EA-B548DFB10C9B}" type="parTrans" cxnId="{E2CF56F7-4529-489E-BA65-34F9A57430EB}">
      <dgm:prSet/>
      <dgm:spPr/>
      <dgm:t>
        <a:bodyPr/>
        <a:lstStyle/>
        <a:p>
          <a:endParaRPr lang="es-ES"/>
        </a:p>
      </dgm:t>
    </dgm:pt>
    <dgm:pt modelId="{7533E99A-F11E-417B-AB29-31E07D78BFFB}" type="sibTrans" cxnId="{E2CF56F7-4529-489E-BA65-34F9A57430EB}">
      <dgm:prSet/>
      <dgm:spPr/>
      <dgm:t>
        <a:bodyPr/>
        <a:lstStyle/>
        <a:p>
          <a:endParaRPr lang="es-ES"/>
        </a:p>
      </dgm:t>
    </dgm:pt>
    <dgm:pt modelId="{699E10DF-5A5B-4D4E-9744-398229A51B2F}">
      <dgm:prSet phldrT="[Texto]" custT="1"/>
      <dgm:spPr>
        <a:solidFill>
          <a:srgbClr val="5D599F"/>
        </a:solidFill>
      </dgm:spPr>
      <dgm:t>
        <a:bodyPr/>
        <a:lstStyle/>
        <a:p>
          <a:r>
            <a:rPr lang="es-ES" sz="1400" b="1" dirty="0"/>
            <a:t>Aportes ESSALUD Trabajadores del Hogar </a:t>
          </a:r>
        </a:p>
      </dgm:t>
    </dgm:pt>
    <dgm:pt modelId="{F2825CD9-7C53-4895-A961-0244D7117E40}" type="parTrans" cxnId="{ECC9105B-63B0-48DA-B566-640E4986840C}">
      <dgm:prSet/>
      <dgm:spPr/>
      <dgm:t>
        <a:bodyPr/>
        <a:lstStyle/>
        <a:p>
          <a:endParaRPr lang="es-ES"/>
        </a:p>
      </dgm:t>
    </dgm:pt>
    <dgm:pt modelId="{54CCE05D-6513-4673-BFDB-C494761CEE3D}" type="sibTrans" cxnId="{ECC9105B-63B0-48DA-B566-640E4986840C}">
      <dgm:prSet/>
      <dgm:spPr/>
      <dgm:t>
        <a:bodyPr/>
        <a:lstStyle/>
        <a:p>
          <a:endParaRPr lang="es-ES"/>
        </a:p>
      </dgm:t>
    </dgm:pt>
    <dgm:pt modelId="{BE911BE5-FA57-436E-AE1B-9DEA0B95DC77}" type="pres">
      <dgm:prSet presAssocID="{53B2EF39-907B-4D81-83A3-7B1C699E275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PE"/>
        </a:p>
      </dgm:t>
    </dgm:pt>
    <dgm:pt modelId="{8F8A72C3-A5B9-433A-959C-DB8DE2656DC9}" type="pres">
      <dgm:prSet presAssocID="{2B62B2C9-2FDC-4B4E-B8FC-F9FBEAB08B2F}" presName="hierRoot1" presStyleCnt="0">
        <dgm:presLayoutVars>
          <dgm:hierBranch val="init"/>
        </dgm:presLayoutVars>
      </dgm:prSet>
      <dgm:spPr/>
    </dgm:pt>
    <dgm:pt modelId="{301AEF4C-CB8E-4ABF-A879-64B2677EB00F}" type="pres">
      <dgm:prSet presAssocID="{2B62B2C9-2FDC-4B4E-B8FC-F9FBEAB08B2F}" presName="rootComposite1" presStyleCnt="0"/>
      <dgm:spPr/>
    </dgm:pt>
    <dgm:pt modelId="{1A9B1E2A-B2A6-42E3-90BD-B696972BA9A4}" type="pres">
      <dgm:prSet presAssocID="{2B62B2C9-2FDC-4B4E-B8FC-F9FBEAB08B2F}" presName="rootText1" presStyleLbl="node0" presStyleIdx="0" presStyleCnt="1" custScaleX="146744">
        <dgm:presLayoutVars>
          <dgm:chPref val="3"/>
        </dgm:presLayoutVars>
      </dgm:prSet>
      <dgm:spPr/>
      <dgm:t>
        <a:bodyPr/>
        <a:lstStyle/>
        <a:p>
          <a:endParaRPr lang="es-PE"/>
        </a:p>
      </dgm:t>
    </dgm:pt>
    <dgm:pt modelId="{2FCAB1E0-5FE3-4517-A43F-3542919AEDD7}" type="pres">
      <dgm:prSet presAssocID="{2B62B2C9-2FDC-4B4E-B8FC-F9FBEAB08B2F}" presName="rootConnector1" presStyleLbl="node1" presStyleIdx="0" presStyleCnt="0"/>
      <dgm:spPr/>
      <dgm:t>
        <a:bodyPr/>
        <a:lstStyle/>
        <a:p>
          <a:endParaRPr lang="es-PE"/>
        </a:p>
      </dgm:t>
    </dgm:pt>
    <dgm:pt modelId="{F8537B54-974B-47CC-9512-BE3E11F876C6}" type="pres">
      <dgm:prSet presAssocID="{2B62B2C9-2FDC-4B4E-B8FC-F9FBEAB08B2F}" presName="hierChild2" presStyleCnt="0"/>
      <dgm:spPr/>
    </dgm:pt>
    <dgm:pt modelId="{E043A6FC-017C-4CE6-88AD-10539E222F0D}" type="pres">
      <dgm:prSet presAssocID="{52E52140-081E-4CE6-A33D-0CC4E54F8C33}" presName="Name64" presStyleLbl="parChTrans1D2" presStyleIdx="0" presStyleCnt="5"/>
      <dgm:spPr/>
      <dgm:t>
        <a:bodyPr/>
        <a:lstStyle/>
        <a:p>
          <a:endParaRPr lang="es-PE"/>
        </a:p>
      </dgm:t>
    </dgm:pt>
    <dgm:pt modelId="{4470864F-BB71-4F1A-99EF-39ACC2A7A5E8}" type="pres">
      <dgm:prSet presAssocID="{2A598DE4-90B6-4E8D-BC66-89EB3FFB3F38}" presName="hierRoot2" presStyleCnt="0">
        <dgm:presLayoutVars>
          <dgm:hierBranch val="init"/>
        </dgm:presLayoutVars>
      </dgm:prSet>
      <dgm:spPr/>
    </dgm:pt>
    <dgm:pt modelId="{192C9C56-E1C4-429B-844E-0073999E869A}" type="pres">
      <dgm:prSet presAssocID="{2A598DE4-90B6-4E8D-BC66-89EB3FFB3F38}" presName="rootComposite" presStyleCnt="0"/>
      <dgm:spPr/>
    </dgm:pt>
    <dgm:pt modelId="{3B622B1A-080D-4011-9FCB-FC0B184FE6CE}" type="pres">
      <dgm:prSet presAssocID="{2A598DE4-90B6-4E8D-BC66-89EB3FFB3F38}" presName="rootText" presStyleLbl="node2" presStyleIdx="0" presStyleCnt="5" custScaleX="180692" custLinFactNeighborX="1310" custLinFactNeighborY="-296">
        <dgm:presLayoutVars>
          <dgm:chPref val="3"/>
        </dgm:presLayoutVars>
      </dgm:prSet>
      <dgm:spPr/>
      <dgm:t>
        <a:bodyPr/>
        <a:lstStyle/>
        <a:p>
          <a:endParaRPr lang="es-PE"/>
        </a:p>
      </dgm:t>
    </dgm:pt>
    <dgm:pt modelId="{D39B82BF-B7B3-48E7-B8D2-70471EBF41A3}" type="pres">
      <dgm:prSet presAssocID="{2A598DE4-90B6-4E8D-BC66-89EB3FFB3F38}" presName="rootConnector" presStyleLbl="node2" presStyleIdx="0" presStyleCnt="5"/>
      <dgm:spPr/>
      <dgm:t>
        <a:bodyPr/>
        <a:lstStyle/>
        <a:p>
          <a:endParaRPr lang="es-PE"/>
        </a:p>
      </dgm:t>
    </dgm:pt>
    <dgm:pt modelId="{48D5E0E6-EFF2-4CFE-A60C-52E03A43B244}" type="pres">
      <dgm:prSet presAssocID="{2A598DE4-90B6-4E8D-BC66-89EB3FFB3F38}" presName="hierChild4" presStyleCnt="0"/>
      <dgm:spPr/>
    </dgm:pt>
    <dgm:pt modelId="{CB7317AA-478B-42A5-A454-BE6B3F938007}" type="pres">
      <dgm:prSet presAssocID="{2A598DE4-90B6-4E8D-BC66-89EB3FFB3F38}" presName="hierChild5" presStyleCnt="0"/>
      <dgm:spPr/>
    </dgm:pt>
    <dgm:pt modelId="{C0EC3E33-3393-4460-AE5A-128D26A22333}" type="pres">
      <dgm:prSet presAssocID="{56D6EDDC-8B40-4422-8318-5BE48E9CBEC8}" presName="Name64" presStyleLbl="parChTrans1D2" presStyleIdx="1" presStyleCnt="5"/>
      <dgm:spPr/>
      <dgm:t>
        <a:bodyPr/>
        <a:lstStyle/>
        <a:p>
          <a:endParaRPr lang="es-PE"/>
        </a:p>
      </dgm:t>
    </dgm:pt>
    <dgm:pt modelId="{0985955E-A4BC-4DDF-B5E8-37BE0A171616}" type="pres">
      <dgm:prSet presAssocID="{D4916381-DA6C-4381-B815-4908B57C0D5C}" presName="hierRoot2" presStyleCnt="0">
        <dgm:presLayoutVars>
          <dgm:hierBranch val="init"/>
        </dgm:presLayoutVars>
      </dgm:prSet>
      <dgm:spPr/>
    </dgm:pt>
    <dgm:pt modelId="{44E8071B-31B2-4732-9180-157D98EDE07E}" type="pres">
      <dgm:prSet presAssocID="{D4916381-DA6C-4381-B815-4908B57C0D5C}" presName="rootComposite" presStyleCnt="0"/>
      <dgm:spPr/>
    </dgm:pt>
    <dgm:pt modelId="{F1E4A333-4760-4EC0-A95A-67D672D1C630}" type="pres">
      <dgm:prSet presAssocID="{D4916381-DA6C-4381-B815-4908B57C0D5C}" presName="rootText" presStyleLbl="node2" presStyleIdx="1" presStyleCnt="5" custScaleX="180692">
        <dgm:presLayoutVars>
          <dgm:chPref val="3"/>
        </dgm:presLayoutVars>
      </dgm:prSet>
      <dgm:spPr/>
      <dgm:t>
        <a:bodyPr/>
        <a:lstStyle/>
        <a:p>
          <a:endParaRPr lang="es-PE"/>
        </a:p>
      </dgm:t>
    </dgm:pt>
    <dgm:pt modelId="{95C2F952-E47B-48BB-9962-6117F21A7D4D}" type="pres">
      <dgm:prSet presAssocID="{D4916381-DA6C-4381-B815-4908B57C0D5C}" presName="rootConnector" presStyleLbl="node2" presStyleIdx="1" presStyleCnt="5"/>
      <dgm:spPr/>
      <dgm:t>
        <a:bodyPr/>
        <a:lstStyle/>
        <a:p>
          <a:endParaRPr lang="es-PE"/>
        </a:p>
      </dgm:t>
    </dgm:pt>
    <dgm:pt modelId="{87C93067-DBD1-4DAB-8E0F-75D569F7D82D}" type="pres">
      <dgm:prSet presAssocID="{D4916381-DA6C-4381-B815-4908B57C0D5C}" presName="hierChild4" presStyleCnt="0"/>
      <dgm:spPr/>
    </dgm:pt>
    <dgm:pt modelId="{B05AC75F-C527-450B-8D8E-2A3B3EBE1573}" type="pres">
      <dgm:prSet presAssocID="{D4916381-DA6C-4381-B815-4908B57C0D5C}" presName="hierChild5" presStyleCnt="0"/>
      <dgm:spPr/>
    </dgm:pt>
    <dgm:pt modelId="{A4F5C104-3C49-4B37-BBD8-488952381CF3}" type="pres">
      <dgm:prSet presAssocID="{D88BD985-E5F6-4BA9-AA07-04F730F580FB}" presName="Name64" presStyleLbl="parChTrans1D2" presStyleIdx="2" presStyleCnt="5"/>
      <dgm:spPr/>
      <dgm:t>
        <a:bodyPr/>
        <a:lstStyle/>
        <a:p>
          <a:endParaRPr lang="es-PE"/>
        </a:p>
      </dgm:t>
    </dgm:pt>
    <dgm:pt modelId="{83820043-181B-4652-A447-4A870E9548D5}" type="pres">
      <dgm:prSet presAssocID="{192A64AE-ED54-4D11-92BD-A1DAB4DA3724}" presName="hierRoot2" presStyleCnt="0">
        <dgm:presLayoutVars>
          <dgm:hierBranch val="init"/>
        </dgm:presLayoutVars>
      </dgm:prSet>
      <dgm:spPr/>
    </dgm:pt>
    <dgm:pt modelId="{75A49D3B-E8D8-428F-A957-A294E42867A2}" type="pres">
      <dgm:prSet presAssocID="{192A64AE-ED54-4D11-92BD-A1DAB4DA3724}" presName="rootComposite" presStyleCnt="0"/>
      <dgm:spPr/>
    </dgm:pt>
    <dgm:pt modelId="{3DC1C9BF-BFD9-4775-8220-E3D0D0E03CB8}" type="pres">
      <dgm:prSet presAssocID="{192A64AE-ED54-4D11-92BD-A1DAB4DA3724}" presName="rootText" presStyleLbl="node2" presStyleIdx="2" presStyleCnt="5" custScaleX="180692">
        <dgm:presLayoutVars>
          <dgm:chPref val="3"/>
        </dgm:presLayoutVars>
      </dgm:prSet>
      <dgm:spPr/>
      <dgm:t>
        <a:bodyPr/>
        <a:lstStyle/>
        <a:p>
          <a:endParaRPr lang="es-PE"/>
        </a:p>
      </dgm:t>
    </dgm:pt>
    <dgm:pt modelId="{DB73994D-63F8-4987-9D44-C502CEA194B0}" type="pres">
      <dgm:prSet presAssocID="{192A64AE-ED54-4D11-92BD-A1DAB4DA3724}" presName="rootConnector" presStyleLbl="node2" presStyleIdx="2" presStyleCnt="5"/>
      <dgm:spPr/>
      <dgm:t>
        <a:bodyPr/>
        <a:lstStyle/>
        <a:p>
          <a:endParaRPr lang="es-PE"/>
        </a:p>
      </dgm:t>
    </dgm:pt>
    <dgm:pt modelId="{D74423E4-8D6F-42A7-9CC7-6FA437CD5EA1}" type="pres">
      <dgm:prSet presAssocID="{192A64AE-ED54-4D11-92BD-A1DAB4DA3724}" presName="hierChild4" presStyleCnt="0"/>
      <dgm:spPr/>
    </dgm:pt>
    <dgm:pt modelId="{A6DDAB1C-7BBC-42FA-B1EE-80F1F0EC451E}" type="pres">
      <dgm:prSet presAssocID="{192A64AE-ED54-4D11-92BD-A1DAB4DA3724}" presName="hierChild5" presStyleCnt="0"/>
      <dgm:spPr/>
    </dgm:pt>
    <dgm:pt modelId="{C0C3B21C-C9AE-40FE-A10D-6B4953F0E9A0}" type="pres">
      <dgm:prSet presAssocID="{3BEF3561-0951-488D-A3EA-B548DFB10C9B}" presName="Name64" presStyleLbl="parChTrans1D2" presStyleIdx="3" presStyleCnt="5"/>
      <dgm:spPr/>
      <dgm:t>
        <a:bodyPr/>
        <a:lstStyle/>
        <a:p>
          <a:endParaRPr lang="es-PE"/>
        </a:p>
      </dgm:t>
    </dgm:pt>
    <dgm:pt modelId="{08F8BCBC-AE34-44C1-BA58-8F9D5AEC1881}" type="pres">
      <dgm:prSet presAssocID="{669D07CB-F50C-499E-9E24-D63E4BCB72F6}" presName="hierRoot2" presStyleCnt="0">
        <dgm:presLayoutVars>
          <dgm:hierBranch val="init"/>
        </dgm:presLayoutVars>
      </dgm:prSet>
      <dgm:spPr/>
    </dgm:pt>
    <dgm:pt modelId="{69A3D6FB-EA01-48EC-A419-E087BD2C0DD0}" type="pres">
      <dgm:prSet presAssocID="{669D07CB-F50C-499E-9E24-D63E4BCB72F6}" presName="rootComposite" presStyleCnt="0"/>
      <dgm:spPr/>
    </dgm:pt>
    <dgm:pt modelId="{EE44F18E-7ED0-4057-B7BF-2322849F7F0C}" type="pres">
      <dgm:prSet presAssocID="{669D07CB-F50C-499E-9E24-D63E4BCB72F6}" presName="rootText" presStyleLbl="node2" presStyleIdx="3" presStyleCnt="5" custScaleX="180692">
        <dgm:presLayoutVars>
          <dgm:chPref val="3"/>
        </dgm:presLayoutVars>
      </dgm:prSet>
      <dgm:spPr/>
      <dgm:t>
        <a:bodyPr/>
        <a:lstStyle/>
        <a:p>
          <a:endParaRPr lang="es-PE"/>
        </a:p>
      </dgm:t>
    </dgm:pt>
    <dgm:pt modelId="{5B02900D-0E75-4C8B-B02A-BAFD1757CA4B}" type="pres">
      <dgm:prSet presAssocID="{669D07CB-F50C-499E-9E24-D63E4BCB72F6}" presName="rootConnector" presStyleLbl="node2" presStyleIdx="3" presStyleCnt="5"/>
      <dgm:spPr/>
      <dgm:t>
        <a:bodyPr/>
        <a:lstStyle/>
        <a:p>
          <a:endParaRPr lang="es-PE"/>
        </a:p>
      </dgm:t>
    </dgm:pt>
    <dgm:pt modelId="{A97F2C7F-8F25-4403-930E-72238B077871}" type="pres">
      <dgm:prSet presAssocID="{669D07CB-F50C-499E-9E24-D63E4BCB72F6}" presName="hierChild4" presStyleCnt="0"/>
      <dgm:spPr/>
    </dgm:pt>
    <dgm:pt modelId="{20C81D3A-BCFA-4C88-904C-8DCCB8BC2355}" type="pres">
      <dgm:prSet presAssocID="{669D07CB-F50C-499E-9E24-D63E4BCB72F6}" presName="hierChild5" presStyleCnt="0"/>
      <dgm:spPr/>
    </dgm:pt>
    <dgm:pt modelId="{0EC13B51-D1F5-4A59-9FA6-AA5E233E0E99}" type="pres">
      <dgm:prSet presAssocID="{F2825CD9-7C53-4895-A961-0244D7117E40}" presName="Name64" presStyleLbl="parChTrans1D2" presStyleIdx="4" presStyleCnt="5"/>
      <dgm:spPr/>
      <dgm:t>
        <a:bodyPr/>
        <a:lstStyle/>
        <a:p>
          <a:endParaRPr lang="es-PE"/>
        </a:p>
      </dgm:t>
    </dgm:pt>
    <dgm:pt modelId="{B327D994-4DCD-4C96-A233-7D14BC276C56}" type="pres">
      <dgm:prSet presAssocID="{699E10DF-5A5B-4D4E-9744-398229A51B2F}" presName="hierRoot2" presStyleCnt="0">
        <dgm:presLayoutVars>
          <dgm:hierBranch val="init"/>
        </dgm:presLayoutVars>
      </dgm:prSet>
      <dgm:spPr/>
    </dgm:pt>
    <dgm:pt modelId="{751513C6-CF12-47A0-B483-D4FB87C076DD}" type="pres">
      <dgm:prSet presAssocID="{699E10DF-5A5B-4D4E-9744-398229A51B2F}" presName="rootComposite" presStyleCnt="0"/>
      <dgm:spPr/>
    </dgm:pt>
    <dgm:pt modelId="{797B10C3-20DB-43F9-9578-94DBD393812D}" type="pres">
      <dgm:prSet presAssocID="{699E10DF-5A5B-4D4E-9744-398229A51B2F}" presName="rootText" presStyleLbl="node2" presStyleIdx="4" presStyleCnt="5" custScaleX="180692" custLinFactNeighborX="1310" custLinFactNeighborY="3842">
        <dgm:presLayoutVars>
          <dgm:chPref val="3"/>
        </dgm:presLayoutVars>
      </dgm:prSet>
      <dgm:spPr/>
      <dgm:t>
        <a:bodyPr/>
        <a:lstStyle/>
        <a:p>
          <a:endParaRPr lang="es-PE"/>
        </a:p>
      </dgm:t>
    </dgm:pt>
    <dgm:pt modelId="{4E96164B-9C4B-4D76-83C3-BBA7A4F25136}" type="pres">
      <dgm:prSet presAssocID="{699E10DF-5A5B-4D4E-9744-398229A51B2F}" presName="rootConnector" presStyleLbl="node2" presStyleIdx="4" presStyleCnt="5"/>
      <dgm:spPr/>
      <dgm:t>
        <a:bodyPr/>
        <a:lstStyle/>
        <a:p>
          <a:endParaRPr lang="es-PE"/>
        </a:p>
      </dgm:t>
    </dgm:pt>
    <dgm:pt modelId="{117D0C82-FCCC-4918-9542-3B12AF9861E5}" type="pres">
      <dgm:prSet presAssocID="{699E10DF-5A5B-4D4E-9744-398229A51B2F}" presName="hierChild4" presStyleCnt="0"/>
      <dgm:spPr/>
    </dgm:pt>
    <dgm:pt modelId="{53EEA1E9-DA87-4869-B4EF-68AE12EB9CA0}" type="pres">
      <dgm:prSet presAssocID="{699E10DF-5A5B-4D4E-9744-398229A51B2F}" presName="hierChild5" presStyleCnt="0"/>
      <dgm:spPr/>
    </dgm:pt>
    <dgm:pt modelId="{39DFCB8A-3506-4DB1-B22B-145EE3E0BFD2}" type="pres">
      <dgm:prSet presAssocID="{2B62B2C9-2FDC-4B4E-B8FC-F9FBEAB08B2F}" presName="hierChild3" presStyleCnt="0"/>
      <dgm:spPr/>
    </dgm:pt>
  </dgm:ptLst>
  <dgm:cxnLst>
    <dgm:cxn modelId="{DE01BBF5-0EA3-4657-8FF3-08049B749278}" type="presOf" srcId="{699E10DF-5A5B-4D4E-9744-398229A51B2F}" destId="{797B10C3-20DB-43F9-9578-94DBD393812D}" srcOrd="0" destOrd="0" presId="urn:microsoft.com/office/officeart/2009/3/layout/HorizontalOrganizationChart"/>
    <dgm:cxn modelId="{3C6F16DC-FDF7-4D0B-93E0-A05B9B37295A}" type="presOf" srcId="{D88BD985-E5F6-4BA9-AA07-04F730F580FB}" destId="{A4F5C104-3C49-4B37-BBD8-488952381CF3}" srcOrd="0" destOrd="0" presId="urn:microsoft.com/office/officeart/2009/3/layout/HorizontalOrganizationChart"/>
    <dgm:cxn modelId="{2A31442D-09A0-4D1F-AED3-AD9AF009D312}" type="presOf" srcId="{669D07CB-F50C-499E-9E24-D63E4BCB72F6}" destId="{EE44F18E-7ED0-4057-B7BF-2322849F7F0C}" srcOrd="0" destOrd="0" presId="urn:microsoft.com/office/officeart/2009/3/layout/HorizontalOrganizationChart"/>
    <dgm:cxn modelId="{7320EE37-52F7-4959-9E28-6FB0436CCCAC}" type="presOf" srcId="{699E10DF-5A5B-4D4E-9744-398229A51B2F}" destId="{4E96164B-9C4B-4D76-83C3-BBA7A4F25136}" srcOrd="1" destOrd="0" presId="urn:microsoft.com/office/officeart/2009/3/layout/HorizontalOrganizationChart"/>
    <dgm:cxn modelId="{6D9FF3A4-5084-49D9-BEAC-25009161CC26}" type="presOf" srcId="{192A64AE-ED54-4D11-92BD-A1DAB4DA3724}" destId="{DB73994D-63F8-4987-9D44-C502CEA194B0}" srcOrd="1" destOrd="0" presId="urn:microsoft.com/office/officeart/2009/3/layout/HorizontalOrganizationChart"/>
    <dgm:cxn modelId="{AB7DE5FE-96EF-42C8-AB72-B8B218CA4A82}" type="presOf" srcId="{2A598DE4-90B6-4E8D-BC66-89EB3FFB3F38}" destId="{D39B82BF-B7B3-48E7-B8D2-70471EBF41A3}" srcOrd="1" destOrd="0" presId="urn:microsoft.com/office/officeart/2009/3/layout/HorizontalOrganizationChart"/>
    <dgm:cxn modelId="{ECC9105B-63B0-48DA-B566-640E4986840C}" srcId="{2B62B2C9-2FDC-4B4E-B8FC-F9FBEAB08B2F}" destId="{699E10DF-5A5B-4D4E-9744-398229A51B2F}" srcOrd="4" destOrd="0" parTransId="{F2825CD9-7C53-4895-A961-0244D7117E40}" sibTransId="{54CCE05D-6513-4673-BFDB-C494761CEE3D}"/>
    <dgm:cxn modelId="{F65FA4D2-DA91-4618-8F3F-CC66B3FE5505}" type="presOf" srcId="{53B2EF39-907B-4D81-83A3-7B1C699E2751}" destId="{BE911BE5-FA57-436E-AE1B-9DEA0B95DC77}" srcOrd="0" destOrd="0" presId="urn:microsoft.com/office/officeart/2009/3/layout/HorizontalOrganizationChart"/>
    <dgm:cxn modelId="{59329515-6333-4132-ACB6-03E437E06A1C}" type="presOf" srcId="{D4916381-DA6C-4381-B815-4908B57C0D5C}" destId="{95C2F952-E47B-48BB-9962-6117F21A7D4D}" srcOrd="1" destOrd="0" presId="urn:microsoft.com/office/officeart/2009/3/layout/HorizontalOrganizationChart"/>
    <dgm:cxn modelId="{3E585333-C073-4643-AF56-23D969C7ED55}" srcId="{2B62B2C9-2FDC-4B4E-B8FC-F9FBEAB08B2F}" destId="{2A598DE4-90B6-4E8D-BC66-89EB3FFB3F38}" srcOrd="0" destOrd="0" parTransId="{52E52140-081E-4CE6-A33D-0CC4E54F8C33}" sibTransId="{A10C4577-BECC-4E08-A444-86CD9EE44E65}"/>
    <dgm:cxn modelId="{09FAC597-988B-4E0B-A58D-70E697B1C4F6}" type="presOf" srcId="{56D6EDDC-8B40-4422-8318-5BE48E9CBEC8}" destId="{C0EC3E33-3393-4460-AE5A-128D26A22333}" srcOrd="0" destOrd="0" presId="urn:microsoft.com/office/officeart/2009/3/layout/HorizontalOrganizationChart"/>
    <dgm:cxn modelId="{CD7124A6-6B45-4BF0-8F55-D72D12393FC4}" type="presOf" srcId="{2A598DE4-90B6-4E8D-BC66-89EB3FFB3F38}" destId="{3B622B1A-080D-4011-9FCB-FC0B184FE6CE}" srcOrd="0" destOrd="0" presId="urn:microsoft.com/office/officeart/2009/3/layout/HorizontalOrganizationChart"/>
    <dgm:cxn modelId="{AFB400C8-AB23-4006-9EB5-F2E02A10607E}" type="presOf" srcId="{2B62B2C9-2FDC-4B4E-B8FC-F9FBEAB08B2F}" destId="{1A9B1E2A-B2A6-42E3-90BD-B696972BA9A4}" srcOrd="0" destOrd="0" presId="urn:microsoft.com/office/officeart/2009/3/layout/HorizontalOrganizationChart"/>
    <dgm:cxn modelId="{031BDB0C-F3DC-417F-8F0F-7B6F4180561F}" type="presOf" srcId="{2B62B2C9-2FDC-4B4E-B8FC-F9FBEAB08B2F}" destId="{2FCAB1E0-5FE3-4517-A43F-3542919AEDD7}" srcOrd="1" destOrd="0" presId="urn:microsoft.com/office/officeart/2009/3/layout/HorizontalOrganizationChart"/>
    <dgm:cxn modelId="{6881D4BB-7150-4D71-A141-FA150F7E4ED3}" type="presOf" srcId="{52E52140-081E-4CE6-A33D-0CC4E54F8C33}" destId="{E043A6FC-017C-4CE6-88AD-10539E222F0D}" srcOrd="0" destOrd="0" presId="urn:microsoft.com/office/officeart/2009/3/layout/HorizontalOrganizationChart"/>
    <dgm:cxn modelId="{ECBFAEEA-C8A5-4B31-B386-FECA2E32D633}" type="presOf" srcId="{192A64AE-ED54-4D11-92BD-A1DAB4DA3724}" destId="{3DC1C9BF-BFD9-4775-8220-E3D0D0E03CB8}" srcOrd="0" destOrd="0" presId="urn:microsoft.com/office/officeart/2009/3/layout/HorizontalOrganizationChart"/>
    <dgm:cxn modelId="{8140DC56-FB4D-4AFF-BCD4-6A86B85B717F}" type="presOf" srcId="{F2825CD9-7C53-4895-A961-0244D7117E40}" destId="{0EC13B51-D1F5-4A59-9FA6-AA5E233E0E99}" srcOrd="0" destOrd="0" presId="urn:microsoft.com/office/officeart/2009/3/layout/HorizontalOrganizationChart"/>
    <dgm:cxn modelId="{6D7DF588-C6C9-4CE9-B255-DDAC7678115F}" srcId="{2B62B2C9-2FDC-4B4E-B8FC-F9FBEAB08B2F}" destId="{192A64AE-ED54-4D11-92BD-A1DAB4DA3724}" srcOrd="2" destOrd="0" parTransId="{D88BD985-E5F6-4BA9-AA07-04F730F580FB}" sibTransId="{52DBD137-18C0-4F14-AB89-64A634B7BE05}"/>
    <dgm:cxn modelId="{A14EC333-912B-429F-85D6-4834458F6CAD}" type="presOf" srcId="{669D07CB-F50C-499E-9E24-D63E4BCB72F6}" destId="{5B02900D-0E75-4C8B-B02A-BAFD1757CA4B}" srcOrd="1" destOrd="0" presId="urn:microsoft.com/office/officeart/2009/3/layout/HorizontalOrganizationChart"/>
    <dgm:cxn modelId="{826D2213-1EE0-45F8-A6B6-BC70EF7D1181}" type="presOf" srcId="{3BEF3561-0951-488D-A3EA-B548DFB10C9B}" destId="{C0C3B21C-C9AE-40FE-A10D-6B4953F0E9A0}" srcOrd="0" destOrd="0" presId="urn:microsoft.com/office/officeart/2009/3/layout/HorizontalOrganizationChart"/>
    <dgm:cxn modelId="{7AC719BA-ED84-461B-9905-A79A0AADCC21}" srcId="{2B62B2C9-2FDC-4B4E-B8FC-F9FBEAB08B2F}" destId="{D4916381-DA6C-4381-B815-4908B57C0D5C}" srcOrd="1" destOrd="0" parTransId="{56D6EDDC-8B40-4422-8318-5BE48E9CBEC8}" sibTransId="{C7772059-69F9-431E-B419-C7ACA7E11155}"/>
    <dgm:cxn modelId="{BB6990F4-26B4-4D42-AC30-6EB574F8B20B}" srcId="{53B2EF39-907B-4D81-83A3-7B1C699E2751}" destId="{2B62B2C9-2FDC-4B4E-B8FC-F9FBEAB08B2F}" srcOrd="0" destOrd="0" parTransId="{29E729B2-E562-4326-9B85-1276900DC12B}" sibTransId="{9A882188-29B0-48F9-8CA5-1ACD7830A1E3}"/>
    <dgm:cxn modelId="{EE1B086A-38A6-4913-9ABE-71FE16CD1018}" type="presOf" srcId="{D4916381-DA6C-4381-B815-4908B57C0D5C}" destId="{F1E4A333-4760-4EC0-A95A-67D672D1C630}" srcOrd="0" destOrd="0" presId="urn:microsoft.com/office/officeart/2009/3/layout/HorizontalOrganizationChart"/>
    <dgm:cxn modelId="{E2CF56F7-4529-489E-BA65-34F9A57430EB}" srcId="{2B62B2C9-2FDC-4B4E-B8FC-F9FBEAB08B2F}" destId="{669D07CB-F50C-499E-9E24-D63E4BCB72F6}" srcOrd="3" destOrd="0" parTransId="{3BEF3561-0951-488D-A3EA-B548DFB10C9B}" sibTransId="{7533E99A-F11E-417B-AB29-31E07D78BFFB}"/>
    <dgm:cxn modelId="{7EA23D93-E24A-4711-80B1-FC6FDFAE5368}" type="presParOf" srcId="{BE911BE5-FA57-436E-AE1B-9DEA0B95DC77}" destId="{8F8A72C3-A5B9-433A-959C-DB8DE2656DC9}" srcOrd="0" destOrd="0" presId="urn:microsoft.com/office/officeart/2009/3/layout/HorizontalOrganizationChart"/>
    <dgm:cxn modelId="{E92DFC4A-6968-44E0-84B8-85850BC7B18A}" type="presParOf" srcId="{8F8A72C3-A5B9-433A-959C-DB8DE2656DC9}" destId="{301AEF4C-CB8E-4ABF-A879-64B2677EB00F}" srcOrd="0" destOrd="0" presId="urn:microsoft.com/office/officeart/2009/3/layout/HorizontalOrganizationChart"/>
    <dgm:cxn modelId="{ED50C20A-A310-4C00-8FB5-DA66971E2012}" type="presParOf" srcId="{301AEF4C-CB8E-4ABF-A879-64B2677EB00F}" destId="{1A9B1E2A-B2A6-42E3-90BD-B696972BA9A4}" srcOrd="0" destOrd="0" presId="urn:microsoft.com/office/officeart/2009/3/layout/HorizontalOrganizationChart"/>
    <dgm:cxn modelId="{F7EA0370-7826-49C2-98C9-945ED956388D}" type="presParOf" srcId="{301AEF4C-CB8E-4ABF-A879-64B2677EB00F}" destId="{2FCAB1E0-5FE3-4517-A43F-3542919AEDD7}" srcOrd="1" destOrd="0" presId="urn:microsoft.com/office/officeart/2009/3/layout/HorizontalOrganizationChart"/>
    <dgm:cxn modelId="{63DDCB24-8B9C-49C0-9FDF-EC59D4CB7C16}" type="presParOf" srcId="{8F8A72C3-A5B9-433A-959C-DB8DE2656DC9}" destId="{F8537B54-974B-47CC-9512-BE3E11F876C6}" srcOrd="1" destOrd="0" presId="urn:microsoft.com/office/officeart/2009/3/layout/HorizontalOrganizationChart"/>
    <dgm:cxn modelId="{22B640B7-268D-4B6C-A42A-F9FA007D9065}" type="presParOf" srcId="{F8537B54-974B-47CC-9512-BE3E11F876C6}" destId="{E043A6FC-017C-4CE6-88AD-10539E222F0D}" srcOrd="0" destOrd="0" presId="urn:microsoft.com/office/officeart/2009/3/layout/HorizontalOrganizationChart"/>
    <dgm:cxn modelId="{939B9B31-967E-4019-B8DE-80EFBCE7E2FA}" type="presParOf" srcId="{F8537B54-974B-47CC-9512-BE3E11F876C6}" destId="{4470864F-BB71-4F1A-99EF-39ACC2A7A5E8}" srcOrd="1" destOrd="0" presId="urn:microsoft.com/office/officeart/2009/3/layout/HorizontalOrganizationChart"/>
    <dgm:cxn modelId="{A32042D6-D875-4C05-B8B3-54FF8A54548F}" type="presParOf" srcId="{4470864F-BB71-4F1A-99EF-39ACC2A7A5E8}" destId="{192C9C56-E1C4-429B-844E-0073999E869A}" srcOrd="0" destOrd="0" presId="urn:microsoft.com/office/officeart/2009/3/layout/HorizontalOrganizationChart"/>
    <dgm:cxn modelId="{8A85A6DD-2C07-4EC2-B86B-B0D5D223687C}" type="presParOf" srcId="{192C9C56-E1C4-429B-844E-0073999E869A}" destId="{3B622B1A-080D-4011-9FCB-FC0B184FE6CE}" srcOrd="0" destOrd="0" presId="urn:microsoft.com/office/officeart/2009/3/layout/HorizontalOrganizationChart"/>
    <dgm:cxn modelId="{F270122E-6B45-4AE4-8189-95A547617512}" type="presParOf" srcId="{192C9C56-E1C4-429B-844E-0073999E869A}" destId="{D39B82BF-B7B3-48E7-B8D2-70471EBF41A3}" srcOrd="1" destOrd="0" presId="urn:microsoft.com/office/officeart/2009/3/layout/HorizontalOrganizationChart"/>
    <dgm:cxn modelId="{45317192-DC57-48E4-A318-234AE5B914CA}" type="presParOf" srcId="{4470864F-BB71-4F1A-99EF-39ACC2A7A5E8}" destId="{48D5E0E6-EFF2-4CFE-A60C-52E03A43B244}" srcOrd="1" destOrd="0" presId="urn:microsoft.com/office/officeart/2009/3/layout/HorizontalOrganizationChart"/>
    <dgm:cxn modelId="{650C71D4-3ED3-42A4-975C-D6D9C710EEC1}" type="presParOf" srcId="{4470864F-BB71-4F1A-99EF-39ACC2A7A5E8}" destId="{CB7317AA-478B-42A5-A454-BE6B3F938007}" srcOrd="2" destOrd="0" presId="urn:microsoft.com/office/officeart/2009/3/layout/HorizontalOrganizationChart"/>
    <dgm:cxn modelId="{1C2C8E17-7BD6-4EBE-A94C-1C848DC71184}" type="presParOf" srcId="{F8537B54-974B-47CC-9512-BE3E11F876C6}" destId="{C0EC3E33-3393-4460-AE5A-128D26A22333}" srcOrd="2" destOrd="0" presId="urn:microsoft.com/office/officeart/2009/3/layout/HorizontalOrganizationChart"/>
    <dgm:cxn modelId="{5A12BD0E-A852-4817-B0E3-BA4AD457D9EB}" type="presParOf" srcId="{F8537B54-974B-47CC-9512-BE3E11F876C6}" destId="{0985955E-A4BC-4DDF-B5E8-37BE0A171616}" srcOrd="3" destOrd="0" presId="urn:microsoft.com/office/officeart/2009/3/layout/HorizontalOrganizationChart"/>
    <dgm:cxn modelId="{A805A5EB-9636-4511-8D31-F243EE20541C}" type="presParOf" srcId="{0985955E-A4BC-4DDF-B5E8-37BE0A171616}" destId="{44E8071B-31B2-4732-9180-157D98EDE07E}" srcOrd="0" destOrd="0" presId="urn:microsoft.com/office/officeart/2009/3/layout/HorizontalOrganizationChart"/>
    <dgm:cxn modelId="{2E3AABF1-DDAA-49E6-A7A6-8DA003748610}" type="presParOf" srcId="{44E8071B-31B2-4732-9180-157D98EDE07E}" destId="{F1E4A333-4760-4EC0-A95A-67D672D1C630}" srcOrd="0" destOrd="0" presId="urn:microsoft.com/office/officeart/2009/3/layout/HorizontalOrganizationChart"/>
    <dgm:cxn modelId="{3B1EC6F5-560F-4FEB-B677-3503F80D9436}" type="presParOf" srcId="{44E8071B-31B2-4732-9180-157D98EDE07E}" destId="{95C2F952-E47B-48BB-9962-6117F21A7D4D}" srcOrd="1" destOrd="0" presId="urn:microsoft.com/office/officeart/2009/3/layout/HorizontalOrganizationChart"/>
    <dgm:cxn modelId="{F98B3203-9D5B-4781-9B88-98B4712B01B8}" type="presParOf" srcId="{0985955E-A4BC-4DDF-B5E8-37BE0A171616}" destId="{87C93067-DBD1-4DAB-8E0F-75D569F7D82D}" srcOrd="1" destOrd="0" presId="urn:microsoft.com/office/officeart/2009/3/layout/HorizontalOrganizationChart"/>
    <dgm:cxn modelId="{DE5BEBE7-BD65-4C27-861D-08BDDA6F97FF}" type="presParOf" srcId="{0985955E-A4BC-4DDF-B5E8-37BE0A171616}" destId="{B05AC75F-C527-450B-8D8E-2A3B3EBE1573}" srcOrd="2" destOrd="0" presId="urn:microsoft.com/office/officeart/2009/3/layout/HorizontalOrganizationChart"/>
    <dgm:cxn modelId="{3E712170-E5B6-43C7-9D7E-53B7F4E5BF09}" type="presParOf" srcId="{F8537B54-974B-47CC-9512-BE3E11F876C6}" destId="{A4F5C104-3C49-4B37-BBD8-488952381CF3}" srcOrd="4" destOrd="0" presId="urn:microsoft.com/office/officeart/2009/3/layout/HorizontalOrganizationChart"/>
    <dgm:cxn modelId="{E422954E-EFB8-4C15-B915-BCCBD73CF78B}" type="presParOf" srcId="{F8537B54-974B-47CC-9512-BE3E11F876C6}" destId="{83820043-181B-4652-A447-4A870E9548D5}" srcOrd="5" destOrd="0" presId="urn:microsoft.com/office/officeart/2009/3/layout/HorizontalOrganizationChart"/>
    <dgm:cxn modelId="{6DB457D5-77D1-4887-9219-AFF49AC86C49}" type="presParOf" srcId="{83820043-181B-4652-A447-4A870E9548D5}" destId="{75A49D3B-E8D8-428F-A957-A294E42867A2}" srcOrd="0" destOrd="0" presId="urn:microsoft.com/office/officeart/2009/3/layout/HorizontalOrganizationChart"/>
    <dgm:cxn modelId="{283F680D-F8EE-408F-9D0C-EE163A186FD2}" type="presParOf" srcId="{75A49D3B-E8D8-428F-A957-A294E42867A2}" destId="{3DC1C9BF-BFD9-4775-8220-E3D0D0E03CB8}" srcOrd="0" destOrd="0" presId="urn:microsoft.com/office/officeart/2009/3/layout/HorizontalOrganizationChart"/>
    <dgm:cxn modelId="{01745BDF-7EEE-461D-B499-472DF27EE7EE}" type="presParOf" srcId="{75A49D3B-E8D8-428F-A957-A294E42867A2}" destId="{DB73994D-63F8-4987-9D44-C502CEA194B0}" srcOrd="1" destOrd="0" presId="urn:microsoft.com/office/officeart/2009/3/layout/HorizontalOrganizationChart"/>
    <dgm:cxn modelId="{4099CBEB-7BD8-4C06-B4FA-18E5E22C21FB}" type="presParOf" srcId="{83820043-181B-4652-A447-4A870E9548D5}" destId="{D74423E4-8D6F-42A7-9CC7-6FA437CD5EA1}" srcOrd="1" destOrd="0" presId="urn:microsoft.com/office/officeart/2009/3/layout/HorizontalOrganizationChart"/>
    <dgm:cxn modelId="{28B998E1-98AB-484D-A2F0-A53EF9ACA0C9}" type="presParOf" srcId="{83820043-181B-4652-A447-4A870E9548D5}" destId="{A6DDAB1C-7BBC-42FA-B1EE-80F1F0EC451E}" srcOrd="2" destOrd="0" presId="urn:microsoft.com/office/officeart/2009/3/layout/HorizontalOrganizationChart"/>
    <dgm:cxn modelId="{B1C27596-2007-479F-8080-BD03647924EF}" type="presParOf" srcId="{F8537B54-974B-47CC-9512-BE3E11F876C6}" destId="{C0C3B21C-C9AE-40FE-A10D-6B4953F0E9A0}" srcOrd="6" destOrd="0" presId="urn:microsoft.com/office/officeart/2009/3/layout/HorizontalOrganizationChart"/>
    <dgm:cxn modelId="{B72CBB30-E18E-49E6-B669-FE234894DC28}" type="presParOf" srcId="{F8537B54-974B-47CC-9512-BE3E11F876C6}" destId="{08F8BCBC-AE34-44C1-BA58-8F9D5AEC1881}" srcOrd="7" destOrd="0" presId="urn:microsoft.com/office/officeart/2009/3/layout/HorizontalOrganizationChart"/>
    <dgm:cxn modelId="{856EAC48-A54B-4B8A-A046-43F6E57AD9CF}" type="presParOf" srcId="{08F8BCBC-AE34-44C1-BA58-8F9D5AEC1881}" destId="{69A3D6FB-EA01-48EC-A419-E087BD2C0DD0}" srcOrd="0" destOrd="0" presId="urn:microsoft.com/office/officeart/2009/3/layout/HorizontalOrganizationChart"/>
    <dgm:cxn modelId="{6DFE04A7-CD10-4D8C-8675-CC4DD1A6DBD4}" type="presParOf" srcId="{69A3D6FB-EA01-48EC-A419-E087BD2C0DD0}" destId="{EE44F18E-7ED0-4057-B7BF-2322849F7F0C}" srcOrd="0" destOrd="0" presId="urn:microsoft.com/office/officeart/2009/3/layout/HorizontalOrganizationChart"/>
    <dgm:cxn modelId="{EB9C5F53-E9E1-461A-B1D4-4D4B54C0564B}" type="presParOf" srcId="{69A3D6FB-EA01-48EC-A419-E087BD2C0DD0}" destId="{5B02900D-0E75-4C8B-B02A-BAFD1757CA4B}" srcOrd="1" destOrd="0" presId="urn:microsoft.com/office/officeart/2009/3/layout/HorizontalOrganizationChart"/>
    <dgm:cxn modelId="{35158BDF-F5BD-46D6-BCA8-F75F617CEDF3}" type="presParOf" srcId="{08F8BCBC-AE34-44C1-BA58-8F9D5AEC1881}" destId="{A97F2C7F-8F25-4403-930E-72238B077871}" srcOrd="1" destOrd="0" presId="urn:microsoft.com/office/officeart/2009/3/layout/HorizontalOrganizationChart"/>
    <dgm:cxn modelId="{07999002-38A2-45F0-9794-BB4B4A76B3BE}" type="presParOf" srcId="{08F8BCBC-AE34-44C1-BA58-8F9D5AEC1881}" destId="{20C81D3A-BCFA-4C88-904C-8DCCB8BC2355}" srcOrd="2" destOrd="0" presId="urn:microsoft.com/office/officeart/2009/3/layout/HorizontalOrganizationChart"/>
    <dgm:cxn modelId="{22704A54-DE56-4BB2-82DE-AE48798CBA11}" type="presParOf" srcId="{F8537B54-974B-47CC-9512-BE3E11F876C6}" destId="{0EC13B51-D1F5-4A59-9FA6-AA5E233E0E99}" srcOrd="8" destOrd="0" presId="urn:microsoft.com/office/officeart/2009/3/layout/HorizontalOrganizationChart"/>
    <dgm:cxn modelId="{F3CAADE3-410F-459E-951F-9A657BCB96AD}" type="presParOf" srcId="{F8537B54-974B-47CC-9512-BE3E11F876C6}" destId="{B327D994-4DCD-4C96-A233-7D14BC276C56}" srcOrd="9" destOrd="0" presId="urn:microsoft.com/office/officeart/2009/3/layout/HorizontalOrganizationChart"/>
    <dgm:cxn modelId="{E99CFFDB-8052-459C-8D63-822D834CD069}" type="presParOf" srcId="{B327D994-4DCD-4C96-A233-7D14BC276C56}" destId="{751513C6-CF12-47A0-B483-D4FB87C076DD}" srcOrd="0" destOrd="0" presId="urn:microsoft.com/office/officeart/2009/3/layout/HorizontalOrganizationChart"/>
    <dgm:cxn modelId="{D3BC5CFD-6E32-4C3D-AD18-B14B7AC926AA}" type="presParOf" srcId="{751513C6-CF12-47A0-B483-D4FB87C076DD}" destId="{797B10C3-20DB-43F9-9578-94DBD393812D}" srcOrd="0" destOrd="0" presId="urn:microsoft.com/office/officeart/2009/3/layout/HorizontalOrganizationChart"/>
    <dgm:cxn modelId="{2B6127EC-2EC9-4AE5-95A4-D8CA87BF6456}" type="presParOf" srcId="{751513C6-CF12-47A0-B483-D4FB87C076DD}" destId="{4E96164B-9C4B-4D76-83C3-BBA7A4F25136}" srcOrd="1" destOrd="0" presId="urn:microsoft.com/office/officeart/2009/3/layout/HorizontalOrganizationChart"/>
    <dgm:cxn modelId="{0495666D-9DAF-4756-84E8-A116FE132A18}" type="presParOf" srcId="{B327D994-4DCD-4C96-A233-7D14BC276C56}" destId="{117D0C82-FCCC-4918-9542-3B12AF9861E5}" srcOrd="1" destOrd="0" presId="urn:microsoft.com/office/officeart/2009/3/layout/HorizontalOrganizationChart"/>
    <dgm:cxn modelId="{78034663-3532-4C53-95EC-F05830D14145}" type="presParOf" srcId="{B327D994-4DCD-4C96-A233-7D14BC276C56}" destId="{53EEA1E9-DA87-4869-B4EF-68AE12EB9CA0}" srcOrd="2" destOrd="0" presId="urn:microsoft.com/office/officeart/2009/3/layout/HorizontalOrganizationChart"/>
    <dgm:cxn modelId="{A6E2E0BF-8F11-4562-91D8-8325FEA9F293}" type="presParOf" srcId="{8F8A72C3-A5B9-433A-959C-DB8DE2656DC9}" destId="{39DFCB8A-3506-4DB1-B22B-145EE3E0BFD2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86DC31-8C46-40B1-9B16-ED0E469E04FD}" type="doc">
      <dgm:prSet loTypeId="urn:microsoft.com/office/officeart/2005/8/layout/arrow2" loCatId="process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s-PE"/>
        </a:p>
      </dgm:t>
    </dgm:pt>
    <dgm:pt modelId="{BC5E412B-D5C1-4268-A2A8-C6A4DE088FA2}">
      <dgm:prSet custT="1"/>
      <dgm:spPr/>
      <dgm:t>
        <a:bodyPr/>
        <a:lstStyle/>
        <a:p>
          <a:pPr algn="l" rtl="0"/>
          <a:r>
            <a:rPr lang="es-PE" sz="1200" b="1" dirty="0"/>
            <a:t>Renta convenida: S/. 1 000</a:t>
          </a:r>
        </a:p>
      </dgm:t>
    </dgm:pt>
    <dgm:pt modelId="{C4A6ACAF-D8C2-4BC1-9C0B-F567E6A804DF}" type="parTrans" cxnId="{B104A103-DF57-44FE-84D7-BCB6F188BC11}">
      <dgm:prSet/>
      <dgm:spPr/>
      <dgm:t>
        <a:bodyPr/>
        <a:lstStyle/>
        <a:p>
          <a:endParaRPr lang="es-PE" sz="1200"/>
        </a:p>
      </dgm:t>
    </dgm:pt>
    <dgm:pt modelId="{D45EC43B-E1F2-4973-9A27-C5385598C383}" type="sibTrans" cxnId="{B104A103-DF57-44FE-84D7-BCB6F188BC11}">
      <dgm:prSet/>
      <dgm:spPr/>
      <dgm:t>
        <a:bodyPr/>
        <a:lstStyle/>
        <a:p>
          <a:endParaRPr lang="es-PE" sz="1200"/>
        </a:p>
      </dgm:t>
    </dgm:pt>
    <dgm:pt modelId="{0B33CCD8-CC07-491B-A02E-04AF5DA37C9F}">
      <dgm:prSet custT="1"/>
      <dgm:spPr/>
      <dgm:t>
        <a:bodyPr/>
        <a:lstStyle/>
        <a:p>
          <a:pPr algn="l" rtl="0"/>
          <a:r>
            <a:rPr lang="es-PE" sz="1200" b="1" dirty="0"/>
            <a:t>S/. 1 000 X 30%</a:t>
          </a:r>
        </a:p>
        <a:p>
          <a:pPr algn="l" rtl="0"/>
          <a:r>
            <a:rPr lang="es-PE" sz="1200" b="0" dirty="0">
              <a:latin typeface="+mn-lt"/>
              <a:cs typeface="Aharoni" pitchFamily="2" charset="-79"/>
            </a:rPr>
            <a:t>Deducir: </a:t>
          </a:r>
          <a:r>
            <a:rPr lang="es-PE" sz="1200" b="0" dirty="0">
              <a:latin typeface="+mn-lt"/>
            </a:rPr>
            <a:t>S/. 300 </a:t>
          </a:r>
        </a:p>
        <a:p>
          <a:pPr algn="l" rtl="0"/>
          <a:endParaRPr lang="es-PE" sz="1200" dirty="0"/>
        </a:p>
      </dgm:t>
    </dgm:pt>
    <dgm:pt modelId="{98FA64FE-4D4F-4EDC-8CD8-B64DD8C92B18}" type="parTrans" cxnId="{7BE517DA-4DC1-4648-A0AF-EB0F35E474CB}">
      <dgm:prSet/>
      <dgm:spPr/>
      <dgm:t>
        <a:bodyPr/>
        <a:lstStyle/>
        <a:p>
          <a:endParaRPr lang="es-PE" sz="1200"/>
        </a:p>
      </dgm:t>
    </dgm:pt>
    <dgm:pt modelId="{467FD520-3E47-4655-A3DC-CA33609EDB1F}" type="sibTrans" cxnId="{7BE517DA-4DC1-4648-A0AF-EB0F35E474CB}">
      <dgm:prSet/>
      <dgm:spPr/>
      <dgm:t>
        <a:bodyPr/>
        <a:lstStyle/>
        <a:p>
          <a:endParaRPr lang="es-PE" sz="1200"/>
        </a:p>
      </dgm:t>
    </dgm:pt>
    <dgm:pt modelId="{53FDFAFA-A275-499F-BA0B-1BCF73AF5BFF}">
      <dgm:prSet custT="1"/>
      <dgm:spPr/>
      <dgm:t>
        <a:bodyPr/>
        <a:lstStyle/>
        <a:p>
          <a:pPr rtl="0"/>
          <a:r>
            <a:rPr lang="es-PE" sz="1200" b="1" dirty="0">
              <a:latin typeface="+mn-lt"/>
              <a:cs typeface="Aharoni" pitchFamily="2" charset="-79"/>
            </a:rPr>
            <a:t>Deducción anual:</a:t>
          </a:r>
        </a:p>
        <a:p>
          <a:pPr rtl="0"/>
          <a:r>
            <a:rPr lang="es-PE" sz="1200" b="1" dirty="0"/>
            <a:t>   S/.300 X 12 </a:t>
          </a:r>
        </a:p>
        <a:p>
          <a:pPr rtl="0"/>
          <a:r>
            <a:rPr lang="es-PE" sz="1200" b="0" dirty="0"/>
            <a:t>    </a:t>
          </a:r>
          <a:r>
            <a:rPr lang="es-PE" sz="1200" b="1" dirty="0"/>
            <a:t>Deducir S/. 3 600</a:t>
          </a:r>
        </a:p>
      </dgm:t>
    </dgm:pt>
    <dgm:pt modelId="{6CBC8D55-2177-4294-996B-9014684A74A6}" type="parTrans" cxnId="{1DC07A5B-31F9-4216-8A36-2DB4E737B873}">
      <dgm:prSet/>
      <dgm:spPr/>
      <dgm:t>
        <a:bodyPr/>
        <a:lstStyle/>
        <a:p>
          <a:endParaRPr lang="es-PE" sz="1200"/>
        </a:p>
      </dgm:t>
    </dgm:pt>
    <dgm:pt modelId="{9EA234E5-B867-4CA2-B74C-634B0E29400D}" type="sibTrans" cxnId="{1DC07A5B-31F9-4216-8A36-2DB4E737B873}">
      <dgm:prSet/>
      <dgm:spPr/>
      <dgm:t>
        <a:bodyPr/>
        <a:lstStyle/>
        <a:p>
          <a:endParaRPr lang="es-PE" sz="1200"/>
        </a:p>
      </dgm:t>
    </dgm:pt>
    <dgm:pt modelId="{50DD8473-6CCE-4FCA-91E3-39991B5BEBD9}" type="pres">
      <dgm:prSet presAssocID="{C486DC31-8C46-40B1-9B16-ED0E469E04FD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3426A316-AB47-466A-915B-AB8F19921430}" type="pres">
      <dgm:prSet presAssocID="{C486DC31-8C46-40B1-9B16-ED0E469E04FD}" presName="arrow" presStyleLbl="bgShp" presStyleIdx="0" presStyleCnt="1" custLinFactNeighborX="-32617" custLinFactNeighborY="-36846"/>
      <dgm:spPr>
        <a:solidFill>
          <a:srgbClr val="5D599F"/>
        </a:solidFill>
      </dgm:spPr>
    </dgm:pt>
    <dgm:pt modelId="{FBF9C12D-4D89-41B7-AB4B-79666CBCBEEB}" type="pres">
      <dgm:prSet presAssocID="{C486DC31-8C46-40B1-9B16-ED0E469E04FD}" presName="arrowDiagram3" presStyleCnt="0"/>
      <dgm:spPr/>
    </dgm:pt>
    <dgm:pt modelId="{93A07FD1-E05E-4014-BE3F-58FC6510C24B}" type="pres">
      <dgm:prSet presAssocID="{BC5E412B-D5C1-4268-A2A8-C6A4DE088FA2}" presName="bullet3a" presStyleLbl="node1" presStyleIdx="0" presStyleCnt="3" custLinFactX="-697357" custLinFactY="85663" custLinFactNeighborX="-700000" custLinFactNeighborY="100000"/>
      <dgm:spPr/>
    </dgm:pt>
    <dgm:pt modelId="{255BD3F6-A910-4220-9A0A-4B9332AD7D1B}" type="pres">
      <dgm:prSet presAssocID="{BC5E412B-D5C1-4268-A2A8-C6A4DE088FA2}" presName="textBox3a" presStyleLbl="revTx" presStyleIdx="0" presStyleCnt="3" custScaleX="305450" custScaleY="30090" custLinFactNeighborX="-36557" custLinFactNeighborY="-724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F0D29EA2-1D28-4C60-8A25-F433CBAD9048}" type="pres">
      <dgm:prSet presAssocID="{0B33CCD8-CC07-491B-A02E-04AF5DA37C9F}" presName="bullet3b" presStyleLbl="node1" presStyleIdx="1" presStyleCnt="3" custLinFactX="-300000" custLinFactNeighborX="-332460" custLinFactNeighborY="8512"/>
      <dgm:spPr/>
    </dgm:pt>
    <dgm:pt modelId="{6DF75BCD-7234-4826-9594-1C74724B6350}" type="pres">
      <dgm:prSet presAssocID="{0B33CCD8-CC07-491B-A02E-04AF5DA37C9F}" presName="textBox3b" presStyleLbl="revTx" presStyleIdx="1" presStyleCnt="3" custScaleX="238877" custScaleY="74860" custLinFactNeighborX="-49161" custLinFactNeighborY="-1020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ED288105-8C9A-48E7-B88A-23E0A25DAC7E}" type="pres">
      <dgm:prSet presAssocID="{53FDFAFA-A275-499F-BA0B-1BCF73AF5BFF}" presName="bullet3c" presStyleLbl="node1" presStyleIdx="2" presStyleCnt="3" custLinFactX="-100000" custLinFactNeighborX="-185335" custLinFactNeighborY="-42060"/>
      <dgm:spPr/>
    </dgm:pt>
    <dgm:pt modelId="{A1C99377-FCAE-4D98-84E6-8A1EEB2DF80C}" type="pres">
      <dgm:prSet presAssocID="{53FDFAFA-A275-499F-BA0B-1BCF73AF5BFF}" presName="textBox3c" presStyleLbl="revTx" presStyleIdx="2" presStyleCnt="3" custScaleX="196834" custScaleY="33097" custLinFactNeighborX="53982" custLinFactNeighborY="-48812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5C93BF33-C622-4934-99A2-7A83C2593514}" type="presOf" srcId="{0B33CCD8-CC07-491B-A02E-04AF5DA37C9F}" destId="{6DF75BCD-7234-4826-9594-1C74724B6350}" srcOrd="0" destOrd="0" presId="urn:microsoft.com/office/officeart/2005/8/layout/arrow2"/>
    <dgm:cxn modelId="{0A4725A9-9BF5-47CB-92FD-0646733927F5}" type="presOf" srcId="{53FDFAFA-A275-499F-BA0B-1BCF73AF5BFF}" destId="{A1C99377-FCAE-4D98-84E6-8A1EEB2DF80C}" srcOrd="0" destOrd="0" presId="urn:microsoft.com/office/officeart/2005/8/layout/arrow2"/>
    <dgm:cxn modelId="{F4980503-FDA5-4868-AC3C-EC41BC1DC04D}" type="presOf" srcId="{C486DC31-8C46-40B1-9B16-ED0E469E04FD}" destId="{50DD8473-6CCE-4FCA-91E3-39991B5BEBD9}" srcOrd="0" destOrd="0" presId="urn:microsoft.com/office/officeart/2005/8/layout/arrow2"/>
    <dgm:cxn modelId="{28151CFE-71FF-4AD8-A705-BBCFE78FAAB1}" type="presOf" srcId="{BC5E412B-D5C1-4268-A2A8-C6A4DE088FA2}" destId="{255BD3F6-A910-4220-9A0A-4B9332AD7D1B}" srcOrd="0" destOrd="0" presId="urn:microsoft.com/office/officeart/2005/8/layout/arrow2"/>
    <dgm:cxn modelId="{1DC07A5B-31F9-4216-8A36-2DB4E737B873}" srcId="{C486DC31-8C46-40B1-9B16-ED0E469E04FD}" destId="{53FDFAFA-A275-499F-BA0B-1BCF73AF5BFF}" srcOrd="2" destOrd="0" parTransId="{6CBC8D55-2177-4294-996B-9014684A74A6}" sibTransId="{9EA234E5-B867-4CA2-B74C-634B0E29400D}"/>
    <dgm:cxn modelId="{7BE517DA-4DC1-4648-A0AF-EB0F35E474CB}" srcId="{C486DC31-8C46-40B1-9B16-ED0E469E04FD}" destId="{0B33CCD8-CC07-491B-A02E-04AF5DA37C9F}" srcOrd="1" destOrd="0" parTransId="{98FA64FE-4D4F-4EDC-8CD8-B64DD8C92B18}" sibTransId="{467FD520-3E47-4655-A3DC-CA33609EDB1F}"/>
    <dgm:cxn modelId="{B104A103-DF57-44FE-84D7-BCB6F188BC11}" srcId="{C486DC31-8C46-40B1-9B16-ED0E469E04FD}" destId="{BC5E412B-D5C1-4268-A2A8-C6A4DE088FA2}" srcOrd="0" destOrd="0" parTransId="{C4A6ACAF-D8C2-4BC1-9C0B-F567E6A804DF}" sibTransId="{D45EC43B-E1F2-4973-9A27-C5385598C383}"/>
    <dgm:cxn modelId="{8C492433-EB36-41CA-9D48-2ABE65E76CD8}" type="presParOf" srcId="{50DD8473-6CCE-4FCA-91E3-39991B5BEBD9}" destId="{3426A316-AB47-466A-915B-AB8F19921430}" srcOrd="0" destOrd="0" presId="urn:microsoft.com/office/officeart/2005/8/layout/arrow2"/>
    <dgm:cxn modelId="{8DC62D3B-F2DD-4A23-A118-9D828E8014B6}" type="presParOf" srcId="{50DD8473-6CCE-4FCA-91E3-39991B5BEBD9}" destId="{FBF9C12D-4D89-41B7-AB4B-79666CBCBEEB}" srcOrd="1" destOrd="0" presId="urn:microsoft.com/office/officeart/2005/8/layout/arrow2"/>
    <dgm:cxn modelId="{B387B558-3007-4A7F-ABA9-E2858AA0096E}" type="presParOf" srcId="{FBF9C12D-4D89-41B7-AB4B-79666CBCBEEB}" destId="{93A07FD1-E05E-4014-BE3F-58FC6510C24B}" srcOrd="0" destOrd="0" presId="urn:microsoft.com/office/officeart/2005/8/layout/arrow2"/>
    <dgm:cxn modelId="{DDACB56C-1EA1-4267-B1E6-7495DF34F97C}" type="presParOf" srcId="{FBF9C12D-4D89-41B7-AB4B-79666CBCBEEB}" destId="{255BD3F6-A910-4220-9A0A-4B9332AD7D1B}" srcOrd="1" destOrd="0" presId="urn:microsoft.com/office/officeart/2005/8/layout/arrow2"/>
    <dgm:cxn modelId="{AC452399-D134-4F47-AEE2-5713719D5816}" type="presParOf" srcId="{FBF9C12D-4D89-41B7-AB4B-79666CBCBEEB}" destId="{F0D29EA2-1D28-4C60-8A25-F433CBAD9048}" srcOrd="2" destOrd="0" presId="urn:microsoft.com/office/officeart/2005/8/layout/arrow2"/>
    <dgm:cxn modelId="{744CE5A8-157F-4AC2-B5BB-D41B8CE00D0E}" type="presParOf" srcId="{FBF9C12D-4D89-41B7-AB4B-79666CBCBEEB}" destId="{6DF75BCD-7234-4826-9594-1C74724B6350}" srcOrd="3" destOrd="0" presId="urn:microsoft.com/office/officeart/2005/8/layout/arrow2"/>
    <dgm:cxn modelId="{43018C1C-2289-4697-B264-168CB25FF63A}" type="presParOf" srcId="{FBF9C12D-4D89-41B7-AB4B-79666CBCBEEB}" destId="{ED288105-8C9A-48E7-B88A-23E0A25DAC7E}" srcOrd="4" destOrd="0" presId="urn:microsoft.com/office/officeart/2005/8/layout/arrow2"/>
    <dgm:cxn modelId="{2E8B7DF4-C22F-419B-82E5-8C28A341B2D7}" type="presParOf" srcId="{FBF9C12D-4D89-41B7-AB4B-79666CBCBEEB}" destId="{A1C99377-FCAE-4D98-84E6-8A1EEB2DF80C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C0C69C7-BC49-48FC-B584-ABA05250D6D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E2376770-02B1-4DF4-8A89-4AA04AB74BDF}">
      <dgm:prSet phldrT="[Texto]" custT="1"/>
      <dgm:spPr>
        <a:solidFill>
          <a:srgbClr val="5D599F"/>
        </a:solidFill>
        <a:ln>
          <a:solidFill>
            <a:srgbClr val="5D599F"/>
          </a:solidFill>
        </a:ln>
      </dgm:spPr>
      <dgm:t>
        <a:bodyPr/>
        <a:lstStyle/>
        <a:p>
          <a:r>
            <a:rPr lang="es-PE" sz="1600" dirty="0"/>
            <a:t>Condiciones</a:t>
          </a:r>
        </a:p>
      </dgm:t>
    </dgm:pt>
    <dgm:pt modelId="{C2C9951C-4327-4526-9F6C-2970ED189A8C}" type="parTrans" cxnId="{F9F5AD3A-83B6-4FCD-82E4-E7E4EF5FFA95}">
      <dgm:prSet/>
      <dgm:spPr/>
      <dgm:t>
        <a:bodyPr/>
        <a:lstStyle/>
        <a:p>
          <a:endParaRPr lang="es-PE"/>
        </a:p>
      </dgm:t>
    </dgm:pt>
    <dgm:pt modelId="{5D79F7B5-69C9-4472-9CFA-58145463393B}" type="sibTrans" cxnId="{F9F5AD3A-83B6-4FCD-82E4-E7E4EF5FFA95}">
      <dgm:prSet/>
      <dgm:spPr/>
      <dgm:t>
        <a:bodyPr/>
        <a:lstStyle/>
        <a:p>
          <a:endParaRPr lang="es-PE"/>
        </a:p>
      </dgm:t>
    </dgm:pt>
    <dgm:pt modelId="{5F524638-2664-4A98-9107-318B4F86A49C}">
      <dgm:prSet phldrT="[Texto]" custT="1"/>
      <dgm:spPr>
        <a:noFill/>
        <a:ln>
          <a:solidFill>
            <a:srgbClr val="5D599F">
              <a:alpha val="90000"/>
            </a:srgbClr>
          </a:solidFill>
        </a:ln>
      </dgm:spPr>
      <dgm:t>
        <a:bodyPr/>
        <a:lstStyle/>
        <a:p>
          <a:r>
            <a:rPr lang="es-PE" sz="1400" dirty="0"/>
            <a:t>Inmueble ubicado en Perú</a:t>
          </a:r>
          <a:r>
            <a:rPr lang="es-PE" sz="1400" dirty="0">
              <a:solidFill>
                <a:schemeClr val="tx1"/>
              </a:solidFill>
            </a:rPr>
            <a:t>, n</a:t>
          </a:r>
          <a:r>
            <a:rPr lang="es-ES" sz="1400" dirty="0">
              <a:solidFill>
                <a:schemeClr val="tx1"/>
              </a:solidFill>
            </a:rPr>
            <a:t>o  destinado exclusivamente a actividades de tercera cat. </a:t>
          </a:r>
          <a:endParaRPr lang="es-PE" sz="1400" dirty="0">
            <a:solidFill>
              <a:schemeClr val="tx1"/>
            </a:solidFill>
          </a:endParaRPr>
        </a:p>
      </dgm:t>
    </dgm:pt>
    <dgm:pt modelId="{9A5090FE-045F-47CF-83BE-53DCD387190E}" type="parTrans" cxnId="{FB36A36C-F934-44C7-9F5D-2B4EE4A817E0}">
      <dgm:prSet/>
      <dgm:spPr/>
      <dgm:t>
        <a:bodyPr/>
        <a:lstStyle/>
        <a:p>
          <a:endParaRPr lang="es-PE"/>
        </a:p>
      </dgm:t>
    </dgm:pt>
    <dgm:pt modelId="{4B4546DC-FA19-4517-A0EC-D9CE29B8ADB2}" type="sibTrans" cxnId="{FB36A36C-F934-44C7-9F5D-2B4EE4A817E0}">
      <dgm:prSet/>
      <dgm:spPr/>
      <dgm:t>
        <a:bodyPr/>
        <a:lstStyle/>
        <a:p>
          <a:endParaRPr lang="es-PE"/>
        </a:p>
      </dgm:t>
    </dgm:pt>
    <dgm:pt modelId="{7C0FE49A-12A3-4546-B989-BA6B61662A09}">
      <dgm:prSet phldrT="[Texto]" custT="1"/>
      <dgm:spPr>
        <a:noFill/>
        <a:ln>
          <a:solidFill>
            <a:srgbClr val="5D599F">
              <a:alpha val="90000"/>
            </a:srgbClr>
          </a:solidFill>
        </a:ln>
      </dgm:spPr>
      <dgm:t>
        <a:bodyPr/>
        <a:lstStyle/>
        <a:p>
          <a:r>
            <a:rPr lang="es-PE" sz="1400" dirty="0"/>
            <a:t>Sólo será deducible: 30% de la renta convenida.</a:t>
          </a:r>
        </a:p>
      </dgm:t>
    </dgm:pt>
    <dgm:pt modelId="{B3AF8080-2A6C-4A6C-B9F5-5AECF473583F}" type="parTrans" cxnId="{AFBFE753-298F-4B08-9A27-6938EE97C65C}">
      <dgm:prSet/>
      <dgm:spPr/>
      <dgm:t>
        <a:bodyPr/>
        <a:lstStyle/>
        <a:p>
          <a:endParaRPr lang="es-PE"/>
        </a:p>
      </dgm:t>
    </dgm:pt>
    <dgm:pt modelId="{FCDD07FC-51CE-4133-A863-E41E32DC7646}" type="sibTrans" cxnId="{AFBFE753-298F-4B08-9A27-6938EE97C65C}">
      <dgm:prSet/>
      <dgm:spPr/>
      <dgm:t>
        <a:bodyPr/>
        <a:lstStyle/>
        <a:p>
          <a:endParaRPr lang="es-PE"/>
        </a:p>
      </dgm:t>
    </dgm:pt>
    <dgm:pt modelId="{83F149C6-3D8E-4C12-8527-E21E98F2DE0F}">
      <dgm:prSet phldrT="[Texto]" custT="1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r>
            <a:rPr lang="es-PE" sz="1600" dirty="0"/>
            <a:t>Sustento</a:t>
          </a:r>
        </a:p>
      </dgm:t>
    </dgm:pt>
    <dgm:pt modelId="{1F5A19ED-A3A6-4389-B50F-C4E1CB778ED6}" type="parTrans" cxnId="{425D0946-1E59-4D1A-836E-93F740B7068C}">
      <dgm:prSet/>
      <dgm:spPr/>
      <dgm:t>
        <a:bodyPr/>
        <a:lstStyle/>
        <a:p>
          <a:endParaRPr lang="es-PE"/>
        </a:p>
      </dgm:t>
    </dgm:pt>
    <dgm:pt modelId="{716B9E83-107D-4C50-99C5-0BD44026291E}" type="sibTrans" cxnId="{425D0946-1E59-4D1A-836E-93F740B7068C}">
      <dgm:prSet/>
      <dgm:spPr/>
      <dgm:t>
        <a:bodyPr/>
        <a:lstStyle/>
        <a:p>
          <a:endParaRPr lang="es-PE"/>
        </a:p>
      </dgm:t>
    </dgm:pt>
    <dgm:pt modelId="{E17E0C03-2583-449A-B657-8ED943F07765}">
      <dgm:prSet phldrT="[Texto]" custT="1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es-PE" sz="1400" dirty="0"/>
            <a:t>Si el arrendador es PPNN: Voucher del impuesto  pagado por alquiler (Form.1683).</a:t>
          </a:r>
        </a:p>
      </dgm:t>
    </dgm:pt>
    <dgm:pt modelId="{67199B33-5D45-4A2B-91AB-D8E1A975A631}" type="parTrans" cxnId="{19E0DD9D-3CE8-4BEA-A9FA-9C401A7CD428}">
      <dgm:prSet/>
      <dgm:spPr/>
      <dgm:t>
        <a:bodyPr/>
        <a:lstStyle/>
        <a:p>
          <a:endParaRPr lang="es-PE"/>
        </a:p>
      </dgm:t>
    </dgm:pt>
    <dgm:pt modelId="{6D56E097-B1D6-40B1-8A3F-AA1AD60442FC}" type="sibTrans" cxnId="{19E0DD9D-3CE8-4BEA-A9FA-9C401A7CD428}">
      <dgm:prSet/>
      <dgm:spPr/>
      <dgm:t>
        <a:bodyPr/>
        <a:lstStyle/>
        <a:p>
          <a:endParaRPr lang="es-PE"/>
        </a:p>
      </dgm:t>
    </dgm:pt>
    <dgm:pt modelId="{9B3B4929-DCBA-45CB-B6E1-B6FFE8A95BCB}">
      <dgm:prSet phldrT="[Texto]" custT="1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es-PE" sz="1400" dirty="0"/>
            <a:t>Si el arrendador es PPJJ: </a:t>
          </a:r>
          <a:r>
            <a:rPr lang="es-PE" sz="1400" dirty="0">
              <a:solidFill>
                <a:schemeClr val="tx1"/>
              </a:solidFill>
            </a:rPr>
            <a:t>C/P físicos o electrónicos. A partir de julio sólo Factura Electrónica.</a:t>
          </a:r>
        </a:p>
      </dgm:t>
    </dgm:pt>
    <dgm:pt modelId="{4259DE0B-F60A-4AAF-9E47-6505E542544A}" type="parTrans" cxnId="{4ADB2AE7-AFE4-42E1-A8E0-95CDF174B566}">
      <dgm:prSet/>
      <dgm:spPr/>
      <dgm:t>
        <a:bodyPr/>
        <a:lstStyle/>
        <a:p>
          <a:endParaRPr lang="es-PE"/>
        </a:p>
      </dgm:t>
    </dgm:pt>
    <dgm:pt modelId="{F5C6EC36-E635-42D1-BDC5-BD96DD7FF41B}" type="sibTrans" cxnId="{4ADB2AE7-AFE4-42E1-A8E0-95CDF174B566}">
      <dgm:prSet/>
      <dgm:spPr/>
      <dgm:t>
        <a:bodyPr/>
        <a:lstStyle/>
        <a:p>
          <a:endParaRPr lang="es-PE"/>
        </a:p>
      </dgm:t>
    </dgm:pt>
    <dgm:pt modelId="{FA8C0A1D-9738-4EF4-B44F-D78633988D2C}" type="pres">
      <dgm:prSet presAssocID="{7C0C69C7-BC49-48FC-B584-ABA05250D6D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1A9FE8D2-2C5D-4B52-8C82-6F0DE89C0452}" type="pres">
      <dgm:prSet presAssocID="{E2376770-02B1-4DF4-8A89-4AA04AB74BDF}" presName="composite" presStyleCnt="0"/>
      <dgm:spPr/>
    </dgm:pt>
    <dgm:pt modelId="{E8A8D071-76D6-4A23-AC09-3D573DD107B3}" type="pres">
      <dgm:prSet presAssocID="{E2376770-02B1-4DF4-8A89-4AA04AB74BDF}" presName="parTx" presStyleLbl="alignNode1" presStyleIdx="0" presStyleCnt="2" custLinFactNeighborX="-1" custLinFactNeighborY="-14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5AA6BE9C-079F-4202-81FC-E13506CFBBF8}" type="pres">
      <dgm:prSet presAssocID="{E2376770-02B1-4DF4-8A89-4AA04AB74BDF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A0A104B6-1807-4276-ABF7-2152CBEC2521}" type="pres">
      <dgm:prSet presAssocID="{5D79F7B5-69C9-4472-9CFA-58145463393B}" presName="space" presStyleCnt="0"/>
      <dgm:spPr/>
    </dgm:pt>
    <dgm:pt modelId="{0CE904F9-1A7E-41FF-BFAA-5E3E70387085}" type="pres">
      <dgm:prSet presAssocID="{83F149C6-3D8E-4C12-8527-E21E98F2DE0F}" presName="composite" presStyleCnt="0"/>
      <dgm:spPr/>
    </dgm:pt>
    <dgm:pt modelId="{B23497E1-16BA-47C1-AB44-0D3BC235016C}" type="pres">
      <dgm:prSet presAssocID="{83F149C6-3D8E-4C12-8527-E21E98F2DE0F}" presName="parTx" presStyleLbl="alignNode1" presStyleIdx="1" presStyleCnt="2" custLinFactNeighborX="3369" custLinFactNeighborY="-10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726C0CB1-5639-4C25-830A-79E170115595}" type="pres">
      <dgm:prSet presAssocID="{83F149C6-3D8E-4C12-8527-E21E98F2DE0F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4ADB2AE7-AFE4-42E1-A8E0-95CDF174B566}" srcId="{83F149C6-3D8E-4C12-8527-E21E98F2DE0F}" destId="{9B3B4929-DCBA-45CB-B6E1-B6FFE8A95BCB}" srcOrd="1" destOrd="0" parTransId="{4259DE0B-F60A-4AAF-9E47-6505E542544A}" sibTransId="{F5C6EC36-E635-42D1-BDC5-BD96DD7FF41B}"/>
    <dgm:cxn modelId="{CFD6253C-3358-48F0-B78F-CD2681A3102A}" type="presOf" srcId="{7C0C69C7-BC49-48FC-B584-ABA05250D6D0}" destId="{FA8C0A1D-9738-4EF4-B44F-D78633988D2C}" srcOrd="0" destOrd="0" presId="urn:microsoft.com/office/officeart/2005/8/layout/hList1"/>
    <dgm:cxn modelId="{FB36A36C-F934-44C7-9F5D-2B4EE4A817E0}" srcId="{E2376770-02B1-4DF4-8A89-4AA04AB74BDF}" destId="{5F524638-2664-4A98-9107-318B4F86A49C}" srcOrd="0" destOrd="0" parTransId="{9A5090FE-045F-47CF-83BE-53DCD387190E}" sibTransId="{4B4546DC-FA19-4517-A0EC-D9CE29B8ADB2}"/>
    <dgm:cxn modelId="{41103A19-16ED-40B4-A0BE-9EF8323A7ACF}" type="presOf" srcId="{9B3B4929-DCBA-45CB-B6E1-B6FFE8A95BCB}" destId="{726C0CB1-5639-4C25-830A-79E170115595}" srcOrd="0" destOrd="1" presId="urn:microsoft.com/office/officeart/2005/8/layout/hList1"/>
    <dgm:cxn modelId="{AFBFE753-298F-4B08-9A27-6938EE97C65C}" srcId="{E2376770-02B1-4DF4-8A89-4AA04AB74BDF}" destId="{7C0FE49A-12A3-4546-B989-BA6B61662A09}" srcOrd="1" destOrd="0" parTransId="{B3AF8080-2A6C-4A6C-B9F5-5AECF473583F}" sibTransId="{FCDD07FC-51CE-4133-A863-E41E32DC7646}"/>
    <dgm:cxn modelId="{327EA74E-3069-4D82-92DC-93D5DBB10FA5}" type="presOf" srcId="{7C0FE49A-12A3-4546-B989-BA6B61662A09}" destId="{5AA6BE9C-079F-4202-81FC-E13506CFBBF8}" srcOrd="0" destOrd="1" presId="urn:microsoft.com/office/officeart/2005/8/layout/hList1"/>
    <dgm:cxn modelId="{93144634-ACC9-4EE3-9826-862117CC8B50}" type="presOf" srcId="{E2376770-02B1-4DF4-8A89-4AA04AB74BDF}" destId="{E8A8D071-76D6-4A23-AC09-3D573DD107B3}" srcOrd="0" destOrd="0" presId="urn:microsoft.com/office/officeart/2005/8/layout/hList1"/>
    <dgm:cxn modelId="{3DC111F7-85E9-413D-915C-02502992898A}" type="presOf" srcId="{5F524638-2664-4A98-9107-318B4F86A49C}" destId="{5AA6BE9C-079F-4202-81FC-E13506CFBBF8}" srcOrd="0" destOrd="0" presId="urn:microsoft.com/office/officeart/2005/8/layout/hList1"/>
    <dgm:cxn modelId="{19E0DD9D-3CE8-4BEA-A9FA-9C401A7CD428}" srcId="{83F149C6-3D8E-4C12-8527-E21E98F2DE0F}" destId="{E17E0C03-2583-449A-B657-8ED943F07765}" srcOrd="0" destOrd="0" parTransId="{67199B33-5D45-4A2B-91AB-D8E1A975A631}" sibTransId="{6D56E097-B1D6-40B1-8A3F-AA1AD60442FC}"/>
    <dgm:cxn modelId="{8809AD85-69D2-4F88-8FFB-32933016AE8A}" type="presOf" srcId="{83F149C6-3D8E-4C12-8527-E21E98F2DE0F}" destId="{B23497E1-16BA-47C1-AB44-0D3BC235016C}" srcOrd="0" destOrd="0" presId="urn:microsoft.com/office/officeart/2005/8/layout/hList1"/>
    <dgm:cxn modelId="{425D0946-1E59-4D1A-836E-93F740B7068C}" srcId="{7C0C69C7-BC49-48FC-B584-ABA05250D6D0}" destId="{83F149C6-3D8E-4C12-8527-E21E98F2DE0F}" srcOrd="1" destOrd="0" parTransId="{1F5A19ED-A3A6-4389-B50F-C4E1CB778ED6}" sibTransId="{716B9E83-107D-4C50-99C5-0BD44026291E}"/>
    <dgm:cxn modelId="{F9F5AD3A-83B6-4FCD-82E4-E7E4EF5FFA95}" srcId="{7C0C69C7-BC49-48FC-B584-ABA05250D6D0}" destId="{E2376770-02B1-4DF4-8A89-4AA04AB74BDF}" srcOrd="0" destOrd="0" parTransId="{C2C9951C-4327-4526-9F6C-2970ED189A8C}" sibTransId="{5D79F7B5-69C9-4472-9CFA-58145463393B}"/>
    <dgm:cxn modelId="{E6AF782D-2534-480A-AB0B-AEFE736F3CE7}" type="presOf" srcId="{E17E0C03-2583-449A-B657-8ED943F07765}" destId="{726C0CB1-5639-4C25-830A-79E170115595}" srcOrd="0" destOrd="0" presId="urn:microsoft.com/office/officeart/2005/8/layout/hList1"/>
    <dgm:cxn modelId="{A18B54D2-3495-480A-A8A1-C5DD57E3E6C8}" type="presParOf" srcId="{FA8C0A1D-9738-4EF4-B44F-D78633988D2C}" destId="{1A9FE8D2-2C5D-4B52-8C82-6F0DE89C0452}" srcOrd="0" destOrd="0" presId="urn:microsoft.com/office/officeart/2005/8/layout/hList1"/>
    <dgm:cxn modelId="{AC2E11A8-FBBA-441B-A393-FBCEEAAF6DB0}" type="presParOf" srcId="{1A9FE8D2-2C5D-4B52-8C82-6F0DE89C0452}" destId="{E8A8D071-76D6-4A23-AC09-3D573DD107B3}" srcOrd="0" destOrd="0" presId="urn:microsoft.com/office/officeart/2005/8/layout/hList1"/>
    <dgm:cxn modelId="{D3356AE0-F322-40C4-BBD3-48413BB691F5}" type="presParOf" srcId="{1A9FE8D2-2C5D-4B52-8C82-6F0DE89C0452}" destId="{5AA6BE9C-079F-4202-81FC-E13506CFBBF8}" srcOrd="1" destOrd="0" presId="urn:microsoft.com/office/officeart/2005/8/layout/hList1"/>
    <dgm:cxn modelId="{3859E142-8082-49AD-99BA-DAD3BA9EC010}" type="presParOf" srcId="{FA8C0A1D-9738-4EF4-B44F-D78633988D2C}" destId="{A0A104B6-1807-4276-ABF7-2152CBEC2521}" srcOrd="1" destOrd="0" presId="urn:microsoft.com/office/officeart/2005/8/layout/hList1"/>
    <dgm:cxn modelId="{26092231-A5AE-4D37-A17A-0DECAA1878E2}" type="presParOf" srcId="{FA8C0A1D-9738-4EF4-B44F-D78633988D2C}" destId="{0CE904F9-1A7E-41FF-BFAA-5E3E70387085}" srcOrd="2" destOrd="0" presId="urn:microsoft.com/office/officeart/2005/8/layout/hList1"/>
    <dgm:cxn modelId="{8ADE0426-DE8C-4EEB-B9B2-6BA3E57BBE29}" type="presParOf" srcId="{0CE904F9-1A7E-41FF-BFAA-5E3E70387085}" destId="{B23497E1-16BA-47C1-AB44-0D3BC235016C}" srcOrd="0" destOrd="0" presId="urn:microsoft.com/office/officeart/2005/8/layout/hList1"/>
    <dgm:cxn modelId="{0081ACF6-831B-436B-8475-984636FF93F1}" type="presParOf" srcId="{0CE904F9-1A7E-41FF-BFAA-5E3E70387085}" destId="{726C0CB1-5639-4C25-830A-79E17011559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EEE1AC9-EFF8-4711-9571-C931CE2B304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301B9CEE-BA4C-475C-8EEB-A4D7F7CFEA15}">
      <dgm:prSet phldrT="[Texto]" custT="1"/>
      <dgm:spPr>
        <a:solidFill>
          <a:srgbClr val="5D599F"/>
        </a:solidFill>
      </dgm:spPr>
      <dgm:t>
        <a:bodyPr/>
        <a:lstStyle/>
        <a:p>
          <a:r>
            <a:rPr lang="es-PE" sz="1600" b="1" dirty="0"/>
            <a:t>Condiciones</a:t>
          </a:r>
          <a:endParaRPr lang="es-PE" sz="1600" dirty="0"/>
        </a:p>
      </dgm:t>
    </dgm:pt>
    <dgm:pt modelId="{C1C8697F-F9D9-40F2-8E84-D7DF4113ADDC}" type="parTrans" cxnId="{8DF3E06C-E5D9-4064-AF3A-7FE6DC214CFC}">
      <dgm:prSet/>
      <dgm:spPr/>
      <dgm:t>
        <a:bodyPr/>
        <a:lstStyle/>
        <a:p>
          <a:endParaRPr lang="es-PE"/>
        </a:p>
      </dgm:t>
    </dgm:pt>
    <dgm:pt modelId="{2DC1C77F-B9CE-409A-B300-E6F530C15312}" type="sibTrans" cxnId="{8DF3E06C-E5D9-4064-AF3A-7FE6DC214CFC}">
      <dgm:prSet/>
      <dgm:spPr/>
      <dgm:t>
        <a:bodyPr/>
        <a:lstStyle/>
        <a:p>
          <a:endParaRPr lang="es-PE"/>
        </a:p>
      </dgm:t>
    </dgm:pt>
    <dgm:pt modelId="{542720A0-E536-44B7-A8A9-B079A130C844}">
      <dgm:prSet phldrT="[Texto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solidFill>
            <a:srgbClr val="5D599F"/>
          </a:solidFill>
        </a:ln>
      </dgm:spPr>
      <dgm:t>
        <a:bodyPr/>
        <a:lstStyle/>
        <a:p>
          <a:r>
            <a:rPr lang="es-PE" sz="1400" dirty="0">
              <a:solidFill>
                <a:schemeClr val="tx1"/>
              </a:solidFill>
            </a:rPr>
            <a:t>Sólo para adquisición o construcción de primera vivienda inscrita en RRPP.</a:t>
          </a:r>
        </a:p>
      </dgm:t>
    </dgm:pt>
    <dgm:pt modelId="{4A1A3ECC-9880-4EF1-BD6C-2DFEA9869FBF}" type="parTrans" cxnId="{A852B0F8-91B1-4372-8CC1-525DAB775E6D}">
      <dgm:prSet/>
      <dgm:spPr/>
      <dgm:t>
        <a:bodyPr/>
        <a:lstStyle/>
        <a:p>
          <a:endParaRPr lang="es-PE"/>
        </a:p>
      </dgm:t>
    </dgm:pt>
    <dgm:pt modelId="{C7B1CAE7-37CF-4DB1-8F11-582F919BC0AA}" type="sibTrans" cxnId="{A852B0F8-91B1-4372-8CC1-525DAB775E6D}">
      <dgm:prSet/>
      <dgm:spPr/>
      <dgm:t>
        <a:bodyPr/>
        <a:lstStyle/>
        <a:p>
          <a:endParaRPr lang="es-PE"/>
        </a:p>
      </dgm:t>
    </dgm:pt>
    <dgm:pt modelId="{1640F7D6-AF61-4562-9DAC-F5D1BB5DA6FD}">
      <dgm:prSet phldrT="[Texto]" custT="1"/>
      <dgm:spPr>
        <a:solidFill>
          <a:srgbClr val="0070C0"/>
        </a:solidFill>
      </dgm:spPr>
      <dgm:t>
        <a:bodyPr/>
        <a:lstStyle/>
        <a:p>
          <a:r>
            <a:rPr lang="es-PE" sz="1600" b="1" dirty="0"/>
            <a:t>Sustento</a:t>
          </a:r>
          <a:endParaRPr lang="es-PE" sz="1600" dirty="0"/>
        </a:p>
      </dgm:t>
    </dgm:pt>
    <dgm:pt modelId="{695FB211-E273-4C53-A2B1-C85390D8F197}" type="parTrans" cxnId="{5745B8F1-6877-42B7-8795-E4FAC0153889}">
      <dgm:prSet/>
      <dgm:spPr/>
      <dgm:t>
        <a:bodyPr/>
        <a:lstStyle/>
        <a:p>
          <a:endParaRPr lang="es-PE"/>
        </a:p>
      </dgm:t>
    </dgm:pt>
    <dgm:pt modelId="{8C333338-5944-4F80-8FE0-C9428401A201}" type="sibTrans" cxnId="{5745B8F1-6877-42B7-8795-E4FAC0153889}">
      <dgm:prSet/>
      <dgm:spPr/>
      <dgm:t>
        <a:bodyPr/>
        <a:lstStyle/>
        <a:p>
          <a:endParaRPr lang="es-PE"/>
        </a:p>
      </dgm:t>
    </dgm:pt>
    <dgm:pt modelId="{D9481110-BBA1-4A6A-9CF7-9AB4493D0495}">
      <dgm:prSet phldrT="[Texto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>
          <a:solidFill>
            <a:schemeClr val="accent1"/>
          </a:solidFill>
        </a:ln>
      </dgm:spPr>
      <dgm:t>
        <a:bodyPr/>
        <a:lstStyle/>
        <a:p>
          <a:r>
            <a:rPr lang="es-PE" sz="1400" dirty="0"/>
            <a:t>Documento autorizado emitido por las entidades financieras y más adelante, facturas electrónicas. </a:t>
          </a:r>
        </a:p>
      </dgm:t>
    </dgm:pt>
    <dgm:pt modelId="{313959FE-B80E-449B-BD6F-85A857941D02}" type="parTrans" cxnId="{4B360541-A0D6-4E8C-BD53-0CFE15973305}">
      <dgm:prSet/>
      <dgm:spPr/>
      <dgm:t>
        <a:bodyPr/>
        <a:lstStyle/>
        <a:p>
          <a:endParaRPr lang="es-PE"/>
        </a:p>
      </dgm:t>
    </dgm:pt>
    <dgm:pt modelId="{49728745-0A38-45EE-8598-DE1A61A514D7}" type="sibTrans" cxnId="{4B360541-A0D6-4E8C-BD53-0CFE15973305}">
      <dgm:prSet/>
      <dgm:spPr/>
      <dgm:t>
        <a:bodyPr/>
        <a:lstStyle/>
        <a:p>
          <a:endParaRPr lang="es-PE"/>
        </a:p>
      </dgm:t>
    </dgm:pt>
    <dgm:pt modelId="{2B43D9AF-6A9C-401E-AC55-2A8190D6643E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solidFill>
            <a:srgbClr val="5D599F"/>
          </a:solidFill>
        </a:ln>
      </dgm:spPr>
      <dgm:t>
        <a:bodyPr/>
        <a:lstStyle/>
        <a:p>
          <a:r>
            <a:rPr lang="es-PE" sz="1400" dirty="0"/>
            <a:t>Sólo 1 crédito.</a:t>
          </a:r>
        </a:p>
      </dgm:t>
    </dgm:pt>
    <dgm:pt modelId="{97EAF7E5-2291-4DE8-A182-B332B54E74AE}" type="parTrans" cxnId="{B1851EEC-3CD0-409C-88F0-BE4A3E8786F9}">
      <dgm:prSet/>
      <dgm:spPr/>
      <dgm:t>
        <a:bodyPr/>
        <a:lstStyle/>
        <a:p>
          <a:endParaRPr lang="es-PE"/>
        </a:p>
      </dgm:t>
    </dgm:pt>
    <dgm:pt modelId="{BD77F390-0259-4539-9578-526B0B8FB58B}" type="sibTrans" cxnId="{B1851EEC-3CD0-409C-88F0-BE4A3E8786F9}">
      <dgm:prSet/>
      <dgm:spPr/>
      <dgm:t>
        <a:bodyPr/>
        <a:lstStyle/>
        <a:p>
          <a:endParaRPr lang="es-PE"/>
        </a:p>
      </dgm:t>
    </dgm:pt>
    <dgm:pt modelId="{4A779C52-2BFD-49E8-B18A-72F6B64F38CF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solidFill>
            <a:srgbClr val="5D599F"/>
          </a:solidFill>
        </a:ln>
      </dgm:spPr>
      <dgm:t>
        <a:bodyPr/>
        <a:lstStyle/>
        <a:p>
          <a:r>
            <a:rPr lang="es-PE" sz="1400" dirty="0">
              <a:solidFill>
                <a:schemeClr val="tx1"/>
              </a:solidFill>
            </a:rPr>
            <a:t>Deducción 100% de intereses.</a:t>
          </a:r>
        </a:p>
      </dgm:t>
    </dgm:pt>
    <dgm:pt modelId="{6A66D66A-D9E3-4094-B9F6-2D2D9C4F5B4B}" type="parTrans" cxnId="{1D3FC44B-659C-46E2-90DE-159C26D9CB68}">
      <dgm:prSet/>
      <dgm:spPr/>
      <dgm:t>
        <a:bodyPr/>
        <a:lstStyle/>
        <a:p>
          <a:endParaRPr lang="es-PE"/>
        </a:p>
      </dgm:t>
    </dgm:pt>
    <dgm:pt modelId="{F2DA48E2-2B63-433C-856E-DDB9B1C33602}" type="sibTrans" cxnId="{1D3FC44B-659C-46E2-90DE-159C26D9CB68}">
      <dgm:prSet/>
      <dgm:spPr/>
      <dgm:t>
        <a:bodyPr/>
        <a:lstStyle/>
        <a:p>
          <a:endParaRPr lang="es-PE"/>
        </a:p>
      </dgm:t>
    </dgm:pt>
    <dgm:pt modelId="{B4D16C16-89F1-440F-AD40-EF3614EB18C0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solidFill>
            <a:srgbClr val="5D599F"/>
          </a:solidFill>
        </a:ln>
      </dgm:spPr>
      <dgm:t>
        <a:bodyPr/>
        <a:lstStyle/>
        <a:p>
          <a:r>
            <a:rPr lang="es-ES" sz="1400" dirty="0">
              <a:solidFill>
                <a:schemeClr val="tx1"/>
              </a:solidFill>
            </a:rPr>
            <a:t>No incluye intereses moratorios.</a:t>
          </a:r>
          <a:endParaRPr lang="es-PE" sz="1400" dirty="0">
            <a:solidFill>
              <a:schemeClr val="tx1"/>
            </a:solidFill>
          </a:endParaRPr>
        </a:p>
      </dgm:t>
    </dgm:pt>
    <dgm:pt modelId="{6C0A2BBC-0377-4EEB-9062-0D0D937661E9}" type="parTrans" cxnId="{9A2ACBE1-31F7-45BE-A5BA-D51DB3F3768D}">
      <dgm:prSet/>
      <dgm:spPr/>
      <dgm:t>
        <a:bodyPr/>
        <a:lstStyle/>
        <a:p>
          <a:endParaRPr lang="es-PE"/>
        </a:p>
      </dgm:t>
    </dgm:pt>
    <dgm:pt modelId="{DADC0FF2-4607-43FB-A4C3-7139CD5F4165}" type="sibTrans" cxnId="{9A2ACBE1-31F7-45BE-A5BA-D51DB3F3768D}">
      <dgm:prSet/>
      <dgm:spPr/>
      <dgm:t>
        <a:bodyPr/>
        <a:lstStyle/>
        <a:p>
          <a:endParaRPr lang="es-PE"/>
        </a:p>
      </dgm:t>
    </dgm:pt>
    <dgm:pt modelId="{D61FDAE2-3965-4EAE-AD9D-366D667ABD00}" type="pres">
      <dgm:prSet presAssocID="{0EEE1AC9-EFF8-4711-9571-C931CE2B304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8D18080D-79A5-4412-B68B-E3D3A14FAE86}" type="pres">
      <dgm:prSet presAssocID="{301B9CEE-BA4C-475C-8EEB-A4D7F7CFEA15}" presName="linNode" presStyleCnt="0"/>
      <dgm:spPr/>
    </dgm:pt>
    <dgm:pt modelId="{98CC6C4B-3C32-41BA-890E-E0D843DD14D0}" type="pres">
      <dgm:prSet presAssocID="{301B9CEE-BA4C-475C-8EEB-A4D7F7CFEA15}" presName="parentText" presStyleLbl="node1" presStyleIdx="0" presStyleCnt="2" custScaleX="75445">
        <dgm:presLayoutVars>
          <dgm:chMax val="1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18A0567C-13A9-4704-A1ED-C58653B79AEA}" type="pres">
      <dgm:prSet presAssocID="{301B9CEE-BA4C-475C-8EEB-A4D7F7CFEA15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1E107C7F-410C-4023-A278-402A48A13EDA}" type="pres">
      <dgm:prSet presAssocID="{2DC1C77F-B9CE-409A-B300-E6F530C15312}" presName="sp" presStyleCnt="0"/>
      <dgm:spPr/>
    </dgm:pt>
    <dgm:pt modelId="{A366B192-7926-446B-B7A9-BBF451C8BAD1}" type="pres">
      <dgm:prSet presAssocID="{1640F7D6-AF61-4562-9DAC-F5D1BB5DA6FD}" presName="linNode" presStyleCnt="0"/>
      <dgm:spPr/>
    </dgm:pt>
    <dgm:pt modelId="{F3AEB99A-47AB-4EB3-8951-FEEBA0A85412}" type="pres">
      <dgm:prSet presAssocID="{1640F7D6-AF61-4562-9DAC-F5D1BB5DA6FD}" presName="parentText" presStyleLbl="node1" presStyleIdx="1" presStyleCnt="2" custScaleX="76611">
        <dgm:presLayoutVars>
          <dgm:chMax val="1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24A2C2C8-8A06-45DD-A876-7C950EFFC420}" type="pres">
      <dgm:prSet presAssocID="{1640F7D6-AF61-4562-9DAC-F5D1BB5DA6FD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279016A8-FC90-4410-9A57-B9632B5E9459}" type="presOf" srcId="{301B9CEE-BA4C-475C-8EEB-A4D7F7CFEA15}" destId="{98CC6C4B-3C32-41BA-890E-E0D843DD14D0}" srcOrd="0" destOrd="0" presId="urn:microsoft.com/office/officeart/2005/8/layout/vList5"/>
    <dgm:cxn modelId="{9A2ACBE1-31F7-45BE-A5BA-D51DB3F3768D}" srcId="{301B9CEE-BA4C-475C-8EEB-A4D7F7CFEA15}" destId="{B4D16C16-89F1-440F-AD40-EF3614EB18C0}" srcOrd="3" destOrd="0" parTransId="{6C0A2BBC-0377-4EEB-9062-0D0D937661E9}" sibTransId="{DADC0FF2-4607-43FB-A4C3-7139CD5F4165}"/>
    <dgm:cxn modelId="{5DDC1EB8-E8C1-49D0-831C-9A47DCD2B8E9}" type="presOf" srcId="{B4D16C16-89F1-440F-AD40-EF3614EB18C0}" destId="{18A0567C-13A9-4704-A1ED-C58653B79AEA}" srcOrd="0" destOrd="3" presId="urn:microsoft.com/office/officeart/2005/8/layout/vList5"/>
    <dgm:cxn modelId="{1D3FC44B-659C-46E2-90DE-159C26D9CB68}" srcId="{301B9CEE-BA4C-475C-8EEB-A4D7F7CFEA15}" destId="{4A779C52-2BFD-49E8-B18A-72F6B64F38CF}" srcOrd="2" destOrd="0" parTransId="{6A66D66A-D9E3-4094-B9F6-2D2D9C4F5B4B}" sibTransId="{F2DA48E2-2B63-433C-856E-DDB9B1C33602}"/>
    <dgm:cxn modelId="{5745B8F1-6877-42B7-8795-E4FAC0153889}" srcId="{0EEE1AC9-EFF8-4711-9571-C931CE2B304E}" destId="{1640F7D6-AF61-4562-9DAC-F5D1BB5DA6FD}" srcOrd="1" destOrd="0" parTransId="{695FB211-E273-4C53-A2B1-C85390D8F197}" sibTransId="{8C333338-5944-4F80-8FE0-C9428401A201}"/>
    <dgm:cxn modelId="{CCD0875D-928F-40B2-8523-8F179CEBE5AA}" type="presOf" srcId="{D9481110-BBA1-4A6A-9CF7-9AB4493D0495}" destId="{24A2C2C8-8A06-45DD-A876-7C950EFFC420}" srcOrd="0" destOrd="0" presId="urn:microsoft.com/office/officeart/2005/8/layout/vList5"/>
    <dgm:cxn modelId="{BDCC8778-38D5-4DAB-A9BA-A2C3A713D146}" type="presOf" srcId="{1640F7D6-AF61-4562-9DAC-F5D1BB5DA6FD}" destId="{F3AEB99A-47AB-4EB3-8951-FEEBA0A85412}" srcOrd="0" destOrd="0" presId="urn:microsoft.com/office/officeart/2005/8/layout/vList5"/>
    <dgm:cxn modelId="{4B360541-A0D6-4E8C-BD53-0CFE15973305}" srcId="{1640F7D6-AF61-4562-9DAC-F5D1BB5DA6FD}" destId="{D9481110-BBA1-4A6A-9CF7-9AB4493D0495}" srcOrd="0" destOrd="0" parTransId="{313959FE-B80E-449B-BD6F-85A857941D02}" sibTransId="{49728745-0A38-45EE-8598-DE1A61A514D7}"/>
    <dgm:cxn modelId="{6DEAA066-5C43-4959-BD4B-652D672DB1CC}" type="presOf" srcId="{2B43D9AF-6A9C-401E-AC55-2A8190D6643E}" destId="{18A0567C-13A9-4704-A1ED-C58653B79AEA}" srcOrd="0" destOrd="1" presId="urn:microsoft.com/office/officeart/2005/8/layout/vList5"/>
    <dgm:cxn modelId="{8DF3E06C-E5D9-4064-AF3A-7FE6DC214CFC}" srcId="{0EEE1AC9-EFF8-4711-9571-C931CE2B304E}" destId="{301B9CEE-BA4C-475C-8EEB-A4D7F7CFEA15}" srcOrd="0" destOrd="0" parTransId="{C1C8697F-F9D9-40F2-8E84-D7DF4113ADDC}" sibTransId="{2DC1C77F-B9CE-409A-B300-E6F530C15312}"/>
    <dgm:cxn modelId="{B1851EEC-3CD0-409C-88F0-BE4A3E8786F9}" srcId="{301B9CEE-BA4C-475C-8EEB-A4D7F7CFEA15}" destId="{2B43D9AF-6A9C-401E-AC55-2A8190D6643E}" srcOrd="1" destOrd="0" parTransId="{97EAF7E5-2291-4DE8-A182-B332B54E74AE}" sibTransId="{BD77F390-0259-4539-9578-526B0B8FB58B}"/>
    <dgm:cxn modelId="{C7C6A8D7-8CF9-4723-B5B3-D8C305AE03CF}" type="presOf" srcId="{4A779C52-2BFD-49E8-B18A-72F6B64F38CF}" destId="{18A0567C-13A9-4704-A1ED-C58653B79AEA}" srcOrd="0" destOrd="2" presId="urn:microsoft.com/office/officeart/2005/8/layout/vList5"/>
    <dgm:cxn modelId="{F24A8657-27F2-4DF8-8BD4-7C85C72556B6}" type="presOf" srcId="{0EEE1AC9-EFF8-4711-9571-C931CE2B304E}" destId="{D61FDAE2-3965-4EAE-AD9D-366D667ABD00}" srcOrd="0" destOrd="0" presId="urn:microsoft.com/office/officeart/2005/8/layout/vList5"/>
    <dgm:cxn modelId="{EF194EC5-94FA-42A8-B8AA-D0A3378CBDBC}" type="presOf" srcId="{542720A0-E536-44B7-A8A9-B079A130C844}" destId="{18A0567C-13A9-4704-A1ED-C58653B79AEA}" srcOrd="0" destOrd="0" presId="urn:microsoft.com/office/officeart/2005/8/layout/vList5"/>
    <dgm:cxn modelId="{A852B0F8-91B1-4372-8CC1-525DAB775E6D}" srcId="{301B9CEE-BA4C-475C-8EEB-A4D7F7CFEA15}" destId="{542720A0-E536-44B7-A8A9-B079A130C844}" srcOrd="0" destOrd="0" parTransId="{4A1A3ECC-9880-4EF1-BD6C-2DFEA9869FBF}" sibTransId="{C7B1CAE7-37CF-4DB1-8F11-582F919BC0AA}"/>
    <dgm:cxn modelId="{D32F50C4-D3E3-4E92-B6F5-8359D6704E75}" type="presParOf" srcId="{D61FDAE2-3965-4EAE-AD9D-366D667ABD00}" destId="{8D18080D-79A5-4412-B68B-E3D3A14FAE86}" srcOrd="0" destOrd="0" presId="urn:microsoft.com/office/officeart/2005/8/layout/vList5"/>
    <dgm:cxn modelId="{12070568-A0CA-4AB5-99EB-526B4A3AE593}" type="presParOf" srcId="{8D18080D-79A5-4412-B68B-E3D3A14FAE86}" destId="{98CC6C4B-3C32-41BA-890E-E0D843DD14D0}" srcOrd="0" destOrd="0" presId="urn:microsoft.com/office/officeart/2005/8/layout/vList5"/>
    <dgm:cxn modelId="{BC0C0A80-5A9E-4D69-8B4C-EAC0A8E4E58D}" type="presParOf" srcId="{8D18080D-79A5-4412-B68B-E3D3A14FAE86}" destId="{18A0567C-13A9-4704-A1ED-C58653B79AEA}" srcOrd="1" destOrd="0" presId="urn:microsoft.com/office/officeart/2005/8/layout/vList5"/>
    <dgm:cxn modelId="{40808FC8-27B2-4D00-B8C1-4A0839B2A7D9}" type="presParOf" srcId="{D61FDAE2-3965-4EAE-AD9D-366D667ABD00}" destId="{1E107C7F-410C-4023-A278-402A48A13EDA}" srcOrd="1" destOrd="0" presId="urn:microsoft.com/office/officeart/2005/8/layout/vList5"/>
    <dgm:cxn modelId="{B2145EB8-C277-446D-8FE3-83810164C0C5}" type="presParOf" srcId="{D61FDAE2-3965-4EAE-AD9D-366D667ABD00}" destId="{A366B192-7926-446B-B7A9-BBF451C8BAD1}" srcOrd="2" destOrd="0" presId="urn:microsoft.com/office/officeart/2005/8/layout/vList5"/>
    <dgm:cxn modelId="{11ED7C31-385B-40CD-A54E-A477BBEEEF19}" type="presParOf" srcId="{A366B192-7926-446B-B7A9-BBF451C8BAD1}" destId="{F3AEB99A-47AB-4EB3-8951-FEEBA0A85412}" srcOrd="0" destOrd="0" presId="urn:microsoft.com/office/officeart/2005/8/layout/vList5"/>
    <dgm:cxn modelId="{37B2FFF2-C798-4251-9229-CF11F5AE709D}" type="presParOf" srcId="{A366B192-7926-446B-B7A9-BBF451C8BAD1}" destId="{24A2C2C8-8A06-45DD-A876-7C950EFFC42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77A36E5-C0F6-43CA-B3B3-49FB879D496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B86E255A-F9CA-44A0-B9B9-CFEF4C140862}">
      <dgm:prSet phldrT="[Texto]" custT="1"/>
      <dgm:spPr>
        <a:solidFill>
          <a:srgbClr val="5D599F"/>
        </a:solidFill>
      </dgm:spPr>
      <dgm:t>
        <a:bodyPr/>
        <a:lstStyle/>
        <a:p>
          <a:r>
            <a:rPr lang="es-PE" sz="1600" b="1" dirty="0"/>
            <a:t>Gastos deducibles</a:t>
          </a:r>
        </a:p>
      </dgm:t>
    </dgm:pt>
    <dgm:pt modelId="{119239C6-65A8-4F4E-8A57-0FE711F71562}" type="parTrans" cxnId="{CE64611B-C43D-4A77-8FB2-FC333E5345E6}">
      <dgm:prSet/>
      <dgm:spPr/>
      <dgm:t>
        <a:bodyPr/>
        <a:lstStyle/>
        <a:p>
          <a:endParaRPr lang="es-PE"/>
        </a:p>
      </dgm:t>
    </dgm:pt>
    <dgm:pt modelId="{53962800-1F8B-4B9C-AA53-9351471A605F}" type="sibTrans" cxnId="{CE64611B-C43D-4A77-8FB2-FC333E5345E6}">
      <dgm:prSet/>
      <dgm:spPr/>
      <dgm:t>
        <a:bodyPr/>
        <a:lstStyle/>
        <a:p>
          <a:endParaRPr lang="es-PE"/>
        </a:p>
      </dgm:t>
    </dgm:pt>
    <dgm:pt modelId="{01E07716-A3D1-4F63-BA1A-7F64270AE954}">
      <dgm:prSet phldrT="[Texto]" custT="1"/>
      <dgm:spPr>
        <a:ln>
          <a:solidFill>
            <a:srgbClr val="5D599F"/>
          </a:solidFill>
        </a:ln>
      </dgm:spPr>
      <dgm:t>
        <a:bodyPr/>
        <a:lstStyle/>
        <a:p>
          <a:r>
            <a:rPr lang="es-PE" sz="1600" dirty="0"/>
            <a:t>Atención de salud del titular. </a:t>
          </a:r>
        </a:p>
      </dgm:t>
    </dgm:pt>
    <dgm:pt modelId="{77445832-26E4-43C9-B307-7E56606E9330}" type="parTrans" cxnId="{EBF744B6-0B90-4347-BAC8-A3E18F17CFE9}">
      <dgm:prSet/>
      <dgm:spPr/>
      <dgm:t>
        <a:bodyPr/>
        <a:lstStyle/>
        <a:p>
          <a:endParaRPr lang="es-PE"/>
        </a:p>
      </dgm:t>
    </dgm:pt>
    <dgm:pt modelId="{414BF705-D61E-4BAB-B57C-638385D70EAC}" type="sibTrans" cxnId="{EBF744B6-0B90-4347-BAC8-A3E18F17CFE9}">
      <dgm:prSet/>
      <dgm:spPr/>
      <dgm:t>
        <a:bodyPr/>
        <a:lstStyle/>
        <a:p>
          <a:endParaRPr lang="es-PE"/>
        </a:p>
      </dgm:t>
    </dgm:pt>
    <dgm:pt modelId="{C3FF167D-E5F4-4BB1-82C0-318E94480D0E}">
      <dgm:prSet phldrT="[Texto]" custT="1"/>
      <dgm:spPr>
        <a:ln>
          <a:solidFill>
            <a:srgbClr val="5D599F"/>
          </a:solidFill>
        </a:ln>
      </dgm:spPr>
      <dgm:t>
        <a:bodyPr/>
        <a:lstStyle/>
        <a:p>
          <a:r>
            <a:rPr lang="es-PE" sz="1600" dirty="0"/>
            <a:t>Atención de sus hijos &lt; edad.</a:t>
          </a:r>
        </a:p>
      </dgm:t>
    </dgm:pt>
    <dgm:pt modelId="{6C015C34-DE34-4692-A46D-379DF74702E3}" type="parTrans" cxnId="{BAC19C88-D1A0-41E2-B38C-51E16F27A12C}">
      <dgm:prSet/>
      <dgm:spPr/>
      <dgm:t>
        <a:bodyPr/>
        <a:lstStyle/>
        <a:p>
          <a:endParaRPr lang="es-PE"/>
        </a:p>
      </dgm:t>
    </dgm:pt>
    <dgm:pt modelId="{AE84A65C-F00B-4CBC-8CFE-D9B3E4C15870}" type="sibTrans" cxnId="{BAC19C88-D1A0-41E2-B38C-51E16F27A12C}">
      <dgm:prSet/>
      <dgm:spPr/>
      <dgm:t>
        <a:bodyPr/>
        <a:lstStyle/>
        <a:p>
          <a:endParaRPr lang="es-PE"/>
        </a:p>
      </dgm:t>
    </dgm:pt>
    <dgm:pt modelId="{2D383365-EC94-400A-B0C9-2DF0FE8DEE90}">
      <dgm:prSet phldrT="[Texto]" custT="1"/>
      <dgm:spPr>
        <a:solidFill>
          <a:srgbClr val="0070C0"/>
        </a:solidFill>
      </dgm:spPr>
      <dgm:t>
        <a:bodyPr/>
        <a:lstStyle/>
        <a:p>
          <a:r>
            <a:rPr lang="es-PE" sz="1600" b="1" dirty="0"/>
            <a:t>Condiciones</a:t>
          </a:r>
        </a:p>
      </dgm:t>
    </dgm:pt>
    <dgm:pt modelId="{1C8DFF46-5900-4A05-8A20-BA3AF3D4673F}" type="parTrans" cxnId="{9DF0E755-D89E-423D-A7DC-1C3EA843726B}">
      <dgm:prSet/>
      <dgm:spPr/>
      <dgm:t>
        <a:bodyPr/>
        <a:lstStyle/>
        <a:p>
          <a:endParaRPr lang="es-PE"/>
        </a:p>
      </dgm:t>
    </dgm:pt>
    <dgm:pt modelId="{E434C61C-52A3-4F6C-963B-DFEFA1DAB319}" type="sibTrans" cxnId="{9DF0E755-D89E-423D-A7DC-1C3EA843726B}">
      <dgm:prSet/>
      <dgm:spPr/>
      <dgm:t>
        <a:bodyPr/>
        <a:lstStyle/>
        <a:p>
          <a:endParaRPr lang="es-PE"/>
        </a:p>
      </dgm:t>
    </dgm:pt>
    <dgm:pt modelId="{D2167CAE-CAE1-4EE6-B92B-843809DA9D9E}">
      <dgm:prSet phldrT="[Texto]" custT="1"/>
      <dgm:spPr/>
      <dgm:t>
        <a:bodyPr/>
        <a:lstStyle/>
        <a:p>
          <a:r>
            <a:rPr lang="es-PE" sz="1600" dirty="0"/>
            <a:t>Servicio </a:t>
          </a:r>
          <a:r>
            <a:rPr lang="es-PE" sz="1600" dirty="0">
              <a:solidFill>
                <a:schemeClr val="tx1"/>
              </a:solidFill>
            </a:rPr>
            <a:t>prestado </a:t>
          </a:r>
          <a:r>
            <a:rPr lang="es-PE" sz="1600" dirty="0"/>
            <a:t>en Perú.</a:t>
          </a:r>
        </a:p>
      </dgm:t>
    </dgm:pt>
    <dgm:pt modelId="{EE546E81-9619-4D43-B020-A5DDCFBDF073}" type="parTrans" cxnId="{4CC82A74-7091-438E-9592-E8DA71067520}">
      <dgm:prSet/>
      <dgm:spPr/>
      <dgm:t>
        <a:bodyPr/>
        <a:lstStyle/>
        <a:p>
          <a:endParaRPr lang="es-PE"/>
        </a:p>
      </dgm:t>
    </dgm:pt>
    <dgm:pt modelId="{F426B6C8-6490-4827-B975-DEF88453FA5E}" type="sibTrans" cxnId="{4CC82A74-7091-438E-9592-E8DA71067520}">
      <dgm:prSet/>
      <dgm:spPr/>
      <dgm:t>
        <a:bodyPr/>
        <a:lstStyle/>
        <a:p>
          <a:endParaRPr lang="es-PE"/>
        </a:p>
      </dgm:t>
    </dgm:pt>
    <dgm:pt modelId="{01025703-4AA6-455B-B1DB-1C63074AA6F2}">
      <dgm:prSet phldrT="[Texto]" custT="1"/>
      <dgm:spPr/>
      <dgm:t>
        <a:bodyPr/>
        <a:lstStyle/>
        <a:p>
          <a:r>
            <a:rPr lang="es-PE" sz="1600" dirty="0"/>
            <a:t>Médicos y odontólogos que realicen su trabajo de forma independiente y emita </a:t>
          </a:r>
          <a:r>
            <a:rPr lang="es-PE" sz="1600" dirty="0" err="1"/>
            <a:t>RxE</a:t>
          </a:r>
          <a:r>
            <a:rPr lang="es-PE" sz="1600" dirty="0"/>
            <a:t>.</a:t>
          </a:r>
        </a:p>
      </dgm:t>
    </dgm:pt>
    <dgm:pt modelId="{36F14CC1-65F5-4CC9-9F7E-C31E21032AD2}" type="parTrans" cxnId="{56BCE656-8B40-4D39-869B-8E5403CEAB5C}">
      <dgm:prSet/>
      <dgm:spPr/>
      <dgm:t>
        <a:bodyPr/>
        <a:lstStyle/>
        <a:p>
          <a:endParaRPr lang="es-PE"/>
        </a:p>
      </dgm:t>
    </dgm:pt>
    <dgm:pt modelId="{391099F9-A340-4AF6-B1A8-7DC78F3218D8}" type="sibTrans" cxnId="{56BCE656-8B40-4D39-869B-8E5403CEAB5C}">
      <dgm:prSet/>
      <dgm:spPr/>
      <dgm:t>
        <a:bodyPr/>
        <a:lstStyle/>
        <a:p>
          <a:endParaRPr lang="es-PE"/>
        </a:p>
      </dgm:t>
    </dgm:pt>
    <dgm:pt modelId="{159A291D-5D31-47EA-B856-759F604C114D}">
      <dgm:prSet phldrT="[Texto]" custT="1"/>
      <dgm:spPr>
        <a:solidFill>
          <a:srgbClr val="B5C000"/>
        </a:solidFill>
      </dgm:spPr>
      <dgm:t>
        <a:bodyPr/>
        <a:lstStyle/>
        <a:p>
          <a:r>
            <a:rPr lang="es-PE" sz="1600" b="1" dirty="0"/>
            <a:t>Sustento</a:t>
          </a:r>
        </a:p>
      </dgm:t>
    </dgm:pt>
    <dgm:pt modelId="{14AA1FE7-43DE-40DC-8027-2CCA4C76E077}" type="parTrans" cxnId="{13858605-CE73-4C8A-B244-C040E05A40D2}">
      <dgm:prSet/>
      <dgm:spPr/>
      <dgm:t>
        <a:bodyPr/>
        <a:lstStyle/>
        <a:p>
          <a:endParaRPr lang="es-PE"/>
        </a:p>
      </dgm:t>
    </dgm:pt>
    <dgm:pt modelId="{45901F2B-4FF3-4C0D-804F-5E385C8E3178}" type="sibTrans" cxnId="{13858605-CE73-4C8A-B244-C040E05A40D2}">
      <dgm:prSet/>
      <dgm:spPr/>
      <dgm:t>
        <a:bodyPr/>
        <a:lstStyle/>
        <a:p>
          <a:endParaRPr lang="es-PE"/>
        </a:p>
      </dgm:t>
    </dgm:pt>
    <dgm:pt modelId="{01DFA943-1913-4327-B8E2-916ADDBFC319}">
      <dgm:prSet phldrT="[Texto]" custT="1"/>
      <dgm:spPr>
        <a:ln>
          <a:solidFill>
            <a:srgbClr val="B5C000"/>
          </a:solidFill>
        </a:ln>
      </dgm:spPr>
      <dgm:t>
        <a:bodyPr/>
        <a:lstStyle/>
        <a:p>
          <a:r>
            <a:rPr lang="es-PE" sz="1600" dirty="0"/>
            <a:t>Recibos por honorarios electrónicos</a:t>
          </a:r>
          <a:r>
            <a:rPr lang="es-PE" sz="1400" dirty="0"/>
            <a:t>.</a:t>
          </a:r>
        </a:p>
      </dgm:t>
    </dgm:pt>
    <dgm:pt modelId="{93F819A2-9439-4EC8-B49F-3E30F6082972}" type="parTrans" cxnId="{9757D403-F3E0-4BDB-965C-E8D06ECC9C17}">
      <dgm:prSet/>
      <dgm:spPr/>
      <dgm:t>
        <a:bodyPr/>
        <a:lstStyle/>
        <a:p>
          <a:endParaRPr lang="es-PE"/>
        </a:p>
      </dgm:t>
    </dgm:pt>
    <dgm:pt modelId="{8C17D0A6-FF02-4F38-875F-4108C8FDC860}" type="sibTrans" cxnId="{9757D403-F3E0-4BDB-965C-E8D06ECC9C17}">
      <dgm:prSet/>
      <dgm:spPr/>
      <dgm:t>
        <a:bodyPr/>
        <a:lstStyle/>
        <a:p>
          <a:endParaRPr lang="es-PE"/>
        </a:p>
      </dgm:t>
    </dgm:pt>
    <dgm:pt modelId="{6190C0BC-0042-4A77-BC52-42363BE7A65A}">
      <dgm:prSet phldrT="[Texto]" custT="1"/>
      <dgm:spPr>
        <a:ln>
          <a:solidFill>
            <a:srgbClr val="5D599F"/>
          </a:solidFill>
        </a:ln>
      </dgm:spPr>
      <dgm:t>
        <a:bodyPr/>
        <a:lstStyle/>
        <a:p>
          <a:r>
            <a:rPr lang="es-PE" sz="1600" dirty="0"/>
            <a:t>Atención de sus hijos &gt; edad con discapacidad </a:t>
          </a:r>
          <a:r>
            <a:rPr lang="es-PE" sz="1600" dirty="0" err="1"/>
            <a:t>insc</a:t>
          </a:r>
          <a:r>
            <a:rPr lang="es-PE" sz="1600" dirty="0"/>
            <a:t>. CONADIS.</a:t>
          </a:r>
        </a:p>
      </dgm:t>
    </dgm:pt>
    <dgm:pt modelId="{9AC6DC7E-B148-4C32-A10C-1F0D3B78DC2C}" type="parTrans" cxnId="{7E6EEA63-7EDB-4B48-A349-0D54FA333F32}">
      <dgm:prSet/>
      <dgm:spPr/>
      <dgm:t>
        <a:bodyPr/>
        <a:lstStyle/>
        <a:p>
          <a:endParaRPr lang="es-PE"/>
        </a:p>
      </dgm:t>
    </dgm:pt>
    <dgm:pt modelId="{34C366A4-D65B-4919-BE49-1FC0619165AF}" type="sibTrans" cxnId="{7E6EEA63-7EDB-4B48-A349-0D54FA333F32}">
      <dgm:prSet/>
      <dgm:spPr/>
      <dgm:t>
        <a:bodyPr/>
        <a:lstStyle/>
        <a:p>
          <a:endParaRPr lang="es-PE"/>
        </a:p>
      </dgm:t>
    </dgm:pt>
    <dgm:pt modelId="{835A9606-8E1C-48A8-B3E0-71186B6117FB}">
      <dgm:prSet phldrT="[Texto]" custT="1"/>
      <dgm:spPr>
        <a:ln>
          <a:solidFill>
            <a:srgbClr val="5D599F"/>
          </a:solidFill>
        </a:ln>
      </dgm:spPr>
      <dgm:t>
        <a:bodyPr/>
        <a:lstStyle/>
        <a:p>
          <a:r>
            <a:rPr lang="es-PE" sz="1600" dirty="0"/>
            <a:t>Cónyuge o concubino(a) </a:t>
          </a:r>
          <a:r>
            <a:rPr lang="es-PE" sz="1600" dirty="0" err="1"/>
            <a:t>insc</a:t>
          </a:r>
          <a:r>
            <a:rPr lang="es-PE" sz="1600" dirty="0"/>
            <a:t>. Reg. Personas SUNARP.</a:t>
          </a:r>
        </a:p>
      </dgm:t>
    </dgm:pt>
    <dgm:pt modelId="{9E8930CA-74A6-41E9-9AD5-4D8C1E6C7390}" type="parTrans" cxnId="{9B47BCED-D36F-4171-BB4E-27BA95CB4B59}">
      <dgm:prSet/>
      <dgm:spPr/>
      <dgm:t>
        <a:bodyPr/>
        <a:lstStyle/>
        <a:p>
          <a:endParaRPr lang="es-PE"/>
        </a:p>
      </dgm:t>
    </dgm:pt>
    <dgm:pt modelId="{062DC919-182A-449C-B27C-546A8907FF18}" type="sibTrans" cxnId="{9B47BCED-D36F-4171-BB4E-27BA95CB4B59}">
      <dgm:prSet/>
      <dgm:spPr/>
      <dgm:t>
        <a:bodyPr/>
        <a:lstStyle/>
        <a:p>
          <a:endParaRPr lang="es-PE"/>
        </a:p>
      </dgm:t>
    </dgm:pt>
    <dgm:pt modelId="{29F83448-1DB6-4364-9C28-78C53CE84C46}">
      <dgm:prSet phldrT="[Texto]" custT="1"/>
      <dgm:spPr/>
      <dgm:t>
        <a:bodyPr/>
        <a:lstStyle/>
        <a:p>
          <a:r>
            <a:rPr lang="es-PE" sz="1600" dirty="0"/>
            <a:t>Podrá sustentar el 30% de los gastos médicos.</a:t>
          </a:r>
        </a:p>
      </dgm:t>
    </dgm:pt>
    <dgm:pt modelId="{3D45B231-DB9F-4BC1-ABF2-803397182801}" type="parTrans" cxnId="{874AA259-E215-48BB-BF79-C9592F3B9F6B}">
      <dgm:prSet/>
      <dgm:spPr/>
      <dgm:t>
        <a:bodyPr/>
        <a:lstStyle/>
        <a:p>
          <a:endParaRPr lang="es-PE"/>
        </a:p>
      </dgm:t>
    </dgm:pt>
    <dgm:pt modelId="{35AC4608-2701-41BB-B2F6-0EF897D32DF4}" type="sibTrans" cxnId="{874AA259-E215-48BB-BF79-C9592F3B9F6B}">
      <dgm:prSet/>
      <dgm:spPr/>
      <dgm:t>
        <a:bodyPr/>
        <a:lstStyle/>
        <a:p>
          <a:endParaRPr lang="es-PE"/>
        </a:p>
      </dgm:t>
    </dgm:pt>
    <dgm:pt modelId="{1BD635C8-4AD0-401F-A0A0-55953E45A33F}" type="pres">
      <dgm:prSet presAssocID="{C77A36E5-C0F6-43CA-B3B3-49FB879D496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ABC661D7-5455-40BA-A06A-8787E77DE3CC}" type="pres">
      <dgm:prSet presAssocID="{B86E255A-F9CA-44A0-B9B9-CFEF4C140862}" presName="parentLin" presStyleCnt="0"/>
      <dgm:spPr/>
    </dgm:pt>
    <dgm:pt modelId="{AB4FEC8E-2667-49A9-BE7E-9A24ADA18FAF}" type="pres">
      <dgm:prSet presAssocID="{B86E255A-F9CA-44A0-B9B9-CFEF4C140862}" presName="parentLeftMargin" presStyleLbl="node1" presStyleIdx="0" presStyleCnt="3"/>
      <dgm:spPr/>
      <dgm:t>
        <a:bodyPr/>
        <a:lstStyle/>
        <a:p>
          <a:endParaRPr lang="es-PE"/>
        </a:p>
      </dgm:t>
    </dgm:pt>
    <dgm:pt modelId="{6C266C73-046E-4B84-885D-A7D5E10D5E3B}" type="pres">
      <dgm:prSet presAssocID="{B86E255A-F9CA-44A0-B9B9-CFEF4C14086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48DD5393-696E-41E9-A967-2BD7811D3F69}" type="pres">
      <dgm:prSet presAssocID="{B86E255A-F9CA-44A0-B9B9-CFEF4C140862}" presName="negativeSpace" presStyleCnt="0"/>
      <dgm:spPr/>
    </dgm:pt>
    <dgm:pt modelId="{C861E6B3-19AB-40F7-8435-DDD04733F679}" type="pres">
      <dgm:prSet presAssocID="{B86E255A-F9CA-44A0-B9B9-CFEF4C140862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AAC1544D-21CE-442B-A227-22EBCD79AE2C}" type="pres">
      <dgm:prSet presAssocID="{53962800-1F8B-4B9C-AA53-9351471A605F}" presName="spaceBetweenRectangles" presStyleCnt="0"/>
      <dgm:spPr/>
    </dgm:pt>
    <dgm:pt modelId="{279B61D5-FBC0-4983-8798-952AA447C021}" type="pres">
      <dgm:prSet presAssocID="{2D383365-EC94-400A-B0C9-2DF0FE8DEE90}" presName="parentLin" presStyleCnt="0"/>
      <dgm:spPr/>
    </dgm:pt>
    <dgm:pt modelId="{A7E2E7A6-0744-4345-A975-BCAB1BDE127B}" type="pres">
      <dgm:prSet presAssocID="{2D383365-EC94-400A-B0C9-2DF0FE8DEE90}" presName="parentLeftMargin" presStyleLbl="node1" presStyleIdx="0" presStyleCnt="3"/>
      <dgm:spPr/>
      <dgm:t>
        <a:bodyPr/>
        <a:lstStyle/>
        <a:p>
          <a:endParaRPr lang="es-PE"/>
        </a:p>
      </dgm:t>
    </dgm:pt>
    <dgm:pt modelId="{FB54CAE5-66F8-4901-B028-87390CF6E934}" type="pres">
      <dgm:prSet presAssocID="{2D383365-EC94-400A-B0C9-2DF0FE8DEE9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09228188-FD30-4305-B6B2-55901C9E1171}" type="pres">
      <dgm:prSet presAssocID="{2D383365-EC94-400A-B0C9-2DF0FE8DEE90}" presName="negativeSpace" presStyleCnt="0"/>
      <dgm:spPr/>
    </dgm:pt>
    <dgm:pt modelId="{78208E70-599D-4393-A3C3-F881C7F061E3}" type="pres">
      <dgm:prSet presAssocID="{2D383365-EC94-400A-B0C9-2DF0FE8DEE90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A4DC03A2-8848-4068-B63C-E91A7ECEEB78}" type="pres">
      <dgm:prSet presAssocID="{E434C61C-52A3-4F6C-963B-DFEFA1DAB319}" presName="spaceBetweenRectangles" presStyleCnt="0"/>
      <dgm:spPr/>
    </dgm:pt>
    <dgm:pt modelId="{8A112FD0-B6B4-4C22-BC10-2E5F99290639}" type="pres">
      <dgm:prSet presAssocID="{159A291D-5D31-47EA-B856-759F604C114D}" presName="parentLin" presStyleCnt="0"/>
      <dgm:spPr/>
    </dgm:pt>
    <dgm:pt modelId="{A3C5C841-D840-4AD2-A5CE-22409FCD5CDD}" type="pres">
      <dgm:prSet presAssocID="{159A291D-5D31-47EA-B856-759F604C114D}" presName="parentLeftMargin" presStyleLbl="node1" presStyleIdx="1" presStyleCnt="3"/>
      <dgm:spPr/>
      <dgm:t>
        <a:bodyPr/>
        <a:lstStyle/>
        <a:p>
          <a:endParaRPr lang="es-PE"/>
        </a:p>
      </dgm:t>
    </dgm:pt>
    <dgm:pt modelId="{4533EB71-45AF-4A88-AF29-F632CDD6CCEE}" type="pres">
      <dgm:prSet presAssocID="{159A291D-5D31-47EA-B856-759F604C114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98945DB3-7ED5-4D7B-8FFF-46B40D4474A9}" type="pres">
      <dgm:prSet presAssocID="{159A291D-5D31-47EA-B856-759F604C114D}" presName="negativeSpace" presStyleCnt="0"/>
      <dgm:spPr/>
    </dgm:pt>
    <dgm:pt modelId="{A52C3285-D4D4-4AB8-B7F0-674317AE84BD}" type="pres">
      <dgm:prSet presAssocID="{159A291D-5D31-47EA-B856-759F604C114D}" presName="childText" presStyleLbl="conFgAcc1" presStyleIdx="2" presStyleCnt="3" custLinFactY="48027" custLinFactNeighborY="100000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ABC1B997-9723-49FF-9F70-0E1FA47EF5DA}" type="presOf" srcId="{01E07716-A3D1-4F63-BA1A-7F64270AE954}" destId="{C861E6B3-19AB-40F7-8435-DDD04733F679}" srcOrd="0" destOrd="0" presId="urn:microsoft.com/office/officeart/2005/8/layout/list1"/>
    <dgm:cxn modelId="{CE64611B-C43D-4A77-8FB2-FC333E5345E6}" srcId="{C77A36E5-C0F6-43CA-B3B3-49FB879D4969}" destId="{B86E255A-F9CA-44A0-B9B9-CFEF4C140862}" srcOrd="0" destOrd="0" parTransId="{119239C6-65A8-4F4E-8A57-0FE711F71562}" sibTransId="{53962800-1F8B-4B9C-AA53-9351471A605F}"/>
    <dgm:cxn modelId="{E921C33E-7AFA-46CB-8129-7A27E9F3380C}" type="presOf" srcId="{835A9606-8E1C-48A8-B3E0-71186B6117FB}" destId="{C861E6B3-19AB-40F7-8435-DDD04733F679}" srcOrd="0" destOrd="3" presId="urn:microsoft.com/office/officeart/2005/8/layout/list1"/>
    <dgm:cxn modelId="{07937487-7824-4585-92FA-EB5BFAA3F4E7}" type="presOf" srcId="{C3FF167D-E5F4-4BB1-82C0-318E94480D0E}" destId="{C861E6B3-19AB-40F7-8435-DDD04733F679}" srcOrd="0" destOrd="1" presId="urn:microsoft.com/office/officeart/2005/8/layout/list1"/>
    <dgm:cxn modelId="{33391792-EEE8-4128-99FA-5D86B3A20D6E}" type="presOf" srcId="{159A291D-5D31-47EA-B856-759F604C114D}" destId="{A3C5C841-D840-4AD2-A5CE-22409FCD5CDD}" srcOrd="0" destOrd="0" presId="urn:microsoft.com/office/officeart/2005/8/layout/list1"/>
    <dgm:cxn modelId="{4CC82A74-7091-438E-9592-E8DA71067520}" srcId="{2D383365-EC94-400A-B0C9-2DF0FE8DEE90}" destId="{D2167CAE-CAE1-4EE6-B92B-843809DA9D9E}" srcOrd="0" destOrd="0" parTransId="{EE546E81-9619-4D43-B020-A5DDCFBDF073}" sibTransId="{F426B6C8-6490-4827-B975-DEF88453FA5E}"/>
    <dgm:cxn modelId="{7E6EEA63-7EDB-4B48-A349-0D54FA333F32}" srcId="{B86E255A-F9CA-44A0-B9B9-CFEF4C140862}" destId="{6190C0BC-0042-4A77-BC52-42363BE7A65A}" srcOrd="2" destOrd="0" parTransId="{9AC6DC7E-B148-4C32-A10C-1F0D3B78DC2C}" sibTransId="{34C366A4-D65B-4919-BE49-1FC0619165AF}"/>
    <dgm:cxn modelId="{9757D403-F3E0-4BDB-965C-E8D06ECC9C17}" srcId="{159A291D-5D31-47EA-B856-759F604C114D}" destId="{01DFA943-1913-4327-B8E2-916ADDBFC319}" srcOrd="0" destOrd="0" parTransId="{93F819A2-9439-4EC8-B49F-3E30F6082972}" sibTransId="{8C17D0A6-FF02-4F38-875F-4108C8FDC860}"/>
    <dgm:cxn modelId="{BAC19C88-D1A0-41E2-B38C-51E16F27A12C}" srcId="{B86E255A-F9CA-44A0-B9B9-CFEF4C140862}" destId="{C3FF167D-E5F4-4BB1-82C0-318E94480D0E}" srcOrd="1" destOrd="0" parTransId="{6C015C34-DE34-4692-A46D-379DF74702E3}" sibTransId="{AE84A65C-F00B-4CBC-8CFE-D9B3E4C15870}"/>
    <dgm:cxn modelId="{874AA259-E215-48BB-BF79-C9592F3B9F6B}" srcId="{2D383365-EC94-400A-B0C9-2DF0FE8DEE90}" destId="{29F83448-1DB6-4364-9C28-78C53CE84C46}" srcOrd="2" destOrd="0" parTransId="{3D45B231-DB9F-4BC1-ABF2-803397182801}" sibTransId="{35AC4608-2701-41BB-B2F6-0EF897D32DF4}"/>
    <dgm:cxn modelId="{EBF744B6-0B90-4347-BAC8-A3E18F17CFE9}" srcId="{B86E255A-F9CA-44A0-B9B9-CFEF4C140862}" destId="{01E07716-A3D1-4F63-BA1A-7F64270AE954}" srcOrd="0" destOrd="0" parTransId="{77445832-26E4-43C9-B307-7E56606E9330}" sibTransId="{414BF705-D61E-4BAB-B57C-638385D70EAC}"/>
    <dgm:cxn modelId="{9DF0E755-D89E-423D-A7DC-1C3EA843726B}" srcId="{C77A36E5-C0F6-43CA-B3B3-49FB879D4969}" destId="{2D383365-EC94-400A-B0C9-2DF0FE8DEE90}" srcOrd="1" destOrd="0" parTransId="{1C8DFF46-5900-4A05-8A20-BA3AF3D4673F}" sibTransId="{E434C61C-52A3-4F6C-963B-DFEFA1DAB319}"/>
    <dgm:cxn modelId="{F2BBE9A5-99BB-4CFA-86D2-CA9E2006D25C}" type="presOf" srcId="{6190C0BC-0042-4A77-BC52-42363BE7A65A}" destId="{C861E6B3-19AB-40F7-8435-DDD04733F679}" srcOrd="0" destOrd="2" presId="urn:microsoft.com/office/officeart/2005/8/layout/list1"/>
    <dgm:cxn modelId="{6B02FBA3-A810-42A1-9907-C28DA0E6EEDC}" type="presOf" srcId="{2D383365-EC94-400A-B0C9-2DF0FE8DEE90}" destId="{FB54CAE5-66F8-4901-B028-87390CF6E934}" srcOrd="1" destOrd="0" presId="urn:microsoft.com/office/officeart/2005/8/layout/list1"/>
    <dgm:cxn modelId="{8C901530-C8B0-47D5-A63B-D159804D4BD4}" type="presOf" srcId="{01DFA943-1913-4327-B8E2-916ADDBFC319}" destId="{A52C3285-D4D4-4AB8-B7F0-674317AE84BD}" srcOrd="0" destOrd="0" presId="urn:microsoft.com/office/officeart/2005/8/layout/list1"/>
    <dgm:cxn modelId="{9B47BCED-D36F-4171-BB4E-27BA95CB4B59}" srcId="{B86E255A-F9CA-44A0-B9B9-CFEF4C140862}" destId="{835A9606-8E1C-48A8-B3E0-71186B6117FB}" srcOrd="3" destOrd="0" parTransId="{9E8930CA-74A6-41E9-9AD5-4D8C1E6C7390}" sibTransId="{062DC919-182A-449C-B27C-546A8907FF18}"/>
    <dgm:cxn modelId="{5243BEC0-EEDA-47D1-A80D-9ED28FD69F7E}" type="presOf" srcId="{29F83448-1DB6-4364-9C28-78C53CE84C46}" destId="{78208E70-599D-4393-A3C3-F881C7F061E3}" srcOrd="0" destOrd="2" presId="urn:microsoft.com/office/officeart/2005/8/layout/list1"/>
    <dgm:cxn modelId="{29ECACBB-0CB5-4B0F-87D7-B256FB3D4FE6}" type="presOf" srcId="{B86E255A-F9CA-44A0-B9B9-CFEF4C140862}" destId="{AB4FEC8E-2667-49A9-BE7E-9A24ADA18FAF}" srcOrd="0" destOrd="0" presId="urn:microsoft.com/office/officeart/2005/8/layout/list1"/>
    <dgm:cxn modelId="{A5B8CC21-0BB3-4E42-8D32-408A32C66515}" type="presOf" srcId="{01025703-4AA6-455B-B1DB-1C63074AA6F2}" destId="{78208E70-599D-4393-A3C3-F881C7F061E3}" srcOrd="0" destOrd="1" presId="urn:microsoft.com/office/officeart/2005/8/layout/list1"/>
    <dgm:cxn modelId="{13858605-CE73-4C8A-B244-C040E05A40D2}" srcId="{C77A36E5-C0F6-43CA-B3B3-49FB879D4969}" destId="{159A291D-5D31-47EA-B856-759F604C114D}" srcOrd="2" destOrd="0" parTransId="{14AA1FE7-43DE-40DC-8027-2CCA4C76E077}" sibTransId="{45901F2B-4FF3-4C0D-804F-5E385C8E3178}"/>
    <dgm:cxn modelId="{56BCE656-8B40-4D39-869B-8E5403CEAB5C}" srcId="{2D383365-EC94-400A-B0C9-2DF0FE8DEE90}" destId="{01025703-4AA6-455B-B1DB-1C63074AA6F2}" srcOrd="1" destOrd="0" parTransId="{36F14CC1-65F5-4CC9-9F7E-C31E21032AD2}" sibTransId="{391099F9-A340-4AF6-B1A8-7DC78F3218D8}"/>
    <dgm:cxn modelId="{CABF625E-ABD0-4C47-8EEF-04979265CDDB}" type="presOf" srcId="{159A291D-5D31-47EA-B856-759F604C114D}" destId="{4533EB71-45AF-4A88-AF29-F632CDD6CCEE}" srcOrd="1" destOrd="0" presId="urn:microsoft.com/office/officeart/2005/8/layout/list1"/>
    <dgm:cxn modelId="{5A699E5C-F974-461B-A09A-91F3BFEB8C2F}" type="presOf" srcId="{2D383365-EC94-400A-B0C9-2DF0FE8DEE90}" destId="{A7E2E7A6-0744-4345-A975-BCAB1BDE127B}" srcOrd="0" destOrd="0" presId="urn:microsoft.com/office/officeart/2005/8/layout/list1"/>
    <dgm:cxn modelId="{6AFF417E-6E9A-49B6-92D7-BBFEE37B54DA}" type="presOf" srcId="{D2167CAE-CAE1-4EE6-B92B-843809DA9D9E}" destId="{78208E70-599D-4393-A3C3-F881C7F061E3}" srcOrd="0" destOrd="0" presId="urn:microsoft.com/office/officeart/2005/8/layout/list1"/>
    <dgm:cxn modelId="{B5FB38D0-31AE-4F0E-8705-318FF32FBB56}" type="presOf" srcId="{C77A36E5-C0F6-43CA-B3B3-49FB879D4969}" destId="{1BD635C8-4AD0-401F-A0A0-55953E45A33F}" srcOrd="0" destOrd="0" presId="urn:microsoft.com/office/officeart/2005/8/layout/list1"/>
    <dgm:cxn modelId="{99C780FD-5AC2-4BFD-90B2-93470E2621ED}" type="presOf" srcId="{B86E255A-F9CA-44A0-B9B9-CFEF4C140862}" destId="{6C266C73-046E-4B84-885D-A7D5E10D5E3B}" srcOrd="1" destOrd="0" presId="urn:microsoft.com/office/officeart/2005/8/layout/list1"/>
    <dgm:cxn modelId="{2DA9D0DC-A4F8-4DFA-AB91-69CFA9BB9652}" type="presParOf" srcId="{1BD635C8-4AD0-401F-A0A0-55953E45A33F}" destId="{ABC661D7-5455-40BA-A06A-8787E77DE3CC}" srcOrd="0" destOrd="0" presId="urn:microsoft.com/office/officeart/2005/8/layout/list1"/>
    <dgm:cxn modelId="{71262624-D15F-4F98-B08A-CB4C6A694FCA}" type="presParOf" srcId="{ABC661D7-5455-40BA-A06A-8787E77DE3CC}" destId="{AB4FEC8E-2667-49A9-BE7E-9A24ADA18FAF}" srcOrd="0" destOrd="0" presId="urn:microsoft.com/office/officeart/2005/8/layout/list1"/>
    <dgm:cxn modelId="{70663E70-703D-4414-BAED-F2075E7EC5FA}" type="presParOf" srcId="{ABC661D7-5455-40BA-A06A-8787E77DE3CC}" destId="{6C266C73-046E-4B84-885D-A7D5E10D5E3B}" srcOrd="1" destOrd="0" presId="urn:microsoft.com/office/officeart/2005/8/layout/list1"/>
    <dgm:cxn modelId="{FBD9B3C1-7945-40BC-9F5B-AD7045F5CFA4}" type="presParOf" srcId="{1BD635C8-4AD0-401F-A0A0-55953E45A33F}" destId="{48DD5393-696E-41E9-A967-2BD7811D3F69}" srcOrd="1" destOrd="0" presId="urn:microsoft.com/office/officeart/2005/8/layout/list1"/>
    <dgm:cxn modelId="{6AB1A32C-B5E7-4E07-9AA9-EBCBAC3E96A6}" type="presParOf" srcId="{1BD635C8-4AD0-401F-A0A0-55953E45A33F}" destId="{C861E6B3-19AB-40F7-8435-DDD04733F679}" srcOrd="2" destOrd="0" presId="urn:microsoft.com/office/officeart/2005/8/layout/list1"/>
    <dgm:cxn modelId="{C77715A9-A043-451C-BEAB-93443AB5BA22}" type="presParOf" srcId="{1BD635C8-4AD0-401F-A0A0-55953E45A33F}" destId="{AAC1544D-21CE-442B-A227-22EBCD79AE2C}" srcOrd="3" destOrd="0" presId="urn:microsoft.com/office/officeart/2005/8/layout/list1"/>
    <dgm:cxn modelId="{1DA08D4C-CD1A-4C9B-B7A1-636D02564B3B}" type="presParOf" srcId="{1BD635C8-4AD0-401F-A0A0-55953E45A33F}" destId="{279B61D5-FBC0-4983-8798-952AA447C021}" srcOrd="4" destOrd="0" presId="urn:microsoft.com/office/officeart/2005/8/layout/list1"/>
    <dgm:cxn modelId="{89D5A540-1EA6-47E8-919B-BE9FEB7E853E}" type="presParOf" srcId="{279B61D5-FBC0-4983-8798-952AA447C021}" destId="{A7E2E7A6-0744-4345-A975-BCAB1BDE127B}" srcOrd="0" destOrd="0" presId="urn:microsoft.com/office/officeart/2005/8/layout/list1"/>
    <dgm:cxn modelId="{B5EB6120-19AD-44A6-88CB-336736269CE6}" type="presParOf" srcId="{279B61D5-FBC0-4983-8798-952AA447C021}" destId="{FB54CAE5-66F8-4901-B028-87390CF6E934}" srcOrd="1" destOrd="0" presId="urn:microsoft.com/office/officeart/2005/8/layout/list1"/>
    <dgm:cxn modelId="{B57C7D4F-CFF9-45A2-B344-5E74FD83CC2F}" type="presParOf" srcId="{1BD635C8-4AD0-401F-A0A0-55953E45A33F}" destId="{09228188-FD30-4305-B6B2-55901C9E1171}" srcOrd="5" destOrd="0" presId="urn:microsoft.com/office/officeart/2005/8/layout/list1"/>
    <dgm:cxn modelId="{B725E5D8-F731-4DD0-962D-5C58141FB4A0}" type="presParOf" srcId="{1BD635C8-4AD0-401F-A0A0-55953E45A33F}" destId="{78208E70-599D-4393-A3C3-F881C7F061E3}" srcOrd="6" destOrd="0" presId="urn:microsoft.com/office/officeart/2005/8/layout/list1"/>
    <dgm:cxn modelId="{2755FC53-5D3A-4A2D-BABB-042DB2A63F29}" type="presParOf" srcId="{1BD635C8-4AD0-401F-A0A0-55953E45A33F}" destId="{A4DC03A2-8848-4068-B63C-E91A7ECEEB78}" srcOrd="7" destOrd="0" presId="urn:microsoft.com/office/officeart/2005/8/layout/list1"/>
    <dgm:cxn modelId="{295CB9F2-5CE5-46E0-BFB6-1FA0F5CCE6F8}" type="presParOf" srcId="{1BD635C8-4AD0-401F-A0A0-55953E45A33F}" destId="{8A112FD0-B6B4-4C22-BC10-2E5F99290639}" srcOrd="8" destOrd="0" presId="urn:microsoft.com/office/officeart/2005/8/layout/list1"/>
    <dgm:cxn modelId="{6C383A48-E700-4998-807D-930B7A4EDA47}" type="presParOf" srcId="{8A112FD0-B6B4-4C22-BC10-2E5F99290639}" destId="{A3C5C841-D840-4AD2-A5CE-22409FCD5CDD}" srcOrd="0" destOrd="0" presId="urn:microsoft.com/office/officeart/2005/8/layout/list1"/>
    <dgm:cxn modelId="{52687464-A50E-49BF-B0C6-E9443F354B76}" type="presParOf" srcId="{8A112FD0-B6B4-4C22-BC10-2E5F99290639}" destId="{4533EB71-45AF-4A88-AF29-F632CDD6CCEE}" srcOrd="1" destOrd="0" presId="urn:microsoft.com/office/officeart/2005/8/layout/list1"/>
    <dgm:cxn modelId="{5A724B6A-FBA7-44D1-8FEE-018A4D61DA5C}" type="presParOf" srcId="{1BD635C8-4AD0-401F-A0A0-55953E45A33F}" destId="{98945DB3-7ED5-4D7B-8FFF-46B40D4474A9}" srcOrd="9" destOrd="0" presId="urn:microsoft.com/office/officeart/2005/8/layout/list1"/>
    <dgm:cxn modelId="{1884F3C6-0B3C-4536-848A-18BB4913A6A6}" type="presParOf" srcId="{1BD635C8-4AD0-401F-A0A0-55953E45A33F}" destId="{A52C3285-D4D4-4AB8-B7F0-674317AE84B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90DE4E7-CF23-4B03-AD1D-483B991AB595}" type="doc">
      <dgm:prSet loTypeId="urn:microsoft.com/office/officeart/2005/8/layout/default#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PE"/>
        </a:p>
      </dgm:t>
    </dgm:pt>
    <dgm:pt modelId="{27AFD366-AC92-4D5F-B253-D1AA0474E469}">
      <dgm:prSet phldrT="[Texto]"/>
      <dgm:spPr>
        <a:solidFill>
          <a:srgbClr val="5D599F"/>
        </a:solidFill>
        <a:ln>
          <a:solidFill>
            <a:srgbClr val="5D599F"/>
          </a:solidFill>
        </a:ln>
      </dgm:spPr>
      <dgm:t>
        <a:bodyPr/>
        <a:lstStyle/>
        <a:p>
          <a:r>
            <a:rPr lang="es-PE" b="1" dirty="0">
              <a:solidFill>
                <a:schemeClr val="bg1"/>
              </a:solidFill>
            </a:rPr>
            <a:t>Médicos y odontólogos</a:t>
          </a:r>
        </a:p>
      </dgm:t>
    </dgm:pt>
    <dgm:pt modelId="{F714F9DA-D798-4D49-8531-BA5950A0D423}" type="parTrans" cxnId="{654AC9B5-9C1F-4407-BA17-FA6466508D11}">
      <dgm:prSet/>
      <dgm:spPr/>
      <dgm:t>
        <a:bodyPr/>
        <a:lstStyle/>
        <a:p>
          <a:endParaRPr lang="es-PE" b="1">
            <a:solidFill>
              <a:schemeClr val="tx1"/>
            </a:solidFill>
          </a:endParaRPr>
        </a:p>
      </dgm:t>
    </dgm:pt>
    <dgm:pt modelId="{21FF6F28-99DB-4F22-B444-EED77CBABF41}" type="sibTrans" cxnId="{654AC9B5-9C1F-4407-BA17-FA6466508D11}">
      <dgm:prSet/>
      <dgm:spPr/>
      <dgm:t>
        <a:bodyPr/>
        <a:lstStyle/>
        <a:p>
          <a:endParaRPr lang="es-PE" b="1">
            <a:solidFill>
              <a:schemeClr val="tx1"/>
            </a:solidFill>
          </a:endParaRPr>
        </a:p>
      </dgm:t>
    </dgm:pt>
    <dgm:pt modelId="{EBCE6567-61E9-4F38-AE24-E8FA1AF85F8A}">
      <dgm:prSet phldrT="[Texto]"/>
      <dgm:spPr>
        <a:ln>
          <a:solidFill>
            <a:srgbClr val="0070C0"/>
          </a:solidFill>
        </a:ln>
      </dgm:spPr>
      <dgm:t>
        <a:bodyPr/>
        <a:lstStyle/>
        <a:p>
          <a:r>
            <a:rPr lang="es-PE" b="1" dirty="0"/>
            <a:t>Abogado</a:t>
          </a:r>
        </a:p>
      </dgm:t>
    </dgm:pt>
    <dgm:pt modelId="{8CC7F5D0-D21C-4376-A9F6-C07A386E2CD0}" type="parTrans" cxnId="{ADC632E4-B914-4142-A48F-39593A4DFAA3}">
      <dgm:prSet/>
      <dgm:spPr/>
      <dgm:t>
        <a:bodyPr/>
        <a:lstStyle/>
        <a:p>
          <a:endParaRPr lang="es-PE" b="1">
            <a:solidFill>
              <a:schemeClr val="tx1"/>
            </a:solidFill>
          </a:endParaRPr>
        </a:p>
      </dgm:t>
    </dgm:pt>
    <dgm:pt modelId="{81F51B40-8B7E-4FD2-91F5-CF6A1D09613D}" type="sibTrans" cxnId="{ADC632E4-B914-4142-A48F-39593A4DFAA3}">
      <dgm:prSet/>
      <dgm:spPr/>
      <dgm:t>
        <a:bodyPr/>
        <a:lstStyle/>
        <a:p>
          <a:endParaRPr lang="es-PE" b="1">
            <a:solidFill>
              <a:schemeClr val="tx1"/>
            </a:solidFill>
          </a:endParaRPr>
        </a:p>
      </dgm:t>
    </dgm:pt>
    <dgm:pt modelId="{B7523DFB-7BDC-4228-B108-8DDA88413B9B}">
      <dgm:prSet phldrT="[Texto]"/>
      <dgm:spPr>
        <a:ln>
          <a:solidFill>
            <a:srgbClr val="0070C0"/>
          </a:solidFill>
        </a:ln>
      </dgm:spPr>
      <dgm:t>
        <a:bodyPr/>
        <a:lstStyle/>
        <a:p>
          <a:r>
            <a:rPr lang="es-PE" b="1" dirty="0"/>
            <a:t>Analista de sistemas y computadoras</a:t>
          </a:r>
        </a:p>
      </dgm:t>
    </dgm:pt>
    <dgm:pt modelId="{A24C52B8-BB35-4300-A4DE-F11450D4367F}" type="parTrans" cxnId="{9AF4A33A-F0B2-472D-A2BE-2580C24E8A94}">
      <dgm:prSet/>
      <dgm:spPr/>
      <dgm:t>
        <a:bodyPr/>
        <a:lstStyle/>
        <a:p>
          <a:endParaRPr lang="es-PE" b="1">
            <a:solidFill>
              <a:schemeClr val="tx1"/>
            </a:solidFill>
          </a:endParaRPr>
        </a:p>
      </dgm:t>
    </dgm:pt>
    <dgm:pt modelId="{1B01CB3D-DD4C-47EF-8F70-5FE7A133D0C4}" type="sibTrans" cxnId="{9AF4A33A-F0B2-472D-A2BE-2580C24E8A94}">
      <dgm:prSet/>
      <dgm:spPr/>
      <dgm:t>
        <a:bodyPr/>
        <a:lstStyle/>
        <a:p>
          <a:endParaRPr lang="es-PE" b="1">
            <a:solidFill>
              <a:schemeClr val="tx1"/>
            </a:solidFill>
          </a:endParaRPr>
        </a:p>
      </dgm:t>
    </dgm:pt>
    <dgm:pt modelId="{A4C8BE95-C3DD-4D36-BF04-C252FAE49A03}">
      <dgm:prSet phldrT="[Texto]"/>
      <dgm:spPr>
        <a:ln>
          <a:solidFill>
            <a:srgbClr val="0070C0"/>
          </a:solidFill>
        </a:ln>
      </dgm:spPr>
      <dgm:t>
        <a:bodyPr/>
        <a:lstStyle/>
        <a:p>
          <a:r>
            <a:rPr lang="es-PE" b="1" dirty="0"/>
            <a:t>Arquitecto</a:t>
          </a:r>
        </a:p>
      </dgm:t>
    </dgm:pt>
    <dgm:pt modelId="{67C4E815-CF82-43C7-AA41-6B5612B52BDB}" type="parTrans" cxnId="{9F55DAE2-1065-4CFC-A719-B3C6799BC86C}">
      <dgm:prSet/>
      <dgm:spPr/>
      <dgm:t>
        <a:bodyPr/>
        <a:lstStyle/>
        <a:p>
          <a:endParaRPr lang="es-PE" b="1">
            <a:solidFill>
              <a:schemeClr val="tx1"/>
            </a:solidFill>
          </a:endParaRPr>
        </a:p>
      </dgm:t>
    </dgm:pt>
    <dgm:pt modelId="{A0846568-C4E4-4B9F-B170-49BEDA9292CC}" type="sibTrans" cxnId="{9F55DAE2-1065-4CFC-A719-B3C6799BC86C}">
      <dgm:prSet/>
      <dgm:spPr/>
      <dgm:t>
        <a:bodyPr/>
        <a:lstStyle/>
        <a:p>
          <a:endParaRPr lang="es-PE" b="1">
            <a:solidFill>
              <a:schemeClr val="tx1"/>
            </a:solidFill>
          </a:endParaRPr>
        </a:p>
      </dgm:t>
    </dgm:pt>
    <dgm:pt modelId="{7FD07D4E-4A7A-4183-A5B8-9CA93FF3E84B}">
      <dgm:prSet phldrT="[Texto]"/>
      <dgm:spPr>
        <a:ln>
          <a:solidFill>
            <a:srgbClr val="0070C0"/>
          </a:solidFill>
        </a:ln>
      </dgm:spPr>
      <dgm:t>
        <a:bodyPr/>
        <a:lstStyle/>
        <a:p>
          <a:r>
            <a:rPr lang="es-PE" b="1" dirty="0"/>
            <a:t>Enfermera</a:t>
          </a:r>
        </a:p>
      </dgm:t>
    </dgm:pt>
    <dgm:pt modelId="{8E6CDDD3-8306-49A3-803E-79AB342CB844}" type="parTrans" cxnId="{B42AD433-AB9A-4A48-8AE2-F96AD041F43D}">
      <dgm:prSet/>
      <dgm:spPr/>
      <dgm:t>
        <a:bodyPr/>
        <a:lstStyle/>
        <a:p>
          <a:endParaRPr lang="es-PE" b="1">
            <a:solidFill>
              <a:schemeClr val="tx1"/>
            </a:solidFill>
          </a:endParaRPr>
        </a:p>
      </dgm:t>
    </dgm:pt>
    <dgm:pt modelId="{C010D3A8-26CF-462A-A3CD-8B0255168CC1}" type="sibTrans" cxnId="{B42AD433-AB9A-4A48-8AE2-F96AD041F43D}">
      <dgm:prSet/>
      <dgm:spPr/>
      <dgm:t>
        <a:bodyPr/>
        <a:lstStyle/>
        <a:p>
          <a:endParaRPr lang="es-PE" b="1">
            <a:solidFill>
              <a:schemeClr val="tx1"/>
            </a:solidFill>
          </a:endParaRPr>
        </a:p>
      </dgm:t>
    </dgm:pt>
    <dgm:pt modelId="{41AB1A75-8E59-4B94-943D-E24772A6FBD2}">
      <dgm:prSet phldrT="[Texto]"/>
      <dgm:spPr>
        <a:ln>
          <a:solidFill>
            <a:srgbClr val="0070C0"/>
          </a:solidFill>
        </a:ln>
      </dgm:spPr>
      <dgm:t>
        <a:bodyPr/>
        <a:lstStyle/>
        <a:p>
          <a:r>
            <a:rPr lang="es-PE" b="1" dirty="0"/>
            <a:t>Tecnólogo médico</a:t>
          </a:r>
        </a:p>
      </dgm:t>
    </dgm:pt>
    <dgm:pt modelId="{DAC094B9-7332-453F-A601-EBE8C9D0B620}" type="parTrans" cxnId="{0D754F81-F3DE-41BD-BC84-33DF9E8F2021}">
      <dgm:prSet/>
      <dgm:spPr/>
      <dgm:t>
        <a:bodyPr/>
        <a:lstStyle/>
        <a:p>
          <a:endParaRPr lang="es-PE" b="1">
            <a:solidFill>
              <a:schemeClr val="tx1"/>
            </a:solidFill>
          </a:endParaRPr>
        </a:p>
      </dgm:t>
    </dgm:pt>
    <dgm:pt modelId="{8BC4A9B6-22DC-475A-922F-B3330930D3C1}" type="sibTrans" cxnId="{0D754F81-F3DE-41BD-BC84-33DF9E8F2021}">
      <dgm:prSet/>
      <dgm:spPr/>
      <dgm:t>
        <a:bodyPr/>
        <a:lstStyle/>
        <a:p>
          <a:endParaRPr lang="es-PE" b="1">
            <a:solidFill>
              <a:schemeClr val="tx1"/>
            </a:solidFill>
          </a:endParaRPr>
        </a:p>
      </dgm:t>
    </dgm:pt>
    <dgm:pt modelId="{F22D8A5C-469D-477F-B943-79400D6B0050}">
      <dgm:prSet phldrT="[Texto]"/>
      <dgm:spPr>
        <a:ln>
          <a:solidFill>
            <a:srgbClr val="0070C0"/>
          </a:solidFill>
        </a:ln>
      </dgm:spPr>
      <dgm:t>
        <a:bodyPr/>
        <a:lstStyle/>
        <a:p>
          <a:r>
            <a:rPr lang="es-PE" b="1" dirty="0"/>
            <a:t>Entrenador deportivo</a:t>
          </a:r>
        </a:p>
      </dgm:t>
    </dgm:pt>
    <dgm:pt modelId="{98CBAA08-8458-4896-8C8D-AB26F627FB2D}" type="parTrans" cxnId="{02F46F0B-E81E-49E0-B75D-86669C210A66}">
      <dgm:prSet/>
      <dgm:spPr/>
      <dgm:t>
        <a:bodyPr/>
        <a:lstStyle/>
        <a:p>
          <a:endParaRPr lang="es-PE" b="1">
            <a:solidFill>
              <a:schemeClr val="tx1"/>
            </a:solidFill>
          </a:endParaRPr>
        </a:p>
      </dgm:t>
    </dgm:pt>
    <dgm:pt modelId="{503A394B-01A0-47F5-AC7E-36B884420DBC}" type="sibTrans" cxnId="{02F46F0B-E81E-49E0-B75D-86669C210A66}">
      <dgm:prSet/>
      <dgm:spPr/>
      <dgm:t>
        <a:bodyPr/>
        <a:lstStyle/>
        <a:p>
          <a:endParaRPr lang="es-PE" b="1">
            <a:solidFill>
              <a:schemeClr val="tx1"/>
            </a:solidFill>
          </a:endParaRPr>
        </a:p>
      </dgm:t>
    </dgm:pt>
    <dgm:pt modelId="{74A26463-7F83-4FC7-8732-E7195288B3B5}">
      <dgm:prSet phldrT="[Texto]"/>
      <dgm:spPr>
        <a:ln>
          <a:solidFill>
            <a:srgbClr val="0070C0"/>
          </a:solidFill>
        </a:ln>
      </dgm:spPr>
      <dgm:t>
        <a:bodyPr/>
        <a:lstStyle/>
        <a:p>
          <a:r>
            <a:rPr lang="es-PE" b="1" dirty="0"/>
            <a:t>Fotógrafo y operador de cámara, cine y tv</a:t>
          </a:r>
        </a:p>
      </dgm:t>
    </dgm:pt>
    <dgm:pt modelId="{229D772E-CE61-4428-B7F1-931FB1EB9748}" type="parTrans" cxnId="{DC4F085E-8EFF-4615-B404-8B0F49CD968A}">
      <dgm:prSet/>
      <dgm:spPr/>
      <dgm:t>
        <a:bodyPr/>
        <a:lstStyle/>
        <a:p>
          <a:endParaRPr lang="es-PE" b="1">
            <a:solidFill>
              <a:schemeClr val="tx1"/>
            </a:solidFill>
          </a:endParaRPr>
        </a:p>
      </dgm:t>
    </dgm:pt>
    <dgm:pt modelId="{5DB50A38-3630-4BDD-ACCB-30EA5DE84F79}" type="sibTrans" cxnId="{DC4F085E-8EFF-4615-B404-8B0F49CD968A}">
      <dgm:prSet/>
      <dgm:spPr/>
      <dgm:t>
        <a:bodyPr/>
        <a:lstStyle/>
        <a:p>
          <a:endParaRPr lang="es-PE" b="1">
            <a:solidFill>
              <a:schemeClr val="tx1"/>
            </a:solidFill>
          </a:endParaRPr>
        </a:p>
      </dgm:t>
    </dgm:pt>
    <dgm:pt modelId="{F49FC5F9-33E1-45E0-8DD8-236C09A49C0F}">
      <dgm:prSet phldrT="[Texto]"/>
      <dgm:spPr>
        <a:ln>
          <a:solidFill>
            <a:srgbClr val="0070C0"/>
          </a:solidFill>
        </a:ln>
      </dgm:spPr>
      <dgm:t>
        <a:bodyPr/>
        <a:lstStyle/>
        <a:p>
          <a:r>
            <a:rPr lang="es-PE" b="1" dirty="0"/>
            <a:t>Ingeniero</a:t>
          </a:r>
        </a:p>
      </dgm:t>
    </dgm:pt>
    <dgm:pt modelId="{96986DA9-D86A-42E1-BD72-DEC5C73DEAC1}" type="parTrans" cxnId="{1F7131D2-F85E-48A3-8D3E-A80A04563B91}">
      <dgm:prSet/>
      <dgm:spPr/>
      <dgm:t>
        <a:bodyPr/>
        <a:lstStyle/>
        <a:p>
          <a:endParaRPr lang="es-PE" b="1">
            <a:solidFill>
              <a:schemeClr val="tx1"/>
            </a:solidFill>
          </a:endParaRPr>
        </a:p>
      </dgm:t>
    </dgm:pt>
    <dgm:pt modelId="{04CEE070-D17F-407F-BEC5-09952BE35B41}" type="sibTrans" cxnId="{1F7131D2-F85E-48A3-8D3E-A80A04563B91}">
      <dgm:prSet/>
      <dgm:spPr/>
      <dgm:t>
        <a:bodyPr/>
        <a:lstStyle/>
        <a:p>
          <a:endParaRPr lang="es-PE" b="1">
            <a:solidFill>
              <a:schemeClr val="tx1"/>
            </a:solidFill>
          </a:endParaRPr>
        </a:p>
      </dgm:t>
    </dgm:pt>
    <dgm:pt modelId="{1A6C623E-9AED-4D1C-BEC7-3760E619533D}">
      <dgm:prSet phldrT="[Texto]"/>
      <dgm:spPr>
        <a:ln>
          <a:solidFill>
            <a:srgbClr val="0070C0"/>
          </a:solidFill>
        </a:ln>
      </dgm:spPr>
      <dgm:t>
        <a:bodyPr/>
        <a:lstStyle/>
        <a:p>
          <a:r>
            <a:rPr lang="es-PE" b="1" dirty="0"/>
            <a:t>Intérprete y traductor</a:t>
          </a:r>
        </a:p>
      </dgm:t>
    </dgm:pt>
    <dgm:pt modelId="{F0E40576-D3F2-4679-9110-8270C23BD9C7}" type="parTrans" cxnId="{A35EDF11-220C-4022-AFEE-E340802DC54D}">
      <dgm:prSet/>
      <dgm:spPr/>
      <dgm:t>
        <a:bodyPr/>
        <a:lstStyle/>
        <a:p>
          <a:endParaRPr lang="es-PE" b="1">
            <a:solidFill>
              <a:schemeClr val="tx1"/>
            </a:solidFill>
          </a:endParaRPr>
        </a:p>
      </dgm:t>
    </dgm:pt>
    <dgm:pt modelId="{835CC0E9-D069-44A0-A000-25D904B2489E}" type="sibTrans" cxnId="{A35EDF11-220C-4022-AFEE-E340802DC54D}">
      <dgm:prSet/>
      <dgm:spPr/>
      <dgm:t>
        <a:bodyPr/>
        <a:lstStyle/>
        <a:p>
          <a:endParaRPr lang="es-PE" b="1">
            <a:solidFill>
              <a:schemeClr val="tx1"/>
            </a:solidFill>
          </a:endParaRPr>
        </a:p>
      </dgm:t>
    </dgm:pt>
    <dgm:pt modelId="{0B896158-4A0F-4F7E-829E-EE2160A77411}">
      <dgm:prSet phldrT="[Texto]"/>
      <dgm:spPr>
        <a:ln>
          <a:solidFill>
            <a:srgbClr val="0070C0"/>
          </a:solidFill>
        </a:ln>
      </dgm:spPr>
      <dgm:t>
        <a:bodyPr/>
        <a:lstStyle/>
        <a:p>
          <a:r>
            <a:rPr lang="es-PE" b="1" dirty="0"/>
            <a:t>Nutricionista</a:t>
          </a:r>
        </a:p>
      </dgm:t>
    </dgm:pt>
    <dgm:pt modelId="{E28316C5-C11F-454C-A178-1498A5F6DFA4}" type="parTrans" cxnId="{AA38ADED-246B-4EB2-85B6-C9013FE7976B}">
      <dgm:prSet/>
      <dgm:spPr/>
      <dgm:t>
        <a:bodyPr/>
        <a:lstStyle/>
        <a:p>
          <a:endParaRPr lang="es-PE" b="1">
            <a:solidFill>
              <a:schemeClr val="tx1"/>
            </a:solidFill>
          </a:endParaRPr>
        </a:p>
      </dgm:t>
    </dgm:pt>
    <dgm:pt modelId="{06428EC9-8EDE-4C54-B364-2619E241957B}" type="sibTrans" cxnId="{AA38ADED-246B-4EB2-85B6-C9013FE7976B}">
      <dgm:prSet/>
      <dgm:spPr/>
      <dgm:t>
        <a:bodyPr/>
        <a:lstStyle/>
        <a:p>
          <a:endParaRPr lang="es-PE" b="1">
            <a:solidFill>
              <a:schemeClr val="tx1"/>
            </a:solidFill>
          </a:endParaRPr>
        </a:p>
      </dgm:t>
    </dgm:pt>
    <dgm:pt modelId="{187CBBF7-AC40-40D1-94FF-3787B0D41A18}">
      <dgm:prSet phldrT="[Texto]"/>
      <dgm:spPr>
        <a:ln>
          <a:solidFill>
            <a:srgbClr val="0070C0"/>
          </a:solidFill>
        </a:ln>
      </dgm:spPr>
      <dgm:t>
        <a:bodyPr/>
        <a:lstStyle/>
        <a:p>
          <a:r>
            <a:rPr lang="es-PE" b="1" dirty="0" err="1"/>
            <a:t>Obstetriz</a:t>
          </a:r>
          <a:endParaRPr lang="es-PE" b="1" dirty="0"/>
        </a:p>
      </dgm:t>
    </dgm:pt>
    <dgm:pt modelId="{49C3114A-62DF-46BB-8ACD-42FB70CB2BA5}" type="parTrans" cxnId="{ACCC2B9A-E468-4F98-855D-3CA23572CB1B}">
      <dgm:prSet/>
      <dgm:spPr/>
      <dgm:t>
        <a:bodyPr/>
        <a:lstStyle/>
        <a:p>
          <a:endParaRPr lang="es-PE" b="1">
            <a:solidFill>
              <a:schemeClr val="tx1"/>
            </a:solidFill>
          </a:endParaRPr>
        </a:p>
      </dgm:t>
    </dgm:pt>
    <dgm:pt modelId="{A4ABCEB0-D867-4256-BA89-BB1591F1E6BD}" type="sibTrans" cxnId="{ACCC2B9A-E468-4F98-855D-3CA23572CB1B}">
      <dgm:prSet/>
      <dgm:spPr/>
      <dgm:t>
        <a:bodyPr/>
        <a:lstStyle/>
        <a:p>
          <a:endParaRPr lang="es-PE" b="1">
            <a:solidFill>
              <a:schemeClr val="tx1"/>
            </a:solidFill>
          </a:endParaRPr>
        </a:p>
      </dgm:t>
    </dgm:pt>
    <dgm:pt modelId="{3BB2D9A5-7F4B-420B-A28D-CAE591B61B03}">
      <dgm:prSet phldrT="[Texto]"/>
      <dgm:spPr>
        <a:ln>
          <a:solidFill>
            <a:srgbClr val="0070C0"/>
          </a:solidFill>
        </a:ln>
      </dgm:spPr>
      <dgm:t>
        <a:bodyPr/>
        <a:lstStyle/>
        <a:p>
          <a:r>
            <a:rPr lang="es-PE" b="1" dirty="0"/>
            <a:t>Psicólogo</a:t>
          </a:r>
        </a:p>
      </dgm:t>
    </dgm:pt>
    <dgm:pt modelId="{2FE4D3FA-B4C8-48B7-A7C1-2CDFCBBF91C3}" type="parTrans" cxnId="{C2453ED0-1B27-4594-9BA7-F0F59408319C}">
      <dgm:prSet/>
      <dgm:spPr/>
      <dgm:t>
        <a:bodyPr/>
        <a:lstStyle/>
        <a:p>
          <a:endParaRPr lang="es-PE" b="1">
            <a:solidFill>
              <a:schemeClr val="tx1"/>
            </a:solidFill>
          </a:endParaRPr>
        </a:p>
      </dgm:t>
    </dgm:pt>
    <dgm:pt modelId="{9620F1F7-5E59-4C15-A077-B845D989EF67}" type="sibTrans" cxnId="{C2453ED0-1B27-4594-9BA7-F0F59408319C}">
      <dgm:prSet/>
      <dgm:spPr/>
      <dgm:t>
        <a:bodyPr/>
        <a:lstStyle/>
        <a:p>
          <a:endParaRPr lang="es-PE" b="1">
            <a:solidFill>
              <a:schemeClr val="tx1"/>
            </a:solidFill>
          </a:endParaRPr>
        </a:p>
      </dgm:t>
    </dgm:pt>
    <dgm:pt modelId="{250F9732-5CA2-469E-BAFA-18A81612E3D3}">
      <dgm:prSet phldrT="[Texto]"/>
      <dgm:spPr>
        <a:ln>
          <a:solidFill>
            <a:srgbClr val="0070C0"/>
          </a:solidFill>
        </a:ln>
      </dgm:spPr>
      <dgm:t>
        <a:bodyPr/>
        <a:lstStyle/>
        <a:p>
          <a:r>
            <a:rPr lang="es-PE" b="1" dirty="0"/>
            <a:t>Veterinario</a:t>
          </a:r>
        </a:p>
      </dgm:t>
    </dgm:pt>
    <dgm:pt modelId="{24A27C53-F3CB-47A1-A948-EDCDFB95878E}" type="parTrans" cxnId="{E3929902-C264-4C78-8B41-24842A360466}">
      <dgm:prSet/>
      <dgm:spPr/>
      <dgm:t>
        <a:bodyPr/>
        <a:lstStyle/>
        <a:p>
          <a:endParaRPr lang="es-PE" b="1">
            <a:solidFill>
              <a:schemeClr val="tx1"/>
            </a:solidFill>
          </a:endParaRPr>
        </a:p>
      </dgm:t>
    </dgm:pt>
    <dgm:pt modelId="{F73D249B-025C-4CF2-9666-006C7CC92F6D}" type="sibTrans" cxnId="{E3929902-C264-4C78-8B41-24842A360466}">
      <dgm:prSet/>
      <dgm:spPr/>
      <dgm:t>
        <a:bodyPr/>
        <a:lstStyle/>
        <a:p>
          <a:endParaRPr lang="es-PE" b="1">
            <a:solidFill>
              <a:schemeClr val="tx1"/>
            </a:solidFill>
          </a:endParaRPr>
        </a:p>
      </dgm:t>
    </dgm:pt>
    <dgm:pt modelId="{86A8B5D2-D5D1-4A8C-B5C8-108818BB0B10}" type="pres">
      <dgm:prSet presAssocID="{690DE4E7-CF23-4B03-AD1D-483B991AB59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5830585F-CB0E-44E5-9A74-B186A41F74A0}" type="pres">
      <dgm:prSet presAssocID="{27AFD366-AC92-4D5F-B253-D1AA0474E469}" presName="node" presStyleLbl="node1" presStyleIdx="0" presStyleCnt="1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87E0493E-E62A-4A8D-8798-316B1F2877BC}" type="pres">
      <dgm:prSet presAssocID="{21FF6F28-99DB-4F22-B444-EED77CBABF41}" presName="sibTrans" presStyleCnt="0"/>
      <dgm:spPr/>
    </dgm:pt>
    <dgm:pt modelId="{BCF084BB-1544-491F-B15C-4A516C35E5CA}" type="pres">
      <dgm:prSet presAssocID="{EBCE6567-61E9-4F38-AE24-E8FA1AF85F8A}" presName="node" presStyleLbl="node1" presStyleIdx="1" presStyleCnt="1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1052E52F-CC87-4B62-AE50-928DB71BD92C}" type="pres">
      <dgm:prSet presAssocID="{81F51B40-8B7E-4FD2-91F5-CF6A1D09613D}" presName="sibTrans" presStyleCnt="0"/>
      <dgm:spPr/>
    </dgm:pt>
    <dgm:pt modelId="{BDB91A5E-2C31-4C73-8D75-B1B881937CA4}" type="pres">
      <dgm:prSet presAssocID="{B7523DFB-7BDC-4228-B108-8DDA88413B9B}" presName="node" presStyleLbl="node1" presStyleIdx="2" presStyleCnt="1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7FC2A872-AC93-440B-9747-5594BA5A061F}" type="pres">
      <dgm:prSet presAssocID="{1B01CB3D-DD4C-47EF-8F70-5FE7A133D0C4}" presName="sibTrans" presStyleCnt="0"/>
      <dgm:spPr/>
    </dgm:pt>
    <dgm:pt modelId="{B3D6B3FE-38C9-4337-BBAE-9A26AA0D5393}" type="pres">
      <dgm:prSet presAssocID="{A4C8BE95-C3DD-4D36-BF04-C252FAE49A03}" presName="node" presStyleLbl="node1" presStyleIdx="3" presStyleCnt="14" custLinFactNeighborX="126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338669FB-2066-4246-A69D-B295D992B326}" type="pres">
      <dgm:prSet presAssocID="{A0846568-C4E4-4B9F-B170-49BEDA9292CC}" presName="sibTrans" presStyleCnt="0"/>
      <dgm:spPr/>
    </dgm:pt>
    <dgm:pt modelId="{2AA79264-23D8-408D-BC75-92BD05304C35}" type="pres">
      <dgm:prSet presAssocID="{7FD07D4E-4A7A-4183-A5B8-9CA93FF3E84B}" presName="node" presStyleLbl="node1" presStyleIdx="4" presStyleCnt="1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F9C073D8-29B4-4CF7-A61D-7AB21406B1BC}" type="pres">
      <dgm:prSet presAssocID="{C010D3A8-26CF-462A-A3CD-8B0255168CC1}" presName="sibTrans" presStyleCnt="0"/>
      <dgm:spPr/>
    </dgm:pt>
    <dgm:pt modelId="{C7340F3C-0CE2-482B-ADE1-7F48227E4381}" type="pres">
      <dgm:prSet presAssocID="{F22D8A5C-469D-477F-B943-79400D6B0050}" presName="node" presStyleLbl="node1" presStyleIdx="5" presStyleCnt="14" custLinFactNeighborX="-725" custLinFactNeighborY="-3626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E3CC2F59-BC00-40B8-943E-6C27C3818F69}" type="pres">
      <dgm:prSet presAssocID="{503A394B-01A0-47F5-AC7E-36B884420DBC}" presName="sibTrans" presStyleCnt="0"/>
      <dgm:spPr/>
    </dgm:pt>
    <dgm:pt modelId="{C059DA0D-A4CD-488A-8C20-F9295D55CE8C}" type="pres">
      <dgm:prSet presAssocID="{74A26463-7F83-4FC7-8732-E7195288B3B5}" presName="node" presStyleLbl="node1" presStyleIdx="6" presStyleCnt="1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F09A9B06-B81F-4B48-89EC-A46DA4A1D0BC}" type="pres">
      <dgm:prSet presAssocID="{5DB50A38-3630-4BDD-ACCB-30EA5DE84F79}" presName="sibTrans" presStyleCnt="0"/>
      <dgm:spPr/>
    </dgm:pt>
    <dgm:pt modelId="{E057268F-DC2D-41F6-AF52-0BC0A83ADEE7}" type="pres">
      <dgm:prSet presAssocID="{F49FC5F9-33E1-45E0-8DD8-236C09A49C0F}" presName="node" presStyleLbl="node1" presStyleIdx="7" presStyleCnt="1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8255D5F2-69E2-45B2-B3B0-0FD7B32763FE}" type="pres">
      <dgm:prSet presAssocID="{04CEE070-D17F-407F-BEC5-09952BE35B41}" presName="sibTrans" presStyleCnt="0"/>
      <dgm:spPr/>
    </dgm:pt>
    <dgm:pt modelId="{342477F8-3328-46CC-8D65-5BFD5C0C12AD}" type="pres">
      <dgm:prSet presAssocID="{1A6C623E-9AED-4D1C-BEC7-3760E619533D}" presName="node" presStyleLbl="node1" presStyleIdx="8" presStyleCnt="1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D008321C-2996-4EE6-B740-5098B3C58B36}" type="pres">
      <dgm:prSet presAssocID="{835CC0E9-D069-44A0-A000-25D904B2489E}" presName="sibTrans" presStyleCnt="0"/>
      <dgm:spPr/>
    </dgm:pt>
    <dgm:pt modelId="{EF8FBA3F-0362-4081-8DDB-12CAAC0D297D}" type="pres">
      <dgm:prSet presAssocID="{0B896158-4A0F-4F7E-829E-EE2160A77411}" presName="node" presStyleLbl="node1" presStyleIdx="9" presStyleCnt="1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A944AE14-9F89-4E9A-99C9-0310A861BA9C}" type="pres">
      <dgm:prSet presAssocID="{06428EC9-8EDE-4C54-B364-2619E241957B}" presName="sibTrans" presStyleCnt="0"/>
      <dgm:spPr/>
    </dgm:pt>
    <dgm:pt modelId="{E19C4449-4C32-4F5C-966E-5395E91243ED}" type="pres">
      <dgm:prSet presAssocID="{187CBBF7-AC40-40D1-94FF-3787B0D41A18}" presName="node" presStyleLbl="node1" presStyleIdx="10" presStyleCnt="1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FFF3DA0B-C266-449B-B263-12F6FFB34615}" type="pres">
      <dgm:prSet presAssocID="{A4ABCEB0-D867-4256-BA89-BB1591F1E6BD}" presName="sibTrans" presStyleCnt="0"/>
      <dgm:spPr/>
    </dgm:pt>
    <dgm:pt modelId="{6F060C4E-D443-4655-90F6-EC67C297A0A8}" type="pres">
      <dgm:prSet presAssocID="{3BB2D9A5-7F4B-420B-A28D-CAE591B61B03}" presName="node" presStyleLbl="node1" presStyleIdx="11" presStyleCnt="1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01D7CC62-1120-4D37-97F1-01B171DEED5F}" type="pres">
      <dgm:prSet presAssocID="{9620F1F7-5E59-4C15-A077-B845D989EF67}" presName="sibTrans" presStyleCnt="0"/>
      <dgm:spPr/>
    </dgm:pt>
    <dgm:pt modelId="{BFABBEB7-E579-4F09-A48C-05B91F358DB8}" type="pres">
      <dgm:prSet presAssocID="{41AB1A75-8E59-4B94-943D-E24772A6FBD2}" presName="node" presStyleLbl="node1" presStyleIdx="12" presStyleCnt="1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1798C468-9ADB-48CA-8B3D-22DB6E9BD762}" type="pres">
      <dgm:prSet presAssocID="{8BC4A9B6-22DC-475A-922F-B3330930D3C1}" presName="sibTrans" presStyleCnt="0"/>
      <dgm:spPr/>
    </dgm:pt>
    <dgm:pt modelId="{44233995-02C5-4051-B4EF-CC543411EE12}" type="pres">
      <dgm:prSet presAssocID="{250F9732-5CA2-469E-BAFA-18A81612E3D3}" presName="node" presStyleLbl="node1" presStyleIdx="13" presStyleCnt="1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2EF1E40D-1A06-4730-AF78-4B38D80D2DF0}" type="presOf" srcId="{7FD07D4E-4A7A-4183-A5B8-9CA93FF3E84B}" destId="{2AA79264-23D8-408D-BC75-92BD05304C35}" srcOrd="0" destOrd="0" presId="urn:microsoft.com/office/officeart/2005/8/layout/default#2"/>
    <dgm:cxn modelId="{E36838A2-158D-456D-B9AB-9492FF8EEFE3}" type="presOf" srcId="{3BB2D9A5-7F4B-420B-A28D-CAE591B61B03}" destId="{6F060C4E-D443-4655-90F6-EC67C297A0A8}" srcOrd="0" destOrd="0" presId="urn:microsoft.com/office/officeart/2005/8/layout/default#2"/>
    <dgm:cxn modelId="{ADC632E4-B914-4142-A48F-39593A4DFAA3}" srcId="{690DE4E7-CF23-4B03-AD1D-483B991AB595}" destId="{EBCE6567-61E9-4F38-AE24-E8FA1AF85F8A}" srcOrd="1" destOrd="0" parTransId="{8CC7F5D0-D21C-4376-A9F6-C07A386E2CD0}" sibTransId="{81F51B40-8B7E-4FD2-91F5-CF6A1D09613D}"/>
    <dgm:cxn modelId="{A4A0ECFC-7D7C-42A6-A98C-68649CBE8971}" type="presOf" srcId="{0B896158-4A0F-4F7E-829E-EE2160A77411}" destId="{EF8FBA3F-0362-4081-8DDB-12CAAC0D297D}" srcOrd="0" destOrd="0" presId="urn:microsoft.com/office/officeart/2005/8/layout/default#2"/>
    <dgm:cxn modelId="{27866A6A-D69B-450F-949E-90800E2A2A0A}" type="presOf" srcId="{187CBBF7-AC40-40D1-94FF-3787B0D41A18}" destId="{E19C4449-4C32-4F5C-966E-5395E91243ED}" srcOrd="0" destOrd="0" presId="urn:microsoft.com/office/officeart/2005/8/layout/default#2"/>
    <dgm:cxn modelId="{83154DBE-8588-431C-97B4-086758C58E30}" type="presOf" srcId="{B7523DFB-7BDC-4228-B108-8DDA88413B9B}" destId="{BDB91A5E-2C31-4C73-8D75-B1B881937CA4}" srcOrd="0" destOrd="0" presId="urn:microsoft.com/office/officeart/2005/8/layout/default#2"/>
    <dgm:cxn modelId="{DC4F085E-8EFF-4615-B404-8B0F49CD968A}" srcId="{690DE4E7-CF23-4B03-AD1D-483B991AB595}" destId="{74A26463-7F83-4FC7-8732-E7195288B3B5}" srcOrd="6" destOrd="0" parTransId="{229D772E-CE61-4428-B7F1-931FB1EB9748}" sibTransId="{5DB50A38-3630-4BDD-ACCB-30EA5DE84F79}"/>
    <dgm:cxn modelId="{0D754F81-F3DE-41BD-BC84-33DF9E8F2021}" srcId="{690DE4E7-CF23-4B03-AD1D-483B991AB595}" destId="{41AB1A75-8E59-4B94-943D-E24772A6FBD2}" srcOrd="12" destOrd="0" parTransId="{DAC094B9-7332-453F-A601-EBE8C9D0B620}" sibTransId="{8BC4A9B6-22DC-475A-922F-B3330930D3C1}"/>
    <dgm:cxn modelId="{AB9A27F6-58A1-4388-AFA0-A6DC35BF6AD7}" type="presOf" srcId="{250F9732-5CA2-469E-BAFA-18A81612E3D3}" destId="{44233995-02C5-4051-B4EF-CC543411EE12}" srcOrd="0" destOrd="0" presId="urn:microsoft.com/office/officeart/2005/8/layout/default#2"/>
    <dgm:cxn modelId="{E3929902-C264-4C78-8B41-24842A360466}" srcId="{690DE4E7-CF23-4B03-AD1D-483B991AB595}" destId="{250F9732-5CA2-469E-BAFA-18A81612E3D3}" srcOrd="13" destOrd="0" parTransId="{24A27C53-F3CB-47A1-A948-EDCDFB95878E}" sibTransId="{F73D249B-025C-4CF2-9666-006C7CC92F6D}"/>
    <dgm:cxn modelId="{02F46F0B-E81E-49E0-B75D-86669C210A66}" srcId="{690DE4E7-CF23-4B03-AD1D-483B991AB595}" destId="{F22D8A5C-469D-477F-B943-79400D6B0050}" srcOrd="5" destOrd="0" parTransId="{98CBAA08-8458-4896-8C8D-AB26F627FB2D}" sibTransId="{503A394B-01A0-47F5-AC7E-36B884420DBC}"/>
    <dgm:cxn modelId="{ACCC2B9A-E468-4F98-855D-3CA23572CB1B}" srcId="{690DE4E7-CF23-4B03-AD1D-483B991AB595}" destId="{187CBBF7-AC40-40D1-94FF-3787B0D41A18}" srcOrd="10" destOrd="0" parTransId="{49C3114A-62DF-46BB-8ACD-42FB70CB2BA5}" sibTransId="{A4ABCEB0-D867-4256-BA89-BB1591F1E6BD}"/>
    <dgm:cxn modelId="{AA38ADED-246B-4EB2-85B6-C9013FE7976B}" srcId="{690DE4E7-CF23-4B03-AD1D-483B991AB595}" destId="{0B896158-4A0F-4F7E-829E-EE2160A77411}" srcOrd="9" destOrd="0" parTransId="{E28316C5-C11F-454C-A178-1498A5F6DFA4}" sibTransId="{06428EC9-8EDE-4C54-B364-2619E241957B}"/>
    <dgm:cxn modelId="{A35EDF11-220C-4022-AFEE-E340802DC54D}" srcId="{690DE4E7-CF23-4B03-AD1D-483B991AB595}" destId="{1A6C623E-9AED-4D1C-BEC7-3760E619533D}" srcOrd="8" destOrd="0" parTransId="{F0E40576-D3F2-4679-9110-8270C23BD9C7}" sibTransId="{835CC0E9-D069-44A0-A000-25D904B2489E}"/>
    <dgm:cxn modelId="{8942C4D9-4C08-438C-9EE0-FBAE2A926203}" type="presOf" srcId="{41AB1A75-8E59-4B94-943D-E24772A6FBD2}" destId="{BFABBEB7-E579-4F09-A48C-05B91F358DB8}" srcOrd="0" destOrd="0" presId="urn:microsoft.com/office/officeart/2005/8/layout/default#2"/>
    <dgm:cxn modelId="{D6FE4176-9F64-4BFA-9762-6E1E4F6E237F}" type="presOf" srcId="{27AFD366-AC92-4D5F-B253-D1AA0474E469}" destId="{5830585F-CB0E-44E5-9A74-B186A41F74A0}" srcOrd="0" destOrd="0" presId="urn:microsoft.com/office/officeart/2005/8/layout/default#2"/>
    <dgm:cxn modelId="{F8650D41-73F6-466F-A53E-9E79A5458F8A}" type="presOf" srcId="{F22D8A5C-469D-477F-B943-79400D6B0050}" destId="{C7340F3C-0CE2-482B-ADE1-7F48227E4381}" srcOrd="0" destOrd="0" presId="urn:microsoft.com/office/officeart/2005/8/layout/default#2"/>
    <dgm:cxn modelId="{9AF4A33A-F0B2-472D-A2BE-2580C24E8A94}" srcId="{690DE4E7-CF23-4B03-AD1D-483B991AB595}" destId="{B7523DFB-7BDC-4228-B108-8DDA88413B9B}" srcOrd="2" destOrd="0" parTransId="{A24C52B8-BB35-4300-A4DE-F11450D4367F}" sibTransId="{1B01CB3D-DD4C-47EF-8F70-5FE7A133D0C4}"/>
    <dgm:cxn modelId="{9F55DAE2-1065-4CFC-A719-B3C6799BC86C}" srcId="{690DE4E7-CF23-4B03-AD1D-483B991AB595}" destId="{A4C8BE95-C3DD-4D36-BF04-C252FAE49A03}" srcOrd="3" destOrd="0" parTransId="{67C4E815-CF82-43C7-AA41-6B5612B52BDB}" sibTransId="{A0846568-C4E4-4B9F-B170-49BEDA9292CC}"/>
    <dgm:cxn modelId="{1F7131D2-F85E-48A3-8D3E-A80A04563B91}" srcId="{690DE4E7-CF23-4B03-AD1D-483B991AB595}" destId="{F49FC5F9-33E1-45E0-8DD8-236C09A49C0F}" srcOrd="7" destOrd="0" parTransId="{96986DA9-D86A-42E1-BD72-DEC5C73DEAC1}" sibTransId="{04CEE070-D17F-407F-BEC5-09952BE35B41}"/>
    <dgm:cxn modelId="{3EB11BE8-E5BA-4731-8C90-7484E855F294}" type="presOf" srcId="{EBCE6567-61E9-4F38-AE24-E8FA1AF85F8A}" destId="{BCF084BB-1544-491F-B15C-4A516C35E5CA}" srcOrd="0" destOrd="0" presId="urn:microsoft.com/office/officeart/2005/8/layout/default#2"/>
    <dgm:cxn modelId="{FE6D2FE4-DCD0-4A2D-9763-C226B7169BD9}" type="presOf" srcId="{A4C8BE95-C3DD-4D36-BF04-C252FAE49A03}" destId="{B3D6B3FE-38C9-4337-BBAE-9A26AA0D5393}" srcOrd="0" destOrd="0" presId="urn:microsoft.com/office/officeart/2005/8/layout/default#2"/>
    <dgm:cxn modelId="{B9C4A1CE-2492-4EE1-9EDF-9C9B4BFF79D2}" type="presOf" srcId="{F49FC5F9-33E1-45E0-8DD8-236C09A49C0F}" destId="{E057268F-DC2D-41F6-AF52-0BC0A83ADEE7}" srcOrd="0" destOrd="0" presId="urn:microsoft.com/office/officeart/2005/8/layout/default#2"/>
    <dgm:cxn modelId="{B5688E70-1D3B-49E8-A5CC-EB8AFC6C9A63}" type="presOf" srcId="{1A6C623E-9AED-4D1C-BEC7-3760E619533D}" destId="{342477F8-3328-46CC-8D65-5BFD5C0C12AD}" srcOrd="0" destOrd="0" presId="urn:microsoft.com/office/officeart/2005/8/layout/default#2"/>
    <dgm:cxn modelId="{C2453ED0-1B27-4594-9BA7-F0F59408319C}" srcId="{690DE4E7-CF23-4B03-AD1D-483B991AB595}" destId="{3BB2D9A5-7F4B-420B-A28D-CAE591B61B03}" srcOrd="11" destOrd="0" parTransId="{2FE4D3FA-B4C8-48B7-A7C1-2CDFCBBF91C3}" sibTransId="{9620F1F7-5E59-4C15-A077-B845D989EF67}"/>
    <dgm:cxn modelId="{8861B0DD-9716-405C-BBE2-115A6BD22296}" type="presOf" srcId="{74A26463-7F83-4FC7-8732-E7195288B3B5}" destId="{C059DA0D-A4CD-488A-8C20-F9295D55CE8C}" srcOrd="0" destOrd="0" presId="urn:microsoft.com/office/officeart/2005/8/layout/default#2"/>
    <dgm:cxn modelId="{654AC9B5-9C1F-4407-BA17-FA6466508D11}" srcId="{690DE4E7-CF23-4B03-AD1D-483B991AB595}" destId="{27AFD366-AC92-4D5F-B253-D1AA0474E469}" srcOrd="0" destOrd="0" parTransId="{F714F9DA-D798-4D49-8531-BA5950A0D423}" sibTransId="{21FF6F28-99DB-4F22-B444-EED77CBABF41}"/>
    <dgm:cxn modelId="{70A666BC-A0CC-4E4E-8090-B48251EA35D2}" type="presOf" srcId="{690DE4E7-CF23-4B03-AD1D-483B991AB595}" destId="{86A8B5D2-D5D1-4A8C-B5C8-108818BB0B10}" srcOrd="0" destOrd="0" presId="urn:microsoft.com/office/officeart/2005/8/layout/default#2"/>
    <dgm:cxn modelId="{B42AD433-AB9A-4A48-8AE2-F96AD041F43D}" srcId="{690DE4E7-CF23-4B03-AD1D-483B991AB595}" destId="{7FD07D4E-4A7A-4183-A5B8-9CA93FF3E84B}" srcOrd="4" destOrd="0" parTransId="{8E6CDDD3-8306-49A3-803E-79AB342CB844}" sibTransId="{C010D3A8-26CF-462A-A3CD-8B0255168CC1}"/>
    <dgm:cxn modelId="{2EB1A6A3-1BF5-48CB-904B-309EFCBEEE1B}" type="presParOf" srcId="{86A8B5D2-D5D1-4A8C-B5C8-108818BB0B10}" destId="{5830585F-CB0E-44E5-9A74-B186A41F74A0}" srcOrd="0" destOrd="0" presId="urn:microsoft.com/office/officeart/2005/8/layout/default#2"/>
    <dgm:cxn modelId="{79C1FB6E-E5A8-44ED-AE13-8697238C1192}" type="presParOf" srcId="{86A8B5D2-D5D1-4A8C-B5C8-108818BB0B10}" destId="{87E0493E-E62A-4A8D-8798-316B1F2877BC}" srcOrd="1" destOrd="0" presId="urn:microsoft.com/office/officeart/2005/8/layout/default#2"/>
    <dgm:cxn modelId="{1AC77D15-300B-4C6B-9793-786262066C93}" type="presParOf" srcId="{86A8B5D2-D5D1-4A8C-B5C8-108818BB0B10}" destId="{BCF084BB-1544-491F-B15C-4A516C35E5CA}" srcOrd="2" destOrd="0" presId="urn:microsoft.com/office/officeart/2005/8/layout/default#2"/>
    <dgm:cxn modelId="{ED227B99-71AC-4CC1-8BB8-C271C5FC398B}" type="presParOf" srcId="{86A8B5D2-D5D1-4A8C-B5C8-108818BB0B10}" destId="{1052E52F-CC87-4B62-AE50-928DB71BD92C}" srcOrd="3" destOrd="0" presId="urn:microsoft.com/office/officeart/2005/8/layout/default#2"/>
    <dgm:cxn modelId="{02E9C3FA-92EC-4573-B7EA-97F0C70F4BF6}" type="presParOf" srcId="{86A8B5D2-D5D1-4A8C-B5C8-108818BB0B10}" destId="{BDB91A5E-2C31-4C73-8D75-B1B881937CA4}" srcOrd="4" destOrd="0" presId="urn:microsoft.com/office/officeart/2005/8/layout/default#2"/>
    <dgm:cxn modelId="{0165CCA2-E9D8-4D5B-AE57-F8FA6960BD3A}" type="presParOf" srcId="{86A8B5D2-D5D1-4A8C-B5C8-108818BB0B10}" destId="{7FC2A872-AC93-440B-9747-5594BA5A061F}" srcOrd="5" destOrd="0" presId="urn:microsoft.com/office/officeart/2005/8/layout/default#2"/>
    <dgm:cxn modelId="{AB6D4208-85F0-4429-998B-9CC60AD50FFD}" type="presParOf" srcId="{86A8B5D2-D5D1-4A8C-B5C8-108818BB0B10}" destId="{B3D6B3FE-38C9-4337-BBAE-9A26AA0D5393}" srcOrd="6" destOrd="0" presId="urn:microsoft.com/office/officeart/2005/8/layout/default#2"/>
    <dgm:cxn modelId="{ACC084AB-FC68-48EF-8885-017CB9CFE027}" type="presParOf" srcId="{86A8B5D2-D5D1-4A8C-B5C8-108818BB0B10}" destId="{338669FB-2066-4246-A69D-B295D992B326}" srcOrd="7" destOrd="0" presId="urn:microsoft.com/office/officeart/2005/8/layout/default#2"/>
    <dgm:cxn modelId="{162ABC61-804C-4240-8198-C4D129A426A5}" type="presParOf" srcId="{86A8B5D2-D5D1-4A8C-B5C8-108818BB0B10}" destId="{2AA79264-23D8-408D-BC75-92BD05304C35}" srcOrd="8" destOrd="0" presId="urn:microsoft.com/office/officeart/2005/8/layout/default#2"/>
    <dgm:cxn modelId="{B8A3A000-6972-4F08-A6C0-78BB0636637C}" type="presParOf" srcId="{86A8B5D2-D5D1-4A8C-B5C8-108818BB0B10}" destId="{F9C073D8-29B4-4CF7-A61D-7AB21406B1BC}" srcOrd="9" destOrd="0" presId="urn:microsoft.com/office/officeart/2005/8/layout/default#2"/>
    <dgm:cxn modelId="{7335DE57-6402-4F66-AA7A-9A15C913F2AE}" type="presParOf" srcId="{86A8B5D2-D5D1-4A8C-B5C8-108818BB0B10}" destId="{C7340F3C-0CE2-482B-ADE1-7F48227E4381}" srcOrd="10" destOrd="0" presId="urn:microsoft.com/office/officeart/2005/8/layout/default#2"/>
    <dgm:cxn modelId="{26EA777A-1F85-4C4B-8E21-9B962C553A87}" type="presParOf" srcId="{86A8B5D2-D5D1-4A8C-B5C8-108818BB0B10}" destId="{E3CC2F59-BC00-40B8-943E-6C27C3818F69}" srcOrd="11" destOrd="0" presId="urn:microsoft.com/office/officeart/2005/8/layout/default#2"/>
    <dgm:cxn modelId="{FC95F875-08E9-49C6-9004-C183A24136E0}" type="presParOf" srcId="{86A8B5D2-D5D1-4A8C-B5C8-108818BB0B10}" destId="{C059DA0D-A4CD-488A-8C20-F9295D55CE8C}" srcOrd="12" destOrd="0" presId="urn:microsoft.com/office/officeart/2005/8/layout/default#2"/>
    <dgm:cxn modelId="{4E26A03A-6771-4C3C-A23A-F27CB71A69D9}" type="presParOf" srcId="{86A8B5D2-D5D1-4A8C-B5C8-108818BB0B10}" destId="{F09A9B06-B81F-4B48-89EC-A46DA4A1D0BC}" srcOrd="13" destOrd="0" presId="urn:microsoft.com/office/officeart/2005/8/layout/default#2"/>
    <dgm:cxn modelId="{091C5178-198F-4A48-8ADC-5C3DA404DFA7}" type="presParOf" srcId="{86A8B5D2-D5D1-4A8C-B5C8-108818BB0B10}" destId="{E057268F-DC2D-41F6-AF52-0BC0A83ADEE7}" srcOrd="14" destOrd="0" presId="urn:microsoft.com/office/officeart/2005/8/layout/default#2"/>
    <dgm:cxn modelId="{772795C0-2A8B-4E29-91C5-A67BBDC2EED5}" type="presParOf" srcId="{86A8B5D2-D5D1-4A8C-B5C8-108818BB0B10}" destId="{8255D5F2-69E2-45B2-B3B0-0FD7B32763FE}" srcOrd="15" destOrd="0" presId="urn:microsoft.com/office/officeart/2005/8/layout/default#2"/>
    <dgm:cxn modelId="{3D98723D-6B31-4940-BA82-6B04B1DFA878}" type="presParOf" srcId="{86A8B5D2-D5D1-4A8C-B5C8-108818BB0B10}" destId="{342477F8-3328-46CC-8D65-5BFD5C0C12AD}" srcOrd="16" destOrd="0" presId="urn:microsoft.com/office/officeart/2005/8/layout/default#2"/>
    <dgm:cxn modelId="{4F78EDAA-C324-4399-BA87-767D6D5EA5EC}" type="presParOf" srcId="{86A8B5D2-D5D1-4A8C-B5C8-108818BB0B10}" destId="{D008321C-2996-4EE6-B740-5098B3C58B36}" srcOrd="17" destOrd="0" presId="urn:microsoft.com/office/officeart/2005/8/layout/default#2"/>
    <dgm:cxn modelId="{0FCA16C8-0BF7-462D-B24C-DB513F4BC4C8}" type="presParOf" srcId="{86A8B5D2-D5D1-4A8C-B5C8-108818BB0B10}" destId="{EF8FBA3F-0362-4081-8DDB-12CAAC0D297D}" srcOrd="18" destOrd="0" presId="urn:microsoft.com/office/officeart/2005/8/layout/default#2"/>
    <dgm:cxn modelId="{4691F695-2C29-41EA-83B8-E99EE21BB1C1}" type="presParOf" srcId="{86A8B5D2-D5D1-4A8C-B5C8-108818BB0B10}" destId="{A944AE14-9F89-4E9A-99C9-0310A861BA9C}" srcOrd="19" destOrd="0" presId="urn:microsoft.com/office/officeart/2005/8/layout/default#2"/>
    <dgm:cxn modelId="{3B24E9BD-3592-4F5A-9D01-FE0B53C0E5E8}" type="presParOf" srcId="{86A8B5D2-D5D1-4A8C-B5C8-108818BB0B10}" destId="{E19C4449-4C32-4F5C-966E-5395E91243ED}" srcOrd="20" destOrd="0" presId="urn:microsoft.com/office/officeart/2005/8/layout/default#2"/>
    <dgm:cxn modelId="{FA990D05-CC62-4A52-933C-359C9FF0ADAA}" type="presParOf" srcId="{86A8B5D2-D5D1-4A8C-B5C8-108818BB0B10}" destId="{FFF3DA0B-C266-449B-B263-12F6FFB34615}" srcOrd="21" destOrd="0" presId="urn:microsoft.com/office/officeart/2005/8/layout/default#2"/>
    <dgm:cxn modelId="{2AC7DDD0-DBD4-4034-A1AC-69A88C73246E}" type="presParOf" srcId="{86A8B5D2-D5D1-4A8C-B5C8-108818BB0B10}" destId="{6F060C4E-D443-4655-90F6-EC67C297A0A8}" srcOrd="22" destOrd="0" presId="urn:microsoft.com/office/officeart/2005/8/layout/default#2"/>
    <dgm:cxn modelId="{7B530423-5180-4A18-9C72-3DFD8D9A4397}" type="presParOf" srcId="{86A8B5D2-D5D1-4A8C-B5C8-108818BB0B10}" destId="{01D7CC62-1120-4D37-97F1-01B171DEED5F}" srcOrd="23" destOrd="0" presId="urn:microsoft.com/office/officeart/2005/8/layout/default#2"/>
    <dgm:cxn modelId="{BACDBAA1-7578-4BB0-A985-6A03F34235CD}" type="presParOf" srcId="{86A8B5D2-D5D1-4A8C-B5C8-108818BB0B10}" destId="{BFABBEB7-E579-4F09-A48C-05B91F358DB8}" srcOrd="24" destOrd="0" presId="urn:microsoft.com/office/officeart/2005/8/layout/default#2"/>
    <dgm:cxn modelId="{26188243-0654-435A-BA18-CF92E377554E}" type="presParOf" srcId="{86A8B5D2-D5D1-4A8C-B5C8-108818BB0B10}" destId="{1798C468-9ADB-48CA-8B3D-22DB6E9BD762}" srcOrd="25" destOrd="0" presId="urn:microsoft.com/office/officeart/2005/8/layout/default#2"/>
    <dgm:cxn modelId="{F53E6FBC-73A3-4364-AFB5-0E53DB22038A}" type="presParOf" srcId="{86A8B5D2-D5D1-4A8C-B5C8-108818BB0B10}" destId="{44233995-02C5-4051-B4EF-CC543411EE12}" srcOrd="26" destOrd="0" presId="urn:microsoft.com/office/officeart/2005/8/layout/default#2"/>
  </dgm:cxnLst>
  <dgm:bg>
    <a:noFill/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323534E-A558-4899-826E-007B8D83A064}" type="doc">
      <dgm:prSet loTypeId="urn:microsoft.com/office/officeart/2005/8/layout/process1" loCatId="process" qsTypeId="urn:microsoft.com/office/officeart/2005/8/quickstyle/simple1" qsCatId="simple" csTypeId="urn:microsoft.com/office/officeart/2005/8/colors/colorful1#1" csCatId="colorful" phldr="1"/>
      <dgm:spPr/>
    </dgm:pt>
    <dgm:pt modelId="{D6643066-16FF-4FBD-AE25-AFDC9710D467}">
      <dgm:prSet phldrT="[Texto]" custT="1"/>
      <dgm:spPr>
        <a:solidFill>
          <a:srgbClr val="0070C0"/>
        </a:solidFill>
      </dgm:spPr>
      <dgm:t>
        <a:bodyPr/>
        <a:lstStyle/>
        <a:p>
          <a:r>
            <a:rPr lang="es-PE" sz="1400" b="1" dirty="0"/>
            <a:t>Remuneración trabajador del hogar </a:t>
          </a:r>
        </a:p>
        <a:p>
          <a:r>
            <a:rPr lang="es-PE" sz="1400" b="1" dirty="0"/>
            <a:t>S/. 850</a:t>
          </a:r>
        </a:p>
      </dgm:t>
    </dgm:pt>
    <dgm:pt modelId="{812AB7B6-C228-4FD3-A3CE-66C5EEA32487}" type="parTrans" cxnId="{7C077E29-65C9-4C15-84E6-62FA1C234C8A}">
      <dgm:prSet/>
      <dgm:spPr/>
      <dgm:t>
        <a:bodyPr/>
        <a:lstStyle/>
        <a:p>
          <a:endParaRPr lang="es-PE" sz="1400"/>
        </a:p>
      </dgm:t>
    </dgm:pt>
    <dgm:pt modelId="{5D0868A4-9055-4BA4-A48E-1532DEDAF2E6}" type="sibTrans" cxnId="{7C077E29-65C9-4C15-84E6-62FA1C234C8A}">
      <dgm:prSet custT="1"/>
      <dgm:spPr>
        <a:solidFill>
          <a:srgbClr val="0070C0"/>
        </a:solidFill>
      </dgm:spPr>
      <dgm:t>
        <a:bodyPr/>
        <a:lstStyle/>
        <a:p>
          <a:endParaRPr lang="es-PE" sz="1400">
            <a:solidFill>
              <a:srgbClr val="FFC000"/>
            </a:solidFill>
          </a:endParaRPr>
        </a:p>
      </dgm:t>
    </dgm:pt>
    <dgm:pt modelId="{4BE9DDCB-395B-4604-9F03-0A4AA712910C}">
      <dgm:prSet phldrT="[Texto]" custT="1"/>
      <dgm:spPr/>
      <dgm:t>
        <a:bodyPr/>
        <a:lstStyle/>
        <a:p>
          <a:r>
            <a:rPr lang="es-PE" sz="1400" b="1" dirty="0">
              <a:cs typeface="Aharoni" pitchFamily="2" charset="-79"/>
            </a:rPr>
            <a:t>Aporte empleador ESSALUD (9%)</a:t>
          </a:r>
        </a:p>
        <a:p>
          <a:r>
            <a:rPr lang="es-PE" sz="1400" b="1" dirty="0"/>
            <a:t>S/. 77</a:t>
          </a:r>
        </a:p>
      </dgm:t>
    </dgm:pt>
    <dgm:pt modelId="{E9100715-CD83-4363-9267-C6DD30B864B7}" type="parTrans" cxnId="{A08C114E-C6DE-4990-BE40-4017315BC6BD}">
      <dgm:prSet/>
      <dgm:spPr/>
      <dgm:t>
        <a:bodyPr/>
        <a:lstStyle/>
        <a:p>
          <a:endParaRPr lang="es-PE" sz="1400"/>
        </a:p>
      </dgm:t>
    </dgm:pt>
    <dgm:pt modelId="{C048F056-2581-4358-AB61-A16B9495EF39}" type="sibTrans" cxnId="{A08C114E-C6DE-4990-BE40-4017315BC6BD}">
      <dgm:prSet custT="1"/>
      <dgm:spPr/>
      <dgm:t>
        <a:bodyPr/>
        <a:lstStyle/>
        <a:p>
          <a:endParaRPr lang="es-PE" sz="1400"/>
        </a:p>
      </dgm:t>
    </dgm:pt>
    <dgm:pt modelId="{D8EEECD6-1FB2-4A4D-B300-A986EF4792EA}">
      <dgm:prSet phldrT="[Texto]" custT="1"/>
      <dgm:spPr/>
      <dgm:t>
        <a:bodyPr/>
        <a:lstStyle/>
        <a:p>
          <a:r>
            <a:rPr lang="es-PE" sz="1400" b="1" dirty="0">
              <a:cs typeface="Aharoni" pitchFamily="2" charset="-79"/>
            </a:rPr>
            <a:t>Se podrá deducir en la Renta Anual: </a:t>
          </a:r>
        </a:p>
        <a:p>
          <a:r>
            <a:rPr lang="es-PE" sz="1600" b="1" dirty="0">
              <a:cs typeface="Aharoni" pitchFamily="2" charset="-79"/>
            </a:rPr>
            <a:t>77x 12 = </a:t>
          </a:r>
          <a:r>
            <a:rPr lang="es-PE" sz="1600" b="1" dirty="0"/>
            <a:t>S/. 924</a:t>
          </a:r>
          <a:endParaRPr lang="es-PE" sz="1600" dirty="0"/>
        </a:p>
      </dgm:t>
    </dgm:pt>
    <dgm:pt modelId="{EA0F7D3D-897E-4498-B073-CB3F10056E67}" type="parTrans" cxnId="{75493EF1-9728-4BDB-9457-D864F47715D1}">
      <dgm:prSet/>
      <dgm:spPr/>
      <dgm:t>
        <a:bodyPr/>
        <a:lstStyle/>
        <a:p>
          <a:endParaRPr lang="es-PE" sz="1400"/>
        </a:p>
      </dgm:t>
    </dgm:pt>
    <dgm:pt modelId="{D2527E36-32F8-43C2-B157-2EB1E80A9E28}" type="sibTrans" cxnId="{75493EF1-9728-4BDB-9457-D864F47715D1}">
      <dgm:prSet/>
      <dgm:spPr/>
      <dgm:t>
        <a:bodyPr/>
        <a:lstStyle/>
        <a:p>
          <a:endParaRPr lang="es-PE" sz="1400"/>
        </a:p>
      </dgm:t>
    </dgm:pt>
    <dgm:pt modelId="{81D13A2B-E5E1-451F-A650-CAB16ACC26B7}" type="pres">
      <dgm:prSet presAssocID="{5323534E-A558-4899-826E-007B8D83A064}" presName="Name0" presStyleCnt="0">
        <dgm:presLayoutVars>
          <dgm:dir/>
          <dgm:resizeHandles val="exact"/>
        </dgm:presLayoutVars>
      </dgm:prSet>
      <dgm:spPr/>
    </dgm:pt>
    <dgm:pt modelId="{6B12A4A3-9125-4D4D-B8A4-D7017984BE77}" type="pres">
      <dgm:prSet presAssocID="{D6643066-16FF-4FBD-AE25-AFDC9710D46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B0B82B67-DFD4-4D49-8F06-20F65928D90B}" type="pres">
      <dgm:prSet presAssocID="{5D0868A4-9055-4BA4-A48E-1532DEDAF2E6}" presName="sibTrans" presStyleLbl="sibTrans2D1" presStyleIdx="0" presStyleCnt="2"/>
      <dgm:spPr/>
      <dgm:t>
        <a:bodyPr/>
        <a:lstStyle/>
        <a:p>
          <a:endParaRPr lang="es-PE"/>
        </a:p>
      </dgm:t>
    </dgm:pt>
    <dgm:pt modelId="{A72009F4-242E-4862-8159-49477869CA24}" type="pres">
      <dgm:prSet presAssocID="{5D0868A4-9055-4BA4-A48E-1532DEDAF2E6}" presName="connectorText" presStyleLbl="sibTrans2D1" presStyleIdx="0" presStyleCnt="2"/>
      <dgm:spPr/>
      <dgm:t>
        <a:bodyPr/>
        <a:lstStyle/>
        <a:p>
          <a:endParaRPr lang="es-PE"/>
        </a:p>
      </dgm:t>
    </dgm:pt>
    <dgm:pt modelId="{88C490A7-8737-4AEE-95DC-43AE1119D194}" type="pres">
      <dgm:prSet presAssocID="{4BE9DDCB-395B-4604-9F03-0A4AA712910C}" presName="node" presStyleLbl="node1" presStyleIdx="1" presStyleCnt="3" custLinFactNeighborX="5143" custLinFactNeighborY="-1970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57B77E46-F524-4966-B2FC-2D303E3A5B3A}" type="pres">
      <dgm:prSet presAssocID="{C048F056-2581-4358-AB61-A16B9495EF39}" presName="sibTrans" presStyleLbl="sibTrans2D1" presStyleIdx="1" presStyleCnt="2"/>
      <dgm:spPr/>
      <dgm:t>
        <a:bodyPr/>
        <a:lstStyle/>
        <a:p>
          <a:endParaRPr lang="es-PE"/>
        </a:p>
      </dgm:t>
    </dgm:pt>
    <dgm:pt modelId="{990CB4FA-B91C-402C-8BE6-4205C159A89E}" type="pres">
      <dgm:prSet presAssocID="{C048F056-2581-4358-AB61-A16B9495EF39}" presName="connectorText" presStyleLbl="sibTrans2D1" presStyleIdx="1" presStyleCnt="2"/>
      <dgm:spPr/>
      <dgm:t>
        <a:bodyPr/>
        <a:lstStyle/>
        <a:p>
          <a:endParaRPr lang="es-PE"/>
        </a:p>
      </dgm:t>
    </dgm:pt>
    <dgm:pt modelId="{86B02F5E-213B-4836-9EFB-3ABD5433E0EB}" type="pres">
      <dgm:prSet presAssocID="{D8EEECD6-1FB2-4A4D-B300-A986EF4792EA}" presName="node" presStyleLbl="node1" presStyleIdx="2" presStyleCnt="3" custScaleX="107629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B782E825-2FF5-40E8-9F35-7D3B0531E569}" type="presOf" srcId="{5323534E-A558-4899-826E-007B8D83A064}" destId="{81D13A2B-E5E1-451F-A650-CAB16ACC26B7}" srcOrd="0" destOrd="0" presId="urn:microsoft.com/office/officeart/2005/8/layout/process1"/>
    <dgm:cxn modelId="{6EAC99F7-F96A-41D5-971C-918C7016EC4F}" type="presOf" srcId="{4BE9DDCB-395B-4604-9F03-0A4AA712910C}" destId="{88C490A7-8737-4AEE-95DC-43AE1119D194}" srcOrd="0" destOrd="0" presId="urn:microsoft.com/office/officeart/2005/8/layout/process1"/>
    <dgm:cxn modelId="{D93EFCEC-28B1-4EDA-8C8B-9DE6D7B047B5}" type="presOf" srcId="{C048F056-2581-4358-AB61-A16B9495EF39}" destId="{990CB4FA-B91C-402C-8BE6-4205C159A89E}" srcOrd="1" destOrd="0" presId="urn:microsoft.com/office/officeart/2005/8/layout/process1"/>
    <dgm:cxn modelId="{A08C114E-C6DE-4990-BE40-4017315BC6BD}" srcId="{5323534E-A558-4899-826E-007B8D83A064}" destId="{4BE9DDCB-395B-4604-9F03-0A4AA712910C}" srcOrd="1" destOrd="0" parTransId="{E9100715-CD83-4363-9267-C6DD30B864B7}" sibTransId="{C048F056-2581-4358-AB61-A16B9495EF39}"/>
    <dgm:cxn modelId="{354D241E-3F34-4786-88C9-CB1255CA62BA}" type="presOf" srcId="{D8EEECD6-1FB2-4A4D-B300-A986EF4792EA}" destId="{86B02F5E-213B-4836-9EFB-3ABD5433E0EB}" srcOrd="0" destOrd="0" presId="urn:microsoft.com/office/officeart/2005/8/layout/process1"/>
    <dgm:cxn modelId="{7EE081DC-C4C9-42AF-A422-FDE2B63A8E8E}" type="presOf" srcId="{5D0868A4-9055-4BA4-A48E-1532DEDAF2E6}" destId="{A72009F4-242E-4862-8159-49477869CA24}" srcOrd="1" destOrd="0" presId="urn:microsoft.com/office/officeart/2005/8/layout/process1"/>
    <dgm:cxn modelId="{796B5F97-BE16-4E4D-8950-03A4325B16FD}" type="presOf" srcId="{C048F056-2581-4358-AB61-A16B9495EF39}" destId="{57B77E46-F524-4966-B2FC-2D303E3A5B3A}" srcOrd="0" destOrd="0" presId="urn:microsoft.com/office/officeart/2005/8/layout/process1"/>
    <dgm:cxn modelId="{8313BCD3-B4F4-41B9-AAFD-012696BCF059}" type="presOf" srcId="{5D0868A4-9055-4BA4-A48E-1532DEDAF2E6}" destId="{B0B82B67-DFD4-4D49-8F06-20F65928D90B}" srcOrd="0" destOrd="0" presId="urn:microsoft.com/office/officeart/2005/8/layout/process1"/>
    <dgm:cxn modelId="{7C077E29-65C9-4C15-84E6-62FA1C234C8A}" srcId="{5323534E-A558-4899-826E-007B8D83A064}" destId="{D6643066-16FF-4FBD-AE25-AFDC9710D467}" srcOrd="0" destOrd="0" parTransId="{812AB7B6-C228-4FD3-A3CE-66C5EEA32487}" sibTransId="{5D0868A4-9055-4BA4-A48E-1532DEDAF2E6}"/>
    <dgm:cxn modelId="{EE3B9919-AC68-4EAD-9BB4-BFE6458C0CA0}" type="presOf" srcId="{D6643066-16FF-4FBD-AE25-AFDC9710D467}" destId="{6B12A4A3-9125-4D4D-B8A4-D7017984BE77}" srcOrd="0" destOrd="0" presId="urn:microsoft.com/office/officeart/2005/8/layout/process1"/>
    <dgm:cxn modelId="{75493EF1-9728-4BDB-9457-D864F47715D1}" srcId="{5323534E-A558-4899-826E-007B8D83A064}" destId="{D8EEECD6-1FB2-4A4D-B300-A986EF4792EA}" srcOrd="2" destOrd="0" parTransId="{EA0F7D3D-897E-4498-B073-CB3F10056E67}" sibTransId="{D2527E36-32F8-43C2-B157-2EB1E80A9E28}"/>
    <dgm:cxn modelId="{E9C0FCFF-E011-43B1-BE1A-42B90C92F49B}" type="presParOf" srcId="{81D13A2B-E5E1-451F-A650-CAB16ACC26B7}" destId="{6B12A4A3-9125-4D4D-B8A4-D7017984BE77}" srcOrd="0" destOrd="0" presId="urn:microsoft.com/office/officeart/2005/8/layout/process1"/>
    <dgm:cxn modelId="{AD662864-ED9D-4205-A16C-14DC403441D1}" type="presParOf" srcId="{81D13A2B-E5E1-451F-A650-CAB16ACC26B7}" destId="{B0B82B67-DFD4-4D49-8F06-20F65928D90B}" srcOrd="1" destOrd="0" presId="urn:microsoft.com/office/officeart/2005/8/layout/process1"/>
    <dgm:cxn modelId="{AD586266-E138-41D2-82D2-AAEA9DA27C23}" type="presParOf" srcId="{B0B82B67-DFD4-4D49-8F06-20F65928D90B}" destId="{A72009F4-242E-4862-8159-49477869CA24}" srcOrd="0" destOrd="0" presId="urn:microsoft.com/office/officeart/2005/8/layout/process1"/>
    <dgm:cxn modelId="{4EC1ED4B-189E-4136-9197-B505B8CE906D}" type="presParOf" srcId="{81D13A2B-E5E1-451F-A650-CAB16ACC26B7}" destId="{88C490A7-8737-4AEE-95DC-43AE1119D194}" srcOrd="2" destOrd="0" presId="urn:microsoft.com/office/officeart/2005/8/layout/process1"/>
    <dgm:cxn modelId="{5DFB6F71-941B-422F-A4B0-5EC839066B3A}" type="presParOf" srcId="{81D13A2B-E5E1-451F-A650-CAB16ACC26B7}" destId="{57B77E46-F524-4966-B2FC-2D303E3A5B3A}" srcOrd="3" destOrd="0" presId="urn:microsoft.com/office/officeart/2005/8/layout/process1"/>
    <dgm:cxn modelId="{DCD0EF9B-8AA4-40E1-869A-49A4DBA80850}" type="presParOf" srcId="{57B77E46-F524-4966-B2FC-2D303E3A5B3A}" destId="{990CB4FA-B91C-402C-8BE6-4205C159A89E}" srcOrd="0" destOrd="0" presId="urn:microsoft.com/office/officeart/2005/8/layout/process1"/>
    <dgm:cxn modelId="{C605611D-491C-40A6-ABEF-2AEDDB9ABC44}" type="presParOf" srcId="{81D13A2B-E5E1-451F-A650-CAB16ACC26B7}" destId="{86B02F5E-213B-4836-9EFB-3ABD5433E0EB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F9A3ED-93B0-42DE-A19E-B6C33AFCB56E}">
      <dsp:nvSpPr>
        <dsp:cNvPr id="0" name=""/>
        <dsp:cNvSpPr/>
      </dsp:nvSpPr>
      <dsp:spPr>
        <a:xfrm>
          <a:off x="28991" y="698511"/>
          <a:ext cx="2613806" cy="104086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/>
            <a:t>Ventas anuales hasta 2,300 UIT</a:t>
          </a:r>
          <a:endParaRPr lang="es-PE" sz="2400" kern="1200" dirty="0"/>
        </a:p>
      </dsp:txBody>
      <dsp:txXfrm>
        <a:off x="28991" y="698511"/>
        <a:ext cx="2613806" cy="1040869"/>
      </dsp:txXfrm>
    </dsp:sp>
    <dsp:sp modelId="{3789D998-C37D-4E38-A7B8-329FA1DA1681}">
      <dsp:nvSpPr>
        <dsp:cNvPr id="0" name=""/>
        <dsp:cNvSpPr/>
      </dsp:nvSpPr>
      <dsp:spPr>
        <a:xfrm>
          <a:off x="2804148" y="400875"/>
          <a:ext cx="5616049" cy="1808905"/>
        </a:xfrm>
        <a:prstGeom prst="rect">
          <a:avLst/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Desde el período enero 2012 al período agosto 2016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- Se considerará año por año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- Para el 2016 se considerará desde el período setiembre 2015 hasta agosto 2016</a:t>
          </a:r>
          <a:endParaRPr lang="es-PE" sz="1800" kern="1200" dirty="0"/>
        </a:p>
      </dsp:txBody>
      <dsp:txXfrm>
        <a:off x="2804148" y="400875"/>
        <a:ext cx="5616049" cy="1808905"/>
      </dsp:txXfrm>
    </dsp:sp>
    <dsp:sp modelId="{327D8A8A-AB9F-477B-A1E8-F384EA5592EE}">
      <dsp:nvSpPr>
        <dsp:cNvPr id="0" name=""/>
        <dsp:cNvSpPr/>
      </dsp:nvSpPr>
      <dsp:spPr>
        <a:xfrm>
          <a:off x="1503975" y="2455133"/>
          <a:ext cx="2613806" cy="1568283"/>
        </a:xfrm>
        <a:prstGeom prst="rect">
          <a:avLst/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shade val="51000"/>
                <a:satMod val="130000"/>
              </a:schemeClr>
            </a:gs>
            <a:gs pos="80000">
              <a:schemeClr val="accent3">
                <a:hueOff val="7500176"/>
                <a:satOff val="-11253"/>
                <a:lumOff val="-1830"/>
                <a:alphaOff val="0"/>
                <a:shade val="93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/>
            <a:t>NRUS </a:t>
          </a:r>
          <a:endParaRPr lang="es-PE" sz="2400" kern="1200" dirty="0"/>
        </a:p>
      </dsp:txBody>
      <dsp:txXfrm>
        <a:off x="1503975" y="2455133"/>
        <a:ext cx="2613806" cy="1568283"/>
      </dsp:txXfrm>
    </dsp:sp>
    <dsp:sp modelId="{87C582D2-2055-4DFC-8B6A-8E41CF7FDF50}">
      <dsp:nvSpPr>
        <dsp:cNvPr id="0" name=""/>
        <dsp:cNvSpPr/>
      </dsp:nvSpPr>
      <dsp:spPr>
        <a:xfrm>
          <a:off x="4379162" y="2455133"/>
          <a:ext cx="2613806" cy="1568283"/>
        </a:xfrm>
        <a:prstGeom prst="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/>
            <a:t>Personas naturales que no generen rentas de tercera categoría.</a:t>
          </a:r>
          <a:endParaRPr lang="es-PE" sz="2400" kern="1200" dirty="0"/>
        </a:p>
      </dsp:txBody>
      <dsp:txXfrm>
        <a:off x="4379162" y="2455133"/>
        <a:ext cx="2613806" cy="15682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C13B51-D1F5-4A59-9FA6-AA5E233E0E99}">
      <dsp:nvSpPr>
        <dsp:cNvPr id="0" name=""/>
        <dsp:cNvSpPr/>
      </dsp:nvSpPr>
      <dsp:spPr>
        <a:xfrm>
          <a:off x="3509777" y="2404616"/>
          <a:ext cx="501680" cy="20426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4343" y="0"/>
              </a:lnTo>
              <a:lnTo>
                <a:pt x="264343" y="2042678"/>
              </a:lnTo>
              <a:lnTo>
                <a:pt x="501680" y="20426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C3B21C-C9AE-40FE-A10D-6B4953F0E9A0}">
      <dsp:nvSpPr>
        <dsp:cNvPr id="0" name=""/>
        <dsp:cNvSpPr/>
      </dsp:nvSpPr>
      <dsp:spPr>
        <a:xfrm>
          <a:off x="3509777" y="2404616"/>
          <a:ext cx="474672" cy="1020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7336" y="0"/>
              </a:lnTo>
              <a:lnTo>
                <a:pt x="237336" y="1020546"/>
              </a:lnTo>
              <a:lnTo>
                <a:pt x="474672" y="10205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F5C104-3C49-4B37-BBD8-488952381CF3}">
      <dsp:nvSpPr>
        <dsp:cNvPr id="0" name=""/>
        <dsp:cNvSpPr/>
      </dsp:nvSpPr>
      <dsp:spPr>
        <a:xfrm>
          <a:off x="3509777" y="2358896"/>
          <a:ext cx="4746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4672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EC3E33-3393-4460-AE5A-128D26A22333}">
      <dsp:nvSpPr>
        <dsp:cNvPr id="0" name=""/>
        <dsp:cNvSpPr/>
      </dsp:nvSpPr>
      <dsp:spPr>
        <a:xfrm>
          <a:off x="3509777" y="1384069"/>
          <a:ext cx="474672" cy="1020546"/>
        </a:xfrm>
        <a:custGeom>
          <a:avLst/>
          <a:gdLst/>
          <a:ahLst/>
          <a:cxnLst/>
          <a:rect l="0" t="0" r="0" b="0"/>
          <a:pathLst>
            <a:path>
              <a:moveTo>
                <a:pt x="0" y="1020546"/>
              </a:moveTo>
              <a:lnTo>
                <a:pt x="237336" y="1020546"/>
              </a:lnTo>
              <a:lnTo>
                <a:pt x="237336" y="0"/>
              </a:lnTo>
              <a:lnTo>
                <a:pt x="47467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43A6FC-017C-4CE6-88AD-10539E222F0D}">
      <dsp:nvSpPr>
        <dsp:cNvPr id="0" name=""/>
        <dsp:cNvSpPr/>
      </dsp:nvSpPr>
      <dsp:spPr>
        <a:xfrm>
          <a:off x="3509777" y="361938"/>
          <a:ext cx="501680" cy="2042678"/>
        </a:xfrm>
        <a:custGeom>
          <a:avLst/>
          <a:gdLst/>
          <a:ahLst/>
          <a:cxnLst/>
          <a:rect l="0" t="0" r="0" b="0"/>
          <a:pathLst>
            <a:path>
              <a:moveTo>
                <a:pt x="0" y="2042678"/>
              </a:moveTo>
              <a:lnTo>
                <a:pt x="264343" y="2042678"/>
              </a:lnTo>
              <a:lnTo>
                <a:pt x="264343" y="0"/>
              </a:lnTo>
              <a:lnTo>
                <a:pt x="50168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9B1E2A-B2A6-42E3-90BD-B696972BA9A4}">
      <dsp:nvSpPr>
        <dsp:cNvPr id="0" name=""/>
        <dsp:cNvSpPr/>
      </dsp:nvSpPr>
      <dsp:spPr>
        <a:xfrm>
          <a:off x="27007" y="2042678"/>
          <a:ext cx="3482770" cy="723876"/>
        </a:xfrm>
        <a:prstGeom prst="rect">
          <a:avLst/>
        </a:prstGeom>
        <a:solidFill>
          <a:srgbClr val="0070C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/>
            <a:t>Gastos Deducibles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/>
            <a:t>(3 UIT)</a:t>
          </a:r>
        </a:p>
      </dsp:txBody>
      <dsp:txXfrm>
        <a:off x="27007" y="2042678"/>
        <a:ext cx="3482770" cy="723876"/>
      </dsp:txXfrm>
    </dsp:sp>
    <dsp:sp modelId="{3B622B1A-080D-4011-9FCB-FC0B184FE6CE}">
      <dsp:nvSpPr>
        <dsp:cNvPr id="0" name=""/>
        <dsp:cNvSpPr/>
      </dsp:nvSpPr>
      <dsp:spPr>
        <a:xfrm>
          <a:off x="4011457" y="0"/>
          <a:ext cx="4288480" cy="723876"/>
        </a:xfrm>
        <a:prstGeom prst="rect">
          <a:avLst/>
        </a:prstGeom>
        <a:solidFill>
          <a:srgbClr val="0070C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/>
            <a:t>Arrendamiento/ subarrendamiento de inmuebles</a:t>
          </a:r>
        </a:p>
      </dsp:txBody>
      <dsp:txXfrm>
        <a:off x="4011457" y="0"/>
        <a:ext cx="4288480" cy="723876"/>
      </dsp:txXfrm>
    </dsp:sp>
    <dsp:sp modelId="{F1E4A333-4760-4EC0-A95A-67D672D1C630}">
      <dsp:nvSpPr>
        <dsp:cNvPr id="0" name=""/>
        <dsp:cNvSpPr/>
      </dsp:nvSpPr>
      <dsp:spPr>
        <a:xfrm>
          <a:off x="3984450" y="1022131"/>
          <a:ext cx="4288480" cy="723876"/>
        </a:xfrm>
        <a:prstGeom prst="rect">
          <a:avLst/>
        </a:prstGeom>
        <a:solidFill>
          <a:srgbClr val="5D599F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/>
            <a:t>Intereses de Créditos Hipotecarios primera vivienda</a:t>
          </a:r>
        </a:p>
      </dsp:txBody>
      <dsp:txXfrm>
        <a:off x="3984450" y="1022131"/>
        <a:ext cx="4288480" cy="723876"/>
      </dsp:txXfrm>
    </dsp:sp>
    <dsp:sp modelId="{3DC1C9BF-BFD9-4775-8220-E3D0D0E03CB8}">
      <dsp:nvSpPr>
        <dsp:cNvPr id="0" name=""/>
        <dsp:cNvSpPr/>
      </dsp:nvSpPr>
      <dsp:spPr>
        <a:xfrm>
          <a:off x="3984450" y="2042678"/>
          <a:ext cx="4288480" cy="723876"/>
        </a:xfrm>
        <a:prstGeom prst="rect">
          <a:avLst/>
        </a:prstGeom>
        <a:solidFill>
          <a:srgbClr val="B5C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/>
            <a:t>Honorarios profesionales de médicos y odontólogos</a:t>
          </a:r>
        </a:p>
      </dsp:txBody>
      <dsp:txXfrm>
        <a:off x="3984450" y="2042678"/>
        <a:ext cx="4288480" cy="723876"/>
      </dsp:txXfrm>
    </dsp:sp>
    <dsp:sp modelId="{EE44F18E-7ED0-4057-B7BF-2322849F7F0C}">
      <dsp:nvSpPr>
        <dsp:cNvPr id="0" name=""/>
        <dsp:cNvSpPr/>
      </dsp:nvSpPr>
      <dsp:spPr>
        <a:xfrm>
          <a:off x="3984450" y="3063225"/>
          <a:ext cx="4288480" cy="723876"/>
        </a:xfrm>
        <a:prstGeom prst="rect">
          <a:avLst/>
        </a:prstGeom>
        <a:solidFill>
          <a:srgbClr val="0070C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/>
            <a:t>Servicios prestados – Rentas de cuarta categoría</a:t>
          </a:r>
        </a:p>
      </dsp:txBody>
      <dsp:txXfrm>
        <a:off x="3984450" y="3063225"/>
        <a:ext cx="4288480" cy="723876"/>
      </dsp:txXfrm>
    </dsp:sp>
    <dsp:sp modelId="{797B10C3-20DB-43F9-9578-94DBD393812D}">
      <dsp:nvSpPr>
        <dsp:cNvPr id="0" name=""/>
        <dsp:cNvSpPr/>
      </dsp:nvSpPr>
      <dsp:spPr>
        <a:xfrm>
          <a:off x="4011457" y="4085356"/>
          <a:ext cx="4288480" cy="723876"/>
        </a:xfrm>
        <a:prstGeom prst="rect">
          <a:avLst/>
        </a:prstGeom>
        <a:solidFill>
          <a:srgbClr val="5D599F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/>
            <a:t>Aportes ESSALUD Trabajadores del Hogar </a:t>
          </a:r>
        </a:p>
      </dsp:txBody>
      <dsp:txXfrm>
        <a:off x="4011457" y="4085356"/>
        <a:ext cx="4288480" cy="7238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26A316-AB47-466A-915B-AB8F19921430}">
      <dsp:nvSpPr>
        <dsp:cNvPr id="0" name=""/>
        <dsp:cNvSpPr/>
      </dsp:nvSpPr>
      <dsp:spPr>
        <a:xfrm>
          <a:off x="270378" y="0"/>
          <a:ext cx="4082899" cy="2551812"/>
        </a:xfrm>
        <a:prstGeom prst="swooshArrow">
          <a:avLst>
            <a:gd name="adj1" fmla="val 25000"/>
            <a:gd name="adj2" fmla="val 25000"/>
          </a:avLst>
        </a:prstGeom>
        <a:solidFill>
          <a:srgbClr val="5D599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A07FD1-E05E-4014-BE3F-58FC6510C24B}">
      <dsp:nvSpPr>
        <dsp:cNvPr id="0" name=""/>
        <dsp:cNvSpPr/>
      </dsp:nvSpPr>
      <dsp:spPr>
        <a:xfrm>
          <a:off x="637256" y="1958351"/>
          <a:ext cx="106155" cy="10615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5BD3F6-A910-4220-9A0A-4B9332AD7D1B}">
      <dsp:nvSpPr>
        <dsp:cNvPr id="0" name=""/>
        <dsp:cNvSpPr/>
      </dsp:nvSpPr>
      <dsp:spPr>
        <a:xfrm>
          <a:off x="848692" y="2018707"/>
          <a:ext cx="2905793" cy="2219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250" tIns="0" rIns="0" bIns="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200" b="1" kern="1200" dirty="0"/>
            <a:t>Renta convenida: S/. 1 000</a:t>
          </a:r>
        </a:p>
      </dsp:txBody>
      <dsp:txXfrm>
        <a:off x="848692" y="2018707"/>
        <a:ext cx="2905793" cy="221905"/>
      </dsp:txXfrm>
    </dsp:sp>
    <dsp:sp modelId="{F0D29EA2-1D28-4C60-8A25-F433CBAD9048}">
      <dsp:nvSpPr>
        <dsp:cNvPr id="0" name=""/>
        <dsp:cNvSpPr/>
      </dsp:nvSpPr>
      <dsp:spPr>
        <a:xfrm>
          <a:off x="1843983" y="1084012"/>
          <a:ext cx="191896" cy="19189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F75BCD-7234-4826-9594-1C74724B6350}">
      <dsp:nvSpPr>
        <dsp:cNvPr id="0" name=""/>
        <dsp:cNvSpPr/>
      </dsp:nvSpPr>
      <dsp:spPr>
        <a:xfrm>
          <a:off x="1991447" y="1323961"/>
          <a:ext cx="2340745" cy="10391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82" tIns="0" rIns="0" bIns="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200" b="1" kern="1200" dirty="0"/>
            <a:t>S/. 1 000 X 30%</a:t>
          </a:r>
        </a:p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200" b="0" kern="1200" dirty="0">
              <a:latin typeface="+mn-lt"/>
              <a:cs typeface="Aharoni" pitchFamily="2" charset="-79"/>
            </a:rPr>
            <a:t>Deducir: </a:t>
          </a:r>
          <a:r>
            <a:rPr lang="es-PE" sz="1200" b="0" kern="1200" dirty="0">
              <a:latin typeface="+mn-lt"/>
            </a:rPr>
            <a:t>S/. 300 </a:t>
          </a:r>
        </a:p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1200" kern="1200" dirty="0"/>
        </a:p>
      </dsp:txBody>
      <dsp:txXfrm>
        <a:off x="1991447" y="1323961"/>
        <a:ext cx="2340745" cy="1039195"/>
      </dsp:txXfrm>
    </dsp:sp>
    <dsp:sp modelId="{ED288105-8C9A-48E7-B88A-23E0A25DAC7E}">
      <dsp:nvSpPr>
        <dsp:cNvPr id="0" name=""/>
        <dsp:cNvSpPr/>
      </dsp:nvSpPr>
      <dsp:spPr>
        <a:xfrm>
          <a:off x="3427285" y="533986"/>
          <a:ext cx="265388" cy="26538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C99377-FCAE-4D98-84E6-8A1EEB2DF80C}">
      <dsp:nvSpPr>
        <dsp:cNvPr id="0" name=""/>
        <dsp:cNvSpPr/>
      </dsp:nvSpPr>
      <dsp:spPr>
        <a:xfrm>
          <a:off x="4371756" y="505882"/>
          <a:ext cx="1928768" cy="5869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624" tIns="0" rIns="0" bIns="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200" b="1" kern="1200" dirty="0">
              <a:latin typeface="+mn-lt"/>
              <a:cs typeface="Aharoni" pitchFamily="2" charset="-79"/>
            </a:rPr>
            <a:t>Deducción anual:</a:t>
          </a:r>
        </a:p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200" b="1" kern="1200" dirty="0"/>
            <a:t>   S/.300 X 12 </a:t>
          </a:r>
        </a:p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200" b="0" kern="1200" dirty="0"/>
            <a:t>    </a:t>
          </a:r>
          <a:r>
            <a:rPr lang="es-PE" sz="1200" b="1" kern="1200" dirty="0"/>
            <a:t>Deducir S/. 3 600</a:t>
          </a:r>
        </a:p>
      </dsp:txBody>
      <dsp:txXfrm>
        <a:off x="4371756" y="505882"/>
        <a:ext cx="1928768" cy="5869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A8D071-76D6-4A23-AC09-3D573DD107B3}">
      <dsp:nvSpPr>
        <dsp:cNvPr id="0" name=""/>
        <dsp:cNvSpPr/>
      </dsp:nvSpPr>
      <dsp:spPr>
        <a:xfrm>
          <a:off x="1" y="4964"/>
          <a:ext cx="3128625" cy="748800"/>
        </a:xfrm>
        <a:prstGeom prst="rect">
          <a:avLst/>
        </a:prstGeom>
        <a:solidFill>
          <a:srgbClr val="5D599F"/>
        </a:solidFill>
        <a:ln w="25400" cap="flat" cmpd="sng" algn="ctr">
          <a:solidFill>
            <a:srgbClr val="5D599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600" kern="1200" dirty="0"/>
            <a:t>Condiciones</a:t>
          </a:r>
        </a:p>
      </dsp:txBody>
      <dsp:txXfrm>
        <a:off x="1" y="4964"/>
        <a:ext cx="3128625" cy="748800"/>
      </dsp:txXfrm>
    </dsp:sp>
    <dsp:sp modelId="{5AA6BE9C-079F-4202-81FC-E13506CFBBF8}">
      <dsp:nvSpPr>
        <dsp:cNvPr id="0" name=""/>
        <dsp:cNvSpPr/>
      </dsp:nvSpPr>
      <dsp:spPr>
        <a:xfrm>
          <a:off x="32" y="764607"/>
          <a:ext cx="3128625" cy="1402866"/>
        </a:xfrm>
        <a:prstGeom prst="rect">
          <a:avLst/>
        </a:prstGeom>
        <a:noFill/>
        <a:ln w="25400" cap="flat" cmpd="sng" algn="ctr">
          <a:solidFill>
            <a:srgbClr val="5D599F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/>
            <a:t>Inmueble ubicado en Perú</a:t>
          </a:r>
          <a:r>
            <a:rPr lang="es-PE" sz="1400" kern="1200" dirty="0">
              <a:solidFill>
                <a:schemeClr val="tx1"/>
              </a:solidFill>
            </a:rPr>
            <a:t>, n</a:t>
          </a:r>
          <a:r>
            <a:rPr lang="es-ES" sz="1400" kern="1200" dirty="0">
              <a:solidFill>
                <a:schemeClr val="tx1"/>
              </a:solidFill>
            </a:rPr>
            <a:t>o  destinado exclusivamente a actividades de tercera cat. </a:t>
          </a:r>
          <a:endParaRPr lang="es-PE" sz="14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/>
            <a:t>Sólo será deducible: 30% de la renta convenida.</a:t>
          </a:r>
        </a:p>
      </dsp:txBody>
      <dsp:txXfrm>
        <a:off x="32" y="764607"/>
        <a:ext cx="3128625" cy="1402866"/>
      </dsp:txXfrm>
    </dsp:sp>
    <dsp:sp modelId="{B23497E1-16BA-47C1-AB44-0D3BC235016C}">
      <dsp:nvSpPr>
        <dsp:cNvPr id="0" name=""/>
        <dsp:cNvSpPr/>
      </dsp:nvSpPr>
      <dsp:spPr>
        <a:xfrm>
          <a:off x="3566699" y="8244"/>
          <a:ext cx="3128625" cy="748800"/>
        </a:xfrm>
        <a:prstGeom prst="rect">
          <a:avLst/>
        </a:prstGeom>
        <a:solidFill>
          <a:srgbClr val="0070C0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600" kern="1200" dirty="0"/>
            <a:t>Sustento</a:t>
          </a:r>
        </a:p>
      </dsp:txBody>
      <dsp:txXfrm>
        <a:off x="3566699" y="8244"/>
        <a:ext cx="3128625" cy="748800"/>
      </dsp:txXfrm>
    </dsp:sp>
    <dsp:sp modelId="{726C0CB1-5639-4C25-830A-79E170115595}">
      <dsp:nvSpPr>
        <dsp:cNvPr id="0" name=""/>
        <dsp:cNvSpPr/>
      </dsp:nvSpPr>
      <dsp:spPr>
        <a:xfrm>
          <a:off x="3566666" y="764607"/>
          <a:ext cx="3128625" cy="1402866"/>
        </a:xfrm>
        <a:prstGeom prst="rect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/>
            <a:t>Si el arrendador es PPNN: Voucher del impuesto  pagado por alquiler (Form.1683).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/>
            <a:t>Si el arrendador es PPJJ: </a:t>
          </a:r>
          <a:r>
            <a:rPr lang="es-PE" sz="1400" kern="1200" dirty="0">
              <a:solidFill>
                <a:schemeClr val="tx1"/>
              </a:solidFill>
            </a:rPr>
            <a:t>C/P físicos o electrónicos. A partir de julio sólo Factura Electrónica.</a:t>
          </a:r>
        </a:p>
      </dsp:txBody>
      <dsp:txXfrm>
        <a:off x="3566666" y="764607"/>
        <a:ext cx="3128625" cy="14028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A0567C-13A9-4704-A1ED-C58653B79AEA}">
      <dsp:nvSpPr>
        <dsp:cNvPr id="0" name=""/>
        <dsp:cNvSpPr/>
      </dsp:nvSpPr>
      <dsp:spPr>
        <a:xfrm rot="5400000">
          <a:off x="2962277" y="-996253"/>
          <a:ext cx="1341054" cy="3668908"/>
        </a:xfrm>
        <a:prstGeom prst="round2SameRect">
          <a:avLst/>
        </a:prstGeom>
        <a:solidFill>
          <a:schemeClr val="lt1"/>
        </a:solidFill>
        <a:ln w="25400" cap="flat" cmpd="sng" algn="ctr">
          <a:solidFill>
            <a:srgbClr val="5D599F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solidFill>
                <a:schemeClr val="tx1"/>
              </a:solidFill>
            </a:rPr>
            <a:t>Sólo para adquisición o construcción de primera vivienda inscrita en RRPP.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/>
            <a:t>Sólo 1 crédito.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solidFill>
                <a:schemeClr val="tx1"/>
              </a:solidFill>
            </a:rPr>
            <a:t>Deducción 100% de intereses.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>
              <a:solidFill>
                <a:schemeClr val="tx1"/>
              </a:solidFill>
            </a:rPr>
            <a:t>No incluye intereses moratorios.</a:t>
          </a:r>
          <a:endParaRPr lang="es-PE" sz="1400" kern="1200" dirty="0">
            <a:solidFill>
              <a:schemeClr val="tx1"/>
            </a:solidFill>
          </a:endParaRPr>
        </a:p>
      </dsp:txBody>
      <dsp:txXfrm rot="-5400000">
        <a:off x="1798351" y="233138"/>
        <a:ext cx="3603443" cy="1210124"/>
      </dsp:txXfrm>
    </dsp:sp>
    <dsp:sp modelId="{98CC6C4B-3C32-41BA-890E-E0D843DD14D0}">
      <dsp:nvSpPr>
        <dsp:cNvPr id="0" name=""/>
        <dsp:cNvSpPr/>
      </dsp:nvSpPr>
      <dsp:spPr>
        <a:xfrm>
          <a:off x="241346" y="41"/>
          <a:ext cx="1557004" cy="1676317"/>
        </a:xfrm>
        <a:prstGeom prst="roundRect">
          <a:avLst/>
        </a:prstGeom>
        <a:solidFill>
          <a:srgbClr val="5D599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600" b="1" kern="1200" dirty="0"/>
            <a:t>Condiciones</a:t>
          </a:r>
          <a:endParaRPr lang="es-PE" sz="1600" kern="1200" dirty="0"/>
        </a:p>
      </dsp:txBody>
      <dsp:txXfrm>
        <a:off x="317353" y="76048"/>
        <a:ext cx="1404990" cy="1524303"/>
      </dsp:txXfrm>
    </dsp:sp>
    <dsp:sp modelId="{24A2C2C8-8A06-45DD-A876-7C950EFFC420}">
      <dsp:nvSpPr>
        <dsp:cNvPr id="0" name=""/>
        <dsp:cNvSpPr/>
      </dsp:nvSpPr>
      <dsp:spPr>
        <a:xfrm rot="5400000">
          <a:off x="2986341" y="763880"/>
          <a:ext cx="1341054" cy="3668908"/>
        </a:xfrm>
        <a:prstGeom prst="round2Same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/>
            <a:t>Documento autorizado emitido por las entidades financieras y más adelante, facturas electrónicas. </a:t>
          </a:r>
        </a:p>
      </dsp:txBody>
      <dsp:txXfrm rot="-5400000">
        <a:off x="1822415" y="1993272"/>
        <a:ext cx="3603443" cy="1210124"/>
      </dsp:txXfrm>
    </dsp:sp>
    <dsp:sp modelId="{F3AEB99A-47AB-4EB3-8951-FEEBA0A85412}">
      <dsp:nvSpPr>
        <dsp:cNvPr id="0" name=""/>
        <dsp:cNvSpPr/>
      </dsp:nvSpPr>
      <dsp:spPr>
        <a:xfrm>
          <a:off x="241346" y="1760175"/>
          <a:ext cx="1581067" cy="1676317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600" b="1" kern="1200" dirty="0"/>
            <a:t>Sustento</a:t>
          </a:r>
          <a:endParaRPr lang="es-PE" sz="1600" kern="1200" dirty="0"/>
        </a:p>
      </dsp:txBody>
      <dsp:txXfrm>
        <a:off x="318527" y="1837356"/>
        <a:ext cx="1426705" cy="152195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61E6B3-19AB-40F7-8435-DDD04733F679}">
      <dsp:nvSpPr>
        <dsp:cNvPr id="0" name=""/>
        <dsp:cNvSpPr/>
      </dsp:nvSpPr>
      <dsp:spPr>
        <a:xfrm>
          <a:off x="0" y="181356"/>
          <a:ext cx="5762157" cy="1575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5D599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7207" tIns="208280" rIns="44720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/>
            <a:t>Atención de salud del titular.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/>
            <a:t>Atención de sus hijos &lt; edad.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/>
            <a:t>Atención de sus hijos &gt; edad con discapacidad </a:t>
          </a:r>
          <a:r>
            <a:rPr lang="es-PE" sz="1600" kern="1200" dirty="0" err="1"/>
            <a:t>insc</a:t>
          </a:r>
          <a:r>
            <a:rPr lang="es-PE" sz="1600" kern="1200" dirty="0"/>
            <a:t>. CONADIS.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/>
            <a:t>Cónyuge o concubino(a) </a:t>
          </a:r>
          <a:r>
            <a:rPr lang="es-PE" sz="1600" kern="1200" dirty="0" err="1"/>
            <a:t>insc</a:t>
          </a:r>
          <a:r>
            <a:rPr lang="es-PE" sz="1600" kern="1200" dirty="0"/>
            <a:t>. Reg. Personas SUNARP.</a:t>
          </a:r>
        </a:p>
      </dsp:txBody>
      <dsp:txXfrm>
        <a:off x="0" y="181356"/>
        <a:ext cx="5762157" cy="1575000"/>
      </dsp:txXfrm>
    </dsp:sp>
    <dsp:sp modelId="{6C266C73-046E-4B84-885D-A7D5E10D5E3B}">
      <dsp:nvSpPr>
        <dsp:cNvPr id="0" name=""/>
        <dsp:cNvSpPr/>
      </dsp:nvSpPr>
      <dsp:spPr>
        <a:xfrm>
          <a:off x="288107" y="33756"/>
          <a:ext cx="4033509" cy="295200"/>
        </a:xfrm>
        <a:prstGeom prst="roundRect">
          <a:avLst/>
        </a:prstGeom>
        <a:solidFill>
          <a:srgbClr val="5D599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57" tIns="0" rIns="15245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600" b="1" kern="1200" dirty="0"/>
            <a:t>Gastos deducibles</a:t>
          </a:r>
        </a:p>
      </dsp:txBody>
      <dsp:txXfrm>
        <a:off x="302517" y="48166"/>
        <a:ext cx="4004689" cy="266380"/>
      </dsp:txXfrm>
    </dsp:sp>
    <dsp:sp modelId="{78208E70-599D-4393-A3C3-F881C7F061E3}">
      <dsp:nvSpPr>
        <dsp:cNvPr id="0" name=""/>
        <dsp:cNvSpPr/>
      </dsp:nvSpPr>
      <dsp:spPr>
        <a:xfrm>
          <a:off x="0" y="1957957"/>
          <a:ext cx="5762157" cy="1291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7207" tIns="208280" rIns="44720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/>
            <a:t>Servicio </a:t>
          </a:r>
          <a:r>
            <a:rPr lang="es-PE" sz="1600" kern="1200" dirty="0">
              <a:solidFill>
                <a:schemeClr val="tx1"/>
              </a:solidFill>
            </a:rPr>
            <a:t>prestado </a:t>
          </a:r>
          <a:r>
            <a:rPr lang="es-PE" sz="1600" kern="1200" dirty="0"/>
            <a:t>en Perú.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/>
            <a:t>Médicos y odontólogos que realicen su trabajo de forma independiente y emita </a:t>
          </a:r>
          <a:r>
            <a:rPr lang="es-PE" sz="1600" kern="1200" dirty="0" err="1"/>
            <a:t>RxE</a:t>
          </a:r>
          <a:r>
            <a:rPr lang="es-PE" sz="1600" kern="1200" dirty="0"/>
            <a:t>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/>
            <a:t>Podrá sustentar el 30% de los gastos médicos.</a:t>
          </a:r>
        </a:p>
      </dsp:txBody>
      <dsp:txXfrm>
        <a:off x="0" y="1957957"/>
        <a:ext cx="5762157" cy="1291500"/>
      </dsp:txXfrm>
    </dsp:sp>
    <dsp:sp modelId="{FB54CAE5-66F8-4901-B028-87390CF6E934}">
      <dsp:nvSpPr>
        <dsp:cNvPr id="0" name=""/>
        <dsp:cNvSpPr/>
      </dsp:nvSpPr>
      <dsp:spPr>
        <a:xfrm>
          <a:off x="288107" y="1810357"/>
          <a:ext cx="4033509" cy="295200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57" tIns="0" rIns="15245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600" b="1" kern="1200" dirty="0"/>
            <a:t>Condiciones</a:t>
          </a:r>
        </a:p>
      </dsp:txBody>
      <dsp:txXfrm>
        <a:off x="302517" y="1824767"/>
        <a:ext cx="4004689" cy="266380"/>
      </dsp:txXfrm>
    </dsp:sp>
    <dsp:sp modelId="{A52C3285-D4D4-4AB8-B7F0-674317AE84BD}">
      <dsp:nvSpPr>
        <dsp:cNvPr id="0" name=""/>
        <dsp:cNvSpPr/>
      </dsp:nvSpPr>
      <dsp:spPr>
        <a:xfrm>
          <a:off x="0" y="3484814"/>
          <a:ext cx="5762157" cy="551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B5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7207" tIns="208280" rIns="44720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/>
            <a:t>Recibos por honorarios electrónicos</a:t>
          </a:r>
          <a:r>
            <a:rPr lang="es-PE" sz="1400" kern="1200" dirty="0"/>
            <a:t>.</a:t>
          </a:r>
        </a:p>
      </dsp:txBody>
      <dsp:txXfrm>
        <a:off x="0" y="3484814"/>
        <a:ext cx="5762157" cy="551250"/>
      </dsp:txXfrm>
    </dsp:sp>
    <dsp:sp modelId="{4533EB71-45AF-4A88-AF29-F632CDD6CCEE}">
      <dsp:nvSpPr>
        <dsp:cNvPr id="0" name=""/>
        <dsp:cNvSpPr/>
      </dsp:nvSpPr>
      <dsp:spPr>
        <a:xfrm>
          <a:off x="288107" y="3303457"/>
          <a:ext cx="4033509" cy="295200"/>
        </a:xfrm>
        <a:prstGeom prst="roundRect">
          <a:avLst/>
        </a:prstGeom>
        <a:solidFill>
          <a:srgbClr val="B5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57" tIns="0" rIns="15245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600" b="1" kern="1200" dirty="0"/>
            <a:t>Sustento</a:t>
          </a:r>
        </a:p>
      </dsp:txBody>
      <dsp:txXfrm>
        <a:off x="302517" y="3317867"/>
        <a:ext cx="4004689" cy="26638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30585F-CB0E-44E5-9A74-B186A41F74A0}">
      <dsp:nvSpPr>
        <dsp:cNvPr id="0" name=""/>
        <dsp:cNvSpPr/>
      </dsp:nvSpPr>
      <dsp:spPr>
        <a:xfrm>
          <a:off x="574993" y="1525"/>
          <a:ext cx="1143880" cy="686328"/>
        </a:xfrm>
        <a:prstGeom prst="rect">
          <a:avLst/>
        </a:prstGeom>
        <a:solidFill>
          <a:srgbClr val="5D599F"/>
        </a:solidFill>
        <a:ln w="25400" cap="flat" cmpd="sng" algn="ctr">
          <a:solidFill>
            <a:srgbClr val="5D599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100" b="1" kern="1200" dirty="0">
              <a:solidFill>
                <a:schemeClr val="bg1"/>
              </a:solidFill>
            </a:rPr>
            <a:t>Médicos y odontólogos</a:t>
          </a:r>
        </a:p>
      </dsp:txBody>
      <dsp:txXfrm>
        <a:off x="574993" y="1525"/>
        <a:ext cx="1143880" cy="686328"/>
      </dsp:txXfrm>
    </dsp:sp>
    <dsp:sp modelId="{BCF084BB-1544-491F-B15C-4A516C35E5CA}">
      <dsp:nvSpPr>
        <dsp:cNvPr id="0" name=""/>
        <dsp:cNvSpPr/>
      </dsp:nvSpPr>
      <dsp:spPr>
        <a:xfrm>
          <a:off x="1833263" y="1525"/>
          <a:ext cx="1143880" cy="6863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100" b="1" kern="1200" dirty="0"/>
            <a:t>Abogado</a:t>
          </a:r>
        </a:p>
      </dsp:txBody>
      <dsp:txXfrm>
        <a:off x="1833263" y="1525"/>
        <a:ext cx="1143880" cy="686328"/>
      </dsp:txXfrm>
    </dsp:sp>
    <dsp:sp modelId="{BDB91A5E-2C31-4C73-8D75-B1B881937CA4}">
      <dsp:nvSpPr>
        <dsp:cNvPr id="0" name=""/>
        <dsp:cNvSpPr/>
      </dsp:nvSpPr>
      <dsp:spPr>
        <a:xfrm>
          <a:off x="3091532" y="1525"/>
          <a:ext cx="1143880" cy="6863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100" b="1" kern="1200" dirty="0"/>
            <a:t>Analista de sistemas y computadoras</a:t>
          </a:r>
        </a:p>
      </dsp:txBody>
      <dsp:txXfrm>
        <a:off x="3091532" y="1525"/>
        <a:ext cx="1143880" cy="686328"/>
      </dsp:txXfrm>
    </dsp:sp>
    <dsp:sp modelId="{B3D6B3FE-38C9-4337-BBAE-9A26AA0D5393}">
      <dsp:nvSpPr>
        <dsp:cNvPr id="0" name=""/>
        <dsp:cNvSpPr/>
      </dsp:nvSpPr>
      <dsp:spPr>
        <a:xfrm>
          <a:off x="576435" y="802242"/>
          <a:ext cx="1143880" cy="6863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100" b="1" kern="1200" dirty="0"/>
            <a:t>Arquitecto</a:t>
          </a:r>
        </a:p>
      </dsp:txBody>
      <dsp:txXfrm>
        <a:off x="576435" y="802242"/>
        <a:ext cx="1143880" cy="686328"/>
      </dsp:txXfrm>
    </dsp:sp>
    <dsp:sp modelId="{2AA79264-23D8-408D-BC75-92BD05304C35}">
      <dsp:nvSpPr>
        <dsp:cNvPr id="0" name=""/>
        <dsp:cNvSpPr/>
      </dsp:nvSpPr>
      <dsp:spPr>
        <a:xfrm>
          <a:off x="1833263" y="802242"/>
          <a:ext cx="1143880" cy="6863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100" b="1" kern="1200" dirty="0"/>
            <a:t>Enfermera</a:t>
          </a:r>
        </a:p>
      </dsp:txBody>
      <dsp:txXfrm>
        <a:off x="1833263" y="802242"/>
        <a:ext cx="1143880" cy="686328"/>
      </dsp:txXfrm>
    </dsp:sp>
    <dsp:sp modelId="{C7340F3C-0CE2-482B-ADE1-7F48227E4381}">
      <dsp:nvSpPr>
        <dsp:cNvPr id="0" name=""/>
        <dsp:cNvSpPr/>
      </dsp:nvSpPr>
      <dsp:spPr>
        <a:xfrm>
          <a:off x="3083238" y="777355"/>
          <a:ext cx="1143880" cy="6863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100" b="1" kern="1200" dirty="0"/>
            <a:t>Entrenador deportivo</a:t>
          </a:r>
        </a:p>
      </dsp:txBody>
      <dsp:txXfrm>
        <a:off x="3083238" y="777355"/>
        <a:ext cx="1143880" cy="686328"/>
      </dsp:txXfrm>
    </dsp:sp>
    <dsp:sp modelId="{C059DA0D-A4CD-488A-8C20-F9295D55CE8C}">
      <dsp:nvSpPr>
        <dsp:cNvPr id="0" name=""/>
        <dsp:cNvSpPr/>
      </dsp:nvSpPr>
      <dsp:spPr>
        <a:xfrm>
          <a:off x="574993" y="1602958"/>
          <a:ext cx="1143880" cy="6863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100" b="1" kern="1200" dirty="0"/>
            <a:t>Fotógrafo y operador de cámara, cine y tv</a:t>
          </a:r>
        </a:p>
      </dsp:txBody>
      <dsp:txXfrm>
        <a:off x="574993" y="1602958"/>
        <a:ext cx="1143880" cy="686328"/>
      </dsp:txXfrm>
    </dsp:sp>
    <dsp:sp modelId="{E057268F-DC2D-41F6-AF52-0BC0A83ADEE7}">
      <dsp:nvSpPr>
        <dsp:cNvPr id="0" name=""/>
        <dsp:cNvSpPr/>
      </dsp:nvSpPr>
      <dsp:spPr>
        <a:xfrm>
          <a:off x="1833263" y="1602958"/>
          <a:ext cx="1143880" cy="6863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100" b="1" kern="1200" dirty="0"/>
            <a:t>Ingeniero</a:t>
          </a:r>
        </a:p>
      </dsp:txBody>
      <dsp:txXfrm>
        <a:off x="1833263" y="1602958"/>
        <a:ext cx="1143880" cy="686328"/>
      </dsp:txXfrm>
    </dsp:sp>
    <dsp:sp modelId="{342477F8-3328-46CC-8D65-5BFD5C0C12AD}">
      <dsp:nvSpPr>
        <dsp:cNvPr id="0" name=""/>
        <dsp:cNvSpPr/>
      </dsp:nvSpPr>
      <dsp:spPr>
        <a:xfrm>
          <a:off x="3091532" y="1602958"/>
          <a:ext cx="1143880" cy="6863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100" b="1" kern="1200" dirty="0"/>
            <a:t>Intérprete y traductor</a:t>
          </a:r>
        </a:p>
      </dsp:txBody>
      <dsp:txXfrm>
        <a:off x="3091532" y="1602958"/>
        <a:ext cx="1143880" cy="686328"/>
      </dsp:txXfrm>
    </dsp:sp>
    <dsp:sp modelId="{EF8FBA3F-0362-4081-8DDB-12CAAC0D297D}">
      <dsp:nvSpPr>
        <dsp:cNvPr id="0" name=""/>
        <dsp:cNvSpPr/>
      </dsp:nvSpPr>
      <dsp:spPr>
        <a:xfrm>
          <a:off x="574993" y="2403675"/>
          <a:ext cx="1143880" cy="6863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100" b="1" kern="1200" dirty="0"/>
            <a:t>Nutricionista</a:t>
          </a:r>
        </a:p>
      </dsp:txBody>
      <dsp:txXfrm>
        <a:off x="574993" y="2403675"/>
        <a:ext cx="1143880" cy="686328"/>
      </dsp:txXfrm>
    </dsp:sp>
    <dsp:sp modelId="{E19C4449-4C32-4F5C-966E-5395E91243ED}">
      <dsp:nvSpPr>
        <dsp:cNvPr id="0" name=""/>
        <dsp:cNvSpPr/>
      </dsp:nvSpPr>
      <dsp:spPr>
        <a:xfrm>
          <a:off x="1833263" y="2403675"/>
          <a:ext cx="1143880" cy="6863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100" b="1" kern="1200" dirty="0" err="1"/>
            <a:t>Obstetriz</a:t>
          </a:r>
          <a:endParaRPr lang="es-PE" sz="1100" b="1" kern="1200" dirty="0"/>
        </a:p>
      </dsp:txBody>
      <dsp:txXfrm>
        <a:off x="1833263" y="2403675"/>
        <a:ext cx="1143880" cy="686328"/>
      </dsp:txXfrm>
    </dsp:sp>
    <dsp:sp modelId="{6F060C4E-D443-4655-90F6-EC67C297A0A8}">
      <dsp:nvSpPr>
        <dsp:cNvPr id="0" name=""/>
        <dsp:cNvSpPr/>
      </dsp:nvSpPr>
      <dsp:spPr>
        <a:xfrm>
          <a:off x="3091532" y="2403675"/>
          <a:ext cx="1143880" cy="6863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100" b="1" kern="1200" dirty="0"/>
            <a:t>Psicólogo</a:t>
          </a:r>
        </a:p>
      </dsp:txBody>
      <dsp:txXfrm>
        <a:off x="3091532" y="2403675"/>
        <a:ext cx="1143880" cy="686328"/>
      </dsp:txXfrm>
    </dsp:sp>
    <dsp:sp modelId="{BFABBEB7-E579-4F09-A48C-05B91F358DB8}">
      <dsp:nvSpPr>
        <dsp:cNvPr id="0" name=""/>
        <dsp:cNvSpPr/>
      </dsp:nvSpPr>
      <dsp:spPr>
        <a:xfrm>
          <a:off x="1204128" y="3204392"/>
          <a:ext cx="1143880" cy="6863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100" b="1" kern="1200" dirty="0"/>
            <a:t>Tecnólogo médico</a:t>
          </a:r>
        </a:p>
      </dsp:txBody>
      <dsp:txXfrm>
        <a:off x="1204128" y="3204392"/>
        <a:ext cx="1143880" cy="686328"/>
      </dsp:txXfrm>
    </dsp:sp>
    <dsp:sp modelId="{44233995-02C5-4051-B4EF-CC543411EE12}">
      <dsp:nvSpPr>
        <dsp:cNvPr id="0" name=""/>
        <dsp:cNvSpPr/>
      </dsp:nvSpPr>
      <dsp:spPr>
        <a:xfrm>
          <a:off x="2462397" y="3204392"/>
          <a:ext cx="1143880" cy="6863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100" b="1" kern="1200" dirty="0"/>
            <a:t>Veterinario</a:t>
          </a:r>
        </a:p>
      </dsp:txBody>
      <dsp:txXfrm>
        <a:off x="2462397" y="3204392"/>
        <a:ext cx="1143880" cy="68632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12A4A3-9125-4D4D-B8A4-D7017984BE77}">
      <dsp:nvSpPr>
        <dsp:cNvPr id="0" name=""/>
        <dsp:cNvSpPr/>
      </dsp:nvSpPr>
      <dsp:spPr>
        <a:xfrm>
          <a:off x="2122" y="153313"/>
          <a:ext cx="1699427" cy="1019656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b="1" kern="1200" dirty="0"/>
            <a:t>Remuneración trabajador del hogar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b="1" kern="1200" dirty="0"/>
            <a:t>S/. 850</a:t>
          </a:r>
        </a:p>
      </dsp:txBody>
      <dsp:txXfrm>
        <a:off x="31987" y="183178"/>
        <a:ext cx="1639697" cy="959926"/>
      </dsp:txXfrm>
    </dsp:sp>
    <dsp:sp modelId="{B0B82B67-DFD4-4D49-8F06-20F65928D90B}">
      <dsp:nvSpPr>
        <dsp:cNvPr id="0" name=""/>
        <dsp:cNvSpPr/>
      </dsp:nvSpPr>
      <dsp:spPr>
        <a:xfrm rot="21571397">
          <a:off x="1880226" y="442280"/>
          <a:ext cx="378820" cy="421458"/>
        </a:xfrm>
        <a:prstGeom prst="rightArrow">
          <a:avLst>
            <a:gd name="adj1" fmla="val 60000"/>
            <a:gd name="adj2" fmla="val 50000"/>
          </a:avLst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1400" kern="1200">
            <a:solidFill>
              <a:srgbClr val="FFC000"/>
            </a:solidFill>
          </a:endParaRPr>
        </a:p>
      </dsp:txBody>
      <dsp:txXfrm>
        <a:off x="1880228" y="527045"/>
        <a:ext cx="265174" cy="252874"/>
      </dsp:txXfrm>
    </dsp:sp>
    <dsp:sp modelId="{88C490A7-8737-4AEE-95DC-43AE1119D194}">
      <dsp:nvSpPr>
        <dsp:cNvPr id="0" name=""/>
        <dsp:cNvSpPr/>
      </dsp:nvSpPr>
      <dsp:spPr>
        <a:xfrm>
          <a:off x="2416281" y="133226"/>
          <a:ext cx="1699427" cy="101965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b="1" kern="1200" dirty="0">
              <a:cs typeface="Aharoni" pitchFamily="2" charset="-79"/>
            </a:rPr>
            <a:t>Aporte empleador ESSALUD (9%)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b="1" kern="1200" dirty="0"/>
            <a:t>S/. 77</a:t>
          </a:r>
        </a:p>
      </dsp:txBody>
      <dsp:txXfrm>
        <a:off x="2446146" y="163091"/>
        <a:ext cx="1639697" cy="959926"/>
      </dsp:txXfrm>
    </dsp:sp>
    <dsp:sp modelId="{57B77E46-F524-4966-B2FC-2D303E3A5B3A}">
      <dsp:nvSpPr>
        <dsp:cNvPr id="0" name=""/>
        <dsp:cNvSpPr/>
      </dsp:nvSpPr>
      <dsp:spPr>
        <a:xfrm rot="28664">
          <a:off x="4276905" y="442179"/>
          <a:ext cx="341761" cy="4214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1400" kern="1200"/>
        </a:p>
      </dsp:txBody>
      <dsp:txXfrm>
        <a:off x="4276907" y="526044"/>
        <a:ext cx="239233" cy="252874"/>
      </dsp:txXfrm>
    </dsp:sp>
    <dsp:sp modelId="{86B02F5E-213B-4836-9EFB-3ABD5433E0EB}">
      <dsp:nvSpPr>
        <dsp:cNvPr id="0" name=""/>
        <dsp:cNvSpPr/>
      </dsp:nvSpPr>
      <dsp:spPr>
        <a:xfrm>
          <a:off x="4760519" y="153313"/>
          <a:ext cx="1829076" cy="101965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b="1" kern="1200" dirty="0">
              <a:cs typeface="Aharoni" pitchFamily="2" charset="-79"/>
            </a:rPr>
            <a:t>Se podrá deducir en la Renta Anual: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600" b="1" kern="1200" dirty="0">
              <a:cs typeface="Aharoni" pitchFamily="2" charset="-79"/>
            </a:rPr>
            <a:t>77x 12 = </a:t>
          </a:r>
          <a:r>
            <a:rPr lang="es-PE" sz="1600" b="1" kern="1200" dirty="0"/>
            <a:t>S/. 924</a:t>
          </a:r>
          <a:endParaRPr lang="es-PE" sz="1600" kern="1200" dirty="0"/>
        </a:p>
      </dsp:txBody>
      <dsp:txXfrm>
        <a:off x="4790384" y="183178"/>
        <a:ext cx="1769346" cy="9599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BABDDAC2-8A2A-459C-A518-4E5B3E2D3FD1}" type="datetimeFigureOut">
              <a:rPr lang="es-PE" smtClean="0"/>
              <a:t>07/04/2017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4752EB16-A468-4AE1-A8E1-A922F1DE70A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0086877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ED50BBB7-1084-484B-B7BB-1FD3CAB08B8F}" type="datetimeFigureOut">
              <a:rPr lang="es-PE" smtClean="0"/>
              <a:pPr/>
              <a:t>07/04/2017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704B22B-789F-436F-806F-271D07D4617D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7273165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C57279-47F4-4862-837D-520E2032EA5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03898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C57279-47F4-4862-837D-520E2032EA5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44582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C57279-47F4-4862-837D-520E2032EA57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9449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C57279-47F4-4862-837D-520E2032EA57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379933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es-PE" dirty="0"/>
          </a:p>
        </p:txBody>
      </p:sp>
      <p:sp>
        <p:nvSpPr>
          <p:cNvPr id="419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253F860-C175-4C00-8946-E3EB83B25C00}" type="slidenum">
              <a:rPr lang="es-PE" smtClean="0"/>
              <a:pPr/>
              <a:t>41</a:t>
            </a:fld>
            <a:endParaRPr lang="es-PE"/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P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es-PE" dirty="0"/>
          </a:p>
          <a:p>
            <a:endParaRPr lang="es-PE" dirty="0"/>
          </a:p>
          <a:p>
            <a:endParaRPr lang="es-PE" dirty="0"/>
          </a:p>
        </p:txBody>
      </p:sp>
      <p:sp>
        <p:nvSpPr>
          <p:cNvPr id="419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253F860-C175-4C00-8946-E3EB83B25C00}" type="slidenum">
              <a:rPr lang="es-PE" smtClean="0"/>
              <a:pPr/>
              <a:t>43</a:t>
            </a:fld>
            <a:endParaRPr lang="es-PE"/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P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PE" dirty="0"/>
              <a:t>Cambios obligatorios, cambios voluntarios, qué pasa</a:t>
            </a:r>
            <a:r>
              <a:rPr lang="es-PE" baseline="0" dirty="0"/>
              <a:t> si sale del </a:t>
            </a:r>
            <a:r>
              <a:rPr lang="es-PE" baseline="0" dirty="0" err="1"/>
              <a:t>nrus</a:t>
            </a:r>
            <a:r>
              <a:rPr lang="es-PE" baseline="0" dirty="0"/>
              <a:t> y no se acoge al RER o al RMT - RG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C57279-47F4-4862-837D-520E2032EA57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es-PE" dirty="0"/>
          </a:p>
          <a:p>
            <a:endParaRPr lang="es-PE" dirty="0"/>
          </a:p>
          <a:p>
            <a:endParaRPr lang="es-PE" dirty="0"/>
          </a:p>
        </p:txBody>
      </p:sp>
      <p:sp>
        <p:nvSpPr>
          <p:cNvPr id="419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253F860-C175-4C00-8946-E3EB83B25C00}" type="slidenum">
              <a:rPr lang="es-PE" smtClean="0"/>
              <a:pPr/>
              <a:t>52</a:t>
            </a:fld>
            <a:endParaRPr lang="es-PE"/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P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PE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E31F6-8381-40E7-AEE6-C45483646BFF}" type="datetime1">
              <a:rPr lang="es-PE" smtClean="0"/>
              <a:t>07/04/2017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7668-9417-41BC-8351-B1398E001F41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6E345-22BF-43B5-A3A7-445F6718187E}" type="datetime1">
              <a:rPr lang="es-PE" smtClean="0"/>
              <a:t>07/04/2017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7668-9417-41BC-8351-B1398E001F41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C655-F5F0-49CD-A6AC-C1E0958F9E86}" type="datetime1">
              <a:rPr lang="es-PE" smtClean="0"/>
              <a:t>07/04/2017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7668-9417-41BC-8351-B1398E001F41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2157-CAFE-437C-8032-4C2DD99C7C0B}" type="datetime1">
              <a:rPr lang="es-PE" smtClean="0"/>
              <a:t>07/04/2017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7668-9417-41BC-8351-B1398E001F41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E08D-C3A3-4288-892B-6C90A2D86588}" type="datetime1">
              <a:rPr lang="es-PE" smtClean="0"/>
              <a:t>07/04/2017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7668-9417-41BC-8351-B1398E001F41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550B-BCE4-4A57-9DBE-39A2238C8A5D}" type="datetime1">
              <a:rPr lang="es-PE" smtClean="0"/>
              <a:t>07/04/2017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7668-9417-41BC-8351-B1398E001F41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7606C-6AB8-417F-B8BC-2CF53B2D48DC}" type="datetime1">
              <a:rPr lang="es-PE" smtClean="0"/>
              <a:t>07/04/2017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7668-9417-41BC-8351-B1398E001F41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125F-3144-4C9F-854B-6B5C15589803}" type="datetime1">
              <a:rPr lang="es-PE" smtClean="0"/>
              <a:t>07/04/2017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7668-9417-41BC-8351-B1398E001F41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7BB4-DF7A-4990-8790-E68078254D45}" type="datetime1">
              <a:rPr lang="es-PE" smtClean="0"/>
              <a:t>07/04/2017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7668-9417-41BC-8351-B1398E001F41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5282-7A9B-4ADC-A9F7-92DF64F65D2A}" type="datetime1">
              <a:rPr lang="es-PE" smtClean="0"/>
              <a:t>07/04/2017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7668-9417-41BC-8351-B1398E001F41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31B5-F6C9-4BE8-8D4E-8A74903F7BF8}" type="datetime1">
              <a:rPr lang="es-PE" smtClean="0"/>
              <a:t>07/04/2017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7668-9417-41BC-8351-B1398E001F41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PE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AD69A-8DAE-4EC0-B483-AB090BBEA741}" type="datetime1">
              <a:rPr lang="es-PE" smtClean="0"/>
              <a:t>07/04/2017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57668-9417-41BC-8351-B1398E001F41}" type="slidenum">
              <a:rPr lang="es-PE" smtClean="0"/>
              <a:pPr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openxmlformats.org/officeDocument/2006/relationships/diagramColors" Target="../diagrams/colors4.xml"/><Relationship Id="rId3" Type="http://schemas.openxmlformats.org/officeDocument/2006/relationships/image" Target="../media/image7.jpeg"/><Relationship Id="rId7" Type="http://schemas.openxmlformats.org/officeDocument/2006/relationships/diagramColors" Target="../diagrams/colors3.xml"/><Relationship Id="rId12" Type="http://schemas.openxmlformats.org/officeDocument/2006/relationships/diagramQuickStyle" Target="../diagrams/quickStyle4.xml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11" Type="http://schemas.openxmlformats.org/officeDocument/2006/relationships/diagramLayout" Target="../diagrams/layout4.xml"/><Relationship Id="rId5" Type="http://schemas.openxmlformats.org/officeDocument/2006/relationships/diagramLayout" Target="../diagrams/layout3.xml"/><Relationship Id="rId15" Type="http://schemas.openxmlformats.org/officeDocument/2006/relationships/image" Target="../media/image4.jpeg"/><Relationship Id="rId10" Type="http://schemas.openxmlformats.org/officeDocument/2006/relationships/diagramData" Target="../diagrams/data4.xml"/><Relationship Id="rId4" Type="http://schemas.openxmlformats.org/officeDocument/2006/relationships/diagramData" Target="../diagrams/data3.xml"/><Relationship Id="rId9" Type="http://schemas.openxmlformats.org/officeDocument/2006/relationships/image" Target="../media/image8.png"/><Relationship Id="rId14" Type="http://schemas.microsoft.com/office/2007/relationships/diagramDrawing" Target="../diagrams/drawing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4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Relationship Id="rId9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10.jpeg"/><Relationship Id="rId7" Type="http://schemas.openxmlformats.org/officeDocument/2006/relationships/diagramColors" Target="../diagrams/colors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10" Type="http://schemas.openxmlformats.org/officeDocument/2006/relationships/image" Target="../media/image5.png"/><Relationship Id="rId4" Type="http://schemas.openxmlformats.org/officeDocument/2006/relationships/diagramData" Target="../diagrams/data7.xml"/><Relationship Id="rId9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11.jpeg"/><Relationship Id="rId7" Type="http://schemas.openxmlformats.org/officeDocument/2006/relationships/diagramColors" Target="../diagrams/colors8.xml"/><Relationship Id="rId2" Type="http://schemas.openxmlformats.org/officeDocument/2006/relationships/hyperlink" Target="https://www.ingimage.com/imagedetails/51593459_extInt0/ISS_4831_01851-Isignstock-Contributors-Friendly-happy-maid-gets-ready-to-mop-a-floor-Isol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10" Type="http://schemas.openxmlformats.org/officeDocument/2006/relationships/image" Target="../media/image5.png"/><Relationship Id="rId4" Type="http://schemas.openxmlformats.org/officeDocument/2006/relationships/diagramData" Target="../diagrams/data8.xml"/><Relationship Id="rId9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63" y="6106936"/>
            <a:ext cx="752872" cy="752872"/>
          </a:xfrm>
          <a:prstGeom prst="rect">
            <a:avLst/>
          </a:prstGeom>
        </p:spPr>
      </p:pic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524000"/>
            <a:ext cx="3810000" cy="3810000"/>
          </a:xfrm>
          <a:prstGeom prst="rect">
            <a:avLst/>
          </a:prstGeom>
        </p:spPr>
      </p:pic>
      <p:pic>
        <p:nvPicPr>
          <p:cNvPr id="13314" name="Imagen 3" descr="pw_2015_carat.gi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863" y="5754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-108520" y="1948992"/>
            <a:ext cx="6408712" cy="1470025"/>
          </a:xfrm>
        </p:spPr>
        <p:txBody>
          <a:bodyPr>
            <a:noAutofit/>
          </a:bodyPr>
          <a:lstStyle/>
          <a:p>
            <a:r>
              <a:rPr lang="es-PE" sz="4800" b="1" dirty="0"/>
              <a:t>REFORMA TRIBUTARIA </a:t>
            </a:r>
            <a:br>
              <a:rPr lang="es-PE" sz="4800" b="1" dirty="0"/>
            </a:br>
            <a:r>
              <a:rPr lang="es-PE" sz="4800" b="1" dirty="0"/>
              <a:t>2016</a:t>
            </a:r>
          </a:p>
        </p:txBody>
      </p:sp>
      <p:sp>
        <p:nvSpPr>
          <p:cNvPr id="4" name="Rectángulo 3"/>
          <p:cNvSpPr/>
          <p:nvPr/>
        </p:nvSpPr>
        <p:spPr>
          <a:xfrm>
            <a:off x="4139952" y="6021288"/>
            <a:ext cx="3429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</a:rPr>
              <a:t>Expositor: 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</a:rPr>
              <a:t>Marco </a:t>
            </a:r>
            <a:r>
              <a:rPr lang="es-ES" dirty="0" err="1" smtClean="0">
                <a:solidFill>
                  <a:schemeClr val="bg1"/>
                </a:solidFill>
                <a:latin typeface="Arial" panose="020B0604020202020204" pitchFamily="34" charset="0"/>
              </a:rPr>
              <a:t>Leon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anose="020B0604020202020204" pitchFamily="34" charset="0"/>
              </a:rPr>
              <a:t>Huaman</a:t>
            </a:r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10" name="9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3672" y="4534358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98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13 Grupo"/>
          <p:cNvGrpSpPr/>
          <p:nvPr/>
        </p:nvGrpSpPr>
        <p:grpSpPr>
          <a:xfrm>
            <a:off x="323529" y="1237856"/>
            <a:ext cx="4896543" cy="1414158"/>
            <a:chOff x="1403649" y="661792"/>
            <a:chExt cx="4572000" cy="1414158"/>
          </a:xfrm>
        </p:grpSpPr>
        <p:sp>
          <p:nvSpPr>
            <p:cNvPr id="7" name="6 Rectángulo"/>
            <p:cNvSpPr/>
            <p:nvPr/>
          </p:nvSpPr>
          <p:spPr>
            <a:xfrm>
              <a:off x="1426671" y="661792"/>
              <a:ext cx="2755827" cy="400110"/>
            </a:xfrm>
            <a:prstGeom prst="rect">
              <a:avLst/>
            </a:prstGeom>
          </p:spPr>
          <p:txBody>
            <a:bodyPr wrap="none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just"/>
              <a:r>
                <a:rPr lang="es-ES" sz="2000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Deuda tributaria exigible</a:t>
              </a:r>
              <a:endParaRPr lang="es-PE" sz="2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8" name="7 Rectángulo"/>
            <p:cNvSpPr/>
            <p:nvPr/>
          </p:nvSpPr>
          <p:spPr>
            <a:xfrm>
              <a:off x="1403649" y="1060287"/>
              <a:ext cx="4572000" cy="101566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just"/>
              <a:r>
                <a:rPr lang="es-ES" sz="20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cs typeface="Arial" pitchFamily="34" charset="0"/>
                </a:rPr>
                <a:t>Pendientes de pago al 09 de diciembre del 2016 (</a:t>
              </a:r>
              <a:r>
                <a:rPr lang="es-ES" sz="2000" u="sng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cs typeface="Arial" pitchFamily="34" charset="0"/>
                </a:rPr>
                <a:t>fecha de vigencia </a:t>
              </a:r>
              <a:r>
                <a:rPr lang="es-ES" sz="20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cs typeface="Arial" pitchFamily="34" charset="0"/>
                </a:rPr>
                <a:t>del presente </a:t>
              </a:r>
              <a:r>
                <a:rPr lang="es-ES" sz="2000" dirty="0" err="1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cs typeface="Arial" pitchFamily="34" charset="0"/>
                </a:rPr>
                <a:t>DLeg</a:t>
              </a:r>
              <a:r>
                <a:rPr lang="es-ES" sz="20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cs typeface="Arial" pitchFamily="34" charset="0"/>
                </a:rPr>
                <a:t>).</a:t>
              </a:r>
              <a:endParaRPr lang="es-PE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</p:grpSp>
      <p:sp>
        <p:nvSpPr>
          <p:cNvPr id="13" name="12 Elipse"/>
          <p:cNvSpPr/>
          <p:nvPr/>
        </p:nvSpPr>
        <p:spPr>
          <a:xfrm>
            <a:off x="5364088" y="3212976"/>
            <a:ext cx="3635896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u="sng" dirty="0">
                <a:latin typeface="Arial" pitchFamily="34" charset="0"/>
                <a:cs typeface="Arial" pitchFamily="34" charset="0"/>
              </a:rPr>
              <a:t>Excepto:</a:t>
            </a:r>
          </a:p>
          <a:p>
            <a:pPr algn="ctr"/>
            <a:r>
              <a:rPr lang="es-ES" dirty="0">
                <a:latin typeface="Arial" pitchFamily="34" charset="0"/>
                <a:cs typeface="Arial" pitchFamily="34" charset="0"/>
              </a:rPr>
              <a:t>deudas por aportes a la ONP y al ESSALUD</a:t>
            </a:r>
            <a:endParaRPr lang="es-PE" dirty="0"/>
          </a:p>
          <a:p>
            <a:pPr algn="ctr"/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endParaRPr lang="es-PE" dirty="0"/>
          </a:p>
          <a:p>
            <a:pPr algn="ctr"/>
            <a:endParaRPr lang="es-PE" dirty="0"/>
          </a:p>
        </p:txBody>
      </p:sp>
      <p:sp>
        <p:nvSpPr>
          <p:cNvPr id="15" name="1 Título"/>
          <p:cNvSpPr>
            <a:spLocks noGrp="1"/>
          </p:cNvSpPr>
          <p:nvPr>
            <p:ph type="title"/>
          </p:nvPr>
        </p:nvSpPr>
        <p:spPr>
          <a:xfrm>
            <a:off x="72008" y="-99392"/>
            <a:ext cx="7812360" cy="854968"/>
          </a:xfrm>
        </p:spPr>
        <p:txBody>
          <a:bodyPr>
            <a:normAutofit/>
          </a:bodyPr>
          <a:lstStyle/>
          <a:p>
            <a:r>
              <a:rPr lang="es-PE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2. Extinción de deudas – menor a 1 UIT</a:t>
            </a:r>
            <a:endParaRPr lang="es-PE" sz="32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370421" y="3102739"/>
            <a:ext cx="4910922" cy="163121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ES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Deudas tributarias</a:t>
            </a:r>
          </a:p>
          <a:p>
            <a:pPr algn="just"/>
            <a:r>
              <a:rPr lang="es-ES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Multas</a:t>
            </a:r>
          </a:p>
          <a:p>
            <a:pPr algn="just"/>
            <a:r>
              <a:rPr lang="es-ES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Liquidaciones de cobranza</a:t>
            </a:r>
          </a:p>
          <a:p>
            <a:pPr algn="just"/>
            <a:r>
              <a:rPr lang="es-ES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Liquidaciones deudas aduaneras</a:t>
            </a:r>
          </a:p>
          <a:p>
            <a:pPr algn="r"/>
            <a:r>
              <a:rPr lang="es-ES" sz="2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**</a:t>
            </a:r>
            <a:r>
              <a:rPr lang="es-ES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Cualquiera fuera su estado.</a:t>
            </a:r>
          </a:p>
        </p:txBody>
      </p:sp>
      <p:sp>
        <p:nvSpPr>
          <p:cNvPr id="19" name="18 Elipse"/>
          <p:cNvSpPr/>
          <p:nvPr/>
        </p:nvSpPr>
        <p:spPr>
          <a:xfrm>
            <a:off x="5436096" y="1268760"/>
            <a:ext cx="3456384" cy="151216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" pitchFamily="34" charset="0"/>
                <a:cs typeface="Arial" pitchFamily="34" charset="0"/>
              </a:rPr>
              <a:t>Que actualizada al 30 de setiembre de 2016, resulte menos de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 S/. 3950.00</a:t>
            </a:r>
            <a:endParaRPr lang="es-PE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13 Grupo"/>
          <p:cNvGrpSpPr/>
          <p:nvPr/>
        </p:nvGrpSpPr>
        <p:grpSpPr>
          <a:xfrm>
            <a:off x="348185" y="5341697"/>
            <a:ext cx="4081024" cy="944815"/>
            <a:chOff x="596825" y="692696"/>
            <a:chExt cx="4572001" cy="944815"/>
          </a:xfrm>
        </p:grpSpPr>
        <p:sp>
          <p:nvSpPr>
            <p:cNvPr id="12" name="11 Rectángulo"/>
            <p:cNvSpPr/>
            <p:nvPr/>
          </p:nvSpPr>
          <p:spPr>
            <a:xfrm>
              <a:off x="626484" y="692696"/>
              <a:ext cx="3922510" cy="338554"/>
            </a:xfrm>
            <a:prstGeom prst="rect">
              <a:avLst/>
            </a:prstGeom>
          </p:spPr>
          <p:txBody>
            <a:bodyPr wrap="none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just"/>
              <a:r>
                <a:rPr lang="es-ES" sz="1600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Deudas acogidas a fraccionamiento:</a:t>
              </a:r>
              <a:endParaRPr lang="es-PE" sz="16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6" name="13 Rectángulo"/>
            <p:cNvSpPr/>
            <p:nvPr/>
          </p:nvSpPr>
          <p:spPr>
            <a:xfrm>
              <a:off x="596825" y="1052736"/>
              <a:ext cx="4572001" cy="58477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just"/>
              <a:r>
                <a:rPr lang="es-ES" sz="16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cs typeface="Arial" pitchFamily="34" charset="0"/>
                </a:rPr>
                <a:t>Saldo pendiente al 30 set. 2016 sea menor a S/. 3950.00</a:t>
              </a:r>
              <a:endParaRPr lang="es-PE" sz="1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</p:grpSp>
      <p:grpSp>
        <p:nvGrpSpPr>
          <p:cNvPr id="18" name="13 Grupo"/>
          <p:cNvGrpSpPr/>
          <p:nvPr/>
        </p:nvGrpSpPr>
        <p:grpSpPr>
          <a:xfrm>
            <a:off x="4622022" y="5348734"/>
            <a:ext cx="4414474" cy="1263045"/>
            <a:chOff x="798530" y="692696"/>
            <a:chExt cx="4572001" cy="1263045"/>
          </a:xfrm>
        </p:grpSpPr>
        <p:sp>
          <p:nvSpPr>
            <p:cNvPr id="20" name="6 Rectángulo"/>
            <p:cNvSpPr/>
            <p:nvPr/>
          </p:nvSpPr>
          <p:spPr>
            <a:xfrm>
              <a:off x="798530" y="692696"/>
              <a:ext cx="3598314" cy="33855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es-ES" sz="16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Si la deuda es en dólares?</a:t>
              </a:r>
              <a:endParaRPr lang="es-PE" sz="1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21" name="7 Rectángulo"/>
            <p:cNvSpPr/>
            <p:nvPr/>
          </p:nvSpPr>
          <p:spPr>
            <a:xfrm>
              <a:off x="798530" y="1124744"/>
              <a:ext cx="4572001" cy="83099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just"/>
              <a:r>
                <a:rPr lang="es-ES" sz="16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cs typeface="Arial" pitchFamily="34" charset="0"/>
                </a:rPr>
                <a:t>Se utilizará el tipo de cambio </a:t>
              </a:r>
              <a:r>
                <a:rPr lang="es-ES" sz="16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cs typeface="Arial" pitchFamily="34" charset="0"/>
                </a:rPr>
                <a:t>S/ 3.403</a:t>
              </a:r>
            </a:p>
            <a:p>
              <a:pPr algn="just"/>
              <a:r>
                <a:rPr lang="es-ES" sz="16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cs typeface="Arial" pitchFamily="34" charset="0"/>
                </a:rPr>
                <a:t>Para determinar si la deuda es menor a S/. 3950.00</a:t>
              </a:r>
              <a:endParaRPr lang="es-PE" sz="1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</p:grpSp>
      <p:pic>
        <p:nvPicPr>
          <p:cNvPr id="22" name="2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23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318078"/>
            <a:ext cx="1979712" cy="539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2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25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115616" y="1340768"/>
            <a:ext cx="7272808" cy="156966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latin typeface="Arial" pitchFamily="34" charset="0"/>
                <a:cs typeface="Arial" pitchFamily="34" charset="0"/>
              </a:rPr>
              <a:t>2. </a:t>
            </a:r>
            <a:r>
              <a:rPr lang="es-ES" sz="3200" b="1" u="sng" dirty="0">
                <a:latin typeface="Arial" pitchFamily="34" charset="0"/>
                <a:cs typeface="Arial" pitchFamily="34" charset="0"/>
              </a:rPr>
              <a:t>DECRETO LEGISLATIVO Nº 1258</a:t>
            </a:r>
            <a:r>
              <a:rPr lang="es-ES" sz="3200" b="1" dirty="0">
                <a:latin typeface="Arial" pitchFamily="34" charset="0"/>
                <a:cs typeface="Arial" pitchFamily="34" charset="0"/>
              </a:rPr>
              <a:t/>
            </a:r>
            <a:br>
              <a:rPr lang="es-ES" sz="3200" b="1" dirty="0">
                <a:latin typeface="Arial" pitchFamily="34" charset="0"/>
                <a:cs typeface="Arial" pitchFamily="34" charset="0"/>
              </a:rPr>
            </a:br>
            <a:r>
              <a:rPr lang="es-ES" sz="3200" b="1" dirty="0">
                <a:latin typeface="Arial" pitchFamily="34" charset="0"/>
                <a:cs typeface="Arial" pitchFamily="34" charset="0"/>
              </a:rPr>
              <a:t>Decreto Legislativo que modifica la Ley del Impuesto a la Renta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763688" y="3429000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147888" algn="l"/>
              </a:tabLst>
            </a:pPr>
            <a:r>
              <a:rPr lang="es-PE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Fecha de Publicación	: 08 de diciembre de 2016</a:t>
            </a:r>
          </a:p>
          <a:p>
            <a:pPr>
              <a:tabLst>
                <a:tab pos="2147888" algn="l"/>
              </a:tabLst>
            </a:pPr>
            <a:r>
              <a:rPr lang="es-PE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Fecha de Vigencia		: 01 de enero de 2017</a:t>
            </a:r>
            <a:endParaRPr lang="es-E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367644" y="4532619"/>
            <a:ext cx="676875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E" b="1" dirty="0"/>
              <a:t>REGLAMENTACION:</a:t>
            </a:r>
            <a:endParaRPr lang="es-ES" b="1" dirty="0"/>
          </a:p>
          <a:p>
            <a:r>
              <a:rPr lang="es-ES" b="1" u="sng" dirty="0"/>
              <a:t>Decreto Supremo N° 399-2016-EF</a:t>
            </a:r>
            <a:r>
              <a:rPr lang="es-ES" b="1" dirty="0"/>
              <a:t>: </a:t>
            </a:r>
            <a:r>
              <a:rPr lang="es-PE" b="1" dirty="0"/>
              <a:t>Establecen las profesiones, artes, ciencias, oficios y/o actividades que darán derecho a la deducción.</a:t>
            </a:r>
            <a:endParaRPr lang="es-ES" b="1" dirty="0"/>
          </a:p>
          <a:p>
            <a:r>
              <a:rPr lang="es-PE" b="1" u="sng" dirty="0"/>
              <a:t>Publicación</a:t>
            </a:r>
            <a:r>
              <a:rPr lang="es-ES" b="1" dirty="0"/>
              <a:t>: 31/12/2016 - </a:t>
            </a:r>
            <a:r>
              <a:rPr lang="es-ES" b="1" u="sng" dirty="0"/>
              <a:t>Vigencia</a:t>
            </a:r>
            <a:r>
              <a:rPr lang="es-ES" b="1" dirty="0"/>
              <a:t>: 01/01/2017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6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98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12284" y="423594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E" sz="2000" b="1" dirty="0">
                <a:solidFill>
                  <a:schemeClr val="bg1"/>
                </a:solidFill>
                <a:latin typeface="+mj-lt"/>
              </a:rPr>
              <a:t>Nuevo monto máximo a deducir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664996" y="2988759"/>
            <a:ext cx="3197880" cy="2608646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sz="1600" dirty="0"/>
          </a:p>
          <a:p>
            <a:pPr algn="ctr"/>
            <a:endParaRPr lang="es-PE" sz="1600" dirty="0"/>
          </a:p>
          <a:p>
            <a:pPr algn="ctr"/>
            <a:r>
              <a:rPr lang="es-PE" sz="1600" b="1" dirty="0"/>
              <a:t>Deducción Renta Anual:</a:t>
            </a:r>
          </a:p>
          <a:p>
            <a:pPr algn="ctr"/>
            <a:r>
              <a:rPr lang="es-PE" sz="1600" b="1" dirty="0"/>
              <a:t>7 UIT</a:t>
            </a:r>
          </a:p>
        </p:txBody>
      </p:sp>
      <p:sp>
        <p:nvSpPr>
          <p:cNvPr id="10" name="9 Flecha curvada hacia abajo"/>
          <p:cNvSpPr/>
          <p:nvPr/>
        </p:nvSpPr>
        <p:spPr>
          <a:xfrm>
            <a:off x="2274053" y="2037156"/>
            <a:ext cx="5039975" cy="951602"/>
          </a:xfrm>
          <a:prstGeom prst="curvedDownArrow">
            <a:avLst>
              <a:gd name="adj1" fmla="val 27531"/>
              <a:gd name="adj2" fmla="val 88880"/>
              <a:gd name="adj3" fmla="val 25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659931" y="2988759"/>
            <a:ext cx="3197880" cy="2608646"/>
          </a:xfrm>
          <a:prstGeom prst="roundRect">
            <a:avLst/>
          </a:prstGeom>
          <a:ln>
            <a:solidFill>
              <a:srgbClr val="5D599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s-PE" sz="1600" b="1" dirty="0"/>
              <a:t>7 UIT </a:t>
            </a:r>
            <a:r>
              <a:rPr lang="es-PE" sz="1600" b="1" dirty="0">
                <a:solidFill>
                  <a:srgbClr val="AB1440"/>
                </a:solidFill>
              </a:rPr>
              <a:t>+ 3 UIT (S/.12,150).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PE" sz="1600" b="1" dirty="0"/>
              <a:t>Podrá deducir hasta:</a:t>
            </a:r>
          </a:p>
          <a:p>
            <a:pPr marL="285750" indent="-285750">
              <a:buFont typeface="Arial" pitchFamily="34" charset="0"/>
              <a:buChar char="•"/>
            </a:pPr>
            <a:endParaRPr lang="es-PE" dirty="0"/>
          </a:p>
          <a:p>
            <a:pPr marL="285750" indent="-285750">
              <a:buFont typeface="Arial" pitchFamily="34" charset="0"/>
              <a:buChar char="•"/>
            </a:pPr>
            <a:endParaRPr lang="es-PE" dirty="0"/>
          </a:p>
        </p:txBody>
      </p:sp>
      <p:sp>
        <p:nvSpPr>
          <p:cNvPr id="12" name="11 Rectángulo redondeado"/>
          <p:cNvSpPr/>
          <p:nvPr/>
        </p:nvSpPr>
        <p:spPr>
          <a:xfrm>
            <a:off x="1782443" y="2787030"/>
            <a:ext cx="2184768" cy="996917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chemeClr val="bg1"/>
                </a:solidFill>
              </a:rPr>
              <a:t>Antes del </a:t>
            </a:r>
          </a:p>
          <a:p>
            <a:pPr algn="ctr"/>
            <a:r>
              <a:rPr lang="es-PE" sz="1600" b="1" dirty="0">
                <a:solidFill>
                  <a:schemeClr val="bg1"/>
                </a:solidFill>
              </a:rPr>
              <a:t>DL 1258</a:t>
            </a:r>
          </a:p>
        </p:txBody>
      </p:sp>
      <p:sp>
        <p:nvSpPr>
          <p:cNvPr id="13" name="12 Rectángulo redondeado"/>
          <p:cNvSpPr/>
          <p:nvPr/>
        </p:nvSpPr>
        <p:spPr>
          <a:xfrm>
            <a:off x="5787889" y="4844660"/>
            <a:ext cx="2184768" cy="996917"/>
          </a:xfrm>
          <a:prstGeom prst="roundRect">
            <a:avLst/>
          </a:prstGeom>
          <a:solidFill>
            <a:srgbClr val="5D599F"/>
          </a:solidFill>
          <a:ln>
            <a:solidFill>
              <a:srgbClr val="5D599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b="1" dirty="0"/>
              <a:t>10 UIT (S/.40,500)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63180" y="1570492"/>
            <a:ext cx="29567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b="1" dirty="0"/>
              <a:t>Novedad 2017 Rentas de trabajo</a:t>
            </a:r>
          </a:p>
        </p:txBody>
      </p:sp>
      <p:sp>
        <p:nvSpPr>
          <p:cNvPr id="9" name="8 Rectángulo"/>
          <p:cNvSpPr/>
          <p:nvPr/>
        </p:nvSpPr>
        <p:spPr>
          <a:xfrm>
            <a:off x="971600" y="332656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b="1" dirty="0">
                <a:latin typeface="Arial" pitchFamily="34" charset="0"/>
                <a:cs typeface="Arial" pitchFamily="34" charset="0"/>
              </a:rPr>
              <a:t>GASTOS DEDUCIBLES DE PERSONAS NATURALES QUE GENERAN RENTAS DEL TRABAJO (4TA Y/O 5TA CATEGORÍA) </a:t>
            </a:r>
            <a:endParaRPr lang="es-PE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1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17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17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3148" y="198784"/>
            <a:ext cx="8424862" cy="1052513"/>
          </a:xfrm>
        </p:spPr>
        <p:txBody>
          <a:bodyPr>
            <a:normAutofit fontScale="90000"/>
          </a:bodyPr>
          <a:lstStyle/>
          <a:p>
            <a:r>
              <a:rPr lang="es-PE" dirty="0"/>
              <a:t>Nuevos gastos deducibles para personas naturales 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1245221"/>
              </p:ext>
            </p:extLst>
          </p:nvPr>
        </p:nvGraphicFramePr>
        <p:xfrm>
          <a:off x="378072" y="1550276"/>
          <a:ext cx="8299938" cy="4809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4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6" name="Picture 2" descr="Resultado de imagen para sunat logo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453336"/>
            <a:ext cx="2724150" cy="404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8448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omposition with 3D Family with hous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330" y="5429004"/>
            <a:ext cx="893512" cy="833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2573451138"/>
              </p:ext>
            </p:extLst>
          </p:nvPr>
        </p:nvGraphicFramePr>
        <p:xfrm>
          <a:off x="1747961" y="3887173"/>
          <a:ext cx="6968022" cy="2551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029" name="Picture 5" descr="Jpe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63830"/>
            <a:ext cx="171450" cy="137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583597" y="427456"/>
            <a:ext cx="588912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2800" b="1" dirty="0">
                <a:solidFill>
                  <a:schemeClr val="bg1"/>
                </a:solidFill>
              </a:rPr>
              <a:t>Gastos por arrendamiento y/o subarrendamiento de inmuebles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831793941"/>
              </p:ext>
            </p:extLst>
          </p:nvPr>
        </p:nvGraphicFramePr>
        <p:xfrm>
          <a:off x="1318518" y="1528795"/>
          <a:ext cx="6695325" cy="2183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pic>
        <p:nvPicPr>
          <p:cNvPr id="7" name="6 Imagen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8" name="Picture 2" descr="Resultado de imagen para sunat logo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9 Imagen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0375" y="472843"/>
            <a:ext cx="573945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2800" b="1" dirty="0">
                <a:solidFill>
                  <a:schemeClr val="bg1"/>
                </a:solidFill>
              </a:rPr>
              <a:t>Intereses de créditos hipotecarios para primera vivienda</a:t>
            </a:r>
          </a:p>
        </p:txBody>
      </p:sp>
      <p:sp>
        <p:nvSpPr>
          <p:cNvPr id="5" name="AutoShape 8" descr="Crédito hipotecario"/>
          <p:cNvSpPr>
            <a:spLocks noChangeAspect="1" noChangeArrowheads="1"/>
          </p:cNvSpPr>
          <p:nvPr/>
        </p:nvSpPr>
        <p:spPr bwMode="auto">
          <a:xfrm>
            <a:off x="155575" y="-173355"/>
            <a:ext cx="304800" cy="365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18" name="17 CuadroTexto"/>
          <p:cNvSpPr txBox="1"/>
          <p:nvPr/>
        </p:nvSpPr>
        <p:spPr>
          <a:xfrm>
            <a:off x="1964453" y="5427418"/>
            <a:ext cx="5220117" cy="830997"/>
          </a:xfrm>
          <a:prstGeom prst="rect">
            <a:avLst/>
          </a:prstGeom>
          <a:ln>
            <a:solidFill>
              <a:srgbClr val="5D599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es-PE" sz="1600" b="1" dirty="0"/>
              <a:t>Ejemplo:</a:t>
            </a:r>
          </a:p>
          <a:p>
            <a:r>
              <a:rPr lang="es-PE" sz="1600" b="1" dirty="0"/>
              <a:t>100% de intereses ( S/.600) x 12 meses = S/.7 200</a:t>
            </a:r>
          </a:p>
          <a:p>
            <a:r>
              <a:rPr lang="es-PE" sz="1600" b="1" dirty="0"/>
              <a:t> </a:t>
            </a:r>
          </a:p>
        </p:txBody>
      </p:sp>
      <p:graphicFrame>
        <p:nvGraphicFramePr>
          <p:cNvPr id="19" name="18 Diagrama"/>
          <p:cNvGraphicFramePr/>
          <p:nvPr>
            <p:extLst>
              <p:ext uri="{D42A27DB-BD31-4B8C-83A1-F6EECF244321}">
                <p14:modId xmlns:p14="http://schemas.microsoft.com/office/powerpoint/2010/main" val="2782768431"/>
              </p:ext>
            </p:extLst>
          </p:nvPr>
        </p:nvGraphicFramePr>
        <p:xfrm>
          <a:off x="1451901" y="1688127"/>
          <a:ext cx="5732669" cy="3436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5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7" name="Picture 2" descr="Resultado de imagen para sunat logo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381328"/>
            <a:ext cx="2724150" cy="47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0216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 descr="Resultado de imagen para médicos y odontólogos"/>
          <p:cNvSpPr>
            <a:spLocks noChangeAspect="1" noChangeArrowheads="1"/>
          </p:cNvSpPr>
          <p:nvPr/>
        </p:nvSpPr>
        <p:spPr bwMode="auto">
          <a:xfrm>
            <a:off x="63500" y="-173355"/>
            <a:ext cx="304800" cy="36576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10244" name="AutoShape 4" descr="Resultado de imagen para médicos y odontólogos"/>
          <p:cNvSpPr>
            <a:spLocks noChangeAspect="1" noChangeArrowheads="1"/>
          </p:cNvSpPr>
          <p:nvPr/>
        </p:nvSpPr>
        <p:spPr bwMode="auto">
          <a:xfrm>
            <a:off x="63500" y="-173355"/>
            <a:ext cx="304800" cy="36576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1585" y="3081495"/>
            <a:ext cx="2049852" cy="1686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11 Rectángulo"/>
          <p:cNvSpPr/>
          <p:nvPr/>
        </p:nvSpPr>
        <p:spPr>
          <a:xfrm>
            <a:off x="307962" y="450574"/>
            <a:ext cx="625362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2800" b="1" dirty="0">
                <a:solidFill>
                  <a:schemeClr val="bg1"/>
                </a:solidFill>
              </a:rPr>
              <a:t>Gastos por atención de salud (médicos y odontólogos)</a:t>
            </a:r>
            <a:endParaRPr lang="es-PE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234070602"/>
              </p:ext>
            </p:extLst>
          </p:nvPr>
        </p:nvGraphicFramePr>
        <p:xfrm>
          <a:off x="422507" y="1760472"/>
          <a:ext cx="5762157" cy="403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6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8" name="Picture 2" descr="Resultado de imagen para sunat logo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0216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 descr="Resultado de imagen para profesiones"/>
          <p:cNvSpPr>
            <a:spLocks noChangeAspect="1" noChangeArrowheads="1"/>
          </p:cNvSpPr>
          <p:nvPr/>
        </p:nvSpPr>
        <p:spPr bwMode="auto">
          <a:xfrm>
            <a:off x="63500" y="-173355"/>
            <a:ext cx="304800" cy="36576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5" name="4 Imagen" descr="profesion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83986" y="5264758"/>
            <a:ext cx="1877604" cy="1254240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368300" y="397565"/>
            <a:ext cx="588912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2800" b="1" dirty="0">
                <a:solidFill>
                  <a:schemeClr val="bg1"/>
                </a:solidFill>
              </a:rPr>
              <a:t>Nuevas profesiones que dan derecho a deducción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13553" y="1683257"/>
            <a:ext cx="28170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dirty="0"/>
              <a:t>Se incluyen 13 profesiones (*) :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4203124251"/>
              </p:ext>
            </p:extLst>
          </p:nvPr>
        </p:nvGraphicFramePr>
        <p:xfrm>
          <a:off x="582623" y="2626752"/>
          <a:ext cx="4810407" cy="38922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1 Rectángulo"/>
          <p:cNvSpPr/>
          <p:nvPr/>
        </p:nvSpPr>
        <p:spPr>
          <a:xfrm>
            <a:off x="6010383" y="2807718"/>
            <a:ext cx="2732926" cy="181588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ES" sz="1600" b="1" dirty="0"/>
              <a:t>Condiciones y sustento:</a:t>
            </a:r>
          </a:p>
          <a:p>
            <a:pPr algn="ctr"/>
            <a:r>
              <a:rPr lang="es-ES" sz="1600" dirty="0"/>
              <a:t>Los mismos </a:t>
            </a:r>
            <a:r>
              <a:rPr lang="es-ES" sz="1600" b="1" dirty="0"/>
              <a:t>q</a:t>
            </a:r>
            <a:r>
              <a:rPr lang="es-ES" sz="1600" dirty="0"/>
              <a:t>ue los señalados para médicos y odontólogos, excepto que  el gasto deducible </a:t>
            </a:r>
            <a:r>
              <a:rPr lang="es-ES" sz="1600" b="1" i="1" dirty="0"/>
              <a:t>será exclusivamente para el titular</a:t>
            </a:r>
            <a:r>
              <a:rPr lang="es-ES" sz="1600" dirty="0"/>
              <a:t>. </a:t>
            </a:r>
            <a:endParaRPr lang="es-PE" sz="1600" dirty="0"/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12" name="Picture 2" descr="Resultado de imagen para sunat logo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518998"/>
            <a:ext cx="2724150" cy="339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12 Imagen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3165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 descr="Friendly happy maid gets ready to mop a floor Isolated on white">
            <a:hlinkClick r:id="rId2" tooltip="Friendly happy maid gets ready to mop a floor Isolated on white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07" y="1747644"/>
            <a:ext cx="1934499" cy="3620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159045605"/>
              </p:ext>
            </p:extLst>
          </p:nvPr>
        </p:nvGraphicFramePr>
        <p:xfrm>
          <a:off x="1984149" y="3906800"/>
          <a:ext cx="6591719" cy="13262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4411227" y="4172078"/>
            <a:ext cx="16177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b="1" dirty="0">
                <a:latin typeface="Aharoni" pitchFamily="2" charset="-79"/>
                <a:cs typeface="Aharoni" pitchFamily="2" charset="-79"/>
              </a:rPr>
              <a:t>    </a:t>
            </a:r>
            <a:endParaRPr lang="es-PE" sz="1400" b="1" dirty="0">
              <a:cs typeface="Aharoni" pitchFamily="2" charset="-79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706042" y="4281230"/>
            <a:ext cx="20460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b="1" dirty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s-PE" sz="1400" b="1" dirty="0">
              <a:cs typeface="Aharoni" pitchFamily="2" charset="-79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91128" y="371061"/>
            <a:ext cx="58891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2400" b="1" dirty="0">
                <a:solidFill>
                  <a:schemeClr val="bg1"/>
                </a:solidFill>
              </a:rPr>
              <a:t>Gastos por aportación ESSALUD – Trabajadores del Hogar</a:t>
            </a:r>
          </a:p>
        </p:txBody>
      </p:sp>
      <p:sp>
        <p:nvSpPr>
          <p:cNvPr id="13" name="12 Rectángulo redondeado"/>
          <p:cNvSpPr/>
          <p:nvPr/>
        </p:nvSpPr>
        <p:spPr>
          <a:xfrm>
            <a:off x="1893711" y="1569124"/>
            <a:ext cx="6682156" cy="1104037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600" dirty="0"/>
              <a:t>Condiciones: </a:t>
            </a:r>
          </a:p>
          <a:p>
            <a:r>
              <a:rPr lang="es-PE" sz="1600" dirty="0">
                <a:solidFill>
                  <a:schemeClr val="tx1"/>
                </a:solidFill>
              </a:rPr>
              <a:t>El contribuyente debe encontrarse inscrito como empleador en SUNAT (</a:t>
            </a:r>
            <a:r>
              <a:rPr lang="es-ES" sz="1600" dirty="0">
                <a:solidFill>
                  <a:schemeClr val="tx1"/>
                </a:solidFill>
              </a:rPr>
              <a:t>Registro de Empleadores de Trabajadores del Hogar, Trabajadores del Hogar y sus Derechohabientes)</a:t>
            </a:r>
            <a:endParaRPr lang="es-PE" sz="1600" dirty="0">
              <a:solidFill>
                <a:schemeClr val="tx1"/>
              </a:solidFill>
            </a:endParaRPr>
          </a:p>
        </p:txBody>
      </p:sp>
      <p:sp>
        <p:nvSpPr>
          <p:cNvPr id="15" name="14 Rectángulo redondeado"/>
          <p:cNvSpPr/>
          <p:nvPr/>
        </p:nvSpPr>
        <p:spPr>
          <a:xfrm>
            <a:off x="1893712" y="2842826"/>
            <a:ext cx="6662513" cy="512172"/>
          </a:xfrm>
          <a:prstGeom prst="roundRect">
            <a:avLst/>
          </a:prstGeom>
          <a:ln>
            <a:solidFill>
              <a:srgbClr val="5D599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s-PE" sz="1400" dirty="0"/>
              <a:t>Sustento:  </a:t>
            </a:r>
            <a:r>
              <a:rPr lang="es-PE" sz="1400" dirty="0" err="1"/>
              <a:t>Form</a:t>
            </a:r>
            <a:r>
              <a:rPr lang="es-PE" sz="1400" dirty="0"/>
              <a:t>. 1676.</a:t>
            </a:r>
          </a:p>
          <a:p>
            <a:pPr algn="ctr"/>
            <a:endParaRPr lang="es-PE" sz="1400" dirty="0"/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14" name="Picture 2" descr="Resultado de imagen para sunat logo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15 Imagen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491128" y="600851"/>
            <a:ext cx="58891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2800" b="1" dirty="0">
                <a:solidFill>
                  <a:schemeClr val="bg1"/>
                </a:solidFill>
              </a:rPr>
              <a:t>A </a:t>
            </a:r>
            <a:r>
              <a:rPr lang="es-PE" sz="2800" b="1" dirty="0" err="1">
                <a:solidFill>
                  <a:schemeClr val="bg1"/>
                </a:solidFill>
              </a:rPr>
              <a:t>tene</a:t>
            </a:r>
            <a:r>
              <a:rPr lang="es-PE" sz="2800" b="1" dirty="0">
                <a:solidFill>
                  <a:schemeClr val="bg1"/>
                </a:solidFill>
              </a:rPr>
              <a:t> en cuenta 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539552" y="692696"/>
            <a:ext cx="75387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PE" sz="1600" dirty="0"/>
              <a:t>El trabajador debe exigir el comprobante de pago, según el tipo de gasto que desee sustentar. Ejemplos: F. 1683, C/P electrónicos. </a:t>
            </a:r>
          </a:p>
          <a:p>
            <a:pPr marL="342900" indent="-342900">
              <a:buFont typeface="+mj-lt"/>
              <a:buAutoNum type="arabicPeriod"/>
            </a:pPr>
            <a:endParaRPr lang="es-PE" sz="1600" dirty="0"/>
          </a:p>
          <a:p>
            <a:pPr marL="342900" indent="-342900">
              <a:buFont typeface="+mj-lt"/>
              <a:buAutoNum type="arabicPeriod"/>
            </a:pPr>
            <a:r>
              <a:rPr lang="es-PE" sz="1600" dirty="0"/>
              <a:t>El trabajador deberá utilizar en todos los casos  </a:t>
            </a:r>
            <a:r>
              <a:rPr lang="es-PE" sz="1600" b="1" dirty="0"/>
              <a:t>medios de pago </a:t>
            </a:r>
            <a:r>
              <a:rPr lang="es-PE" sz="1600" dirty="0"/>
              <a:t>para cancelar los gastos deducibles, tales como:</a:t>
            </a:r>
          </a:p>
          <a:p>
            <a:pPr marL="800100" lvl="1" indent="-342900">
              <a:buClr>
                <a:srgbClr val="B5C000"/>
              </a:buClr>
              <a:buFont typeface="Wingdings" pitchFamily="2" charset="2"/>
              <a:buChar char="q"/>
            </a:pPr>
            <a:r>
              <a:rPr lang="es-PE" sz="1600" dirty="0"/>
              <a:t>Transferencias bancarias.</a:t>
            </a:r>
          </a:p>
          <a:p>
            <a:pPr marL="800100" lvl="1" indent="-342900">
              <a:buClr>
                <a:srgbClr val="B5C000"/>
              </a:buClr>
              <a:buFont typeface="Wingdings" pitchFamily="2" charset="2"/>
              <a:buChar char="q"/>
            </a:pPr>
            <a:r>
              <a:rPr lang="es-PE" sz="1600" dirty="0"/>
              <a:t>Depósitos en cuenta.</a:t>
            </a:r>
          </a:p>
          <a:p>
            <a:pPr marL="800100" lvl="1" indent="-342900">
              <a:buClr>
                <a:srgbClr val="B5C000"/>
              </a:buClr>
              <a:buFont typeface="Wingdings" pitchFamily="2" charset="2"/>
              <a:buChar char="q"/>
            </a:pPr>
            <a:r>
              <a:rPr lang="es-PE" sz="1600" dirty="0"/>
              <a:t>Tarjetas de crédito y débito.</a:t>
            </a:r>
          </a:p>
          <a:p>
            <a:pPr marL="800100" lvl="1" indent="-342900">
              <a:buFont typeface="+mj-lt"/>
              <a:buAutoNum type="arabicPeriod"/>
            </a:pPr>
            <a:endParaRPr lang="es-PE" sz="1600" dirty="0"/>
          </a:p>
          <a:p>
            <a:pPr marL="342900" indent="-342900">
              <a:buFont typeface="+mj-lt"/>
              <a:buAutoNum type="arabicPeriod"/>
            </a:pPr>
            <a:r>
              <a:rPr lang="es-PE" sz="1600" dirty="0"/>
              <a:t>Serán deducibles los gastos cancelados en el año.</a:t>
            </a:r>
          </a:p>
          <a:p>
            <a:pPr marL="342900" indent="-342900">
              <a:buFont typeface="+mj-lt"/>
              <a:buAutoNum type="arabicPeriod"/>
            </a:pPr>
            <a:endParaRPr lang="es-PE" sz="1600" dirty="0"/>
          </a:p>
          <a:p>
            <a:pPr marL="342900" indent="-342900">
              <a:buFont typeface="+mj-lt"/>
              <a:buAutoNum type="arabicPeriod"/>
            </a:pPr>
            <a:r>
              <a:rPr lang="es-PE" sz="1600" dirty="0"/>
              <a:t>Los gastos deben sumar como máximo: 3UIT por año ( S/.12,150 para el 2017).</a:t>
            </a:r>
          </a:p>
          <a:p>
            <a:pPr marL="342900" indent="-342900">
              <a:buFont typeface="+mj-lt"/>
              <a:buAutoNum type="arabicPeriod"/>
            </a:pPr>
            <a:endParaRPr lang="es-PE" sz="1600" dirty="0"/>
          </a:p>
          <a:p>
            <a:pPr marL="342900" indent="-342900">
              <a:buFont typeface="+mj-lt"/>
              <a:buAutoNum type="arabicPeriod"/>
            </a:pPr>
            <a:endParaRPr lang="es-PE" sz="16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9" t="5321" r="5869" b="5048"/>
          <a:stretch/>
        </p:blipFill>
        <p:spPr bwMode="auto">
          <a:xfrm>
            <a:off x="7267271" y="3074795"/>
            <a:ext cx="1402145" cy="1760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7" name="Picture 2" descr="Resultado de imagen para sunat 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0986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1484784"/>
            <a:ext cx="8568952" cy="31393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endParaRPr lang="es-ES" b="1" dirty="0"/>
          </a:p>
          <a:p>
            <a:pPr marL="342900" lvl="0" indent="-342900" algn="just">
              <a:buFont typeface="+mj-lt"/>
              <a:buAutoNum type="arabicPeriod"/>
            </a:pPr>
            <a:r>
              <a:rPr lang="es-ES" b="1" dirty="0"/>
              <a:t>DECRETO LEGISLATIVO Nº 1257: FRAES y Extinción de deudas.</a:t>
            </a:r>
            <a:endParaRPr lang="es-PE" dirty="0"/>
          </a:p>
          <a:p>
            <a:pPr marL="342900" lvl="0" indent="-342900" algn="just">
              <a:buFont typeface="+mj-lt"/>
              <a:buAutoNum type="arabicPeriod"/>
            </a:pPr>
            <a:r>
              <a:rPr lang="es-ES" b="1" dirty="0"/>
              <a:t>DECRETO LEGISLATIVO Nº 1258: Modifica la Ley del Impuesto a la Renta.</a:t>
            </a:r>
            <a:endParaRPr lang="es-PE" dirty="0"/>
          </a:p>
          <a:p>
            <a:pPr marL="342900" lvl="0" indent="-342900" algn="just">
              <a:buFont typeface="+mj-lt"/>
              <a:buAutoNum type="arabicPeriod"/>
            </a:pPr>
            <a:r>
              <a:rPr lang="es-ES" b="1" dirty="0"/>
              <a:t>DECRETO LEGISLATIVO Nº 1261: Modifica la Ley del Impuesto a la Renta.</a:t>
            </a:r>
            <a:endParaRPr lang="es-PE" dirty="0"/>
          </a:p>
          <a:p>
            <a:pPr marL="342900" lvl="0" indent="-342900" algn="just">
              <a:buFont typeface="+mj-lt"/>
              <a:buAutoNum type="arabicPeriod"/>
            </a:pPr>
            <a:r>
              <a:rPr lang="es-ES" b="1" dirty="0"/>
              <a:t>DECRETO LEGISLATIVO Nº 1263: Modifica el Código Tributario</a:t>
            </a:r>
            <a:r>
              <a:rPr lang="es-PE" b="1" dirty="0"/>
              <a:t>.</a:t>
            </a:r>
            <a:endParaRPr lang="es-PE" dirty="0"/>
          </a:p>
          <a:p>
            <a:pPr marL="342900" lvl="0" indent="-342900" algn="just">
              <a:buFont typeface="+mj-lt"/>
              <a:buAutoNum type="arabicPeriod"/>
            </a:pPr>
            <a:r>
              <a:rPr lang="es-ES" b="1" dirty="0"/>
              <a:t>DECRETO LEGISLATIVO N° 1264:  repatriación e inversión de rentas no declaradas.</a:t>
            </a:r>
            <a:endParaRPr lang="es-PE" dirty="0"/>
          </a:p>
          <a:p>
            <a:pPr marL="342900" lvl="0" indent="-342900" algn="just">
              <a:buFont typeface="+mj-lt"/>
              <a:buAutoNum type="arabicPeriod"/>
            </a:pPr>
            <a:r>
              <a:rPr lang="es-ES" b="1" dirty="0"/>
              <a:t>LEY Nº 30524: IGV Justo.</a:t>
            </a:r>
            <a:endParaRPr lang="es-PE" dirty="0"/>
          </a:p>
          <a:p>
            <a:pPr marL="342900" lvl="0" indent="-342900" algn="just">
              <a:buFont typeface="+mj-lt"/>
              <a:buAutoNum type="arabicPeriod"/>
            </a:pPr>
            <a:r>
              <a:rPr lang="es-ES" b="1" dirty="0"/>
              <a:t>DECRETO LEGISLATIVO Nº 1269: Crea el Régimen </a:t>
            </a:r>
            <a:r>
              <a:rPr lang="es-ES" b="1" dirty="0" err="1"/>
              <a:t>Mype</a:t>
            </a:r>
            <a:r>
              <a:rPr lang="es-ES" b="1" dirty="0"/>
              <a:t> Tributario – RMT</a:t>
            </a:r>
            <a:r>
              <a:rPr lang="es-PE" b="1" dirty="0"/>
              <a:t>.</a:t>
            </a:r>
            <a:endParaRPr lang="es-PE" dirty="0"/>
          </a:p>
          <a:p>
            <a:pPr marL="342900" lvl="0" indent="-342900" algn="just">
              <a:buFont typeface="+mj-lt"/>
              <a:buAutoNum type="arabicPeriod"/>
            </a:pPr>
            <a:r>
              <a:rPr lang="es-ES" b="1" dirty="0"/>
              <a:t>DECRETO LEGISLATIVO Nº 1270: Modifica NRUS .</a:t>
            </a:r>
          </a:p>
          <a:p>
            <a:pPr algn="just"/>
            <a:endParaRPr lang="es-ES" b="1" dirty="0"/>
          </a:p>
          <a:p>
            <a:pPr algn="just"/>
            <a:endParaRPr lang="es-PE" dirty="0"/>
          </a:p>
        </p:txBody>
      </p:sp>
      <p:sp>
        <p:nvSpPr>
          <p:cNvPr id="3" name="2 CuadroTexto"/>
          <p:cNvSpPr txBox="1"/>
          <p:nvPr/>
        </p:nvSpPr>
        <p:spPr>
          <a:xfrm>
            <a:off x="1187624" y="116632"/>
            <a:ext cx="6480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PE" sz="32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PE" sz="3200" b="1" dirty="0">
                <a:latin typeface="Arial" pitchFamily="34" charset="0"/>
                <a:cs typeface="Arial" pitchFamily="34" charset="0"/>
              </a:rPr>
              <a:t>TEMAS A TRATAR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  <p:pic>
        <p:nvPicPr>
          <p:cNvPr id="5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1772816"/>
            <a:ext cx="8577404" cy="25545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Modificación Artículo 54°:</a:t>
            </a:r>
            <a:endParaRPr lang="es-PE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personas naturales y sucesiones indivisas </a:t>
            </a:r>
            <a:r>
              <a:rPr lang="es-E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no domiciliadas</a:t>
            </a: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en el país estarán sujetas por sus rentas de fuente peruana con la siguiente tasa:</a:t>
            </a:r>
            <a:endParaRPr lang="es-P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Ganancias de capital provenientes de enajenación de inmuebles: 5%  </a:t>
            </a:r>
            <a:r>
              <a:rPr lang="es-PE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(ANTES: 30%)</a:t>
            </a:r>
            <a:endParaRPr lang="es-ES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Modificación Articulo 65°:  (Obligación de llevar Libro de Ingresos)</a:t>
            </a:r>
          </a:p>
          <a:p>
            <a:pPr algn="just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Los contribuyentes que en el ejercicio gravable anterior o en el curso del ejercicio hubieran percibido </a:t>
            </a: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rentas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brutas de segunda categoría 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que excedan 20 UIT, deberán llevar un </a:t>
            </a:r>
            <a:r>
              <a:rPr lang="es-E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Libro de Ingresos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, de acuerdo a lo señalado por resolución de superintendencia de la SUNAT.    </a:t>
            </a:r>
            <a:r>
              <a:rPr lang="es-E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precisa Rentas de Cuarta</a:t>
            </a:r>
            <a:r>
              <a:rPr lang="es-E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s-P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971600" y="404664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800" b="1" dirty="0"/>
              <a:t>MODIFICACIONES IMPUESTO A LA RENTA</a:t>
            </a:r>
            <a:endParaRPr lang="es-ES" sz="2800" b="1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6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71600" y="1628800"/>
            <a:ext cx="7272808" cy="138499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Arial" pitchFamily="34" charset="0"/>
                <a:cs typeface="Arial" pitchFamily="34" charset="0"/>
              </a:rPr>
              <a:t>4. </a:t>
            </a:r>
            <a:r>
              <a:rPr lang="es-ES" sz="2800" b="1" u="sng" dirty="0">
                <a:latin typeface="Arial" pitchFamily="34" charset="0"/>
                <a:cs typeface="Arial" pitchFamily="34" charset="0"/>
              </a:rPr>
              <a:t>DECRETO LEGISLATIVO Nº 1261</a:t>
            </a:r>
            <a:r>
              <a:rPr lang="es-ES" sz="2800" b="1" dirty="0">
                <a:latin typeface="Arial" pitchFamily="34" charset="0"/>
                <a:cs typeface="Arial" pitchFamily="34" charset="0"/>
              </a:rPr>
              <a:t/>
            </a:r>
            <a:br>
              <a:rPr lang="es-ES" sz="2800" b="1" dirty="0">
                <a:latin typeface="Arial" pitchFamily="34" charset="0"/>
                <a:cs typeface="Arial" pitchFamily="34" charset="0"/>
              </a:rPr>
            </a:br>
            <a:r>
              <a:rPr lang="es-ES" sz="2800" b="1" dirty="0">
                <a:latin typeface="Arial" pitchFamily="34" charset="0"/>
                <a:cs typeface="Arial" pitchFamily="34" charset="0"/>
              </a:rPr>
              <a:t>Decreto Legislativo que modifica la ley del Impuesto a la Renta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619672" y="3867505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147888" algn="l"/>
              </a:tabLst>
            </a:pPr>
            <a:r>
              <a:rPr lang="es-PE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Fecha de Publicación	: 10 de diciembre de 2016</a:t>
            </a:r>
          </a:p>
          <a:p>
            <a:pPr>
              <a:tabLst>
                <a:tab pos="2147888" algn="l"/>
              </a:tabLst>
            </a:pPr>
            <a:r>
              <a:rPr lang="es-PE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Fecha de Vigencia		: 01 de enero de 2017</a:t>
            </a:r>
            <a:endParaRPr lang="es-E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619672" y="5325015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/>
              <a:t>REGLAMENTACION:</a:t>
            </a:r>
            <a:endParaRPr lang="es-ES" b="1" dirty="0"/>
          </a:p>
          <a:p>
            <a:r>
              <a:rPr lang="es-ES" b="1" dirty="0"/>
              <a:t>Decreto Supremo N° 400-2016-EF: Modifica Reglamento LIR</a:t>
            </a:r>
          </a:p>
          <a:p>
            <a:r>
              <a:rPr lang="es-PE" b="1" dirty="0"/>
              <a:t>Publicación</a:t>
            </a:r>
            <a:r>
              <a:rPr lang="es-ES" b="1" dirty="0"/>
              <a:t>: 31/12/2016 - Vigencia: 01/01/2017</a:t>
            </a:r>
            <a:endParaRPr lang="es-ES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6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3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558160"/>
              </p:ext>
            </p:extLst>
          </p:nvPr>
        </p:nvGraphicFramePr>
        <p:xfrm>
          <a:off x="582256" y="575446"/>
          <a:ext cx="8352928" cy="5679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xmlns="" val="3090122279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xmlns="" val="2850405764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xmlns="" val="59221708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1072545724"/>
                    </a:ext>
                  </a:extLst>
                </a:gridCol>
              </a:tblGrid>
              <a:tr h="376109"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LIR</a:t>
                      </a:r>
                      <a:endParaRPr lang="es-E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DESCRIPCIÓN</a:t>
                      </a:r>
                      <a:endParaRPr lang="es-E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ANTES (Ley</a:t>
                      </a:r>
                      <a:r>
                        <a:rPr lang="es-PE" sz="16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30296)</a:t>
                      </a:r>
                      <a:endParaRPr lang="es-E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AHORA</a:t>
                      </a:r>
                      <a:endParaRPr lang="es-ES" sz="16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9126880"/>
                  </a:ext>
                </a:extLst>
              </a:tr>
              <a:tr h="1127583">
                <a:tc>
                  <a:txBody>
                    <a:bodyPr/>
                    <a:lstStyle/>
                    <a:p>
                      <a:r>
                        <a:rPr lang="es-PE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Ultimo párrafo Art. 52-A°</a:t>
                      </a:r>
                      <a:endParaRPr lang="es-E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Dividendos y otras formas de distribución de utilidades</a:t>
                      </a:r>
                      <a:r>
                        <a:rPr lang="es-PE" sz="16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(personas naturales domiciliadas)</a:t>
                      </a:r>
                      <a:endParaRPr lang="es-E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2015-2016: 6.8%</a:t>
                      </a:r>
                    </a:p>
                    <a:p>
                      <a:r>
                        <a:rPr lang="es-PE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2017-2018: 8.0%</a:t>
                      </a:r>
                    </a:p>
                    <a:p>
                      <a:r>
                        <a:rPr lang="es-PE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 en adelante:</a:t>
                      </a:r>
                      <a:r>
                        <a:rPr lang="es-PE" sz="16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9.3%</a:t>
                      </a:r>
                      <a:endParaRPr lang="es-E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  <a:endParaRPr lang="es-ES" sz="16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5374543"/>
                  </a:ext>
                </a:extLst>
              </a:tr>
              <a:tr h="1554480">
                <a:tc>
                  <a:txBody>
                    <a:bodyPr/>
                    <a:lstStyle/>
                    <a:p>
                      <a:r>
                        <a:rPr lang="es-PE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Inc.</a:t>
                      </a:r>
                      <a:r>
                        <a:rPr lang="es-PE" sz="16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a) Art. 54°</a:t>
                      </a:r>
                      <a:endParaRPr lang="es-E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Dividendos y otras</a:t>
                      </a:r>
                      <a:r>
                        <a:rPr lang="es-PE" sz="16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formas de distribución de utilidades, excepto las del inc. f) del Art. 10° de la Ley. (Personas naturales y sucesiones indivisas no domiciliadas)</a:t>
                      </a:r>
                      <a:endParaRPr lang="es-E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2015-2016: 6.8%</a:t>
                      </a:r>
                    </a:p>
                    <a:p>
                      <a:r>
                        <a:rPr lang="es-PE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2017-2018: 8.0%</a:t>
                      </a:r>
                    </a:p>
                    <a:p>
                      <a:r>
                        <a:rPr lang="es-PE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 en adelante:</a:t>
                      </a:r>
                      <a:r>
                        <a:rPr lang="es-PE" sz="16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9.3%</a:t>
                      </a:r>
                      <a:endParaRPr lang="es-E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E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  <a:endParaRPr lang="es-ES" sz="16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78880445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r>
                        <a:rPr lang="es-PE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Primer </a:t>
                      </a:r>
                      <a:r>
                        <a:rPr lang="es-PE" sz="16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párrafo </a:t>
                      </a:r>
                      <a:r>
                        <a:rPr lang="es-PE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Art. 55° </a:t>
                      </a:r>
                      <a:endParaRPr lang="es-E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Rentas</a:t>
                      </a:r>
                      <a:r>
                        <a:rPr lang="es-PE" sz="16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tercera categoría domiciliados</a:t>
                      </a:r>
                      <a:endParaRPr lang="es-E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2015-2016: 28%</a:t>
                      </a:r>
                    </a:p>
                    <a:p>
                      <a:r>
                        <a:rPr lang="es-PE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2017-2018: 27%</a:t>
                      </a:r>
                    </a:p>
                    <a:p>
                      <a:r>
                        <a:rPr lang="es-PE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 en adelante:</a:t>
                      </a:r>
                      <a:r>
                        <a:rPr lang="es-PE" sz="16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26%</a:t>
                      </a:r>
                      <a:endParaRPr lang="es-E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E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29.50%</a:t>
                      </a:r>
                      <a:endParaRPr lang="es-ES" sz="16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3619340"/>
                  </a:ext>
                </a:extLst>
              </a:tr>
              <a:tr h="1554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Segundo </a:t>
                      </a:r>
                      <a:r>
                        <a:rPr lang="es-PE" sz="16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párrafo </a:t>
                      </a:r>
                      <a:r>
                        <a:rPr lang="es-PE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Art. 55° </a:t>
                      </a:r>
                      <a:endParaRPr lang="es-E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E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Tasa</a:t>
                      </a:r>
                      <a:r>
                        <a:rPr lang="es-PE" sz="16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adicional del IR tercera categoría: </a:t>
                      </a:r>
                      <a:r>
                        <a:rPr lang="es-PE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Disposición indirecta de renta</a:t>
                      </a:r>
                      <a:r>
                        <a:rPr lang="es-PE" sz="16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 susceptible de posterior control tributario </a:t>
                      </a:r>
                      <a:r>
                        <a:rPr lang="es-PE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(Inc.</a:t>
                      </a:r>
                      <a:r>
                        <a:rPr lang="es-PE" sz="16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g) Art. 24-A)</a:t>
                      </a:r>
                      <a:endParaRPr lang="es-E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4.1%</a:t>
                      </a:r>
                      <a:endParaRPr lang="es-E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  <a:endParaRPr lang="es-ES" sz="16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6312203"/>
                  </a:ext>
                </a:extLst>
              </a:tr>
            </a:tbl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475656" y="101823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400" b="1" dirty="0"/>
              <a:t>MODIFICAN DIVERSAS TASA DEL IR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6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381328"/>
            <a:ext cx="2724150" cy="47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23528" y="1628800"/>
            <a:ext cx="8280920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PE" dirty="0">
                <a:latin typeface="Arial" pitchFamily="34" charset="0"/>
                <a:cs typeface="Arial" pitchFamily="34" charset="0"/>
              </a:rPr>
              <a:t>La </a:t>
            </a:r>
            <a:r>
              <a:rPr lang="es-PE" b="1" u="sng" dirty="0">
                <a:latin typeface="Arial" pitchFamily="34" charset="0"/>
                <a:cs typeface="Arial" pitchFamily="34" charset="0"/>
              </a:rPr>
              <a:t>tasa establecida </a:t>
            </a:r>
            <a:r>
              <a:rPr lang="es-PE" dirty="0">
                <a:latin typeface="Arial" pitchFamily="34" charset="0"/>
                <a:cs typeface="Arial" pitchFamily="34" charset="0"/>
              </a:rPr>
              <a:t>se aplica a la </a:t>
            </a:r>
            <a:r>
              <a:rPr lang="es-PE" b="1" dirty="0">
                <a:latin typeface="Arial" pitchFamily="34" charset="0"/>
                <a:cs typeface="Arial" pitchFamily="34" charset="0"/>
              </a:rPr>
              <a:t>distribución de dividendos y otras formas de distribución de utilidades</a:t>
            </a:r>
            <a:r>
              <a:rPr lang="es-PE" dirty="0">
                <a:latin typeface="Arial" pitchFamily="34" charset="0"/>
                <a:cs typeface="Arial" pitchFamily="34" charset="0"/>
              </a:rPr>
              <a:t> que se </a:t>
            </a:r>
            <a:r>
              <a:rPr lang="es-PE" b="1" u="sng" dirty="0">
                <a:latin typeface="Arial" pitchFamily="34" charset="0"/>
                <a:cs typeface="Arial" pitchFamily="34" charset="0"/>
              </a:rPr>
              <a:t>adopten o se pongan a disposición en efectivo o en especie</a:t>
            </a:r>
            <a:r>
              <a:rPr lang="es-PE" dirty="0">
                <a:latin typeface="Arial" pitchFamily="34" charset="0"/>
                <a:cs typeface="Arial" pitchFamily="34" charset="0"/>
              </a:rPr>
              <a:t>, lo que ocurra primero</a:t>
            </a:r>
            <a:r>
              <a:rPr lang="es-PE" b="1" dirty="0">
                <a:latin typeface="Arial" pitchFamily="34" charset="0"/>
                <a:cs typeface="Arial" pitchFamily="34" charset="0"/>
              </a:rPr>
              <a:t>, a partir del 1 de enero de 2017.</a:t>
            </a:r>
          </a:p>
          <a:p>
            <a:pPr algn="just"/>
            <a:endParaRPr lang="es-PE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PE" dirty="0">
                <a:latin typeface="Arial" pitchFamily="34" charset="0"/>
                <a:cs typeface="Arial" pitchFamily="34" charset="0"/>
              </a:rPr>
              <a:t>A los resultados acumulados u otros conceptos </a:t>
            </a:r>
            <a:r>
              <a:rPr lang="es-ES" dirty="0">
                <a:latin typeface="Arial" pitchFamily="34" charset="0"/>
                <a:cs typeface="Arial" pitchFamily="34" charset="0"/>
              </a:rPr>
              <a:t>susceptibles, </a:t>
            </a:r>
            <a:r>
              <a:rPr lang="es-PE" dirty="0">
                <a:latin typeface="Arial" pitchFamily="34" charset="0"/>
                <a:cs typeface="Arial" pitchFamily="34" charset="0"/>
              </a:rPr>
              <a:t>obtenidos entre el </a:t>
            </a:r>
            <a:r>
              <a:rPr lang="es-PE" b="1" dirty="0">
                <a:latin typeface="Arial" pitchFamily="34" charset="0"/>
                <a:cs typeface="Arial" pitchFamily="34" charset="0"/>
              </a:rPr>
              <a:t>1 de enero de 2015 y el 31 de diciembre de 2016 </a:t>
            </a:r>
            <a:r>
              <a:rPr lang="es-PE" dirty="0">
                <a:latin typeface="Arial" pitchFamily="34" charset="0"/>
                <a:cs typeface="Arial" pitchFamily="34" charset="0"/>
              </a:rPr>
              <a:t>se les aplicará el </a:t>
            </a:r>
            <a:r>
              <a:rPr lang="es-PE" b="1" dirty="0">
                <a:latin typeface="Arial" pitchFamily="34" charset="0"/>
                <a:cs typeface="Arial" pitchFamily="34" charset="0"/>
              </a:rPr>
              <a:t>6.8%</a:t>
            </a:r>
            <a:r>
              <a:rPr lang="es-PE" dirty="0">
                <a:latin typeface="Arial" pitchFamily="34" charset="0"/>
                <a:cs typeface="Arial" pitchFamily="34" charset="0"/>
              </a:rPr>
              <a:t>, salvo </a:t>
            </a:r>
            <a:r>
              <a:rPr lang="es-PE" b="1" dirty="0">
                <a:latin typeface="Arial" pitchFamily="34" charset="0"/>
                <a:cs typeface="Arial" pitchFamily="34" charset="0"/>
              </a:rPr>
              <a:t>Tasa Adicional (disposición indirecta) </a:t>
            </a:r>
            <a:r>
              <a:rPr lang="es-PE" dirty="0">
                <a:latin typeface="Arial" pitchFamily="34" charset="0"/>
                <a:cs typeface="Arial" pitchFamily="34" charset="0"/>
              </a:rPr>
              <a:t>al cual se le aplicará la tasa del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4.1%</a:t>
            </a:r>
            <a:r>
              <a:rPr lang="es-E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403648" y="188640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400" b="1" dirty="0">
                <a:latin typeface="Arial" pitchFamily="34" charset="0"/>
                <a:cs typeface="Arial" pitchFamily="34" charset="0"/>
              </a:rPr>
              <a:t>SOBRE DIVIDENDOS Y OTRAS FORMAS DE DISTRIBUCIÓN DE UTILIDADES</a:t>
            </a:r>
            <a:endParaRPr lang="es-E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007604" y="5589240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C00000"/>
                </a:solidFill>
              </a:rPr>
              <a:t>Tercera y Cuarta Disposición Complementaria Final</a:t>
            </a:r>
            <a:endParaRPr lang="es-ES" dirty="0">
              <a:solidFill>
                <a:srgbClr val="C00000"/>
              </a:solidFill>
            </a:endParaRP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8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87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611560" y="2564904"/>
            <a:ext cx="8136904" cy="19389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PE" sz="2400" dirty="0">
                <a:latin typeface="Arial" pitchFamily="34" charset="0"/>
                <a:cs typeface="Arial" pitchFamily="34" charset="0"/>
              </a:rPr>
              <a:t>Para efectos de determinar los pagos a cuenta del impuesto a la renta de tercera categoría del </a:t>
            </a:r>
            <a:r>
              <a:rPr lang="es-PE" sz="2400" b="1" dirty="0">
                <a:latin typeface="Arial" pitchFamily="34" charset="0"/>
                <a:cs typeface="Arial" pitchFamily="34" charset="0"/>
              </a:rPr>
              <a:t>EJERCICIO 2017 </a:t>
            </a:r>
            <a:r>
              <a:rPr lang="es-PE" sz="2400" dirty="0">
                <a:latin typeface="Arial" pitchFamily="34" charset="0"/>
                <a:cs typeface="Arial" pitchFamily="34" charset="0"/>
              </a:rPr>
              <a:t>así como de los que correspondan a los </a:t>
            </a:r>
            <a:r>
              <a:rPr lang="es-PE" sz="2400" b="1" dirty="0">
                <a:latin typeface="Arial" pitchFamily="34" charset="0"/>
                <a:cs typeface="Arial" pitchFamily="34" charset="0"/>
              </a:rPr>
              <a:t>meses de enero y febrero del EJERCICIO 2018</a:t>
            </a:r>
            <a:r>
              <a:rPr lang="es-PE" sz="2400" dirty="0">
                <a:latin typeface="Arial" pitchFamily="34" charset="0"/>
                <a:cs typeface="Arial" pitchFamily="34" charset="0"/>
              </a:rPr>
              <a:t>, el coeficiente deberá ser multiplicado por el factor </a:t>
            </a:r>
            <a:r>
              <a:rPr lang="es-PE" sz="2400" b="1" u="sng" dirty="0">
                <a:latin typeface="Arial" pitchFamily="34" charset="0"/>
                <a:cs typeface="Arial" pitchFamily="34" charset="0"/>
              </a:rPr>
              <a:t>1,0536</a:t>
            </a:r>
            <a:r>
              <a:rPr lang="es-PE" sz="2400" dirty="0">
                <a:latin typeface="Arial" pitchFamily="34" charset="0"/>
                <a:cs typeface="Arial" pitchFamily="34" charset="0"/>
              </a:rPr>
              <a:t>.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475656" y="692696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400" b="1" dirty="0">
                <a:latin typeface="Arial" pitchFamily="34" charset="0"/>
                <a:cs typeface="Arial" pitchFamily="34" charset="0"/>
              </a:rPr>
              <a:t>PAGOS A CUENTA DEL IMPUESTO A LA RENTA </a:t>
            </a:r>
            <a:r>
              <a:rPr lang="es-ES" sz="2400" b="1" dirty="0">
                <a:latin typeface="Arial" pitchFamily="34" charset="0"/>
                <a:cs typeface="Arial" pitchFamily="34" charset="0"/>
              </a:rPr>
              <a:t>DE TERCERA CATEGORÍA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187624" y="5579948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C00000"/>
                </a:solidFill>
              </a:rPr>
              <a:t>Quinta Disposición Complementaria Final</a:t>
            </a:r>
            <a:endParaRPr lang="es-ES" dirty="0">
              <a:solidFill>
                <a:srgbClr val="C00000"/>
              </a:solidFill>
            </a:endParaRP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8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47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43608" y="1628800"/>
            <a:ext cx="7272808" cy="138499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Arial" pitchFamily="34" charset="0"/>
                <a:cs typeface="Arial" pitchFamily="34" charset="0"/>
              </a:rPr>
              <a:t>6. </a:t>
            </a:r>
            <a:r>
              <a:rPr lang="es-ES" sz="2800" b="1" u="sng" dirty="0">
                <a:latin typeface="Arial" pitchFamily="34" charset="0"/>
                <a:cs typeface="Arial" pitchFamily="34" charset="0"/>
              </a:rPr>
              <a:t>DECRETO LEGISLATIVO Nº 1263</a:t>
            </a:r>
            <a:r>
              <a:rPr lang="es-ES" sz="2800" b="1" dirty="0">
                <a:latin typeface="Arial" pitchFamily="34" charset="0"/>
                <a:cs typeface="Arial" pitchFamily="34" charset="0"/>
              </a:rPr>
              <a:t/>
            </a:r>
            <a:br>
              <a:rPr lang="es-ES" sz="2800" b="1" dirty="0">
                <a:latin typeface="Arial" pitchFamily="34" charset="0"/>
                <a:cs typeface="Arial" pitchFamily="34" charset="0"/>
              </a:rPr>
            </a:br>
            <a:r>
              <a:rPr lang="es-ES" sz="2800" b="1" dirty="0">
                <a:latin typeface="Arial" pitchFamily="34" charset="0"/>
                <a:cs typeface="Arial" pitchFamily="34" charset="0"/>
              </a:rPr>
              <a:t>Decreto Legislativo que modifica el Código Tributario</a:t>
            </a:r>
            <a:endParaRPr lang="es-PE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403648" y="3933056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147888" algn="l"/>
              </a:tabLst>
            </a:pPr>
            <a:r>
              <a:rPr lang="es-PE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Fecha de Publicación	: 10 de diciembre de 2016</a:t>
            </a:r>
          </a:p>
          <a:p>
            <a:pPr>
              <a:tabLst>
                <a:tab pos="2147888" algn="l"/>
              </a:tabLst>
            </a:pPr>
            <a:r>
              <a:rPr lang="es-PE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Fecha de Vigencia		: 01 de enero de 2017</a:t>
            </a:r>
            <a:endParaRPr lang="es-E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5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3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39552" y="1484784"/>
            <a:ext cx="8280920" cy="403187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PE" sz="1600" b="1" dirty="0">
                <a:latin typeface="Arial" pitchFamily="34" charset="0"/>
                <a:cs typeface="Arial" pitchFamily="34" charset="0"/>
              </a:rPr>
              <a:t>Artículo 11°.- DOMICILIO FISCAL Y PROCESAL.</a:t>
            </a:r>
          </a:p>
          <a:p>
            <a:pPr algn="just"/>
            <a:r>
              <a:rPr lang="es-PE" sz="1600" b="1" dirty="0">
                <a:latin typeface="Arial" pitchFamily="34" charset="0"/>
                <a:cs typeface="Arial" pitchFamily="34" charset="0"/>
              </a:rPr>
              <a:t>(..)</a:t>
            </a:r>
          </a:p>
          <a:p>
            <a:pPr algn="just"/>
            <a:r>
              <a:rPr lang="es-PE" sz="1600" dirty="0">
                <a:latin typeface="Arial" pitchFamily="34" charset="0"/>
                <a:cs typeface="Arial" pitchFamily="34" charset="0"/>
              </a:rPr>
              <a:t>El domicilio procesal podrá ser </a:t>
            </a:r>
            <a:r>
              <a:rPr lang="es-PE" sz="1600" b="1" u="sng" dirty="0">
                <a:latin typeface="Arial" pitchFamily="34" charset="0"/>
                <a:cs typeface="Arial" pitchFamily="34" charset="0"/>
              </a:rPr>
              <a:t>físico</a:t>
            </a:r>
            <a:r>
              <a:rPr lang="es-PE" sz="1600" dirty="0">
                <a:latin typeface="Arial" pitchFamily="34" charset="0"/>
                <a:cs typeface="Arial" pitchFamily="34" charset="0"/>
              </a:rPr>
              <a:t>, en cuyo caso será un lugar fijo ubicado dentro del radio urbano que señale la Administración Tributaria, o </a:t>
            </a:r>
            <a:r>
              <a:rPr lang="es-PE" sz="1600" b="1" u="sng" dirty="0">
                <a:latin typeface="Arial" pitchFamily="34" charset="0"/>
                <a:cs typeface="Arial" pitchFamily="34" charset="0"/>
              </a:rPr>
              <a:t>electrónico</a:t>
            </a:r>
            <a:r>
              <a:rPr lang="es-PE" sz="1600" dirty="0">
                <a:latin typeface="Arial" pitchFamily="34" charset="0"/>
                <a:cs typeface="Arial" pitchFamily="34" charset="0"/>
              </a:rPr>
              <a:t>, en cuyo caso, será </a:t>
            </a:r>
            <a:r>
              <a:rPr lang="es-PE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 buzón electrónico habilitado para efectuar la notificación electrónica de los actos administrativos</a:t>
            </a:r>
            <a:r>
              <a:rPr lang="es-PE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PE" sz="1600" dirty="0">
                <a:latin typeface="Arial" pitchFamily="34" charset="0"/>
                <a:cs typeface="Arial" pitchFamily="34" charset="0"/>
              </a:rPr>
              <a:t>y asignado a cada administrado, de acuerdo a lo establecido por R.S. para el caso de procedimientos seguidos ante la </a:t>
            </a:r>
            <a:r>
              <a:rPr lang="es-PE" sz="1600" b="1" dirty="0">
                <a:latin typeface="Arial" pitchFamily="34" charset="0"/>
                <a:cs typeface="Arial" pitchFamily="34" charset="0"/>
              </a:rPr>
              <a:t>SUNAT</a:t>
            </a:r>
            <a:r>
              <a:rPr lang="es-PE" sz="1600" dirty="0">
                <a:latin typeface="Arial" pitchFamily="34" charset="0"/>
                <a:cs typeface="Arial" pitchFamily="34" charset="0"/>
              </a:rPr>
              <a:t>, o </a:t>
            </a:r>
            <a:r>
              <a:rPr lang="es-PE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mediante resolución ministerial del Sector Economía y Finanzas para el caso de procedimientos seguidos ante el </a:t>
            </a:r>
            <a:r>
              <a:rPr lang="es-PE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Tribunal Fiscal</a:t>
            </a:r>
            <a:r>
              <a:rPr lang="es-PE" sz="1600" dirty="0">
                <a:latin typeface="Arial" pitchFamily="34" charset="0"/>
                <a:cs typeface="Arial" pitchFamily="34" charset="0"/>
              </a:rPr>
              <a:t>. (…)</a:t>
            </a:r>
          </a:p>
          <a:p>
            <a:pPr algn="just"/>
            <a:endParaRPr lang="es-PE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PE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Cuando la notificación de los actos administrativos </a:t>
            </a:r>
            <a:r>
              <a:rPr lang="es-PE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pueda o deba </a:t>
            </a:r>
            <a:r>
              <a:rPr lang="es-PE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realizarse por medios electrónicos, </a:t>
            </a:r>
            <a:r>
              <a:rPr lang="es-PE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 tiene efecto </a:t>
            </a:r>
            <a:r>
              <a:rPr lang="es-PE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 señalamiento del domicilio procesal físico</a:t>
            </a:r>
            <a:r>
              <a:rPr lang="es-PE" sz="1600" dirty="0">
                <a:latin typeface="Arial" pitchFamily="34" charset="0"/>
                <a:cs typeface="Arial" pitchFamily="34" charset="0"/>
              </a:rPr>
              <a:t>.</a:t>
            </a:r>
            <a:r>
              <a:rPr lang="es-PE" sz="1600" b="1" dirty="0">
                <a:latin typeface="Arial" pitchFamily="34" charset="0"/>
                <a:cs typeface="Arial" pitchFamily="34" charset="0"/>
              </a:rPr>
              <a:t> (..)</a:t>
            </a:r>
          </a:p>
          <a:p>
            <a:pPr algn="just"/>
            <a:endParaRPr lang="es-PE" sz="16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PE" sz="1600" dirty="0">
                <a:latin typeface="Arial" pitchFamily="34" charset="0"/>
                <a:cs typeface="Arial" pitchFamily="34" charset="0"/>
              </a:rPr>
              <a:t>Cuando no sea posible realizar la notificación en el domicilio procesal </a:t>
            </a:r>
            <a:r>
              <a:rPr lang="es-PE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físico</a:t>
            </a:r>
            <a:r>
              <a:rPr lang="es-PE" sz="1600" dirty="0">
                <a:latin typeface="Arial" pitchFamily="34" charset="0"/>
                <a:cs typeface="Arial" pitchFamily="34" charset="0"/>
              </a:rPr>
              <a:t> fijado por el sujeto obligado a inscribirse ante la Administración Tributaria, ésta realizará las notificaciones que correspondan en el </a:t>
            </a:r>
            <a:r>
              <a:rPr lang="es-PE" sz="1600" b="1" dirty="0">
                <a:latin typeface="Arial" pitchFamily="34" charset="0"/>
                <a:cs typeface="Arial" pitchFamily="34" charset="0"/>
              </a:rPr>
              <a:t>domicilio fiscal</a:t>
            </a:r>
            <a:r>
              <a:rPr lang="es-PE" sz="1600" dirty="0">
                <a:latin typeface="Arial" pitchFamily="34" charset="0"/>
                <a:cs typeface="Arial" pitchFamily="34" charset="0"/>
              </a:rPr>
              <a:t>.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403648" y="332656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3200" b="1" dirty="0"/>
              <a:t>DOMICILIO PROCESAL ELECTRÓNICO</a:t>
            </a:r>
            <a:endParaRPr lang="es-ES" sz="3200" b="1" dirty="0"/>
          </a:p>
        </p:txBody>
      </p:sp>
      <p:sp>
        <p:nvSpPr>
          <p:cNvPr id="6" name="Rectángulo 5"/>
          <p:cNvSpPr/>
          <p:nvPr/>
        </p:nvSpPr>
        <p:spPr>
          <a:xfrm>
            <a:off x="1007604" y="5609911"/>
            <a:ext cx="74888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altLang="es-ES" sz="1400" b="1" dirty="0">
                <a:solidFill>
                  <a:srgbClr val="CC0000"/>
                </a:solidFill>
                <a:latin typeface="Arial Narrow" panose="020B0606020202030204" pitchFamily="34" charset="0"/>
              </a:rPr>
              <a:t>Modificación del segundo, quinto y ultimo párrafo del articulo 11°</a:t>
            </a:r>
          </a:p>
          <a:p>
            <a:pPr algn="ctr"/>
            <a:r>
              <a:rPr lang="es-PE" altLang="es-ES" sz="1400" b="1" dirty="0">
                <a:solidFill>
                  <a:srgbClr val="CC0000"/>
                </a:solidFill>
                <a:latin typeface="Arial Narrow" panose="020B0606020202030204" pitchFamily="34" charset="0"/>
              </a:rPr>
              <a:t>R.S. 254-2012/SUNAT, regula domicilio procesal en el procedimiento de cobranza coactiva.</a:t>
            </a:r>
            <a:endParaRPr lang="es-ES" sz="1400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7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37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014593"/>
              </p:ext>
            </p:extLst>
          </p:nvPr>
        </p:nvGraphicFramePr>
        <p:xfrm>
          <a:off x="396179" y="1147596"/>
          <a:ext cx="8496301" cy="2641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24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060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24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0249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827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6512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 T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DESCRIPCIÓN DE LAS INFRACCIONES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SANCIONES (DISTINTAS SEGÚN RÉGIMEN)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628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R. GENERAL 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RER – Otras </a:t>
                      </a:r>
                      <a:r>
                        <a:rPr lang="es-ES" sz="1400" b="1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NUEVO RUS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581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173-3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PE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Obtener </a:t>
                      </a:r>
                      <a:r>
                        <a:rPr lang="es-PE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 o más números de inscripción </a:t>
                      </a:r>
                      <a:r>
                        <a:rPr lang="es-PE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 un mismo RR.</a:t>
                      </a:r>
                      <a:endParaRPr lang="es-PE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 UIT             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 UIT                          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0.3% ING o cierre </a:t>
                      </a:r>
                      <a:endParaRPr lang="es-PE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4110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173-4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PE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UTILIZAR 2 o mas </a:t>
                      </a:r>
                      <a:r>
                        <a:rPr lang="es-PE" sz="1200" b="1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Nros</a:t>
                      </a:r>
                      <a:r>
                        <a:rPr lang="es-PE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INSCRIPC </a:t>
                      </a:r>
                      <a:r>
                        <a:rPr lang="es-PE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presentar CERTIF de INSCRIPC y/o IDENTIF del Contribuyente falsos o adulterados en cualquier actuación ante AT o en los casos que se exija.</a:t>
                      </a:r>
                      <a:endParaRPr lang="es-PE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 UIT             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 UIT                           </a:t>
                      </a:r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0.3% ING o cierre </a:t>
                      </a:r>
                      <a:endParaRPr lang="es-PE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9311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173-6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PE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consignar el N° de RR </a:t>
                      </a:r>
                      <a:r>
                        <a:rPr lang="es-PE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 Contribuyente en las comunicaciones, declaraciones informativas u otro documento similares que se presenten ante la AT.</a:t>
                      </a:r>
                      <a:endParaRPr lang="es-PE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30% UIT                      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 UIT                          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0.2% ING o cierre </a:t>
                      </a:r>
                      <a:endParaRPr lang="es-PE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25660" name="Text Box 2"/>
          <p:cNvSpPr txBox="1">
            <a:spLocks noChangeArrowheads="1"/>
          </p:cNvSpPr>
          <p:nvPr/>
        </p:nvSpPr>
        <p:spPr bwMode="auto">
          <a:xfrm>
            <a:off x="478129" y="181089"/>
            <a:ext cx="828833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PE" altLang="es-E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NUMERALES DEROGADOS – INFRACCIONES Y SANCIONES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PE" alt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PE" alt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INFRACCIONES RELACIONADAS CON LA OBLIGACION DE INSCRIBIRSE, ACTUALIZAR O ACREDITAR LA INSCRIPCIÓN EN LOS REGISTROS DE LA ADMINISTRACIÓN</a:t>
            </a:r>
            <a:endParaRPr lang="es-ES" alt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2222" y="3861048"/>
            <a:ext cx="88201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PE" alt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INFRACCIONES RELACIONADAS CON LA OBLIGACIÓN DE EMITIR, OTORGAR Y EXIGIR COMPROBANTES DE PAGO Y/U OTROS DOCUMENTOS, ASÍ COMO DE FACILITAR, A TRAVÉS DE CUALQUIER MEDIO, QUE SEÑALE LA SUNAT, LA INFORMACIÓN QUE PERMITA IDENTIFICAR LOS DOCUMENTOS QUE SUSTENTAN EL TRASLADO</a:t>
            </a:r>
            <a:endParaRPr lang="es-ES" alt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922029"/>
              </p:ext>
            </p:extLst>
          </p:nvPr>
        </p:nvGraphicFramePr>
        <p:xfrm>
          <a:off x="683569" y="4815155"/>
          <a:ext cx="8188765" cy="16809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38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537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1216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896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3996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78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 T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DESCRIPCIÓN DE LAS INFRACCIONES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SANCIONES (DISTINTAS SEGÚN RÉGIMEN)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785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R. GENERAL 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RER – Otras </a:t>
                      </a:r>
                      <a:r>
                        <a:rPr lang="es-ES" sz="1400" b="1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NUEVO RUS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992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174-6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PE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obtener el comprador CP</a:t>
                      </a:r>
                      <a:r>
                        <a:rPr lang="es-PE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 otros DOCUM COMPLEM a éstos, distintos a GR, x compras efectuadas.</a:t>
                      </a:r>
                      <a:endParaRPr lang="es-PE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Comiso 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Comiso 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Comiso 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572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174-7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PE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obtener el usuario CP </a:t>
                      </a:r>
                      <a:r>
                        <a:rPr lang="es-PE" sz="12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 otros DOCUM COMPLEM </a:t>
                      </a:r>
                      <a:r>
                        <a:rPr lang="es-PE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éstos, distintos a GR, x </a:t>
                      </a:r>
                      <a:r>
                        <a:rPr lang="es-PE" sz="12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Servs</a:t>
                      </a:r>
                      <a:r>
                        <a:rPr lang="es-PE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q le fueran prestados.</a:t>
                      </a:r>
                      <a:endParaRPr lang="es-PE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 UIT                             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 UIT                           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 UIT                           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7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559326"/>
            <a:ext cx="2724150" cy="298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550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605309" y="116632"/>
            <a:ext cx="8077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s-PE" altLang="es-E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NUMERALES DEROGADOS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PE" altLang="es-E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PE" altLang="es-E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PE" alt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INFRACCIONES RELACIONADAS CON LA OBLIGACIÓN DE PRESENTAR DECLARACIONES Y COMUNICACIONES</a:t>
            </a:r>
            <a:endParaRPr lang="es-ES" alt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731219"/>
              </p:ext>
            </p:extLst>
          </p:nvPr>
        </p:nvGraphicFramePr>
        <p:xfrm>
          <a:off x="323527" y="1296188"/>
          <a:ext cx="8640763" cy="32129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29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690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29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29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0289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479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 T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DESCRIPCIÓN DE LAS INFRACCIONES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SANCIONES (DISTINTAS SEGÚN RÉGIMEN)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624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R. GENERAL 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RER – Otras </a:t>
                      </a:r>
                      <a:r>
                        <a:rPr lang="es-ES" sz="1400" b="1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NUEVO RUS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810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176-3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PE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Presentar DD q contenga la determinación de la deuda tributaria </a:t>
                      </a:r>
                      <a:r>
                        <a:rPr lang="es-PE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forma incompleta</a:t>
                      </a:r>
                      <a:r>
                        <a:rPr lang="es-PE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PE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 UIT                   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 UIT                         </a:t>
                      </a:r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0.3% I o </a:t>
                      </a:r>
                      <a:r>
                        <a:rPr lang="pt-BR" sz="12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cierre</a:t>
                      </a:r>
                      <a:r>
                        <a:rPr lang="pt-BR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</a:t>
                      </a:r>
                      <a:endParaRPr lang="pt-BR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3624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176-5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PE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Presentar </a:t>
                      </a:r>
                      <a:r>
                        <a:rPr lang="es-PE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MÁS de una DD RECTIF </a:t>
                      </a:r>
                      <a:r>
                        <a:rPr lang="es-PE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relativa al mismo tributo y período tributario.</a:t>
                      </a:r>
                      <a:endParaRPr lang="es-PE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30% UIT                    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 UIT                           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0.2% I  o </a:t>
                      </a:r>
                      <a:r>
                        <a:rPr lang="pt-BR" sz="12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cierre</a:t>
                      </a:r>
                      <a:r>
                        <a:rPr lang="pt-BR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</a:t>
                      </a:r>
                      <a:endParaRPr lang="pt-BR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3624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176-6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PE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Presentar </a:t>
                      </a:r>
                      <a:r>
                        <a:rPr lang="es-PE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MÁS de una DD RECTIF OTRAS </a:t>
                      </a:r>
                      <a:r>
                        <a:rPr lang="es-PE" sz="1200" b="1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DDs</a:t>
                      </a:r>
                      <a:r>
                        <a:rPr lang="es-PE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 </a:t>
                      </a:r>
                      <a:r>
                        <a:rPr lang="es-PE" sz="1200" b="1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COMUNICs</a:t>
                      </a:r>
                      <a:r>
                        <a:rPr lang="es-PE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PE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referidas al mismo concepto y período</a:t>
                      </a:r>
                      <a:endParaRPr lang="es-PE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30% UIT                     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 UIT                        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0.2% I o </a:t>
                      </a:r>
                      <a:r>
                        <a:rPr lang="pt-BR" sz="12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cierre</a:t>
                      </a:r>
                      <a:r>
                        <a:rPr lang="pt-BR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</a:t>
                      </a:r>
                      <a:endParaRPr lang="pt-BR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7810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176-7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PE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Presentar DD, incluyendo las DD RECT </a:t>
                      </a:r>
                      <a:r>
                        <a:rPr lang="es-PE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 tener en cuenta los lugares </a:t>
                      </a:r>
                      <a:r>
                        <a:rPr lang="es-PE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 establezca la AT.</a:t>
                      </a:r>
                      <a:endParaRPr lang="es-PE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30% UIT                    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 UIT                                   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0.2% I o </a:t>
                      </a:r>
                      <a:r>
                        <a:rPr lang="pt-BR" sz="12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cierre</a:t>
                      </a:r>
                      <a:r>
                        <a:rPr lang="pt-BR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</a:t>
                      </a:r>
                      <a:endParaRPr lang="pt-BR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4581128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PE" alt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INFRACCIÓN RELACIONADA CON EL CUMPLIMIENTO DE LAS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PE" alt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OBLIGACIONES TRIBUTARIAS</a:t>
            </a:r>
            <a:endParaRPr lang="es-ES" alt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721011"/>
              </p:ext>
            </p:extLst>
          </p:nvPr>
        </p:nvGraphicFramePr>
        <p:xfrm>
          <a:off x="624196" y="5205365"/>
          <a:ext cx="8340291" cy="13655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83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675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429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725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4422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205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 T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8BF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DESCRIPCIÓN DE LAS INFRACCIONES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8BF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SANCIONES (DISTINTAS SEGÚN RÉGIMEN)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8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93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R. GENERAL 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8B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RER – Otras </a:t>
                      </a:r>
                      <a:r>
                        <a:rPr lang="es-ES" sz="1200" b="1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8B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NUEVO RUS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8B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031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178-5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0FC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PAGAR en forma o condiciones establecidas </a:t>
                      </a:r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 AT o utilizar MP distinto a normas tributarias, cuando se hubiera eximido de OBLIGA presentar DDJJ. 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0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30% UIT                          </a:t>
                      </a:r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0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 UIT                          </a:t>
                      </a:r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0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0.2% I o </a:t>
                      </a:r>
                      <a:r>
                        <a:rPr lang="pt-BR" sz="12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pt-BR" sz="120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ierre</a:t>
                      </a:r>
                      <a:r>
                        <a:rPr lang="pt-BR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</a:t>
                      </a:r>
                      <a:endParaRPr lang="pt-BR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0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7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6669360"/>
            <a:ext cx="2627784" cy="18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83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75556" y="1628800"/>
            <a:ext cx="8208912" cy="2246769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es-E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DECRETO LEGISLATIVO N° 1264</a:t>
            </a:r>
          </a:p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Decreto Legislativo que establece un régimen temporal y sustitutorio del Impuesto a la Renta para la declaración, repatriación e inversión de rentas no declaradas</a:t>
            </a:r>
            <a:endParaRPr lang="es-ES" sz="28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259632" y="4293096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876550" algn="l"/>
                <a:tab pos="3052763" algn="l"/>
              </a:tabLst>
            </a:pPr>
            <a:r>
              <a:rPr lang="es-PE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Fecha de Publicación	: 	11 de diciembre de 2016</a:t>
            </a:r>
          </a:p>
          <a:p>
            <a:pPr>
              <a:tabLst>
                <a:tab pos="2147888" algn="l"/>
                <a:tab pos="2876550" algn="l"/>
                <a:tab pos="3052763" algn="l"/>
              </a:tabLst>
            </a:pPr>
            <a:r>
              <a:rPr lang="es-PE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Fecha de Vigencia		: 	</a:t>
            </a:r>
            <a:r>
              <a:rPr lang="es-E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 de enero de 2017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763688" y="5194066"/>
            <a:ext cx="568863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Mediante D.S. refrendado por el MEF se dictarán las normas reglamentarias correspondientes.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6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79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99592" y="1124744"/>
            <a:ext cx="7272808" cy="2677656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Arial" pitchFamily="34" charset="0"/>
                <a:cs typeface="Arial" pitchFamily="34" charset="0"/>
              </a:rPr>
              <a:t>1. </a:t>
            </a:r>
            <a:r>
              <a:rPr lang="es-ES" sz="2800" b="1" u="sng" dirty="0">
                <a:latin typeface="Arial" pitchFamily="34" charset="0"/>
                <a:cs typeface="Arial" pitchFamily="34" charset="0"/>
              </a:rPr>
              <a:t>DECRETO LEGISLATIVO Nº 1257</a:t>
            </a:r>
            <a:r>
              <a:rPr lang="es-ES" sz="2800" b="1" dirty="0">
                <a:latin typeface="Arial" pitchFamily="34" charset="0"/>
                <a:cs typeface="Arial" pitchFamily="34" charset="0"/>
              </a:rPr>
              <a:t/>
            </a:r>
            <a:br>
              <a:rPr lang="es-ES" sz="2800" b="1" dirty="0">
                <a:latin typeface="Arial" pitchFamily="34" charset="0"/>
                <a:cs typeface="Arial" pitchFamily="34" charset="0"/>
              </a:rPr>
            </a:br>
            <a:r>
              <a:rPr lang="es-ES" sz="2800" b="1" dirty="0">
                <a:latin typeface="Arial" pitchFamily="34" charset="0"/>
                <a:cs typeface="Arial" pitchFamily="34" charset="0"/>
              </a:rPr>
              <a:t>Decreto Legislativo que establece el fraccionamiento especial de deudas tributarias y otros ingresos administrados por la SUNAT</a:t>
            </a:r>
          </a:p>
          <a:p>
            <a:pPr algn="ctr"/>
            <a:r>
              <a:rPr lang="es-PE" sz="2800" b="1" dirty="0">
                <a:latin typeface="Arial" pitchFamily="34" charset="0"/>
                <a:cs typeface="Arial" pitchFamily="34" charset="0"/>
              </a:rPr>
              <a:t>FRAES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763688" y="4797152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147888" algn="l"/>
              </a:tabLst>
            </a:pPr>
            <a:r>
              <a:rPr lang="es-PE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Fecha de Publicación	: 08 de diciembre de 2016</a:t>
            </a:r>
          </a:p>
          <a:p>
            <a:pPr>
              <a:tabLst>
                <a:tab pos="2147888" algn="l"/>
              </a:tabLst>
            </a:pPr>
            <a:r>
              <a:rPr lang="es-PE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Fecha de Vigencia		: 09 de diciembre de 2016</a:t>
            </a:r>
            <a:endParaRPr lang="es-E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  <p:pic>
        <p:nvPicPr>
          <p:cNvPr id="5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143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27584" y="1196752"/>
            <a:ext cx="7704856" cy="48013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PE" b="1" dirty="0"/>
              <a:t>OBJETO</a:t>
            </a:r>
            <a:r>
              <a:rPr lang="es-PE" dirty="0"/>
              <a:t>:</a:t>
            </a:r>
            <a:endParaRPr lang="es-ES" dirty="0"/>
          </a:p>
          <a:p>
            <a:pPr algn="just"/>
            <a:r>
              <a:rPr lang="es-ES" b="1" dirty="0"/>
              <a:t>Contribuyentes domiciliados </a:t>
            </a:r>
            <a:r>
              <a:rPr lang="es-ES" dirty="0"/>
              <a:t>puedan declarar y de ser el caso, repatriar e invertir en el Perú </a:t>
            </a:r>
            <a:r>
              <a:rPr lang="es-ES" b="1" dirty="0"/>
              <a:t>sus rentas no declaradas</a:t>
            </a:r>
            <a:r>
              <a:rPr lang="es-ES" dirty="0"/>
              <a:t>, a efectos de regularizar sus obligaciones tributarias del </a:t>
            </a:r>
            <a:r>
              <a:rPr lang="es-ES" b="1" dirty="0"/>
              <a:t>IR</a:t>
            </a:r>
            <a:r>
              <a:rPr lang="es-ES" dirty="0"/>
              <a:t>.</a:t>
            </a:r>
          </a:p>
          <a:p>
            <a:pPr algn="just"/>
            <a:endParaRPr lang="es-PE" dirty="0"/>
          </a:p>
          <a:p>
            <a:pPr algn="just"/>
            <a:r>
              <a:rPr lang="es-ES" b="1" dirty="0"/>
              <a:t>DEL RÉGIMEN:</a:t>
            </a:r>
            <a:endParaRPr lang="es-ES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dirty="0"/>
              <a:t>Es</a:t>
            </a:r>
            <a:r>
              <a:rPr lang="es-ES" b="1" dirty="0"/>
              <a:t> </a:t>
            </a:r>
            <a:r>
              <a:rPr lang="es-ES" dirty="0"/>
              <a:t>aplicable a quienes cuenten con rentas no declaradas generadas hasta el </a:t>
            </a:r>
            <a:r>
              <a:rPr lang="es-ES" b="1" dirty="0"/>
              <a:t>ejercicio 2015</a:t>
            </a:r>
            <a:r>
              <a:rPr lang="es-ES" dirty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dirty="0"/>
              <a:t>Es aplicable a las </a:t>
            </a:r>
            <a:r>
              <a:rPr lang="es-ES" b="1" dirty="0"/>
              <a:t>rentas gravadas con el IR </a:t>
            </a:r>
            <a:r>
              <a:rPr lang="es-ES" dirty="0"/>
              <a:t>y que no hubieran sido declaradas o cuyo impuesto </a:t>
            </a:r>
            <a:r>
              <a:rPr lang="es-ES" b="1" dirty="0"/>
              <a:t>no hubiera sido objeto de retención o pago</a:t>
            </a:r>
            <a:r>
              <a:rPr lang="es-ES" dirty="0"/>
              <a:t>.</a:t>
            </a:r>
            <a:r>
              <a:rPr lang="es-ES" dirty="0">
                <a:cs typeface="Arial" panose="020B0604020202020204" pitchFamily="34" charset="0"/>
              </a:rPr>
              <a:t> Incluye la renta que se hubiere determinado sobre la base de </a:t>
            </a:r>
            <a:r>
              <a:rPr lang="es-ES" b="1" dirty="0">
                <a:cs typeface="Arial" panose="020B0604020202020204" pitchFamily="34" charset="0"/>
              </a:rPr>
              <a:t>incrementos patrimoniales no justificados</a:t>
            </a:r>
            <a:r>
              <a:rPr lang="es-ES" dirty="0"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s-ES" dirty="0"/>
          </a:p>
          <a:p>
            <a:pPr algn="just"/>
            <a:r>
              <a:rPr lang="es-ES" b="1" dirty="0"/>
              <a:t>SUJETOS COMPRENDIDOS:</a:t>
            </a:r>
            <a:endParaRPr lang="es-ES" dirty="0"/>
          </a:p>
          <a:p>
            <a:pPr algn="just"/>
            <a:r>
              <a:rPr lang="es-ES" b="1" dirty="0"/>
              <a:t>Las personas naturales, sucesiones indivisas y sociedades conyugales </a:t>
            </a:r>
            <a:r>
              <a:rPr lang="es-ES" dirty="0"/>
              <a:t>que optaron por tributar como tales, que en cualquier ejercicio </a:t>
            </a:r>
            <a:r>
              <a:rPr lang="es-ES" b="1" dirty="0"/>
              <a:t>anterior al 2016</a:t>
            </a:r>
            <a:r>
              <a:rPr lang="es-ES" dirty="0"/>
              <a:t> hubieran tenido la </a:t>
            </a:r>
            <a:r>
              <a:rPr lang="es-ES" b="1" dirty="0"/>
              <a:t>condición de domiciliados </a:t>
            </a:r>
            <a:r>
              <a:rPr lang="es-ES" dirty="0"/>
              <a:t>en el país.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827584" y="620688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RÉGIMEN TEMPORAL Y SUSTITUTORIO DEL IR</a:t>
            </a:r>
            <a:endParaRPr lang="es-ES" sz="24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5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20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39552" y="1124744"/>
            <a:ext cx="8280920" cy="31393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b="1" dirty="0"/>
              <a:t>TASAS:</a:t>
            </a:r>
          </a:p>
          <a:p>
            <a:pPr algn="just"/>
            <a:endParaRPr lang="es-ES" b="1" dirty="0"/>
          </a:p>
          <a:p>
            <a:pPr marL="442913" indent="-442913" algn="just">
              <a:buFont typeface="Wingdings" panose="05000000000000000000" pitchFamily="2" charset="2"/>
              <a:buChar char="Ø"/>
            </a:pPr>
            <a:r>
              <a:rPr lang="es-ES" b="1" u="sng" dirty="0"/>
              <a:t>10%</a:t>
            </a:r>
            <a:r>
              <a:rPr lang="es-ES" b="1" dirty="0"/>
              <a:t> </a:t>
            </a:r>
            <a:r>
              <a:rPr lang="es-ES" dirty="0"/>
              <a:t>sobre la base imponible.</a:t>
            </a:r>
          </a:p>
          <a:p>
            <a:pPr marL="442913" indent="-442913" algn="just">
              <a:buFont typeface="Wingdings" panose="05000000000000000000" pitchFamily="2" charset="2"/>
              <a:buChar char="Ø"/>
            </a:pPr>
            <a:r>
              <a:rPr lang="es-ES" dirty="0"/>
              <a:t>Salvo dinero </a:t>
            </a:r>
            <a:r>
              <a:rPr lang="es-ES" b="1" dirty="0"/>
              <a:t>repatriado e invertido </a:t>
            </a:r>
            <a:r>
              <a:rPr lang="es-ES" dirty="0"/>
              <a:t>en el país: </a:t>
            </a:r>
            <a:r>
              <a:rPr lang="es-ES" b="1" u="sng" dirty="0"/>
              <a:t>7%</a:t>
            </a:r>
            <a:r>
              <a:rPr lang="es-ES" b="1" dirty="0"/>
              <a:t> </a:t>
            </a:r>
            <a:r>
              <a:rPr lang="es-ES" dirty="0"/>
              <a:t>sobre la base imponible constituida por el importe del dinero que sea repatriado e invertido.</a:t>
            </a:r>
          </a:p>
          <a:p>
            <a:pPr algn="just"/>
            <a:endParaRPr lang="es-ES" dirty="0"/>
          </a:p>
          <a:p>
            <a:pPr algn="just"/>
            <a:r>
              <a:rPr lang="es-ES" b="1" dirty="0"/>
              <a:t>DE LA REPATRIACIÓN E INVERSIÓN: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El dinero repatriado será acreditado mediante </a:t>
            </a:r>
            <a:r>
              <a:rPr lang="es-ES" b="1" dirty="0"/>
              <a:t>cualquier medio de pago</a:t>
            </a:r>
            <a:r>
              <a:rPr lang="es-ES" dirty="0"/>
              <a:t>, con el que se canalice </a:t>
            </a:r>
            <a:r>
              <a:rPr lang="es-ES" b="1" dirty="0"/>
              <a:t>desde el exterior a una cuenta </a:t>
            </a:r>
            <a:r>
              <a:rPr lang="es-ES" dirty="0"/>
              <a:t>de cualquier empresa del sistema financiero supervisada por la SBS.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2451660" y="198507"/>
            <a:ext cx="4464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TASAS Y ACOGIMIENTO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6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71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95536" y="1169457"/>
            <a:ext cx="8352928" cy="1323439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La declaración podrá presentarse </a:t>
            </a: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hasta el 29 de diciembre de 2017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, pudiendo ser sustituida hasta dicha fecha.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Vencido el plazo no se podrán presentar declaraciones </a:t>
            </a:r>
            <a:r>
              <a:rPr lang="es-ES" sz="1600" dirty="0" err="1">
                <a:latin typeface="Arial" panose="020B0604020202020204" pitchFamily="34" charset="0"/>
                <a:cs typeface="Arial" panose="020B0604020202020204" pitchFamily="34" charset="0"/>
              </a:rPr>
              <a:t>rectificatorias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La SUNAT establecerá mediante </a:t>
            </a: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R.S.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la forma y condiciones para la presentación de la declaración jurada.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051720" y="188640"/>
            <a:ext cx="5040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 PLAZO Y FORMA DE ACOGIMIENTO AL RÉGIMEN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1"/>
          <p:cNvSpPr txBox="1"/>
          <p:nvPr/>
        </p:nvSpPr>
        <p:spPr>
          <a:xfrm>
            <a:off x="467544" y="3026569"/>
            <a:ext cx="8424936" cy="31085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1400" b="1" u="sng" dirty="0">
                <a:latin typeface="Arial" pitchFamily="34" charset="0"/>
                <a:cs typeface="Arial" pitchFamily="34" charset="0"/>
              </a:rPr>
              <a:t>No podrán</a:t>
            </a:r>
            <a:r>
              <a:rPr lang="es-E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acogerse al Régimen:</a:t>
            </a: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lphaLcParenR"/>
            </a:pPr>
            <a:r>
              <a:rPr lang="es-ES" sz="1400" dirty="0">
                <a:latin typeface="Arial" pitchFamily="34" charset="0"/>
                <a:cs typeface="Arial" pitchFamily="34" charset="0"/>
              </a:rPr>
              <a:t>El dinero, bienes y/o derechos que representen renta no declarada se hayan encontrado en </a:t>
            </a:r>
            <a:r>
              <a:rPr lang="es-ES" sz="1400" b="1" dirty="0">
                <a:latin typeface="Arial" pitchFamily="34" charset="0"/>
                <a:cs typeface="Arial" pitchFamily="34" charset="0"/>
              </a:rPr>
              <a:t>países o jurisdicciones catalogadas por el Grupo de Acción Financiera como de Alto Riesgo o No Cooperantes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es-ES" sz="1400" dirty="0">
                <a:latin typeface="Arial" pitchFamily="34" charset="0"/>
                <a:cs typeface="Arial" pitchFamily="34" charset="0"/>
              </a:rPr>
              <a:t>Las </a:t>
            </a:r>
            <a:r>
              <a:rPr lang="es-ES" sz="1400" b="1" dirty="0">
                <a:latin typeface="Arial" pitchFamily="34" charset="0"/>
                <a:cs typeface="Arial" pitchFamily="34" charset="0"/>
              </a:rPr>
              <a:t>personas naturales que cuenten con sentencia condenatoria consentida o ejecutoriada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 vigente </a:t>
            </a:r>
            <a:r>
              <a:rPr lang="es-ES" sz="1200" dirty="0">
                <a:latin typeface="Arial" pitchFamily="34" charset="0"/>
                <a:cs typeface="Arial" pitchFamily="34" charset="0"/>
              </a:rPr>
              <a:t>(Delitos aduaneros, tributarios, lavados de activos, terrorismo y crimen organizado y diversos delitos previstos en el Código Penal: secuestro, trata de personas, robo agravado, extorsión, trafico ilícito de drogas, trafico ilícito de migrantes, trafico de influencias, </a:t>
            </a:r>
            <a:r>
              <a:rPr lang="es-ES" sz="1200" dirty="0" err="1">
                <a:latin typeface="Arial" pitchFamily="34" charset="0"/>
                <a:cs typeface="Arial" pitchFamily="34" charset="0"/>
              </a:rPr>
              <a:t>etc</a:t>
            </a:r>
            <a:r>
              <a:rPr lang="es-ES" sz="1200" dirty="0">
                <a:latin typeface="Arial" pitchFamily="34" charset="0"/>
                <a:cs typeface="Arial" pitchFamily="34" charset="0"/>
              </a:rPr>
              <a:t>).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es-ES" sz="1400" dirty="0">
                <a:latin typeface="Arial" pitchFamily="34" charset="0"/>
                <a:cs typeface="Arial" pitchFamily="34" charset="0"/>
              </a:rPr>
              <a:t>Las </a:t>
            </a:r>
            <a:r>
              <a:rPr lang="es-ES" sz="1400" b="1" dirty="0">
                <a:latin typeface="Arial" pitchFamily="34" charset="0"/>
                <a:cs typeface="Arial" pitchFamily="34" charset="0"/>
              </a:rPr>
              <a:t>personas naturales 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que a partir del año 2009 hayan tenido o tengan la calidad de </a:t>
            </a:r>
            <a:r>
              <a:rPr lang="es-ES" sz="1400" b="1" dirty="0">
                <a:latin typeface="Arial" pitchFamily="34" charset="0"/>
                <a:cs typeface="Arial" pitchFamily="34" charset="0"/>
              </a:rPr>
              <a:t>funcionario público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. Esta exclusión también se aplicará a su cónyuge, concubino(a) o pariente hasta el 2do grado de consanguinidad y 2do de afinidad.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es-ES" sz="1400" dirty="0">
                <a:latin typeface="Arial" pitchFamily="34" charset="0"/>
                <a:cs typeface="Arial" pitchFamily="34" charset="0"/>
              </a:rPr>
              <a:t>Las rentas no declaradas se encuentren contenidas en una </a:t>
            </a:r>
            <a:r>
              <a:rPr lang="es-ES" sz="1400" b="1" dirty="0">
                <a:latin typeface="Arial" pitchFamily="34" charset="0"/>
                <a:cs typeface="Arial" pitchFamily="34" charset="0"/>
              </a:rPr>
              <a:t>Resolución de Determinación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 debidamente notificada.</a:t>
            </a:r>
          </a:p>
        </p:txBody>
      </p:sp>
      <p:sp>
        <p:nvSpPr>
          <p:cNvPr id="5" name="CuadroTexto 2"/>
          <p:cNvSpPr txBox="1"/>
          <p:nvPr/>
        </p:nvSpPr>
        <p:spPr>
          <a:xfrm>
            <a:off x="395536" y="2564904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EXCLUSIONES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7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249144"/>
            <a:ext cx="2724150" cy="608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27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2"/>
          <p:cNvSpPr txBox="1"/>
          <p:nvPr/>
        </p:nvSpPr>
        <p:spPr>
          <a:xfrm>
            <a:off x="539552" y="260648"/>
            <a:ext cx="8388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EFECTOS DEL ACOGIMIENTO AL RÉGIMEN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1"/>
          <p:cNvSpPr txBox="1"/>
          <p:nvPr/>
        </p:nvSpPr>
        <p:spPr>
          <a:xfrm>
            <a:off x="323528" y="1628800"/>
            <a:ext cx="8424936" cy="181588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sz="1600" dirty="0">
                <a:latin typeface="Arial" pitchFamily="34" charset="0"/>
                <a:cs typeface="Arial" pitchFamily="34" charset="0"/>
              </a:rPr>
              <a:t>Con el acogimiento al Régimen se </a:t>
            </a:r>
            <a:r>
              <a:rPr lang="es-ES" sz="1600" b="1" dirty="0">
                <a:latin typeface="Arial" pitchFamily="34" charset="0"/>
                <a:cs typeface="Arial" pitchFamily="34" charset="0"/>
              </a:rPr>
              <a:t>entenderán cumplidas todas las obligaciones tributarias del IR</a:t>
            </a:r>
            <a:r>
              <a:rPr lang="es-ES" sz="1600" dirty="0">
                <a:latin typeface="Arial" pitchFamily="34" charset="0"/>
                <a:cs typeface="Arial" pitchFamily="34" charset="0"/>
              </a:rPr>
              <a:t>. La </a:t>
            </a:r>
            <a:r>
              <a:rPr lang="es-ES" sz="1600" u="sng" dirty="0">
                <a:latin typeface="Arial" pitchFamily="34" charset="0"/>
                <a:cs typeface="Arial" pitchFamily="34" charset="0"/>
              </a:rPr>
              <a:t>SUNAT no podrá </a:t>
            </a:r>
            <a:r>
              <a:rPr lang="es-ES" sz="1600" dirty="0">
                <a:latin typeface="Arial" pitchFamily="34" charset="0"/>
                <a:cs typeface="Arial" pitchFamily="34" charset="0"/>
              </a:rPr>
              <a:t>determinar obligación tributaria, ni determinar infracciones ni aplicar sanciones, así como tampoco cobrar intereses moratorios devengados, vinculados a dichas rentas.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sz="1600" dirty="0">
                <a:latin typeface="Arial" pitchFamily="34" charset="0"/>
                <a:cs typeface="Arial" pitchFamily="34" charset="0"/>
              </a:rPr>
              <a:t>Respecto de los delitos tributarios y/o aduaneros </a:t>
            </a:r>
            <a:r>
              <a:rPr lang="es-ES" sz="1600" b="1" dirty="0">
                <a:latin typeface="Arial" pitchFamily="34" charset="0"/>
                <a:cs typeface="Arial" pitchFamily="34" charset="0"/>
              </a:rPr>
              <a:t>no procederá el ejercicio de la acción penal </a:t>
            </a:r>
            <a:r>
              <a:rPr lang="es-ES" sz="1600" dirty="0">
                <a:latin typeface="Arial" pitchFamily="34" charset="0"/>
                <a:cs typeface="Arial" pitchFamily="34" charset="0"/>
              </a:rPr>
              <a:t>por parte del Ministerio Público, ni la comunicación de indicios por parte de la SUNAT.</a:t>
            </a: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7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52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75556" y="836712"/>
            <a:ext cx="8208912" cy="2246769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Arial" pitchFamily="34" charset="0"/>
                <a:cs typeface="Arial" pitchFamily="34" charset="0"/>
              </a:rPr>
              <a:t>8. </a:t>
            </a:r>
            <a:r>
              <a:rPr lang="es-ES" sz="2800" b="1" u="sng" dirty="0">
                <a:latin typeface="Arial" pitchFamily="34" charset="0"/>
                <a:cs typeface="Arial" pitchFamily="34" charset="0"/>
              </a:rPr>
              <a:t>LEY Nº 30524</a:t>
            </a:r>
          </a:p>
          <a:p>
            <a:pPr algn="ctr"/>
            <a:r>
              <a:rPr lang="es-ES" sz="2800" b="1" dirty="0">
                <a:latin typeface="Arial" pitchFamily="34" charset="0"/>
                <a:cs typeface="Arial" pitchFamily="34" charset="0"/>
              </a:rPr>
              <a:t>Ley de prórroga del pago del Impuesto General a las Ventas (IGV) para la Micro y Pequeña Empresa - “IGV Justo”</a:t>
            </a:r>
          </a:p>
          <a:p>
            <a:pPr algn="ctr"/>
            <a:endParaRPr lang="es-PE" sz="2800" b="1" u="sng" dirty="0"/>
          </a:p>
        </p:txBody>
      </p:sp>
      <p:sp>
        <p:nvSpPr>
          <p:cNvPr id="3" name="CuadroTexto 2"/>
          <p:cNvSpPr txBox="1"/>
          <p:nvPr/>
        </p:nvSpPr>
        <p:spPr>
          <a:xfrm>
            <a:off x="1259632" y="3645024"/>
            <a:ext cx="6840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876550" algn="l"/>
                <a:tab pos="3052763" algn="l"/>
              </a:tabLst>
            </a:pPr>
            <a:r>
              <a:rPr lang="es-PE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Fecha de Publicación	: 	13 de diciembre de 2016</a:t>
            </a:r>
          </a:p>
          <a:p>
            <a:pPr>
              <a:tabLst>
                <a:tab pos="2147888" algn="l"/>
                <a:tab pos="2876550" algn="l"/>
                <a:tab pos="3052763" algn="l"/>
              </a:tabLst>
            </a:pPr>
            <a:r>
              <a:rPr lang="es-PE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Fecha de Vigencia		: 	</a:t>
            </a:r>
            <a:r>
              <a:rPr lang="es-E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partir del mes siguiente a la 				fecha de publicación del Decreto 			Supremo que reglamente.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624196" y="5003884"/>
            <a:ext cx="8136904" cy="738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OBJETO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: Establecer la prórroga del pago del IGV que corresponda a las 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micro y pequeñas empresas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con ventas anuales hasta </a:t>
            </a:r>
            <a:r>
              <a:rPr lang="es-ES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1700 UIT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que cumplan con las características establecidas en el 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artículo 5°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Decreto Supremo 013-2013-PRODUCE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6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98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95536" y="1988840"/>
            <a:ext cx="8352928" cy="37856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Artículo 30</a:t>
            </a: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. FORMA Y OPORTUNIDAD DE LA DECLARACIÓN Y PAGO DEL IMPUESTO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    (..)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MYPE con ventas anuales </a:t>
            </a:r>
            <a:r>
              <a:rPr lang="es-ES" sz="2400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hasta 1700 UIT </a:t>
            </a:r>
            <a:r>
              <a:rPr lang="es-E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pueden </a:t>
            </a:r>
            <a:r>
              <a:rPr lang="es-E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postergar</a:t>
            </a:r>
            <a:r>
              <a:rPr lang="es-E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pago del Impuesto por </a:t>
            </a:r>
            <a:r>
              <a:rPr lang="es-ES" sz="2400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tres meses posteriores </a:t>
            </a:r>
            <a:r>
              <a:rPr lang="es-E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su obligación de declarar de acuerdo a lo que establezca el Reglamento. </a:t>
            </a:r>
            <a:r>
              <a:rPr lang="es-ES" sz="2400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postergación no genera intereses moratorios ni multas</a:t>
            </a:r>
            <a:r>
              <a:rPr lang="es-E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     (..)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771800" y="6021288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C00000"/>
                </a:solidFill>
              </a:rPr>
              <a:t>Artículo 2° Ley 30524 </a:t>
            </a:r>
            <a:endParaRPr lang="es-ES" dirty="0">
              <a:solidFill>
                <a:srgbClr val="C00000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827584" y="346889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MODIFICACIÓN DEL </a:t>
            </a:r>
            <a:r>
              <a:rPr lang="es-E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ARTÍCULO 30°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DE LA LEY DEL IGV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6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46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39552" y="1896828"/>
            <a:ext cx="8064896" cy="369331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b="1" u="sng" dirty="0"/>
              <a:t>No están comprendidas </a:t>
            </a:r>
            <a:r>
              <a:rPr lang="es-ES" dirty="0"/>
              <a:t>en los alcances de la presente Ley:</a:t>
            </a:r>
          </a:p>
          <a:p>
            <a:pPr algn="just"/>
            <a:endParaRPr lang="es-ES" dirty="0"/>
          </a:p>
          <a:p>
            <a:pPr marL="400050" indent="-400050" algn="just">
              <a:buFont typeface="+mj-lt"/>
              <a:buAutoNum type="romanLcPeriod"/>
            </a:pPr>
            <a:r>
              <a:rPr lang="es-ES" dirty="0"/>
              <a:t>Las MYPE que mantengan </a:t>
            </a:r>
            <a:r>
              <a:rPr lang="es-ES" b="1" dirty="0"/>
              <a:t>deudas tributarias exigibles coactivamente </a:t>
            </a:r>
            <a:r>
              <a:rPr lang="es-ES" dirty="0"/>
              <a:t>mayores </a:t>
            </a:r>
            <a:r>
              <a:rPr lang="es-ES" b="1" u="sng" dirty="0"/>
              <a:t>a 1 UIT.</a:t>
            </a:r>
          </a:p>
          <a:p>
            <a:pPr marL="400050" indent="-400050" algn="just">
              <a:buFont typeface="+mj-lt"/>
              <a:buAutoNum type="romanLcPeriod"/>
            </a:pPr>
            <a:r>
              <a:rPr lang="es-ES" dirty="0"/>
              <a:t>Las MYPE que tengan como titular a una persona natural o socios que hubieran sido condenados por </a:t>
            </a:r>
            <a:r>
              <a:rPr lang="es-ES" b="1" dirty="0"/>
              <a:t>delitos tributarios</a:t>
            </a:r>
            <a:r>
              <a:rPr lang="es-ES" dirty="0"/>
              <a:t>.</a:t>
            </a:r>
          </a:p>
          <a:p>
            <a:pPr marL="400050" indent="-400050" algn="just">
              <a:buFont typeface="+mj-lt"/>
              <a:buAutoNum type="romanLcPeriod"/>
            </a:pPr>
            <a:r>
              <a:rPr lang="es-ES" dirty="0"/>
              <a:t>Quienes se encuentren en </a:t>
            </a:r>
            <a:r>
              <a:rPr lang="es-ES" b="1" dirty="0"/>
              <a:t>proceso concursal</a:t>
            </a:r>
            <a:r>
              <a:rPr lang="es-ES" dirty="0"/>
              <a:t>.</a:t>
            </a:r>
          </a:p>
          <a:p>
            <a:pPr marL="400050" indent="-400050" algn="just">
              <a:buFont typeface="+mj-lt"/>
              <a:buAutoNum type="romanLcPeriod"/>
            </a:pPr>
            <a:r>
              <a:rPr lang="es-ES" dirty="0"/>
              <a:t>Las MYPE que hubieran </a:t>
            </a:r>
            <a:r>
              <a:rPr lang="es-ES" u="sng" dirty="0"/>
              <a:t>incumplido</a:t>
            </a:r>
            <a:r>
              <a:rPr lang="es-ES" dirty="0"/>
              <a:t> con presentar sus declaraciones y/o efectuar el pago de sus obligaciones del IGV e IR al que se encuentren afectas, correspondientes a los 12 períodos anteriores, salvo que </a:t>
            </a:r>
            <a:r>
              <a:rPr lang="es-ES" b="1" dirty="0"/>
              <a:t>regularicen</a:t>
            </a:r>
            <a:r>
              <a:rPr lang="es-ES" dirty="0"/>
              <a:t> pagando o fraccionando dichas obligaciones en un plazo de hasta 90 días previos al acogimiento. La SUNAT deberá otorgar las facilidades con un </a:t>
            </a:r>
            <a:r>
              <a:rPr lang="es-ES" b="1" dirty="0"/>
              <a:t>fraccionamiento especial</a:t>
            </a:r>
            <a:r>
              <a:rPr lang="es-ES" dirty="0"/>
              <a:t>.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771800" y="6021288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C00000"/>
                </a:solidFill>
              </a:rPr>
              <a:t>Artículo 3° Ley 30524 </a:t>
            </a:r>
            <a:endParaRPr lang="es-ES" dirty="0">
              <a:solidFill>
                <a:srgbClr val="C00000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087724" y="668021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800" b="1" dirty="0">
                <a:latin typeface="Arial" panose="020B0604020202020204" pitchFamily="34" charset="0"/>
                <a:cs typeface="Arial" panose="020B0604020202020204" pitchFamily="34" charset="0"/>
              </a:rPr>
              <a:t>AMBITO DE APLICACIÓN</a:t>
            </a:r>
            <a:endParaRPr lang="es-E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6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41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75556" y="1628800"/>
            <a:ext cx="8208912" cy="138499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Arial" pitchFamily="34" charset="0"/>
                <a:cs typeface="Arial" pitchFamily="34" charset="0"/>
              </a:rPr>
              <a:t>9. </a:t>
            </a:r>
            <a:r>
              <a:rPr lang="es-ES" sz="2800" b="1" u="sng" dirty="0">
                <a:latin typeface="Arial" pitchFamily="34" charset="0"/>
                <a:cs typeface="Arial" pitchFamily="34" charset="0"/>
              </a:rPr>
              <a:t>DECRETO LEGISLATIVO Nº 1269</a:t>
            </a:r>
            <a:r>
              <a:rPr lang="es-ES" sz="2800" b="1" dirty="0">
                <a:latin typeface="Arial" pitchFamily="34" charset="0"/>
                <a:cs typeface="Arial" pitchFamily="34" charset="0"/>
              </a:rPr>
              <a:t/>
            </a:r>
            <a:br>
              <a:rPr lang="es-ES" sz="2800" b="1" dirty="0">
                <a:latin typeface="Arial" pitchFamily="34" charset="0"/>
                <a:cs typeface="Arial" pitchFamily="34" charset="0"/>
              </a:rPr>
            </a:br>
            <a:r>
              <a:rPr lang="es-ES" sz="2800" b="1" dirty="0">
                <a:latin typeface="Arial" pitchFamily="34" charset="0"/>
                <a:cs typeface="Arial" pitchFamily="34" charset="0"/>
              </a:rPr>
              <a:t>Decreto Legislativo que crea el </a:t>
            </a:r>
            <a:r>
              <a:rPr lang="es-E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Régimen </a:t>
            </a:r>
            <a:r>
              <a:rPr lang="es-ES" sz="2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Mype</a:t>
            </a:r>
            <a:r>
              <a:rPr lang="es-E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 Tributario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del Impuesto a la Renta - </a:t>
            </a:r>
            <a:r>
              <a:rPr lang="es-E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RMT</a:t>
            </a:r>
            <a:endParaRPr lang="es-PE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691680" y="3645024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147888" algn="l"/>
              </a:tabLst>
            </a:pPr>
            <a:r>
              <a:rPr lang="es-PE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Fecha de Publicación	: 20 de diciembre de 2016</a:t>
            </a:r>
          </a:p>
          <a:p>
            <a:pPr>
              <a:tabLst>
                <a:tab pos="2147888" algn="l"/>
              </a:tabLst>
            </a:pPr>
            <a:r>
              <a:rPr lang="es-PE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Fecha de Vigencia		: 01 de enero de 2017</a:t>
            </a:r>
            <a:endParaRPr lang="es-E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661245" y="4888778"/>
            <a:ext cx="6120680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E" b="1" u="sng" dirty="0"/>
              <a:t>REGLAMENTACIÓN</a:t>
            </a:r>
            <a:r>
              <a:rPr lang="es-PE" dirty="0"/>
              <a:t>:       </a:t>
            </a:r>
            <a:r>
              <a:rPr lang="es-ES" b="1" dirty="0"/>
              <a:t>DECRETO SUPREMO N° 403-2016-EF</a:t>
            </a:r>
          </a:p>
          <a:p>
            <a:pPr marL="2244725" indent="-2244725"/>
            <a:r>
              <a:rPr lang="es-PE" dirty="0"/>
              <a:t>	</a:t>
            </a:r>
            <a:r>
              <a:rPr lang="es-ES" b="1" dirty="0"/>
              <a:t>Publicación</a:t>
            </a:r>
            <a:r>
              <a:rPr lang="es-ES" dirty="0"/>
              <a:t>: 31/12/2016</a:t>
            </a:r>
          </a:p>
          <a:p>
            <a:pPr marL="2244725" indent="-2244725"/>
            <a:r>
              <a:rPr lang="es-PE" dirty="0"/>
              <a:t>	</a:t>
            </a:r>
            <a:r>
              <a:rPr lang="es-ES" b="1" dirty="0"/>
              <a:t>Vigencia</a:t>
            </a:r>
            <a:r>
              <a:rPr lang="es-ES" dirty="0"/>
              <a:t>: 01/01/2017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6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3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91263" cy="1143000"/>
          </a:xfrm>
        </p:spPr>
        <p:txBody>
          <a:bodyPr>
            <a:normAutofit/>
          </a:bodyPr>
          <a:lstStyle/>
          <a:p>
            <a:r>
              <a:rPr lang="es-PE" sz="2800" b="1" dirty="0">
                <a:latin typeface="Arial" charset="0"/>
                <a:cs typeface="Arial" charset="0"/>
              </a:rPr>
              <a:t>RÉGIMEN MYPE TRIBUTARIO (RMT)</a:t>
            </a:r>
            <a:br>
              <a:rPr lang="es-PE" sz="2800" b="1" dirty="0">
                <a:latin typeface="Arial" charset="0"/>
                <a:cs typeface="Arial" charset="0"/>
              </a:rPr>
            </a:br>
            <a:r>
              <a:rPr lang="es-PE" sz="2800" b="1" dirty="0">
                <a:latin typeface="Arial" charset="0"/>
                <a:cs typeface="Arial" charset="0"/>
              </a:rPr>
              <a:t>Sujetos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95536" y="1340768"/>
            <a:ext cx="8496944" cy="40789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79681" tIns="39840" rIns="79681" bIns="39840" rtlCol="0">
            <a:spAutoFit/>
          </a:bodyPr>
          <a:lstStyle/>
          <a:p>
            <a:pPr lvl="0"/>
            <a:r>
              <a:rPr lang="es-PE" b="1" u="sng" dirty="0">
                <a:latin typeface="Arial" pitchFamily="34" charset="0"/>
                <a:cs typeface="Arial" pitchFamily="34" charset="0"/>
              </a:rPr>
              <a:t>UNIVERSO COMPRENDIDO:</a:t>
            </a:r>
          </a:p>
          <a:p>
            <a:pPr algn="just"/>
            <a:r>
              <a:rPr lang="es-PE" dirty="0">
                <a:latin typeface="Arial" pitchFamily="34" charset="0"/>
                <a:cs typeface="Arial" pitchFamily="34" charset="0"/>
              </a:rPr>
              <a:t>Contribuyentes domiciliados que obtengan rentas de tercera categoría cuyos ingresos netos en el ejercicio gravable no superen las 1 700 UIT.</a:t>
            </a:r>
          </a:p>
          <a:p>
            <a:endParaRPr lang="es-PE" dirty="0">
              <a:latin typeface="Arial" pitchFamily="34" charset="0"/>
              <a:cs typeface="Arial" pitchFamily="34" charset="0"/>
            </a:endParaRPr>
          </a:p>
          <a:p>
            <a:r>
              <a:rPr lang="es-PE" dirty="0">
                <a:latin typeface="Arial" pitchFamily="34" charset="0"/>
                <a:cs typeface="Arial" pitchFamily="34" charset="0"/>
              </a:rPr>
              <a:t> </a:t>
            </a:r>
          </a:p>
          <a:p>
            <a:pPr lvl="0"/>
            <a:r>
              <a:rPr lang="es-PE" b="1" u="sng" dirty="0">
                <a:latin typeface="Arial" pitchFamily="34" charset="0"/>
                <a:cs typeface="Arial" pitchFamily="34" charset="0"/>
              </a:rPr>
              <a:t>SUJETOS NO COMPRENDIDOS:</a:t>
            </a:r>
          </a:p>
          <a:p>
            <a:pPr marL="752890" lvl="2" indent="-332003" algn="just">
              <a:spcBef>
                <a:spcPts val="1307"/>
              </a:spcBef>
              <a:buFont typeface="Wingdings" pitchFamily="2" charset="2"/>
              <a:buChar char="ü"/>
            </a:pPr>
            <a:r>
              <a:rPr lang="es-PE" dirty="0">
                <a:latin typeface="Arial" pitchFamily="34" charset="0"/>
                <a:cs typeface="Arial" pitchFamily="34" charset="0"/>
              </a:rPr>
              <a:t>Quienes tengan vinculación directa o indirecta en función al capital y cuyos ingresos conjuntos superen 1 700 UIT.</a:t>
            </a:r>
          </a:p>
          <a:p>
            <a:pPr marL="752890" lvl="2" indent="-332003" algn="just">
              <a:spcBef>
                <a:spcPts val="1046"/>
              </a:spcBef>
              <a:buFont typeface="Wingdings" pitchFamily="2" charset="2"/>
              <a:buChar char="ü"/>
            </a:pPr>
            <a:r>
              <a:rPr lang="es-PE" dirty="0">
                <a:latin typeface="Arial" pitchFamily="34" charset="0"/>
                <a:cs typeface="Arial" pitchFamily="34" charset="0"/>
              </a:rPr>
              <a:t>Sucursales, agencias o cualquier otro establecimiento permanente (contribuyente Tipo 29).</a:t>
            </a:r>
          </a:p>
          <a:p>
            <a:pPr marL="752890" lvl="2" indent="-332003" algn="just">
              <a:spcBef>
                <a:spcPts val="1046"/>
              </a:spcBef>
              <a:buFont typeface="Wingdings" pitchFamily="2" charset="2"/>
              <a:buChar char="ü"/>
            </a:pPr>
            <a:r>
              <a:rPr lang="es-PE" dirty="0">
                <a:latin typeface="Arial" pitchFamily="34" charset="0"/>
                <a:cs typeface="Arial" pitchFamily="34" charset="0"/>
              </a:rPr>
              <a:t>Quienes en el ejercicio anterior hayan obtenido ingresos netos anuales superiores a 1 700 UIT. </a:t>
            </a:r>
          </a:p>
          <a:p>
            <a:pPr marL="752890" lvl="2" indent="-332003" algn="just">
              <a:spcBef>
                <a:spcPts val="1046"/>
              </a:spcBef>
              <a:buFont typeface="Wingdings" pitchFamily="2" charset="2"/>
              <a:buChar char="ü"/>
            </a:pPr>
            <a:endParaRPr lang="es-PE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  <p:pic>
        <p:nvPicPr>
          <p:cNvPr id="7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60921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1368881" y="3037136"/>
            <a:ext cx="1740100" cy="6223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sz="1700" b="1" dirty="0"/>
              <a:t>Ingresos Netos 300 UIT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5913102" y="3037136"/>
            <a:ext cx="1740100" cy="6223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sz="1700" b="1" dirty="0"/>
              <a:t>Ingresos Netos</a:t>
            </a:r>
          </a:p>
          <a:p>
            <a:pPr algn="ctr"/>
            <a:r>
              <a:rPr lang="es-PE" sz="1700" b="1" dirty="0"/>
              <a:t>300 - 1 700 UIT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3372186" y="1600302"/>
            <a:ext cx="1964665" cy="52248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sz="2100" b="1" dirty="0"/>
              <a:t>RMT</a:t>
            </a:r>
          </a:p>
        </p:txBody>
      </p:sp>
      <p:cxnSp>
        <p:nvCxnSpPr>
          <p:cNvPr id="15" name="14 Conector recto de flecha"/>
          <p:cNvCxnSpPr>
            <a:stCxn id="28" idx="2"/>
            <a:endCxn id="7" idx="0"/>
          </p:cNvCxnSpPr>
          <p:nvPr/>
        </p:nvCxnSpPr>
        <p:spPr>
          <a:xfrm>
            <a:off x="4354519" y="2710583"/>
            <a:ext cx="2428633" cy="3265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>
            <a:stCxn id="28" idx="2"/>
            <a:endCxn id="6" idx="0"/>
          </p:cNvCxnSpPr>
          <p:nvPr/>
        </p:nvCxnSpPr>
        <p:spPr>
          <a:xfrm flipH="1">
            <a:off x="2238931" y="2710583"/>
            <a:ext cx="2115588" cy="3265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1 Título"/>
          <p:cNvSpPr>
            <a:spLocks noGrp="1"/>
          </p:cNvSpPr>
          <p:nvPr>
            <p:ph type="title"/>
          </p:nvPr>
        </p:nvSpPr>
        <p:spPr>
          <a:xfrm>
            <a:off x="457201" y="116632"/>
            <a:ext cx="8219255" cy="1143000"/>
          </a:xfrm>
        </p:spPr>
        <p:txBody>
          <a:bodyPr>
            <a:normAutofit fontScale="90000"/>
          </a:bodyPr>
          <a:lstStyle/>
          <a:p>
            <a:r>
              <a:rPr lang="es-PE" sz="2800" b="1" dirty="0">
                <a:latin typeface="Arial" charset="0"/>
                <a:cs typeface="Arial" charset="0"/>
              </a:rPr>
              <a:t>RÉGIMEN MYPE TRIBUTARIO (RMT</a:t>
            </a:r>
            <a:r>
              <a:rPr lang="es-PE" sz="2800" b="1" dirty="0" smtClean="0">
                <a:latin typeface="Arial" charset="0"/>
                <a:cs typeface="Arial" charset="0"/>
              </a:rPr>
              <a:t>)</a:t>
            </a:r>
            <a:br>
              <a:rPr lang="es-PE" sz="2800" b="1" dirty="0" smtClean="0">
                <a:latin typeface="Arial" charset="0"/>
                <a:cs typeface="Arial" charset="0"/>
              </a:rPr>
            </a:br>
            <a:r>
              <a:rPr lang="es-PE" sz="2800" dirty="0" smtClean="0">
                <a:latin typeface="Arial" charset="0"/>
                <a:cs typeface="Arial" charset="0"/>
              </a:rPr>
              <a:t>Diseño</a:t>
            </a:r>
            <a:r>
              <a:rPr lang="es-PE" sz="2800" b="1" dirty="0">
                <a:latin typeface="Arial" charset="0"/>
                <a:cs typeface="Arial" charset="0"/>
              </a:rPr>
              <a:t/>
            </a:r>
            <a:br>
              <a:rPr lang="es-PE" sz="2800" b="1" dirty="0">
                <a:latin typeface="Arial" charset="0"/>
                <a:cs typeface="Arial" charset="0"/>
              </a:rPr>
            </a:br>
            <a:endParaRPr lang="es-PE" sz="2800" dirty="0">
              <a:latin typeface="Arial" charset="0"/>
              <a:cs typeface="Arial" charset="0"/>
            </a:endParaRPr>
          </a:p>
        </p:txBody>
      </p:sp>
      <p:graphicFrame>
        <p:nvGraphicFramePr>
          <p:cNvPr id="20" name="1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077580"/>
              </p:ext>
            </p:extLst>
          </p:nvPr>
        </p:nvGraphicFramePr>
        <p:xfrm>
          <a:off x="3474735" y="4604591"/>
          <a:ext cx="2112520" cy="1315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2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3630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69967">
                <a:tc>
                  <a:txBody>
                    <a:bodyPr/>
                    <a:lstStyle/>
                    <a:p>
                      <a:pPr marL="360000" algn="l">
                        <a:spcBef>
                          <a:spcPts val="600"/>
                        </a:spcBef>
                      </a:pPr>
                      <a:r>
                        <a:rPr lang="es-PE" sz="1400" dirty="0"/>
                        <a:t>Renta Neta</a:t>
                      </a:r>
                    </a:p>
                  </a:txBody>
                  <a:tcPr marL="77410" marR="77410" marT="41468" marB="41468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 dirty="0"/>
                        <a:t>Tasas sobre utilidad</a:t>
                      </a:r>
                    </a:p>
                  </a:txBody>
                  <a:tcPr marL="77410" marR="77410" marT="41468" marB="41468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6451">
                <a:tc>
                  <a:txBody>
                    <a:bodyPr/>
                    <a:lstStyle/>
                    <a:p>
                      <a:r>
                        <a:rPr lang="es-PE" sz="1400" dirty="0"/>
                        <a:t>Hasta 15 UIT</a:t>
                      </a:r>
                    </a:p>
                  </a:txBody>
                  <a:tcPr marL="77410" marR="77410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 dirty="0"/>
                        <a:t>10%</a:t>
                      </a:r>
                    </a:p>
                  </a:txBody>
                  <a:tcPr marL="77410" marR="77410" marT="41468" marB="41468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6451">
                <a:tc>
                  <a:txBody>
                    <a:bodyPr/>
                    <a:lstStyle/>
                    <a:p>
                      <a:r>
                        <a:rPr lang="es-PE" sz="1400" dirty="0"/>
                        <a:t>Más de 15</a:t>
                      </a:r>
                      <a:r>
                        <a:rPr lang="es-PE" sz="1400" baseline="0" dirty="0"/>
                        <a:t> </a:t>
                      </a:r>
                      <a:r>
                        <a:rPr lang="es-PE" sz="1400" dirty="0"/>
                        <a:t>UIT</a:t>
                      </a:r>
                    </a:p>
                  </a:txBody>
                  <a:tcPr marL="77410" marR="77410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 dirty="0"/>
                        <a:t>29.5%</a:t>
                      </a:r>
                    </a:p>
                  </a:txBody>
                  <a:tcPr marL="77410" marR="77410" marT="41468" marB="41468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4" name="23 Rectángulo redondeado"/>
          <p:cNvSpPr/>
          <p:nvPr/>
        </p:nvSpPr>
        <p:spPr>
          <a:xfrm>
            <a:off x="5913101" y="3951485"/>
            <a:ext cx="1740101" cy="72528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sz="1400" b="1" dirty="0"/>
              <a:t>Pagos a cuenta</a:t>
            </a:r>
          </a:p>
          <a:p>
            <a:r>
              <a:rPr lang="es-PE" sz="1200" b="1" dirty="0"/>
              <a:t>      - Coeficiente</a:t>
            </a:r>
          </a:p>
          <a:p>
            <a:r>
              <a:rPr lang="es-PE" sz="1200" b="1" dirty="0"/>
              <a:t>      - Porcentaje (1.5%)</a:t>
            </a:r>
          </a:p>
        </p:txBody>
      </p:sp>
      <p:sp>
        <p:nvSpPr>
          <p:cNvPr id="25" name="24 Rectángulo redondeado"/>
          <p:cNvSpPr/>
          <p:nvPr/>
        </p:nvSpPr>
        <p:spPr>
          <a:xfrm>
            <a:off x="1368880" y="3951487"/>
            <a:ext cx="1740100" cy="72527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sz="1400" b="1" dirty="0"/>
              <a:t>Pagos a cuenta</a:t>
            </a:r>
          </a:p>
          <a:p>
            <a:r>
              <a:rPr lang="es-PE" sz="1200" b="1" dirty="0"/>
              <a:t>      - (1%)</a:t>
            </a:r>
          </a:p>
          <a:p>
            <a:endParaRPr lang="es-PE" sz="1200" b="1" dirty="0"/>
          </a:p>
        </p:txBody>
      </p:sp>
      <p:sp>
        <p:nvSpPr>
          <p:cNvPr id="28" name="27 Rectángulo redondeado"/>
          <p:cNvSpPr/>
          <p:nvPr/>
        </p:nvSpPr>
        <p:spPr>
          <a:xfrm>
            <a:off x="3372186" y="2318719"/>
            <a:ext cx="1964665" cy="3918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sz="1700" b="1" dirty="0"/>
              <a:t>UTILIDAD</a:t>
            </a:r>
          </a:p>
        </p:txBody>
      </p:sp>
      <p:cxnSp>
        <p:nvCxnSpPr>
          <p:cNvPr id="39" name="38 Conector recto de flecha"/>
          <p:cNvCxnSpPr>
            <a:stCxn id="6" idx="2"/>
            <a:endCxn id="25" idx="0"/>
          </p:cNvCxnSpPr>
          <p:nvPr/>
        </p:nvCxnSpPr>
        <p:spPr>
          <a:xfrm flipH="1">
            <a:off x="2238930" y="3659437"/>
            <a:ext cx="1" cy="2920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 de flecha"/>
          <p:cNvCxnSpPr>
            <a:stCxn id="7" idx="2"/>
            <a:endCxn id="24" idx="0"/>
          </p:cNvCxnSpPr>
          <p:nvPr/>
        </p:nvCxnSpPr>
        <p:spPr>
          <a:xfrm>
            <a:off x="6783152" y="3659437"/>
            <a:ext cx="0" cy="29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 de flecha"/>
          <p:cNvCxnSpPr>
            <a:stCxn id="5" idx="2"/>
            <a:endCxn id="28" idx="0"/>
          </p:cNvCxnSpPr>
          <p:nvPr/>
        </p:nvCxnSpPr>
        <p:spPr>
          <a:xfrm>
            <a:off x="4354519" y="2122787"/>
            <a:ext cx="0" cy="1959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angular"/>
          <p:cNvCxnSpPr>
            <a:stCxn id="24" idx="2"/>
            <a:endCxn id="20" idx="3"/>
          </p:cNvCxnSpPr>
          <p:nvPr/>
        </p:nvCxnSpPr>
        <p:spPr>
          <a:xfrm rot="5400000">
            <a:off x="5965575" y="4298447"/>
            <a:ext cx="439260" cy="1195897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angular"/>
          <p:cNvCxnSpPr>
            <a:stCxn id="25" idx="2"/>
            <a:endCxn id="20" idx="1"/>
          </p:cNvCxnSpPr>
          <p:nvPr/>
        </p:nvCxnSpPr>
        <p:spPr>
          <a:xfrm rot="16200000" flipH="1">
            <a:off x="2637202" y="4278493"/>
            <a:ext cx="439260" cy="123580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491880" y="4005064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b="1" dirty="0">
                <a:latin typeface="Arial" pitchFamily="34" charset="0"/>
                <a:cs typeface="Arial" pitchFamily="34" charset="0"/>
              </a:rPr>
              <a:t>Escala progresiva</a:t>
            </a:r>
            <a:r>
              <a:rPr lang="es-PE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s-PE" sz="1400" b="1" dirty="0">
                <a:latin typeface="Arial" pitchFamily="34" charset="0"/>
                <a:cs typeface="Arial" pitchFamily="34" charset="0"/>
              </a:rPr>
              <a:t>acumulativa</a:t>
            </a:r>
            <a:endParaRPr lang="es-PE" sz="1400" dirty="0"/>
          </a:p>
        </p:txBody>
      </p:sp>
      <p:sp>
        <p:nvSpPr>
          <p:cNvPr id="22" name="5 Rectángulo redondeado"/>
          <p:cNvSpPr/>
          <p:nvPr/>
        </p:nvSpPr>
        <p:spPr>
          <a:xfrm>
            <a:off x="1211182" y="3085827"/>
            <a:ext cx="2055493" cy="6861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900" b="1" dirty="0"/>
              <a:t>Ingresos Netos 300 UIT</a:t>
            </a:r>
          </a:p>
        </p:txBody>
      </p:sp>
      <p:sp>
        <p:nvSpPr>
          <p:cNvPr id="23" name="6 Rectángulo redondeado"/>
          <p:cNvSpPr/>
          <p:nvPr/>
        </p:nvSpPr>
        <p:spPr>
          <a:xfrm>
            <a:off x="5755404" y="3098308"/>
            <a:ext cx="2055493" cy="6861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900" b="1" dirty="0"/>
              <a:t>Ingresos Netos</a:t>
            </a:r>
          </a:p>
          <a:p>
            <a:pPr algn="ctr"/>
            <a:r>
              <a:rPr lang="es-PE" sz="1900" b="1" dirty="0"/>
              <a:t>300 - 1 700 UIT</a:t>
            </a:r>
          </a:p>
        </p:txBody>
      </p:sp>
      <p:pic>
        <p:nvPicPr>
          <p:cNvPr id="26" name="2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27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  <p:sp>
        <p:nvSpPr>
          <p:cNvPr id="30" name="29 Rectángulo"/>
          <p:cNvSpPr/>
          <p:nvPr/>
        </p:nvSpPr>
        <p:spPr>
          <a:xfrm>
            <a:off x="395536" y="921085"/>
            <a:ext cx="8280920" cy="50405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endParaRPr lang="es-PE"/>
          </a:p>
        </p:txBody>
      </p:sp>
      <p:sp>
        <p:nvSpPr>
          <p:cNvPr id="31" name="30 Rectángulo redondeado"/>
          <p:cNvSpPr/>
          <p:nvPr/>
        </p:nvSpPr>
        <p:spPr>
          <a:xfrm>
            <a:off x="3228169" y="1108611"/>
            <a:ext cx="1964665" cy="52248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sz="2100" b="1" dirty="0"/>
              <a:t>RMT</a:t>
            </a:r>
          </a:p>
        </p:txBody>
      </p:sp>
      <p:sp>
        <p:nvSpPr>
          <p:cNvPr id="32" name="31 CuadroTexto"/>
          <p:cNvSpPr txBox="1"/>
          <p:nvPr/>
        </p:nvSpPr>
        <p:spPr>
          <a:xfrm>
            <a:off x="2660168" y="5419113"/>
            <a:ext cx="3413713" cy="418726"/>
          </a:xfrm>
          <a:prstGeom prst="rect">
            <a:avLst/>
          </a:prstGeom>
          <a:noFill/>
        </p:spPr>
        <p:txBody>
          <a:bodyPr wrap="square" lIns="79681" tIns="39840" rIns="79681" bIns="39840" rtlCol="0">
            <a:spAutoFit/>
          </a:bodyPr>
          <a:lstStyle/>
          <a:p>
            <a:pPr algn="ctr"/>
            <a:r>
              <a:rPr lang="es-PE" sz="2100" b="1" dirty="0"/>
              <a:t>EJERCICIO GRAVABLE</a:t>
            </a:r>
          </a:p>
        </p:txBody>
      </p:sp>
      <p:cxnSp>
        <p:nvCxnSpPr>
          <p:cNvPr id="33" name="32 Conector recto de flecha"/>
          <p:cNvCxnSpPr>
            <a:stCxn id="38" idx="2"/>
          </p:cNvCxnSpPr>
          <p:nvPr/>
        </p:nvCxnSpPr>
        <p:spPr>
          <a:xfrm>
            <a:off x="4210502" y="2218892"/>
            <a:ext cx="2428633" cy="3265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>
            <a:stCxn id="38" idx="2"/>
          </p:cNvCxnSpPr>
          <p:nvPr/>
        </p:nvCxnSpPr>
        <p:spPr>
          <a:xfrm flipH="1">
            <a:off x="2094914" y="2218892"/>
            <a:ext cx="2115588" cy="3265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3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077580"/>
              </p:ext>
            </p:extLst>
          </p:nvPr>
        </p:nvGraphicFramePr>
        <p:xfrm>
          <a:off x="3330718" y="4112900"/>
          <a:ext cx="2112520" cy="1315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2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3630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69967">
                <a:tc>
                  <a:txBody>
                    <a:bodyPr/>
                    <a:lstStyle/>
                    <a:p>
                      <a:pPr marL="360000" algn="l">
                        <a:spcBef>
                          <a:spcPts val="600"/>
                        </a:spcBef>
                      </a:pPr>
                      <a:r>
                        <a:rPr lang="es-PE" sz="1400" dirty="0"/>
                        <a:t>Renta Neta</a:t>
                      </a:r>
                    </a:p>
                  </a:txBody>
                  <a:tcPr marL="77410" marR="77410" marT="41468" marB="41468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 dirty="0"/>
                        <a:t>Tasas sobre utilidad</a:t>
                      </a:r>
                    </a:p>
                  </a:txBody>
                  <a:tcPr marL="77410" marR="77410" marT="41468" marB="41468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6451">
                <a:tc>
                  <a:txBody>
                    <a:bodyPr/>
                    <a:lstStyle/>
                    <a:p>
                      <a:r>
                        <a:rPr lang="es-PE" sz="1400" dirty="0"/>
                        <a:t>Hasta 15 UIT</a:t>
                      </a:r>
                    </a:p>
                  </a:txBody>
                  <a:tcPr marL="77410" marR="77410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 dirty="0"/>
                        <a:t>10%</a:t>
                      </a:r>
                    </a:p>
                  </a:txBody>
                  <a:tcPr marL="77410" marR="77410" marT="41468" marB="41468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6451">
                <a:tc>
                  <a:txBody>
                    <a:bodyPr/>
                    <a:lstStyle/>
                    <a:p>
                      <a:r>
                        <a:rPr lang="es-PE" sz="1400" dirty="0"/>
                        <a:t>Más de 15</a:t>
                      </a:r>
                      <a:r>
                        <a:rPr lang="es-PE" sz="1400" baseline="0" dirty="0"/>
                        <a:t> </a:t>
                      </a:r>
                      <a:r>
                        <a:rPr lang="es-PE" sz="1400" dirty="0"/>
                        <a:t>UIT</a:t>
                      </a:r>
                    </a:p>
                  </a:txBody>
                  <a:tcPr marL="77410" marR="77410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 dirty="0"/>
                        <a:t>29.5%</a:t>
                      </a:r>
                    </a:p>
                  </a:txBody>
                  <a:tcPr marL="77410" marR="77410" marT="41468" marB="41468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6" name="35 Rectángulo redondeado"/>
          <p:cNvSpPr/>
          <p:nvPr/>
        </p:nvSpPr>
        <p:spPr>
          <a:xfrm>
            <a:off x="5769084" y="3459794"/>
            <a:ext cx="1740101" cy="72528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sz="1400" b="1" dirty="0"/>
              <a:t>Pagos a cuenta</a:t>
            </a:r>
          </a:p>
          <a:p>
            <a:r>
              <a:rPr lang="es-PE" sz="1200" b="1" dirty="0"/>
              <a:t>      - Coeficiente</a:t>
            </a:r>
          </a:p>
          <a:p>
            <a:r>
              <a:rPr lang="es-PE" sz="1200" b="1" dirty="0"/>
              <a:t>      - Porcentaje (1.5%)</a:t>
            </a:r>
          </a:p>
        </p:txBody>
      </p:sp>
      <p:sp>
        <p:nvSpPr>
          <p:cNvPr id="37" name="36 Rectángulo redondeado"/>
          <p:cNvSpPr/>
          <p:nvPr/>
        </p:nvSpPr>
        <p:spPr>
          <a:xfrm>
            <a:off x="1224863" y="3459796"/>
            <a:ext cx="1740100" cy="72527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sz="1400" b="1" dirty="0"/>
              <a:t>Pagos a cuenta</a:t>
            </a:r>
          </a:p>
          <a:p>
            <a:r>
              <a:rPr lang="es-PE" sz="1200" b="1" dirty="0"/>
              <a:t>      - (1%)</a:t>
            </a:r>
          </a:p>
          <a:p>
            <a:endParaRPr lang="es-PE" sz="1200" b="1" dirty="0"/>
          </a:p>
        </p:txBody>
      </p:sp>
      <p:sp>
        <p:nvSpPr>
          <p:cNvPr id="38" name="37 Rectángulo redondeado"/>
          <p:cNvSpPr/>
          <p:nvPr/>
        </p:nvSpPr>
        <p:spPr>
          <a:xfrm>
            <a:off x="3228169" y="1827028"/>
            <a:ext cx="1964665" cy="3918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sz="1700" b="1" dirty="0"/>
              <a:t>UTILIDAD</a:t>
            </a:r>
          </a:p>
        </p:txBody>
      </p:sp>
      <p:cxnSp>
        <p:nvCxnSpPr>
          <p:cNvPr id="40" name="39 Conector recto de flecha"/>
          <p:cNvCxnSpPr>
            <a:endCxn id="37" idx="0"/>
          </p:cNvCxnSpPr>
          <p:nvPr/>
        </p:nvCxnSpPr>
        <p:spPr>
          <a:xfrm flipH="1">
            <a:off x="2094913" y="3167746"/>
            <a:ext cx="1" cy="2920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 de flecha"/>
          <p:cNvCxnSpPr>
            <a:endCxn id="36" idx="0"/>
          </p:cNvCxnSpPr>
          <p:nvPr/>
        </p:nvCxnSpPr>
        <p:spPr>
          <a:xfrm>
            <a:off x="6639135" y="3167746"/>
            <a:ext cx="0" cy="29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 de flecha"/>
          <p:cNvCxnSpPr>
            <a:stCxn id="31" idx="2"/>
            <a:endCxn id="38" idx="0"/>
          </p:cNvCxnSpPr>
          <p:nvPr/>
        </p:nvCxnSpPr>
        <p:spPr>
          <a:xfrm>
            <a:off x="4210502" y="1631096"/>
            <a:ext cx="0" cy="1959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angular"/>
          <p:cNvCxnSpPr>
            <a:stCxn id="36" idx="2"/>
            <a:endCxn id="35" idx="3"/>
          </p:cNvCxnSpPr>
          <p:nvPr/>
        </p:nvCxnSpPr>
        <p:spPr>
          <a:xfrm rot="5400000">
            <a:off x="5821558" y="3806756"/>
            <a:ext cx="439260" cy="1195897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angular"/>
          <p:cNvCxnSpPr>
            <a:stCxn id="37" idx="2"/>
            <a:endCxn id="35" idx="1"/>
          </p:cNvCxnSpPr>
          <p:nvPr/>
        </p:nvCxnSpPr>
        <p:spPr>
          <a:xfrm rot="16200000" flipH="1">
            <a:off x="2493185" y="3786802"/>
            <a:ext cx="439260" cy="123580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47 CuadroTexto"/>
          <p:cNvSpPr txBox="1"/>
          <p:nvPr/>
        </p:nvSpPr>
        <p:spPr>
          <a:xfrm>
            <a:off x="3347863" y="3513373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b="1" dirty="0">
                <a:latin typeface="Arial" pitchFamily="34" charset="0"/>
                <a:cs typeface="Arial" pitchFamily="34" charset="0"/>
              </a:rPr>
              <a:t>Escala progresiva</a:t>
            </a:r>
            <a:r>
              <a:rPr lang="es-PE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s-PE" sz="1400" b="1" dirty="0">
                <a:latin typeface="Arial" pitchFamily="34" charset="0"/>
                <a:cs typeface="Arial" pitchFamily="34" charset="0"/>
              </a:rPr>
              <a:t>acumulativa</a:t>
            </a:r>
            <a:endParaRPr lang="es-PE" sz="1400" dirty="0"/>
          </a:p>
        </p:txBody>
      </p:sp>
      <p:sp>
        <p:nvSpPr>
          <p:cNvPr id="50" name="5 Rectángulo redondeado"/>
          <p:cNvSpPr/>
          <p:nvPr/>
        </p:nvSpPr>
        <p:spPr>
          <a:xfrm>
            <a:off x="1067165" y="2594136"/>
            <a:ext cx="2055493" cy="6861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900" b="1" dirty="0"/>
              <a:t>Ingresos Netos 300 UIT</a:t>
            </a:r>
          </a:p>
        </p:txBody>
      </p:sp>
      <p:sp>
        <p:nvSpPr>
          <p:cNvPr id="51" name="6 Rectángulo redondeado"/>
          <p:cNvSpPr/>
          <p:nvPr/>
        </p:nvSpPr>
        <p:spPr>
          <a:xfrm>
            <a:off x="5611387" y="2606617"/>
            <a:ext cx="2055493" cy="6861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900" b="1" dirty="0"/>
              <a:t>Ingresos Netos</a:t>
            </a:r>
          </a:p>
          <a:p>
            <a:pPr algn="ctr"/>
            <a:r>
              <a:rPr lang="es-PE" sz="1900" b="1" dirty="0"/>
              <a:t>300 - 1 700 UIT</a:t>
            </a:r>
          </a:p>
        </p:txBody>
      </p:sp>
    </p:spTree>
    <p:extLst>
      <p:ext uri="{BB962C8B-B14F-4D97-AF65-F5344CB8AC3E}">
        <p14:creationId xmlns:p14="http://schemas.microsoft.com/office/powerpoint/2010/main" val="103466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s-PE" sz="3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FRAES – Ámbito de aplicación</a:t>
            </a:r>
            <a:endParaRPr lang="es-E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79512" y="6001543"/>
            <a:ext cx="5148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400" dirty="0">
                <a:solidFill>
                  <a:schemeClr val="bg1"/>
                </a:solidFill>
              </a:rPr>
              <a:t>Oficina de Defensoría del Contribuyente y Usuario Aduanero</a:t>
            </a:r>
          </a:p>
        </p:txBody>
      </p:sp>
      <p:sp>
        <p:nvSpPr>
          <p:cNvPr id="11" name="10 Rectángulo redondeado"/>
          <p:cNvSpPr/>
          <p:nvPr/>
        </p:nvSpPr>
        <p:spPr>
          <a:xfrm>
            <a:off x="359024" y="2348880"/>
            <a:ext cx="2376264" cy="223224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dirty="0">
                <a:solidFill>
                  <a:schemeClr val="tx1"/>
                </a:solidFill>
              </a:rPr>
              <a:t>Sincerar la deuda tributaria y otros ingresos administrados por SUNAT</a:t>
            </a:r>
          </a:p>
        </p:txBody>
      </p:sp>
      <p:sp>
        <p:nvSpPr>
          <p:cNvPr id="12" name="11 Flecha derecha"/>
          <p:cNvSpPr/>
          <p:nvPr/>
        </p:nvSpPr>
        <p:spPr>
          <a:xfrm>
            <a:off x="2771800" y="2620332"/>
            <a:ext cx="2736304" cy="160075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dirty="0"/>
              <a:t>En litigio o cobranza al 30.09.016:</a:t>
            </a:r>
          </a:p>
        </p:txBody>
      </p:sp>
      <p:sp>
        <p:nvSpPr>
          <p:cNvPr id="13" name="12 Rectángulo redondeado"/>
          <p:cNvSpPr/>
          <p:nvPr/>
        </p:nvSpPr>
        <p:spPr>
          <a:xfrm>
            <a:off x="5868144" y="2132856"/>
            <a:ext cx="252028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E" sz="2000" dirty="0"/>
              <a:t>Vía administrativa</a:t>
            </a:r>
          </a:p>
        </p:txBody>
      </p:sp>
      <p:sp>
        <p:nvSpPr>
          <p:cNvPr id="14" name="13 Rectángulo redondeado"/>
          <p:cNvSpPr/>
          <p:nvPr/>
        </p:nvSpPr>
        <p:spPr>
          <a:xfrm>
            <a:off x="5868144" y="2996952"/>
            <a:ext cx="252028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E" sz="2000" dirty="0"/>
              <a:t>Judicial</a:t>
            </a:r>
          </a:p>
        </p:txBody>
      </p:sp>
      <p:sp>
        <p:nvSpPr>
          <p:cNvPr id="15" name="14 Rectángulo redondeado"/>
          <p:cNvSpPr/>
          <p:nvPr/>
        </p:nvSpPr>
        <p:spPr>
          <a:xfrm>
            <a:off x="5868144" y="3861048"/>
            <a:ext cx="252028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E" sz="2000" dirty="0"/>
              <a:t>Cobranza coactiva</a:t>
            </a:r>
          </a:p>
        </p:txBody>
      </p:sp>
      <p:sp>
        <p:nvSpPr>
          <p:cNvPr id="16" name="15 Abrir llave"/>
          <p:cNvSpPr/>
          <p:nvPr/>
        </p:nvSpPr>
        <p:spPr>
          <a:xfrm>
            <a:off x="5508104" y="1988840"/>
            <a:ext cx="288032" cy="288032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7" name="16 Rectángulo redondeado"/>
          <p:cNvSpPr/>
          <p:nvPr/>
        </p:nvSpPr>
        <p:spPr>
          <a:xfrm>
            <a:off x="719064" y="5157192"/>
            <a:ext cx="7488832" cy="5760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b="1" dirty="0">
                <a:solidFill>
                  <a:schemeClr val="tx1"/>
                </a:solidFill>
              </a:rPr>
              <a:t>EXTINGUIR LAS DEUDAS TRIBUTARIAS MENORES A 1 UIT</a:t>
            </a:r>
          </a:p>
        </p:txBody>
      </p:sp>
      <p:sp>
        <p:nvSpPr>
          <p:cNvPr id="18" name="17 Rectángulo redondeado"/>
          <p:cNvSpPr/>
          <p:nvPr/>
        </p:nvSpPr>
        <p:spPr>
          <a:xfrm>
            <a:off x="611560" y="1268760"/>
            <a:ext cx="7488832" cy="5760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b="1" dirty="0">
                <a:solidFill>
                  <a:schemeClr val="tx1"/>
                </a:solidFill>
              </a:rPr>
              <a:t>FRACCIONAMIENTO ESPECIAL DE DEUDAS TRIBUTARIAS</a:t>
            </a:r>
          </a:p>
        </p:txBody>
      </p:sp>
      <p:sp>
        <p:nvSpPr>
          <p:cNvPr id="19" name="18 Conector"/>
          <p:cNvSpPr/>
          <p:nvPr/>
        </p:nvSpPr>
        <p:spPr>
          <a:xfrm>
            <a:off x="683568" y="1268760"/>
            <a:ext cx="648072" cy="576064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1</a:t>
            </a:r>
          </a:p>
        </p:txBody>
      </p:sp>
      <p:sp>
        <p:nvSpPr>
          <p:cNvPr id="20" name="19 Conector"/>
          <p:cNvSpPr/>
          <p:nvPr/>
        </p:nvSpPr>
        <p:spPr>
          <a:xfrm>
            <a:off x="755576" y="5157192"/>
            <a:ext cx="648072" cy="576064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2</a:t>
            </a:r>
          </a:p>
        </p:txBody>
      </p:sp>
      <p:pic>
        <p:nvPicPr>
          <p:cNvPr id="21" name="20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4" y="6249144"/>
            <a:ext cx="608856" cy="608856"/>
          </a:xfrm>
          <a:prstGeom prst="rect">
            <a:avLst/>
          </a:prstGeom>
        </p:spPr>
      </p:pic>
      <p:pic>
        <p:nvPicPr>
          <p:cNvPr id="22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409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1116601" y="2838451"/>
            <a:ext cx="2784849" cy="6223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b="1" dirty="0"/>
              <a:t>Nuevos Inscritos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4632960" y="2838451"/>
            <a:ext cx="3233162" cy="6223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b="1" dirty="0"/>
              <a:t>Ya inscritos</a:t>
            </a:r>
          </a:p>
          <a:p>
            <a:pPr algn="ctr"/>
            <a:r>
              <a:rPr lang="es-PE" sz="1300" b="1" dirty="0"/>
              <a:t>(3era)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791731" y="1556793"/>
            <a:ext cx="7740709" cy="44000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endParaRPr lang="es-PE"/>
          </a:p>
        </p:txBody>
      </p:sp>
      <p:sp>
        <p:nvSpPr>
          <p:cNvPr id="5" name="4 Rectángulo redondeado"/>
          <p:cNvSpPr/>
          <p:nvPr/>
        </p:nvSpPr>
        <p:spPr>
          <a:xfrm>
            <a:off x="3411284" y="1866901"/>
            <a:ext cx="1964665" cy="6223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b="1" dirty="0"/>
              <a:t>RMT</a:t>
            </a:r>
          </a:p>
        </p:txBody>
      </p:sp>
      <p:sp>
        <p:nvSpPr>
          <p:cNvPr id="16" name="15 Rectángulo redondeado"/>
          <p:cNvSpPr/>
          <p:nvPr/>
        </p:nvSpPr>
        <p:spPr>
          <a:xfrm>
            <a:off x="4632960" y="3755539"/>
            <a:ext cx="852772" cy="6223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b="1" dirty="0"/>
              <a:t>NRUS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116600" y="3543300"/>
            <a:ext cx="2807327" cy="1157676"/>
          </a:xfrm>
          <a:prstGeom prst="rect">
            <a:avLst/>
          </a:prstGeom>
          <a:noFill/>
        </p:spPr>
        <p:txBody>
          <a:bodyPr wrap="square" lIns="79681" tIns="39840" rIns="79681" bIns="39840" rtlCol="0">
            <a:spAutoFit/>
          </a:bodyPr>
          <a:lstStyle/>
          <a:p>
            <a:pPr marL="125482" indent="-156852">
              <a:buFontTx/>
              <a:buChar char="-"/>
            </a:pPr>
            <a:r>
              <a:rPr lang="es-PE" sz="1400" dirty="0"/>
              <a:t>Con la DJ del mes de la fecha de</a:t>
            </a:r>
          </a:p>
          <a:p>
            <a:r>
              <a:rPr lang="es-PE" sz="1400" dirty="0"/>
              <a:t>    inicio de actividades / afectación</a:t>
            </a:r>
          </a:p>
          <a:p>
            <a:r>
              <a:rPr lang="es-PE" sz="1400" dirty="0"/>
              <a:t>   (incluye </a:t>
            </a:r>
            <a:r>
              <a:rPr lang="es-PE" sz="1400" dirty="0" err="1"/>
              <a:t>RUCs</a:t>
            </a:r>
            <a:r>
              <a:rPr lang="es-PE" sz="1400" dirty="0"/>
              <a:t> reactivados - sin</a:t>
            </a:r>
          </a:p>
          <a:p>
            <a:r>
              <a:rPr lang="es-PE" sz="1400" dirty="0"/>
              <a:t>    negocio – Tipos: 01, 03, 05)</a:t>
            </a:r>
          </a:p>
          <a:p>
            <a:endParaRPr lang="es-PE" sz="1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4632960" y="4432300"/>
            <a:ext cx="2194530" cy="295902"/>
          </a:xfrm>
          <a:prstGeom prst="rect">
            <a:avLst/>
          </a:prstGeom>
          <a:noFill/>
        </p:spPr>
        <p:txBody>
          <a:bodyPr wrap="square" lIns="79681" tIns="39840" rIns="79681" bIns="39840" rtlCol="0">
            <a:spAutoFit/>
          </a:bodyPr>
          <a:lstStyle/>
          <a:p>
            <a:r>
              <a:rPr lang="es-PE" sz="1400" dirty="0"/>
              <a:t>- Con la DJ de cualquier mes 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7040403" y="4432301"/>
            <a:ext cx="991884" cy="530386"/>
          </a:xfrm>
          <a:prstGeom prst="rect">
            <a:avLst/>
          </a:prstGeom>
          <a:noFill/>
        </p:spPr>
        <p:txBody>
          <a:bodyPr wrap="square" lIns="79681" tIns="39840" rIns="79681" bIns="39840" rtlCol="0">
            <a:spAutoFit/>
          </a:bodyPr>
          <a:lstStyle/>
          <a:p>
            <a:r>
              <a:rPr lang="es-PE" sz="1400" dirty="0"/>
              <a:t>- Con la DJ de enero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666223" y="4857933"/>
            <a:ext cx="1808514" cy="726789"/>
          </a:xfrm>
          <a:prstGeom prst="rect">
            <a:avLst/>
          </a:prstGeom>
          <a:noFill/>
        </p:spPr>
        <p:txBody>
          <a:bodyPr wrap="square" lIns="79681" tIns="39840" rIns="79681" bIns="39840" rtlCol="0">
            <a:spAutoFit/>
          </a:bodyPr>
          <a:lstStyle/>
          <a:p>
            <a:pPr algn="ctr"/>
            <a:r>
              <a:rPr lang="es-PE" sz="1400" dirty="0"/>
              <a:t>Dentro del vencimiento</a:t>
            </a:r>
          </a:p>
          <a:p>
            <a:pPr algn="ctr"/>
            <a:r>
              <a:rPr lang="es-PE" sz="1400" dirty="0"/>
              <a:t>	</a:t>
            </a:r>
          </a:p>
        </p:txBody>
      </p:sp>
      <p:sp>
        <p:nvSpPr>
          <p:cNvPr id="22" name="21 Cerrar llave"/>
          <p:cNvSpPr/>
          <p:nvPr/>
        </p:nvSpPr>
        <p:spPr>
          <a:xfrm rot="5400000">
            <a:off x="2325757" y="3297841"/>
            <a:ext cx="361042" cy="2668426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79681" tIns="39840" rIns="79681" bIns="39840" rtlCol="0" anchor="ctr"/>
          <a:lstStyle/>
          <a:p>
            <a:pPr algn="ctr"/>
            <a:endParaRPr lang="es-PE"/>
          </a:p>
        </p:txBody>
      </p:sp>
      <p:sp>
        <p:nvSpPr>
          <p:cNvPr id="15" name="1 Título"/>
          <p:cNvSpPr>
            <a:spLocks noGrp="1"/>
          </p:cNvSpPr>
          <p:nvPr>
            <p:ph type="title"/>
          </p:nvPr>
        </p:nvSpPr>
        <p:spPr>
          <a:xfrm>
            <a:off x="457201" y="274639"/>
            <a:ext cx="8363271" cy="1143000"/>
          </a:xfrm>
        </p:spPr>
        <p:txBody>
          <a:bodyPr>
            <a:normAutofit/>
          </a:bodyPr>
          <a:lstStyle/>
          <a:p>
            <a:r>
              <a:rPr lang="es-PE" sz="2800" b="1" dirty="0">
                <a:latin typeface="Arial" charset="0"/>
                <a:cs typeface="Arial" charset="0"/>
              </a:rPr>
              <a:t>RÉGIMEN MYPE TRIBUTARIO (RMT)</a:t>
            </a:r>
            <a:br>
              <a:rPr lang="es-PE" sz="2800" b="1" dirty="0">
                <a:latin typeface="Arial" charset="0"/>
                <a:cs typeface="Arial" charset="0"/>
              </a:rPr>
            </a:br>
            <a:r>
              <a:rPr lang="es-PE" sz="2800" dirty="0">
                <a:latin typeface="Arial" charset="0"/>
                <a:cs typeface="Arial" charset="0"/>
              </a:rPr>
              <a:t>Acogimiento</a:t>
            </a:r>
          </a:p>
        </p:txBody>
      </p:sp>
      <p:sp>
        <p:nvSpPr>
          <p:cNvPr id="19" name="18 Rectángulo redondeado"/>
          <p:cNvSpPr/>
          <p:nvPr/>
        </p:nvSpPr>
        <p:spPr>
          <a:xfrm>
            <a:off x="5823154" y="3755553"/>
            <a:ext cx="852772" cy="6223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b="1" dirty="0"/>
              <a:t>RER</a:t>
            </a:r>
          </a:p>
        </p:txBody>
      </p:sp>
      <p:sp>
        <p:nvSpPr>
          <p:cNvPr id="23" name="22 Rectángulo redondeado"/>
          <p:cNvSpPr/>
          <p:nvPr/>
        </p:nvSpPr>
        <p:spPr>
          <a:xfrm>
            <a:off x="6990920" y="3755538"/>
            <a:ext cx="852772" cy="6223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b="1" dirty="0"/>
              <a:t>RG</a:t>
            </a:r>
          </a:p>
        </p:txBody>
      </p:sp>
      <p:sp>
        <p:nvSpPr>
          <p:cNvPr id="17" name="5 Rectángulo redondeado"/>
          <p:cNvSpPr/>
          <p:nvPr/>
        </p:nvSpPr>
        <p:spPr>
          <a:xfrm>
            <a:off x="977602" y="2857185"/>
            <a:ext cx="2862889" cy="6861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/>
              <a:t>Nuevos Inscritos</a:t>
            </a:r>
          </a:p>
        </p:txBody>
      </p:sp>
      <p:sp>
        <p:nvSpPr>
          <p:cNvPr id="18" name="6 Rectángulo redondeado"/>
          <p:cNvSpPr/>
          <p:nvPr/>
        </p:nvSpPr>
        <p:spPr>
          <a:xfrm>
            <a:off x="4693357" y="2838451"/>
            <a:ext cx="3152855" cy="6861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/>
              <a:t>Ya inscritos</a:t>
            </a:r>
          </a:p>
          <a:p>
            <a:pPr algn="ctr"/>
            <a:r>
              <a:rPr lang="es-PE" sz="1500" b="1" dirty="0"/>
              <a:t>(3era)</a:t>
            </a:r>
          </a:p>
        </p:txBody>
      </p:sp>
      <p:pic>
        <p:nvPicPr>
          <p:cNvPr id="24" name="2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25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2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1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Título"/>
          <p:cNvSpPr>
            <a:spLocks noGrp="1"/>
          </p:cNvSpPr>
          <p:nvPr>
            <p:ph type="title"/>
          </p:nvPr>
        </p:nvSpPr>
        <p:spPr>
          <a:xfrm>
            <a:off x="487737" y="274639"/>
            <a:ext cx="8260727" cy="1143000"/>
          </a:xfrm>
        </p:spPr>
        <p:txBody>
          <a:bodyPr>
            <a:normAutofit/>
          </a:bodyPr>
          <a:lstStyle/>
          <a:p>
            <a:r>
              <a:rPr lang="es-PE" sz="2800" b="1" dirty="0">
                <a:latin typeface="Arial" charset="0"/>
                <a:cs typeface="Arial" charset="0"/>
              </a:rPr>
              <a:t>RÉGIMEN MYPE TRIBUTARIO</a:t>
            </a:r>
            <a:br>
              <a:rPr lang="es-PE" sz="2800" b="1" dirty="0">
                <a:latin typeface="Arial" charset="0"/>
                <a:cs typeface="Arial" charset="0"/>
              </a:rPr>
            </a:br>
            <a:r>
              <a:rPr lang="es-PE" sz="2800" dirty="0">
                <a:latin typeface="Arial" charset="0"/>
                <a:cs typeface="Arial" charset="0"/>
              </a:rPr>
              <a:t>Esquema Determinativo: RMT – RG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960693" y="4931144"/>
            <a:ext cx="7573652" cy="572901"/>
          </a:xfrm>
          <a:prstGeom prst="rect">
            <a:avLst/>
          </a:prstGeom>
          <a:noFill/>
        </p:spPr>
        <p:txBody>
          <a:bodyPr wrap="square" lIns="79681" tIns="39840" rIns="79681" bIns="39840" rtlCol="0">
            <a:spAutoFit/>
          </a:bodyPr>
          <a:lstStyle/>
          <a:p>
            <a:r>
              <a:rPr lang="es-PE" sz="1600" dirty="0"/>
              <a:t>Liquidación anual con pagos a cuenta</a:t>
            </a:r>
          </a:p>
          <a:p>
            <a:r>
              <a:rPr lang="es-PE" sz="1600" dirty="0"/>
              <a:t>Posibilidad  de suspender PC con la presentación del Formulario 0625 (Hasta 300 UIT)</a:t>
            </a:r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037599"/>
              </p:ext>
            </p:extLst>
          </p:nvPr>
        </p:nvGraphicFramePr>
        <p:xfrm>
          <a:off x="960122" y="1796234"/>
          <a:ext cx="7452304" cy="2873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8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678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8233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6083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8434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0458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600" dirty="0"/>
                        <a:t>Régimen</a:t>
                      </a:r>
                    </a:p>
                  </a:txBody>
                  <a:tcPr marL="70376" marR="703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64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896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600" dirty="0"/>
                        <a:t>Ingreso</a:t>
                      </a:r>
                      <a:r>
                        <a:rPr lang="es-PE" sz="1600" baseline="0" dirty="0"/>
                        <a:t>s Netos Anuales</a:t>
                      </a:r>
                      <a:endParaRPr lang="es-PE" sz="1600" dirty="0"/>
                    </a:p>
                  </a:txBody>
                  <a:tcPr marL="70376" marR="703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64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/>
                        <a:t>Pagos a cuenta</a:t>
                      </a:r>
                    </a:p>
                  </a:txBody>
                  <a:tcPr marL="70376" marR="703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64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/>
                        <a:t>Factor</a:t>
                      </a:r>
                      <a:r>
                        <a:rPr lang="es-PE" sz="1600" baseline="0" dirty="0"/>
                        <a:t> de ajuste</a:t>
                      </a:r>
                      <a:endParaRPr lang="es-PE" sz="1600" dirty="0"/>
                    </a:p>
                  </a:txBody>
                  <a:tcPr marL="70376" marR="703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64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/>
                        <a:t>Impuesto Anual</a:t>
                      </a:r>
                    </a:p>
                  </a:txBody>
                  <a:tcPr marL="70376" marR="703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647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9695"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500" dirty="0"/>
                        <a:t>RMT</a:t>
                      </a:r>
                    </a:p>
                  </a:txBody>
                  <a:tcPr marL="70376" marR="703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500" dirty="0"/>
                        <a:t>Hasta 300 UIT</a:t>
                      </a:r>
                    </a:p>
                  </a:txBody>
                  <a:tcPr marL="70376" marR="703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500" dirty="0"/>
                        <a:t>1%</a:t>
                      </a:r>
                    </a:p>
                  </a:txBody>
                  <a:tcPr marL="70376" marR="703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500" dirty="0"/>
                        <a:t>No aplica</a:t>
                      </a:r>
                    </a:p>
                  </a:txBody>
                  <a:tcPr marL="70376" marR="703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500" dirty="0"/>
                        <a:t>Hasta 15 UIT - 10%</a:t>
                      </a:r>
                    </a:p>
                  </a:txBody>
                  <a:tcPr marL="70376" marR="703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9695"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sz="1400" dirty="0"/>
                    </a:p>
                  </a:txBody>
                  <a:tcPr marL="83132" marR="83132" marT="50408" marB="504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PE" sz="1500" dirty="0"/>
                        <a:t>&gt; 300 hasta 1700 UIT</a:t>
                      </a:r>
                    </a:p>
                  </a:txBody>
                  <a:tcPr marL="70376" marR="703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500" dirty="0"/>
                        <a:t>Coeficiente ó 1.5 %</a:t>
                      </a:r>
                    </a:p>
                  </a:txBody>
                  <a:tcPr marL="70376" marR="703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500" dirty="0"/>
                        <a:t>0.8000</a:t>
                      </a:r>
                    </a:p>
                  </a:txBody>
                  <a:tcPr marL="70376" marR="703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500" dirty="0"/>
                        <a:t>Más de 15 UIT - 29.5%</a:t>
                      </a:r>
                    </a:p>
                  </a:txBody>
                  <a:tcPr marL="70376" marR="703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969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500" dirty="0"/>
                        <a:t>Régimen </a:t>
                      </a:r>
                      <a:r>
                        <a:rPr lang="es-PE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General</a:t>
                      </a:r>
                    </a:p>
                  </a:txBody>
                  <a:tcPr marL="70376" marR="703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PE" sz="1500" dirty="0"/>
                        <a:t>No aplica</a:t>
                      </a:r>
                    </a:p>
                  </a:txBody>
                  <a:tcPr marL="70376" marR="703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500" dirty="0"/>
                        <a:t>Coeficiente ó 1.5 %</a:t>
                      </a:r>
                    </a:p>
                  </a:txBody>
                  <a:tcPr marL="70376" marR="703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500" dirty="0"/>
                        <a:t>1.0536</a:t>
                      </a:r>
                    </a:p>
                  </a:txBody>
                  <a:tcPr marL="70376" marR="703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500" dirty="0"/>
                        <a:t>29.5%</a:t>
                      </a:r>
                    </a:p>
                  </a:txBody>
                  <a:tcPr marL="70376" marR="703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6" name="Picture 2" descr="Resultado de imagen para sunat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29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1876" y="1130327"/>
            <a:ext cx="8461068" cy="5118817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Clr>
                <a:srgbClr val="009EE0"/>
              </a:buClr>
            </a:pPr>
            <a:r>
              <a:rPr lang="es-PE" sz="1700" b="1" dirty="0"/>
              <a:t>Libros</a:t>
            </a:r>
          </a:p>
          <a:p>
            <a:pPr lvl="1">
              <a:buClr>
                <a:srgbClr val="009EE0"/>
              </a:buClr>
            </a:pPr>
            <a:r>
              <a:rPr lang="es-PE" sz="1700" dirty="0"/>
              <a:t> Hasta 300 UIT:</a:t>
            </a:r>
          </a:p>
          <a:p>
            <a:pPr marL="426691" lvl="1" indent="0">
              <a:buClr>
                <a:srgbClr val="009EE0"/>
              </a:buClr>
              <a:buNone/>
            </a:pPr>
            <a:r>
              <a:rPr lang="es-PE" sz="1700" dirty="0"/>
              <a:t>     Registro de Ventas, Registro de Compras, Libro Diario de Formato Simplificado</a:t>
            </a:r>
          </a:p>
          <a:p>
            <a:pPr lvl="1">
              <a:buClr>
                <a:srgbClr val="009EE0"/>
              </a:buClr>
            </a:pPr>
            <a:r>
              <a:rPr lang="es-PE" sz="1700" dirty="0"/>
              <a:t> Más de 300 UIT: De acuerdo al Régimen General</a:t>
            </a:r>
          </a:p>
          <a:p>
            <a:pPr lvl="1">
              <a:buClr>
                <a:srgbClr val="009EE0"/>
              </a:buClr>
            </a:pPr>
            <a:endParaRPr lang="es-PE" sz="1700" dirty="0"/>
          </a:p>
          <a:p>
            <a:pPr>
              <a:buClr>
                <a:srgbClr val="009EE0"/>
              </a:buClr>
            </a:pPr>
            <a:r>
              <a:rPr lang="es-PE" sz="1700" b="1" dirty="0"/>
              <a:t>Gastos</a:t>
            </a:r>
            <a:r>
              <a:rPr lang="es-PE" sz="1700" dirty="0"/>
              <a:t> = Régimen General, salvo los siguientes gastos cuyos requisitos formales han sido atenuados:</a:t>
            </a:r>
          </a:p>
          <a:p>
            <a:pPr marL="851283" lvl="1" indent="-369231">
              <a:buClr>
                <a:srgbClr val="009EE0"/>
              </a:buClr>
              <a:buAutoNum type="alphaLcParenR"/>
            </a:pPr>
            <a:r>
              <a:rPr lang="es-PE" sz="1700" dirty="0"/>
              <a:t>Gastos por depreciación - Libro Diario de Formato Simplificado </a:t>
            </a:r>
          </a:p>
          <a:p>
            <a:pPr marL="851283" lvl="1" indent="-369231">
              <a:buClr>
                <a:srgbClr val="009EE0"/>
              </a:buClr>
              <a:buAutoNum type="alphaLcParenR"/>
            </a:pPr>
            <a:r>
              <a:rPr lang="es-PE" sz="1700" dirty="0"/>
              <a:t>Castigos por deudas incobrables y las provisiones equitativas por el mismo concepto - Libro Diario de Formato Simplificado </a:t>
            </a:r>
          </a:p>
          <a:p>
            <a:pPr marL="851283" lvl="1" indent="-369231">
              <a:buClr>
                <a:srgbClr val="009EE0"/>
              </a:buClr>
              <a:buAutoNum type="alphaLcParenR"/>
            </a:pPr>
            <a:r>
              <a:rPr lang="es-PE" sz="1700" dirty="0"/>
              <a:t>Desmedros de existencias</a:t>
            </a:r>
          </a:p>
          <a:p>
            <a:pPr>
              <a:buClr>
                <a:srgbClr val="009EE0"/>
              </a:buClr>
            </a:pPr>
            <a:endParaRPr lang="es-PE" sz="1700" dirty="0"/>
          </a:p>
          <a:p>
            <a:pPr>
              <a:buClr>
                <a:srgbClr val="009EE0"/>
              </a:buClr>
              <a:buNone/>
            </a:pPr>
            <a:endParaRPr lang="es-PE" sz="1700" dirty="0"/>
          </a:p>
          <a:p>
            <a:pPr>
              <a:buClr>
                <a:srgbClr val="009EE0"/>
              </a:buClr>
            </a:pPr>
            <a:r>
              <a:rPr lang="es-PE" sz="1700" b="1" dirty="0"/>
              <a:t>Acompañamiento:</a:t>
            </a:r>
          </a:p>
          <a:p>
            <a:pPr>
              <a:buClr>
                <a:srgbClr val="009EE0"/>
              </a:buClr>
            </a:pPr>
            <a:endParaRPr lang="es-PE" sz="1700" b="1" dirty="0"/>
          </a:p>
          <a:p>
            <a:pPr>
              <a:buClr>
                <a:srgbClr val="009EE0"/>
              </a:buClr>
              <a:buNone/>
            </a:pPr>
            <a:endParaRPr lang="es-PE" sz="1700" b="1" dirty="0"/>
          </a:p>
        </p:txBody>
      </p:sp>
      <p:sp>
        <p:nvSpPr>
          <p:cNvPr id="4" name="1 Título"/>
          <p:cNvSpPr txBox="1">
            <a:spLocks/>
          </p:cNvSpPr>
          <p:nvPr/>
        </p:nvSpPr>
        <p:spPr bwMode="auto">
          <a:xfrm>
            <a:off x="487737" y="19000"/>
            <a:ext cx="811671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338" tIns="42669" rIns="85338" bIns="42669" numCol="1" anchor="ctr" anchorCtr="0" compatLnSpc="1">
            <a:prstTxWarp prst="textNoShape">
              <a:avLst/>
            </a:prstTxWarp>
          </a:bodyPr>
          <a:lstStyle>
            <a:lvl1pPr algn="l" defTabSz="489661" rtl="0" eaLnBrk="0" fontAlgn="base" hangingPunct="0">
              <a:spcBef>
                <a:spcPct val="0"/>
              </a:spcBef>
              <a:spcAft>
                <a:spcPct val="0"/>
              </a:spcAft>
              <a:defRPr sz="340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  <a:lvl2pPr algn="l" defTabSz="489661" rtl="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algn="l" defTabSz="489661" rtl="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algn="l" defTabSz="489661" rtl="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algn="l" defTabSz="489661" rtl="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489661" algn="l" defTabSz="489661" rtl="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979322" algn="l" defTabSz="489661" rtl="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1468984" algn="l" defTabSz="489661" rtl="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1958645" algn="l" defTabSz="489661" rtl="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s-PE" sz="2800" b="1" dirty="0">
                <a:solidFill>
                  <a:schemeClr val="tx1"/>
                </a:solidFill>
              </a:rPr>
              <a:t>RÉGIMEN MYPE TRIBUTARIO</a:t>
            </a:r>
          </a:p>
          <a:p>
            <a:pPr algn="ctr"/>
            <a:r>
              <a:rPr lang="es-PE" sz="2800" dirty="0">
                <a:solidFill>
                  <a:schemeClr val="tx1"/>
                </a:solidFill>
              </a:rPr>
              <a:t>Otras disposiciones</a:t>
            </a:r>
            <a:endParaRPr lang="es-PE" sz="28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930870" y="4837776"/>
            <a:ext cx="5832648" cy="1277273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endParaRPr lang="es-PE" sz="11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PE" sz="1100" b="1" dirty="0">
                <a:latin typeface="Arial" pitchFamily="34" charset="0"/>
                <a:cs typeface="Arial" pitchFamily="34" charset="0"/>
              </a:rPr>
              <a:t>Contribuyentes que </a:t>
            </a:r>
            <a:r>
              <a:rPr lang="es-PE" sz="1100" b="1" u="sng" dirty="0">
                <a:latin typeface="Arial" pitchFamily="34" charset="0"/>
                <a:cs typeface="Arial" pitchFamily="34" charset="0"/>
              </a:rPr>
              <a:t>inicien actividades durante 2017 </a:t>
            </a:r>
            <a:r>
              <a:rPr lang="es-PE" sz="1100" b="1" dirty="0">
                <a:latin typeface="Arial" pitchFamily="34" charset="0"/>
                <a:cs typeface="Arial" pitchFamily="34" charset="0"/>
              </a:rPr>
              <a:t>y aquellos que provengan del Nuevo RUS, durante el 2017: L</a:t>
            </a:r>
            <a:r>
              <a:rPr lang="es-PE" sz="1100" dirty="0">
                <a:latin typeface="Arial" pitchFamily="34" charset="0"/>
                <a:cs typeface="Arial" pitchFamily="34" charset="0"/>
              </a:rPr>
              <a:t>a SUNAT </a:t>
            </a:r>
            <a:r>
              <a:rPr lang="es-PE" sz="1100" b="1" dirty="0">
                <a:latin typeface="Arial" pitchFamily="34" charset="0"/>
                <a:cs typeface="Arial" pitchFamily="34" charset="0"/>
              </a:rPr>
              <a:t>no aplicará las sanciones</a:t>
            </a:r>
            <a:r>
              <a:rPr lang="es-PE" sz="1100" dirty="0">
                <a:latin typeface="Arial" pitchFamily="34" charset="0"/>
                <a:cs typeface="Arial" pitchFamily="34" charset="0"/>
              </a:rPr>
              <a:t> a infracciones de los </a:t>
            </a:r>
            <a:r>
              <a:rPr lang="es-PE" sz="1100" b="1" dirty="0">
                <a:latin typeface="Arial" pitchFamily="34" charset="0"/>
                <a:cs typeface="Arial" pitchFamily="34" charset="0"/>
              </a:rPr>
              <a:t>numerales 1, 2, y 5 del artículo 175</a:t>
            </a:r>
            <a:r>
              <a:rPr lang="es-PE" sz="1100" dirty="0">
                <a:latin typeface="Arial" pitchFamily="34" charset="0"/>
                <a:cs typeface="Arial" pitchFamily="34" charset="0"/>
              </a:rPr>
              <a:t>°, el </a:t>
            </a:r>
            <a:r>
              <a:rPr lang="es-PE" sz="1100" b="1" dirty="0">
                <a:latin typeface="Arial" pitchFamily="34" charset="0"/>
                <a:cs typeface="Arial" pitchFamily="34" charset="0"/>
              </a:rPr>
              <a:t>numeral 1 del artículo 176</a:t>
            </a:r>
            <a:r>
              <a:rPr lang="es-PE" sz="1100" dirty="0">
                <a:latin typeface="Arial" pitchFamily="34" charset="0"/>
                <a:cs typeface="Arial" pitchFamily="34" charset="0"/>
              </a:rPr>
              <a:t>° y el </a:t>
            </a:r>
            <a:r>
              <a:rPr lang="es-PE" sz="1100" b="1" dirty="0">
                <a:latin typeface="Arial" pitchFamily="34" charset="0"/>
                <a:cs typeface="Arial" pitchFamily="34" charset="0"/>
              </a:rPr>
              <a:t>numeral 1 del artículo 177</a:t>
            </a:r>
            <a:r>
              <a:rPr lang="es-PE" sz="1100" dirty="0">
                <a:latin typeface="Arial" pitchFamily="34" charset="0"/>
                <a:cs typeface="Arial" pitchFamily="34" charset="0"/>
              </a:rPr>
              <a:t>° del Código Tributario respecto de las obligaciones relativas a su acogimiento al RMT, </a:t>
            </a:r>
            <a:r>
              <a:rPr lang="es-PE" sz="1100" b="1" dirty="0">
                <a:latin typeface="Arial" pitchFamily="34" charset="0"/>
                <a:cs typeface="Arial" pitchFamily="34" charset="0"/>
              </a:rPr>
              <a:t>siempre que</a:t>
            </a:r>
            <a:r>
              <a:rPr lang="es-PE" sz="1100" dirty="0">
                <a:latin typeface="Arial" pitchFamily="34" charset="0"/>
                <a:cs typeface="Arial" pitchFamily="34" charset="0"/>
              </a:rPr>
              <a:t> los sujetos </a:t>
            </a:r>
            <a:r>
              <a:rPr lang="es-PE" sz="1100" b="1" dirty="0">
                <a:latin typeface="Arial" pitchFamily="34" charset="0"/>
                <a:cs typeface="Arial" pitchFamily="34" charset="0"/>
              </a:rPr>
              <a:t>cumplan con subsanar</a:t>
            </a:r>
            <a:r>
              <a:rPr lang="es-PE" sz="1100" dirty="0">
                <a:latin typeface="Arial" pitchFamily="34" charset="0"/>
                <a:cs typeface="Arial" pitchFamily="34" charset="0"/>
              </a:rPr>
              <a:t> la infracción, de acuerdo a lo que establezca la </a:t>
            </a:r>
            <a:r>
              <a:rPr lang="es-PE" sz="1100" b="1" u="sng" dirty="0">
                <a:latin typeface="Arial" pitchFamily="34" charset="0"/>
                <a:cs typeface="Arial" pitchFamily="34" charset="0"/>
              </a:rPr>
              <a:t>SUNAT mediante R.S.</a:t>
            </a:r>
            <a:r>
              <a:rPr lang="es-PE" sz="1100" dirty="0">
                <a:latin typeface="Arial" pitchFamily="34" charset="0"/>
                <a:cs typeface="Arial" pitchFamily="34" charset="0"/>
              </a:rPr>
              <a:t> </a:t>
            </a: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7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309320"/>
            <a:ext cx="2724150" cy="54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5810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Título"/>
          <p:cNvSpPr>
            <a:spLocks noGrp="1"/>
          </p:cNvSpPr>
          <p:nvPr>
            <p:ph type="title"/>
          </p:nvPr>
        </p:nvSpPr>
        <p:spPr>
          <a:xfrm>
            <a:off x="294597" y="274639"/>
            <a:ext cx="8309851" cy="1143000"/>
          </a:xfrm>
        </p:spPr>
        <p:txBody>
          <a:bodyPr>
            <a:normAutofit/>
          </a:bodyPr>
          <a:lstStyle/>
          <a:p>
            <a:r>
              <a:rPr lang="es-PE" sz="2800" b="1" dirty="0">
                <a:latin typeface="Arial" charset="0"/>
                <a:cs typeface="Arial" charset="0"/>
              </a:rPr>
              <a:t>RÉGIMEN MYPE TRIBUTARIO</a:t>
            </a:r>
            <a:br>
              <a:rPr lang="es-PE" sz="2800" b="1" dirty="0">
                <a:latin typeface="Arial" charset="0"/>
                <a:cs typeface="Arial" charset="0"/>
              </a:rPr>
            </a:br>
            <a:r>
              <a:rPr lang="es-PE" sz="2800" dirty="0">
                <a:latin typeface="Arial" charset="0"/>
                <a:cs typeface="Arial" charset="0"/>
              </a:rPr>
              <a:t>Medios de Declaración y Pago</a:t>
            </a:r>
            <a:endParaRPr lang="es-PE" sz="2800" i="1" dirty="0">
              <a:latin typeface="Arial" charset="0"/>
              <a:cs typeface="Arial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27584" y="1412776"/>
            <a:ext cx="7877803" cy="39584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79681" tIns="39840" rIns="79681" bIns="39840" rtlCol="0">
            <a:spAutoFit/>
          </a:bodyPr>
          <a:lstStyle/>
          <a:p>
            <a:pPr lvl="1" indent="-320937">
              <a:buFont typeface="Wingdings" pitchFamily="2" charset="2"/>
              <a:buChar char="ü"/>
            </a:pPr>
            <a:r>
              <a:rPr lang="es-PE" b="1" dirty="0">
                <a:latin typeface="Arial" pitchFamily="34" charset="0"/>
                <a:cs typeface="Arial" pitchFamily="34" charset="0"/>
              </a:rPr>
              <a:t>DECLARACION</a:t>
            </a:r>
            <a:r>
              <a:rPr lang="es-PE" dirty="0">
                <a:latin typeface="Arial" pitchFamily="34" charset="0"/>
                <a:cs typeface="Arial" pitchFamily="34" charset="0"/>
              </a:rPr>
              <a:t>: </a:t>
            </a:r>
          </a:p>
          <a:p>
            <a:pPr lvl="1" indent="-11067"/>
            <a:r>
              <a:rPr lang="es-PE" b="1" dirty="0">
                <a:latin typeface="Arial" pitchFamily="34" charset="0"/>
                <a:cs typeface="Arial" pitchFamily="34" charset="0"/>
              </a:rPr>
              <a:t>a)  Declaración  mensual</a:t>
            </a:r>
          </a:p>
          <a:p>
            <a:pPr lvl="1" indent="-320937"/>
            <a:r>
              <a:rPr lang="es-PE" dirty="0">
                <a:latin typeface="Arial" pitchFamily="34" charset="0"/>
                <a:cs typeface="Arial" pitchFamily="34" charset="0"/>
              </a:rPr>
              <a:t>	     Formulario 0621 (PDT y virtuales)</a:t>
            </a:r>
          </a:p>
          <a:p>
            <a:r>
              <a:rPr lang="es-PE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387337"/>
            <a:r>
              <a:rPr lang="es-PE" b="1" dirty="0">
                <a:latin typeface="Arial" pitchFamily="34" charset="0"/>
                <a:cs typeface="Arial" pitchFamily="34" charset="0"/>
              </a:rPr>
              <a:t> b)  Declaración anual: </a:t>
            </a:r>
          </a:p>
          <a:p>
            <a:pPr marL="387337"/>
            <a:r>
              <a:rPr lang="es-PE" dirty="0">
                <a:latin typeface="Arial" pitchFamily="34" charset="0"/>
                <a:cs typeface="Arial" pitchFamily="34" charset="0"/>
              </a:rPr>
              <a:t>      Se generará formulario oportunamente</a:t>
            </a:r>
          </a:p>
          <a:p>
            <a:r>
              <a:rPr lang="es-PE" dirty="0">
                <a:latin typeface="Arial" pitchFamily="34" charset="0"/>
                <a:cs typeface="Arial" pitchFamily="34" charset="0"/>
              </a:rPr>
              <a:t> </a:t>
            </a:r>
          </a:p>
          <a:p>
            <a:pPr lvl="1" indent="-320937">
              <a:buFont typeface="Wingdings" pitchFamily="2" charset="2"/>
              <a:buChar char="ü"/>
            </a:pPr>
            <a:r>
              <a:rPr lang="es-PE" b="1" dirty="0">
                <a:latin typeface="Arial" pitchFamily="34" charset="0"/>
                <a:cs typeface="Arial" pitchFamily="34" charset="0"/>
              </a:rPr>
              <a:t>PAGO</a:t>
            </a:r>
            <a:r>
              <a:rPr lang="es-PE" dirty="0">
                <a:latin typeface="Arial" pitchFamily="34" charset="0"/>
                <a:cs typeface="Arial" pitchFamily="34" charset="0"/>
              </a:rPr>
              <a:t>:  Para todos los casos</a:t>
            </a:r>
          </a:p>
          <a:p>
            <a:pPr marL="387337"/>
            <a:r>
              <a:rPr lang="es-PE" dirty="0">
                <a:latin typeface="Arial" pitchFamily="34" charset="0"/>
                <a:cs typeface="Arial" pitchFamily="34" charset="0"/>
              </a:rPr>
              <a:t> Sistema de Pagos red Bancaria Boleta de Pago 1662</a:t>
            </a:r>
          </a:p>
          <a:p>
            <a:pPr marL="387337"/>
            <a:r>
              <a:rPr lang="es-PE" dirty="0">
                <a:latin typeface="Arial" pitchFamily="34" charset="0"/>
                <a:cs typeface="Arial" pitchFamily="34" charset="0"/>
              </a:rPr>
              <a:t> Número Pago de SUNAT NPS</a:t>
            </a:r>
          </a:p>
          <a:p>
            <a:endParaRPr lang="es-PE" dirty="0">
              <a:latin typeface="Arial" pitchFamily="34" charset="0"/>
              <a:cs typeface="Arial" pitchFamily="34" charset="0"/>
            </a:endParaRPr>
          </a:p>
          <a:p>
            <a:pPr lvl="1" indent="-320937">
              <a:buFont typeface="Wingdings" pitchFamily="2" charset="2"/>
              <a:buChar char="ü"/>
            </a:pPr>
            <a:r>
              <a:rPr lang="es-PE" b="1" dirty="0">
                <a:latin typeface="Arial" pitchFamily="34" charset="0"/>
                <a:cs typeface="Arial" pitchFamily="34" charset="0"/>
              </a:rPr>
              <a:t>CÓDIGO</a:t>
            </a:r>
            <a:r>
              <a:rPr lang="es-PE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136232" lvl="1"/>
            <a:r>
              <a:rPr lang="es-PE" dirty="0">
                <a:latin typeface="Arial" pitchFamily="34" charset="0"/>
                <a:cs typeface="Arial" pitchFamily="34" charset="0"/>
              </a:rPr>
              <a:t>     031201 – RMTMYP  (Renta – Régimen MYPE Tributario)</a:t>
            </a:r>
          </a:p>
          <a:p>
            <a:pPr marL="387337"/>
            <a:endParaRPr lang="es-P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27584" y="5554170"/>
            <a:ext cx="7920880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PE" sz="1600" b="1" dirty="0">
                <a:latin typeface="Arial" pitchFamily="34" charset="0"/>
                <a:cs typeface="Arial" pitchFamily="34" charset="0"/>
              </a:rPr>
              <a:t>RMT</a:t>
            </a:r>
            <a:r>
              <a:rPr lang="es-PE" sz="1600" dirty="0">
                <a:latin typeface="Arial" pitchFamily="34" charset="0"/>
                <a:cs typeface="Arial" pitchFamily="34" charset="0"/>
              </a:rPr>
              <a:t>: Activos Netos al 31/12 del ejercicio anterior supere S/ 1 000 000.00, se encuentra afecto al ITAN.</a:t>
            </a: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7" name="Picture 2" descr="Resultado de imagen para sunat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249144"/>
            <a:ext cx="2724150" cy="608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19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379423" cy="1143000"/>
          </a:xfrm>
        </p:spPr>
        <p:txBody>
          <a:bodyPr/>
          <a:lstStyle/>
          <a:p>
            <a:r>
              <a:rPr lang="es-PE" sz="3100" b="1" dirty="0"/>
              <a:t>RÉGIMEN ESPECIAL – RER</a:t>
            </a:r>
            <a:br>
              <a:rPr lang="es-PE" sz="3100" b="1" dirty="0"/>
            </a:br>
            <a:r>
              <a:rPr lang="es-PE" sz="2400" b="1" dirty="0"/>
              <a:t>Acogimiento</a:t>
            </a:r>
          </a:p>
        </p:txBody>
      </p:sp>
      <p:sp>
        <p:nvSpPr>
          <p:cNvPr id="20" name="19 Rectángulo redondeado"/>
          <p:cNvSpPr/>
          <p:nvPr/>
        </p:nvSpPr>
        <p:spPr>
          <a:xfrm>
            <a:off x="779093" y="2821176"/>
            <a:ext cx="3244275" cy="56442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b="1" dirty="0"/>
              <a:t>Nuevos Inscritos</a:t>
            </a:r>
          </a:p>
        </p:txBody>
      </p:sp>
      <p:sp>
        <p:nvSpPr>
          <p:cNvPr id="21" name="20 Rectángulo redondeado"/>
          <p:cNvSpPr/>
          <p:nvPr/>
        </p:nvSpPr>
        <p:spPr>
          <a:xfrm>
            <a:off x="4542055" y="2821176"/>
            <a:ext cx="3795217" cy="56442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b="1" dirty="0"/>
              <a:t>Ya inscritos</a:t>
            </a:r>
          </a:p>
        </p:txBody>
      </p:sp>
      <p:sp>
        <p:nvSpPr>
          <p:cNvPr id="22" name="21 Rectángulo"/>
          <p:cNvSpPr/>
          <p:nvPr/>
        </p:nvSpPr>
        <p:spPr>
          <a:xfrm>
            <a:off x="683568" y="1700808"/>
            <a:ext cx="8106497" cy="40726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endParaRPr lang="es-PE"/>
          </a:p>
        </p:txBody>
      </p:sp>
      <p:sp>
        <p:nvSpPr>
          <p:cNvPr id="23" name="22 Rectángulo redondeado"/>
          <p:cNvSpPr/>
          <p:nvPr/>
        </p:nvSpPr>
        <p:spPr>
          <a:xfrm>
            <a:off x="3370160" y="1939989"/>
            <a:ext cx="2281959" cy="6249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sz="3600" b="1" dirty="0"/>
              <a:t>RER</a:t>
            </a:r>
          </a:p>
        </p:txBody>
      </p:sp>
      <p:sp>
        <p:nvSpPr>
          <p:cNvPr id="24" name="23 Rectángulo redondeado"/>
          <p:cNvSpPr/>
          <p:nvPr/>
        </p:nvSpPr>
        <p:spPr>
          <a:xfrm>
            <a:off x="4542045" y="3638065"/>
            <a:ext cx="1418240" cy="56442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b="1" dirty="0"/>
              <a:t>NRUS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840052" y="3743461"/>
            <a:ext cx="3183316" cy="680622"/>
          </a:xfrm>
          <a:prstGeom prst="rect">
            <a:avLst/>
          </a:prstGeom>
          <a:noFill/>
        </p:spPr>
        <p:txBody>
          <a:bodyPr wrap="square" lIns="79681" tIns="39840" rIns="79681" bIns="39840" rtlCol="0">
            <a:spAutoFit/>
          </a:bodyPr>
          <a:lstStyle/>
          <a:p>
            <a:pPr marL="249003" indent="-249003" algn="just">
              <a:buFontTx/>
              <a:buChar char="-"/>
            </a:pPr>
            <a:r>
              <a:rPr lang="es-PE" sz="1300" dirty="0"/>
              <a:t>Con la DJ y pago que corresponda al periodo de la fecha de inicio de actividades </a:t>
            </a:r>
            <a:r>
              <a:rPr lang="es-PE" sz="1300" b="1" u="sng" dirty="0"/>
              <a:t>dentro del vencimiento</a:t>
            </a:r>
            <a:r>
              <a:rPr lang="es-PE" sz="1300" dirty="0"/>
              <a:t>.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4542055" y="4266785"/>
            <a:ext cx="1418230" cy="8806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79681" tIns="39840" rIns="79681" bIns="39840" rtlCol="0">
            <a:spAutoFit/>
          </a:bodyPr>
          <a:lstStyle/>
          <a:p>
            <a:r>
              <a:rPr lang="es-PE" sz="1300" dirty="0"/>
              <a:t>- Con la DJ y pago del periodo de cambio de régimen.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4998714" y="5445729"/>
            <a:ext cx="2999619" cy="511345"/>
          </a:xfrm>
          <a:prstGeom prst="rect">
            <a:avLst/>
          </a:prstGeom>
          <a:noFill/>
        </p:spPr>
        <p:txBody>
          <a:bodyPr wrap="square" lIns="79681" tIns="39840" rIns="79681" bIns="39840" rtlCol="0">
            <a:spAutoFit/>
          </a:bodyPr>
          <a:lstStyle/>
          <a:p>
            <a:pPr algn="ctr"/>
            <a:r>
              <a:rPr lang="es-PE" sz="1400" dirty="0"/>
              <a:t>Dentro del vencimiento</a:t>
            </a:r>
          </a:p>
          <a:p>
            <a:pPr algn="just"/>
            <a:r>
              <a:rPr lang="es-PE" sz="1400" dirty="0"/>
              <a:t>	</a:t>
            </a:r>
          </a:p>
        </p:txBody>
      </p:sp>
      <p:sp>
        <p:nvSpPr>
          <p:cNvPr id="30" name="29 Cerrar llave"/>
          <p:cNvSpPr/>
          <p:nvPr/>
        </p:nvSpPr>
        <p:spPr>
          <a:xfrm rot="5400000">
            <a:off x="6325541" y="3407983"/>
            <a:ext cx="327462" cy="389445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79681" tIns="39840" rIns="79681" bIns="39840" rtlCol="0" anchor="ctr"/>
          <a:lstStyle/>
          <a:p>
            <a:pPr algn="ctr"/>
            <a:endParaRPr lang="es-PE"/>
          </a:p>
        </p:txBody>
      </p:sp>
      <p:sp>
        <p:nvSpPr>
          <p:cNvPr id="33" name="32 Rectángulo redondeado"/>
          <p:cNvSpPr/>
          <p:nvPr/>
        </p:nvSpPr>
        <p:spPr>
          <a:xfrm>
            <a:off x="7376121" y="3638065"/>
            <a:ext cx="975346" cy="56442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b="1" dirty="0"/>
              <a:t>RG</a:t>
            </a:r>
          </a:p>
        </p:txBody>
      </p:sp>
      <p:sp>
        <p:nvSpPr>
          <p:cNvPr id="34" name="33 Rectángulo redondeado"/>
          <p:cNvSpPr/>
          <p:nvPr/>
        </p:nvSpPr>
        <p:spPr>
          <a:xfrm>
            <a:off x="6217897" y="3638065"/>
            <a:ext cx="1036306" cy="56442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b="1" dirty="0"/>
              <a:t>RMT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6156938" y="4278038"/>
            <a:ext cx="2180334" cy="6806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79681" tIns="39840" rIns="79681" bIns="39840" rtlCol="0">
            <a:spAutoFit/>
          </a:bodyPr>
          <a:lstStyle/>
          <a:p>
            <a:pPr algn="just"/>
            <a:r>
              <a:rPr lang="es-PE" sz="1300" dirty="0"/>
              <a:t>- Con la DJ y pago de la cuota que corresponda al periodo ENERO.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6095979" y="3638066"/>
            <a:ext cx="0" cy="17171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4023368" y="5957432"/>
            <a:ext cx="4824536" cy="46166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lphaLcParenR"/>
            </a:pPr>
            <a:r>
              <a:rPr lang="es-ES" sz="1200" dirty="0">
                <a:latin typeface="Arial" pitchFamily="34" charset="0"/>
                <a:cs typeface="Arial" pitchFamily="34" charset="0"/>
              </a:rPr>
              <a:t>Aplicarán contra sus pagos mensuales los </a:t>
            </a:r>
            <a:r>
              <a:rPr lang="es-ES" sz="1200" b="1" dirty="0">
                <a:latin typeface="Arial" pitchFamily="34" charset="0"/>
                <a:cs typeface="Arial" pitchFamily="34" charset="0"/>
              </a:rPr>
              <a:t>saldos a favor.</a:t>
            </a:r>
            <a:endParaRPr lang="es-PE" sz="1200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lphaLcParenR"/>
            </a:pPr>
            <a:r>
              <a:rPr lang="es-ES" sz="1200" dirty="0">
                <a:latin typeface="Arial" pitchFamily="34" charset="0"/>
                <a:cs typeface="Arial" pitchFamily="34" charset="0"/>
              </a:rPr>
              <a:t>Perderán el derecho al arrastre de las </a:t>
            </a:r>
            <a:r>
              <a:rPr lang="es-ES" sz="1200" b="1" dirty="0">
                <a:latin typeface="Arial" pitchFamily="34" charset="0"/>
                <a:cs typeface="Arial" pitchFamily="34" charset="0"/>
              </a:rPr>
              <a:t>pérdidas tributarias.</a:t>
            </a:r>
          </a:p>
        </p:txBody>
      </p:sp>
      <p:cxnSp>
        <p:nvCxnSpPr>
          <p:cNvPr id="25" name="24 Conector recto de flecha"/>
          <p:cNvCxnSpPr/>
          <p:nvPr/>
        </p:nvCxnSpPr>
        <p:spPr>
          <a:xfrm>
            <a:off x="7812360" y="4941168"/>
            <a:ext cx="0" cy="1015906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5 Rectángulo redondeado"/>
          <p:cNvSpPr/>
          <p:nvPr/>
        </p:nvSpPr>
        <p:spPr>
          <a:xfrm>
            <a:off x="846657" y="2874980"/>
            <a:ext cx="3289603" cy="6861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/>
              <a:t>Nuevos Inscritos</a:t>
            </a:r>
          </a:p>
        </p:txBody>
      </p:sp>
      <p:sp>
        <p:nvSpPr>
          <p:cNvPr id="28" name="20 Rectángulo redondeado"/>
          <p:cNvSpPr/>
          <p:nvPr/>
        </p:nvSpPr>
        <p:spPr>
          <a:xfrm>
            <a:off x="4588850" y="2874980"/>
            <a:ext cx="3638707" cy="6223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/>
              <a:t>Ya inscritos</a:t>
            </a:r>
          </a:p>
        </p:txBody>
      </p:sp>
      <p:pic>
        <p:nvPicPr>
          <p:cNvPr id="31" name="30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32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553572"/>
            <a:ext cx="2724150" cy="304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3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08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43475" y="677648"/>
            <a:ext cx="8568952" cy="53245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1400" b="1" dirty="0">
                <a:latin typeface="Arial" pitchFamily="34" charset="0"/>
                <a:cs typeface="Arial" pitchFamily="34" charset="0"/>
              </a:rPr>
              <a:t>Modificación Art. 118 LIR:</a:t>
            </a:r>
          </a:p>
          <a:p>
            <a:endParaRPr lang="es-ES" sz="1400" b="1" dirty="0">
              <a:latin typeface="Arial" pitchFamily="34" charset="0"/>
              <a:cs typeface="Arial" pitchFamily="34" charset="0"/>
            </a:endParaRPr>
          </a:p>
          <a:p>
            <a:r>
              <a:rPr lang="es-ES" sz="1400" b="1" dirty="0">
                <a:latin typeface="Arial" pitchFamily="34" charset="0"/>
                <a:cs typeface="Arial" pitchFamily="34" charset="0"/>
              </a:rPr>
              <a:t>Artículo 118.- Sujetos no comprendidos </a:t>
            </a:r>
            <a:r>
              <a:rPr lang="es-ES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(RER)</a:t>
            </a:r>
            <a:endParaRPr lang="es-PE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1400" b="1" dirty="0">
                <a:latin typeface="Arial" pitchFamily="34" charset="0"/>
                <a:cs typeface="Arial" pitchFamily="34" charset="0"/>
              </a:rPr>
              <a:t>     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(…)</a:t>
            </a:r>
            <a:endParaRPr lang="es-PE" sz="1400" dirty="0">
              <a:latin typeface="Arial" pitchFamily="34" charset="0"/>
              <a:cs typeface="Arial" pitchFamily="34" charset="0"/>
            </a:endParaRPr>
          </a:p>
          <a:p>
            <a:r>
              <a:rPr lang="es-ES" sz="1400" dirty="0">
                <a:latin typeface="Arial" pitchFamily="34" charset="0"/>
                <a:cs typeface="Arial" pitchFamily="34" charset="0"/>
              </a:rPr>
              <a:t>     b) (…)</a:t>
            </a:r>
            <a:endParaRPr lang="es-PE" sz="1400" dirty="0">
              <a:latin typeface="Arial" pitchFamily="34" charset="0"/>
              <a:cs typeface="Arial" pitchFamily="34" charset="0"/>
            </a:endParaRPr>
          </a:p>
          <a:p>
            <a:r>
              <a:rPr lang="es-ES" sz="1400" dirty="0">
                <a:latin typeface="Arial" pitchFamily="34" charset="0"/>
                <a:cs typeface="Arial" pitchFamily="34" charset="0"/>
              </a:rPr>
              <a:t>     (</a:t>
            </a:r>
            <a:r>
              <a:rPr lang="es-ES" sz="1400" dirty="0" err="1">
                <a:latin typeface="Arial" pitchFamily="34" charset="0"/>
                <a:cs typeface="Arial" pitchFamily="34" charset="0"/>
              </a:rPr>
              <a:t>iv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) Sean notarios, martilleros, comisionistas y/o rematadores; agentes corredores de productos, de bolsa de valores y/u operadores especiales que realizan actividades en la Bolsa de Productos; agentes de aduana; los intermediarios </a:t>
            </a:r>
            <a:r>
              <a:rPr lang="es-ES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y/o auxiliares 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de seguros.</a:t>
            </a:r>
            <a:endParaRPr lang="es-PE" sz="1400" dirty="0">
              <a:latin typeface="Arial" pitchFamily="34" charset="0"/>
              <a:cs typeface="Arial" pitchFamily="34" charset="0"/>
            </a:endParaRPr>
          </a:p>
          <a:p>
            <a:r>
              <a:rPr lang="es-ES" sz="1400" dirty="0">
                <a:latin typeface="Arial" pitchFamily="34" charset="0"/>
                <a:cs typeface="Arial" pitchFamily="34" charset="0"/>
              </a:rPr>
              <a:t>     (…)</a:t>
            </a:r>
            <a:endParaRPr lang="es-PE" sz="1400" dirty="0">
              <a:latin typeface="Arial" pitchFamily="34" charset="0"/>
              <a:cs typeface="Arial" pitchFamily="34" charset="0"/>
            </a:endParaRPr>
          </a:p>
          <a:p>
            <a:pPr>
              <a:tabLst>
                <a:tab pos="536575" algn="l"/>
              </a:tabLst>
            </a:pPr>
            <a:r>
              <a:rPr lang="es-ES" sz="1400" dirty="0">
                <a:latin typeface="Arial" pitchFamily="34" charset="0"/>
                <a:cs typeface="Arial" pitchFamily="34" charset="0"/>
              </a:rPr>
              <a:t>     (x) Realicen las siguientes actividades, según la Clasificación Industrial Internacional Uniforme - CIIU 	</a:t>
            </a:r>
            <a:r>
              <a:rPr lang="es-ES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Revisión 4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 aplicable en el Perú según las normas correspondientes:</a:t>
            </a:r>
            <a:endParaRPr lang="es-PE" sz="1400" dirty="0">
              <a:latin typeface="Arial" pitchFamily="34" charset="0"/>
              <a:cs typeface="Arial" pitchFamily="34" charset="0"/>
            </a:endParaRPr>
          </a:p>
          <a:p>
            <a:r>
              <a:rPr lang="es-ES" sz="1400" dirty="0">
                <a:latin typeface="Arial" pitchFamily="34" charset="0"/>
                <a:cs typeface="Arial" pitchFamily="34" charset="0"/>
              </a:rPr>
              <a:t>     (x.1) Actividades de médicos y odontólogos.</a:t>
            </a:r>
            <a:endParaRPr lang="es-PE" sz="1400" dirty="0">
              <a:latin typeface="Arial" pitchFamily="34" charset="0"/>
              <a:cs typeface="Arial" pitchFamily="34" charset="0"/>
            </a:endParaRPr>
          </a:p>
          <a:p>
            <a:r>
              <a:rPr lang="es-ES" sz="1400" dirty="0">
                <a:latin typeface="Arial" pitchFamily="34" charset="0"/>
                <a:cs typeface="Arial" pitchFamily="34" charset="0"/>
              </a:rPr>
              <a:t>     (x.2) Actividades veterinarias.</a:t>
            </a:r>
            <a:endParaRPr lang="es-PE" sz="1400" dirty="0">
              <a:latin typeface="Arial" pitchFamily="34" charset="0"/>
              <a:cs typeface="Arial" pitchFamily="34" charset="0"/>
            </a:endParaRPr>
          </a:p>
          <a:p>
            <a:r>
              <a:rPr lang="es-ES" sz="1400" dirty="0">
                <a:latin typeface="Arial" pitchFamily="34" charset="0"/>
                <a:cs typeface="Arial" pitchFamily="34" charset="0"/>
              </a:rPr>
              <a:t>     (x.3) Actividades jurídicas.</a:t>
            </a:r>
            <a:endParaRPr lang="es-PE" sz="1400" dirty="0">
              <a:latin typeface="Arial" pitchFamily="34" charset="0"/>
              <a:cs typeface="Arial" pitchFamily="34" charset="0"/>
            </a:endParaRPr>
          </a:p>
          <a:p>
            <a:pPr marL="623888" indent="-623888"/>
            <a:r>
              <a:rPr lang="es-ES" sz="1400" dirty="0">
                <a:latin typeface="Arial" pitchFamily="34" charset="0"/>
                <a:cs typeface="Arial" pitchFamily="34" charset="0"/>
              </a:rPr>
              <a:t>     (x.4) Actividades de contabilidad, teneduría de libros y auditoría,</a:t>
            </a:r>
            <a:r>
              <a:rPr lang="es-E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consultoría fiscal.  </a:t>
            </a:r>
            <a:r>
              <a:rPr lang="es-ES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(Antes asesoramiento en materia de impuestos)</a:t>
            </a:r>
            <a:endParaRPr lang="es-PE" sz="1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1400" dirty="0">
                <a:latin typeface="Arial" pitchFamily="34" charset="0"/>
                <a:cs typeface="Arial" pitchFamily="34" charset="0"/>
              </a:rPr>
              <a:t>     (x.5) Actividades de arquitectura e ingeniería y actividades conexas de consultoría técnica.</a:t>
            </a:r>
            <a:endParaRPr lang="es-PE" sz="1400" dirty="0">
              <a:latin typeface="Arial" pitchFamily="34" charset="0"/>
              <a:cs typeface="Arial" pitchFamily="34" charset="0"/>
            </a:endParaRPr>
          </a:p>
          <a:p>
            <a:pPr marL="623888" indent="-623888"/>
            <a:r>
              <a:rPr lang="es-ES" sz="1400" dirty="0">
                <a:latin typeface="Arial" pitchFamily="34" charset="0"/>
                <a:cs typeface="Arial" pitchFamily="34" charset="0"/>
              </a:rPr>
              <a:t>     (x.6) </a:t>
            </a:r>
            <a:r>
              <a:rPr lang="es-E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Programación informática, consultoría de informática y actividades conexas; actividades de servicios de información; edición de programas de informática y de software en línea y reparación de ordenadores y equipo periféricos</a:t>
            </a:r>
            <a:r>
              <a:rPr lang="es-ES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  (Antes Actividades de informática y conexas).</a:t>
            </a:r>
            <a:endParaRPr lang="es-PE" sz="1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1400" dirty="0">
                <a:latin typeface="Arial" pitchFamily="34" charset="0"/>
                <a:cs typeface="Arial" pitchFamily="34" charset="0"/>
              </a:rPr>
              <a:t>          (…).</a:t>
            </a:r>
          </a:p>
          <a:p>
            <a:endParaRPr lang="es-ES" sz="1400" b="1" u="sng" dirty="0">
              <a:latin typeface="Arial" pitchFamily="34" charset="0"/>
              <a:cs typeface="Arial" pitchFamily="34" charset="0"/>
            </a:endParaRPr>
          </a:p>
          <a:p>
            <a:r>
              <a:rPr lang="es-ES" sz="1400" b="1" u="sng" dirty="0">
                <a:latin typeface="Arial" pitchFamily="34" charset="0"/>
                <a:cs typeface="Arial" pitchFamily="34" charset="0"/>
              </a:rPr>
              <a:t>INCORPORADO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s-ES" sz="1400" dirty="0"/>
              <a:t>       (xi).  </a:t>
            </a:r>
            <a:r>
              <a:rPr lang="es-ES" sz="1400" dirty="0">
                <a:solidFill>
                  <a:srgbClr val="FF0000"/>
                </a:solidFill>
              </a:rPr>
              <a:t>Obtengan rentas de fuente extranjera</a:t>
            </a:r>
            <a:r>
              <a:rPr lang="es-ES" sz="1400" dirty="0"/>
              <a:t>.</a:t>
            </a:r>
            <a:endParaRPr lang="es-PE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91955" y="154428"/>
            <a:ext cx="8820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800" b="1" dirty="0">
                <a:latin typeface="Arial" pitchFamily="34" charset="0"/>
                <a:cs typeface="Arial" pitchFamily="34" charset="0"/>
              </a:rPr>
              <a:t>OTRAS MODIFICACIONES TRIBUTARIAS </a:t>
            </a:r>
            <a:endParaRPr lang="es-PE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83568" y="6114426"/>
            <a:ext cx="643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b="1" dirty="0">
                <a:solidFill>
                  <a:srgbClr val="C00000"/>
                </a:solidFill>
              </a:rPr>
              <a:t>Primera Disposición Complementaria Modificatoria</a:t>
            </a:r>
            <a:endParaRPr lang="es-PE" dirty="0">
              <a:solidFill>
                <a:srgbClr val="C00000"/>
              </a:solidFill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6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299092"/>
            <a:ext cx="2339752" cy="558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196752"/>
            <a:ext cx="7704856" cy="5495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1 Título"/>
          <p:cNvSpPr txBox="1">
            <a:spLocks/>
          </p:cNvSpPr>
          <p:nvPr/>
        </p:nvSpPr>
        <p:spPr bwMode="auto">
          <a:xfrm>
            <a:off x="1331640" y="44624"/>
            <a:ext cx="691276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338" tIns="42669" rIns="85338" bIns="42669" numCol="1" anchor="ctr" anchorCtr="0" compatLnSpc="1">
            <a:prstTxWarp prst="textNoShape">
              <a:avLst/>
            </a:prstTxWarp>
            <a:normAutofit/>
          </a:bodyPr>
          <a:lstStyle>
            <a:lvl1pPr algn="l" defTabSz="489661" rtl="0" eaLnBrk="0" fontAlgn="base" hangingPunct="0">
              <a:spcBef>
                <a:spcPct val="0"/>
              </a:spcBef>
              <a:spcAft>
                <a:spcPct val="0"/>
              </a:spcAft>
              <a:defRPr sz="340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  <a:lvl2pPr algn="l" defTabSz="489661" rtl="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algn="l" defTabSz="489661" rtl="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algn="l" defTabSz="489661" rtl="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algn="l" defTabSz="489661" rtl="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489661" algn="l" defTabSz="489661" rtl="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979322" algn="l" defTabSz="489661" rtl="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1468984" algn="l" defTabSz="489661" rtl="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1958645" algn="l" defTabSz="489661" rtl="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s-PE" b="1" dirty="0">
                <a:solidFill>
                  <a:schemeClr val="tx1"/>
                </a:solidFill>
                <a:latin typeface="Arial" charset="0"/>
                <a:cs typeface="Arial" charset="0"/>
              </a:rPr>
              <a:t>REGÍMENES TRIBUTARIOS</a:t>
            </a:r>
            <a:r>
              <a:rPr lang="es-PE" sz="2200" dirty="0">
                <a:solidFill>
                  <a:schemeClr val="tx1"/>
                </a:solidFill>
              </a:rPr>
              <a:t/>
            </a:r>
            <a:br>
              <a:rPr lang="es-PE" sz="2200" dirty="0">
                <a:solidFill>
                  <a:schemeClr val="tx1"/>
                </a:solidFill>
              </a:rPr>
            </a:br>
            <a:r>
              <a:rPr lang="es-PE" sz="2600" dirty="0">
                <a:solidFill>
                  <a:schemeClr val="tx1"/>
                </a:solidFill>
                <a:latin typeface="Arial" charset="0"/>
                <a:cs typeface="Arial" charset="0"/>
              </a:rPr>
              <a:t>Régimen MYPE Tributario - Ubicación actual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6" name="Picture 2" descr="Resultado de imagen para sunat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486524"/>
            <a:ext cx="2724150" cy="371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8879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83568" y="1556792"/>
            <a:ext cx="8208912" cy="138499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Arial" pitchFamily="34" charset="0"/>
                <a:cs typeface="Arial" pitchFamily="34" charset="0"/>
              </a:rPr>
              <a:t>10. </a:t>
            </a:r>
            <a:r>
              <a:rPr lang="es-ES" sz="2800" b="1" u="sng" dirty="0">
                <a:latin typeface="Arial" pitchFamily="34" charset="0"/>
                <a:cs typeface="Arial" pitchFamily="34" charset="0"/>
              </a:rPr>
              <a:t>DECRETO LEGISLATIVO Nº 1270</a:t>
            </a:r>
            <a:r>
              <a:rPr lang="es-ES" sz="2800" b="1" dirty="0">
                <a:latin typeface="Arial" pitchFamily="34" charset="0"/>
                <a:cs typeface="Arial" pitchFamily="34" charset="0"/>
              </a:rPr>
              <a:t/>
            </a:r>
            <a:br>
              <a:rPr lang="es-ES" sz="2800" b="1" dirty="0">
                <a:latin typeface="Arial" pitchFamily="34" charset="0"/>
                <a:cs typeface="Arial" pitchFamily="34" charset="0"/>
              </a:rPr>
            </a:br>
            <a:r>
              <a:rPr lang="es-ES" sz="2800" b="1" dirty="0">
                <a:latin typeface="Arial" pitchFamily="34" charset="0"/>
                <a:cs typeface="Arial" pitchFamily="34" charset="0"/>
              </a:rPr>
              <a:t>Decreto Legislativo que modifica el Texto del Nuevo Régimen Único Simplificado </a:t>
            </a:r>
            <a:endParaRPr lang="es-PE" sz="2800" b="1" u="sng" dirty="0"/>
          </a:p>
        </p:txBody>
      </p:sp>
      <p:sp>
        <p:nvSpPr>
          <p:cNvPr id="3" name="CuadroTexto 2"/>
          <p:cNvSpPr txBox="1"/>
          <p:nvPr/>
        </p:nvSpPr>
        <p:spPr>
          <a:xfrm>
            <a:off x="1763688" y="4077072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147888" algn="l"/>
              </a:tabLst>
            </a:pPr>
            <a:r>
              <a:rPr lang="es-PE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Fecha de Publicación	: 20 de diciembre de 2016</a:t>
            </a:r>
          </a:p>
          <a:p>
            <a:pPr>
              <a:tabLst>
                <a:tab pos="2147888" algn="l"/>
              </a:tabLst>
            </a:pPr>
            <a:r>
              <a:rPr lang="es-PE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Fecha de Vigencia		: 01 de enero de 2017</a:t>
            </a:r>
            <a:endParaRPr lang="es-E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611879" y="5085184"/>
            <a:ext cx="6120680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E" b="1" u="sng" dirty="0"/>
              <a:t>REGLAMENTACIÓN</a:t>
            </a:r>
            <a:r>
              <a:rPr lang="es-PE" dirty="0"/>
              <a:t>:       </a:t>
            </a:r>
            <a:r>
              <a:rPr lang="es-ES" b="1" dirty="0"/>
              <a:t>DECRETO SUPREMO N° 402-2016-EF</a:t>
            </a:r>
          </a:p>
          <a:p>
            <a:pPr marL="2244725" indent="-2244725"/>
            <a:r>
              <a:rPr lang="es-PE" dirty="0"/>
              <a:t>	</a:t>
            </a:r>
            <a:r>
              <a:rPr lang="es-ES" b="1" dirty="0"/>
              <a:t>Publicación</a:t>
            </a:r>
            <a:r>
              <a:rPr lang="es-ES" dirty="0"/>
              <a:t>: 31/12/2016</a:t>
            </a:r>
          </a:p>
          <a:p>
            <a:pPr marL="2244725" indent="-2244725"/>
            <a:r>
              <a:rPr lang="es-PE" dirty="0"/>
              <a:t>	</a:t>
            </a:r>
            <a:r>
              <a:rPr lang="es-ES" b="1" dirty="0"/>
              <a:t>Vigencia</a:t>
            </a:r>
            <a:r>
              <a:rPr lang="es-ES" dirty="0"/>
              <a:t>: 01/01/2017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6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18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971600" y="260648"/>
            <a:ext cx="7299303" cy="1143000"/>
          </a:xfrm>
        </p:spPr>
        <p:txBody>
          <a:bodyPr/>
          <a:lstStyle/>
          <a:p>
            <a:r>
              <a:rPr lang="es-PE" sz="3100" b="1" dirty="0"/>
              <a:t>NUEVO RUS</a:t>
            </a:r>
            <a:endParaRPr lang="es-PE" sz="2400" b="1" dirty="0"/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104455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es-PE" sz="1700" dirty="0">
                <a:latin typeface="Arial" pitchFamily="34" charset="0"/>
                <a:cs typeface="Arial" pitchFamily="34" charset="0"/>
              </a:rPr>
              <a:t>Reduce las categorías del Régimen a:</a:t>
            </a:r>
          </a:p>
          <a:p>
            <a:pPr lvl="1">
              <a:spcBef>
                <a:spcPts val="1046"/>
              </a:spcBef>
            </a:pPr>
            <a:r>
              <a:rPr lang="es-PE" sz="1400" dirty="0">
                <a:latin typeface="Arial" pitchFamily="34" charset="0"/>
                <a:cs typeface="Arial" pitchFamily="34" charset="0"/>
              </a:rPr>
              <a:t>Categoría Especial 		</a:t>
            </a:r>
            <a:r>
              <a:rPr lang="es-PE" sz="1400" b="1" dirty="0">
                <a:latin typeface="Arial" pitchFamily="34" charset="0"/>
                <a:cs typeface="Arial" pitchFamily="34" charset="0"/>
              </a:rPr>
              <a:t>–  </a:t>
            </a:r>
            <a:r>
              <a:rPr lang="es-PE" sz="1400" dirty="0">
                <a:latin typeface="Arial" pitchFamily="34" charset="0"/>
                <a:cs typeface="Arial" pitchFamily="34" charset="0"/>
              </a:rPr>
              <a:t>Categorías 1 y 2</a:t>
            </a:r>
          </a:p>
          <a:p>
            <a:endParaRPr lang="es-PE" sz="1700" dirty="0">
              <a:latin typeface="Arial" pitchFamily="34" charset="0"/>
              <a:cs typeface="Arial" pitchFamily="34" charset="0"/>
            </a:endParaRPr>
          </a:p>
          <a:p>
            <a:endParaRPr lang="es-PE" sz="1700" dirty="0">
              <a:latin typeface="Arial" pitchFamily="34" charset="0"/>
              <a:cs typeface="Arial" pitchFamily="34" charset="0"/>
            </a:endParaRPr>
          </a:p>
          <a:p>
            <a:endParaRPr lang="es-PE" sz="1700" dirty="0">
              <a:latin typeface="Arial" pitchFamily="34" charset="0"/>
              <a:cs typeface="Arial" pitchFamily="34" charset="0"/>
            </a:endParaRPr>
          </a:p>
          <a:p>
            <a:endParaRPr lang="es-PE" sz="17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569"/>
              </a:spcBef>
            </a:pPr>
            <a:endParaRPr lang="es-PE" sz="17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569"/>
              </a:spcBef>
            </a:pPr>
            <a:endParaRPr lang="es-PE" sz="17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569"/>
              </a:spcBef>
            </a:pPr>
            <a:r>
              <a:rPr lang="es-PE" sz="1700" dirty="0">
                <a:latin typeface="Arial" pitchFamily="34" charset="0"/>
                <a:cs typeface="Arial" pitchFamily="34" charset="0"/>
              </a:rPr>
              <a:t>Límite anual de Ingresos Brutos / Adquisiciones     =   S/ 96,000.00 Soles</a:t>
            </a:r>
          </a:p>
          <a:p>
            <a:pPr>
              <a:spcBef>
                <a:spcPts val="1569"/>
              </a:spcBef>
            </a:pPr>
            <a:r>
              <a:rPr lang="es-PE" sz="1700" dirty="0">
                <a:latin typeface="Arial" pitchFamily="34" charset="0"/>
                <a:cs typeface="Arial" pitchFamily="34" charset="0"/>
              </a:rPr>
              <a:t>Límite mensual de Ingresos Brutos / Adquisiciones =   S/  8,000.00 Soles</a:t>
            </a:r>
          </a:p>
          <a:p>
            <a:pPr>
              <a:spcBef>
                <a:spcPts val="1569"/>
              </a:spcBef>
            </a:pPr>
            <a:r>
              <a:rPr lang="es-PE" sz="1700" dirty="0" err="1">
                <a:latin typeface="Arial" pitchFamily="34" charset="0"/>
                <a:cs typeface="Arial" pitchFamily="34" charset="0"/>
              </a:rPr>
              <a:t>EIRLs</a:t>
            </a:r>
            <a:r>
              <a:rPr lang="es-PE" sz="1700" dirty="0">
                <a:latin typeface="Arial" pitchFamily="34" charset="0"/>
                <a:cs typeface="Arial" pitchFamily="34" charset="0"/>
              </a:rPr>
              <a:t> excluidas del NRUS.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500880"/>
              </p:ext>
            </p:extLst>
          </p:nvPr>
        </p:nvGraphicFramePr>
        <p:xfrm>
          <a:off x="1403648" y="2564904"/>
          <a:ext cx="6047659" cy="1450690"/>
        </p:xfrm>
        <a:graphic>
          <a:graphicData uri="http://schemas.openxmlformats.org/drawingml/2006/table">
            <a:tbl>
              <a:tblPr/>
              <a:tblGrid>
                <a:gridCol w="13885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530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530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530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3181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PE" sz="1200" b="1" dirty="0">
                          <a:latin typeface="Calibri"/>
                          <a:ea typeface="Calibri"/>
                          <a:cs typeface="Times New Roman"/>
                        </a:rPr>
                        <a:t>CATEGORIAS</a:t>
                      </a:r>
                    </a:p>
                  </a:txBody>
                  <a:tcPr marL="32254" marR="32254" marT="34556" marB="345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PARÁMETROS</a:t>
                      </a:r>
                      <a:endParaRPr lang="es-PE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254" marR="32254" marT="34556" marB="345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P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4519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P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Total Ingresos Brutos Mensuales (S/)</a:t>
                      </a:r>
                      <a:endParaRPr lang="es-P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254" marR="32254" marT="34556" marB="345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Total Adquisiciones Mensuales (S/)</a:t>
                      </a:r>
                      <a:endParaRPr lang="es-P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254" marR="32254" marT="34556" marB="345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PE" sz="1200" b="1" dirty="0">
                          <a:latin typeface="Calibri"/>
                          <a:ea typeface="Calibri"/>
                          <a:cs typeface="Times New Roman"/>
                        </a:rPr>
                        <a:t>CUOTA</a:t>
                      </a:r>
                      <a:br>
                        <a:rPr lang="es-PE" sz="1200" b="1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s-PE" sz="1200" b="1" dirty="0">
                          <a:latin typeface="Calibri"/>
                          <a:ea typeface="Calibri"/>
                          <a:cs typeface="Times New Roman"/>
                        </a:rPr>
                        <a:t>(S/)</a:t>
                      </a:r>
                    </a:p>
                  </a:txBody>
                  <a:tcPr marL="32254" marR="32254" marT="34556" marB="345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29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s-P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254" marR="32254" marT="34556" marB="345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5,000</a:t>
                      </a:r>
                      <a:endParaRPr lang="es-PE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254" marR="32254" marT="34556" marB="345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5,000</a:t>
                      </a:r>
                      <a:endParaRPr lang="es-PE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254" marR="32254" marT="34556" marB="345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PE" sz="1200" dirty="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32254" marR="32254" marT="34556" marB="345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29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s-P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254" marR="32254" marT="34556" marB="345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8,000</a:t>
                      </a:r>
                      <a:endParaRPr lang="es-PE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254" marR="32254" marT="34556" marB="345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8,000</a:t>
                      </a:r>
                      <a:endParaRPr lang="es-PE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254" marR="32254" marT="34556" marB="345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PE" sz="1200" dirty="0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32254" marR="32254" marT="34556" marB="345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6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9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64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30943" cy="1143000"/>
          </a:xfrm>
        </p:spPr>
        <p:txBody>
          <a:bodyPr/>
          <a:lstStyle/>
          <a:p>
            <a:r>
              <a:rPr lang="es-PE" sz="3100" b="1" dirty="0"/>
              <a:t>NUEVO RUS</a:t>
            </a:r>
            <a:br>
              <a:rPr lang="es-PE" sz="3100" b="1" dirty="0"/>
            </a:br>
            <a:r>
              <a:rPr lang="es-PE" sz="2400" b="1" dirty="0"/>
              <a:t>Acogimiento</a:t>
            </a:r>
          </a:p>
        </p:txBody>
      </p:sp>
      <p:sp>
        <p:nvSpPr>
          <p:cNvPr id="20" name="19 Rectángulo redondeado"/>
          <p:cNvSpPr/>
          <p:nvPr/>
        </p:nvSpPr>
        <p:spPr>
          <a:xfrm>
            <a:off x="779093" y="2821176"/>
            <a:ext cx="3244275" cy="56442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b="1" dirty="0"/>
              <a:t>Nuevos Inscritos</a:t>
            </a:r>
          </a:p>
        </p:txBody>
      </p:sp>
      <p:sp>
        <p:nvSpPr>
          <p:cNvPr id="21" name="20 Rectángulo redondeado"/>
          <p:cNvSpPr/>
          <p:nvPr/>
        </p:nvSpPr>
        <p:spPr>
          <a:xfrm>
            <a:off x="4542055" y="2821176"/>
            <a:ext cx="3795217" cy="56442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b="1" dirty="0"/>
              <a:t>Ya inscritos</a:t>
            </a:r>
          </a:p>
        </p:txBody>
      </p:sp>
      <p:sp>
        <p:nvSpPr>
          <p:cNvPr id="22" name="21 Rectángulo"/>
          <p:cNvSpPr/>
          <p:nvPr/>
        </p:nvSpPr>
        <p:spPr>
          <a:xfrm>
            <a:off x="585750" y="1484528"/>
            <a:ext cx="8106497" cy="39487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endParaRPr lang="es-PE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Rectángulo redondeado"/>
          <p:cNvSpPr/>
          <p:nvPr/>
        </p:nvSpPr>
        <p:spPr>
          <a:xfrm>
            <a:off x="3370161" y="1939989"/>
            <a:ext cx="2161016" cy="56442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b="1" dirty="0"/>
              <a:t>NRUS</a:t>
            </a:r>
          </a:p>
        </p:txBody>
      </p:sp>
      <p:sp>
        <p:nvSpPr>
          <p:cNvPr id="24" name="23 Rectángulo redondeado"/>
          <p:cNvSpPr/>
          <p:nvPr/>
        </p:nvSpPr>
        <p:spPr>
          <a:xfrm>
            <a:off x="4542046" y="3638065"/>
            <a:ext cx="989131" cy="56442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b="1" dirty="0"/>
              <a:t>RER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708587" y="3700592"/>
            <a:ext cx="3456384" cy="1003788"/>
          </a:xfrm>
          <a:prstGeom prst="rect">
            <a:avLst/>
          </a:prstGeom>
          <a:noFill/>
        </p:spPr>
        <p:txBody>
          <a:bodyPr wrap="square" lIns="79681" tIns="39840" rIns="79681" bIns="39840" rtlCol="0">
            <a:spAutoFit/>
          </a:bodyPr>
          <a:lstStyle/>
          <a:p>
            <a:pPr marL="249003" indent="-249003">
              <a:buFontTx/>
              <a:buChar char="-"/>
            </a:pPr>
            <a:r>
              <a:rPr lang="es-PE" sz="2000" dirty="0">
                <a:latin typeface="Arial" pitchFamily="34" charset="0"/>
                <a:cs typeface="Arial" pitchFamily="34" charset="0"/>
              </a:rPr>
              <a:t>Con la inscripción al RUC.</a:t>
            </a:r>
          </a:p>
          <a:p>
            <a:pPr marL="249003" indent="-249003">
              <a:buFontTx/>
              <a:buChar char="-"/>
            </a:pPr>
            <a:r>
              <a:rPr lang="es-PE" sz="2000" dirty="0">
                <a:latin typeface="Arial" pitchFamily="34" charset="0"/>
                <a:cs typeface="Arial" pitchFamily="34" charset="0"/>
              </a:rPr>
              <a:t>Con la solicitud de Alta de Tributo.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4542055" y="4266784"/>
            <a:ext cx="3719958" cy="511345"/>
          </a:xfrm>
          <a:prstGeom prst="rect">
            <a:avLst/>
          </a:prstGeom>
          <a:noFill/>
        </p:spPr>
        <p:txBody>
          <a:bodyPr wrap="square" lIns="79681" tIns="39840" rIns="79681" bIns="39840" rtlCol="0">
            <a:spAutoFit/>
          </a:bodyPr>
          <a:lstStyle/>
          <a:p>
            <a:r>
              <a:rPr lang="es-PE" sz="1400" dirty="0"/>
              <a:t>- Con la declaración y  pago de la cuota de </a:t>
            </a:r>
            <a:r>
              <a:rPr lang="es-PE" sz="1400" b="1" dirty="0"/>
              <a:t>ENERO</a:t>
            </a:r>
            <a:r>
              <a:rPr lang="es-PE" sz="1400" dirty="0"/>
              <a:t>.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4876796" y="4865834"/>
            <a:ext cx="2999619" cy="511345"/>
          </a:xfrm>
          <a:prstGeom prst="rect">
            <a:avLst/>
          </a:prstGeom>
          <a:noFill/>
        </p:spPr>
        <p:txBody>
          <a:bodyPr wrap="square" lIns="79681" tIns="39840" rIns="79681" bIns="39840" rtlCol="0">
            <a:spAutoFit/>
          </a:bodyPr>
          <a:lstStyle/>
          <a:p>
            <a:pPr algn="ctr"/>
            <a:r>
              <a:rPr lang="es-PE" sz="1400" dirty="0"/>
              <a:t>Dentro del vencimiento</a:t>
            </a:r>
          </a:p>
          <a:p>
            <a:pPr algn="just"/>
            <a:r>
              <a:rPr lang="es-PE" sz="1400" dirty="0"/>
              <a:t>	</a:t>
            </a:r>
          </a:p>
        </p:txBody>
      </p:sp>
      <p:sp>
        <p:nvSpPr>
          <p:cNvPr id="30" name="29 Cerrar llave"/>
          <p:cNvSpPr/>
          <p:nvPr/>
        </p:nvSpPr>
        <p:spPr>
          <a:xfrm rot="5400000">
            <a:off x="6325541" y="2821097"/>
            <a:ext cx="327462" cy="389445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79681" tIns="39840" rIns="79681" bIns="39840" rtlCol="0" anchor="ctr"/>
          <a:lstStyle/>
          <a:p>
            <a:pPr algn="ctr"/>
            <a:endParaRPr lang="es-PE"/>
          </a:p>
        </p:txBody>
      </p:sp>
      <p:sp>
        <p:nvSpPr>
          <p:cNvPr id="33" name="32 Rectángulo redondeado"/>
          <p:cNvSpPr/>
          <p:nvPr/>
        </p:nvSpPr>
        <p:spPr>
          <a:xfrm>
            <a:off x="7315162" y="3638065"/>
            <a:ext cx="1036306" cy="56442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b="1" dirty="0"/>
              <a:t>RG</a:t>
            </a:r>
          </a:p>
        </p:txBody>
      </p:sp>
      <p:sp>
        <p:nvSpPr>
          <p:cNvPr id="34" name="33 Rectángulo redondeado"/>
          <p:cNvSpPr/>
          <p:nvPr/>
        </p:nvSpPr>
        <p:spPr>
          <a:xfrm>
            <a:off x="5913101" y="3638065"/>
            <a:ext cx="1036306" cy="56442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b="1" dirty="0"/>
              <a:t>RMT</a:t>
            </a:r>
          </a:p>
        </p:txBody>
      </p:sp>
      <p:sp>
        <p:nvSpPr>
          <p:cNvPr id="14" name="5 Rectángulo redondeado"/>
          <p:cNvSpPr/>
          <p:nvPr/>
        </p:nvSpPr>
        <p:spPr>
          <a:xfrm>
            <a:off x="791977" y="2856979"/>
            <a:ext cx="3289603" cy="6861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/>
              <a:t>Nuevos Inscritos</a:t>
            </a:r>
          </a:p>
        </p:txBody>
      </p:sp>
      <p:sp>
        <p:nvSpPr>
          <p:cNvPr id="15" name="20 Rectángulo redondeado"/>
          <p:cNvSpPr/>
          <p:nvPr/>
        </p:nvSpPr>
        <p:spPr>
          <a:xfrm>
            <a:off x="4638998" y="2843639"/>
            <a:ext cx="3623015" cy="6223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/>
              <a:t>Ya inscritos</a:t>
            </a:r>
          </a:p>
        </p:txBody>
      </p:sp>
      <p:pic>
        <p:nvPicPr>
          <p:cNvPr id="16" name="1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17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17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25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260648"/>
            <a:ext cx="7283152" cy="1143000"/>
          </a:xfrm>
        </p:spPr>
        <p:txBody>
          <a:bodyPr>
            <a:normAutofit/>
          </a:bodyPr>
          <a:lstStyle/>
          <a:p>
            <a:r>
              <a:rPr lang="es-PE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 FRAES</a:t>
            </a:r>
            <a:r>
              <a:rPr lang="es-PE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/>
            </a:r>
            <a:br>
              <a:rPr lang="es-PE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</a:br>
            <a:r>
              <a:rPr lang="es-PE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 Sujetos comprendidos 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01414501"/>
              </p:ext>
            </p:extLst>
          </p:nvPr>
        </p:nvGraphicFramePr>
        <p:xfrm>
          <a:off x="364704" y="1628800"/>
          <a:ext cx="8496944" cy="4408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3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  <p:pic>
        <p:nvPicPr>
          <p:cNvPr id="5" name="Picture 2" descr="Resultado de imagen para sunat logo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351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056784" cy="1143000"/>
          </a:xfrm>
        </p:spPr>
        <p:txBody>
          <a:bodyPr>
            <a:normAutofit fontScale="90000"/>
          </a:bodyPr>
          <a:lstStyle/>
          <a:p>
            <a:r>
              <a:rPr lang="es-PE" b="1" dirty="0"/>
              <a:t>CAMBIO DE RÉGIMEN</a:t>
            </a:r>
            <a:br>
              <a:rPr lang="es-PE" b="1" dirty="0"/>
            </a:br>
            <a:r>
              <a:rPr lang="es-PE" sz="2800" dirty="0"/>
              <a:t>NRUS – RER – </a:t>
            </a:r>
            <a:r>
              <a:rPr lang="es-PE" sz="2800" dirty="0">
                <a:latin typeface="Arial" charset="0"/>
                <a:cs typeface="Arial" charset="0"/>
              </a:rPr>
              <a:t>RMT – RG</a:t>
            </a:r>
            <a:endParaRPr lang="es-ES" sz="2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8510" y="2128791"/>
            <a:ext cx="8146981" cy="3693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Flecha a la derecha con muesca"/>
          <p:cNvSpPr/>
          <p:nvPr/>
        </p:nvSpPr>
        <p:spPr>
          <a:xfrm rot="20151654">
            <a:off x="220835" y="2862563"/>
            <a:ext cx="4109467" cy="851735"/>
          </a:xfrm>
          <a:prstGeom prst="notchedRightArrow">
            <a:avLst>
              <a:gd name="adj1" fmla="val 53413"/>
              <a:gd name="adj2" fmla="val 50000"/>
            </a:avLst>
          </a:prstGeom>
          <a:noFill/>
          <a:ln w="12700">
            <a:solidFill>
              <a:schemeClr val="accent1">
                <a:lumMod val="75000"/>
              </a:schemeClr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8461" tIns="49231" rIns="98461" bIns="49231" rtlCol="0" anchor="ctr"/>
          <a:lstStyle/>
          <a:p>
            <a:pPr algn="ctr"/>
            <a:r>
              <a:rPr lang="es-PE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 cualquier periodo del ejercicio</a:t>
            </a:r>
          </a:p>
        </p:txBody>
      </p:sp>
      <p:sp>
        <p:nvSpPr>
          <p:cNvPr id="9" name="8 Flecha a la derecha con muesca"/>
          <p:cNvSpPr/>
          <p:nvPr/>
        </p:nvSpPr>
        <p:spPr>
          <a:xfrm rot="1987036">
            <a:off x="4888118" y="2943267"/>
            <a:ext cx="3662389" cy="917233"/>
          </a:xfrm>
          <a:prstGeom prst="notchedRightArrow">
            <a:avLst>
              <a:gd name="adj1" fmla="val 53413"/>
              <a:gd name="adj2" fmla="val 50000"/>
            </a:avLst>
          </a:prstGeom>
          <a:noFill/>
          <a:ln w="12700">
            <a:solidFill>
              <a:schemeClr val="accent1">
                <a:lumMod val="75000"/>
              </a:schemeClr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8461" tIns="49231" rIns="98461" bIns="49231" rtlCol="0" anchor="ctr"/>
          <a:lstStyle/>
          <a:p>
            <a:pPr algn="ctr"/>
            <a:r>
              <a:rPr lang="es-PE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Sólo en el periodo Enero</a:t>
            </a:r>
          </a:p>
        </p:txBody>
      </p:sp>
      <p:sp>
        <p:nvSpPr>
          <p:cNvPr id="12" name="11 Flecha curvada hacia abajo"/>
          <p:cNvSpPr/>
          <p:nvPr/>
        </p:nvSpPr>
        <p:spPr>
          <a:xfrm>
            <a:off x="5295901" y="3406140"/>
            <a:ext cx="657472" cy="571500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8461" tIns="49231" rIns="98461" bIns="49231"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579891" y="5873695"/>
            <a:ext cx="2042560" cy="376422"/>
          </a:xfrm>
          <a:prstGeom prst="rect">
            <a:avLst/>
          </a:prstGeom>
          <a:noFill/>
          <a:ln w="15875" cap="rnd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8461" tIns="49231" rIns="98461" bIns="49231" rtlCol="0">
            <a:spAutoFit/>
          </a:bodyPr>
          <a:lstStyle/>
          <a:p>
            <a:pPr algn="ctr"/>
            <a:r>
              <a:rPr lang="es-PE" dirty="0" err="1"/>
              <a:t>Cancelatorio</a:t>
            </a:r>
            <a:endParaRPr lang="es-ES" dirty="0"/>
          </a:p>
        </p:txBody>
      </p:sp>
      <p:sp>
        <p:nvSpPr>
          <p:cNvPr id="16" name="15 Flecha izquierda"/>
          <p:cNvSpPr/>
          <p:nvPr/>
        </p:nvSpPr>
        <p:spPr>
          <a:xfrm>
            <a:off x="3339967" y="5983064"/>
            <a:ext cx="693019" cy="443199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8461" tIns="49231" rIns="98461" bIns="49231"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10" name="9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11" name="Picture 2" descr="Resultado de imagen para sunat 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13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9931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04859" y="2791723"/>
            <a:ext cx="4023304" cy="2923148"/>
          </a:xfrm>
          <a:prstGeom prst="rect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endParaRPr lang="es-PE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513056" y="274639"/>
            <a:ext cx="7875367" cy="1143000"/>
          </a:xfrm>
        </p:spPr>
        <p:txBody>
          <a:bodyPr/>
          <a:lstStyle/>
          <a:p>
            <a:r>
              <a:rPr lang="es-PE" sz="3100" b="1" dirty="0"/>
              <a:t>OTRAS DISPOSICIONES</a:t>
            </a:r>
            <a:br>
              <a:rPr lang="es-PE" sz="3100" b="1" dirty="0"/>
            </a:br>
            <a:r>
              <a:rPr lang="es-PE" sz="2800" dirty="0"/>
              <a:t>Nuevo RUS - Ejercicio 2017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706920" y="1834683"/>
            <a:ext cx="5547283" cy="418726"/>
          </a:xfrm>
          <a:prstGeom prst="rect">
            <a:avLst/>
          </a:prstGeom>
          <a:noFill/>
        </p:spPr>
        <p:txBody>
          <a:bodyPr wrap="square" lIns="79681" tIns="39840" rIns="79681" bIns="39840" rtlCol="0">
            <a:spAutoFit/>
          </a:bodyPr>
          <a:lstStyle/>
          <a:p>
            <a:pPr algn="ctr"/>
            <a:r>
              <a:rPr lang="es-PE" sz="2100" b="1" dirty="0">
                <a:solidFill>
                  <a:srgbClr val="064796"/>
                </a:solidFill>
                <a:latin typeface="Arial" pitchFamily="34" charset="0"/>
                <a:cs typeface="Arial" pitchFamily="34" charset="0"/>
              </a:rPr>
              <a:t>EFECTOS DEL CAMBIO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670614" y="2546310"/>
            <a:ext cx="3352753" cy="49082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sz="2100" b="1" dirty="0" err="1"/>
              <a:t>EIRLs</a:t>
            </a:r>
            <a:endParaRPr lang="es-PE" sz="2100" b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487737" y="3134307"/>
            <a:ext cx="3636885" cy="2250283"/>
          </a:xfrm>
          <a:prstGeom prst="rect">
            <a:avLst/>
          </a:prstGeom>
          <a:noFill/>
        </p:spPr>
        <p:txBody>
          <a:bodyPr wrap="square" lIns="79681" tIns="39840" rIns="79681" bIns="39840" rtlCol="0">
            <a:spAutoFit/>
          </a:bodyPr>
          <a:lstStyle/>
          <a:p>
            <a:pPr algn="just"/>
            <a:r>
              <a:rPr lang="es-PE" sz="1500" u="sng" dirty="0" err="1"/>
              <a:t>EIRLs</a:t>
            </a:r>
            <a:r>
              <a:rPr lang="es-PE" sz="1500" u="sng" dirty="0"/>
              <a:t> acogidas al NRUS hasta el 31/12/2016 </a:t>
            </a:r>
            <a:r>
              <a:rPr lang="es-PE" sz="1500" b="1" u="sng" dirty="0"/>
              <a:t>deberán</a:t>
            </a:r>
            <a:r>
              <a:rPr lang="es-PE" sz="1500" dirty="0"/>
              <a:t>:</a:t>
            </a:r>
          </a:p>
          <a:p>
            <a:pPr algn="just"/>
            <a:endParaRPr lang="es-PE" sz="800" dirty="0"/>
          </a:p>
          <a:p>
            <a:pPr marL="219593" indent="-219593" algn="just">
              <a:buAutoNum type="arabicPeriod"/>
            </a:pPr>
            <a:r>
              <a:rPr lang="es-PE" sz="1400" dirty="0"/>
              <a:t>Elegir nuevo régimen tributario con la presentación de la DJ del periodo ENE-2017.</a:t>
            </a:r>
          </a:p>
          <a:p>
            <a:pPr marL="219593" indent="-219593" algn="just">
              <a:buFontTx/>
              <a:buAutoNum type="arabicPeriod"/>
            </a:pPr>
            <a:endParaRPr lang="es-PE" sz="800" dirty="0"/>
          </a:p>
          <a:p>
            <a:pPr marL="219593" indent="-219593" algn="just">
              <a:buAutoNum type="arabicPeriod"/>
            </a:pPr>
            <a:r>
              <a:rPr lang="es-PE" sz="1400" dirty="0"/>
              <a:t>Para que este acogimiento sea válido:</a:t>
            </a:r>
          </a:p>
          <a:p>
            <a:pPr marL="470556" indent="-188222" algn="just">
              <a:buFont typeface="Calibri" pitchFamily="34" charset="0"/>
              <a:buChar char="−"/>
            </a:pPr>
            <a:r>
              <a:rPr lang="es-PE" sz="1400" dirty="0"/>
              <a:t>RER (DJ y pago dentro del </a:t>
            </a:r>
            <a:r>
              <a:rPr lang="es-PE" sz="1400" dirty="0" err="1"/>
              <a:t>vcto</a:t>
            </a:r>
            <a:r>
              <a:rPr lang="es-PE" sz="1400" dirty="0"/>
              <a:t>.)</a:t>
            </a:r>
          </a:p>
          <a:p>
            <a:pPr marL="470556" indent="-188222" algn="just">
              <a:buFont typeface="Calibri" pitchFamily="34" charset="0"/>
              <a:buChar char="−"/>
            </a:pPr>
            <a:r>
              <a:rPr lang="es-PE" sz="1400" dirty="0"/>
              <a:t>RMT (DJ ENE-2017)</a:t>
            </a:r>
          </a:p>
          <a:p>
            <a:pPr marL="470556" indent="-188222" algn="just">
              <a:buFont typeface="Calibri" pitchFamily="34" charset="0"/>
              <a:buChar char="−"/>
            </a:pPr>
            <a:r>
              <a:rPr lang="es-PE" sz="1400" dirty="0"/>
              <a:t>RG (DJ ENE-2017) </a:t>
            </a:r>
          </a:p>
          <a:p>
            <a:pPr marL="219593" indent="-219593" algn="just">
              <a:buAutoNum type="arabicPeriod"/>
            </a:pPr>
            <a:endParaRPr lang="es-PE" sz="8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4950154" y="3102446"/>
            <a:ext cx="3580058" cy="2204116"/>
          </a:xfrm>
          <a:prstGeom prst="rect">
            <a:avLst/>
          </a:prstGeom>
          <a:noFill/>
        </p:spPr>
        <p:txBody>
          <a:bodyPr wrap="square" lIns="79681" tIns="39840" rIns="79681" bIns="39840" rtlCol="0">
            <a:spAutoFit/>
          </a:bodyPr>
          <a:lstStyle/>
          <a:p>
            <a:pPr algn="just"/>
            <a:r>
              <a:rPr lang="es-PE" sz="1500" u="sng" dirty="0"/>
              <a:t>Contribuyentes con ingresos superiores a </a:t>
            </a:r>
            <a:br>
              <a:rPr lang="es-PE" sz="1500" u="sng" dirty="0"/>
            </a:br>
            <a:r>
              <a:rPr lang="es-PE" sz="1500" u="sng" dirty="0"/>
              <a:t>S/ 96,000.00 al 31/12/2016 </a:t>
            </a:r>
            <a:r>
              <a:rPr lang="es-PE" sz="1500" b="1" u="sng" dirty="0"/>
              <a:t>deberán</a:t>
            </a:r>
            <a:r>
              <a:rPr lang="es-PE" sz="1500" dirty="0"/>
              <a:t>:</a:t>
            </a:r>
          </a:p>
          <a:p>
            <a:pPr algn="just"/>
            <a:endParaRPr lang="es-PE" sz="800" dirty="0"/>
          </a:p>
          <a:p>
            <a:pPr marL="219593" indent="-219593" algn="just">
              <a:buAutoNum type="arabicPeriod"/>
            </a:pPr>
            <a:r>
              <a:rPr lang="es-PE" sz="1400" dirty="0"/>
              <a:t>Elegir un régimen tributario con la presentación de la DJ del periodo ENE-2017.</a:t>
            </a:r>
          </a:p>
          <a:p>
            <a:pPr marL="219593" indent="-219593" algn="just">
              <a:buFontTx/>
              <a:buAutoNum type="arabicPeriod"/>
            </a:pPr>
            <a:endParaRPr lang="es-PE" sz="800" dirty="0"/>
          </a:p>
          <a:p>
            <a:pPr marL="219593" indent="-219593" algn="just">
              <a:buAutoNum type="arabicPeriod"/>
            </a:pPr>
            <a:r>
              <a:rPr lang="es-PE" sz="1400" dirty="0"/>
              <a:t>Para que este acogimiento sea válido:</a:t>
            </a:r>
          </a:p>
          <a:p>
            <a:pPr marL="470556" indent="-188222" algn="just">
              <a:buFont typeface="Calibri" pitchFamily="34" charset="0"/>
              <a:buChar char="−"/>
            </a:pPr>
            <a:r>
              <a:rPr lang="es-PE" sz="1400" dirty="0"/>
              <a:t>NRUS o RER (DJ y pago dentro del </a:t>
            </a:r>
            <a:r>
              <a:rPr lang="es-PE" sz="1400" dirty="0" err="1"/>
              <a:t>vcto</a:t>
            </a:r>
            <a:r>
              <a:rPr lang="es-PE" sz="1400" dirty="0"/>
              <a:t>.)</a:t>
            </a:r>
          </a:p>
          <a:p>
            <a:pPr marL="470556" indent="-188222" algn="just">
              <a:buFont typeface="Calibri" pitchFamily="34" charset="0"/>
              <a:buChar char="−"/>
            </a:pPr>
            <a:r>
              <a:rPr lang="es-PE" sz="1400" dirty="0"/>
              <a:t>RMT u otro (DJ ENE-2017)</a:t>
            </a:r>
          </a:p>
          <a:p>
            <a:pPr marL="470556" indent="-188222" algn="just">
              <a:buFont typeface="Calibri" pitchFamily="34" charset="0"/>
              <a:buChar char="−"/>
            </a:pPr>
            <a:r>
              <a:rPr lang="es-PE" sz="1400" dirty="0"/>
              <a:t>RG (DJ ENE-2017) </a:t>
            </a:r>
          </a:p>
          <a:p>
            <a:pPr algn="just"/>
            <a:endParaRPr lang="es-PE" sz="800" dirty="0"/>
          </a:p>
        </p:txBody>
      </p:sp>
      <p:cxnSp>
        <p:nvCxnSpPr>
          <p:cNvPr id="18" name="17 Conector recto"/>
          <p:cNvCxnSpPr/>
          <p:nvPr/>
        </p:nvCxnSpPr>
        <p:spPr>
          <a:xfrm>
            <a:off x="4572000" y="2841204"/>
            <a:ext cx="0" cy="2873668"/>
          </a:xfrm>
          <a:prstGeom prst="line">
            <a:avLst/>
          </a:prstGeom>
          <a:ln w="38100">
            <a:solidFill>
              <a:srgbClr val="AB14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4815837" y="2775893"/>
            <a:ext cx="3901386" cy="2938978"/>
          </a:xfrm>
          <a:prstGeom prst="rect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endParaRPr lang="es-PE"/>
          </a:p>
        </p:txBody>
      </p:sp>
      <p:sp>
        <p:nvSpPr>
          <p:cNvPr id="17" name="16 Rectángulo redondeado"/>
          <p:cNvSpPr/>
          <p:nvPr/>
        </p:nvSpPr>
        <p:spPr>
          <a:xfrm>
            <a:off x="5120633" y="2546310"/>
            <a:ext cx="3352753" cy="49082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sz="2100" b="1" dirty="0"/>
              <a:t>Categorías 3, 4 y 5</a:t>
            </a:r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14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1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5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596242" y="2031974"/>
            <a:ext cx="2375192" cy="1828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sz="2300" b="1" dirty="0"/>
              <a:t>RG</a:t>
            </a:r>
          </a:p>
        </p:txBody>
      </p:sp>
      <p:sp>
        <p:nvSpPr>
          <p:cNvPr id="6" name="5 Elipse"/>
          <p:cNvSpPr/>
          <p:nvPr/>
        </p:nvSpPr>
        <p:spPr>
          <a:xfrm>
            <a:off x="5395568" y="2057374"/>
            <a:ext cx="2375192" cy="1828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sz="2300" b="1" dirty="0"/>
              <a:t>RMTE </a:t>
            </a:r>
          </a:p>
        </p:txBody>
      </p:sp>
      <p:cxnSp>
        <p:nvCxnSpPr>
          <p:cNvPr id="7" name="6 Conector recto de flecha"/>
          <p:cNvCxnSpPr>
            <a:stCxn id="2" idx="6"/>
            <a:endCxn id="6" idx="2"/>
          </p:cNvCxnSpPr>
          <p:nvPr/>
        </p:nvCxnSpPr>
        <p:spPr>
          <a:xfrm>
            <a:off x="2971434" y="2946375"/>
            <a:ext cx="2424134" cy="25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9762447">
            <a:off x="2971434" y="4303845"/>
            <a:ext cx="2277517" cy="911455"/>
          </a:xfrm>
          <a:prstGeom prst="rect">
            <a:avLst/>
          </a:prstGeom>
          <a:noFill/>
        </p:spPr>
        <p:txBody>
          <a:bodyPr wrap="square" lIns="79681" tIns="39840" rIns="79681" bIns="39840" rtlCol="0">
            <a:spAutoFit/>
          </a:bodyPr>
          <a:lstStyle/>
          <a:p>
            <a:pPr algn="ctr"/>
            <a:r>
              <a:rPr lang="es-PE" b="1" dirty="0"/>
              <a:t>Migración de oficio</a:t>
            </a:r>
          </a:p>
          <a:p>
            <a:pPr algn="ctr"/>
            <a:endParaRPr lang="es-PE" b="1" dirty="0"/>
          </a:p>
          <a:p>
            <a:pPr algn="ctr"/>
            <a:r>
              <a:rPr lang="es-PE" b="1" dirty="0"/>
              <a:t>01/01/2017</a:t>
            </a:r>
          </a:p>
        </p:txBody>
      </p:sp>
      <p:cxnSp>
        <p:nvCxnSpPr>
          <p:cNvPr id="10" name="9 Conector recto de flecha"/>
          <p:cNvCxnSpPr>
            <a:stCxn id="6" idx="4"/>
            <a:endCxn id="11" idx="0"/>
          </p:cNvCxnSpPr>
          <p:nvPr/>
        </p:nvCxnSpPr>
        <p:spPr>
          <a:xfrm>
            <a:off x="6583164" y="3886175"/>
            <a:ext cx="0" cy="6342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Rectángulo redondeado"/>
          <p:cNvSpPr/>
          <p:nvPr/>
        </p:nvSpPr>
        <p:spPr>
          <a:xfrm>
            <a:off x="5498165" y="4520459"/>
            <a:ext cx="2169998" cy="1879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just"/>
            <a:r>
              <a:rPr lang="es-PE" sz="1300" b="1" dirty="0"/>
              <a:t>Con la DJ ENERO el contribuyente puede:</a:t>
            </a:r>
          </a:p>
          <a:p>
            <a:pPr marL="249003" indent="-249003" algn="just">
              <a:buFontTx/>
              <a:buChar char="-"/>
            </a:pPr>
            <a:r>
              <a:rPr lang="es-PE" sz="1300" b="1" dirty="0"/>
              <a:t>Cambiar de régimen</a:t>
            </a:r>
          </a:p>
          <a:p>
            <a:pPr marL="647407" lvl="1" indent="-249003" algn="just">
              <a:buFont typeface="Arial" pitchFamily="34" charset="0"/>
              <a:buChar char="•"/>
            </a:pPr>
            <a:r>
              <a:rPr lang="es-PE" sz="1300" b="1" dirty="0"/>
              <a:t>NRUS</a:t>
            </a:r>
          </a:p>
          <a:p>
            <a:pPr marL="647407" lvl="1" indent="-249003" algn="just">
              <a:buFont typeface="Arial" pitchFamily="34" charset="0"/>
              <a:buChar char="•"/>
            </a:pPr>
            <a:r>
              <a:rPr lang="es-PE" sz="1300" b="1" dirty="0"/>
              <a:t>RG</a:t>
            </a:r>
          </a:p>
          <a:p>
            <a:pPr marL="647407" lvl="1" indent="-249003" algn="just">
              <a:buFont typeface="Arial" pitchFamily="34" charset="0"/>
              <a:buChar char="•"/>
            </a:pPr>
            <a:r>
              <a:rPr lang="es-PE" sz="1300" b="1" dirty="0"/>
              <a:t>RER</a:t>
            </a:r>
          </a:p>
        </p:txBody>
      </p:sp>
      <p:sp>
        <p:nvSpPr>
          <p:cNvPr id="9" name="8 Elipse"/>
          <p:cNvSpPr/>
          <p:nvPr/>
        </p:nvSpPr>
        <p:spPr>
          <a:xfrm>
            <a:off x="566918" y="4604489"/>
            <a:ext cx="2375192" cy="1828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9681" tIns="39840" rIns="79681" bIns="39840" rtlCol="0" anchor="ctr"/>
          <a:lstStyle/>
          <a:p>
            <a:pPr algn="ctr"/>
            <a:r>
              <a:rPr lang="es-PE" sz="2300" b="1" dirty="0" err="1"/>
              <a:t>EIRLs</a:t>
            </a:r>
            <a:endParaRPr lang="es-PE" sz="2300" b="1" dirty="0"/>
          </a:p>
          <a:p>
            <a:pPr algn="ctr"/>
            <a:r>
              <a:rPr lang="es-PE" sz="2300" b="1" dirty="0"/>
              <a:t>(NRUS)</a:t>
            </a:r>
          </a:p>
        </p:txBody>
      </p:sp>
      <p:cxnSp>
        <p:nvCxnSpPr>
          <p:cNvPr id="4" name="3 Conector recto de flecha"/>
          <p:cNvCxnSpPr>
            <a:stCxn id="9" idx="6"/>
            <a:endCxn id="6" idx="3"/>
          </p:cNvCxnSpPr>
          <p:nvPr/>
        </p:nvCxnSpPr>
        <p:spPr>
          <a:xfrm flipV="1">
            <a:off x="2942110" y="3618352"/>
            <a:ext cx="2801297" cy="19005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6 Título"/>
          <p:cNvSpPr>
            <a:spLocks noGrp="1"/>
          </p:cNvSpPr>
          <p:nvPr>
            <p:ph type="title"/>
          </p:nvPr>
        </p:nvSpPr>
        <p:spPr>
          <a:xfrm>
            <a:off x="513056" y="274639"/>
            <a:ext cx="7875367" cy="1143000"/>
          </a:xfrm>
        </p:spPr>
        <p:txBody>
          <a:bodyPr/>
          <a:lstStyle/>
          <a:p>
            <a:r>
              <a:rPr lang="es-PE" sz="3100" b="1" dirty="0"/>
              <a:t>OTRAS DISPOSICIONES</a:t>
            </a:r>
            <a:br>
              <a:rPr lang="es-PE" sz="3100" b="1" dirty="0"/>
            </a:br>
            <a:r>
              <a:rPr lang="es-PE" sz="2800" dirty="0"/>
              <a:t>RMT - </a:t>
            </a:r>
            <a:r>
              <a:rPr lang="es-PE" sz="2800" dirty="0">
                <a:latin typeface="Arial" charset="0"/>
                <a:cs typeface="Arial" charset="0"/>
              </a:rPr>
              <a:t>Incorporación de Oficio</a:t>
            </a:r>
            <a:endParaRPr lang="es-PE" sz="2800" b="1" dirty="0"/>
          </a:p>
        </p:txBody>
      </p:sp>
      <p:sp>
        <p:nvSpPr>
          <p:cNvPr id="16" name="15 CuadroTexto"/>
          <p:cNvSpPr txBox="1"/>
          <p:nvPr/>
        </p:nvSpPr>
        <p:spPr>
          <a:xfrm>
            <a:off x="2813347" y="2449340"/>
            <a:ext cx="2277517" cy="911455"/>
          </a:xfrm>
          <a:prstGeom prst="rect">
            <a:avLst/>
          </a:prstGeom>
          <a:noFill/>
        </p:spPr>
        <p:txBody>
          <a:bodyPr wrap="square" lIns="79681" tIns="39840" rIns="79681" bIns="39840" rtlCol="0">
            <a:spAutoFit/>
          </a:bodyPr>
          <a:lstStyle/>
          <a:p>
            <a:pPr algn="ctr"/>
            <a:r>
              <a:rPr lang="es-PE" b="1" dirty="0"/>
              <a:t>Migración de oficio</a:t>
            </a:r>
          </a:p>
          <a:p>
            <a:pPr algn="ctr"/>
            <a:endParaRPr lang="es-PE" b="1" dirty="0"/>
          </a:p>
          <a:p>
            <a:pPr algn="ctr"/>
            <a:r>
              <a:rPr lang="es-PE" b="1" dirty="0"/>
              <a:t>31/01/2017</a:t>
            </a:r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14" name="Picture 2" descr="Resultado de imagen para sunat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486524"/>
            <a:ext cx="2724150" cy="371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1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56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6" y="1052736"/>
            <a:ext cx="8460432" cy="4801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b="1" dirty="0"/>
              <a:t>DISPOSICIONES FINALES</a:t>
            </a:r>
            <a:endParaRPr lang="es-ES" dirty="0"/>
          </a:p>
          <a:p>
            <a:pPr algn="just"/>
            <a:r>
              <a:rPr lang="es-ES" b="1" dirty="0"/>
              <a:t>     </a:t>
            </a:r>
            <a:r>
              <a:rPr lang="es-ES" dirty="0"/>
              <a:t>(…)</a:t>
            </a:r>
          </a:p>
          <a:p>
            <a:pPr algn="just"/>
            <a:r>
              <a:rPr lang="es-ES" dirty="0"/>
              <a:t> </a:t>
            </a:r>
            <a:r>
              <a:rPr lang="es-ES" b="1" dirty="0"/>
              <a:t>Segunda.- De las Retenciones y/o Percepciones</a:t>
            </a:r>
            <a:endParaRPr lang="es-ES" dirty="0"/>
          </a:p>
          <a:p>
            <a:pPr algn="just"/>
            <a:r>
              <a:rPr lang="es-ES" b="1" dirty="0"/>
              <a:t>     </a:t>
            </a:r>
            <a:r>
              <a:rPr lang="es-ES" dirty="0"/>
              <a:t>(…)</a:t>
            </a:r>
          </a:p>
          <a:p>
            <a:pPr algn="just"/>
            <a:r>
              <a:rPr lang="es-ES" dirty="0"/>
              <a:t>Tratándose de los sujetos del </a:t>
            </a:r>
            <a:r>
              <a:rPr lang="es-ES" b="1" dirty="0"/>
              <a:t>RG o del RER </a:t>
            </a:r>
            <a:r>
              <a:rPr lang="es-ES" b="1" dirty="0">
                <a:solidFill>
                  <a:srgbClr val="FF0000"/>
                </a:solidFill>
              </a:rPr>
              <a:t>o del RMT</a:t>
            </a:r>
            <a:r>
              <a:rPr lang="es-ES" dirty="0"/>
              <a:t> que </a:t>
            </a:r>
            <a:r>
              <a:rPr lang="es-ES" u="sng" dirty="0"/>
              <a:t>opten por acogerse al Nuevo RUS </a:t>
            </a:r>
            <a:r>
              <a:rPr lang="es-ES" dirty="0"/>
              <a:t>y que al 31 de diciembre del año anterior al que se efectúa su acogimiento al Nuevo RUS, mantengan </a:t>
            </a:r>
            <a:r>
              <a:rPr lang="es-ES" b="1" dirty="0"/>
              <a:t>saldo pendiente de aplicación por retenciones y/o percepciones del IGV</a:t>
            </a:r>
            <a:r>
              <a:rPr lang="es-ES" dirty="0"/>
              <a:t>, deberán </a:t>
            </a:r>
            <a:r>
              <a:rPr lang="es-ES" b="1" dirty="0"/>
              <a:t>SOLICITAR SU DEVOLUCIÓN,</a:t>
            </a:r>
            <a:r>
              <a:rPr lang="es-ES" dirty="0"/>
              <a:t> resultando aplicable a este caso lo dispuesto por el artículo 5 de la Ley Nº 28053 (</a:t>
            </a:r>
            <a:r>
              <a:rPr lang="es-ES" b="1" dirty="0"/>
              <a:t>Intereses</a:t>
            </a:r>
            <a:r>
              <a:rPr lang="es-ES" dirty="0"/>
              <a:t>).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Tratándose de los sujetos del </a:t>
            </a:r>
            <a:r>
              <a:rPr lang="es-ES" b="1" dirty="0"/>
              <a:t>NRUS </a:t>
            </a:r>
            <a:r>
              <a:rPr lang="es-ES" dirty="0"/>
              <a:t>que </a:t>
            </a:r>
            <a:r>
              <a:rPr lang="es-ES" u="sng" dirty="0"/>
              <a:t>opten por acogerse al RER o RG </a:t>
            </a:r>
            <a:r>
              <a:rPr lang="es-ES" b="1" u="sng" dirty="0">
                <a:solidFill>
                  <a:srgbClr val="FF0000"/>
                </a:solidFill>
              </a:rPr>
              <a:t>o al RMT</a:t>
            </a:r>
            <a:r>
              <a:rPr lang="es-ES" dirty="0"/>
              <a:t>, deberán </a:t>
            </a:r>
            <a:r>
              <a:rPr lang="es-ES" b="1" dirty="0"/>
              <a:t>DEDUCIR LAS PERCEPCIONES</a:t>
            </a:r>
            <a:r>
              <a:rPr lang="es-ES" dirty="0"/>
              <a:t> del IGV que no hayan sido materia de solicitud de devolución, del impuesto a pagar por IGV, a partir del </a:t>
            </a:r>
            <a:r>
              <a:rPr lang="es-ES" b="1" dirty="0"/>
              <a:t>primer período tributario</a:t>
            </a:r>
            <a:r>
              <a:rPr lang="es-ES" dirty="0"/>
              <a:t> en que se encuentren incluidos en el RG o RER </a:t>
            </a:r>
            <a:r>
              <a:rPr lang="es-ES" b="1" dirty="0">
                <a:solidFill>
                  <a:srgbClr val="FF0000"/>
                </a:solidFill>
              </a:rPr>
              <a:t>o RMT</a:t>
            </a:r>
            <a:r>
              <a:rPr lang="es-ES" dirty="0"/>
              <a:t> según corresponda; o, de ser el caso, </a:t>
            </a:r>
            <a:r>
              <a:rPr lang="es-ES" b="1" dirty="0"/>
              <a:t>SOLICITARÁN SU DEVOLUCIÓN </a:t>
            </a:r>
            <a:r>
              <a:rPr lang="es-ES" dirty="0"/>
              <a:t>luego de transcurrido el plazo establecido por la SUNAT, de conformidad con lo dispuesto en el artículo 31 de la Ley del IGV e ISC (</a:t>
            </a:r>
            <a:r>
              <a:rPr lang="es-ES" b="1" dirty="0"/>
              <a:t>3 periodos</a:t>
            </a:r>
            <a:r>
              <a:rPr lang="es-ES" dirty="0"/>
              <a:t>).</a:t>
            </a:r>
          </a:p>
          <a:p>
            <a:pPr algn="just"/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134390" y="188640"/>
            <a:ext cx="8820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800" b="1" dirty="0">
                <a:latin typeface="Arial" pitchFamily="34" charset="0"/>
                <a:cs typeface="Arial" pitchFamily="34" charset="0"/>
              </a:rPr>
              <a:t>MODIFICACIONES AL D. LEG.937</a:t>
            </a:r>
            <a:endParaRPr lang="es-PE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5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92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Imagen 3" descr="pw_2015_carat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9505056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-108520" y="1948992"/>
            <a:ext cx="6408712" cy="1470025"/>
          </a:xfrm>
        </p:spPr>
        <p:txBody>
          <a:bodyPr>
            <a:noAutofit/>
          </a:bodyPr>
          <a:lstStyle/>
          <a:p>
            <a:r>
              <a:rPr lang="es-PE" sz="4800" dirty="0">
                <a:latin typeface="Arial" panose="020B0604020202020204" pitchFamily="34" charset="0"/>
                <a:cs typeface="Arial" panose="020B0604020202020204" pitchFamily="34" charset="0"/>
              </a:rPr>
              <a:t>Muchas gracias</a:t>
            </a:r>
            <a:r>
              <a:rPr lang="es-ES" sz="4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E" sz="4800" b="1" dirty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100" y="4509120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98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1143000"/>
          </a:xfrm>
        </p:spPr>
        <p:txBody>
          <a:bodyPr>
            <a:noAutofit/>
          </a:bodyPr>
          <a:lstStyle/>
          <a:p>
            <a:r>
              <a:rPr lang="es-PE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No Aplica: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96392" y="1969073"/>
            <a:ext cx="7992888" cy="1152127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/>
            <a:r>
              <a:rPr lang="es-MX" sz="1800" dirty="0"/>
              <a:t>Deuda incluida en procedimientos concursales.</a:t>
            </a:r>
            <a:endParaRPr lang="es-PE" sz="1800" b="1" dirty="0"/>
          </a:p>
          <a:p>
            <a:r>
              <a:rPr lang="es-MX" sz="1800" dirty="0"/>
              <a:t>Deuda por pagos a cuenta del Impuesto a la Renta del ejercicio 2016.</a:t>
            </a:r>
            <a:endParaRPr lang="es-PE" sz="1800" b="1" dirty="0"/>
          </a:p>
          <a:p>
            <a:pPr lvl="0"/>
            <a:r>
              <a:rPr lang="es-MX" sz="1800" dirty="0"/>
              <a:t>Deuda por aportes a la ONP y al ESSALUD.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080320" y="1280931"/>
            <a:ext cx="4572000" cy="40011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lvl="0" algn="ctr"/>
            <a:r>
              <a:rPr lang="es-MX" sz="2000" b="1" dirty="0"/>
              <a:t>Deudas: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195736" y="3573016"/>
            <a:ext cx="4572000" cy="40011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lvl="0" algn="ctr"/>
            <a:r>
              <a:rPr lang="es-MX" sz="2000" b="1" dirty="0"/>
              <a:t>Sujetos:</a:t>
            </a: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564502" y="4149080"/>
            <a:ext cx="8124778" cy="172819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</a:rPr>
              <a:t>Al</a:t>
            </a:r>
            <a:r>
              <a:rPr kumimoji="0" lang="es-MX" sz="2000" b="0" i="0" u="none" strike="noStrike" kern="1200" cap="none" spc="0" normalizeH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</a:rPr>
              <a:t> 30 set.  Tengan contrato de estabilidad tributaria.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MX" sz="2000" dirty="0"/>
              <a:t>PPNN o representantes con sentencia condenatoria consentida o ejecutoriada por </a:t>
            </a:r>
            <a:r>
              <a:rPr lang="es-MX" sz="2000" b="1" dirty="0"/>
              <a:t>delito tributario o aduanero.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s-MX" sz="2000" dirty="0"/>
              <a:t>Sector Público.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  <p:pic>
        <p:nvPicPr>
          <p:cNvPr id="10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384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617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PE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1. FRAES</a:t>
            </a:r>
            <a:br>
              <a:rPr lang="es-PE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es-PE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Descuentos deuda acogida </a:t>
            </a:r>
            <a:endParaRPr lang="es-PE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444680"/>
              </p:ext>
            </p:extLst>
          </p:nvPr>
        </p:nvGraphicFramePr>
        <p:xfrm>
          <a:off x="2375756" y="1628800"/>
          <a:ext cx="4392488" cy="252027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6524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399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085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2000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Rango de deuda en UIT</a:t>
                      </a:r>
                      <a:endParaRPr lang="es-PE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2000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Bono de descuento</a:t>
                      </a:r>
                      <a:endParaRPr lang="es-PE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05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kern="1200">
                          <a:effectLst/>
                        </a:rPr>
                        <a:t>De 0 hasta 100</a:t>
                      </a:r>
                      <a:endParaRPr lang="es-PE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kern="1200" dirty="0">
                          <a:effectLst/>
                        </a:rPr>
                        <a:t>90%</a:t>
                      </a:r>
                      <a:endParaRPr lang="es-PE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05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kern="1200">
                          <a:effectLst/>
                        </a:rPr>
                        <a:t>Más de 100 hasta 2 000 </a:t>
                      </a:r>
                      <a:endParaRPr lang="es-PE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kern="1200">
                          <a:effectLst/>
                        </a:rPr>
                        <a:t>70%</a:t>
                      </a:r>
                      <a:endParaRPr lang="es-PE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05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kern="1200" dirty="0">
                          <a:effectLst/>
                        </a:rPr>
                        <a:t>Más de 2 000</a:t>
                      </a:r>
                      <a:endParaRPr lang="es-PE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kern="1200" dirty="0">
                          <a:effectLst/>
                        </a:rPr>
                        <a:t>50%</a:t>
                      </a:r>
                      <a:endParaRPr lang="es-PE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2175" y="4797152"/>
            <a:ext cx="481965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6" name="Picture 2" descr="Resultado de imagen para sunat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200246"/>
            <a:ext cx="2411760" cy="657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58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E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Pago al contado de la deuda materia de beneficio - FRAES</a:t>
            </a:r>
            <a:endParaRPr lang="es-PE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3789040"/>
            <a:ext cx="8208912" cy="201622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	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El descuento se aplicará:</a:t>
            </a: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Fecha de presentación de Solicitud de acogimiento al FRAES </a:t>
            </a:r>
          </a:p>
          <a:p>
            <a:pPr algn="ctr">
              <a:buNone/>
            </a:pPr>
            <a:r>
              <a:rPr lang="es-E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</a:p>
          <a:p>
            <a:pPr algn="ctr">
              <a:buNone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 Fecha del pago</a:t>
            </a:r>
            <a:endParaRPr lang="es-P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419059" y="1772816"/>
            <a:ext cx="5601213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457200" indent="-457200" algn="just"/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Hasta el 31 de julio de 2017 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051720" y="2690336"/>
            <a:ext cx="4572000" cy="7386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s-ES" dirty="0">
                <a:latin typeface="Arial" pitchFamily="34" charset="0"/>
                <a:cs typeface="Arial" pitchFamily="34" charset="0"/>
              </a:rPr>
              <a:t>Con un </a:t>
            </a:r>
            <a:r>
              <a:rPr lang="es-ES" b="1" u="sng" dirty="0">
                <a:latin typeface="Arial" pitchFamily="34" charset="0"/>
                <a:cs typeface="Arial" pitchFamily="34" charset="0"/>
              </a:rPr>
              <a:t>adicional</a:t>
            </a:r>
            <a:r>
              <a:rPr lang="es-ES" dirty="0">
                <a:latin typeface="Arial" pitchFamily="34" charset="0"/>
                <a:cs typeface="Arial" pitchFamily="34" charset="0"/>
              </a:rPr>
              <a:t> del </a:t>
            </a:r>
            <a:r>
              <a:rPr lang="es-ES" sz="2400" b="1" dirty="0">
                <a:latin typeface="Arial" pitchFamily="34" charset="0"/>
                <a:cs typeface="Arial" pitchFamily="34" charset="0"/>
              </a:rPr>
              <a:t>20% </a:t>
            </a:r>
            <a:r>
              <a:rPr lang="es-ES" dirty="0">
                <a:latin typeface="Arial" pitchFamily="34" charset="0"/>
                <a:cs typeface="Arial" pitchFamily="34" charset="0"/>
              </a:rPr>
              <a:t>sobre </a:t>
            </a:r>
            <a:r>
              <a:rPr lang="es-PE" dirty="0">
                <a:latin typeface="Arial" pitchFamily="34" charset="0"/>
                <a:cs typeface="Arial" pitchFamily="34" charset="0"/>
              </a:rPr>
              <a:t>el saldo pendiente luego de aplicar el descuento.</a:t>
            </a:r>
            <a:endParaRPr lang="es-PE" dirty="0"/>
          </a:p>
        </p:txBody>
      </p:sp>
      <p:sp>
        <p:nvSpPr>
          <p:cNvPr id="8" name="7 Flecha abajo"/>
          <p:cNvSpPr/>
          <p:nvPr/>
        </p:nvSpPr>
        <p:spPr>
          <a:xfrm>
            <a:off x="4211960" y="2348880"/>
            <a:ext cx="216024" cy="36004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10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6115049"/>
            <a:ext cx="27241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10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69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E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Pago fraccionado de la deuda materia de beneficio - FRAES</a:t>
            </a:r>
            <a:endParaRPr lang="es-PE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48979" y="1556792"/>
            <a:ext cx="8229600" cy="452596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457200" lvl="0" indent="-457200" algn="just">
              <a:buAutoNum type="arabicPeriod"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La deuda se pagará en </a:t>
            </a:r>
            <a:r>
              <a:rPr lang="es-ES" sz="1800" b="1" u="sng" dirty="0">
                <a:latin typeface="Arial" pitchFamily="34" charset="0"/>
                <a:cs typeface="Arial" pitchFamily="34" charset="0"/>
              </a:rPr>
              <a:t>cuotas mensuales iguales 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constituidas por amortización e intereses; y se aplicará el </a:t>
            </a:r>
            <a:r>
              <a:rPr lang="es-ES" sz="1800" b="1" u="sng" dirty="0">
                <a:latin typeface="Arial" pitchFamily="34" charset="0"/>
                <a:cs typeface="Arial" pitchFamily="34" charset="0"/>
              </a:rPr>
              <a:t>50%</a:t>
            </a:r>
            <a:r>
              <a:rPr lang="es-ES" sz="18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de la TIM.</a:t>
            </a:r>
            <a:endParaRPr lang="es-PE" sz="1800" b="1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Arial" pitchFamily="34" charset="0"/>
              <a:buAutoNum type="arabicPeriod"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La deuda se fraccionará </a:t>
            </a:r>
            <a:r>
              <a:rPr lang="es-ES" sz="1800" b="1" u="sng" dirty="0">
                <a:latin typeface="Arial" pitchFamily="34" charset="0"/>
                <a:cs typeface="Arial" pitchFamily="34" charset="0"/>
              </a:rPr>
              <a:t>hasta en 72 cuotas.</a:t>
            </a:r>
            <a:endParaRPr lang="es-PE" sz="1800" b="1" u="sng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Arial" pitchFamily="34" charset="0"/>
              <a:buAutoNum type="arabicPeriod"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El fraccionamiento se considerará cancelado, cuando se cancele el importe equivalente al total del tributo fraccionado más los intereses y multas no descontados. </a:t>
            </a:r>
            <a:endParaRPr lang="es-PE" sz="1800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Arial" pitchFamily="34" charset="0"/>
              <a:buAutoNum type="arabicPeriod"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En ningún caso, la cuota mensual podrá ser menor de doscientos soles (</a:t>
            </a:r>
            <a:r>
              <a:rPr lang="es-ES" sz="1800" b="1" u="sng" dirty="0">
                <a:latin typeface="Arial" pitchFamily="34" charset="0"/>
                <a:cs typeface="Arial" pitchFamily="34" charset="0"/>
              </a:rPr>
              <a:t>S/ 200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), salvo la última. </a:t>
            </a:r>
          </a:p>
          <a:p>
            <a:pPr marL="457200" indent="-457200" algn="just">
              <a:buFont typeface="Arial" pitchFamily="34" charset="0"/>
              <a:buAutoNum type="arabicPeriod"/>
            </a:pPr>
            <a:r>
              <a:rPr lang="es-E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 acumula tres o más cuotas vencidas: 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Se procederá a la </a:t>
            </a:r>
            <a:r>
              <a:rPr lang="es-ES" sz="1800" u="sng" dirty="0">
                <a:latin typeface="Arial" pitchFamily="34" charset="0"/>
                <a:cs typeface="Arial" pitchFamily="34" charset="0"/>
              </a:rPr>
              <a:t>cobranza de la totalidad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 de la deuda. </a:t>
            </a:r>
          </a:p>
          <a:p>
            <a:pPr marL="457200" indent="-457200" algn="just">
              <a:buFont typeface="Arial" pitchFamily="34" charset="0"/>
              <a:buAutoNum type="arabicPeriod"/>
            </a:pPr>
            <a:r>
              <a:rPr lang="es-ES" sz="1800" b="1" dirty="0">
                <a:latin typeface="Arial" pitchFamily="34" charset="0"/>
                <a:cs typeface="Arial" pitchFamily="34" charset="0"/>
              </a:rPr>
              <a:t>SUSPENSION DE COBRANZA COACTIVA: 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Desde el mismo día de la presentación hasta que se resuelva la solicitud de acogimiento al FRAES.</a:t>
            </a:r>
            <a:endParaRPr lang="es-PE" sz="1800" b="1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Arial" pitchFamily="34" charset="0"/>
              <a:buAutoNum type="arabicPeriod"/>
            </a:pPr>
            <a:endParaRPr lang="es-PE" sz="1800" b="1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Arial" pitchFamily="34" charset="0"/>
              <a:buAutoNum type="arabicPeriod"/>
            </a:pPr>
            <a:endParaRPr lang="es-PE" sz="1800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Arial" pitchFamily="34" charset="0"/>
              <a:buAutoNum type="arabicPeriod"/>
            </a:pPr>
            <a:endParaRPr lang="es-PE" sz="18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" y="6254898"/>
            <a:ext cx="608856" cy="608856"/>
          </a:xfrm>
          <a:prstGeom prst="rect">
            <a:avLst/>
          </a:prstGeom>
        </p:spPr>
      </p:pic>
      <p:pic>
        <p:nvPicPr>
          <p:cNvPr id="5" name="Picture 2" descr="Resultado de imagen para suna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635" y="6254898"/>
            <a:ext cx="2211365" cy="60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9144"/>
            <a:ext cx="608856" cy="60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15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5217</TotalTime>
  <Words>3871</Words>
  <Application>Microsoft Office PowerPoint</Application>
  <PresentationFormat>Presentación en pantalla (4:3)</PresentationFormat>
  <Paragraphs>661</Paragraphs>
  <Slides>54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54</vt:i4>
      </vt:variant>
    </vt:vector>
  </HeadingPairs>
  <TitlesOfParts>
    <vt:vector size="55" baseType="lpstr">
      <vt:lpstr>Tema de Office</vt:lpstr>
      <vt:lpstr>REFORMA TRIBUTARIA  2016</vt:lpstr>
      <vt:lpstr>Presentación de PowerPoint</vt:lpstr>
      <vt:lpstr>Presentación de PowerPoint</vt:lpstr>
      <vt:lpstr>FRAES – Ámbito de aplicación</vt:lpstr>
      <vt:lpstr> FRAES  Sujetos comprendidos </vt:lpstr>
      <vt:lpstr>No Aplica:</vt:lpstr>
      <vt:lpstr>1. FRAES Descuentos deuda acogida </vt:lpstr>
      <vt:lpstr>Pago al contado de la deuda materia de beneficio - FRAES</vt:lpstr>
      <vt:lpstr>Pago fraccionado de la deuda materia de beneficio - FRAES</vt:lpstr>
      <vt:lpstr>2. Extinción de deudas – menor a 1 UIT</vt:lpstr>
      <vt:lpstr>Presentación de PowerPoint</vt:lpstr>
      <vt:lpstr>Presentación de PowerPoint</vt:lpstr>
      <vt:lpstr>Nuevos gastos deducibles para personas naturales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RÉGIMEN MYPE TRIBUTARIO (RMT) Sujetos</vt:lpstr>
      <vt:lpstr>RÉGIMEN MYPE TRIBUTARIO (RMT) Diseño </vt:lpstr>
      <vt:lpstr>RÉGIMEN MYPE TRIBUTARIO (RMT) Acogimiento</vt:lpstr>
      <vt:lpstr>RÉGIMEN MYPE TRIBUTARIO Esquema Determinativo: RMT – RG</vt:lpstr>
      <vt:lpstr>Presentación de PowerPoint</vt:lpstr>
      <vt:lpstr>RÉGIMEN MYPE TRIBUTARIO Medios de Declaración y Pago</vt:lpstr>
      <vt:lpstr>RÉGIMEN ESPECIAL – RER Acogimiento</vt:lpstr>
      <vt:lpstr>Presentación de PowerPoint</vt:lpstr>
      <vt:lpstr>Presentación de PowerPoint</vt:lpstr>
      <vt:lpstr>Presentación de PowerPoint</vt:lpstr>
      <vt:lpstr>NUEVO RUS</vt:lpstr>
      <vt:lpstr>NUEVO RUS Acogimiento</vt:lpstr>
      <vt:lpstr>CAMBIO DE RÉGIMEN NRUS – RER – RMT – RG</vt:lpstr>
      <vt:lpstr>OTRAS DISPOSICIONES Nuevo RUS - Ejercicio 2017</vt:lpstr>
      <vt:lpstr>OTRAS DISPOSICIONES RMT - Incorporación de Oficio</vt:lpstr>
      <vt:lpstr>Presentación de PowerPoint</vt:lpstr>
      <vt:lpstr>Muchas gracias </vt:lpstr>
    </vt:vector>
  </TitlesOfParts>
  <Company>SUNAT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REFORMA TRIBUTARIA 2016</dc:title>
  <dc:creator>Administrador</dc:creator>
  <cp:lastModifiedBy>user</cp:lastModifiedBy>
  <cp:revision>421</cp:revision>
  <cp:lastPrinted>2017-04-06T21:41:53Z</cp:lastPrinted>
  <dcterms:created xsi:type="dcterms:W3CDTF">2016-12-21T14:36:33Z</dcterms:created>
  <dcterms:modified xsi:type="dcterms:W3CDTF">2017-04-07T23:37:49Z</dcterms:modified>
</cp:coreProperties>
</file>