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24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611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68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25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19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70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5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759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11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776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22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D607-B60C-4B39-9BE1-B604E33C25A8}" type="datetimeFigureOut">
              <a:rPr lang="es-MX" smtClean="0"/>
              <a:t>23/01/2017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7EB2A-2D0D-4F3A-9F56-FA8351208C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836712"/>
            <a:ext cx="6944816" cy="58067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endParaRPr lang="es-MX" sz="29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MX" sz="29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Universidad Autónoma de Yucatán</a:t>
            </a:r>
            <a:endParaRPr lang="es-MX" sz="29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MX" sz="29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Factores Económicos en los Sistemas Agrícolas</a:t>
            </a:r>
            <a:endParaRPr lang="es-MX" sz="29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MX" sz="29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LA: Begonia Medina</a:t>
            </a:r>
            <a:endParaRPr lang="es-MX" sz="29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MX" sz="3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Reglas de operación 2017 para la Agricultura Protegida</a:t>
            </a:r>
            <a:endParaRPr lang="es-MX" sz="29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s-MX" sz="29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Integrantes:</a:t>
            </a:r>
            <a:endParaRPr lang="es-MX" sz="29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s-MX" sz="29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Fisher Sosa Daniel </a:t>
            </a:r>
            <a:endParaRPr lang="es-MX" sz="29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s-MX" sz="29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López Sánchez Astrid</a:t>
            </a:r>
            <a:endParaRPr lang="es-MX" sz="29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9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May Ake Jaqueline</a:t>
            </a:r>
            <a:endParaRPr lang="es-MX" sz="29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9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Naal</a:t>
            </a:r>
            <a:r>
              <a:rPr lang="en-US" sz="29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Gongora</a:t>
            </a:r>
            <a:r>
              <a:rPr lang="en-US" sz="29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Natali</a:t>
            </a:r>
            <a:endParaRPr lang="es-MX" sz="29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s-MX" sz="29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Sánchez González Carolina</a:t>
            </a:r>
            <a:endParaRPr lang="es-MX" sz="29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esultado de imagen para logo uad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920880" cy="1167046"/>
          </a:xfrm>
          <a:prstGeom prst="rect">
            <a:avLst/>
          </a:prstGeom>
          <a:noFill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92" y="3595464"/>
            <a:ext cx="363096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Resultado de imagen para imagenes de logo sagar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3522"/>
            <a:ext cx="2448272" cy="12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s-MX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Conclusión </a:t>
            </a:r>
            <a:endParaRPr lang="es-MX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" y="3429000"/>
            <a:ext cx="9122916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4681" y="692696"/>
            <a:ext cx="9036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La institución SAGARPA otorga incentivos económicos atractivos, el trámite es aceptable ya que va a forzar al productor a cumplir</a:t>
            </a:r>
            <a:r>
              <a:rPr lang="es-MX" sz="2000" b="1" dirty="0" smtClean="0"/>
              <a:t>, </a:t>
            </a:r>
            <a:r>
              <a:rPr lang="es-MX" sz="2000" b="1" dirty="0"/>
              <a:t>pero lo obliga a modernizarse desde un ámbito jurídico hasta el uso de las nuevas </a:t>
            </a:r>
            <a:r>
              <a:rPr lang="es-MX" sz="2000" b="1" dirty="0" smtClean="0"/>
              <a:t>tecnologías.</a:t>
            </a:r>
          </a:p>
          <a:p>
            <a:endParaRPr lang="es-MX" sz="2000" b="1" dirty="0" smtClean="0"/>
          </a:p>
          <a:p>
            <a:r>
              <a:rPr lang="es-MX" sz="2000" b="1" dirty="0"/>
              <a:t>La SAGARPA estableció montos máximos y mínimos que se destinaran recursos de acuerdo al proyecto que solicita incentivos para la mejora en tecnología e </a:t>
            </a:r>
            <a:r>
              <a:rPr lang="es-MX" sz="2000" b="1" dirty="0" smtClean="0"/>
              <a:t>infraestructura.</a:t>
            </a:r>
          </a:p>
          <a:p>
            <a:endParaRPr lang="es-MX" sz="2000" b="1" dirty="0" smtClean="0"/>
          </a:p>
          <a:p>
            <a:r>
              <a:rPr lang="es-MX" sz="2000" b="1" dirty="0"/>
              <a:t>La acreditación de la SAGARPA </a:t>
            </a:r>
            <a:r>
              <a:rPr lang="es-MX" sz="2000" b="1" dirty="0" smtClean="0"/>
              <a:t>promueve a las unidades productivas se </a:t>
            </a:r>
            <a:r>
              <a:rPr lang="es-MX" sz="2000" b="1" dirty="0"/>
              <a:t>integren a las instituciones mexicanas de acuerdo a la ley, ayudando a salir de la informalidad económica otorgándoles los incentivos para tratar de mejorar la productividad en el país.</a:t>
            </a:r>
          </a:p>
        </p:txBody>
      </p:sp>
    </p:spTree>
    <p:extLst>
      <p:ext uri="{BB962C8B-B14F-4D97-AF65-F5344CB8AC3E}">
        <p14:creationId xmlns:p14="http://schemas.microsoft.com/office/powerpoint/2010/main" val="40028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" y="-459432"/>
            <a:ext cx="9256960" cy="74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MX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anose="04020705040A02060702" pitchFamily="82" charset="0"/>
              </a:rPr>
              <a:t>Gracias!!!</a:t>
            </a:r>
            <a:endParaRPr lang="es-MX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s-MX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SAGARPA es la institución </a:t>
            </a:r>
            <a:r>
              <a:rPr lang="es-MX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ea typeface="Calibri"/>
              </a:rPr>
              <a:t>que cada año emite y hace cambios en las reglas de operación que rige al </a:t>
            </a:r>
            <a:r>
              <a:rPr lang="es-MX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ea typeface="Calibri"/>
              </a:rPr>
              <a:t>país</a:t>
            </a:r>
          </a:p>
          <a:p>
            <a:endParaRPr lang="es-MX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/>
            </a:endParaRPr>
          </a:p>
          <a:p>
            <a:r>
              <a:rPr lang="es-MX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Este 2017 contara con un presupuesto alrededor de 70 mil 500 millones de </a:t>
            </a:r>
            <a:r>
              <a:rPr lang="es-MX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pesos</a:t>
            </a:r>
            <a:r>
              <a:rPr lang="es-MX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s-MX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770"/>
            <a:ext cx="91440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8"/>
            <a:ext cx="9144000" cy="68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Agricultura Protegida</a:t>
            </a:r>
            <a:endParaRPr lang="es-MX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La agricultura protegida es aquella que se realiza bajo métodos de producción que ayudan a  ejerce determinado grado de  control  sobre los diversos factores  del medio ambiente. Permitiendo con ello minimizar las restricciones que las malas condiciones climáticas ocasionan en los cultivos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33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PROGRAMA DE FOMENTO A LA AGRICULTURA 2016 COMPONENTE DE PRODUCCIÓN INTEGRAL B. AGRICULTURA PROTEGIDA</a:t>
            </a:r>
          </a:p>
          <a:p>
            <a:endParaRPr lang="es-MX" dirty="0" smtClean="0"/>
          </a:p>
          <a:p>
            <a:r>
              <a:rPr lang="es-MX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Objetivo: </a:t>
            </a:r>
          </a:p>
          <a:p>
            <a:pPr marL="0" indent="0">
              <a:buNone/>
            </a:pPr>
            <a:r>
              <a:rPr lang="es-MX" dirty="0" smtClean="0"/>
              <a:t>Incrementar la productividad de las unidades económicas rurales agrícolas mediante incentivos económicos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20853"/>
            <a:ext cx="2771801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20852"/>
            <a:ext cx="3168352" cy="173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20853"/>
            <a:ext cx="320384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0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Beneficiarios:</a:t>
            </a:r>
            <a:endParaRPr lang="es-MX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Los beneficiarios son  aquellas personas físicas o morales legalmente constituidas que se dediquen a actividades agrícolas.</a:t>
            </a:r>
            <a:endParaRPr lang="es-MX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Resultado de imagen para imagenes de personas morales y fis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3204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3361060" cy="31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2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Requisitos </a:t>
            </a:r>
            <a:endParaRPr lang="es-MX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I.	Presenten la solicitud única y de apoyo firmada (Anexo1) </a:t>
            </a:r>
          </a:p>
          <a:p>
            <a:endParaRPr lang="es-MX" dirty="0" smtClean="0"/>
          </a:p>
          <a:p>
            <a:r>
              <a:rPr lang="es-MX" dirty="0" smtClean="0"/>
              <a:t>II.	Estén al corriente en sus obligaciones ante la Secretaría, de acuerdo a lo dispuesto en las Reglas de Operación vigentes aplicables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III.	No hayan recibido o estén recibiendo incentivos para el mismo concepto de algún programa, componente u otros programas de la Administración Pública Federal que impliquen duplicidad de apoyos, estímulos o subsidios conforme a lo establecido en las Reglas de Operación vigentes, salvo que se trate de proyectos por etapas.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69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IV.	Cumplan con los criterios, requisitos generales y específicos establecidos en las Reglas de Operación para el programa, componente y/o proyecto estratégico integral correspondiente.</a:t>
            </a:r>
          </a:p>
          <a:p>
            <a:endParaRPr lang="es-MX" dirty="0" smtClean="0"/>
          </a:p>
          <a:p>
            <a:r>
              <a:rPr lang="es-MX" dirty="0" smtClean="0"/>
              <a:t>V.	Cumplan con las obligaciones fiscales que les correspondan, conforme a la normatividad aplicable.</a:t>
            </a:r>
          </a:p>
          <a:p>
            <a:endParaRPr lang="es-MX" dirty="0" smtClean="0"/>
          </a:p>
          <a:p>
            <a:r>
              <a:rPr lang="es-MX" dirty="0" smtClean="0"/>
              <a:t>VI.	En su caso, escrito bajo protesta de decir verdad, por el cual manifiesten que cuentan con la infraestructura necesaria en sus domicilios fiscales y/o sedes específicas de operación, que les permita utilizar el apoyo para los fines autorizados.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01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s-MX" sz="1800" dirty="0" smtClean="0"/>
              <a:t>VII.	No estar incluidos en el “Directorio de personas físicas y/o morales que pierden su derecho de recibir incentivos o entregar información que no sea verdadera ni fidedigna o que impida la verificación física o documental del producto o servicio objeto del apoyo”, a cargo de la Oficialía Mayor de la SAGARPA.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 smtClean="0"/>
              <a:t>Diferencias entre personas morales y físicas.</a:t>
            </a:r>
          </a:p>
          <a:p>
            <a:pPr marL="0" indent="0">
              <a:buNone/>
            </a:pPr>
            <a:endParaRPr lang="es-MX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068960"/>
            <a:ext cx="5238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9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Montos</a:t>
            </a:r>
            <a:endParaRPr lang="es-MX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537001"/>
              </p:ext>
            </p:extLst>
          </p:nvPr>
        </p:nvGraphicFramePr>
        <p:xfrm>
          <a:off x="1103630" y="1844825"/>
          <a:ext cx="6936740" cy="4032446"/>
        </p:xfrm>
        <a:graphic>
          <a:graphicData uri="http://schemas.openxmlformats.org/drawingml/2006/table">
            <a:tbl>
              <a:tblPr firstRow="1" firstCol="1" bandRow="1"/>
              <a:tblGrid>
                <a:gridCol w="1683385"/>
                <a:gridCol w="5253355"/>
              </a:tblGrid>
              <a:tr h="765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alibri"/>
                          <a:ea typeface="Calibri"/>
                          <a:cs typeface="Arial"/>
                        </a:rPr>
                        <a:t>Concepto de incentivo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alibri"/>
                          <a:ea typeface="Calibri"/>
                          <a:cs typeface="Arial"/>
                        </a:rPr>
                        <a:t>Montos máximos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2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Micro túnel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Incentivos de hasta $5,000.00 (cinco mil pesos 00/100 M.N) por hectárea; sin rebasar 10 Ha.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Macro túnel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Incentivos de hasta $ 150,000.00 (ciento cincuenta mil pesos00/100 M.N) por hectárea; sin rebasar 18 Ha.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Malla sombra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Incentivos de hasta $300,000.00 (trescientos mil pesos 00/100 M.N) por hectárea; sin rebasar 9 Ha.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Malla antigranizo con estructura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Incentivos de hasta $100,000.00 (cien mil pesos 00/100 M.N) por hectárea; sin rebasar 10 Ha.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Invernaderos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Incentivos de hasta $900,000.00 (novecientos mil pesos 00/100 M.N) por hectárea; sin rebasar 3 Ha.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402</Words>
  <Application>Microsoft Office PowerPoint</Application>
  <PresentationFormat>Presentación en pantalla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      </vt:lpstr>
      <vt:lpstr>Agricultura Protegida</vt:lpstr>
      <vt:lpstr>Presentación de PowerPoint</vt:lpstr>
      <vt:lpstr>Beneficiarios:</vt:lpstr>
      <vt:lpstr>Requisitos </vt:lpstr>
      <vt:lpstr>Presentación de PowerPoint</vt:lpstr>
      <vt:lpstr>Presentación de PowerPoint</vt:lpstr>
      <vt:lpstr>Montos</vt:lpstr>
      <vt:lpstr>Conclusión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</dc:creator>
  <cp:lastModifiedBy>yo</cp:lastModifiedBy>
  <cp:revision>9</cp:revision>
  <dcterms:created xsi:type="dcterms:W3CDTF">2017-01-23T03:12:38Z</dcterms:created>
  <dcterms:modified xsi:type="dcterms:W3CDTF">2017-01-23T21:49:48Z</dcterms:modified>
</cp:coreProperties>
</file>