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57" r:id="rId4"/>
    <p:sldId id="263" r:id="rId5"/>
    <p:sldId id="258" r:id="rId6"/>
    <p:sldId id="259" r:id="rId7"/>
    <p:sldId id="261" r:id="rId8"/>
    <p:sldId id="267" r:id="rId9"/>
    <p:sldId id="262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6" r:id="rId37"/>
    <p:sldId id="292" r:id="rId38"/>
    <p:sldId id="294" r:id="rId39"/>
    <p:sldId id="295" r:id="rId40"/>
  </p:sldIdLst>
  <p:sldSz cx="12192000" cy="6858000"/>
  <p:notesSz cx="4625975" cy="68135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E7D01-A8A1-4B27-9F48-25A67C6E4468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7D19-8215-4FCE-AE81-315FCC4E0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157E-162C-4278-8329-322348508A4B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7272A-3234-4DD9-A329-62A8C5EF4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4EA9-DE31-4E89-B4D7-26F816D38C37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7EB5-4FE2-4319-B33A-F248004C5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D1C6-8AC9-44E2-A35F-C3DA8216D78C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997A-3A9C-4885-BEB0-5AFDF3688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4219-9379-4402-AA73-C39A43A2418B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46FC-FD90-4801-A5BC-08C572646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868D-2462-4B7E-A40F-079D446D3985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59E2-FDD5-4F85-833A-D8B580FB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2E29-A499-4C0C-A4BC-41B45F84E4FB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9C47-2F4F-4F49-8BCA-31AEB87F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DFDA-882D-489B-87B5-C61D75D3B3B6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223F1-6E14-4AEA-BBB5-B215B4A99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435C-078E-4505-9708-E18907AC5A28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BE9B-55FB-4C09-81EF-7F2F2A2E7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404E-D83C-4F09-B0ED-1A1930288989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89D3-DD4E-4123-B3B8-CA4853140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C763-4326-49C5-90F2-578E44AE547B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BBA3-41B9-4708-A66A-CF005AA15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57F8-39E0-405E-ADE3-0EF2A8DFBC08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8687-3372-4770-92BF-30760F95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8D4B-D24F-4EC2-93A6-B5046C66F232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17CA-325A-48D0-8687-9E5DAD8F7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3916-B511-45F2-8160-EE16F3BD181E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CAE6-24F0-430C-B40D-C91B84351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92D6-FFD9-477C-BEA2-2ADA745D0478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6B60-78CC-4677-9A28-42230CBB8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074F-DAC6-4C5E-A5AE-6DA379ADA144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DEF7-44B3-4F55-86E9-F127A72F0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9263-D1D1-43B8-8540-B8446EE556B3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0890-B523-453D-81FA-3BE26196A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ABB9C8B-B3D0-4CFC-B5A3-4A6D745CEC85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5255C2F-E2BC-4FCE-86BA-010BC7743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68" r:id="rId12"/>
    <p:sldLayoutId id="2147483656" r:id="rId13"/>
    <p:sldLayoutId id="2147483669" r:id="rId14"/>
    <p:sldLayoutId id="2147483655" r:id="rId15"/>
    <p:sldLayoutId id="2147483654" r:id="rId16"/>
    <p:sldLayoutId id="2147483653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688727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688727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688727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688727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688727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702336"/>
            <a:ext cx="8574622" cy="3170417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Тема:</a:t>
            </a:r>
            <a:r>
              <a:rPr lang="uk-UA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Метрологія</a:t>
            </a:r>
            <a:r>
              <a:rPr lang="uk-UA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uk-UA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Історія виникнення метрології.</a:t>
            </a:r>
            <a:endParaRPr lang="uk-UA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4850" y="5308600"/>
            <a:ext cx="6988175" cy="1389063"/>
          </a:xfrm>
        </p:spPr>
        <p:txBody>
          <a:bodyPr/>
          <a:lstStyle/>
          <a:p>
            <a:r>
              <a:rPr lang="uk-UA" smtClean="0">
                <a:solidFill>
                  <a:srgbClr val="002060"/>
                </a:solidFill>
                <a:latin typeface="Verdana" pitchFamily="34" charset="0"/>
              </a:rPr>
              <a:t>Відкритий урок.</a:t>
            </a:r>
          </a:p>
          <a:p>
            <a:r>
              <a:rPr lang="uk-UA" smtClean="0">
                <a:solidFill>
                  <a:srgbClr val="002060"/>
                </a:solidFill>
                <a:latin typeface="Verdana" pitchFamily="34" charset="0"/>
              </a:rPr>
              <a:t>Розробив Андрощук О.М.</a:t>
            </a:r>
          </a:p>
          <a:p>
            <a:r>
              <a:rPr lang="uk-UA" smtClean="0">
                <a:solidFill>
                  <a:srgbClr val="002060"/>
                </a:solidFill>
                <a:latin typeface="Verdana" pitchFamily="34" charset="0"/>
              </a:rPr>
              <a:t>24.12.2015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638" y="236538"/>
            <a:ext cx="10018712" cy="6238875"/>
          </a:xfrm>
        </p:spPr>
        <p:txBody>
          <a:bodyPr>
            <a:normAutofit/>
          </a:bodyPr>
          <a:lstStyle/>
          <a:p>
            <a:r>
              <a:rPr lang="uk-UA" sz="3600" i="1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Точність вимірювань </a:t>
            </a:r>
            <a:r>
              <a:rPr lang="uk-UA" sz="3600" smtClean="0">
                <a:ln>
                  <a:noFill/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означає максимальну наближеність їх результатів до істинного значення вимірюваної величини. </a:t>
            </a:r>
            <a:r>
              <a:rPr lang="uk-UA" sz="3600" i="1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Правильність вимірювання</a:t>
            </a:r>
            <a:r>
              <a:rPr lang="uk-UA" sz="3600" smtClean="0">
                <a:ln>
                  <a:noFill/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 – характеристика якості вимірювання, що відображає близькість до нуля систематичної похибки вимірювання. Все це забезпечується завдяки </a:t>
            </a:r>
            <a:r>
              <a:rPr lang="uk-UA" sz="3600" i="1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еталону</a:t>
            </a:r>
            <a:r>
              <a:rPr lang="uk-UA" sz="3600" smtClean="0">
                <a:ln>
                  <a:noFill/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uk-UA" sz="3600" smtClean="0">
                <a:ln>
                  <a:noFill/>
                </a:ln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міра або вимірювальний прилад, який призначений для відтворення, зберігання і передачі одиниць будь-якої фізичної величини.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138" y="96838"/>
            <a:ext cx="10018712" cy="6386512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i="1" dirty="0">
                <a:solidFill>
                  <a:srgbClr val="FF0000"/>
                </a:solidFill>
              </a:rPr>
              <a:t>Об'єкт вимірювання </a:t>
            </a:r>
            <a:r>
              <a:rPr lang="uk-UA" dirty="0"/>
              <a:t>– матеріальний об'єкт, одна або декілька властивостей якого підлягають вимірюванню. Об'єктами вимірювання можуть бути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фізичні величини</a:t>
            </a:r>
            <a:r>
              <a:rPr lang="uk-UA" dirty="0"/>
              <a:t> або ж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параметри технологічних процесів, апаратів</a:t>
            </a:r>
            <a:r>
              <a:rPr lang="uk-UA" dirty="0"/>
              <a:t>; наприклад, температура, тиск, рівень, витрата, густина, концентрація, якість продукції тощо. </a:t>
            </a:r>
            <a:r>
              <a:rPr lang="uk-UA" i="1" dirty="0">
                <a:solidFill>
                  <a:srgbClr val="FF0000"/>
                </a:solidFill>
              </a:rPr>
              <a:t>Вимірювані величини</a:t>
            </a:r>
            <a:r>
              <a:rPr lang="uk-UA" dirty="0"/>
              <a:t> – фізичні величини чи параметри, які відображають властивості об'єкта як в кількісному, так і якісному відношеннях.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989138" y="484188"/>
            <a:ext cx="10018712" cy="5870575"/>
          </a:xfrm>
        </p:spPr>
        <p:txBody>
          <a:bodyPr/>
          <a:lstStyle/>
          <a:p>
            <a:r>
              <a:rPr lang="uk-UA" smtClean="0">
                <a:ln>
                  <a:noFill/>
                </a:ln>
              </a:rPr>
              <a:t>Термін </a:t>
            </a:r>
            <a:r>
              <a:rPr lang="uk-UA" i="1" smtClean="0">
                <a:ln>
                  <a:noFill/>
                </a:ln>
                <a:solidFill>
                  <a:srgbClr val="FF0000"/>
                </a:solidFill>
              </a:rPr>
              <a:t>«параметр» </a:t>
            </a:r>
            <a:r>
              <a:rPr lang="uk-UA" smtClean="0">
                <a:ln>
                  <a:noFill/>
                </a:ln>
              </a:rPr>
              <a:t>походить від грецького слова, що в перекладі значить «вимірюю, співвідношу» і як фізична величина відображає властивості об'єкта. Параметри можуть бути як поодинокими, так і комплексними показниками властивостей об'єкта.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225" y="558800"/>
            <a:ext cx="10018713" cy="5773738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i="1" dirty="0">
                <a:solidFill>
                  <a:srgbClr val="FF0000"/>
                </a:solidFill>
              </a:rPr>
              <a:t>Засіб вимірювальної техніки </a:t>
            </a:r>
            <a:r>
              <a:rPr lang="uk-UA" dirty="0"/>
              <a:t>– технічний засіб, який застосовують під час вимірювання і має нормовані метрологічні характеристики. З огляду на те, що в житті доводиться вимірювати надзвичайно велику кількість фізичних величин і користуватися при цьому різними приладами, вони мають відповідати своєму класу точності, мати нормовані метрологічні характеристики, своєчасно пройти повірки і бути одноманітними. 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601663"/>
            <a:ext cx="10018713" cy="56657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300" i="1" dirty="0">
                <a:solidFill>
                  <a:srgbClr val="FF0000"/>
                </a:solidFill>
              </a:rPr>
              <a:t>Одноманітність засобів вимірювальної техніки </a:t>
            </a:r>
            <a:r>
              <a:rPr lang="uk-UA" sz="3300" dirty="0"/>
              <a:t>– такий стан засобів, за якого вони проградуйовані в узаконених одиницях і їх метрологічні характеристики відповідають нормам. Таким чином, одним із </a:t>
            </a:r>
            <a:r>
              <a:rPr lang="uk-UA" sz="3300" dirty="0">
                <a:solidFill>
                  <a:srgbClr val="FF0000"/>
                </a:solidFill>
              </a:rPr>
              <a:t>головних завдань метрології є забезпечення єдності і необхідної точності вимірювань на підприємствах галузі і держави</a:t>
            </a:r>
            <a:r>
              <a:rPr lang="uk-UA" sz="3300" dirty="0"/>
              <a:t>. У більшості держав світу заходи щодо забезпечення єдності і необхідної точності вимірювань установлюються (закріплюються) законодавчо: шляхом ухвалення одиниць вимірювань, регулярних повірок технічних, зразкових та еталонних засобів, випробування нових засобів вимірювання, підготовки кадрів тощо.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839913" y="0"/>
            <a:ext cx="10018712" cy="6516688"/>
          </a:xfrm>
        </p:spPr>
        <p:txBody>
          <a:bodyPr/>
          <a:lstStyle/>
          <a:p>
            <a:pPr algn="just"/>
            <a:r>
              <a:rPr lang="uk-UA" sz="3300" smtClean="0">
                <a:ln>
                  <a:noFill/>
                </a:ln>
              </a:rPr>
              <a:t>Вищим органом з питань стандартизації, метрології та якості продукції в нашій країні є </a:t>
            </a:r>
            <a:r>
              <a:rPr lang="uk-UA" sz="3300" smtClean="0">
                <a:ln>
                  <a:noFill/>
                </a:ln>
                <a:solidFill>
                  <a:srgbClr val="FF0000"/>
                </a:solidFill>
              </a:rPr>
              <a:t>Державний комітет України з питань стандартизації, метрології та сертифікації </a:t>
            </a:r>
            <a:r>
              <a:rPr lang="uk-UA" sz="3300" smtClean="0">
                <a:ln>
                  <a:noFill/>
                </a:ln>
              </a:rPr>
              <a:t>(Держстандарт України). Структура Держстандарту України нараховує 35 центрів стандартизації, метрології та сертифікації, в тому числі – 26 обласних. Крім того, до складу Держстандарту України входять і регіональні центри (наприклад, Випробувальний центр-державне підприємство Рівнестандартметрологія» що знаходиться за адресою м.Рівне вул. Замкова,31, інформація про центр на сайті </a:t>
            </a:r>
            <a:r>
              <a:rPr lang="en-US" smtClean="0">
                <a:ln>
                  <a:noFill/>
                </a:ln>
              </a:rPr>
              <a:t>www.csmc.rv.ua</a:t>
            </a:r>
            <a:r>
              <a:rPr lang="uk-UA" sz="3300" smtClean="0">
                <a:ln>
                  <a:noFill/>
                </a:ln>
              </a:rPr>
              <a:t>).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301875" y="0"/>
            <a:ext cx="9759950" cy="6858000"/>
          </a:xfrm>
        </p:spPr>
        <p:txBody>
          <a:bodyPr/>
          <a:lstStyle/>
          <a:p>
            <a:r>
              <a:rPr lang="uk-UA" sz="3300" smtClean="0">
                <a:ln>
                  <a:noFill/>
                </a:ln>
                <a:solidFill>
                  <a:srgbClr val="FF0000"/>
                </a:solidFill>
              </a:rPr>
              <a:t>Держстандарт України</a:t>
            </a:r>
            <a:r>
              <a:rPr lang="uk-UA" sz="3300" smtClean="0">
                <a:ln>
                  <a:noFill/>
                </a:ln>
              </a:rPr>
              <a:t> </a:t>
            </a:r>
            <a:r>
              <a:rPr lang="uk-UA" sz="3300" smtClean="0">
                <a:ln>
                  <a:noFill/>
                </a:ln>
                <a:solidFill>
                  <a:srgbClr val="FF0000"/>
                </a:solidFill>
              </a:rPr>
              <a:t>здійснює державне управління</a:t>
            </a:r>
            <a:r>
              <a:rPr lang="uk-UA" sz="3300" smtClean="0">
                <a:ln>
                  <a:noFill/>
                </a:ln>
              </a:rPr>
              <a:t> забезпеченням єдності вимірювань в Україні і організовує проведення фундаментальних досліджень в галузі метрології, створення та функціонування еталонної бази України, проведення повірок засобів вимірювальної техніки та ін. </a:t>
            </a:r>
            <a:r>
              <a:rPr lang="uk-UA" sz="3300" smtClean="0">
                <a:ln>
                  <a:noFill/>
                </a:ln>
                <a:solidFill>
                  <a:srgbClr val="FF0000"/>
                </a:solidFill>
              </a:rPr>
              <a:t>Рішення Держстандарту України</a:t>
            </a:r>
            <a:r>
              <a:rPr lang="uk-UA" sz="3300" smtClean="0">
                <a:ln>
                  <a:noFill/>
                </a:ln>
              </a:rPr>
              <a:t> з питань метрології </a:t>
            </a:r>
            <a:r>
              <a:rPr lang="uk-UA" sz="3300" smtClean="0">
                <a:ln>
                  <a:noFill/>
                </a:ln>
                <a:solidFill>
                  <a:srgbClr val="FF0000"/>
                </a:solidFill>
              </a:rPr>
              <a:t>є обов'язковими для виконання </a:t>
            </a:r>
            <a:r>
              <a:rPr lang="uk-UA" sz="3300" smtClean="0">
                <a:ln>
                  <a:noFill/>
                </a:ln>
              </a:rPr>
              <a:t>центральними та місцевими органами виконавчої влади, органами місцевого самоврядування, підприємствами, організаціями, громадянами – суб'єктами підприємницької діяльності та іноземними виробниками.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452563" y="561975"/>
            <a:ext cx="10739437" cy="6296025"/>
          </a:xfrm>
        </p:spPr>
        <p:txBody>
          <a:bodyPr/>
          <a:lstStyle/>
          <a:p>
            <a:pPr algn="just"/>
            <a:r>
              <a:rPr lang="uk-UA" sz="3000" smtClean="0">
                <a:ln>
                  <a:noFill/>
                </a:ln>
              </a:rPr>
              <a:t>Державна метрологічна служба, очолювана Держстандартом України, також включає державні контрольні лабораторії, відомчі і заводські відділи, лабораторії. </a:t>
            </a:r>
            <a:r>
              <a:rPr lang="uk-UA" sz="3000" smtClean="0">
                <a:ln>
                  <a:noFill/>
                </a:ln>
                <a:solidFill>
                  <a:srgbClr val="FF0000"/>
                </a:solidFill>
              </a:rPr>
              <a:t>На початку XXI століття</a:t>
            </a:r>
            <a:r>
              <a:rPr lang="uk-UA" sz="3000" smtClean="0">
                <a:ln>
                  <a:noFill/>
                </a:ln>
              </a:rPr>
              <a:t> </a:t>
            </a:r>
            <a:r>
              <a:rPr lang="uk-UA" sz="3000" smtClean="0">
                <a:ln>
                  <a:noFill/>
                </a:ln>
                <a:solidFill>
                  <a:srgbClr val="FF0000"/>
                </a:solidFill>
              </a:rPr>
              <a:t>Україна реалізує свій державний суверенітет з метою визначення свого місця серед міжнародного товариства і забезпечення </a:t>
            </a:r>
            <a:r>
              <a:rPr lang="uk-UA" sz="3500" b="1" smtClean="0">
                <a:ln>
                  <a:noFill/>
                </a:ln>
                <a:solidFill>
                  <a:srgbClr val="00B0F0"/>
                </a:solidFill>
              </a:rPr>
              <a:t>миру</a:t>
            </a:r>
            <a:r>
              <a:rPr lang="uk-UA" sz="3000" smtClean="0">
                <a:ln>
                  <a:noFill/>
                </a:ln>
                <a:solidFill>
                  <a:srgbClr val="00B0F0"/>
                </a:solidFill>
              </a:rPr>
              <a:t>, </a:t>
            </a:r>
            <a:r>
              <a:rPr lang="uk-UA" sz="3500" b="1" smtClean="0">
                <a:ln>
                  <a:noFill/>
                </a:ln>
                <a:solidFill>
                  <a:srgbClr val="00B0F0"/>
                </a:solidFill>
              </a:rPr>
              <a:t>стабільності, добробуту українському народу</a:t>
            </a:r>
            <a:r>
              <a:rPr lang="uk-UA" sz="3000" smtClean="0">
                <a:ln>
                  <a:noFill/>
                </a:ln>
                <a:solidFill>
                  <a:srgbClr val="FF0000"/>
                </a:solidFill>
              </a:rPr>
              <a:t>, а також заради активної участі в світовій торгівлі та науковому співробітництві.</a:t>
            </a:r>
            <a:r>
              <a:rPr lang="uk-UA" sz="3000" smtClean="0">
                <a:ln>
                  <a:noFill/>
                </a:ln>
              </a:rPr>
              <a:t> Україна вступила до Світової організації торгівлі (СОТ), що потребує подальшого розвитку та вдосконалення національної системи стандартизації, метрології та сертифікації в напрямку зближення з міжнародними та європейськими стандартами,  угодами і підходами.</a:t>
            </a:r>
            <a:br>
              <a:rPr lang="uk-UA" sz="3000" smtClean="0">
                <a:ln>
                  <a:noFill/>
                </a:ln>
              </a:rPr>
            </a:br>
            <a:endParaRPr lang="uk-UA" sz="3000" smtClean="0">
              <a:ln>
                <a:noFill/>
              </a:ln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438" y="233363"/>
            <a:ext cx="10018712" cy="6199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Законодавчою основою національної метрологічної системи є Закон України «Про метрологію та метрологічну діяльність» від 11 лютого 1998 року № 113/98-ВР, який визначає правові основи забезпечення єдності вимірювань у нашій державі, регулює суспільні відносини у сфері метрологічної діяльності та спрямований на захист громадян і національної економіки від наслідків недостовірних результатів вимірювання.</a:t>
            </a:r>
          </a:p>
        </p:txBody>
      </p:sp>
      <p:pic>
        <p:nvPicPr>
          <p:cNvPr id="36866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0650" y="22225"/>
            <a:ext cx="18573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462088" y="1428750"/>
            <a:ext cx="10018712" cy="3756025"/>
          </a:xfrm>
        </p:spPr>
        <p:txBody>
          <a:bodyPr/>
          <a:lstStyle/>
          <a:p>
            <a:r>
              <a:rPr lang="uk-UA" sz="8000" b="1" smtClean="0">
                <a:ln>
                  <a:noFill/>
                </a:ln>
                <a:solidFill>
                  <a:srgbClr val="7030A0"/>
                </a:solidFill>
              </a:rPr>
              <a:t>Історія виникнення метрології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646238" y="1816100"/>
            <a:ext cx="10018712" cy="3046413"/>
          </a:xfrm>
        </p:spPr>
        <p:txBody>
          <a:bodyPr/>
          <a:lstStyle/>
          <a:p>
            <a:r>
              <a:rPr lang="uk-UA" sz="8000" b="1" smtClean="0">
                <a:ln>
                  <a:noFill/>
                </a:ln>
                <a:solidFill>
                  <a:srgbClr val="7030A0"/>
                </a:solidFill>
              </a:rPr>
              <a:t>МЕТРОЛОГІЯ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8063" y="285750"/>
            <a:ext cx="876617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968500" y="128588"/>
            <a:ext cx="10018713" cy="6648450"/>
          </a:xfrm>
        </p:spPr>
        <p:txBody>
          <a:bodyPr/>
          <a:lstStyle/>
          <a:p>
            <a:pPr algn="just"/>
            <a:r>
              <a:rPr lang="uk-UA" smtClean="0">
                <a:ln>
                  <a:noFill/>
                </a:ln>
              </a:rPr>
              <a:t>В Англії ще в XVII ст. була прийнята одиниця міри довжини – фут (нога, стопа), яка дорівнювала 30,5 см. Болільники футболу знають, що розміри футбольних воріт становлять 7,22 х 2,44 м або ж 24 х 8 футів, оскільки Англія є батьківщиною футболу. Різні народи нашої планети перебували на неоднакових стадіях розвитку, то й міри були різноманітні. 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13" y="104775"/>
            <a:ext cx="10318750" cy="6457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Досить пригадати, що </a:t>
            </a:r>
            <a:r>
              <a:rPr lang="uk-UA" dirty="0">
                <a:solidFill>
                  <a:srgbClr val="FF0000"/>
                </a:solidFill>
              </a:rPr>
              <a:t>в ХVIII ст. в Європі </a:t>
            </a:r>
            <a:r>
              <a:rPr lang="uk-UA" dirty="0"/>
              <a:t>було понад </a:t>
            </a:r>
            <a:r>
              <a:rPr lang="uk-UA" dirty="0">
                <a:solidFill>
                  <a:srgbClr val="FF0000"/>
                </a:solidFill>
              </a:rPr>
              <a:t>100 різних футів, понад 120 фунтів, 46 миль та інших одиниць виміру</a:t>
            </a:r>
            <a:r>
              <a:rPr lang="uk-UA" dirty="0"/>
              <a:t>. У </a:t>
            </a:r>
            <a:r>
              <a:rPr lang="uk-UA" dirty="0">
                <a:solidFill>
                  <a:srgbClr val="FF0000"/>
                </a:solidFill>
              </a:rPr>
              <a:t>Київській Русі </a:t>
            </a:r>
            <a:r>
              <a:rPr lang="uk-UA" dirty="0"/>
              <a:t>найпоширенішими мірами довжини були: </a:t>
            </a:r>
            <a:r>
              <a:rPr lang="uk-UA" dirty="0">
                <a:solidFill>
                  <a:srgbClr val="FF0000"/>
                </a:solidFill>
              </a:rPr>
              <a:t>верста, сажень, лікоть, аршин, ступня, долоня, вершок, палець; мірами ваги – пуд, гривня, </a:t>
            </a:r>
            <a:r>
              <a:rPr lang="uk-UA" dirty="0" err="1">
                <a:solidFill>
                  <a:srgbClr val="FF0000"/>
                </a:solidFill>
              </a:rPr>
              <a:t>гривенка</a:t>
            </a:r>
            <a:r>
              <a:rPr lang="uk-UA" dirty="0">
                <a:solidFill>
                  <a:srgbClr val="FF0000"/>
                </a:solidFill>
              </a:rPr>
              <a:t>, золотник, </a:t>
            </a:r>
            <a:r>
              <a:rPr lang="uk-UA" dirty="0" err="1">
                <a:solidFill>
                  <a:srgbClr val="FF0000"/>
                </a:solidFill>
              </a:rPr>
              <a:t>почка</a:t>
            </a:r>
            <a:r>
              <a:rPr lang="uk-UA" dirty="0">
                <a:solidFill>
                  <a:srgbClr val="FF0000"/>
                </a:solidFill>
              </a:rPr>
              <a:t>, пиріг тощо. Одиницями виміру часу на Русі були: рік, місяць, тиждень, доба, година.</a:t>
            </a:r>
            <a:r>
              <a:rPr lang="uk-UA" dirty="0"/>
              <a:t> Причому відлік нового року починався і з березня, і з вересня. 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989138" y="0"/>
            <a:ext cx="10018712" cy="6570663"/>
          </a:xfrm>
        </p:spPr>
        <p:txBody>
          <a:bodyPr/>
          <a:lstStyle/>
          <a:p>
            <a:pPr algn="just"/>
            <a:r>
              <a:rPr lang="uk-UA" sz="3300" smtClean="0">
                <a:ln>
                  <a:noFill/>
                </a:ln>
              </a:rPr>
              <a:t>Указом Петра І введений початок нового року – </a:t>
            </a:r>
            <a:r>
              <a:rPr lang="uk-UA" sz="3300" smtClean="0">
                <a:ln>
                  <a:noFill/>
                </a:ln>
                <a:solidFill>
                  <a:srgbClr val="FF0000"/>
                </a:solidFill>
              </a:rPr>
              <a:t>з першого січня</a:t>
            </a:r>
            <a:r>
              <a:rPr lang="uk-UA" sz="3300" smtClean="0">
                <a:ln>
                  <a:noFill/>
                </a:ln>
              </a:rPr>
              <a:t>. Вдосконаленням мір та впорядкуванням їх точності в Російський імперії систематично почали займатися тільки з </a:t>
            </a:r>
            <a:r>
              <a:rPr lang="uk-UA" sz="3300" smtClean="0">
                <a:ln>
                  <a:noFill/>
                </a:ln>
                <a:solidFill>
                  <a:srgbClr val="FF0000"/>
                </a:solidFill>
              </a:rPr>
              <a:t>XVIIІ</a:t>
            </a:r>
            <a:r>
              <a:rPr lang="uk-UA" sz="3300" smtClean="0">
                <a:ln>
                  <a:noFill/>
                </a:ln>
              </a:rPr>
              <a:t> століття. Указом від </a:t>
            </a:r>
            <a:r>
              <a:rPr lang="uk-UA" sz="3300" smtClean="0">
                <a:ln>
                  <a:noFill/>
                </a:ln>
                <a:solidFill>
                  <a:srgbClr val="FF0000"/>
                </a:solidFill>
              </a:rPr>
              <a:t>1835</a:t>
            </a:r>
            <a:r>
              <a:rPr lang="uk-UA" sz="3300" smtClean="0">
                <a:ln>
                  <a:noFill/>
                </a:ln>
              </a:rPr>
              <a:t> року «</a:t>
            </a:r>
            <a:r>
              <a:rPr lang="uk-UA" sz="3300" smtClean="0">
                <a:ln>
                  <a:noFill/>
                </a:ln>
                <a:solidFill>
                  <a:srgbClr val="FF0000"/>
                </a:solidFill>
              </a:rPr>
              <a:t>Про систему російських мір і ваги</a:t>
            </a:r>
            <a:r>
              <a:rPr lang="uk-UA" sz="3300" smtClean="0">
                <a:ln>
                  <a:noFill/>
                </a:ln>
              </a:rPr>
              <a:t>» було закладено основу російської системи вимірювання, а в Санкт- Петербурзькій фортеці в одному з особливих приміщень зберігалося нове зібрання еталонних мір довжини, місткості рідких і крихких тіл та вагових одиниць. За цими еталонами були виготовлені і розіслані в губернії Росії вивірені копії аршина, відра, четверика, фунта. </a:t>
            </a:r>
          </a:p>
        </p:txBody>
      </p:sp>
    </p:spTree>
  </p:cSld>
  <p:clrMapOvr>
    <a:masterClrMapping/>
  </p:clrMapOvr>
  <p:transition spd="slow"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2033588" y="266700"/>
            <a:ext cx="10018712" cy="6296025"/>
          </a:xfrm>
        </p:spPr>
        <p:txBody>
          <a:bodyPr/>
          <a:lstStyle/>
          <a:p>
            <a:r>
              <a:rPr lang="uk-UA" smtClean="0">
                <a:ln>
                  <a:noFill/>
                </a:ln>
              </a:rPr>
              <a:t>Практичним застосуванням російських мір і ваги займалося засноване в 1842 р. Депо еталонних мір та ваги. Організація Депо і встановлення правил повірки робочих мір стали тією основою, яка забезпечувала єдність вимірювання і одноманітність мір.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495425" y="107950"/>
            <a:ext cx="4883150" cy="6389688"/>
          </a:xfrm>
        </p:spPr>
        <p:txBody>
          <a:bodyPr/>
          <a:lstStyle/>
          <a:p>
            <a:r>
              <a:rPr lang="uk-UA" smtClean="0">
                <a:ln>
                  <a:noFill/>
                </a:ln>
              </a:rPr>
              <a:t>Першим хранителем Депо еталонних мір і ваги був призначений академік Адольф Яковлевич </a:t>
            </a:r>
            <a:r>
              <a:rPr lang="uk-UA" b="1" smtClean="0">
                <a:ln>
                  <a:noFill/>
                </a:ln>
              </a:rPr>
              <a:t>Купфер</a:t>
            </a:r>
            <a:r>
              <a:rPr lang="uk-UA" smtClean="0">
                <a:ln>
                  <a:noFill/>
                </a:ln>
              </a:rPr>
              <a:t>, відомий учений і метролог, який очолював Депо з 1842 до 1865 р.</a:t>
            </a:r>
          </a:p>
        </p:txBody>
      </p:sp>
      <p:pic>
        <p:nvPicPr>
          <p:cNvPr id="440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2725" y="258763"/>
            <a:ext cx="5413375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1946275" y="201613"/>
            <a:ext cx="4799013" cy="6656387"/>
          </a:xfrm>
        </p:spPr>
        <p:txBody>
          <a:bodyPr/>
          <a:lstStyle/>
          <a:p>
            <a:r>
              <a:rPr lang="uk-UA" sz="3300" smtClean="0">
                <a:ln>
                  <a:noFill/>
                </a:ln>
              </a:rPr>
              <a:t>Вагомий вклад у розвиток метрології своїми працями здійснили такі вчені, як Генріх Іванович Вільд, Борис Семенович Якобі, Володимир Семенович Глухов, Дмитро Іванович Менделєєв, Микола Григорович Єгоров, Василь Васильович Бойцов</a:t>
            </a:r>
          </a:p>
        </p:txBody>
      </p:sp>
      <p:pic>
        <p:nvPicPr>
          <p:cNvPr id="450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250" y="727075"/>
            <a:ext cx="198913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727075"/>
            <a:ext cx="17986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3525" y="727075"/>
            <a:ext cx="17684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8138" y="4090988"/>
            <a:ext cx="190341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31250" y="4090988"/>
            <a:ext cx="155098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3525" y="4090988"/>
            <a:ext cx="177323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Box 9"/>
          <p:cNvSpPr txBox="1">
            <a:spLocks noChangeArrowheads="1"/>
          </p:cNvSpPr>
          <p:nvPr/>
        </p:nvSpPr>
        <p:spPr bwMode="auto">
          <a:xfrm>
            <a:off x="6970713" y="3344863"/>
            <a:ext cx="111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rbel" pitchFamily="34" charset="0"/>
              </a:rPr>
              <a:t>Г.І. Вільд</a:t>
            </a:r>
          </a:p>
        </p:txBody>
      </p:sp>
      <p:sp>
        <p:nvSpPr>
          <p:cNvPr id="45065" name="TextBox 10"/>
          <p:cNvSpPr txBox="1">
            <a:spLocks noChangeArrowheads="1"/>
          </p:cNvSpPr>
          <p:nvPr/>
        </p:nvSpPr>
        <p:spPr bwMode="auto">
          <a:xfrm>
            <a:off x="8931275" y="3344863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rbel" pitchFamily="34" charset="0"/>
              </a:rPr>
              <a:t>Б.С. Якобі</a:t>
            </a:r>
          </a:p>
        </p:txBody>
      </p:sp>
      <p:sp>
        <p:nvSpPr>
          <p:cNvPr id="45066" name="TextBox 11"/>
          <p:cNvSpPr txBox="1">
            <a:spLocks noChangeArrowheads="1"/>
          </p:cNvSpPr>
          <p:nvPr/>
        </p:nvSpPr>
        <p:spPr bwMode="auto">
          <a:xfrm>
            <a:off x="10641013" y="3344863"/>
            <a:ext cx="133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rbel" pitchFamily="34" charset="0"/>
              </a:rPr>
              <a:t>В.С. Глухов</a:t>
            </a:r>
          </a:p>
        </p:txBody>
      </p:sp>
      <p:sp>
        <p:nvSpPr>
          <p:cNvPr id="45067" name="TextBox 12"/>
          <p:cNvSpPr txBox="1">
            <a:spLocks noChangeArrowheads="1"/>
          </p:cNvSpPr>
          <p:nvPr/>
        </p:nvSpPr>
        <p:spPr bwMode="auto">
          <a:xfrm>
            <a:off x="6823075" y="6327775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rbel" pitchFamily="34" charset="0"/>
              </a:rPr>
              <a:t>Д.І. Менделєєв</a:t>
            </a:r>
          </a:p>
        </p:txBody>
      </p:sp>
      <p:sp>
        <p:nvSpPr>
          <p:cNvPr id="45068" name="TextBox 13"/>
          <p:cNvSpPr txBox="1">
            <a:spLocks noChangeArrowheads="1"/>
          </p:cNvSpPr>
          <p:nvPr/>
        </p:nvSpPr>
        <p:spPr bwMode="auto">
          <a:xfrm>
            <a:off x="8875713" y="6345238"/>
            <a:ext cx="1406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rbel" pitchFamily="34" charset="0"/>
              </a:rPr>
              <a:t>М.Г. Єгоров</a:t>
            </a:r>
          </a:p>
        </p:txBody>
      </p:sp>
      <p:sp>
        <p:nvSpPr>
          <p:cNvPr id="45069" name="TextBox 14"/>
          <p:cNvSpPr txBox="1">
            <a:spLocks noChangeArrowheads="1"/>
          </p:cNvSpPr>
          <p:nvPr/>
        </p:nvSpPr>
        <p:spPr bwMode="auto">
          <a:xfrm>
            <a:off x="10582275" y="6345238"/>
            <a:ext cx="1509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rbel" pitchFamily="34" charset="0"/>
              </a:rPr>
              <a:t>В.В. Бойцов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2173288" y="0"/>
            <a:ext cx="10018712" cy="6858000"/>
          </a:xfrm>
        </p:spPr>
        <p:txBody>
          <a:bodyPr/>
          <a:lstStyle/>
          <a:p>
            <a:pPr algn="just"/>
            <a:r>
              <a:rPr lang="uk-UA" sz="3400" smtClean="0">
                <a:ln>
                  <a:noFill/>
                </a:ln>
              </a:rPr>
              <a:t>Зміцнення культурних і економічних зв'язків вимагало подальшого впорядкування системи мір з розробленням єдиної прийнятної для держав міжнародної одноманітної системи мір і ваги. </a:t>
            </a:r>
            <a:r>
              <a:rPr lang="uk-UA" sz="3400" smtClean="0">
                <a:ln>
                  <a:noFill/>
                </a:ln>
                <a:solidFill>
                  <a:srgbClr val="FF0000"/>
                </a:solidFill>
              </a:rPr>
              <a:t>В кінці XVIII ст. у Франції</a:t>
            </a:r>
            <a:r>
              <a:rPr lang="uk-UA" sz="3400" smtClean="0">
                <a:ln>
                  <a:noFill/>
                </a:ln>
              </a:rPr>
              <a:t> Національні збори ухвалили декрет щодо реформи системи мір і доручили Паризькій академії наук провести підготовчу роботу. Комісія під керівництвом Лагранжа запропонувала десятичну систему з кратними і дольовими частинами, а комісія під керівництвом Лапласа запропонувала одиницю довжини 1/40000000 частину довжини паризького меридіана. </a:t>
            </a:r>
            <a:r>
              <a:rPr lang="uk-UA" sz="3400" b="1" smtClean="0">
                <a:ln>
                  <a:noFill/>
                </a:ln>
                <a:solidFill>
                  <a:srgbClr val="FF0000"/>
                </a:solidFill>
              </a:rPr>
              <a:t>Цю одиницю назвали метр</a:t>
            </a:r>
            <a:r>
              <a:rPr lang="uk-UA" sz="3400" smtClean="0">
                <a:ln>
                  <a:noFill/>
                </a:ln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806575" y="0"/>
            <a:ext cx="10385425" cy="6858000"/>
          </a:xfrm>
        </p:spPr>
        <p:txBody>
          <a:bodyPr/>
          <a:lstStyle/>
          <a:p>
            <a:r>
              <a:rPr lang="uk-UA" smtClean="0">
                <a:ln>
                  <a:noFill/>
                </a:ln>
                <a:solidFill>
                  <a:srgbClr val="FF0000"/>
                </a:solidFill>
              </a:rPr>
              <a:t>За одиницю маси </a:t>
            </a:r>
            <a:r>
              <a:rPr lang="uk-UA" smtClean="0">
                <a:ln>
                  <a:noFill/>
                </a:ln>
              </a:rPr>
              <a:t>було запропоновано </a:t>
            </a:r>
            <a:r>
              <a:rPr lang="uk-UA" smtClean="0">
                <a:ln>
                  <a:noFill/>
                </a:ln>
                <a:solidFill>
                  <a:srgbClr val="FF0000"/>
                </a:solidFill>
              </a:rPr>
              <a:t>масу 1 кубічного дециметра чистої води при температурі +4</a:t>
            </a:r>
            <a:r>
              <a:rPr lang="en-US" smtClean="0">
                <a:ln>
                  <a:noFill/>
                </a:ln>
                <a:solidFill>
                  <a:srgbClr val="FF0000"/>
                </a:solidFill>
              </a:rPr>
              <a:t>º</a:t>
            </a:r>
            <a:r>
              <a:rPr lang="uk-UA" smtClean="0">
                <a:ln>
                  <a:noFill/>
                </a:ln>
                <a:solidFill>
                  <a:srgbClr val="FF0000"/>
                </a:solidFill>
              </a:rPr>
              <a:t>С, яку назвали кілограмом</a:t>
            </a:r>
            <a:r>
              <a:rPr lang="uk-UA" smtClean="0">
                <a:ln>
                  <a:noFill/>
                </a:ln>
              </a:rPr>
              <a:t>. Таким чином, перша метрична система мір, у якій одиниці довжини, площі, об'єму і маси були чітко пов'язані між собою, була законодавчо прийнята </a:t>
            </a:r>
            <a:r>
              <a:rPr lang="uk-UA" smtClean="0">
                <a:ln>
                  <a:noFill/>
                </a:ln>
                <a:solidFill>
                  <a:srgbClr val="FF0000"/>
                </a:solidFill>
              </a:rPr>
              <a:t>7 квітня 1795 </a:t>
            </a:r>
            <a:r>
              <a:rPr lang="uk-UA" smtClean="0">
                <a:ln>
                  <a:noFill/>
                </a:ln>
              </a:rPr>
              <a:t>року Національними зборами Франції.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2173288" y="0"/>
            <a:ext cx="10018712" cy="6858000"/>
          </a:xfrm>
        </p:spPr>
        <p:txBody>
          <a:bodyPr/>
          <a:lstStyle/>
          <a:p>
            <a:pPr algn="just"/>
            <a:r>
              <a:rPr lang="uk-UA" sz="3400" smtClean="0">
                <a:ln>
                  <a:noFill/>
                </a:ln>
                <a:solidFill>
                  <a:srgbClr val="FF0000"/>
                </a:solidFill>
              </a:rPr>
              <a:t>22 червня 1799 року роботи</a:t>
            </a:r>
            <a:r>
              <a:rPr lang="uk-UA" sz="3400" smtClean="0">
                <a:ln>
                  <a:noFill/>
                </a:ln>
              </a:rPr>
              <a:t> над </a:t>
            </a:r>
            <a:r>
              <a:rPr lang="uk-UA" sz="3400" smtClean="0">
                <a:ln>
                  <a:noFill/>
                </a:ln>
                <a:solidFill>
                  <a:srgbClr val="FF0000"/>
                </a:solidFill>
              </a:rPr>
              <a:t>метричною системою</a:t>
            </a:r>
            <a:r>
              <a:rPr lang="uk-UA" sz="3400" smtClean="0">
                <a:ln>
                  <a:noFill/>
                </a:ln>
              </a:rPr>
              <a:t> були </a:t>
            </a:r>
            <a:r>
              <a:rPr lang="uk-UA" sz="3400" smtClean="0">
                <a:ln>
                  <a:noFill/>
                </a:ln>
                <a:solidFill>
                  <a:srgbClr val="FF0000"/>
                </a:solidFill>
              </a:rPr>
              <a:t>завершені</a:t>
            </a:r>
            <a:r>
              <a:rPr lang="uk-UA" sz="3400" smtClean="0">
                <a:ln>
                  <a:noFill/>
                </a:ln>
              </a:rPr>
              <a:t>, виготовлені із платини прототипи одиниці довжини у </a:t>
            </a:r>
            <a:r>
              <a:rPr lang="uk-UA" sz="3400" smtClean="0">
                <a:ln>
                  <a:noFill/>
                </a:ln>
                <a:solidFill>
                  <a:srgbClr val="FF0000"/>
                </a:solidFill>
              </a:rPr>
              <a:t>вигляді лінійки довжиною 1 метр, товщиною 4 мм і шириною 25 мм, а також одиниці маси – 1 кілограм у вигляді платинового циліндра висотою і діаметром 39 мм</a:t>
            </a:r>
            <a:r>
              <a:rPr lang="uk-UA" sz="3400" smtClean="0">
                <a:ln>
                  <a:noFill/>
                </a:ln>
              </a:rPr>
              <a:t>. Платинові прототипи метра і кілограма згодом передали на збереження до Національного Архіву Франції. </a:t>
            </a:r>
            <a:r>
              <a:rPr lang="uk-UA" sz="3400" smtClean="0">
                <a:ln>
                  <a:noFill/>
                </a:ln>
                <a:solidFill>
                  <a:srgbClr val="FF0000"/>
                </a:solidFill>
              </a:rPr>
              <a:t>20 травня 1875 </a:t>
            </a:r>
            <a:r>
              <a:rPr lang="uk-UA" sz="3400" smtClean="0">
                <a:ln>
                  <a:noFill/>
                </a:ln>
              </a:rPr>
              <a:t>року </a:t>
            </a:r>
            <a:r>
              <a:rPr lang="uk-UA" sz="3400" smtClean="0">
                <a:ln>
                  <a:noFill/>
                </a:ln>
                <a:solidFill>
                  <a:srgbClr val="FF0000"/>
                </a:solidFill>
              </a:rPr>
              <a:t>17</a:t>
            </a:r>
            <a:r>
              <a:rPr lang="uk-UA" sz="3400" smtClean="0">
                <a:ln>
                  <a:noFill/>
                </a:ln>
              </a:rPr>
              <a:t> держав-учасниць підписали міжнародну Метричну конвенцію, що мала важливе значення Для міжнародної уніфікації одиниць вимірювання в міжнародному масштабі.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84288"/>
            <a:ext cx="6035675" cy="511968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3"/>
                </a:solidFill>
              </a:rPr>
              <a:t>Наука починається з тих пір, </a:t>
            </a:r>
            <a:r>
              <a:rPr lang="uk-UA" b="1" i="1" dirty="0" smtClean="0">
                <a:solidFill>
                  <a:schemeClr val="accent3"/>
                </a:solidFill>
              </a:rPr>
              <a:t/>
            </a:r>
            <a:br>
              <a:rPr lang="uk-UA" b="1" i="1" dirty="0" smtClean="0">
                <a:solidFill>
                  <a:schemeClr val="accent3"/>
                </a:solidFill>
              </a:rPr>
            </a:br>
            <a:r>
              <a:rPr lang="uk-UA" b="1" i="1" dirty="0" smtClean="0">
                <a:solidFill>
                  <a:schemeClr val="accent3"/>
                </a:solidFill>
              </a:rPr>
              <a:t>як </a:t>
            </a:r>
            <a:r>
              <a:rPr lang="uk-UA" b="1" i="1" dirty="0">
                <a:solidFill>
                  <a:schemeClr val="accent3"/>
                </a:solidFill>
              </a:rPr>
              <a:t>починають вимірювати. </a:t>
            </a:r>
            <a:r>
              <a:rPr lang="uk-UA" b="1" i="1" dirty="0" smtClean="0">
                <a:solidFill>
                  <a:schemeClr val="accent3"/>
                </a:solidFill>
              </a:rPr>
              <a:t/>
            </a:r>
            <a:br>
              <a:rPr lang="uk-UA" b="1" i="1" dirty="0" smtClean="0">
                <a:solidFill>
                  <a:schemeClr val="accent3"/>
                </a:solidFill>
              </a:rPr>
            </a:br>
            <a:r>
              <a:rPr lang="uk-UA" b="1" i="1" dirty="0" smtClean="0">
                <a:solidFill>
                  <a:schemeClr val="accent3"/>
                </a:solidFill>
              </a:rPr>
              <a:t>Точна </a:t>
            </a:r>
            <a:r>
              <a:rPr lang="uk-UA" b="1" i="1" dirty="0">
                <a:solidFill>
                  <a:schemeClr val="accent3"/>
                </a:solidFill>
              </a:rPr>
              <a:t>наука немислима без міри.</a:t>
            </a:r>
            <a:r>
              <a:rPr lang="uk-UA" dirty="0">
                <a:solidFill>
                  <a:schemeClr val="accent3"/>
                </a:solidFill>
              </a:rPr>
              <a:t/>
            </a:r>
            <a:br>
              <a:rPr lang="uk-UA" dirty="0">
                <a:solidFill>
                  <a:schemeClr val="accent3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8525" y="4184650"/>
            <a:ext cx="4716463" cy="2484438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uk-UA" b="1" i="1" dirty="0" smtClean="0">
              <a:solidFill>
                <a:schemeClr val="accent3"/>
              </a:solidFill>
            </a:endParaRP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uk-UA" b="1" i="1" dirty="0">
              <a:solidFill>
                <a:schemeClr val="accent3"/>
              </a:solidFill>
            </a:endParaRP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uk-UA" b="1" i="1" dirty="0" smtClean="0">
              <a:solidFill>
                <a:schemeClr val="accent3"/>
              </a:solidFill>
            </a:endParaRP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uk-UA" b="1" i="1" dirty="0">
              <a:solidFill>
                <a:schemeClr val="accent3"/>
              </a:solidFill>
            </a:endParaRP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uk-UA" b="1" i="1" dirty="0" smtClean="0">
              <a:solidFill>
                <a:schemeClr val="accent3"/>
              </a:solidFill>
            </a:endParaRP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uk-UA" sz="3500" b="1" i="1" dirty="0" smtClean="0">
                <a:solidFill>
                  <a:schemeClr val="accent3"/>
                </a:solidFill>
              </a:rPr>
              <a:t>Дмитро </a:t>
            </a:r>
            <a:r>
              <a:rPr lang="uk-UA" sz="3500" b="1" i="1" dirty="0">
                <a:solidFill>
                  <a:schemeClr val="accent3"/>
                </a:solidFill>
              </a:rPr>
              <a:t>Іванович Менделєєв</a:t>
            </a:r>
            <a:endParaRPr lang="uk-UA" sz="3500" dirty="0"/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498475"/>
            <a:ext cx="4691063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8" y="0"/>
            <a:ext cx="10018712" cy="6858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Метрична конвенція </a:t>
            </a:r>
            <a:r>
              <a:rPr lang="uk-UA" dirty="0"/>
              <a:t>– це перше свідчення міжнародного наукового співробітництва вчених Європи, Азії й Америки. У 1889 році російська делегація одержала на Першій генеральній конференції з мір та ваги по дві копії нових прототипів метра № 11 і № 28 та кілограма № 12 і № 26, виготовлених із платино- іридієвого сплаву. Для збереження одноманітності, точності і </a:t>
            </a:r>
            <a:r>
              <a:rPr lang="uk-UA" dirty="0" err="1"/>
              <a:t>взаємовідповідності</a:t>
            </a:r>
            <a:r>
              <a:rPr lang="uk-UA" dirty="0"/>
              <a:t> мір і ваги на базі російського Депо еталонних мір і ваги у 1893 році було створено Головну палату мір і ваги, президентом якої став </a:t>
            </a:r>
            <a:r>
              <a:rPr lang="uk-UA" dirty="0" err="1"/>
              <a:t>Д.І.Менделєєв</a:t>
            </a:r>
            <a:r>
              <a:rPr lang="uk-UA" dirty="0"/>
              <a:t>.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938" y="1030288"/>
            <a:ext cx="441483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497888" y="5492750"/>
            <a:ext cx="1792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rbel" pitchFamily="34" charset="0"/>
              </a:rPr>
              <a:t>Прототип метра</a:t>
            </a:r>
          </a:p>
        </p:txBody>
      </p:sp>
      <p:sp>
        <p:nvSpPr>
          <p:cNvPr id="50179" name="TextBox 6"/>
          <p:cNvSpPr txBox="1">
            <a:spLocks noChangeArrowheads="1"/>
          </p:cNvSpPr>
          <p:nvPr/>
        </p:nvSpPr>
        <p:spPr bwMode="auto">
          <a:xfrm>
            <a:off x="2986088" y="5676900"/>
            <a:ext cx="2200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rbel" pitchFamily="34" charset="0"/>
              </a:rPr>
              <a:t>Прототип кілограма</a:t>
            </a:r>
          </a:p>
        </p:txBody>
      </p:sp>
      <p:pic>
        <p:nvPicPr>
          <p:cNvPr id="5018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775" y="1150938"/>
            <a:ext cx="5943600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8" y="0"/>
            <a:ext cx="10018712" cy="68580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dirty="0"/>
              <a:t>При палаті було організовано ряд лабораторій, обладнаних першокласною вимірювальною технікою. Вона перетворилася на справжню метрологічну установу, яка забезпечувала єдність </a:t>
            </a:r>
            <a:r>
              <a:rPr lang="uk-UA" dirty="0" smtClean="0"/>
              <a:t>вимірювань. </a:t>
            </a:r>
            <a:r>
              <a:rPr lang="uk-UA" dirty="0"/>
              <a:t>Подальша історія розвитку метрології в колишньому СРСР починається з </a:t>
            </a:r>
            <a:r>
              <a:rPr lang="uk-UA" dirty="0">
                <a:solidFill>
                  <a:srgbClr val="FF0000"/>
                </a:solidFill>
              </a:rPr>
              <a:t>Декрету Совнаркому від 14 вересня 1918 р. про введення метричної системи мір і ваги.</a:t>
            </a:r>
            <a:r>
              <a:rPr lang="uk-UA" dirty="0"/>
              <a:t> Він сприяв подальшому розвитку науково-дослідних робіт щодо забезпечення єдності вимірювань і розвитку приладобудування.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2173288" y="0"/>
            <a:ext cx="10018712" cy="6858000"/>
          </a:xfrm>
        </p:spPr>
        <p:txBody>
          <a:bodyPr/>
          <a:lstStyle/>
          <a:p>
            <a:r>
              <a:rPr lang="uk-UA" smtClean="0">
                <a:ln>
                  <a:noFill/>
                </a:ln>
                <a:solidFill>
                  <a:srgbClr val="FF0000"/>
                </a:solidFill>
              </a:rPr>
              <a:t>Метрологія має важливе значення </a:t>
            </a:r>
            <a:r>
              <a:rPr lang="uk-UA" smtClean="0">
                <a:ln>
                  <a:noFill/>
                </a:ln>
              </a:rPr>
              <a:t>для науково-технічного прогресу, оскільки без вимірювань, без постійного підвищення їх точності неможливий розвиток жодної з галузей науки і техніки. Завдяки точним вимірюванням стали можливими численні фундаментальні відкриття. </a:t>
            </a:r>
            <a:r>
              <a:rPr lang="uk-UA" sz="3500" smtClean="0">
                <a:ln>
                  <a:noFill/>
                </a:ln>
              </a:rPr>
              <a:t/>
            </a:r>
            <a:br>
              <a:rPr lang="uk-UA" sz="3500" smtClean="0">
                <a:ln>
                  <a:noFill/>
                </a:ln>
              </a:rPr>
            </a:br>
            <a:endParaRPr lang="uk-UA" sz="3500" smtClean="0">
              <a:ln>
                <a:noFill/>
              </a:ln>
            </a:endParaRP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484313" y="0"/>
            <a:ext cx="10707687" cy="6858000"/>
          </a:xfrm>
        </p:spPr>
        <p:txBody>
          <a:bodyPr/>
          <a:lstStyle/>
          <a:p>
            <a:pPr algn="just"/>
            <a:r>
              <a:rPr lang="uk-UA" sz="3300" smtClean="0">
                <a:ln>
                  <a:noFill/>
                </a:ln>
              </a:rPr>
              <a:t>Розвиток науки і промисловості стимулював розвиток вимірювальної техніки, а вдосконалення вимірювальної техніки, в свою чергу, активно впливали на розвиток багатьох галузей науки і техніки. Жодне наукове дослідження чи процес виробництва не може обійтися без вимірювань, без вимірювальної інформації. Ні в кого немає сумніву відносно того, що без розвитку методів і засобів вимірювання прогрес у науці і техніці неможливий. Для забезпечення науково-технічного прогресу метрологія повинна випереджати в своєму розвитку інші галузі науки, бо для кожної з них </a:t>
            </a:r>
            <a:r>
              <a:rPr lang="uk-UA" sz="3300" b="1" smtClean="0">
                <a:ln>
                  <a:noFill/>
                </a:ln>
                <a:solidFill>
                  <a:srgbClr val="FF0000"/>
                </a:solidFill>
              </a:rPr>
              <a:t>точні вимірювання і достовірна інформація є основоположними.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600200" y="1143000"/>
            <a:ext cx="10018713" cy="4718050"/>
          </a:xfrm>
        </p:spPr>
        <p:txBody>
          <a:bodyPr/>
          <a:lstStyle/>
          <a:p>
            <a:r>
              <a:rPr lang="ru-RU" sz="7200" b="1" smtClean="0">
                <a:ln>
                  <a:noFill/>
                </a:ln>
                <a:solidFill>
                  <a:srgbClr val="00B0F0"/>
                </a:solidFill>
              </a:rPr>
              <a:t>20 травня – </a:t>
            </a:r>
            <a:br>
              <a:rPr lang="ru-RU" sz="7200" b="1" smtClean="0">
                <a:ln>
                  <a:noFill/>
                </a:ln>
                <a:solidFill>
                  <a:srgbClr val="00B0F0"/>
                </a:solidFill>
              </a:rPr>
            </a:br>
            <a:r>
              <a:rPr lang="ru-RU" sz="7200" b="1" smtClean="0">
                <a:ln>
                  <a:noFill/>
                </a:ln>
                <a:solidFill>
                  <a:srgbClr val="00B0F0"/>
                </a:solidFill>
              </a:rPr>
              <a:t>Всесвітній День Метрології</a:t>
            </a:r>
            <a:br>
              <a:rPr lang="ru-RU" sz="7200" b="1" smtClean="0">
                <a:ln>
                  <a:noFill/>
                </a:ln>
                <a:solidFill>
                  <a:srgbClr val="00B0F0"/>
                </a:solidFill>
              </a:rPr>
            </a:br>
            <a:endParaRPr lang="uk-UA" sz="7200" smtClean="0">
              <a:ln>
                <a:noFill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376363" y="2439988"/>
            <a:ext cx="10018712" cy="1752600"/>
          </a:xfrm>
        </p:spPr>
        <p:txBody>
          <a:bodyPr/>
          <a:lstStyle/>
          <a:p>
            <a:r>
              <a:rPr lang="uk-UA" sz="8000" smtClean="0">
                <a:ln>
                  <a:noFill/>
                </a:ln>
                <a:solidFill>
                  <a:srgbClr val="0070C0"/>
                </a:solidFill>
              </a:rPr>
              <a:t>Підведення підсумків</a:t>
            </a:r>
            <a:endParaRPr lang="uk-UA" sz="8000" smtClean="0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8" y="0"/>
            <a:ext cx="10018712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70C0"/>
                </a:solidFill>
              </a:rPr>
              <a:t>Гра в «Правда-Не правда» </a:t>
            </a:r>
            <a:r>
              <a:rPr lang="uk-UA" dirty="0" smtClean="0">
                <a:solidFill>
                  <a:schemeClr val="accent5"/>
                </a:solidFill>
              </a:rPr>
              <a:t/>
            </a:r>
            <a:br>
              <a:rPr lang="uk-UA" dirty="0" smtClean="0">
                <a:solidFill>
                  <a:schemeClr val="accent5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>
              <a:solidFill>
                <a:srgbClr val="7030A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13025" y="1360488"/>
          <a:ext cx="8704263" cy="5126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017">
                  <a:extLst>
                    <a:ext uri="{9D8B030D-6E8A-4147-A177-3AD203B41FA5}"/>
                  </a:extLst>
                </a:gridCol>
                <a:gridCol w="1088017">
                  <a:extLst>
                    <a:ext uri="{9D8B030D-6E8A-4147-A177-3AD203B41FA5}"/>
                  </a:extLst>
                </a:gridCol>
                <a:gridCol w="1088017">
                  <a:extLst>
                    <a:ext uri="{9D8B030D-6E8A-4147-A177-3AD203B41FA5}"/>
                  </a:extLst>
                </a:gridCol>
                <a:gridCol w="1088017">
                  <a:extLst>
                    <a:ext uri="{9D8B030D-6E8A-4147-A177-3AD203B41FA5}"/>
                  </a:extLst>
                </a:gridCol>
                <a:gridCol w="1088017">
                  <a:extLst>
                    <a:ext uri="{9D8B030D-6E8A-4147-A177-3AD203B41FA5}"/>
                  </a:extLst>
                </a:gridCol>
                <a:gridCol w="1088017">
                  <a:extLst>
                    <a:ext uri="{9D8B030D-6E8A-4147-A177-3AD203B41FA5}"/>
                  </a:extLst>
                </a:gridCol>
                <a:gridCol w="1088017">
                  <a:extLst>
                    <a:ext uri="{9D8B030D-6E8A-4147-A177-3AD203B41FA5}"/>
                  </a:extLst>
                </a:gridCol>
                <a:gridCol w="1088017">
                  <a:extLst>
                    <a:ext uri="{9D8B030D-6E8A-4147-A177-3AD203B41FA5}"/>
                  </a:extLst>
                </a:gridCol>
              </a:tblGrid>
              <a:tr h="1025204"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1.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3300"/>
                          </a:solidFill>
                        </a:rPr>
                        <a:t>н</a:t>
                      </a:r>
                      <a:endParaRPr lang="uk-UA" sz="48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6.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11.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16.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025204"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2.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3300"/>
                          </a:solidFill>
                        </a:rPr>
                        <a:t>н</a:t>
                      </a:r>
                      <a:endParaRPr lang="uk-UA" sz="48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7.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12.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17.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025204"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3.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3300"/>
                          </a:solidFill>
                        </a:rPr>
                        <a:t>п</a:t>
                      </a:r>
                      <a:endParaRPr lang="uk-UA" sz="48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8.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13.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18.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025204"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4.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3300"/>
                          </a:solidFill>
                        </a:rPr>
                        <a:t>п</a:t>
                      </a:r>
                      <a:endParaRPr lang="uk-UA" sz="48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9.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14.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19.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025204"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5.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3300"/>
                          </a:solidFill>
                        </a:rPr>
                        <a:t>н</a:t>
                      </a:r>
                      <a:endParaRPr lang="uk-UA" sz="48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10.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15.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20.</a:t>
                      </a:r>
                      <a:endParaRPr lang="uk-UA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4800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uk-UA" sz="4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954088"/>
            <a:ext cx="10018712" cy="4703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/>
              <a:t>Домашнє завдання:</a:t>
            </a:r>
            <a:br>
              <a:rPr lang="uk-UA" sz="5400" dirty="0"/>
            </a:br>
            <a:r>
              <a:rPr lang="uk-UA" sz="5400" dirty="0" smtClean="0"/>
              <a:t>вивчити з зошита та на </a:t>
            </a:r>
            <a:r>
              <a:rPr lang="uk-UA" sz="5400" dirty="0"/>
              <a:t>сайті </a:t>
            </a:r>
            <a:r>
              <a:rPr lang="en-US" sz="5400" dirty="0">
                <a:solidFill>
                  <a:srgbClr val="7030A0"/>
                </a:solidFill>
              </a:rPr>
              <a:t>http://oleg.ucoz.com </a:t>
            </a:r>
            <a:r>
              <a:rPr lang="uk-UA" sz="5400" dirty="0"/>
              <a:t>знайти і прочитати у вкладці </a:t>
            </a:r>
            <a:r>
              <a:rPr lang="uk-UA" sz="5400" dirty="0">
                <a:solidFill>
                  <a:srgbClr val="7030A0"/>
                </a:solidFill>
              </a:rPr>
              <a:t>Каталог файлів </a:t>
            </a:r>
            <a:r>
              <a:rPr lang="uk-UA" sz="5400" dirty="0"/>
              <a:t>дану тему в розширеному форматі.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612900" y="2492375"/>
            <a:ext cx="10018713" cy="1752600"/>
          </a:xfrm>
        </p:spPr>
        <p:txBody>
          <a:bodyPr/>
          <a:lstStyle/>
          <a:p>
            <a:r>
              <a:rPr lang="uk-UA" sz="8800" smtClean="0">
                <a:ln>
                  <a:noFill/>
                </a:ln>
              </a:rPr>
              <a:t>Дякую за увагу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960688"/>
          </a:xfrm>
        </p:spPr>
        <p:txBody>
          <a:bodyPr/>
          <a:lstStyle/>
          <a:p>
            <a:r>
              <a:rPr lang="uk-UA" sz="5400" b="1" i="1" smtClean="0">
                <a:ln>
                  <a:noFill/>
                </a:ln>
                <a:solidFill>
                  <a:srgbClr val="C00000"/>
                </a:solidFill>
              </a:rPr>
              <a:t>Вимірювання</a:t>
            </a:r>
            <a:r>
              <a:rPr lang="uk-UA" sz="5400" smtClean="0">
                <a:ln>
                  <a:noFill/>
                </a:ln>
              </a:rPr>
              <a:t>-одне з найбільш стародавніх занять у пізнавальній діяльності людини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4225" y="3441700"/>
            <a:ext cx="10018713" cy="3124200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Його виникнення відноситься до початку матеріальної культури людства. </a:t>
            </a: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uk-UA" dirty="0">
                <a:solidFill>
                  <a:srgbClr val="002060"/>
                </a:solidFill>
              </a:rPr>
              <a:t>Здавна людям досить часто доводилося мати справу з різними вимірюваннями: при будівництві споруд, при визначенні напрямку руху по морю з використанням астрономії, у торгівлі, при визначенні пропорцій людського тіла. У стародавні часи частини людського тіла використовувалися для вимірювання довжини: ширина великого пальця - </a:t>
            </a:r>
            <a:r>
              <a:rPr lang="uk-UA" b="1" i="1" dirty="0">
                <a:solidFill>
                  <a:srgbClr val="002060"/>
                </a:solidFill>
              </a:rPr>
              <a:t>дюйм</a:t>
            </a:r>
            <a:r>
              <a:rPr lang="uk-UA" dirty="0">
                <a:solidFill>
                  <a:srgbClr val="002060"/>
                </a:solidFill>
              </a:rPr>
              <a:t>, ширина долоні - </a:t>
            </a:r>
            <a:r>
              <a:rPr lang="uk-UA" b="1" i="1" dirty="0">
                <a:solidFill>
                  <a:srgbClr val="002060"/>
                </a:solidFill>
              </a:rPr>
              <a:t>пальма</a:t>
            </a:r>
            <a:r>
              <a:rPr lang="uk-UA" dirty="0">
                <a:solidFill>
                  <a:srgbClr val="002060"/>
                </a:solidFill>
              </a:rPr>
              <a:t>, довжина стопи - </a:t>
            </a:r>
            <a:r>
              <a:rPr lang="uk-UA" b="1" i="1" dirty="0">
                <a:solidFill>
                  <a:srgbClr val="002060"/>
                </a:solidFill>
              </a:rPr>
              <a:t>фут</a:t>
            </a:r>
            <a:r>
              <a:rPr lang="uk-UA" dirty="0">
                <a:solidFill>
                  <a:srgbClr val="002060"/>
                </a:solidFill>
              </a:rPr>
              <a:t>, відстань від ліктя до кінця середнього пальця - </a:t>
            </a:r>
            <a:r>
              <a:rPr lang="uk-UA" b="1" i="1" dirty="0">
                <a:solidFill>
                  <a:srgbClr val="002060"/>
                </a:solidFill>
              </a:rPr>
              <a:t>лікоть</a:t>
            </a:r>
            <a:r>
              <a:rPr lang="uk-UA" dirty="0">
                <a:solidFill>
                  <a:srgbClr val="002060"/>
                </a:solidFill>
              </a:rPr>
              <a:t> та ін.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516063" y="0"/>
            <a:ext cx="10018712" cy="1752600"/>
          </a:xfrm>
        </p:spPr>
        <p:txBody>
          <a:bodyPr/>
          <a:lstStyle/>
          <a:p>
            <a:r>
              <a:rPr lang="uk-UA" smtClean="0">
                <a:ln>
                  <a:noFill/>
                </a:ln>
                <a:solidFill>
                  <a:srgbClr val="002060"/>
                </a:solidFill>
                <a:latin typeface="Verdana" pitchFamily="34" charset="0"/>
              </a:rPr>
              <a:t>Найпростіші способи вимірювання довжини </a:t>
            </a:r>
          </a:p>
        </p:txBody>
      </p:sp>
      <p:pic>
        <p:nvPicPr>
          <p:cNvPr id="2355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438" y="1752600"/>
            <a:ext cx="44069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650" y="1752600"/>
            <a:ext cx="2914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4925" y="1752600"/>
            <a:ext cx="27860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10067925" y="4729163"/>
            <a:ext cx="156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Corbel" pitchFamily="34" charset="0"/>
              </a:rPr>
              <a:t>Пальма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9966325" cy="558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Давньоруські міри довжини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630" name="Group 54"/>
          <p:cNvGraphicFramePr>
            <a:graphicFrameLocks noGrp="1"/>
          </p:cNvGraphicFramePr>
          <p:nvPr/>
        </p:nvGraphicFramePr>
        <p:xfrm>
          <a:off x="2789238" y="558800"/>
          <a:ext cx="8183562" cy="6207125"/>
        </p:xfrm>
        <a:graphic>
          <a:graphicData uri="http://schemas.openxmlformats.org/drawingml/2006/table">
            <a:tbl>
              <a:tblPr/>
              <a:tblGrid>
                <a:gridCol w="4090987"/>
                <a:gridCol w="4092575"/>
              </a:tblGrid>
              <a:tr h="403225">
                <a:tc>
                  <a:txBody>
                    <a:bodyPr/>
                    <a:lstStyle/>
                    <a:p>
                      <a:pPr marL="381000" marR="0" lvl="0" indent="-3810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88727"/>
                        </a:buClr>
                        <a:buSzPct val="145000"/>
                        <a:buFont typeface="Arial" charset="0"/>
                        <a:buAutoNum type="arabicPeriod"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88727"/>
                        </a:buClr>
                        <a:buSzPct val="145000"/>
                        <a:buFont typeface="Arial" charset="0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Таблиця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Міра довжини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Величина</a:t>
                      </a: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CD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Верста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1066,8 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E8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Сажень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2,184 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CD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Аршин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0,7112 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E8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Лікоть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0,5385 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CD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Ступня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0,359 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E8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Долоня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89,9 мм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CD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Вершок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44,9 мм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E8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Палець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22,4 мм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CD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Пуд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16,38 кг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E8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Гривня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409,5 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CD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Золотник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4,27 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E8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Почка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171 мг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CD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Пиріг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43 мг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E8"/>
                    </a:solidFill>
                  </a:tcPr>
                </a:tc>
              </a:tr>
            </a:tbl>
          </a:graphicData>
        </a:graphic>
      </p:graphicFrame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9525" y="6143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603375" y="236538"/>
            <a:ext cx="10018713" cy="6053137"/>
          </a:xfrm>
        </p:spPr>
        <p:txBody>
          <a:bodyPr/>
          <a:lstStyle/>
          <a:p>
            <a:r>
              <a:rPr lang="uk-UA" smtClean="0">
                <a:ln>
                  <a:noFill/>
                </a:ln>
              </a:rPr>
              <a:t>Галузь науки, яка вивчає вимірювання, називають </a:t>
            </a:r>
            <a:r>
              <a:rPr lang="uk-UA" b="1" i="1" smtClean="0">
                <a:ln>
                  <a:noFill/>
                </a:ln>
                <a:solidFill>
                  <a:srgbClr val="FF0000"/>
                </a:solidFill>
              </a:rPr>
              <a:t>метрологією</a:t>
            </a:r>
            <a:r>
              <a:rPr lang="uk-UA" smtClean="0">
                <a:ln>
                  <a:noFill/>
                </a:ln>
              </a:rPr>
              <a:t>. Слово «метрологія» утворене із двох грецьких слів: «metron» – міра і «logos» – наука. Дослівний переклад – </a:t>
            </a:r>
            <a:r>
              <a:rPr lang="uk-UA" i="1" smtClean="0">
                <a:ln>
                  <a:noFill/>
                </a:ln>
                <a:solidFill>
                  <a:srgbClr val="FF0000"/>
                </a:solidFill>
              </a:rPr>
              <a:t>наука про міри</a:t>
            </a:r>
            <a:r>
              <a:rPr lang="uk-UA" smtClean="0">
                <a:ln>
                  <a:noFill/>
                </a:ln>
              </a:rPr>
              <a:t>. </a:t>
            </a:r>
            <a:r>
              <a:rPr lang="uk-UA" i="1" smtClean="0">
                <a:ln>
                  <a:noFill/>
                </a:ln>
                <a:solidFill>
                  <a:srgbClr val="FF0000"/>
                </a:solidFill>
              </a:rPr>
              <a:t>Метрологія в її сучасному розумінні </a:t>
            </a:r>
            <a:r>
              <a:rPr lang="uk-UA" smtClean="0">
                <a:ln>
                  <a:noFill/>
                </a:ln>
              </a:rPr>
              <a:t>– це наука про вимірювання, методи та засоби забезпечення єдності вимірювань і способи досягнення необхідної   їх точності.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49525" y="619125"/>
            <a:ext cx="8780463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549400" y="204788"/>
            <a:ext cx="10437813" cy="6472237"/>
          </a:xfrm>
        </p:spPr>
        <p:txBody>
          <a:bodyPr/>
          <a:lstStyle/>
          <a:p>
            <a:pPr algn="just"/>
            <a:r>
              <a:rPr lang="uk-UA" sz="3200" i="1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Єдність вимірювань </a:t>
            </a:r>
            <a:r>
              <a:rPr lang="uk-UA" sz="32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– стан вимірювань, коли результати виражені в прийнятих одиницях, а похибки вимірювань прийняті із заданою ймовірністю. Єдність вимірювань необхідна для порівняння результатів вимірювань, що проведені в різних місцях, в різний час, з використанням різних методів і засобів вимірювання. Результати при цьому повинні бути однаковими, незалежно від використання методів і засобів вимірювання. Так, маса в 1 кг чи інша одиниця фізичної величини повинна бути адекватною в різних місцях, при вимірюванні різними засобами, методами та експериментаторами.</a:t>
            </a: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853</TotalTime>
  <Words>1611</Words>
  <Application>Microsoft Office PowerPoint</Application>
  <PresentationFormat>Произвольный</PresentationFormat>
  <Paragraphs>152</Paragraphs>
  <Slides>39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Corbel</vt:lpstr>
      <vt:lpstr>Arial</vt:lpstr>
      <vt:lpstr>Calibri</vt:lpstr>
      <vt:lpstr>Verdana</vt:lpstr>
      <vt:lpstr>Times New Roman</vt:lpstr>
      <vt:lpstr>Параллакс</vt:lpstr>
      <vt:lpstr>Параллакс</vt:lpstr>
      <vt:lpstr>Параллакс</vt:lpstr>
      <vt:lpstr>Параллакс</vt:lpstr>
      <vt:lpstr>Параллакс</vt:lpstr>
      <vt:lpstr>Слайд 1</vt:lpstr>
      <vt:lpstr>МЕТРОЛОГІЯ</vt:lpstr>
      <vt:lpstr>Наука починається з тих пір,  як починають вимірювати.  Точна наука немислима без міри.  </vt:lpstr>
      <vt:lpstr>Вимірювання-одне з найбільш стародавніх занять у пізнавальній діяльності людини</vt:lpstr>
      <vt:lpstr>Найпростіші способи вимірювання довжини </vt:lpstr>
      <vt:lpstr>Давньоруські міри довжини та ваги</vt:lpstr>
      <vt:lpstr>Галузь науки, яка вивчає вимірювання, називають метрологією. Слово «метрологія» утворене із двох грецьких слів: «metron» – міра і «logos» – наука. Дослівний переклад – наука про міри. Метрологія в її сучасному розумінні – це наука про вимірювання, методи та засоби забезпечення єдності вимірювань і способи досягнення необхідної   їх точності.</vt:lpstr>
      <vt:lpstr>Слайд 8</vt:lpstr>
      <vt:lpstr>Єдність вимірювань – стан вимірювань, коли результати виражені в прийнятих одиницях, а похибки вимірювань прийняті із заданою ймовірністю. Єдність вимірювань необхідна для порівняння результатів вимірювань, що проведені в різних місцях, в різний час, з використанням різних методів і засобів вимірювання. Результати при цьому повинні бути однаковими, незалежно від використання методів і засобів вимірювання. Так, маса в 1 кг чи інша одиниця фізичної величини повинна бути адекватною в різних місцях, при вимірюванні різними засобами, методами та експериментаторами.</vt:lpstr>
      <vt:lpstr>Точність вимірювань означає максимальну наближеність їх результатів до істинного значення вимірюваної величини. Правильність вимірювання – характеристика якості вимірювання, що відображає близькість до нуля систематичної похибки вимірювання. Все це забезпечується завдяки еталону-міра або вимірювальний прилад, який призначений для відтворення, зберігання і передачі одиниць будь-якої фізичної величини.</vt:lpstr>
      <vt:lpstr>Об'єкт вимірювання – матеріальний об'єкт, одна або декілька властивостей якого підлягають вимірюванню. Об'єктами вимірювання можуть бути фізичні величини або ж параметри технологічних процесів, апаратів; наприклад, температура, тиск, рівень, витрата, густина, концентрація, якість продукції тощо. Вимірювані величини – фізичні величини чи параметри, які відображають властивості об'єкта як в кількісному, так і якісному відношеннях. </vt:lpstr>
      <vt:lpstr>Термін «параметр» походить від грецького слова, що в перекладі значить «вимірюю, співвідношу» і як фізична величина відображає властивості об'єкта. Параметри можуть бути як поодинокими, так і комплексними показниками властивостей об'єкта. </vt:lpstr>
      <vt:lpstr>Засіб вимірювальної техніки – технічний засіб, який застосовують під час вимірювання і має нормовані метрологічні характеристики. З огляду на те, що в житті доводиться вимірювати надзвичайно велику кількість фізичних величин і користуватися при цьому різними приладами, вони мають відповідати своєму класу точності, мати нормовані метрологічні характеристики, своєчасно пройти повірки і бути одноманітними. </vt:lpstr>
      <vt:lpstr>Одноманітність засобів вимірювальної техніки – такий стан засобів, за якого вони проградуйовані в узаконених одиницях і їх метрологічні характеристики відповідають нормам. Таким чином, одним із головних завдань метрології є забезпечення єдності і необхідної точності вимірювань на підприємствах галузі і держави. У більшості держав світу заходи щодо забезпечення єдності і необхідної точності вимірювань установлюються (закріплюються) законодавчо: шляхом ухвалення одиниць вимірювань, регулярних повірок технічних, зразкових та еталонних засобів, випробування нових засобів вимірювання, підготовки кадрів тощо.</vt:lpstr>
      <vt:lpstr>Вищим органом з питань стандартизації, метрології та якості продукції в нашій країні є Державний комітет України з питань стандартизації, метрології та сертифікації (Держстандарт України). Структура Держстандарту України нараховує 35 центрів стандартизації, метрології та сертифікації, в тому числі – 26 обласних. Крім того, до складу Держстандарту України входять і регіональні центри (наприклад, Випробувальний центр-державне підприємство Рівнестандартметрологія» що знаходиться за адресою м.Рівне вул. Замкова,31, інформація про центр на сайті www.csmc.rv.ua).</vt:lpstr>
      <vt:lpstr>Держстандарт України здійснює державне управління забезпеченням єдності вимірювань в Україні і організовує проведення фундаментальних досліджень в галузі метрології, створення та функціонування еталонної бази України, проведення повірок засобів вимірювальної техніки та ін. Рішення Держстандарту України з питань метрології є обов'язковими для виконання центральними та місцевими органами виконавчої влади, органами місцевого самоврядування, підприємствами, організаціями, громадянами – суб'єктами підприємницької діяльності та іноземними виробниками.</vt:lpstr>
      <vt:lpstr>Державна метрологічна служба, очолювана Держстандартом України, також включає державні контрольні лабораторії, відомчі і заводські відділи, лабораторії. На початку XXI століття Україна реалізує свій державний суверенітет з метою визначення свого місця серед міжнародного товариства і забезпечення миру, стабільності, добробуту українському народу, а також заради активної участі в світовій торгівлі та науковому співробітництві. Україна вступила до Світової організації торгівлі (СОТ), що потребує подальшого розвитку та вдосконалення національної системи стандартизації, метрології та сертифікації в напрямку зближення з міжнародними та європейськими стандартами,  угодами і підходами. </vt:lpstr>
      <vt:lpstr>Законодавчою основою національної метрологічної системи є Закон України «Про метрологію та метрологічну діяльність» від 11 лютого 1998 року № 113/98-ВР, який визначає правові основи забезпечення єдності вимірювань у нашій державі, регулює суспільні відносини у сфері метрологічної діяльності та спрямований на захист громадян і національної економіки від наслідків недостовірних результатів вимірювання.</vt:lpstr>
      <vt:lpstr>Історія виникнення метрології</vt:lpstr>
      <vt:lpstr>Слайд 20</vt:lpstr>
      <vt:lpstr>В Англії ще в XVII ст. була прийнята одиниця міри довжини – фут (нога, стопа), яка дорівнювала 30,5 см. Болільники футболу знають, що розміри футбольних воріт становлять 7,22 х 2,44 м або ж 24 х 8 футів, оскільки Англія є батьківщиною футболу. Різні народи нашої планети перебували на неоднакових стадіях розвитку, то й міри були різноманітні. </vt:lpstr>
      <vt:lpstr>Досить пригадати, що в ХVIII ст. в Європі було понад 100 різних футів, понад 120 фунтів, 46 миль та інших одиниць виміру. У Київській Русі найпоширенішими мірами довжини були: верста, сажень, лікоть, аршин, ступня, долоня, вершок, палець; мірами ваги – пуд, гривня, гривенка, золотник, почка, пиріг тощо. Одиницями виміру часу на Русі були: рік, місяць, тиждень, доба, година. Причому відлік нового року починався і з березня, і з вересня. </vt:lpstr>
      <vt:lpstr>Указом Петра І введений початок нового року – з першого січня. Вдосконаленням мір та впорядкуванням їх точності в Російський імперії систематично почали займатися тільки з XVIIІ століття. Указом від 1835 року «Про систему російських мір і ваги» було закладено основу російської системи вимірювання, а в Санкт- Петербурзькій фортеці в одному з особливих приміщень зберігалося нове зібрання еталонних мір довжини, місткості рідких і крихких тіл та вагових одиниць. За цими еталонами були виготовлені і розіслані в губернії Росії вивірені копії аршина, відра, четверика, фунта. </vt:lpstr>
      <vt:lpstr>Практичним застосуванням російських мір і ваги займалося засноване в 1842 р. Депо еталонних мір та ваги. Організація Депо і встановлення правил повірки робочих мір стали тією основою, яка забезпечувала єдність вимірювання і одноманітність мір.</vt:lpstr>
      <vt:lpstr>Першим хранителем Депо еталонних мір і ваги був призначений академік Адольф Яковлевич Купфер, відомий учений і метролог, який очолював Депо з 1842 до 1865 р.</vt:lpstr>
      <vt:lpstr>Вагомий вклад у розвиток метрології своїми працями здійснили такі вчені, як Генріх Іванович Вільд, Борис Семенович Якобі, Володимир Семенович Глухов, Дмитро Іванович Менделєєв, Микола Григорович Єгоров, Василь Васильович Бойцов</vt:lpstr>
      <vt:lpstr>Зміцнення культурних і економічних зв'язків вимагало подальшого впорядкування системи мір з розробленням єдиної прийнятної для держав міжнародної одноманітної системи мір і ваги. В кінці XVIII ст. у Франції Національні збори ухвалили декрет щодо реформи системи мір і доручили Паризькій академії наук провести підготовчу роботу. Комісія під керівництвом Лагранжа запропонувала десятичну систему з кратними і дольовими частинами, а комісія під керівництвом Лапласа запропонувала одиницю довжини 1/40000000 частину довжини паризького меридіана. Цю одиницю назвали метр.</vt:lpstr>
      <vt:lpstr>За одиницю маси було запропоновано масу 1 кубічного дециметра чистої води при температурі +4ºС, яку назвали кілограмом. Таким чином, перша метрична система мір, у якій одиниці довжини, площі, об'єму і маси були чітко пов'язані між собою, була законодавчо прийнята 7 квітня 1795 року Національними зборами Франції.</vt:lpstr>
      <vt:lpstr>22 червня 1799 року роботи над метричною системою були завершені, виготовлені із платини прототипи одиниці довжини у вигляді лінійки довжиною 1 метр, товщиною 4 мм і шириною 25 мм, а також одиниці маси – 1 кілограм у вигляді платинового циліндра висотою і діаметром 39 мм. Платинові прототипи метра і кілограма згодом передали на збереження до Національного Архіву Франції. 20 травня 1875 року 17 держав-учасниць підписали міжнародну Метричну конвенцію, що мала важливе значення Для міжнародної уніфікації одиниць вимірювання в міжнародному масштабі. </vt:lpstr>
      <vt:lpstr>Метрична конвенція – це перше свідчення міжнародного наукового співробітництва вчених Європи, Азії й Америки. У 1889 році російська делегація одержала на Першій генеральній конференції з мір та ваги по дві копії нових прототипів метра № 11 і № 28 та кілограма № 12 і № 26, виготовлених із платино- іридієвого сплаву. Для збереження одноманітності, точності і взаємовідповідності мір і ваги на базі російського Депо еталонних мір і ваги у 1893 році було створено Головну палату мір і ваги, президентом якої став Д.І.Менделєєв. </vt:lpstr>
      <vt:lpstr>Слайд 31</vt:lpstr>
      <vt:lpstr>При палаті було організовано ряд лабораторій, обладнаних першокласною вимірювальною технікою. Вона перетворилася на справжню метрологічну установу, яка забезпечувала єдність вимірювань. Подальша історія розвитку метрології в колишньому СРСР починається з Декрету Совнаркому від 14 вересня 1918 р. про введення метричної системи мір і ваги. Він сприяв подальшому розвитку науково-дослідних робіт щодо забезпечення єдності вимірювань і розвитку приладобудування.</vt:lpstr>
      <vt:lpstr>Метрологія має важливе значення для науково-технічного прогресу, оскільки без вимірювань, без постійного підвищення їх точності неможливий розвиток жодної з галузей науки і техніки. Завдяки точним вимірюванням стали можливими численні фундаментальні відкриття.  </vt:lpstr>
      <vt:lpstr>Розвиток науки і промисловості стимулював розвиток вимірювальної техніки, а вдосконалення вимірювальної техніки, в свою чергу, активно впливали на розвиток багатьох галузей науки і техніки. Жодне наукове дослідження чи процес виробництва не може обійтися без вимірювань, без вимірювальної інформації. Ні в кого немає сумніву відносно того, що без розвитку методів і засобів вимірювання прогрес у науці і техніці неможливий. Для забезпечення науково-технічного прогресу метрологія повинна випереджати в своєму розвитку інші галузі науки, бо для кожної з них точні вимірювання і достовірна інформація є основоположними.</vt:lpstr>
      <vt:lpstr>20 травня –  Всесвітній День Метрології </vt:lpstr>
      <vt:lpstr>Підведення підсумків</vt:lpstr>
      <vt:lpstr>Гра в «Правда-Не правда»         </vt:lpstr>
      <vt:lpstr>Домашнє завдання: вивчити з зошита та на сайті http://oleg.ucoz.com знайти і прочитати у вкладці Каталог файлів дану тему в розширеному форматі.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Метрологія.  Історія виникнення метрології.</dc:title>
  <dc:creator>Oleg</dc:creator>
  <cp:lastModifiedBy>fylhjoer</cp:lastModifiedBy>
  <cp:revision>44</cp:revision>
  <cp:lastPrinted>2015-12-23T22:42:02Z</cp:lastPrinted>
  <dcterms:created xsi:type="dcterms:W3CDTF">2015-12-13T11:42:15Z</dcterms:created>
  <dcterms:modified xsi:type="dcterms:W3CDTF">2016-05-13T13:53:30Z</dcterms:modified>
</cp:coreProperties>
</file>