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257" r:id="rId4"/>
    <p:sldId id="258" r:id="rId5"/>
    <p:sldId id="269" r:id="rId6"/>
    <p:sldId id="259" r:id="rId7"/>
    <p:sldId id="264" r:id="rId8"/>
    <p:sldId id="272" r:id="rId9"/>
    <p:sldId id="273" r:id="rId10"/>
    <p:sldId id="270" r:id="rId11"/>
    <p:sldId id="271"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E2F0FF-5C5C-4B27-8BCE-E1AB5C557ED3}" v="5051" dt="2019-06-30T23:51:26.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22921" autoAdjust="0"/>
  </p:normalViewPr>
  <p:slideViewPr>
    <p:cSldViewPr snapToGrid="0">
      <p:cViewPr varScale="1">
        <p:scale>
          <a:sx n="27" d="100"/>
          <a:sy n="27" d="100"/>
        </p:scale>
        <p:origin x="383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03A36-9759-428D-9A31-0FE7E6F7C1DC}"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E921453A-C101-419B-BF55-86ABBF8CE948}">
      <dgm:prSet/>
      <dgm:spPr/>
      <dgm:t>
        <a:bodyPr/>
        <a:lstStyle/>
        <a:p>
          <a:r>
            <a:rPr lang="en-US"/>
            <a:t>James MacGregor Burns (1978)</a:t>
          </a:r>
        </a:p>
      </dgm:t>
    </dgm:pt>
    <dgm:pt modelId="{92DA3BB6-A908-421B-AA47-044335641357}" type="parTrans" cxnId="{20B395AF-FA0E-4A7F-A3F1-0C06EEC4D87D}">
      <dgm:prSet/>
      <dgm:spPr/>
      <dgm:t>
        <a:bodyPr/>
        <a:lstStyle/>
        <a:p>
          <a:endParaRPr lang="en-US"/>
        </a:p>
      </dgm:t>
    </dgm:pt>
    <dgm:pt modelId="{C33C380B-525F-4EE0-86E0-9D98EB42EC60}" type="sibTrans" cxnId="{20B395AF-FA0E-4A7F-A3F1-0C06EEC4D87D}">
      <dgm:prSet/>
      <dgm:spPr/>
      <dgm:t>
        <a:bodyPr/>
        <a:lstStyle/>
        <a:p>
          <a:endParaRPr lang="en-US"/>
        </a:p>
      </dgm:t>
    </dgm:pt>
    <dgm:pt modelId="{DA5F42DB-7E65-4E6A-8454-D35ED1D392DE}">
      <dgm:prSet/>
      <dgm:spPr/>
      <dgm:t>
        <a:bodyPr/>
        <a:lstStyle/>
        <a:p>
          <a:r>
            <a:rPr lang="en-US" dirty="0"/>
            <a:t>Established Two Concepts: </a:t>
          </a:r>
        </a:p>
      </dgm:t>
    </dgm:pt>
    <dgm:pt modelId="{6B44FC3E-304A-4BF3-86ED-278A640D1CC9}" type="parTrans" cxnId="{FC165CEB-2A78-421C-A77B-8699424974F7}">
      <dgm:prSet/>
      <dgm:spPr/>
      <dgm:t>
        <a:bodyPr/>
        <a:lstStyle/>
        <a:p>
          <a:endParaRPr lang="en-US"/>
        </a:p>
      </dgm:t>
    </dgm:pt>
    <dgm:pt modelId="{32125CA8-5EE5-491B-ABAB-1074C4CA5337}" type="sibTrans" cxnId="{FC165CEB-2A78-421C-A77B-8699424974F7}">
      <dgm:prSet/>
      <dgm:spPr/>
      <dgm:t>
        <a:bodyPr/>
        <a:lstStyle/>
        <a:p>
          <a:endParaRPr lang="en-US"/>
        </a:p>
      </dgm:t>
    </dgm:pt>
    <dgm:pt modelId="{0ED900D6-9F57-42B1-830B-9F511784AC5C}">
      <dgm:prSet/>
      <dgm:spPr/>
      <dgm:t>
        <a:bodyPr/>
        <a:lstStyle/>
        <a:p>
          <a:r>
            <a:rPr lang="en-US"/>
            <a:t>Transforming Leadership</a:t>
          </a:r>
        </a:p>
      </dgm:t>
    </dgm:pt>
    <dgm:pt modelId="{4F4540E7-B01E-4B7F-B4C2-1D6102228E35}" type="parTrans" cxnId="{39D4670E-BD53-4DBF-8064-6C3FF0A2F2F0}">
      <dgm:prSet/>
      <dgm:spPr/>
      <dgm:t>
        <a:bodyPr/>
        <a:lstStyle/>
        <a:p>
          <a:endParaRPr lang="en-US"/>
        </a:p>
      </dgm:t>
    </dgm:pt>
    <dgm:pt modelId="{851E27FF-1EAC-4206-978E-3D74ED475C9A}" type="sibTrans" cxnId="{39D4670E-BD53-4DBF-8064-6C3FF0A2F2F0}">
      <dgm:prSet/>
      <dgm:spPr/>
      <dgm:t>
        <a:bodyPr/>
        <a:lstStyle/>
        <a:p>
          <a:endParaRPr lang="en-US"/>
        </a:p>
      </dgm:t>
    </dgm:pt>
    <dgm:pt modelId="{A4BED8BD-D589-44C5-A00E-BF4AAEE002E3}">
      <dgm:prSet/>
      <dgm:spPr/>
      <dgm:t>
        <a:bodyPr/>
        <a:lstStyle/>
        <a:p>
          <a:r>
            <a:rPr lang="en-US"/>
            <a:t>Transactional Leadership</a:t>
          </a:r>
        </a:p>
      </dgm:t>
    </dgm:pt>
    <dgm:pt modelId="{4FF73DE0-2521-4C70-BB35-B722FA040226}" type="parTrans" cxnId="{85250B00-E795-4EE8-99BC-CA48C52EC78A}">
      <dgm:prSet/>
      <dgm:spPr/>
      <dgm:t>
        <a:bodyPr/>
        <a:lstStyle/>
        <a:p>
          <a:endParaRPr lang="en-US"/>
        </a:p>
      </dgm:t>
    </dgm:pt>
    <dgm:pt modelId="{1EFE577D-5A80-4853-B362-61408013299D}" type="sibTrans" cxnId="{85250B00-E795-4EE8-99BC-CA48C52EC78A}">
      <dgm:prSet/>
      <dgm:spPr/>
      <dgm:t>
        <a:bodyPr/>
        <a:lstStyle/>
        <a:p>
          <a:endParaRPr lang="en-US"/>
        </a:p>
      </dgm:t>
    </dgm:pt>
    <dgm:pt modelId="{A49DC874-10EA-4F81-8661-DBE57BC6F27A}">
      <dgm:prSet/>
      <dgm:spPr/>
      <dgm:t>
        <a:bodyPr/>
        <a:lstStyle/>
        <a:p>
          <a:r>
            <a:rPr lang="en-US" dirty="0"/>
            <a:t>Two Mutually Exclusive Styles of Leadership </a:t>
          </a:r>
        </a:p>
      </dgm:t>
    </dgm:pt>
    <dgm:pt modelId="{35294BC4-0C3C-4C21-A30E-3921216019FD}" type="parTrans" cxnId="{D102A2FD-1344-4449-8CFA-2C901ABDE5C4}">
      <dgm:prSet/>
      <dgm:spPr/>
      <dgm:t>
        <a:bodyPr/>
        <a:lstStyle/>
        <a:p>
          <a:endParaRPr lang="en-US"/>
        </a:p>
      </dgm:t>
    </dgm:pt>
    <dgm:pt modelId="{08BB4ECC-38D2-453D-93C8-598112DFDCCC}" type="sibTrans" cxnId="{D102A2FD-1344-4449-8CFA-2C901ABDE5C4}">
      <dgm:prSet/>
      <dgm:spPr/>
      <dgm:t>
        <a:bodyPr/>
        <a:lstStyle/>
        <a:p>
          <a:endParaRPr lang="en-US"/>
        </a:p>
      </dgm:t>
    </dgm:pt>
    <dgm:pt modelId="{F6CD097D-E55A-4DD1-A373-35F9422D8B2D}" type="pres">
      <dgm:prSet presAssocID="{63103A36-9759-428D-9A31-0FE7E6F7C1DC}" presName="Name0" presStyleCnt="0">
        <dgm:presLayoutVars>
          <dgm:dir/>
          <dgm:animLvl val="lvl"/>
          <dgm:resizeHandles val="exact"/>
        </dgm:presLayoutVars>
      </dgm:prSet>
      <dgm:spPr/>
    </dgm:pt>
    <dgm:pt modelId="{03A0A82A-4826-47AD-8A15-48FBFA119C56}" type="pres">
      <dgm:prSet presAssocID="{A49DC874-10EA-4F81-8661-DBE57BC6F27A}" presName="boxAndChildren" presStyleCnt="0"/>
      <dgm:spPr/>
    </dgm:pt>
    <dgm:pt modelId="{810B6BB3-5BD9-482A-80BB-3687FFB85448}" type="pres">
      <dgm:prSet presAssocID="{A49DC874-10EA-4F81-8661-DBE57BC6F27A}" presName="parentTextBox" presStyleLbl="node1" presStyleIdx="0" presStyleCnt="3"/>
      <dgm:spPr/>
    </dgm:pt>
    <dgm:pt modelId="{4064A95E-F9F4-4422-96E6-62E34856E467}" type="pres">
      <dgm:prSet presAssocID="{32125CA8-5EE5-491B-ABAB-1074C4CA5337}" presName="sp" presStyleCnt="0"/>
      <dgm:spPr/>
    </dgm:pt>
    <dgm:pt modelId="{532C1DBC-1AD0-43CE-BA06-6676004850BC}" type="pres">
      <dgm:prSet presAssocID="{DA5F42DB-7E65-4E6A-8454-D35ED1D392DE}" presName="arrowAndChildren" presStyleCnt="0"/>
      <dgm:spPr/>
    </dgm:pt>
    <dgm:pt modelId="{F29863F0-7805-4E8F-9275-F43985344299}" type="pres">
      <dgm:prSet presAssocID="{DA5F42DB-7E65-4E6A-8454-D35ED1D392DE}" presName="parentTextArrow" presStyleLbl="node1" presStyleIdx="0" presStyleCnt="3"/>
      <dgm:spPr/>
    </dgm:pt>
    <dgm:pt modelId="{41C50C80-961E-43A8-8DD6-EBC12B6EF30A}" type="pres">
      <dgm:prSet presAssocID="{DA5F42DB-7E65-4E6A-8454-D35ED1D392DE}" presName="arrow" presStyleLbl="node1" presStyleIdx="1" presStyleCnt="3"/>
      <dgm:spPr/>
    </dgm:pt>
    <dgm:pt modelId="{C5EE9EA2-D0CB-4961-92AA-7275237B5B75}" type="pres">
      <dgm:prSet presAssocID="{DA5F42DB-7E65-4E6A-8454-D35ED1D392DE}" presName="descendantArrow" presStyleCnt="0"/>
      <dgm:spPr/>
    </dgm:pt>
    <dgm:pt modelId="{00D5EBF4-5154-4DC4-9122-7257EE8E3EE4}" type="pres">
      <dgm:prSet presAssocID="{0ED900D6-9F57-42B1-830B-9F511784AC5C}" presName="childTextArrow" presStyleLbl="fgAccFollowNode1" presStyleIdx="0" presStyleCnt="2">
        <dgm:presLayoutVars>
          <dgm:bulletEnabled val="1"/>
        </dgm:presLayoutVars>
      </dgm:prSet>
      <dgm:spPr/>
    </dgm:pt>
    <dgm:pt modelId="{A9538C90-4CC9-4F05-8563-C7E06E2149BF}" type="pres">
      <dgm:prSet presAssocID="{A4BED8BD-D589-44C5-A00E-BF4AAEE002E3}" presName="childTextArrow" presStyleLbl="fgAccFollowNode1" presStyleIdx="1" presStyleCnt="2">
        <dgm:presLayoutVars>
          <dgm:bulletEnabled val="1"/>
        </dgm:presLayoutVars>
      </dgm:prSet>
      <dgm:spPr/>
    </dgm:pt>
    <dgm:pt modelId="{03E161B2-71BF-4172-BBC4-588CBF2E13F8}" type="pres">
      <dgm:prSet presAssocID="{C33C380B-525F-4EE0-86E0-9D98EB42EC60}" presName="sp" presStyleCnt="0"/>
      <dgm:spPr/>
    </dgm:pt>
    <dgm:pt modelId="{9F124FB2-6F61-4BCB-A88D-22A523C367FB}" type="pres">
      <dgm:prSet presAssocID="{E921453A-C101-419B-BF55-86ABBF8CE948}" presName="arrowAndChildren" presStyleCnt="0"/>
      <dgm:spPr/>
    </dgm:pt>
    <dgm:pt modelId="{24B4A244-E8A4-4607-8FFD-F73859209F4D}" type="pres">
      <dgm:prSet presAssocID="{E921453A-C101-419B-BF55-86ABBF8CE948}" presName="parentTextArrow" presStyleLbl="node1" presStyleIdx="2" presStyleCnt="3"/>
      <dgm:spPr/>
    </dgm:pt>
  </dgm:ptLst>
  <dgm:cxnLst>
    <dgm:cxn modelId="{85250B00-E795-4EE8-99BC-CA48C52EC78A}" srcId="{DA5F42DB-7E65-4E6A-8454-D35ED1D392DE}" destId="{A4BED8BD-D589-44C5-A00E-BF4AAEE002E3}" srcOrd="1" destOrd="0" parTransId="{4FF73DE0-2521-4C70-BB35-B722FA040226}" sibTransId="{1EFE577D-5A80-4853-B362-61408013299D}"/>
    <dgm:cxn modelId="{E412DF0A-D9DB-4D63-999D-B64E792E31F7}" type="presOf" srcId="{DA5F42DB-7E65-4E6A-8454-D35ED1D392DE}" destId="{41C50C80-961E-43A8-8DD6-EBC12B6EF30A}" srcOrd="1" destOrd="0" presId="urn:microsoft.com/office/officeart/2005/8/layout/process4"/>
    <dgm:cxn modelId="{39D4670E-BD53-4DBF-8064-6C3FF0A2F2F0}" srcId="{DA5F42DB-7E65-4E6A-8454-D35ED1D392DE}" destId="{0ED900D6-9F57-42B1-830B-9F511784AC5C}" srcOrd="0" destOrd="0" parTransId="{4F4540E7-B01E-4B7F-B4C2-1D6102228E35}" sibTransId="{851E27FF-1EAC-4206-978E-3D74ED475C9A}"/>
    <dgm:cxn modelId="{0C2C8F24-74CF-405A-AA23-341F62A06CDE}" type="presOf" srcId="{A49DC874-10EA-4F81-8661-DBE57BC6F27A}" destId="{810B6BB3-5BD9-482A-80BB-3687FFB85448}" srcOrd="0" destOrd="0" presId="urn:microsoft.com/office/officeart/2005/8/layout/process4"/>
    <dgm:cxn modelId="{CBC24139-6B3C-40DB-9488-D1310F9981C8}" type="presOf" srcId="{E921453A-C101-419B-BF55-86ABBF8CE948}" destId="{24B4A244-E8A4-4607-8FFD-F73859209F4D}" srcOrd="0" destOrd="0" presId="urn:microsoft.com/office/officeart/2005/8/layout/process4"/>
    <dgm:cxn modelId="{876EAC7B-C1F8-4635-8619-E5BDB6378A62}" type="presOf" srcId="{0ED900D6-9F57-42B1-830B-9F511784AC5C}" destId="{00D5EBF4-5154-4DC4-9122-7257EE8E3EE4}" srcOrd="0" destOrd="0" presId="urn:microsoft.com/office/officeart/2005/8/layout/process4"/>
    <dgm:cxn modelId="{20B395AF-FA0E-4A7F-A3F1-0C06EEC4D87D}" srcId="{63103A36-9759-428D-9A31-0FE7E6F7C1DC}" destId="{E921453A-C101-419B-BF55-86ABBF8CE948}" srcOrd="0" destOrd="0" parTransId="{92DA3BB6-A908-421B-AA47-044335641357}" sibTransId="{C33C380B-525F-4EE0-86E0-9D98EB42EC60}"/>
    <dgm:cxn modelId="{7A3BD8B6-2654-4CFE-9EE8-7340E5CE8B40}" type="presOf" srcId="{A4BED8BD-D589-44C5-A00E-BF4AAEE002E3}" destId="{A9538C90-4CC9-4F05-8563-C7E06E2149BF}" srcOrd="0" destOrd="0" presId="urn:microsoft.com/office/officeart/2005/8/layout/process4"/>
    <dgm:cxn modelId="{C6F52AC8-9B7D-4265-8771-921A737400D1}" type="presOf" srcId="{63103A36-9759-428D-9A31-0FE7E6F7C1DC}" destId="{F6CD097D-E55A-4DD1-A373-35F9422D8B2D}" srcOrd="0" destOrd="0" presId="urn:microsoft.com/office/officeart/2005/8/layout/process4"/>
    <dgm:cxn modelId="{F6B42ECA-F0E2-479D-94B8-B4B38F292EE2}" type="presOf" srcId="{DA5F42DB-7E65-4E6A-8454-D35ED1D392DE}" destId="{F29863F0-7805-4E8F-9275-F43985344299}" srcOrd="0" destOrd="0" presId="urn:microsoft.com/office/officeart/2005/8/layout/process4"/>
    <dgm:cxn modelId="{FC165CEB-2A78-421C-A77B-8699424974F7}" srcId="{63103A36-9759-428D-9A31-0FE7E6F7C1DC}" destId="{DA5F42DB-7E65-4E6A-8454-D35ED1D392DE}" srcOrd="1" destOrd="0" parTransId="{6B44FC3E-304A-4BF3-86ED-278A640D1CC9}" sibTransId="{32125CA8-5EE5-491B-ABAB-1074C4CA5337}"/>
    <dgm:cxn modelId="{D102A2FD-1344-4449-8CFA-2C901ABDE5C4}" srcId="{63103A36-9759-428D-9A31-0FE7E6F7C1DC}" destId="{A49DC874-10EA-4F81-8661-DBE57BC6F27A}" srcOrd="2" destOrd="0" parTransId="{35294BC4-0C3C-4C21-A30E-3921216019FD}" sibTransId="{08BB4ECC-38D2-453D-93C8-598112DFDCCC}"/>
    <dgm:cxn modelId="{099A23F2-1C1C-4440-A8B9-13EFC4F5A612}" type="presParOf" srcId="{F6CD097D-E55A-4DD1-A373-35F9422D8B2D}" destId="{03A0A82A-4826-47AD-8A15-48FBFA119C56}" srcOrd="0" destOrd="0" presId="urn:microsoft.com/office/officeart/2005/8/layout/process4"/>
    <dgm:cxn modelId="{097B2E9D-1AE7-4C62-8090-3A23E54C4930}" type="presParOf" srcId="{03A0A82A-4826-47AD-8A15-48FBFA119C56}" destId="{810B6BB3-5BD9-482A-80BB-3687FFB85448}" srcOrd="0" destOrd="0" presId="urn:microsoft.com/office/officeart/2005/8/layout/process4"/>
    <dgm:cxn modelId="{DCA42618-2D04-4A79-90EE-E9EBCCE4C8B9}" type="presParOf" srcId="{F6CD097D-E55A-4DD1-A373-35F9422D8B2D}" destId="{4064A95E-F9F4-4422-96E6-62E34856E467}" srcOrd="1" destOrd="0" presId="urn:microsoft.com/office/officeart/2005/8/layout/process4"/>
    <dgm:cxn modelId="{ED6C79F5-F3DB-4917-942A-AE8387B12809}" type="presParOf" srcId="{F6CD097D-E55A-4DD1-A373-35F9422D8B2D}" destId="{532C1DBC-1AD0-43CE-BA06-6676004850BC}" srcOrd="2" destOrd="0" presId="urn:microsoft.com/office/officeart/2005/8/layout/process4"/>
    <dgm:cxn modelId="{90E5B6C9-8F92-45A8-B7FD-9CE6AEBCE9A6}" type="presParOf" srcId="{532C1DBC-1AD0-43CE-BA06-6676004850BC}" destId="{F29863F0-7805-4E8F-9275-F43985344299}" srcOrd="0" destOrd="0" presId="urn:microsoft.com/office/officeart/2005/8/layout/process4"/>
    <dgm:cxn modelId="{A61254C1-75F3-40AF-80D9-CF275AF513D6}" type="presParOf" srcId="{532C1DBC-1AD0-43CE-BA06-6676004850BC}" destId="{41C50C80-961E-43A8-8DD6-EBC12B6EF30A}" srcOrd="1" destOrd="0" presId="urn:microsoft.com/office/officeart/2005/8/layout/process4"/>
    <dgm:cxn modelId="{CF62BCB6-BA66-4E05-B66B-D5FFDFC46AA4}" type="presParOf" srcId="{532C1DBC-1AD0-43CE-BA06-6676004850BC}" destId="{C5EE9EA2-D0CB-4961-92AA-7275237B5B75}" srcOrd="2" destOrd="0" presId="urn:microsoft.com/office/officeart/2005/8/layout/process4"/>
    <dgm:cxn modelId="{B9D241A5-EF07-4225-9D71-C95CEFC16D6F}" type="presParOf" srcId="{C5EE9EA2-D0CB-4961-92AA-7275237B5B75}" destId="{00D5EBF4-5154-4DC4-9122-7257EE8E3EE4}" srcOrd="0" destOrd="0" presId="urn:microsoft.com/office/officeart/2005/8/layout/process4"/>
    <dgm:cxn modelId="{BBC0DBA9-C2B8-47C4-B414-89057DA9485C}" type="presParOf" srcId="{C5EE9EA2-D0CB-4961-92AA-7275237B5B75}" destId="{A9538C90-4CC9-4F05-8563-C7E06E2149BF}" srcOrd="1" destOrd="0" presId="urn:microsoft.com/office/officeart/2005/8/layout/process4"/>
    <dgm:cxn modelId="{F400ACC5-C9FF-4C87-9B2E-22268EE51CFD}" type="presParOf" srcId="{F6CD097D-E55A-4DD1-A373-35F9422D8B2D}" destId="{03E161B2-71BF-4172-BBC4-588CBF2E13F8}" srcOrd="3" destOrd="0" presId="urn:microsoft.com/office/officeart/2005/8/layout/process4"/>
    <dgm:cxn modelId="{9B091606-B0DA-4822-BEE9-DDF61B6B36E3}" type="presParOf" srcId="{F6CD097D-E55A-4DD1-A373-35F9422D8B2D}" destId="{9F124FB2-6F61-4BCB-A88D-22A523C367FB}" srcOrd="4" destOrd="0" presId="urn:microsoft.com/office/officeart/2005/8/layout/process4"/>
    <dgm:cxn modelId="{15EAF2F4-84AD-4724-95F5-E2269BACC873}" type="presParOf" srcId="{9F124FB2-6F61-4BCB-A88D-22A523C367FB}" destId="{24B4A244-E8A4-4607-8FFD-F73859209F4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1387B5-814D-4B9A-9A2D-03BCE3B398E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A2D9FB2-9FF0-4E82-A07B-87EB36BE8C62}">
      <dgm:prSet/>
      <dgm:spPr/>
      <dgm:t>
        <a:bodyPr/>
        <a:lstStyle/>
        <a:p>
          <a:r>
            <a:rPr lang="en-US"/>
            <a:t>Bernard M. Bass (1985)</a:t>
          </a:r>
        </a:p>
      </dgm:t>
    </dgm:pt>
    <dgm:pt modelId="{62759FF2-19AF-4D61-B220-0D5E950EF824}" type="parTrans" cxnId="{2B629E0B-574B-47A2-ADD4-72D8705DF071}">
      <dgm:prSet/>
      <dgm:spPr/>
      <dgm:t>
        <a:bodyPr/>
        <a:lstStyle/>
        <a:p>
          <a:endParaRPr lang="en-US"/>
        </a:p>
      </dgm:t>
    </dgm:pt>
    <dgm:pt modelId="{501E4528-3230-44AC-8054-0DADB01F2669}" type="sibTrans" cxnId="{2B629E0B-574B-47A2-ADD4-72D8705DF071}">
      <dgm:prSet/>
      <dgm:spPr/>
      <dgm:t>
        <a:bodyPr/>
        <a:lstStyle/>
        <a:p>
          <a:endParaRPr lang="en-US"/>
        </a:p>
      </dgm:t>
    </dgm:pt>
    <dgm:pt modelId="{A3261F31-50C6-4871-AC11-52FC374A69AD}">
      <dgm:prSet/>
      <dgm:spPr/>
      <dgm:t>
        <a:bodyPr/>
        <a:lstStyle/>
        <a:p>
          <a:r>
            <a:rPr lang="en-US"/>
            <a:t>Developments</a:t>
          </a:r>
        </a:p>
      </dgm:t>
    </dgm:pt>
    <dgm:pt modelId="{5683D41F-1085-4CFC-89AD-F555D0EC74A2}" type="parTrans" cxnId="{7214B1E0-6863-476E-9149-09B6BD27E918}">
      <dgm:prSet/>
      <dgm:spPr/>
      <dgm:t>
        <a:bodyPr/>
        <a:lstStyle/>
        <a:p>
          <a:endParaRPr lang="en-US"/>
        </a:p>
      </dgm:t>
    </dgm:pt>
    <dgm:pt modelId="{4B5E29D8-A2EB-4C10-8AB5-6F9E75F2C067}" type="sibTrans" cxnId="{7214B1E0-6863-476E-9149-09B6BD27E918}">
      <dgm:prSet/>
      <dgm:spPr/>
      <dgm:t>
        <a:bodyPr/>
        <a:lstStyle/>
        <a:p>
          <a:endParaRPr lang="en-US"/>
        </a:p>
      </dgm:t>
    </dgm:pt>
    <dgm:pt modelId="{E27489F7-E9C0-4A2A-943F-340A4E933162}">
      <dgm:prSet/>
      <dgm:spPr/>
      <dgm:t>
        <a:bodyPr/>
        <a:lstStyle/>
        <a:p>
          <a:r>
            <a:rPr lang="en-US" dirty="0"/>
            <a:t>Psychological Mechanisms Explained</a:t>
          </a:r>
        </a:p>
      </dgm:t>
    </dgm:pt>
    <dgm:pt modelId="{3CF31576-2C8D-46FA-8304-1BAC42184262}" type="parTrans" cxnId="{A95E37FA-347A-4735-941C-820B8907FFC7}">
      <dgm:prSet/>
      <dgm:spPr/>
      <dgm:t>
        <a:bodyPr/>
        <a:lstStyle/>
        <a:p>
          <a:endParaRPr lang="en-US"/>
        </a:p>
      </dgm:t>
    </dgm:pt>
    <dgm:pt modelId="{9ED43F08-93B1-438F-80BF-51365F8CF3FA}" type="sibTrans" cxnId="{A95E37FA-347A-4735-941C-820B8907FFC7}">
      <dgm:prSet/>
      <dgm:spPr/>
      <dgm:t>
        <a:bodyPr/>
        <a:lstStyle/>
        <a:p>
          <a:endParaRPr lang="en-US"/>
        </a:p>
      </dgm:t>
    </dgm:pt>
    <dgm:pt modelId="{E08867B0-5288-4838-A3BF-5A534D3F410B}">
      <dgm:prSet/>
      <dgm:spPr/>
      <dgm:t>
        <a:bodyPr/>
        <a:lstStyle/>
        <a:p>
          <a:r>
            <a:rPr lang="en-US" dirty="0"/>
            <a:t>Transformational (</a:t>
          </a:r>
          <a:r>
            <a:rPr lang="en-US" i="1" dirty="0"/>
            <a:t>replaces transforming</a:t>
          </a:r>
          <a:r>
            <a:rPr lang="en-US" dirty="0"/>
            <a:t>)</a:t>
          </a:r>
        </a:p>
      </dgm:t>
    </dgm:pt>
    <dgm:pt modelId="{F5DFD24F-6934-4E2D-A5AE-33F1D30E5CFD}" type="parTrans" cxnId="{CF424A41-10A1-4ABD-9688-D27EC89E1539}">
      <dgm:prSet/>
      <dgm:spPr/>
      <dgm:t>
        <a:bodyPr/>
        <a:lstStyle/>
        <a:p>
          <a:endParaRPr lang="en-US"/>
        </a:p>
      </dgm:t>
    </dgm:pt>
    <dgm:pt modelId="{2EBFE943-4E3B-44FF-B91F-DB82150048D9}" type="sibTrans" cxnId="{CF424A41-10A1-4ABD-9688-D27EC89E1539}">
      <dgm:prSet/>
      <dgm:spPr/>
      <dgm:t>
        <a:bodyPr/>
        <a:lstStyle/>
        <a:p>
          <a:endParaRPr lang="en-US"/>
        </a:p>
      </dgm:t>
    </dgm:pt>
    <dgm:pt modelId="{A611D27F-A139-417E-B89D-B3CBDE404C29}">
      <dgm:prSet/>
      <dgm:spPr/>
      <dgm:t>
        <a:bodyPr/>
        <a:lstStyle/>
        <a:p>
          <a:r>
            <a:rPr lang="en-US" dirty="0"/>
            <a:t>Measurement of Transformational Leadership &amp; Impact on Follower Motivation and Performance </a:t>
          </a:r>
        </a:p>
      </dgm:t>
    </dgm:pt>
    <dgm:pt modelId="{40109ED4-C2D0-4260-A13E-BF4C62502023}" type="parTrans" cxnId="{46094891-B434-4242-9A3F-C85CC48C2F2F}">
      <dgm:prSet/>
      <dgm:spPr/>
      <dgm:t>
        <a:bodyPr/>
        <a:lstStyle/>
        <a:p>
          <a:endParaRPr lang="en-US"/>
        </a:p>
      </dgm:t>
    </dgm:pt>
    <dgm:pt modelId="{F415EE40-5FD3-4009-9FE8-FE455FB8EBF3}" type="sibTrans" cxnId="{46094891-B434-4242-9A3F-C85CC48C2F2F}">
      <dgm:prSet/>
      <dgm:spPr/>
      <dgm:t>
        <a:bodyPr/>
        <a:lstStyle/>
        <a:p>
          <a:endParaRPr lang="en-US"/>
        </a:p>
      </dgm:t>
    </dgm:pt>
    <dgm:pt modelId="{1E303D56-16ED-4425-A7EF-B5C89C4E7F9E}">
      <dgm:prSet/>
      <dgm:spPr/>
      <dgm:t>
        <a:bodyPr/>
        <a:lstStyle/>
        <a:p>
          <a:r>
            <a:rPr lang="en-US" dirty="0"/>
            <a:t>Full-Range </a:t>
          </a:r>
          <a:r>
            <a:rPr lang="en-US" i="1" dirty="0"/>
            <a:t>or </a:t>
          </a:r>
          <a:r>
            <a:rPr lang="en-US" i="0" dirty="0"/>
            <a:t>Full-</a:t>
          </a:r>
          <a:r>
            <a:rPr lang="en-US" dirty="0"/>
            <a:t>Continuum of Leadership (</a:t>
          </a:r>
          <a:r>
            <a:rPr lang="en-US" i="1" dirty="0"/>
            <a:t>not mutually exclusive</a:t>
          </a:r>
          <a:r>
            <a:rPr lang="en-US" dirty="0"/>
            <a:t>)</a:t>
          </a:r>
        </a:p>
      </dgm:t>
    </dgm:pt>
    <dgm:pt modelId="{758042F9-3EF4-4130-A141-C66F4F39FE5F}" type="parTrans" cxnId="{10824B30-DFE7-4C3A-9509-99475BEB8D89}">
      <dgm:prSet/>
      <dgm:spPr/>
      <dgm:t>
        <a:bodyPr/>
        <a:lstStyle/>
        <a:p>
          <a:endParaRPr lang="en-US"/>
        </a:p>
      </dgm:t>
    </dgm:pt>
    <dgm:pt modelId="{B7663CC4-8090-4E30-8A24-F5ADEA5230CB}" type="sibTrans" cxnId="{10824B30-DFE7-4C3A-9509-99475BEB8D89}">
      <dgm:prSet/>
      <dgm:spPr/>
      <dgm:t>
        <a:bodyPr/>
        <a:lstStyle/>
        <a:p>
          <a:endParaRPr lang="en-US"/>
        </a:p>
      </dgm:t>
    </dgm:pt>
    <dgm:pt modelId="{C29BCCE8-359B-4B4D-80D3-9FD350EBE523}">
      <dgm:prSet/>
      <dgm:spPr/>
      <dgm:t>
        <a:bodyPr/>
        <a:lstStyle/>
        <a:p>
          <a:r>
            <a:rPr lang="en-US" dirty="0"/>
            <a:t>Three Ways to Influence Followers </a:t>
          </a:r>
        </a:p>
      </dgm:t>
    </dgm:pt>
    <dgm:pt modelId="{875B3178-0DAE-4E46-A943-0D70FB594EB2}" type="parTrans" cxnId="{3A27EB38-15D9-422A-8934-70B81D98ACA4}">
      <dgm:prSet/>
      <dgm:spPr/>
    </dgm:pt>
    <dgm:pt modelId="{2D3DF7CB-4C31-4B51-AAA1-9AE6AADE64DB}" type="sibTrans" cxnId="{3A27EB38-15D9-422A-8934-70B81D98ACA4}">
      <dgm:prSet/>
      <dgm:spPr/>
    </dgm:pt>
    <dgm:pt modelId="{1311CC08-ECA6-4061-A2B8-DB02EE7090CE}" type="pres">
      <dgm:prSet presAssocID="{BA1387B5-814D-4B9A-9A2D-03BCE3B398E6}" presName="linear" presStyleCnt="0">
        <dgm:presLayoutVars>
          <dgm:animLvl val="lvl"/>
          <dgm:resizeHandles val="exact"/>
        </dgm:presLayoutVars>
      </dgm:prSet>
      <dgm:spPr/>
    </dgm:pt>
    <dgm:pt modelId="{C2C67A0F-26CD-4F9C-8979-87A633629C3B}" type="pres">
      <dgm:prSet presAssocID="{FA2D9FB2-9FF0-4E82-A07B-87EB36BE8C62}" presName="parentText" presStyleLbl="node1" presStyleIdx="0" presStyleCnt="2">
        <dgm:presLayoutVars>
          <dgm:chMax val="0"/>
          <dgm:bulletEnabled val="1"/>
        </dgm:presLayoutVars>
      </dgm:prSet>
      <dgm:spPr/>
    </dgm:pt>
    <dgm:pt modelId="{BF411495-C3ED-46CD-AA29-59E7701C6933}" type="pres">
      <dgm:prSet presAssocID="{501E4528-3230-44AC-8054-0DADB01F2669}" presName="spacer" presStyleCnt="0"/>
      <dgm:spPr/>
    </dgm:pt>
    <dgm:pt modelId="{DF066F50-D950-4202-B54B-9C4FA4091544}" type="pres">
      <dgm:prSet presAssocID="{A3261F31-50C6-4871-AC11-52FC374A69AD}" presName="parentText" presStyleLbl="node1" presStyleIdx="1" presStyleCnt="2">
        <dgm:presLayoutVars>
          <dgm:chMax val="0"/>
          <dgm:bulletEnabled val="1"/>
        </dgm:presLayoutVars>
      </dgm:prSet>
      <dgm:spPr/>
    </dgm:pt>
    <dgm:pt modelId="{A648A581-D7C9-4AD3-91CD-ADB0E9EDC741}" type="pres">
      <dgm:prSet presAssocID="{A3261F31-50C6-4871-AC11-52FC374A69AD}" presName="childText" presStyleLbl="revTx" presStyleIdx="0" presStyleCnt="1">
        <dgm:presLayoutVars>
          <dgm:bulletEnabled val="1"/>
        </dgm:presLayoutVars>
      </dgm:prSet>
      <dgm:spPr/>
    </dgm:pt>
  </dgm:ptLst>
  <dgm:cxnLst>
    <dgm:cxn modelId="{2B629E0B-574B-47A2-ADD4-72D8705DF071}" srcId="{BA1387B5-814D-4B9A-9A2D-03BCE3B398E6}" destId="{FA2D9FB2-9FF0-4E82-A07B-87EB36BE8C62}" srcOrd="0" destOrd="0" parTransId="{62759FF2-19AF-4D61-B220-0D5E950EF824}" sibTransId="{501E4528-3230-44AC-8054-0DADB01F2669}"/>
    <dgm:cxn modelId="{10824B30-DFE7-4C3A-9509-99475BEB8D89}" srcId="{A3261F31-50C6-4871-AC11-52FC374A69AD}" destId="{1E303D56-16ED-4425-A7EF-B5C89C4E7F9E}" srcOrd="4" destOrd="0" parTransId="{758042F9-3EF4-4130-A141-C66F4F39FE5F}" sibTransId="{B7663CC4-8090-4E30-8A24-F5ADEA5230CB}"/>
    <dgm:cxn modelId="{3A27EB38-15D9-422A-8934-70B81D98ACA4}" srcId="{A3261F31-50C6-4871-AC11-52FC374A69AD}" destId="{C29BCCE8-359B-4B4D-80D3-9FD350EBE523}" srcOrd="3" destOrd="0" parTransId="{875B3178-0DAE-4E46-A943-0D70FB594EB2}" sibTransId="{2D3DF7CB-4C31-4B51-AAA1-9AE6AADE64DB}"/>
    <dgm:cxn modelId="{2B65573A-74C8-48C9-A43C-512C242B4864}" type="presOf" srcId="{A611D27F-A139-417E-B89D-B3CBDE404C29}" destId="{A648A581-D7C9-4AD3-91CD-ADB0E9EDC741}" srcOrd="0" destOrd="2" presId="urn:microsoft.com/office/officeart/2005/8/layout/vList2"/>
    <dgm:cxn modelId="{CF424A41-10A1-4ABD-9688-D27EC89E1539}" srcId="{A3261F31-50C6-4871-AC11-52FC374A69AD}" destId="{E08867B0-5288-4838-A3BF-5A534D3F410B}" srcOrd="1" destOrd="0" parTransId="{F5DFD24F-6934-4E2D-A5AE-33F1D30E5CFD}" sibTransId="{2EBFE943-4E3B-44FF-B91F-DB82150048D9}"/>
    <dgm:cxn modelId="{DF6EC66B-D6DE-4C9D-A38E-A2C3C4E52CE7}" type="presOf" srcId="{BA1387B5-814D-4B9A-9A2D-03BCE3B398E6}" destId="{1311CC08-ECA6-4061-A2B8-DB02EE7090CE}" srcOrd="0" destOrd="0" presId="urn:microsoft.com/office/officeart/2005/8/layout/vList2"/>
    <dgm:cxn modelId="{22FC637F-FD9F-4314-A58B-DB36182ACB4E}" type="presOf" srcId="{C29BCCE8-359B-4B4D-80D3-9FD350EBE523}" destId="{A648A581-D7C9-4AD3-91CD-ADB0E9EDC741}" srcOrd="0" destOrd="3" presId="urn:microsoft.com/office/officeart/2005/8/layout/vList2"/>
    <dgm:cxn modelId="{9C3A8C83-F885-4D17-8738-00A0E097C3AD}" type="presOf" srcId="{1E303D56-16ED-4425-A7EF-B5C89C4E7F9E}" destId="{A648A581-D7C9-4AD3-91CD-ADB0E9EDC741}" srcOrd="0" destOrd="4" presId="urn:microsoft.com/office/officeart/2005/8/layout/vList2"/>
    <dgm:cxn modelId="{70295F8E-4C0E-4633-9C3E-6EC35218AF91}" type="presOf" srcId="{FA2D9FB2-9FF0-4E82-A07B-87EB36BE8C62}" destId="{C2C67A0F-26CD-4F9C-8979-87A633629C3B}" srcOrd="0" destOrd="0" presId="urn:microsoft.com/office/officeart/2005/8/layout/vList2"/>
    <dgm:cxn modelId="{46094891-B434-4242-9A3F-C85CC48C2F2F}" srcId="{A3261F31-50C6-4871-AC11-52FC374A69AD}" destId="{A611D27F-A139-417E-B89D-B3CBDE404C29}" srcOrd="2" destOrd="0" parTransId="{40109ED4-C2D0-4260-A13E-BF4C62502023}" sibTransId="{F415EE40-5FD3-4009-9FE8-FE455FB8EBF3}"/>
    <dgm:cxn modelId="{D01C88AB-A4C2-4A3D-AD07-A6A6A3905130}" type="presOf" srcId="{E08867B0-5288-4838-A3BF-5A534D3F410B}" destId="{A648A581-D7C9-4AD3-91CD-ADB0E9EDC741}" srcOrd="0" destOrd="1" presId="urn:microsoft.com/office/officeart/2005/8/layout/vList2"/>
    <dgm:cxn modelId="{573831AD-117F-4E73-AC40-DCFB57E9F86C}" type="presOf" srcId="{A3261F31-50C6-4871-AC11-52FC374A69AD}" destId="{DF066F50-D950-4202-B54B-9C4FA4091544}" srcOrd="0" destOrd="0" presId="urn:microsoft.com/office/officeart/2005/8/layout/vList2"/>
    <dgm:cxn modelId="{7214B1E0-6863-476E-9149-09B6BD27E918}" srcId="{BA1387B5-814D-4B9A-9A2D-03BCE3B398E6}" destId="{A3261F31-50C6-4871-AC11-52FC374A69AD}" srcOrd="1" destOrd="0" parTransId="{5683D41F-1085-4CFC-89AD-F555D0EC74A2}" sibTransId="{4B5E29D8-A2EB-4C10-8AB5-6F9E75F2C067}"/>
    <dgm:cxn modelId="{F57F17F3-F12A-4EDF-8B6A-6CC07944F7B9}" type="presOf" srcId="{E27489F7-E9C0-4A2A-943F-340A4E933162}" destId="{A648A581-D7C9-4AD3-91CD-ADB0E9EDC741}" srcOrd="0" destOrd="0" presId="urn:microsoft.com/office/officeart/2005/8/layout/vList2"/>
    <dgm:cxn modelId="{A95E37FA-347A-4735-941C-820B8907FFC7}" srcId="{A3261F31-50C6-4871-AC11-52FC374A69AD}" destId="{E27489F7-E9C0-4A2A-943F-340A4E933162}" srcOrd="0" destOrd="0" parTransId="{3CF31576-2C8D-46FA-8304-1BAC42184262}" sibTransId="{9ED43F08-93B1-438F-80BF-51365F8CF3FA}"/>
    <dgm:cxn modelId="{AB875007-717F-4671-BD87-FE1056102C1E}" type="presParOf" srcId="{1311CC08-ECA6-4061-A2B8-DB02EE7090CE}" destId="{C2C67A0F-26CD-4F9C-8979-87A633629C3B}" srcOrd="0" destOrd="0" presId="urn:microsoft.com/office/officeart/2005/8/layout/vList2"/>
    <dgm:cxn modelId="{1C1A9FD6-0415-400B-85B1-38B47EFEEBCD}" type="presParOf" srcId="{1311CC08-ECA6-4061-A2B8-DB02EE7090CE}" destId="{BF411495-C3ED-46CD-AA29-59E7701C6933}" srcOrd="1" destOrd="0" presId="urn:microsoft.com/office/officeart/2005/8/layout/vList2"/>
    <dgm:cxn modelId="{133B6DDE-40F0-40AD-BBAC-67A39D61AB2B}" type="presParOf" srcId="{1311CC08-ECA6-4061-A2B8-DB02EE7090CE}" destId="{DF066F50-D950-4202-B54B-9C4FA4091544}" srcOrd="2" destOrd="0" presId="urn:microsoft.com/office/officeart/2005/8/layout/vList2"/>
    <dgm:cxn modelId="{6B8E5116-CD62-4383-8DB2-D47EA492C39A}" type="presParOf" srcId="{1311CC08-ECA6-4061-A2B8-DB02EE7090CE}" destId="{A648A581-D7C9-4AD3-91CD-ADB0E9EDC74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CB010F-EC0D-4B19-907B-062E8E128ECB}"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US"/>
        </a:p>
      </dgm:t>
    </dgm:pt>
    <dgm:pt modelId="{4A1E1CD9-7C9F-4F1E-8F49-603C00C11619}">
      <dgm:prSet/>
      <dgm:spPr/>
      <dgm:t>
        <a:bodyPr/>
        <a:lstStyle/>
        <a:p>
          <a:r>
            <a:rPr lang="en-US" dirty="0"/>
            <a:t>Idealized Influence </a:t>
          </a:r>
        </a:p>
      </dgm:t>
    </dgm:pt>
    <dgm:pt modelId="{DFE54559-2FAE-4276-ABF8-64D63528665C}" type="parTrans" cxnId="{4851587E-BF70-42B2-A6F5-639E10488655}">
      <dgm:prSet/>
      <dgm:spPr/>
      <dgm:t>
        <a:bodyPr/>
        <a:lstStyle/>
        <a:p>
          <a:endParaRPr lang="en-US"/>
        </a:p>
      </dgm:t>
    </dgm:pt>
    <dgm:pt modelId="{8AC32E3B-C192-40BD-925D-9F137D152564}" type="sibTrans" cxnId="{4851587E-BF70-42B2-A6F5-639E10488655}">
      <dgm:prSet/>
      <dgm:spPr/>
      <dgm:t>
        <a:bodyPr/>
        <a:lstStyle/>
        <a:p>
          <a:endParaRPr lang="en-US"/>
        </a:p>
      </dgm:t>
    </dgm:pt>
    <dgm:pt modelId="{BDDBA0DE-989D-4A26-BC57-073CF1029172}">
      <dgm:prSet/>
      <dgm:spPr/>
      <dgm:t>
        <a:bodyPr/>
        <a:lstStyle/>
        <a:p>
          <a:r>
            <a:rPr lang="en-US" dirty="0"/>
            <a:t>Inspirational Motivation </a:t>
          </a:r>
        </a:p>
      </dgm:t>
    </dgm:pt>
    <dgm:pt modelId="{AE4E161A-AC47-4CDA-B594-6F220283C264}" type="parTrans" cxnId="{1166DFAD-E2B9-4501-A741-9615CEA61368}">
      <dgm:prSet/>
      <dgm:spPr/>
      <dgm:t>
        <a:bodyPr/>
        <a:lstStyle/>
        <a:p>
          <a:endParaRPr lang="en-US"/>
        </a:p>
      </dgm:t>
    </dgm:pt>
    <dgm:pt modelId="{12475A9A-B75F-49D4-8832-522A087A16B7}" type="sibTrans" cxnId="{1166DFAD-E2B9-4501-A741-9615CEA61368}">
      <dgm:prSet/>
      <dgm:spPr/>
      <dgm:t>
        <a:bodyPr/>
        <a:lstStyle/>
        <a:p>
          <a:endParaRPr lang="en-US"/>
        </a:p>
      </dgm:t>
    </dgm:pt>
    <dgm:pt modelId="{87FFEAE0-9252-4FA3-90D0-07566EA47B69}">
      <dgm:prSet/>
      <dgm:spPr/>
      <dgm:t>
        <a:bodyPr/>
        <a:lstStyle/>
        <a:p>
          <a:r>
            <a:rPr lang="en-US" dirty="0"/>
            <a:t>Intellectual Stimulation </a:t>
          </a:r>
        </a:p>
      </dgm:t>
    </dgm:pt>
    <dgm:pt modelId="{D913B967-E157-4D50-ABDE-65B077363129}" type="parTrans" cxnId="{FF879C26-7294-4D87-8DA3-DC5C4A843BE8}">
      <dgm:prSet/>
      <dgm:spPr/>
      <dgm:t>
        <a:bodyPr/>
        <a:lstStyle/>
        <a:p>
          <a:endParaRPr lang="en-US"/>
        </a:p>
      </dgm:t>
    </dgm:pt>
    <dgm:pt modelId="{C18469DD-18B4-4BF6-9DAA-20825A18AD2F}" type="sibTrans" cxnId="{FF879C26-7294-4D87-8DA3-DC5C4A843BE8}">
      <dgm:prSet/>
      <dgm:spPr/>
      <dgm:t>
        <a:bodyPr/>
        <a:lstStyle/>
        <a:p>
          <a:endParaRPr lang="en-US"/>
        </a:p>
      </dgm:t>
    </dgm:pt>
    <dgm:pt modelId="{88C75A74-91A3-4E5C-89BF-6A42A7D82247}">
      <dgm:prSet/>
      <dgm:spPr/>
      <dgm:t>
        <a:bodyPr/>
        <a:lstStyle/>
        <a:p>
          <a:r>
            <a:rPr lang="en-US" dirty="0"/>
            <a:t>Individualized Consideration </a:t>
          </a:r>
        </a:p>
      </dgm:t>
    </dgm:pt>
    <dgm:pt modelId="{F3266F49-7780-4F25-A2A4-FB29C981C2EE}" type="parTrans" cxnId="{4E45922B-A363-4938-9A5D-D82FE81736A9}">
      <dgm:prSet/>
      <dgm:spPr/>
      <dgm:t>
        <a:bodyPr/>
        <a:lstStyle/>
        <a:p>
          <a:endParaRPr lang="en-US"/>
        </a:p>
      </dgm:t>
    </dgm:pt>
    <dgm:pt modelId="{94DDAB7C-DEF1-4218-8BB4-08E72E16E736}" type="sibTrans" cxnId="{4E45922B-A363-4938-9A5D-D82FE81736A9}">
      <dgm:prSet/>
      <dgm:spPr/>
      <dgm:t>
        <a:bodyPr/>
        <a:lstStyle/>
        <a:p>
          <a:endParaRPr lang="en-US"/>
        </a:p>
      </dgm:t>
    </dgm:pt>
    <dgm:pt modelId="{6B0E040E-1081-4A46-BB6F-16A6A8BC370A}" type="pres">
      <dgm:prSet presAssocID="{ECCB010F-EC0D-4B19-907B-062E8E128ECB}" presName="matrix" presStyleCnt="0">
        <dgm:presLayoutVars>
          <dgm:chMax val="1"/>
          <dgm:dir/>
          <dgm:resizeHandles val="exact"/>
        </dgm:presLayoutVars>
      </dgm:prSet>
      <dgm:spPr/>
    </dgm:pt>
    <dgm:pt modelId="{6882DB93-69E7-4F14-976D-6C8B5B498A57}" type="pres">
      <dgm:prSet presAssocID="{ECCB010F-EC0D-4B19-907B-062E8E128ECB}" presName="diamond" presStyleLbl="bgShp" presStyleIdx="0" presStyleCnt="1"/>
      <dgm:spPr/>
    </dgm:pt>
    <dgm:pt modelId="{5A66A9D9-E1F2-4AC0-9DCB-18303EE73DD1}" type="pres">
      <dgm:prSet presAssocID="{ECCB010F-EC0D-4B19-907B-062E8E128ECB}" presName="quad1" presStyleLbl="node1" presStyleIdx="0" presStyleCnt="4">
        <dgm:presLayoutVars>
          <dgm:chMax val="0"/>
          <dgm:chPref val="0"/>
          <dgm:bulletEnabled val="1"/>
        </dgm:presLayoutVars>
      </dgm:prSet>
      <dgm:spPr/>
    </dgm:pt>
    <dgm:pt modelId="{7A9C42A4-5DC3-45A0-997A-7D8AE6CDE278}" type="pres">
      <dgm:prSet presAssocID="{ECCB010F-EC0D-4B19-907B-062E8E128ECB}" presName="quad2" presStyleLbl="node1" presStyleIdx="1" presStyleCnt="4">
        <dgm:presLayoutVars>
          <dgm:chMax val="0"/>
          <dgm:chPref val="0"/>
          <dgm:bulletEnabled val="1"/>
        </dgm:presLayoutVars>
      </dgm:prSet>
      <dgm:spPr/>
    </dgm:pt>
    <dgm:pt modelId="{F8F6C4AA-55AF-4520-B198-722B0AE6BCB2}" type="pres">
      <dgm:prSet presAssocID="{ECCB010F-EC0D-4B19-907B-062E8E128ECB}" presName="quad3" presStyleLbl="node1" presStyleIdx="2" presStyleCnt="4">
        <dgm:presLayoutVars>
          <dgm:chMax val="0"/>
          <dgm:chPref val="0"/>
          <dgm:bulletEnabled val="1"/>
        </dgm:presLayoutVars>
      </dgm:prSet>
      <dgm:spPr/>
    </dgm:pt>
    <dgm:pt modelId="{9E0124DE-11E3-4F99-9E7D-A69997DCBE71}" type="pres">
      <dgm:prSet presAssocID="{ECCB010F-EC0D-4B19-907B-062E8E128ECB}" presName="quad4" presStyleLbl="node1" presStyleIdx="3" presStyleCnt="4">
        <dgm:presLayoutVars>
          <dgm:chMax val="0"/>
          <dgm:chPref val="0"/>
          <dgm:bulletEnabled val="1"/>
        </dgm:presLayoutVars>
      </dgm:prSet>
      <dgm:spPr/>
    </dgm:pt>
  </dgm:ptLst>
  <dgm:cxnLst>
    <dgm:cxn modelId="{FF879C26-7294-4D87-8DA3-DC5C4A843BE8}" srcId="{ECCB010F-EC0D-4B19-907B-062E8E128ECB}" destId="{87FFEAE0-9252-4FA3-90D0-07566EA47B69}" srcOrd="2" destOrd="0" parTransId="{D913B967-E157-4D50-ABDE-65B077363129}" sibTransId="{C18469DD-18B4-4BF6-9DAA-20825A18AD2F}"/>
    <dgm:cxn modelId="{A57CB826-0897-4AB2-B70F-0ABC88EB918B}" type="presOf" srcId="{87FFEAE0-9252-4FA3-90D0-07566EA47B69}" destId="{F8F6C4AA-55AF-4520-B198-722B0AE6BCB2}" srcOrd="0" destOrd="0" presId="urn:microsoft.com/office/officeart/2005/8/layout/matrix3"/>
    <dgm:cxn modelId="{4E45922B-A363-4938-9A5D-D82FE81736A9}" srcId="{ECCB010F-EC0D-4B19-907B-062E8E128ECB}" destId="{88C75A74-91A3-4E5C-89BF-6A42A7D82247}" srcOrd="3" destOrd="0" parTransId="{F3266F49-7780-4F25-A2A4-FB29C981C2EE}" sibTransId="{94DDAB7C-DEF1-4218-8BB4-08E72E16E736}"/>
    <dgm:cxn modelId="{FD8B236F-EA0E-4A07-978F-D77FE043A188}" type="presOf" srcId="{4A1E1CD9-7C9F-4F1E-8F49-603C00C11619}" destId="{5A66A9D9-E1F2-4AC0-9DCB-18303EE73DD1}" srcOrd="0" destOrd="0" presId="urn:microsoft.com/office/officeart/2005/8/layout/matrix3"/>
    <dgm:cxn modelId="{4851587E-BF70-42B2-A6F5-639E10488655}" srcId="{ECCB010F-EC0D-4B19-907B-062E8E128ECB}" destId="{4A1E1CD9-7C9F-4F1E-8F49-603C00C11619}" srcOrd="0" destOrd="0" parTransId="{DFE54559-2FAE-4276-ABF8-64D63528665C}" sibTransId="{8AC32E3B-C192-40BD-925D-9F137D152564}"/>
    <dgm:cxn modelId="{77D2E089-5C42-412F-9647-279DB8638D1A}" type="presOf" srcId="{BDDBA0DE-989D-4A26-BC57-073CF1029172}" destId="{7A9C42A4-5DC3-45A0-997A-7D8AE6CDE278}" srcOrd="0" destOrd="0" presId="urn:microsoft.com/office/officeart/2005/8/layout/matrix3"/>
    <dgm:cxn modelId="{1166DFAD-E2B9-4501-A741-9615CEA61368}" srcId="{ECCB010F-EC0D-4B19-907B-062E8E128ECB}" destId="{BDDBA0DE-989D-4A26-BC57-073CF1029172}" srcOrd="1" destOrd="0" parTransId="{AE4E161A-AC47-4CDA-B594-6F220283C264}" sibTransId="{12475A9A-B75F-49D4-8832-522A087A16B7}"/>
    <dgm:cxn modelId="{A2A3B4D5-C5F7-4DD9-BFB4-96D5F2B06109}" type="presOf" srcId="{88C75A74-91A3-4E5C-89BF-6A42A7D82247}" destId="{9E0124DE-11E3-4F99-9E7D-A69997DCBE71}" srcOrd="0" destOrd="0" presId="urn:microsoft.com/office/officeart/2005/8/layout/matrix3"/>
    <dgm:cxn modelId="{DB44DCF0-3173-4AB5-90CD-4FDED37D7F89}" type="presOf" srcId="{ECCB010F-EC0D-4B19-907B-062E8E128ECB}" destId="{6B0E040E-1081-4A46-BB6F-16A6A8BC370A}" srcOrd="0" destOrd="0" presId="urn:microsoft.com/office/officeart/2005/8/layout/matrix3"/>
    <dgm:cxn modelId="{F8598B5E-AF20-4E65-9465-C2583AFE117B}" type="presParOf" srcId="{6B0E040E-1081-4A46-BB6F-16A6A8BC370A}" destId="{6882DB93-69E7-4F14-976D-6C8B5B498A57}" srcOrd="0" destOrd="0" presId="urn:microsoft.com/office/officeart/2005/8/layout/matrix3"/>
    <dgm:cxn modelId="{ACA42759-9900-48F2-AADB-FD5BA7041D68}" type="presParOf" srcId="{6B0E040E-1081-4A46-BB6F-16A6A8BC370A}" destId="{5A66A9D9-E1F2-4AC0-9DCB-18303EE73DD1}" srcOrd="1" destOrd="0" presId="urn:microsoft.com/office/officeart/2005/8/layout/matrix3"/>
    <dgm:cxn modelId="{292340A7-C5E7-44A9-B26B-6B76CCF7D503}" type="presParOf" srcId="{6B0E040E-1081-4A46-BB6F-16A6A8BC370A}" destId="{7A9C42A4-5DC3-45A0-997A-7D8AE6CDE278}" srcOrd="2" destOrd="0" presId="urn:microsoft.com/office/officeart/2005/8/layout/matrix3"/>
    <dgm:cxn modelId="{C892733C-CAC1-431D-9D31-7E63EA5D70A8}" type="presParOf" srcId="{6B0E040E-1081-4A46-BB6F-16A6A8BC370A}" destId="{F8F6C4AA-55AF-4520-B198-722B0AE6BCB2}" srcOrd="3" destOrd="0" presId="urn:microsoft.com/office/officeart/2005/8/layout/matrix3"/>
    <dgm:cxn modelId="{31CDBF75-250A-4FE1-87B1-F179D08E188C}" type="presParOf" srcId="{6B0E040E-1081-4A46-BB6F-16A6A8BC370A}" destId="{9E0124DE-11E3-4F99-9E7D-A69997DCBE7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1387B5-814D-4B9A-9A2D-03BCE3B398E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A2D9FB2-9FF0-4E82-A07B-87EB36BE8C62}">
      <dgm:prSet/>
      <dgm:spPr/>
      <dgm:t>
        <a:bodyPr/>
        <a:lstStyle/>
        <a:p>
          <a:r>
            <a:rPr lang="en-US" dirty="0"/>
            <a:t>Jeff Bezos</a:t>
          </a:r>
        </a:p>
      </dgm:t>
    </dgm:pt>
    <dgm:pt modelId="{62759FF2-19AF-4D61-B220-0D5E950EF824}" type="parTrans" cxnId="{2B629E0B-574B-47A2-ADD4-72D8705DF071}">
      <dgm:prSet/>
      <dgm:spPr/>
      <dgm:t>
        <a:bodyPr/>
        <a:lstStyle/>
        <a:p>
          <a:endParaRPr lang="en-US"/>
        </a:p>
      </dgm:t>
    </dgm:pt>
    <dgm:pt modelId="{501E4528-3230-44AC-8054-0DADB01F2669}" type="sibTrans" cxnId="{2B629E0B-574B-47A2-ADD4-72D8705DF071}">
      <dgm:prSet/>
      <dgm:spPr/>
      <dgm:t>
        <a:bodyPr/>
        <a:lstStyle/>
        <a:p>
          <a:endParaRPr lang="en-US"/>
        </a:p>
      </dgm:t>
    </dgm:pt>
    <dgm:pt modelId="{A3261F31-50C6-4871-AC11-52FC374A69AD}">
      <dgm:prSet/>
      <dgm:spPr/>
      <dgm:t>
        <a:bodyPr/>
        <a:lstStyle/>
        <a:p>
          <a:r>
            <a:rPr lang="en-US" dirty="0"/>
            <a:t>Elon Musk</a:t>
          </a:r>
        </a:p>
      </dgm:t>
    </dgm:pt>
    <dgm:pt modelId="{5683D41F-1085-4CFC-89AD-F555D0EC74A2}" type="parTrans" cxnId="{7214B1E0-6863-476E-9149-09B6BD27E918}">
      <dgm:prSet/>
      <dgm:spPr/>
      <dgm:t>
        <a:bodyPr/>
        <a:lstStyle/>
        <a:p>
          <a:endParaRPr lang="en-US"/>
        </a:p>
      </dgm:t>
    </dgm:pt>
    <dgm:pt modelId="{4B5E29D8-A2EB-4C10-8AB5-6F9E75F2C067}" type="sibTrans" cxnId="{7214B1E0-6863-476E-9149-09B6BD27E918}">
      <dgm:prSet/>
      <dgm:spPr/>
      <dgm:t>
        <a:bodyPr/>
        <a:lstStyle/>
        <a:p>
          <a:endParaRPr lang="en-US"/>
        </a:p>
      </dgm:t>
    </dgm:pt>
    <dgm:pt modelId="{E27489F7-E9C0-4A2A-943F-340A4E933162}">
      <dgm:prSet/>
      <dgm:spPr/>
      <dgm:t>
        <a:bodyPr/>
        <a:lstStyle/>
        <a:p>
          <a:endParaRPr lang="en-US" dirty="0"/>
        </a:p>
      </dgm:t>
    </dgm:pt>
    <dgm:pt modelId="{3CF31576-2C8D-46FA-8304-1BAC42184262}" type="parTrans" cxnId="{A95E37FA-347A-4735-941C-820B8907FFC7}">
      <dgm:prSet/>
      <dgm:spPr/>
      <dgm:t>
        <a:bodyPr/>
        <a:lstStyle/>
        <a:p>
          <a:endParaRPr lang="en-US"/>
        </a:p>
      </dgm:t>
    </dgm:pt>
    <dgm:pt modelId="{9ED43F08-93B1-438F-80BF-51365F8CF3FA}" type="sibTrans" cxnId="{A95E37FA-347A-4735-941C-820B8907FFC7}">
      <dgm:prSet/>
      <dgm:spPr/>
      <dgm:t>
        <a:bodyPr/>
        <a:lstStyle/>
        <a:p>
          <a:endParaRPr lang="en-US"/>
        </a:p>
      </dgm:t>
    </dgm:pt>
    <dgm:pt modelId="{E56858CF-DC5C-4BB3-9D69-0C1CD69F3ED0}">
      <dgm:prSet/>
      <dgm:spPr/>
      <dgm:t>
        <a:bodyPr/>
        <a:lstStyle/>
        <a:p>
          <a:endParaRPr lang="en-US" dirty="0"/>
        </a:p>
      </dgm:t>
    </dgm:pt>
    <dgm:pt modelId="{6460948C-F245-423B-84CB-062734DD421C}" type="parTrans" cxnId="{57B0921E-98E7-4A78-88BA-42F91160AC01}">
      <dgm:prSet/>
      <dgm:spPr/>
      <dgm:t>
        <a:bodyPr/>
        <a:lstStyle/>
        <a:p>
          <a:endParaRPr lang="en-US"/>
        </a:p>
      </dgm:t>
    </dgm:pt>
    <dgm:pt modelId="{B0A04428-F759-4692-AA2A-99678172BACE}" type="sibTrans" cxnId="{57B0921E-98E7-4A78-88BA-42F91160AC01}">
      <dgm:prSet/>
      <dgm:spPr/>
      <dgm:t>
        <a:bodyPr/>
        <a:lstStyle/>
        <a:p>
          <a:endParaRPr lang="en-US"/>
        </a:p>
      </dgm:t>
    </dgm:pt>
    <dgm:pt modelId="{1311CC08-ECA6-4061-A2B8-DB02EE7090CE}" type="pres">
      <dgm:prSet presAssocID="{BA1387B5-814D-4B9A-9A2D-03BCE3B398E6}" presName="linear" presStyleCnt="0">
        <dgm:presLayoutVars>
          <dgm:animLvl val="lvl"/>
          <dgm:resizeHandles val="exact"/>
        </dgm:presLayoutVars>
      </dgm:prSet>
      <dgm:spPr/>
    </dgm:pt>
    <dgm:pt modelId="{C2C67A0F-26CD-4F9C-8979-87A633629C3B}" type="pres">
      <dgm:prSet presAssocID="{FA2D9FB2-9FF0-4E82-A07B-87EB36BE8C62}" presName="parentText" presStyleLbl="node1" presStyleIdx="0" presStyleCnt="2" custScaleY="35683" custLinFactY="-14544" custLinFactNeighborX="-358" custLinFactNeighborY="-100000">
        <dgm:presLayoutVars>
          <dgm:chMax val="0"/>
          <dgm:bulletEnabled val="1"/>
        </dgm:presLayoutVars>
      </dgm:prSet>
      <dgm:spPr/>
    </dgm:pt>
    <dgm:pt modelId="{C50270C0-AFCB-463E-BBA1-E96E097DC28F}" type="pres">
      <dgm:prSet presAssocID="{FA2D9FB2-9FF0-4E82-A07B-87EB36BE8C62}" presName="childText" presStyleLbl="revTx" presStyleIdx="0" presStyleCnt="2">
        <dgm:presLayoutVars>
          <dgm:bulletEnabled val="1"/>
        </dgm:presLayoutVars>
      </dgm:prSet>
      <dgm:spPr/>
    </dgm:pt>
    <dgm:pt modelId="{DF066F50-D950-4202-B54B-9C4FA4091544}" type="pres">
      <dgm:prSet presAssocID="{A3261F31-50C6-4871-AC11-52FC374A69AD}" presName="parentText" presStyleLbl="node1" presStyleIdx="1" presStyleCnt="2" custScaleY="33030" custLinFactNeighborX="-358" custLinFactNeighborY="17298">
        <dgm:presLayoutVars>
          <dgm:chMax val="0"/>
          <dgm:bulletEnabled val="1"/>
        </dgm:presLayoutVars>
      </dgm:prSet>
      <dgm:spPr/>
    </dgm:pt>
    <dgm:pt modelId="{A648A581-D7C9-4AD3-91CD-ADB0E9EDC741}" type="pres">
      <dgm:prSet presAssocID="{A3261F31-50C6-4871-AC11-52FC374A69AD}" presName="childText" presStyleLbl="revTx" presStyleIdx="1" presStyleCnt="2">
        <dgm:presLayoutVars>
          <dgm:bulletEnabled val="1"/>
        </dgm:presLayoutVars>
      </dgm:prSet>
      <dgm:spPr/>
    </dgm:pt>
  </dgm:ptLst>
  <dgm:cxnLst>
    <dgm:cxn modelId="{2B629E0B-574B-47A2-ADD4-72D8705DF071}" srcId="{BA1387B5-814D-4B9A-9A2D-03BCE3B398E6}" destId="{FA2D9FB2-9FF0-4E82-A07B-87EB36BE8C62}" srcOrd="0" destOrd="0" parTransId="{62759FF2-19AF-4D61-B220-0D5E950EF824}" sibTransId="{501E4528-3230-44AC-8054-0DADB01F2669}"/>
    <dgm:cxn modelId="{57B0921E-98E7-4A78-88BA-42F91160AC01}" srcId="{FA2D9FB2-9FF0-4E82-A07B-87EB36BE8C62}" destId="{E56858CF-DC5C-4BB3-9D69-0C1CD69F3ED0}" srcOrd="0" destOrd="0" parTransId="{6460948C-F245-423B-84CB-062734DD421C}" sibTransId="{B0A04428-F759-4692-AA2A-99678172BACE}"/>
    <dgm:cxn modelId="{DF6EC66B-D6DE-4C9D-A38E-A2C3C4E52CE7}" type="presOf" srcId="{BA1387B5-814D-4B9A-9A2D-03BCE3B398E6}" destId="{1311CC08-ECA6-4061-A2B8-DB02EE7090CE}" srcOrd="0" destOrd="0" presId="urn:microsoft.com/office/officeart/2005/8/layout/vList2"/>
    <dgm:cxn modelId="{70295F8E-4C0E-4633-9C3E-6EC35218AF91}" type="presOf" srcId="{FA2D9FB2-9FF0-4E82-A07B-87EB36BE8C62}" destId="{C2C67A0F-26CD-4F9C-8979-87A633629C3B}" srcOrd="0" destOrd="0" presId="urn:microsoft.com/office/officeart/2005/8/layout/vList2"/>
    <dgm:cxn modelId="{573831AD-117F-4E73-AC40-DCFB57E9F86C}" type="presOf" srcId="{A3261F31-50C6-4871-AC11-52FC374A69AD}" destId="{DF066F50-D950-4202-B54B-9C4FA4091544}" srcOrd="0" destOrd="0" presId="urn:microsoft.com/office/officeart/2005/8/layout/vList2"/>
    <dgm:cxn modelId="{7214B1E0-6863-476E-9149-09B6BD27E918}" srcId="{BA1387B5-814D-4B9A-9A2D-03BCE3B398E6}" destId="{A3261F31-50C6-4871-AC11-52FC374A69AD}" srcOrd="1" destOrd="0" parTransId="{5683D41F-1085-4CFC-89AD-F555D0EC74A2}" sibTransId="{4B5E29D8-A2EB-4C10-8AB5-6F9E75F2C067}"/>
    <dgm:cxn modelId="{B8F554EC-03AA-41EA-8E3C-672351F5CEEA}" type="presOf" srcId="{E56858CF-DC5C-4BB3-9D69-0C1CD69F3ED0}" destId="{C50270C0-AFCB-463E-BBA1-E96E097DC28F}" srcOrd="0" destOrd="0" presId="urn:microsoft.com/office/officeart/2005/8/layout/vList2"/>
    <dgm:cxn modelId="{F57F17F3-F12A-4EDF-8B6A-6CC07944F7B9}" type="presOf" srcId="{E27489F7-E9C0-4A2A-943F-340A4E933162}" destId="{A648A581-D7C9-4AD3-91CD-ADB0E9EDC741}" srcOrd="0" destOrd="0" presId="urn:microsoft.com/office/officeart/2005/8/layout/vList2"/>
    <dgm:cxn modelId="{A95E37FA-347A-4735-941C-820B8907FFC7}" srcId="{A3261F31-50C6-4871-AC11-52FC374A69AD}" destId="{E27489F7-E9C0-4A2A-943F-340A4E933162}" srcOrd="0" destOrd="0" parTransId="{3CF31576-2C8D-46FA-8304-1BAC42184262}" sibTransId="{9ED43F08-93B1-438F-80BF-51365F8CF3FA}"/>
    <dgm:cxn modelId="{AB875007-717F-4671-BD87-FE1056102C1E}" type="presParOf" srcId="{1311CC08-ECA6-4061-A2B8-DB02EE7090CE}" destId="{C2C67A0F-26CD-4F9C-8979-87A633629C3B}" srcOrd="0" destOrd="0" presId="urn:microsoft.com/office/officeart/2005/8/layout/vList2"/>
    <dgm:cxn modelId="{13AFFF76-0159-4D75-90F0-A85B8B70E920}" type="presParOf" srcId="{1311CC08-ECA6-4061-A2B8-DB02EE7090CE}" destId="{C50270C0-AFCB-463E-BBA1-E96E097DC28F}" srcOrd="1" destOrd="0" presId="urn:microsoft.com/office/officeart/2005/8/layout/vList2"/>
    <dgm:cxn modelId="{133B6DDE-40F0-40AD-BBAC-67A39D61AB2B}" type="presParOf" srcId="{1311CC08-ECA6-4061-A2B8-DB02EE7090CE}" destId="{DF066F50-D950-4202-B54B-9C4FA4091544}" srcOrd="2" destOrd="0" presId="urn:microsoft.com/office/officeart/2005/8/layout/vList2"/>
    <dgm:cxn modelId="{6B8E5116-CD62-4383-8DB2-D47EA492C39A}" type="presParOf" srcId="{1311CC08-ECA6-4061-A2B8-DB02EE7090CE}" destId="{A648A581-D7C9-4AD3-91CD-ADB0E9EDC74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1387B5-814D-4B9A-9A2D-03BCE3B398E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A2D9FB2-9FF0-4E82-A07B-87EB36BE8C62}">
      <dgm:prSet/>
      <dgm:spPr/>
      <dgm:t>
        <a:bodyPr/>
        <a:lstStyle/>
        <a:p>
          <a:r>
            <a:rPr lang="en-US" dirty="0"/>
            <a:t>Nelson Mandela </a:t>
          </a:r>
        </a:p>
      </dgm:t>
    </dgm:pt>
    <dgm:pt modelId="{62759FF2-19AF-4D61-B220-0D5E950EF824}" type="parTrans" cxnId="{2B629E0B-574B-47A2-ADD4-72D8705DF071}">
      <dgm:prSet/>
      <dgm:spPr/>
      <dgm:t>
        <a:bodyPr/>
        <a:lstStyle/>
        <a:p>
          <a:endParaRPr lang="en-US"/>
        </a:p>
      </dgm:t>
    </dgm:pt>
    <dgm:pt modelId="{501E4528-3230-44AC-8054-0DADB01F2669}" type="sibTrans" cxnId="{2B629E0B-574B-47A2-ADD4-72D8705DF071}">
      <dgm:prSet/>
      <dgm:spPr/>
      <dgm:t>
        <a:bodyPr/>
        <a:lstStyle/>
        <a:p>
          <a:endParaRPr lang="en-US"/>
        </a:p>
      </dgm:t>
    </dgm:pt>
    <dgm:pt modelId="{A3261F31-50C6-4871-AC11-52FC374A69AD}">
      <dgm:prSet/>
      <dgm:spPr/>
      <dgm:t>
        <a:bodyPr/>
        <a:lstStyle/>
        <a:p>
          <a:r>
            <a:rPr lang="en-US" dirty="0"/>
            <a:t>General David Petraeus</a:t>
          </a:r>
        </a:p>
      </dgm:t>
    </dgm:pt>
    <dgm:pt modelId="{5683D41F-1085-4CFC-89AD-F555D0EC74A2}" type="parTrans" cxnId="{7214B1E0-6863-476E-9149-09B6BD27E918}">
      <dgm:prSet/>
      <dgm:spPr/>
      <dgm:t>
        <a:bodyPr/>
        <a:lstStyle/>
        <a:p>
          <a:endParaRPr lang="en-US"/>
        </a:p>
      </dgm:t>
    </dgm:pt>
    <dgm:pt modelId="{4B5E29D8-A2EB-4C10-8AB5-6F9E75F2C067}" type="sibTrans" cxnId="{7214B1E0-6863-476E-9149-09B6BD27E918}">
      <dgm:prSet/>
      <dgm:spPr/>
      <dgm:t>
        <a:bodyPr/>
        <a:lstStyle/>
        <a:p>
          <a:endParaRPr lang="en-US"/>
        </a:p>
      </dgm:t>
    </dgm:pt>
    <dgm:pt modelId="{E27489F7-E9C0-4A2A-943F-340A4E933162}">
      <dgm:prSet/>
      <dgm:spPr/>
      <dgm:t>
        <a:bodyPr/>
        <a:lstStyle/>
        <a:p>
          <a:endParaRPr lang="en-US" dirty="0"/>
        </a:p>
      </dgm:t>
    </dgm:pt>
    <dgm:pt modelId="{3CF31576-2C8D-46FA-8304-1BAC42184262}" type="parTrans" cxnId="{A95E37FA-347A-4735-941C-820B8907FFC7}">
      <dgm:prSet/>
      <dgm:spPr/>
      <dgm:t>
        <a:bodyPr/>
        <a:lstStyle/>
        <a:p>
          <a:endParaRPr lang="en-US"/>
        </a:p>
      </dgm:t>
    </dgm:pt>
    <dgm:pt modelId="{9ED43F08-93B1-438F-80BF-51365F8CF3FA}" type="sibTrans" cxnId="{A95E37FA-347A-4735-941C-820B8907FFC7}">
      <dgm:prSet/>
      <dgm:spPr/>
      <dgm:t>
        <a:bodyPr/>
        <a:lstStyle/>
        <a:p>
          <a:endParaRPr lang="en-US"/>
        </a:p>
      </dgm:t>
    </dgm:pt>
    <dgm:pt modelId="{E56858CF-DC5C-4BB3-9D69-0C1CD69F3ED0}">
      <dgm:prSet/>
      <dgm:spPr/>
      <dgm:t>
        <a:bodyPr/>
        <a:lstStyle/>
        <a:p>
          <a:endParaRPr lang="en-US" dirty="0"/>
        </a:p>
      </dgm:t>
    </dgm:pt>
    <dgm:pt modelId="{6460948C-F245-423B-84CB-062734DD421C}" type="parTrans" cxnId="{57B0921E-98E7-4A78-88BA-42F91160AC01}">
      <dgm:prSet/>
      <dgm:spPr/>
      <dgm:t>
        <a:bodyPr/>
        <a:lstStyle/>
        <a:p>
          <a:endParaRPr lang="en-US"/>
        </a:p>
      </dgm:t>
    </dgm:pt>
    <dgm:pt modelId="{B0A04428-F759-4692-AA2A-99678172BACE}" type="sibTrans" cxnId="{57B0921E-98E7-4A78-88BA-42F91160AC01}">
      <dgm:prSet/>
      <dgm:spPr/>
      <dgm:t>
        <a:bodyPr/>
        <a:lstStyle/>
        <a:p>
          <a:endParaRPr lang="en-US"/>
        </a:p>
      </dgm:t>
    </dgm:pt>
    <dgm:pt modelId="{1311CC08-ECA6-4061-A2B8-DB02EE7090CE}" type="pres">
      <dgm:prSet presAssocID="{BA1387B5-814D-4B9A-9A2D-03BCE3B398E6}" presName="linear" presStyleCnt="0">
        <dgm:presLayoutVars>
          <dgm:animLvl val="lvl"/>
          <dgm:resizeHandles val="exact"/>
        </dgm:presLayoutVars>
      </dgm:prSet>
      <dgm:spPr/>
    </dgm:pt>
    <dgm:pt modelId="{C2C67A0F-26CD-4F9C-8979-87A633629C3B}" type="pres">
      <dgm:prSet presAssocID="{FA2D9FB2-9FF0-4E82-A07B-87EB36BE8C62}" presName="parentText" presStyleLbl="node1" presStyleIdx="0" presStyleCnt="2" custScaleY="35683" custLinFactY="-14544" custLinFactNeighborX="-358" custLinFactNeighborY="-100000">
        <dgm:presLayoutVars>
          <dgm:chMax val="0"/>
          <dgm:bulletEnabled val="1"/>
        </dgm:presLayoutVars>
      </dgm:prSet>
      <dgm:spPr/>
    </dgm:pt>
    <dgm:pt modelId="{C50270C0-AFCB-463E-BBA1-E96E097DC28F}" type="pres">
      <dgm:prSet presAssocID="{FA2D9FB2-9FF0-4E82-A07B-87EB36BE8C62}" presName="childText" presStyleLbl="revTx" presStyleIdx="0" presStyleCnt="2">
        <dgm:presLayoutVars>
          <dgm:bulletEnabled val="1"/>
        </dgm:presLayoutVars>
      </dgm:prSet>
      <dgm:spPr/>
    </dgm:pt>
    <dgm:pt modelId="{DF066F50-D950-4202-B54B-9C4FA4091544}" type="pres">
      <dgm:prSet presAssocID="{A3261F31-50C6-4871-AC11-52FC374A69AD}" presName="parentText" presStyleLbl="node1" presStyleIdx="1" presStyleCnt="2" custScaleY="33030" custLinFactNeighborX="-358" custLinFactNeighborY="17298">
        <dgm:presLayoutVars>
          <dgm:chMax val="0"/>
          <dgm:bulletEnabled val="1"/>
        </dgm:presLayoutVars>
      </dgm:prSet>
      <dgm:spPr/>
    </dgm:pt>
    <dgm:pt modelId="{A648A581-D7C9-4AD3-91CD-ADB0E9EDC741}" type="pres">
      <dgm:prSet presAssocID="{A3261F31-50C6-4871-AC11-52FC374A69AD}" presName="childText" presStyleLbl="revTx" presStyleIdx="1" presStyleCnt="2">
        <dgm:presLayoutVars>
          <dgm:bulletEnabled val="1"/>
        </dgm:presLayoutVars>
      </dgm:prSet>
      <dgm:spPr/>
    </dgm:pt>
  </dgm:ptLst>
  <dgm:cxnLst>
    <dgm:cxn modelId="{2B629E0B-574B-47A2-ADD4-72D8705DF071}" srcId="{BA1387B5-814D-4B9A-9A2D-03BCE3B398E6}" destId="{FA2D9FB2-9FF0-4E82-A07B-87EB36BE8C62}" srcOrd="0" destOrd="0" parTransId="{62759FF2-19AF-4D61-B220-0D5E950EF824}" sibTransId="{501E4528-3230-44AC-8054-0DADB01F2669}"/>
    <dgm:cxn modelId="{57B0921E-98E7-4A78-88BA-42F91160AC01}" srcId="{FA2D9FB2-9FF0-4E82-A07B-87EB36BE8C62}" destId="{E56858CF-DC5C-4BB3-9D69-0C1CD69F3ED0}" srcOrd="0" destOrd="0" parTransId="{6460948C-F245-423B-84CB-062734DD421C}" sibTransId="{B0A04428-F759-4692-AA2A-99678172BACE}"/>
    <dgm:cxn modelId="{DF6EC66B-D6DE-4C9D-A38E-A2C3C4E52CE7}" type="presOf" srcId="{BA1387B5-814D-4B9A-9A2D-03BCE3B398E6}" destId="{1311CC08-ECA6-4061-A2B8-DB02EE7090CE}" srcOrd="0" destOrd="0" presId="urn:microsoft.com/office/officeart/2005/8/layout/vList2"/>
    <dgm:cxn modelId="{70295F8E-4C0E-4633-9C3E-6EC35218AF91}" type="presOf" srcId="{FA2D9FB2-9FF0-4E82-A07B-87EB36BE8C62}" destId="{C2C67A0F-26CD-4F9C-8979-87A633629C3B}" srcOrd="0" destOrd="0" presId="urn:microsoft.com/office/officeart/2005/8/layout/vList2"/>
    <dgm:cxn modelId="{573831AD-117F-4E73-AC40-DCFB57E9F86C}" type="presOf" srcId="{A3261F31-50C6-4871-AC11-52FC374A69AD}" destId="{DF066F50-D950-4202-B54B-9C4FA4091544}" srcOrd="0" destOrd="0" presId="urn:microsoft.com/office/officeart/2005/8/layout/vList2"/>
    <dgm:cxn modelId="{7214B1E0-6863-476E-9149-09B6BD27E918}" srcId="{BA1387B5-814D-4B9A-9A2D-03BCE3B398E6}" destId="{A3261F31-50C6-4871-AC11-52FC374A69AD}" srcOrd="1" destOrd="0" parTransId="{5683D41F-1085-4CFC-89AD-F555D0EC74A2}" sibTransId="{4B5E29D8-A2EB-4C10-8AB5-6F9E75F2C067}"/>
    <dgm:cxn modelId="{B8F554EC-03AA-41EA-8E3C-672351F5CEEA}" type="presOf" srcId="{E56858CF-DC5C-4BB3-9D69-0C1CD69F3ED0}" destId="{C50270C0-AFCB-463E-BBA1-E96E097DC28F}" srcOrd="0" destOrd="0" presId="urn:microsoft.com/office/officeart/2005/8/layout/vList2"/>
    <dgm:cxn modelId="{F57F17F3-F12A-4EDF-8B6A-6CC07944F7B9}" type="presOf" srcId="{E27489F7-E9C0-4A2A-943F-340A4E933162}" destId="{A648A581-D7C9-4AD3-91CD-ADB0E9EDC741}" srcOrd="0" destOrd="0" presId="urn:microsoft.com/office/officeart/2005/8/layout/vList2"/>
    <dgm:cxn modelId="{A95E37FA-347A-4735-941C-820B8907FFC7}" srcId="{A3261F31-50C6-4871-AC11-52FC374A69AD}" destId="{E27489F7-E9C0-4A2A-943F-340A4E933162}" srcOrd="0" destOrd="0" parTransId="{3CF31576-2C8D-46FA-8304-1BAC42184262}" sibTransId="{9ED43F08-93B1-438F-80BF-51365F8CF3FA}"/>
    <dgm:cxn modelId="{AB875007-717F-4671-BD87-FE1056102C1E}" type="presParOf" srcId="{1311CC08-ECA6-4061-A2B8-DB02EE7090CE}" destId="{C2C67A0F-26CD-4F9C-8979-87A633629C3B}" srcOrd="0" destOrd="0" presId="urn:microsoft.com/office/officeart/2005/8/layout/vList2"/>
    <dgm:cxn modelId="{13AFFF76-0159-4D75-90F0-A85B8B70E920}" type="presParOf" srcId="{1311CC08-ECA6-4061-A2B8-DB02EE7090CE}" destId="{C50270C0-AFCB-463E-BBA1-E96E097DC28F}" srcOrd="1" destOrd="0" presId="urn:microsoft.com/office/officeart/2005/8/layout/vList2"/>
    <dgm:cxn modelId="{133B6DDE-40F0-40AD-BBAC-67A39D61AB2B}" type="presParOf" srcId="{1311CC08-ECA6-4061-A2B8-DB02EE7090CE}" destId="{DF066F50-D950-4202-B54B-9C4FA4091544}" srcOrd="2" destOrd="0" presId="urn:microsoft.com/office/officeart/2005/8/layout/vList2"/>
    <dgm:cxn modelId="{6B8E5116-CD62-4383-8DB2-D47EA492C39A}" type="presParOf" srcId="{1311CC08-ECA6-4061-A2B8-DB02EE7090CE}" destId="{A648A581-D7C9-4AD3-91CD-ADB0E9EDC741}" srcOrd="3"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B6BB3-5BD9-482A-80BB-3687FFB85448}">
      <dsp:nvSpPr>
        <dsp:cNvPr id="0" name=""/>
        <dsp:cNvSpPr/>
      </dsp:nvSpPr>
      <dsp:spPr>
        <a:xfrm>
          <a:off x="0" y="4194433"/>
          <a:ext cx="6269038" cy="13767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Two Mutually Exclusive Styles of Leadership </a:t>
          </a:r>
        </a:p>
      </dsp:txBody>
      <dsp:txXfrm>
        <a:off x="0" y="4194433"/>
        <a:ext cx="6269038" cy="1376706"/>
      </dsp:txXfrm>
    </dsp:sp>
    <dsp:sp modelId="{41C50C80-961E-43A8-8DD6-EBC12B6EF30A}">
      <dsp:nvSpPr>
        <dsp:cNvPr id="0" name=""/>
        <dsp:cNvSpPr/>
      </dsp:nvSpPr>
      <dsp:spPr>
        <a:xfrm rot="10800000">
          <a:off x="0" y="2097709"/>
          <a:ext cx="6269038" cy="2117374"/>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Established Two Concepts: </a:t>
          </a:r>
        </a:p>
      </dsp:txBody>
      <dsp:txXfrm rot="-10800000">
        <a:off x="0" y="2097709"/>
        <a:ext cx="6269038" cy="743198"/>
      </dsp:txXfrm>
    </dsp:sp>
    <dsp:sp modelId="{00D5EBF4-5154-4DC4-9122-7257EE8E3EE4}">
      <dsp:nvSpPr>
        <dsp:cNvPr id="0" name=""/>
        <dsp:cNvSpPr/>
      </dsp:nvSpPr>
      <dsp:spPr>
        <a:xfrm>
          <a:off x="0" y="2840907"/>
          <a:ext cx="3134518" cy="63309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a:t>Transforming Leadership</a:t>
          </a:r>
        </a:p>
      </dsp:txBody>
      <dsp:txXfrm>
        <a:off x="0" y="2840907"/>
        <a:ext cx="3134518" cy="633095"/>
      </dsp:txXfrm>
    </dsp:sp>
    <dsp:sp modelId="{A9538C90-4CC9-4F05-8563-C7E06E2149BF}">
      <dsp:nvSpPr>
        <dsp:cNvPr id="0" name=""/>
        <dsp:cNvSpPr/>
      </dsp:nvSpPr>
      <dsp:spPr>
        <a:xfrm>
          <a:off x="3134519" y="2840907"/>
          <a:ext cx="3134518" cy="633095"/>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a:t>Transactional Leadership</a:t>
          </a:r>
        </a:p>
      </dsp:txBody>
      <dsp:txXfrm>
        <a:off x="3134519" y="2840907"/>
        <a:ext cx="3134518" cy="633095"/>
      </dsp:txXfrm>
    </dsp:sp>
    <dsp:sp modelId="{24B4A244-E8A4-4607-8FFD-F73859209F4D}">
      <dsp:nvSpPr>
        <dsp:cNvPr id="0" name=""/>
        <dsp:cNvSpPr/>
      </dsp:nvSpPr>
      <dsp:spPr>
        <a:xfrm rot="10800000">
          <a:off x="0" y="984"/>
          <a:ext cx="6269038" cy="2117374"/>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James MacGregor Burns (1978)</a:t>
          </a:r>
        </a:p>
      </dsp:txBody>
      <dsp:txXfrm rot="10800000">
        <a:off x="0" y="984"/>
        <a:ext cx="6269038" cy="1375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67A0F-26CD-4F9C-8979-87A633629C3B}">
      <dsp:nvSpPr>
        <dsp:cNvPr id="0" name=""/>
        <dsp:cNvSpPr/>
      </dsp:nvSpPr>
      <dsp:spPr>
        <a:xfrm>
          <a:off x="0" y="273442"/>
          <a:ext cx="6269038" cy="7915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Bernard M. Bass (1985)</a:t>
          </a:r>
        </a:p>
      </dsp:txBody>
      <dsp:txXfrm>
        <a:off x="38638" y="312080"/>
        <a:ext cx="6191762" cy="714229"/>
      </dsp:txXfrm>
    </dsp:sp>
    <dsp:sp modelId="{DF066F50-D950-4202-B54B-9C4FA4091544}">
      <dsp:nvSpPr>
        <dsp:cNvPr id="0" name=""/>
        <dsp:cNvSpPr/>
      </dsp:nvSpPr>
      <dsp:spPr>
        <a:xfrm>
          <a:off x="0" y="1159987"/>
          <a:ext cx="6269038" cy="79150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Developments</a:t>
          </a:r>
        </a:p>
      </dsp:txBody>
      <dsp:txXfrm>
        <a:off x="38638" y="1198625"/>
        <a:ext cx="6191762" cy="714229"/>
      </dsp:txXfrm>
    </dsp:sp>
    <dsp:sp modelId="{A648A581-D7C9-4AD3-91CD-ADB0E9EDC741}">
      <dsp:nvSpPr>
        <dsp:cNvPr id="0" name=""/>
        <dsp:cNvSpPr/>
      </dsp:nvSpPr>
      <dsp:spPr>
        <a:xfrm>
          <a:off x="0" y="1951492"/>
          <a:ext cx="6269038" cy="334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Psychological Mechanisms Explained</a:t>
          </a:r>
        </a:p>
        <a:p>
          <a:pPr marL="228600" lvl="1" indent="-228600" algn="l" defTabSz="1155700">
            <a:lnSpc>
              <a:spcPct val="90000"/>
            </a:lnSpc>
            <a:spcBef>
              <a:spcPct val="0"/>
            </a:spcBef>
            <a:spcAft>
              <a:spcPct val="20000"/>
            </a:spcAft>
            <a:buChar char="•"/>
          </a:pPr>
          <a:r>
            <a:rPr lang="en-US" sz="2600" kern="1200" dirty="0"/>
            <a:t>Transformational (</a:t>
          </a:r>
          <a:r>
            <a:rPr lang="en-US" sz="2600" i="1" kern="1200" dirty="0"/>
            <a:t>replaces transforming</a:t>
          </a:r>
          <a:r>
            <a:rPr lang="en-US" sz="2600" kern="1200" dirty="0"/>
            <a:t>)</a:t>
          </a:r>
        </a:p>
        <a:p>
          <a:pPr marL="228600" lvl="1" indent="-228600" algn="l" defTabSz="1155700">
            <a:lnSpc>
              <a:spcPct val="90000"/>
            </a:lnSpc>
            <a:spcBef>
              <a:spcPct val="0"/>
            </a:spcBef>
            <a:spcAft>
              <a:spcPct val="20000"/>
            </a:spcAft>
            <a:buChar char="•"/>
          </a:pPr>
          <a:r>
            <a:rPr lang="en-US" sz="2600" kern="1200" dirty="0"/>
            <a:t>Measurement of Transformational Leadership &amp; Impact on Follower Motivation and Performance </a:t>
          </a:r>
        </a:p>
        <a:p>
          <a:pPr marL="228600" lvl="1" indent="-228600" algn="l" defTabSz="1155700">
            <a:lnSpc>
              <a:spcPct val="90000"/>
            </a:lnSpc>
            <a:spcBef>
              <a:spcPct val="0"/>
            </a:spcBef>
            <a:spcAft>
              <a:spcPct val="20000"/>
            </a:spcAft>
            <a:buChar char="•"/>
          </a:pPr>
          <a:r>
            <a:rPr lang="en-US" sz="2600" kern="1200" dirty="0"/>
            <a:t>Three Ways to Influence Followers </a:t>
          </a:r>
        </a:p>
        <a:p>
          <a:pPr marL="228600" lvl="1" indent="-228600" algn="l" defTabSz="1155700">
            <a:lnSpc>
              <a:spcPct val="90000"/>
            </a:lnSpc>
            <a:spcBef>
              <a:spcPct val="0"/>
            </a:spcBef>
            <a:spcAft>
              <a:spcPct val="20000"/>
            </a:spcAft>
            <a:buChar char="•"/>
          </a:pPr>
          <a:r>
            <a:rPr lang="en-US" sz="2600" kern="1200" dirty="0"/>
            <a:t>Full-Range </a:t>
          </a:r>
          <a:r>
            <a:rPr lang="en-US" sz="2600" i="1" kern="1200" dirty="0"/>
            <a:t>or </a:t>
          </a:r>
          <a:r>
            <a:rPr lang="en-US" sz="2600" i="0" kern="1200" dirty="0"/>
            <a:t>Full-</a:t>
          </a:r>
          <a:r>
            <a:rPr lang="en-US" sz="2600" kern="1200" dirty="0"/>
            <a:t>Continuum of Leadership (</a:t>
          </a:r>
          <a:r>
            <a:rPr lang="en-US" sz="2600" i="1" kern="1200" dirty="0"/>
            <a:t>not mutually exclusive</a:t>
          </a:r>
          <a:r>
            <a:rPr lang="en-US" sz="2600" kern="1200" dirty="0"/>
            <a:t>)</a:t>
          </a:r>
        </a:p>
      </dsp:txBody>
      <dsp:txXfrm>
        <a:off x="0" y="1951492"/>
        <a:ext cx="6269038" cy="3347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2DB93-69E7-4F14-976D-6C8B5B498A57}">
      <dsp:nvSpPr>
        <dsp:cNvPr id="0" name=""/>
        <dsp:cNvSpPr/>
      </dsp:nvSpPr>
      <dsp:spPr>
        <a:xfrm>
          <a:off x="258762" y="0"/>
          <a:ext cx="5572125" cy="5572125"/>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66A9D9-E1F2-4AC0-9DCB-18303EE73DD1}">
      <dsp:nvSpPr>
        <dsp:cNvPr id="0" name=""/>
        <dsp:cNvSpPr/>
      </dsp:nvSpPr>
      <dsp:spPr>
        <a:xfrm>
          <a:off x="788114" y="529351"/>
          <a:ext cx="2173128" cy="21731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Idealized Influence </a:t>
          </a:r>
        </a:p>
      </dsp:txBody>
      <dsp:txXfrm>
        <a:off x="894197" y="635434"/>
        <a:ext cx="1960962" cy="1960962"/>
      </dsp:txXfrm>
    </dsp:sp>
    <dsp:sp modelId="{7A9C42A4-5DC3-45A0-997A-7D8AE6CDE278}">
      <dsp:nvSpPr>
        <dsp:cNvPr id="0" name=""/>
        <dsp:cNvSpPr/>
      </dsp:nvSpPr>
      <dsp:spPr>
        <a:xfrm>
          <a:off x="3128406" y="529351"/>
          <a:ext cx="2173128" cy="2173128"/>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Inspirational Motivation </a:t>
          </a:r>
        </a:p>
      </dsp:txBody>
      <dsp:txXfrm>
        <a:off x="3234489" y="635434"/>
        <a:ext cx="1960962" cy="1960962"/>
      </dsp:txXfrm>
    </dsp:sp>
    <dsp:sp modelId="{F8F6C4AA-55AF-4520-B198-722B0AE6BCB2}">
      <dsp:nvSpPr>
        <dsp:cNvPr id="0" name=""/>
        <dsp:cNvSpPr/>
      </dsp:nvSpPr>
      <dsp:spPr>
        <a:xfrm>
          <a:off x="788114" y="2869644"/>
          <a:ext cx="2173128" cy="2173128"/>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Intellectual Stimulation </a:t>
          </a:r>
        </a:p>
      </dsp:txBody>
      <dsp:txXfrm>
        <a:off x="894197" y="2975727"/>
        <a:ext cx="1960962" cy="1960962"/>
      </dsp:txXfrm>
    </dsp:sp>
    <dsp:sp modelId="{9E0124DE-11E3-4F99-9E7D-A69997DCBE71}">
      <dsp:nvSpPr>
        <dsp:cNvPr id="0" name=""/>
        <dsp:cNvSpPr/>
      </dsp:nvSpPr>
      <dsp:spPr>
        <a:xfrm>
          <a:off x="3128406" y="2869644"/>
          <a:ext cx="2173128" cy="217312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Individualized Consideration </a:t>
          </a:r>
        </a:p>
      </dsp:txBody>
      <dsp:txXfrm>
        <a:off x="3234489" y="2975727"/>
        <a:ext cx="1960962" cy="1960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67A0F-26CD-4F9C-8979-87A633629C3B}">
      <dsp:nvSpPr>
        <dsp:cNvPr id="0" name=""/>
        <dsp:cNvSpPr/>
      </dsp:nvSpPr>
      <dsp:spPr>
        <a:xfrm>
          <a:off x="0" y="0"/>
          <a:ext cx="6269038" cy="5477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Jeff Bezos</a:t>
          </a:r>
        </a:p>
      </dsp:txBody>
      <dsp:txXfrm>
        <a:off x="26739" y="26739"/>
        <a:ext cx="6215560" cy="494270"/>
      </dsp:txXfrm>
    </dsp:sp>
    <dsp:sp modelId="{C50270C0-AFCB-463E-BBA1-E96E097DC28F}">
      <dsp:nvSpPr>
        <dsp:cNvPr id="0" name=""/>
        <dsp:cNvSpPr/>
      </dsp:nvSpPr>
      <dsp:spPr>
        <a:xfrm>
          <a:off x="0" y="1746584"/>
          <a:ext cx="6269038"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dsp:txBody>
      <dsp:txXfrm>
        <a:off x="0" y="1746584"/>
        <a:ext cx="6269038" cy="1059840"/>
      </dsp:txXfrm>
    </dsp:sp>
    <dsp:sp modelId="{DF066F50-D950-4202-B54B-9C4FA4091544}">
      <dsp:nvSpPr>
        <dsp:cNvPr id="0" name=""/>
        <dsp:cNvSpPr/>
      </dsp:nvSpPr>
      <dsp:spPr>
        <a:xfrm>
          <a:off x="0" y="2989755"/>
          <a:ext cx="6269038" cy="50702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Elon Musk</a:t>
          </a:r>
        </a:p>
      </dsp:txBody>
      <dsp:txXfrm>
        <a:off x="24751" y="3014506"/>
        <a:ext cx="6219536" cy="457521"/>
      </dsp:txXfrm>
    </dsp:sp>
    <dsp:sp modelId="{A648A581-D7C9-4AD3-91CD-ADB0E9EDC741}">
      <dsp:nvSpPr>
        <dsp:cNvPr id="0" name=""/>
        <dsp:cNvSpPr/>
      </dsp:nvSpPr>
      <dsp:spPr>
        <a:xfrm>
          <a:off x="0" y="3313448"/>
          <a:ext cx="6269038"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dsp:txBody>
      <dsp:txXfrm>
        <a:off x="0" y="3313448"/>
        <a:ext cx="6269038" cy="1059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67A0F-26CD-4F9C-8979-87A633629C3B}">
      <dsp:nvSpPr>
        <dsp:cNvPr id="0" name=""/>
        <dsp:cNvSpPr/>
      </dsp:nvSpPr>
      <dsp:spPr>
        <a:xfrm>
          <a:off x="0" y="0"/>
          <a:ext cx="6269038" cy="9072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Nelson Mandela </a:t>
          </a:r>
        </a:p>
      </dsp:txBody>
      <dsp:txXfrm>
        <a:off x="44286" y="44286"/>
        <a:ext cx="6180466" cy="818636"/>
      </dsp:txXfrm>
    </dsp:sp>
    <dsp:sp modelId="{C50270C0-AFCB-463E-BBA1-E96E097DC28F}">
      <dsp:nvSpPr>
        <dsp:cNvPr id="0" name=""/>
        <dsp:cNvSpPr/>
      </dsp:nvSpPr>
      <dsp:spPr>
        <a:xfrm>
          <a:off x="0" y="1759947"/>
          <a:ext cx="6269038"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44450" rIns="248920" bIns="44450" numCol="1" spcCol="1270" anchor="t" anchorCtr="0">
          <a:noAutofit/>
        </a:bodyPr>
        <a:lstStyle/>
        <a:p>
          <a:pPr marL="228600" lvl="1" indent="-228600" algn="l" defTabSz="1200150">
            <a:lnSpc>
              <a:spcPct val="90000"/>
            </a:lnSpc>
            <a:spcBef>
              <a:spcPct val="0"/>
            </a:spcBef>
            <a:spcAft>
              <a:spcPct val="20000"/>
            </a:spcAft>
            <a:buChar char="•"/>
          </a:pPr>
          <a:endParaRPr lang="en-US" sz="2700" kern="1200" dirty="0"/>
        </a:p>
      </dsp:txBody>
      <dsp:txXfrm>
        <a:off x="0" y="1759947"/>
        <a:ext cx="6269038" cy="1059840"/>
      </dsp:txXfrm>
    </dsp:sp>
    <dsp:sp modelId="{DF066F50-D950-4202-B54B-9C4FA4091544}">
      <dsp:nvSpPr>
        <dsp:cNvPr id="0" name=""/>
        <dsp:cNvSpPr/>
      </dsp:nvSpPr>
      <dsp:spPr>
        <a:xfrm>
          <a:off x="0" y="3003118"/>
          <a:ext cx="6269038" cy="83975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General David Petraeus</a:t>
          </a:r>
        </a:p>
      </dsp:txBody>
      <dsp:txXfrm>
        <a:off x="40994" y="3044112"/>
        <a:ext cx="6187050" cy="757770"/>
      </dsp:txXfrm>
    </dsp:sp>
    <dsp:sp modelId="{A648A581-D7C9-4AD3-91CD-ADB0E9EDC741}">
      <dsp:nvSpPr>
        <dsp:cNvPr id="0" name=""/>
        <dsp:cNvSpPr/>
      </dsp:nvSpPr>
      <dsp:spPr>
        <a:xfrm>
          <a:off x="0" y="3659545"/>
          <a:ext cx="6269038"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44450" rIns="248920" bIns="44450" numCol="1" spcCol="1270" anchor="t" anchorCtr="0">
          <a:noAutofit/>
        </a:bodyPr>
        <a:lstStyle/>
        <a:p>
          <a:pPr marL="228600" lvl="1" indent="-228600" algn="l" defTabSz="1200150">
            <a:lnSpc>
              <a:spcPct val="90000"/>
            </a:lnSpc>
            <a:spcBef>
              <a:spcPct val="0"/>
            </a:spcBef>
            <a:spcAft>
              <a:spcPct val="20000"/>
            </a:spcAft>
            <a:buChar char="•"/>
          </a:pPr>
          <a:endParaRPr lang="en-US" sz="2700" kern="1200" dirty="0"/>
        </a:p>
      </dsp:txBody>
      <dsp:txXfrm>
        <a:off x="0" y="3659545"/>
        <a:ext cx="6269038" cy="10598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1B4F5-FE8A-47C3-976B-9E23E1E5B867}" type="datetimeFigureOut">
              <a:rPr lang="en-US" smtClean="0"/>
              <a:t>7/2/2019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D16F0-FE3E-4358-AF5B-E54359244402}" type="slidenum">
              <a:rPr lang="en-US" smtClean="0"/>
              <a:t>‹#›</a:t>
            </a:fld>
            <a:endParaRPr lang="en-US"/>
          </a:p>
        </p:txBody>
      </p:sp>
    </p:spTree>
    <p:extLst>
      <p:ext uri="{BB962C8B-B14F-4D97-AF65-F5344CB8AC3E}">
        <p14:creationId xmlns:p14="http://schemas.microsoft.com/office/powerpoint/2010/main" val="155567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AD16F0-FE3E-4358-AF5B-E54359244402}" type="slidenum">
              <a:rPr lang="en-US" smtClean="0"/>
              <a:t>1</a:t>
            </a:fld>
            <a:endParaRPr lang="en-US"/>
          </a:p>
        </p:txBody>
      </p:sp>
    </p:spTree>
    <p:extLst>
      <p:ext uri="{BB962C8B-B14F-4D97-AF65-F5344CB8AC3E}">
        <p14:creationId xmlns:p14="http://schemas.microsoft.com/office/powerpoint/2010/main" val="3656237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Jeff Bezos:</a:t>
            </a:r>
          </a:p>
          <a:p>
            <a:pPr marL="171450" indent="-171450">
              <a:buFont typeface="Arial" panose="020B0604020202020204" pitchFamily="34" charset="0"/>
              <a:buChar char="•"/>
            </a:pPr>
            <a:r>
              <a:rPr lang="en-US" dirty="0"/>
              <a:t>Charismatic-able to inspire confidence and secure the commitment of talent and investors to his vision. </a:t>
            </a:r>
          </a:p>
          <a:p>
            <a:pPr marL="171450" indent="-171450">
              <a:buFont typeface="Arial" panose="020B0604020202020204" pitchFamily="34" charset="0"/>
              <a:buChar char="•"/>
            </a:pPr>
            <a:r>
              <a:rPr lang="en-US" dirty="0"/>
              <a:t>His vision helped transform the face of business. Amazon went from being an online book retailer to offering more than 15 million products today. They have also expanded into other services such as cloud services, Prime membership program, Kindle, and other areas. </a:t>
            </a:r>
          </a:p>
          <a:p>
            <a:pPr marL="171450" indent="-171450">
              <a:buFont typeface="Arial" panose="020B0604020202020204" pitchFamily="34" charset="0"/>
              <a:buChar char="•"/>
            </a:pPr>
            <a:r>
              <a:rPr lang="en-US" dirty="0"/>
              <a:t>Challenged the status quo and helped people expand the way they think. Amazon started by shaking up retail book sales, but Bezos encourage and inspired his team to think much broader. For example, they have continued to expand and innovate the product delivery services for customers. They are even testing drones for delivery of packages.  </a:t>
            </a:r>
          </a:p>
          <a:p>
            <a:pPr marL="0" indent="0">
              <a:buFont typeface="Arial" panose="020B0604020202020204" pitchFamily="34" charset="0"/>
              <a:buNone/>
            </a:pPr>
            <a:r>
              <a:rPr lang="en-US" b="1" dirty="0"/>
              <a:t>Elon Musk</a:t>
            </a:r>
            <a:r>
              <a:rPr lang="en-US" dirty="0"/>
              <a:t>-clearly fits the definition of a transformational leader:</a:t>
            </a:r>
          </a:p>
          <a:p>
            <a:pPr marL="171450" indent="-171450">
              <a:buFont typeface="Arial" panose="020B0604020202020204" pitchFamily="34" charset="0"/>
              <a:buChar char="•"/>
            </a:pPr>
            <a:r>
              <a:rPr lang="en-US" dirty="0"/>
              <a:t>He articulates a clear vision that is attractive, simple, understandable, and beneficial. His vision motivates and inspires his followers, and he demonstrates perseverance as he strives to actualize his vision. </a:t>
            </a:r>
          </a:p>
          <a:p>
            <a:pPr marL="628650" lvl="1" indent="-171450">
              <a:buFont typeface="Arial" panose="020B0604020202020204" pitchFamily="34" charset="0"/>
              <a:buChar char="•"/>
            </a:pPr>
            <a:r>
              <a:rPr lang="en-US" dirty="0"/>
              <a:t>He not only inspires his employees to accept his standards and philosophy, but supports his team even when things go wrong and views failure as an opportunity to learn. </a:t>
            </a:r>
          </a:p>
          <a:p>
            <a:pPr marL="1085850" lvl="2" indent="-171450">
              <a:buFont typeface="Arial" panose="020B0604020202020204" pitchFamily="34" charset="0"/>
              <a:buChar char="•"/>
            </a:pPr>
            <a:r>
              <a:rPr lang="en-US" dirty="0"/>
              <a:t>For example, when the SpaceX rocket failed on the first launch attempt, he addressed his employees directly, encouraging them to press ahead and stating that he would never give up on helping the organization reach his vision. Now, we have entered a new stage of space transportation as direct result of his dedication to the vision. He saw an opportunity to change space flight and now we have reusable boosters that can land themselves autonomously after take off, saving millions per flight. </a:t>
            </a:r>
          </a:p>
          <a:p>
            <a:pPr marL="171450" lvl="0" indent="-171450">
              <a:buFont typeface="Arial" panose="020B0604020202020204" pitchFamily="34" charset="0"/>
              <a:buChar char="•"/>
            </a:pPr>
            <a:r>
              <a:rPr lang="en-US" dirty="0"/>
              <a:t>He earns the trust of his followers. </a:t>
            </a:r>
          </a:p>
          <a:p>
            <a:pPr marL="628650" lvl="1" indent="-171450">
              <a:buFont typeface="Arial" panose="020B0604020202020204" pitchFamily="34" charset="0"/>
              <a:buChar char="•"/>
            </a:pPr>
            <a:r>
              <a:rPr lang="en-US" dirty="0"/>
              <a:t>He demonstrates a level of predictability and reliability that demonstrates his commitment to the organization. For example, he personally funded Tesla motors through its various financial crisis. </a:t>
            </a:r>
          </a:p>
          <a:p>
            <a:pPr marL="171450" lvl="0" indent="-171450">
              <a:buFont typeface="Arial" panose="020B0604020202020204" pitchFamily="34" charset="0"/>
              <a:buChar char="•"/>
            </a:pPr>
            <a:r>
              <a:rPr lang="en-US" dirty="0"/>
              <a:t>He influences and sets the bar for the industries he has a presence in. </a:t>
            </a:r>
          </a:p>
          <a:p>
            <a:pPr marL="628650" lvl="1" indent="-171450">
              <a:buFont typeface="Arial" panose="020B0604020202020204" pitchFamily="34" charset="0"/>
              <a:buChar char="•"/>
            </a:pPr>
            <a:r>
              <a:rPr lang="en-US" dirty="0"/>
              <a:t>Solar city-founded to help combat global warming </a:t>
            </a:r>
          </a:p>
          <a:p>
            <a:pPr marL="628650" lvl="1" indent="-171450">
              <a:buFont typeface="Arial" panose="020B0604020202020204" pitchFamily="34" charset="0"/>
              <a:buChar char="•"/>
            </a:pPr>
            <a:r>
              <a:rPr lang="en-US" dirty="0"/>
              <a:t>Tesla-made electric cars more financially accessible and commonplace; makes Tesla’s technology patents available to the rest of the industry to encourage them to increase their electric vehicle offerings </a:t>
            </a:r>
          </a:p>
          <a:p>
            <a:pPr marL="628650" lvl="1" indent="-171450">
              <a:buFont typeface="Arial" panose="020B0604020202020204" pitchFamily="34" charset="0"/>
              <a:buChar char="•"/>
            </a:pPr>
            <a:r>
              <a:rPr lang="en-US" dirty="0"/>
              <a:t>Space X-partners with NASA to make space flight financially accessible to the average person and to explore colonization as a solution to mass extinction on Earth</a:t>
            </a:r>
          </a:p>
          <a:p>
            <a:pPr marL="171450" lvl="0" indent="-171450">
              <a:buFont typeface="Arial" panose="020B0604020202020204" pitchFamily="34" charset="0"/>
              <a:buChar char="•"/>
            </a:pPr>
            <a:r>
              <a:rPr lang="en-US" dirty="0"/>
              <a:t>He is gifted as spotting what is not working, creating a vision for changes, and enacting his vision by tapping skilled followers that can help make his vision a reality. </a:t>
            </a:r>
          </a:p>
          <a:p>
            <a:pPr marL="628650" lvl="1" indent="-171450">
              <a:buFont typeface="Arial" panose="020B0604020202020204" pitchFamily="34" charset="0"/>
              <a:buChar char="•"/>
            </a:pPr>
            <a:r>
              <a:rPr lang="en-US" dirty="0"/>
              <a:t>Hyperloop-saw a problem with the California High Speed Rail System and set about developing an alternative, which if completed, will revolutionize travel </a:t>
            </a:r>
          </a:p>
          <a:p>
            <a:pPr marL="171450" lvl="0" indent="-171450">
              <a:buFont typeface="Arial" panose="020B0604020202020204" pitchFamily="34" charset="0"/>
              <a:buChar char="•"/>
            </a:pPr>
            <a:r>
              <a:rPr lang="en-US" dirty="0"/>
              <a:t>He is confident in his abilities and acknowledges his weaknesses</a:t>
            </a:r>
          </a:p>
          <a:p>
            <a:pPr marL="628650" lvl="1" indent="-171450">
              <a:buFont typeface="Arial" panose="020B0604020202020204" pitchFamily="34" charset="0"/>
              <a:buChar char="•"/>
            </a:pPr>
            <a:r>
              <a:rPr lang="en-US" dirty="0"/>
              <a:t>To compensate for any areas of weakness he hires professionals at the top of their field and trust them to word to his standard of excellence in performance. </a:t>
            </a:r>
          </a:p>
          <a:p>
            <a:pPr marL="171450" lvl="0" indent="-171450">
              <a:buFont typeface="Arial" panose="020B0604020202020204" pitchFamily="34" charset="0"/>
              <a:buChar char="•"/>
            </a:pPr>
            <a:r>
              <a:rPr lang="en-US" dirty="0"/>
              <a:t>He is known for immersing himself in the tasks and goals of his organization. In fact, he has a reputation for sleeping very little and working directly on projects with his team. </a:t>
            </a:r>
          </a:p>
          <a:p>
            <a:pPr marL="171450" lvl="0" indent="-171450">
              <a:buFont typeface="Arial" panose="020B0604020202020204" pitchFamily="34" charset="0"/>
              <a:buChar char="•"/>
            </a:pPr>
            <a:r>
              <a:rPr lang="en-US" b="1" i="1" dirty="0"/>
              <a:t>(Click)</a:t>
            </a:r>
            <a:r>
              <a:rPr lang="en-US" b="0" i="0" dirty="0"/>
              <a:t> Finally, Musk operates under 9 principles which point to his transformational leadership style:</a:t>
            </a:r>
          </a:p>
          <a:p>
            <a:pPr marL="628650" lvl="1" indent="-171450">
              <a:buFont typeface="Arial" panose="020B0604020202020204" pitchFamily="34" charset="0"/>
              <a:buChar char="•"/>
            </a:pPr>
            <a:r>
              <a:rPr lang="en-US" b="0" i="0" dirty="0"/>
              <a:t>Focus on delivering the best quality produce that you possibly can that creates real value for the customer. </a:t>
            </a:r>
          </a:p>
          <a:p>
            <a:pPr marL="628650" lvl="1" indent="-171450">
              <a:buFont typeface="Arial" panose="020B0604020202020204" pitchFamily="34" charset="0"/>
              <a:buChar char="•"/>
            </a:pPr>
            <a:r>
              <a:rPr lang="en-US" b="0" i="0" dirty="0"/>
              <a:t>Do your one thing exceptionally well</a:t>
            </a:r>
          </a:p>
          <a:p>
            <a:pPr marL="628650" lvl="1" indent="-171450">
              <a:buFont typeface="Arial" panose="020B0604020202020204" pitchFamily="34" charset="0"/>
              <a:buChar char="•"/>
            </a:pPr>
            <a:r>
              <a:rPr lang="en-US" b="0" i="0" dirty="0"/>
              <a:t>Break down hierarchies and silos to encourage open dialogue, idea sharing, and collaboration</a:t>
            </a:r>
          </a:p>
          <a:p>
            <a:pPr marL="628650" lvl="1" indent="-171450">
              <a:buFont typeface="Arial" panose="020B0604020202020204" pitchFamily="34" charset="0"/>
              <a:buChar char="•"/>
            </a:pPr>
            <a:r>
              <a:rPr lang="en-US" b="0" i="0" dirty="0"/>
              <a:t>Take problems back to first principles and understand the fundamentals in order to build out solutions </a:t>
            </a:r>
          </a:p>
          <a:p>
            <a:pPr marL="628650" lvl="1" indent="-171450">
              <a:buFont typeface="Arial" panose="020B0604020202020204" pitchFamily="34" charset="0"/>
              <a:buChar char="•"/>
            </a:pPr>
            <a:r>
              <a:rPr lang="en-US" b="0" i="0" dirty="0"/>
              <a:t>Actively self analyze, and look for criticism and feedback of your thinking and ideas from others </a:t>
            </a:r>
          </a:p>
          <a:p>
            <a:pPr marL="628650" lvl="1" indent="-171450">
              <a:buFont typeface="Arial" panose="020B0604020202020204" pitchFamily="34" charset="0"/>
              <a:buChar char="•"/>
            </a:pPr>
            <a:r>
              <a:rPr lang="en-US" b="0" i="0" dirty="0"/>
              <a:t>Accept failure, practice for it, and don’t be afraid </a:t>
            </a:r>
          </a:p>
          <a:p>
            <a:pPr marL="628650" lvl="1" indent="-171450">
              <a:buFont typeface="Arial" panose="020B0604020202020204" pitchFamily="34" charset="0"/>
              <a:buChar char="•"/>
            </a:pPr>
            <a:r>
              <a:rPr lang="en-US" b="0" i="0" dirty="0"/>
              <a:t>Focus on building the best possible team and don’t compromise </a:t>
            </a:r>
          </a:p>
          <a:p>
            <a:pPr marL="628650" lvl="1" indent="-171450">
              <a:buFont typeface="Arial" panose="020B0604020202020204" pitchFamily="34" charset="0"/>
              <a:buChar char="•"/>
            </a:pPr>
            <a:r>
              <a:rPr lang="en-US" b="0" i="0" dirty="0"/>
              <a:t>Be prepared to put in the effort and roll your sleeves up to get the job done </a:t>
            </a:r>
          </a:p>
          <a:p>
            <a:pPr marL="628650" lvl="1" indent="-171450">
              <a:buFont typeface="Arial" panose="020B0604020202020204" pitchFamily="34" charset="0"/>
              <a:buChar char="•"/>
            </a:pPr>
            <a:r>
              <a:rPr lang="en-US" b="0" i="0" dirty="0"/>
              <a:t>Be persistent and don’t sell yourself short </a:t>
            </a:r>
            <a:r>
              <a:rPr lang="en-US" b="1" i="1" dirty="0"/>
              <a:t>(Click)</a:t>
            </a:r>
            <a:endParaRPr lang="en-US" b="0" i="0" dirty="0"/>
          </a:p>
          <a:p>
            <a:pPr marL="628650" lvl="1" indent="-171450">
              <a:buFont typeface="Arial" panose="020B0604020202020204" pitchFamily="34" charset="0"/>
              <a:buChar char="•"/>
            </a:pPr>
            <a:endParaRPr lang="en-US" b="0" i="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BAD16F0-FE3E-4358-AF5B-E54359244402}" type="slidenum">
              <a:rPr lang="en-US" smtClean="0"/>
              <a:t>10</a:t>
            </a:fld>
            <a:endParaRPr lang="en-US"/>
          </a:p>
        </p:txBody>
      </p:sp>
    </p:spTree>
    <p:extLst>
      <p:ext uri="{BB962C8B-B14F-4D97-AF65-F5344CB8AC3E}">
        <p14:creationId xmlns:p14="http://schemas.microsoft.com/office/powerpoint/2010/main" val="670243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Mandela transformed a whole society. He demonstrated the characteristics of a leader that everyone wanted to aspire to. He raised the level of motivation and morality in followers. For example, he forgave the people that imprisoned him and showed that by coming together, society can achieve its goals. He was able to articulate his vision in a compelling and influential way. He took risks and made personal sacrifices regardless of the cost that continue to inspire people to this day.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Petraeus also displayed transformational leadership:</a:t>
            </a:r>
          </a:p>
          <a:p>
            <a:pPr marL="171450" indent="-171450">
              <a:buFont typeface="Arial" panose="020B0604020202020204" pitchFamily="34" charset="0"/>
              <a:buChar char="•"/>
            </a:pPr>
            <a:r>
              <a:rPr lang="en-US" dirty="0"/>
              <a:t>He clearly demonstrated the proper use of the continuum by resorting as much as possible to a transformational leadership style while also falling back on a transactional style when the situation called for it. </a:t>
            </a:r>
          </a:p>
          <a:p>
            <a:pPr marL="171450" indent="-171450">
              <a:buFont typeface="Arial" panose="020B0604020202020204" pitchFamily="34" charset="0"/>
              <a:buChar char="•"/>
            </a:pPr>
            <a:r>
              <a:rPr lang="en-US" dirty="0"/>
              <a:t>Clear vision with specific goals and objectives laid out (p.8). He set the tone for the vision for his organization</a:t>
            </a:r>
          </a:p>
          <a:p>
            <a:pPr marL="171450" indent="-171450">
              <a:buFont typeface="Arial" panose="020B0604020202020204" pitchFamily="34" charset="0"/>
              <a:buChar char="•"/>
            </a:pPr>
            <a:r>
              <a:rPr lang="en-US" dirty="0"/>
              <a:t>Challenged the status quo (He saw a problem and did not wait for others to act or accept that it was unsolvable).  </a:t>
            </a:r>
          </a:p>
          <a:p>
            <a:pPr marL="171450" indent="-171450">
              <a:buFont typeface="Arial" panose="020B0604020202020204" pitchFamily="34" charset="0"/>
              <a:buChar char="•"/>
            </a:pPr>
            <a:r>
              <a:rPr lang="en-US" dirty="0"/>
              <a:t>Created a group identity-for example he made it clear that public safety was a shared goal</a:t>
            </a:r>
          </a:p>
          <a:p>
            <a:pPr marL="628650" lvl="1" indent="-171450">
              <a:buFont typeface="Arial" panose="020B0604020202020204" pitchFamily="34" charset="0"/>
              <a:buChar char="•"/>
            </a:pPr>
            <a:r>
              <a:rPr lang="en-US" dirty="0"/>
              <a:t>He got his followers, Iraqis and soldiers, involved by showing that this affected them so they would be motivated</a:t>
            </a:r>
          </a:p>
          <a:p>
            <a:pPr marL="628650" lvl="1" indent="-171450">
              <a:buFont typeface="Arial" panose="020B0604020202020204" pitchFamily="34" charset="0"/>
              <a:buChar char="•"/>
            </a:pPr>
            <a:r>
              <a:rPr lang="en-US" dirty="0"/>
              <a:t> “We need to create as many Iraqis as possible that have a stake in the success of the new Iraq” (p. 24)</a:t>
            </a:r>
          </a:p>
          <a:p>
            <a:pPr marL="171450" lvl="0" indent="-171450">
              <a:buFont typeface="Arial" panose="020B0604020202020204" pitchFamily="34" charset="0"/>
              <a:buChar char="•"/>
            </a:pPr>
            <a:r>
              <a:rPr lang="en-US" dirty="0"/>
              <a:t>Supported his subordinates, who then took on followers themselves (this is an example of subordinates taking on the transformational characteristics of the leader). </a:t>
            </a:r>
          </a:p>
          <a:p>
            <a:pPr marL="628650" lvl="1" indent="-171450">
              <a:buFont typeface="Arial" panose="020B0604020202020204" pitchFamily="34" charset="0"/>
              <a:buChar char="•"/>
            </a:pPr>
            <a:r>
              <a:rPr lang="en-US" dirty="0"/>
              <a:t>For example, his subordinates (in this case battalion commanders) spent time with each police precinct chief, took them along on patrol to model how the US did it, and then developed a plan for joint daily patrols  (assigned tasks that they knew they could complete in order to reach the shared goal). </a:t>
            </a:r>
          </a:p>
          <a:p>
            <a:pPr marL="171450" lvl="0" indent="-171450">
              <a:buFont typeface="Arial" panose="020B0604020202020204" pitchFamily="34" charset="0"/>
              <a:buChar char="•"/>
            </a:pPr>
            <a:r>
              <a:rPr lang="en-US" dirty="0"/>
              <a:t>He identified strengths and weaknesses in his followers and assigned tasks accordingly:</a:t>
            </a:r>
          </a:p>
          <a:p>
            <a:pPr marL="628650" lvl="1" indent="-171450">
              <a:buFont typeface="Arial" panose="020B0604020202020204" pitchFamily="34" charset="0"/>
              <a:buChar char="•"/>
            </a:pPr>
            <a:r>
              <a:rPr lang="en-US" dirty="0"/>
              <a:t>For example, Petraeus and his commanders believed that a top down, one size fits all approach to police personnel was not right for every location. </a:t>
            </a:r>
          </a:p>
          <a:p>
            <a:pPr marL="171450" lvl="0" indent="-171450">
              <a:buFont typeface="Arial" panose="020B0604020202020204" pitchFamily="34" charset="0"/>
              <a:buChar char="•"/>
            </a:pPr>
            <a:r>
              <a:rPr lang="en-US" dirty="0"/>
              <a:t>He fostered collaboration between himself and his subordinate commanders </a:t>
            </a:r>
          </a:p>
          <a:p>
            <a:pPr marL="628650" lvl="1" indent="-171450">
              <a:buFont typeface="Arial" panose="020B0604020202020204" pitchFamily="34" charset="0"/>
              <a:buChar char="•"/>
            </a:pPr>
            <a:r>
              <a:rPr lang="en-US" dirty="0"/>
              <a:t>(“Petraeus used to talk with his subordinate commanders, share his sense of the situation, hear their assessments and initiates, and set the course for the division” (p. 21). </a:t>
            </a:r>
          </a:p>
          <a:p>
            <a:pPr marL="171450" lvl="0" indent="-171450">
              <a:buFont typeface="Arial" panose="020B0604020202020204" pitchFamily="34" charset="0"/>
              <a:buChar char="•"/>
            </a:pPr>
            <a:r>
              <a:rPr lang="en-US" dirty="0"/>
              <a:t>Assumed the role of a coach and mentor as he tried to empower Iraqi leaders to exercise as much authority as possible by providing civil training.</a:t>
            </a:r>
          </a:p>
          <a:p>
            <a:pPr marL="171450" lvl="0" indent="-171450">
              <a:buFont typeface="Arial" panose="020B0604020202020204" pitchFamily="34" charset="0"/>
              <a:buChar char="•"/>
            </a:pPr>
            <a:r>
              <a:rPr lang="en-US" dirty="0"/>
              <a:t>He was mindful of the example that he and his organization set for Iraqis and he worked to ensure that his followers demonstrated that example. He also had a moral component to his actions that is a key characteristic of transformational leadership </a:t>
            </a:r>
          </a:p>
          <a:p>
            <a:pPr marL="171450" lvl="0" indent="-171450">
              <a:buFont typeface="Arial" panose="020B0604020202020204" pitchFamily="34" charset="0"/>
              <a:buChar char="•"/>
            </a:pPr>
            <a:r>
              <a:rPr lang="en-US" dirty="0"/>
              <a:t>He implemented ways to keep the whole organization in sync. Communication is key to this style of leadership (p. 22)</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BAD16F0-FE3E-4358-AF5B-E54359244402}" type="slidenum">
              <a:rPr lang="en-US" smtClean="0"/>
              <a:t>11</a:t>
            </a:fld>
            <a:endParaRPr lang="en-US"/>
          </a:p>
        </p:txBody>
      </p:sp>
    </p:spTree>
    <p:extLst>
      <p:ext uri="{BB962C8B-B14F-4D97-AF65-F5344CB8AC3E}">
        <p14:creationId xmlns:p14="http://schemas.microsoft.com/office/powerpoint/2010/main" val="4084502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AD16F0-FE3E-4358-AF5B-E54359244402}" type="slidenum">
              <a:rPr lang="en-US" smtClean="0"/>
              <a:t>12</a:t>
            </a:fld>
            <a:endParaRPr lang="en-US"/>
          </a:p>
        </p:txBody>
      </p:sp>
    </p:spTree>
    <p:extLst>
      <p:ext uri="{BB962C8B-B14F-4D97-AF65-F5344CB8AC3E}">
        <p14:creationId xmlns:p14="http://schemas.microsoft.com/office/powerpoint/2010/main" val="194499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essence, transformational leadership is </a:t>
            </a:r>
            <a:r>
              <a:rPr lang="en-US" sz="1200" kern="1200" dirty="0">
                <a:solidFill>
                  <a:schemeClr val="tx1"/>
                </a:solidFill>
                <a:effectLst/>
                <a:latin typeface="+mn-lt"/>
                <a:ea typeface="+mn-ea"/>
                <a:cs typeface="+mn-cs"/>
              </a:rPr>
              <a:t>a style of leadership with a charismatic leader at the helm, who is able to identify a needed change and then clearly define a vision for enacting that change for the organization. He/she acts as a role model for his/her supporters to emulate, and inspires , supports, and motivates them to move beyond self-interests to participate in a collaborative process, in which they view themselves as one part of a team working together toward achieving a unified goal. (click)</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https://www.langston.edu/sites/default/files/basic-content-files/TransformationalLeadership.pdf </a:t>
            </a:r>
          </a:p>
          <a:p>
            <a:endParaRPr lang="en-US" dirty="0"/>
          </a:p>
        </p:txBody>
      </p:sp>
      <p:sp>
        <p:nvSpPr>
          <p:cNvPr id="4" name="Slide Number Placeholder 3"/>
          <p:cNvSpPr>
            <a:spLocks noGrp="1"/>
          </p:cNvSpPr>
          <p:nvPr>
            <p:ph type="sldNum" sz="quarter" idx="5"/>
          </p:nvPr>
        </p:nvSpPr>
        <p:spPr/>
        <p:txBody>
          <a:bodyPr/>
          <a:lstStyle/>
          <a:p>
            <a:fld id="{CBAD16F0-FE3E-4358-AF5B-E54359244402}" type="slidenum">
              <a:rPr lang="en-US" smtClean="0"/>
              <a:t>2</a:t>
            </a:fld>
            <a:endParaRPr lang="en-US"/>
          </a:p>
        </p:txBody>
      </p:sp>
    </p:spTree>
    <p:extLst>
      <p:ext uri="{BB962C8B-B14F-4D97-AF65-F5344CB8AC3E}">
        <p14:creationId xmlns:p14="http://schemas.microsoft.com/office/powerpoint/2010/main" val="161508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James MacGregor Burns </a:t>
            </a:r>
            <a:r>
              <a:rPr lang="en-US" dirty="0"/>
              <a:t>–is considered the father of the concept of transforming leadership. He examined different leadership models in his 1978 book </a:t>
            </a:r>
            <a:r>
              <a:rPr lang="en-US" i="1" dirty="0"/>
              <a:t>Leadership</a:t>
            </a:r>
            <a:r>
              <a:rPr lang="en-US" dirty="0"/>
              <a:t>. His work was influenced </a:t>
            </a:r>
            <a:r>
              <a:rPr lang="en-US" sz="1200" kern="1200" dirty="0">
                <a:solidFill>
                  <a:schemeClr val="tx1"/>
                </a:solidFill>
                <a:effectLst/>
                <a:latin typeface="+mn-lt"/>
                <a:ea typeface="+mn-ea"/>
                <a:cs typeface="+mn-cs"/>
              </a:rPr>
              <a:t>by </a:t>
            </a:r>
            <a:r>
              <a:rPr lang="en-US" sz="1200" i="1" kern="1200" dirty="0">
                <a:solidFill>
                  <a:schemeClr val="tx1"/>
                </a:solidFill>
                <a:effectLst/>
                <a:latin typeface="+mn-lt"/>
                <a:ea typeface="+mn-ea"/>
                <a:cs typeface="+mn-cs"/>
              </a:rPr>
              <a:t>Abraham Maslow’s Theory of Human Needs </a:t>
            </a:r>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which essentially asserted that human behavior is influenced by needs and seeking ways to fulfill those needs. It was the higher range of needs that Burns was interested in exploring. </a:t>
            </a:r>
            <a:endParaRPr lang="en-US" dirty="0"/>
          </a:p>
          <a:p>
            <a:pPr marL="171450" indent="-171450">
              <a:buFont typeface="Arial" panose="020B0604020202020204" pitchFamily="34" charset="0"/>
              <a:buChar char="•"/>
            </a:pPr>
            <a:r>
              <a:rPr lang="en-US" dirty="0"/>
              <a:t>His central focus was identifying the difference between transactional and transformational leadership to understand how to best motivate followers.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Transactional leadership: </a:t>
            </a:r>
            <a:r>
              <a:rPr lang="en-US" b="0" dirty="0"/>
              <a:t>He believed that most leadership models focus on transactions (or exchanges) between the leader and followers as a way to increase performance. Specifically, the t</a:t>
            </a:r>
            <a:r>
              <a:rPr lang="en-US" dirty="0"/>
              <a:t>ransactional leaders </a:t>
            </a:r>
            <a:r>
              <a:rPr lang="en-US" sz="1200" b="0" i="0" u="none" strike="noStrike" kern="1200" dirty="0">
                <a:solidFill>
                  <a:schemeClr val="tx1"/>
                </a:solidFill>
                <a:effectLst/>
                <a:latin typeface="+mn-lt"/>
                <a:ea typeface="+mn-ea"/>
                <a:cs typeface="+mn-cs"/>
              </a:rPr>
              <a:t>works within set established goals and organizational boundaries</a:t>
            </a:r>
            <a:r>
              <a:rPr lang="en-US" dirty="0"/>
              <a:t> and</a:t>
            </a:r>
            <a:r>
              <a:rPr lang="en-US" sz="1200" b="0" i="0" u="none" strike="noStrike" kern="1200" dirty="0">
                <a:solidFill>
                  <a:schemeClr val="tx1"/>
                </a:solidFill>
                <a:effectLst/>
                <a:latin typeface="+mn-lt"/>
                <a:ea typeface="+mn-ea"/>
                <a:cs typeface="+mn-cs"/>
              </a:rPr>
              <a:t> emphasizes organization, performance evaluation and rewards, and is task- and outcome-oriented.</a:t>
            </a:r>
          </a:p>
          <a:p>
            <a:pPr marL="628650" lvl="1" indent="-171450">
              <a:buFont typeface="Arial" panose="020B0604020202020204" pitchFamily="34" charset="0"/>
              <a:buChar char="•"/>
            </a:pPr>
            <a:r>
              <a:rPr lang="en-US" b="1" dirty="0"/>
              <a:t>Transforming Leadership: </a:t>
            </a:r>
            <a:r>
              <a:rPr lang="en-US" dirty="0"/>
              <a:t>while transforming leadership is a process in which "leaders and followers help each other to advance to a higher level of morale and motivation“. He theorized that the transforming approach creates significant change in the life of people and organizations by redesigning perceptions and values, and changes the expectations and aspirations of followers. </a:t>
            </a:r>
          </a:p>
          <a:p>
            <a:pPr marL="1085850" lvl="2" indent="-171450">
              <a:buFont typeface="Arial" panose="020B0604020202020204" pitchFamily="34" charset="0"/>
              <a:buChar char="•"/>
            </a:pPr>
            <a:r>
              <a:rPr lang="en-US" dirty="0"/>
              <a:t>Instead of a give and take relationship, transforming leadership is based on the leader’s personality, traits and ability to make a change through example, articulation of an energizing vision and challenging goals. Such leaders are the moral exemplar of working towards the benefit of the team or organization.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He viewed it as a force for good and denied it could apply to negative leaders.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Interestingly, this was the first leadership theory to introduce </a:t>
            </a:r>
            <a:r>
              <a:rPr lang="en-US" sz="1200" b="1" kern="1200" dirty="0">
                <a:solidFill>
                  <a:schemeClr val="tx1"/>
                </a:solidFill>
                <a:effectLst/>
                <a:latin typeface="+mn-lt"/>
                <a:ea typeface="+mn-ea"/>
                <a:cs typeface="+mn-cs"/>
              </a:rPr>
              <a:t>ethical and moral dimensions </a:t>
            </a:r>
            <a:r>
              <a:rPr lang="en-US" sz="1200" kern="1200" dirty="0">
                <a:solidFill>
                  <a:schemeClr val="tx1"/>
                </a:solidFill>
                <a:effectLst/>
                <a:latin typeface="+mn-lt"/>
                <a:ea typeface="+mn-ea"/>
                <a:cs typeface="+mn-cs"/>
              </a:rPr>
              <a:t>as a cornerstone of the theory.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key</a:t>
            </a:r>
            <a:r>
              <a:rPr lang="en-US" sz="1200" kern="1200" dirty="0">
                <a:solidFill>
                  <a:schemeClr val="tx1"/>
                </a:solidFill>
                <a:effectLst/>
                <a:latin typeface="+mn-lt"/>
                <a:ea typeface="+mn-ea"/>
                <a:cs typeface="+mn-cs"/>
              </a:rPr>
              <a:t> to his theory was the idea that the transformational leader was an exceptional role model.</a:t>
            </a:r>
            <a:endParaRPr lang="en-US" dirty="0"/>
          </a:p>
          <a:p>
            <a:pPr marL="171450" lvl="0" indent="-171450">
              <a:buFont typeface="Arial" panose="020B0604020202020204" pitchFamily="34" charset="0"/>
              <a:buChar char="•"/>
            </a:pPr>
            <a:r>
              <a:rPr lang="en-US" b="1" dirty="0"/>
              <a:t>Mutually exclusive: </a:t>
            </a:r>
            <a:r>
              <a:rPr lang="en-US" b="0" dirty="0"/>
              <a:t>Burns also argued that the two leadership styles were mutually exclusive </a:t>
            </a:r>
            <a:r>
              <a:rPr lang="en-US" b="1" dirty="0"/>
              <a:t> </a:t>
            </a:r>
          </a:p>
          <a:p>
            <a:pPr marL="628650" lvl="1" indent="-171450">
              <a:buFont typeface="Arial" panose="020B0604020202020204" pitchFamily="34" charset="0"/>
              <a:buChar char="•"/>
            </a:pPr>
            <a:r>
              <a:rPr lang="en-US" b="1" dirty="0"/>
              <a:t>Transactional</a:t>
            </a:r>
            <a:r>
              <a:rPr lang="en-US" dirty="0"/>
              <a:t>: are not working to change the culture of the organization but instead work within the existing culture through rewards and punishment. Essentially, they work within the status quo. </a:t>
            </a:r>
          </a:p>
          <a:p>
            <a:pPr marL="628650" lvl="1" indent="-171450">
              <a:buFont typeface="Arial" panose="020B0604020202020204" pitchFamily="34" charset="0"/>
              <a:buChar char="•"/>
            </a:pPr>
            <a:r>
              <a:rPr lang="en-US" b="1" dirty="0"/>
              <a:t>Transformational</a:t>
            </a:r>
            <a:r>
              <a:rPr lang="en-US" dirty="0"/>
              <a:t>: try to change the organizational culture by challenging the status quo </a:t>
            </a:r>
            <a:r>
              <a:rPr lang="en-US" b="1" i="1" dirty="0"/>
              <a:t>(click)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BAD16F0-FE3E-4358-AF5B-E54359244402}" type="slidenum">
              <a:rPr lang="en-US" smtClean="0"/>
              <a:t>3</a:t>
            </a:fld>
            <a:endParaRPr lang="en-US"/>
          </a:p>
        </p:txBody>
      </p:sp>
    </p:spTree>
    <p:extLst>
      <p:ext uri="{BB962C8B-B14F-4D97-AF65-F5344CB8AC3E}">
        <p14:creationId xmlns:p14="http://schemas.microsoft.com/office/powerpoint/2010/main" val="225498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Bernard Bass contributed to and expanded on Burns’ work by focusing on </a:t>
            </a:r>
            <a:r>
              <a:rPr lang="en-US" sz="1200" kern="1200" dirty="0">
                <a:solidFill>
                  <a:schemeClr val="tx1"/>
                </a:solidFill>
                <a:effectLst/>
                <a:latin typeface="+mn-lt"/>
                <a:ea typeface="+mn-ea"/>
                <a:cs typeface="+mn-cs"/>
              </a:rPr>
              <a:t>identifying the psychological mechanisms that influence transformational leadership and to provide a test for measuring a leader’s transformational capability </a:t>
            </a:r>
            <a:endParaRPr lang="en-US" dirty="0"/>
          </a:p>
          <a:p>
            <a:pPr marL="171450" indent="-171450">
              <a:buFont typeface="Arial" panose="020B0604020202020204" pitchFamily="34" charset="0"/>
              <a:buChar char="•"/>
            </a:pPr>
            <a:r>
              <a:rPr lang="en-US" dirty="0"/>
              <a:t>Opted to use the term transformational as opposed to transforming. And while he originally disagreed with Burns and argued that the theory was amoral in other words, that vision and charisma are not always a positive force or a force for good, and instead bad actors may display similar characteristic (for example, Jim Jones) </a:t>
            </a:r>
            <a:r>
              <a:rPr lang="en-US" b="0" dirty="0"/>
              <a:t>but eventually, after consultation with Burns, he</a:t>
            </a:r>
            <a:r>
              <a:rPr lang="en-US" dirty="0"/>
              <a:t> later agreed that the theory had a moral agent and should always be used for good. Otherwise, it was pseudo-transformational leadership.  </a:t>
            </a:r>
          </a:p>
          <a:p>
            <a:pPr marL="171450" indent="-171450">
              <a:buFont typeface="Arial" panose="020B0604020202020204" pitchFamily="34" charset="0"/>
              <a:buChar char="•"/>
            </a:pPr>
            <a:r>
              <a:rPr lang="en-US" dirty="0"/>
              <a:t>Like Burns, he was also critical of transactional approaches, which he viewed as leading to stagnation and long term-problems due to a lack of forward vision (“if it’s not broke, don’t fix it” mentality).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Bass believed that the transformational leadership “Broadens and elevates the interest of employees”, “generates awareness and acceptance of the purposes and mission of the group” and can ensure “employees look beyond their own-self interest for the good of the group or organization as a whole.”</a:t>
            </a:r>
            <a:endParaRPr lang="en-US" dirty="0"/>
          </a:p>
          <a:p>
            <a:pPr marL="171450" indent="-171450">
              <a:buFont typeface="Arial" panose="020B0604020202020204" pitchFamily="34" charset="0"/>
              <a:buChar char="•"/>
            </a:pPr>
            <a:r>
              <a:rPr lang="en-US" dirty="0"/>
              <a:t>And as part of his research he developed a concept for measuring transformational leadership and how it impacts follower motivation and performance.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Bass identified 3 ways to transform or influence subordinates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Enhancing the followers’ awareness of the importance and value of the task</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Directing subordinates to achieve the operational goals first, instead of their own personal interests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Activating the followers’ higher-order needs</a:t>
            </a:r>
            <a:endParaRPr lang="en-US" dirty="0"/>
          </a:p>
          <a:p>
            <a:pPr marL="171450" indent="-171450">
              <a:buFont typeface="Arial" panose="020B0604020202020204" pitchFamily="34" charset="0"/>
              <a:buChar char="•"/>
            </a:pPr>
            <a:r>
              <a:rPr lang="en-US" dirty="0"/>
              <a:t>Importantly, he did disagree with Burns argument that the two theories were mutually exclusive. Instead, he argued that they existed on a continuum of leadership, which leaders could utilize in varying situations to achieve their goals. (click)</a:t>
            </a:r>
          </a:p>
          <a:p>
            <a:pPr marL="1543050" lvl="3" indent="-171450">
              <a:buFont typeface="Arial" panose="020B0604020202020204" pitchFamily="34" charset="0"/>
              <a:buChar char="•"/>
            </a:pPr>
            <a:endParaRPr lang="en-US" dirty="0"/>
          </a:p>
          <a:p>
            <a:pPr marL="1085850" lvl="2"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BAD16F0-FE3E-4358-AF5B-E54359244402}" type="slidenum">
              <a:rPr lang="en-US" smtClean="0"/>
              <a:t>4</a:t>
            </a:fld>
            <a:endParaRPr lang="en-US"/>
          </a:p>
        </p:txBody>
      </p:sp>
    </p:spTree>
    <p:extLst>
      <p:ext uri="{BB962C8B-B14F-4D97-AF65-F5344CB8AC3E}">
        <p14:creationId xmlns:p14="http://schemas.microsoft.com/office/powerpoint/2010/main" val="1592453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his continuum there are three models of leadership that range from ineffective to effective: </a:t>
            </a:r>
          </a:p>
          <a:p>
            <a:pPr marL="171450" indent="-171450">
              <a:buFont typeface="Arial" panose="020B0604020202020204" pitchFamily="34" charset="0"/>
              <a:buChar char="•"/>
            </a:pPr>
            <a:r>
              <a:rPr lang="en-US" b="1" dirty="0"/>
              <a:t>Laissez-Faire leadership</a:t>
            </a:r>
            <a:r>
              <a:rPr lang="en-US" dirty="0"/>
              <a:t>-Characterized by a complete hands-off approach. The leaders have little or no contact with followers, no strategic plan, and provide no feedback. Ex. A company owner not involved in running the company</a:t>
            </a:r>
          </a:p>
          <a:p>
            <a:pPr marL="171450" indent="-171450">
              <a:buFont typeface="Arial" panose="020B0604020202020204" pitchFamily="34" charset="0"/>
              <a:buChar char="•"/>
            </a:pPr>
            <a:r>
              <a:rPr lang="en-US" b="1" dirty="0"/>
              <a:t>Transactional leadership</a:t>
            </a:r>
            <a:r>
              <a:rPr lang="en-US" dirty="0"/>
              <a:t>: most common and typically works to boost performance using two mechanism</a:t>
            </a:r>
          </a:p>
          <a:p>
            <a:pPr marL="628650" lvl="1" indent="-171450">
              <a:buFont typeface="Arial" panose="020B0604020202020204" pitchFamily="34" charset="0"/>
              <a:buChar char="•"/>
            </a:pPr>
            <a:r>
              <a:rPr lang="en-US" b="1" i="1" dirty="0"/>
              <a:t>Contingent reward</a:t>
            </a:r>
            <a:r>
              <a:rPr lang="en-US" dirty="0"/>
              <a:t>: The leader provides a reward in exchange for effort by the follower. Typically involving direct or implied negotiations.</a:t>
            </a:r>
          </a:p>
          <a:p>
            <a:pPr marL="628650" lvl="1" indent="-171450">
              <a:buFont typeface="Arial" panose="020B0604020202020204" pitchFamily="34" charset="0"/>
              <a:buChar char="•"/>
            </a:pPr>
            <a:r>
              <a:rPr lang="en-US" b="1" i="1" dirty="0"/>
              <a:t>Management by exception: </a:t>
            </a:r>
            <a:r>
              <a:rPr lang="en-US" b="0" i="1" dirty="0"/>
              <a:t>which takes two forms</a:t>
            </a:r>
          </a:p>
          <a:p>
            <a:pPr marL="1085850" lvl="2" indent="-171450">
              <a:buFont typeface="Arial" panose="020B0604020202020204" pitchFamily="34" charset="0"/>
              <a:buChar char="•"/>
            </a:pPr>
            <a:r>
              <a:rPr lang="en-US" b="1" i="1" dirty="0"/>
              <a:t>Passive form: </a:t>
            </a:r>
            <a:r>
              <a:rPr lang="en-US" b="0" i="0" dirty="0"/>
              <a:t>Is on in which the leader </a:t>
            </a:r>
            <a:r>
              <a:rPr lang="en-US" dirty="0"/>
              <a:t>waits until things go wrong and follower is unaware of the coming retribution for their mistake. Corrective action is typically negative in the form of a punishment.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t>Active form</a:t>
            </a:r>
            <a:r>
              <a:rPr lang="en-US" b="0" i="1" dirty="0"/>
              <a:t>: </a:t>
            </a:r>
            <a:r>
              <a:rPr lang="en-US" b="0" i="0" dirty="0"/>
              <a:t>the leader utilizes</a:t>
            </a:r>
            <a:r>
              <a:rPr lang="en-US" b="1" i="0" dirty="0"/>
              <a:t> </a:t>
            </a:r>
            <a:r>
              <a:rPr lang="en-US" dirty="0"/>
              <a:t>detailed performance metrics to track performance and distribute punishments and rewards accordingly.</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Transformational leadership</a:t>
            </a:r>
            <a:r>
              <a:rPr lang="en-US" dirty="0"/>
              <a:t>: Finally, transformational leaders tend to have a strong set of internal values and they are able to inspire their followers to adopt theses same ideals and share in their vision by creative a collaborative environment of mutual respect and trust. They are able to instill a strong sense of working towards the greater good in their followers and empower them to become leaders themselves through mentoring and coaching. </a:t>
            </a:r>
          </a:p>
          <a:p>
            <a:pPr marL="628650" lvl="1" indent="-171450">
              <a:buFont typeface="Arial" panose="020B0604020202020204" pitchFamily="34" charset="0"/>
              <a:buChar char="•"/>
            </a:pPr>
            <a:r>
              <a:rPr lang="en-US" dirty="0"/>
              <a:t>Transformational leaders are characterized by what Bass termed the four I’s </a:t>
            </a:r>
            <a:r>
              <a:rPr lang="en-US" b="1" dirty="0"/>
              <a:t>(click)</a:t>
            </a:r>
          </a:p>
        </p:txBody>
      </p:sp>
      <p:sp>
        <p:nvSpPr>
          <p:cNvPr id="4" name="Slide Number Placeholder 3"/>
          <p:cNvSpPr>
            <a:spLocks noGrp="1"/>
          </p:cNvSpPr>
          <p:nvPr>
            <p:ph type="sldNum" sz="quarter" idx="5"/>
          </p:nvPr>
        </p:nvSpPr>
        <p:spPr/>
        <p:txBody>
          <a:bodyPr/>
          <a:lstStyle/>
          <a:p>
            <a:fld id="{CBAD16F0-FE3E-4358-AF5B-E54359244402}" type="slidenum">
              <a:rPr lang="en-US" smtClean="0"/>
              <a:t>5</a:t>
            </a:fld>
            <a:endParaRPr lang="en-US"/>
          </a:p>
        </p:txBody>
      </p:sp>
    </p:spTree>
    <p:extLst>
      <p:ext uri="{BB962C8B-B14F-4D97-AF65-F5344CB8AC3E}">
        <p14:creationId xmlns:p14="http://schemas.microsoft.com/office/powerpoint/2010/main" val="470605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four elements can be thought us as the tools by which leaders can transform their follower’s desires in order to bring them into alignment with the leader’s vision for the organization. </a:t>
            </a:r>
          </a:p>
          <a:p>
            <a:pPr marL="342900" marR="0" lvl="0" indent="-342900">
              <a:lnSpc>
                <a:spcPct val="107000"/>
              </a:lnSpc>
              <a:spcBef>
                <a:spcPts val="0"/>
              </a:spcBef>
              <a:spcAft>
                <a:spcPts val="0"/>
              </a:spcAft>
              <a:buFont typeface="Calibri" panose="020F0502020204030204" pitchFamily="34" charset="0"/>
              <a:buChar cha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The first is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Idealized Influence-</a:t>
            </a:r>
            <a:r>
              <a:rPr lang="en-US" sz="1200" b="0" dirty="0">
                <a:effectLst/>
                <a:latin typeface="Calibri" panose="020F0502020204030204" pitchFamily="34" charset="0"/>
                <a:ea typeface="Calibri" panose="020F0502020204030204" pitchFamily="34" charset="0"/>
                <a:cs typeface="Times New Roman" panose="02020603050405020304" pitchFamily="18" charset="0"/>
              </a:rPr>
              <a:t>in which a charismatic leaders models the behavior they expect, which in turn influences and motivates followers to emulate their example</a:t>
            </a:r>
          </a:p>
          <a:p>
            <a:pPr marL="742950" marR="0" lvl="1" indent="-285750">
              <a:lnSpc>
                <a:spcPct val="107000"/>
              </a:lnSpc>
              <a:spcBef>
                <a:spcPts val="0"/>
              </a:spcBef>
              <a:spcAft>
                <a:spcPts val="0"/>
              </a:spcAft>
              <a:buFont typeface="Courier New" panose="02070309020205020404" pitchFamily="49" charset="0"/>
              <a:buChar char="o"/>
            </a:pPr>
            <a:r>
              <a:rPr lang="en-US" sz="20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 essence, the leader practices what they preach.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Such leaders are typically characterized as having strong morals and are thought of as highly ethical. They show conviction regarding the vision they sets out, perseverance regardless of the consequences (including placing themselves at risk), and sharing information with subordinates, which causes relationships to be built between the leader and subordinates that are based on trust and respect and leads subordinates to develop a sense of confidence in and eventually look up to the leaders as a role model. </a:t>
            </a:r>
          </a:p>
          <a:p>
            <a:pPr marL="1200150" marR="0" lvl="2"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leader sparks confidence, motivation, and a clear sense of purpose, which causes the subordinates to internalize the leader’s values and emulate his/her behavior.</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begins the process of internalizing the leader’s ideals </a:t>
            </a:r>
          </a:p>
          <a:p>
            <a:pPr marL="342900" marR="0" lvl="0" indent="-342900">
              <a:lnSpc>
                <a:spcPct val="107000"/>
              </a:lnSpc>
              <a:spcBef>
                <a:spcPts val="0"/>
              </a:spcBef>
              <a:spcAft>
                <a:spcPts val="0"/>
              </a:spcAft>
              <a:buFont typeface="Calibri" panose="020F0502020204030204" pitchFamily="34" charset="0"/>
              <a:buChar cha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The second element is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Inspirational Motivation-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In which the leader must articulate and continuously communicate well-defined, well-understood, and inspiring values and goals to the followers.</a:t>
            </a:r>
          </a:p>
          <a:p>
            <a:pPr marL="685800" marR="0" lvl="1"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Subordinates must be constantly aware of what is required of them in order to achieve the big picture. </a:t>
            </a: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must have a strong sense of purpose to motivate them and provide the energy for them to act. </a:t>
            </a: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Leader must convey how the contributions of the team will bring success to their shared goals. </a:t>
            </a:r>
          </a:p>
          <a:p>
            <a:pPr marL="685800" marR="0" lvl="1"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Inspirational motivation is based on tangible objectives and optimism about achieving them</a:t>
            </a: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leader must show confidence in subordinates and support them to achieve the goals through a focus on self-development </a:t>
            </a:r>
          </a:p>
          <a:p>
            <a:pPr marL="685800" marR="0" lvl="1"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goal is to connect the follower’s sense of identity and self to the mission and collective identity of the organization</a:t>
            </a:r>
          </a:p>
          <a:p>
            <a:pPr marL="342900" marR="0" lvl="0" indent="-342900">
              <a:lnSpc>
                <a:spcPct val="107000"/>
              </a:lnSpc>
              <a:spcBef>
                <a:spcPts val="0"/>
              </a:spcBef>
              <a:spcAft>
                <a:spcPts val="0"/>
              </a:spcAft>
              <a:buFont typeface="Calibri" panose="020F0502020204030204" pitchFamily="34" charset="0"/>
              <a:buChar cha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 The third element is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Intellectual Stimulation</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leader wants to challenge the status quo and take risks. The leader and subordinates work together to problem solve and develop better ways/processes of achieving the goal/system.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Such a leader places emphasis on the subordinates’ autonomy, intellectual stimulation, shared decision-making and innovation, and freedom to express disagreement.</a:t>
            </a:r>
          </a:p>
          <a:p>
            <a:pPr marL="1200150" marR="0" lvl="2"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leader must also encourage the contribution of ideas and when he/she disagrees must avoid saying an approach is wrong, instead encourage them to think about it a different way and come up with an alternative solution. </a:t>
            </a:r>
          </a:p>
          <a:p>
            <a:pPr marL="342900" marR="0" lvl="0" indent="-342900">
              <a:lnSpc>
                <a:spcPct val="107000"/>
              </a:lnSpc>
              <a:spcBef>
                <a:spcPts val="0"/>
              </a:spcBef>
              <a:spcAft>
                <a:spcPts val="0"/>
              </a:spcAft>
              <a:buFont typeface="Calibri" panose="020F0502020204030204" pitchFamily="34" charset="0"/>
              <a:buChar cha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The final element is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Individualized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Consideration-In which the</a:t>
            </a:r>
            <a:r>
              <a:rPr lang="en-US" sz="1200" dirty="0">
                <a:effectLst/>
                <a:latin typeface="Calibri" panose="020F0502020204030204" pitchFamily="34" charset="0"/>
                <a:ea typeface="Calibri" panose="020F0502020204030204" pitchFamily="34" charset="0"/>
                <a:cs typeface="Times New Roman" panose="02020603050405020304" pitchFamily="18" charset="0"/>
              </a:rPr>
              <a:t> leader listens and attends to each follower’s needs/concerns , then acts as a mentor or coach to help motivate them towards self development.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Such a leader celebrates team efforts but also acknowledges the contribution of individuals which provides individual motivation for self-development.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Transformational leadership is based on Maslow’s Hierarchy of Needs and the transformational leader recognizes that not all of the desires and needs of followers are the same. </a:t>
            </a:r>
          </a:p>
          <a:p>
            <a:pPr marL="1200150" marR="0" lvl="2"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Individuals have different motivations and the leader must address the individual subordinates’ personal needs and desires in all areas of life (professionally and private) to get the most from the subordinates. By knowing the strengths and weaknesses of each individual, the leader can align tasks that optimize their performance in achieving the overall group’s goals and the leader can accomplish this by finding ways to address a subordinate’s needs and aligning them with the larger goals of the organization.</a:t>
            </a:r>
          </a:p>
          <a:p>
            <a:pPr marL="742950" marR="0" lvl="1" indent="-285750">
              <a:lnSpc>
                <a:spcPct val="107000"/>
              </a:lnSpc>
              <a:spcBef>
                <a:spcPts val="0"/>
              </a:spcBef>
              <a:spcAft>
                <a:spcPts val="8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One on one coaching and mentorship crucial for this element. </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b="0" i="0" dirty="0"/>
          </a:p>
          <a:p>
            <a:pPr marL="457200" lvl="1" indent="0">
              <a:buFont typeface="Arial" panose="020B0604020202020204" pitchFamily="34" charset="0"/>
              <a:buNone/>
            </a:pPr>
            <a:endParaRPr lang="en-US" b="0" i="0" dirty="0"/>
          </a:p>
          <a:p>
            <a:pPr marL="0" lvl="0" indent="0">
              <a:buFont typeface="Arial" panose="020B0604020202020204" pitchFamily="34" charset="0"/>
              <a:buNone/>
            </a:pPr>
            <a:endParaRPr lang="en-US" b="1" i="1" dirty="0"/>
          </a:p>
          <a:p>
            <a:r>
              <a:rPr lang="en-US" dirty="0"/>
              <a:t>https://www.youtube.com/watch?v=8HMp56_mu_g </a:t>
            </a:r>
          </a:p>
          <a:p>
            <a:r>
              <a:rPr lang="en-US" dirty="0"/>
              <a:t>https://www.langston.edu/sites/default/files/basic-content-files/TransformationalLeadership.pdf</a:t>
            </a:r>
          </a:p>
          <a:p>
            <a:endParaRPr lang="en-US" dirty="0"/>
          </a:p>
        </p:txBody>
      </p:sp>
      <p:sp>
        <p:nvSpPr>
          <p:cNvPr id="4" name="Slide Number Placeholder 3"/>
          <p:cNvSpPr>
            <a:spLocks noGrp="1"/>
          </p:cNvSpPr>
          <p:nvPr>
            <p:ph type="sldNum" sz="quarter" idx="5"/>
          </p:nvPr>
        </p:nvSpPr>
        <p:spPr/>
        <p:txBody>
          <a:bodyPr/>
          <a:lstStyle/>
          <a:p>
            <a:fld id="{CBAD16F0-FE3E-4358-AF5B-E54359244402}" type="slidenum">
              <a:rPr lang="en-US" smtClean="0"/>
              <a:t>6</a:t>
            </a:fld>
            <a:endParaRPr lang="en-US"/>
          </a:p>
        </p:txBody>
      </p:sp>
    </p:spTree>
    <p:extLst>
      <p:ext uri="{BB962C8B-B14F-4D97-AF65-F5344CB8AC3E}">
        <p14:creationId xmlns:p14="http://schemas.microsoft.com/office/powerpoint/2010/main" val="302685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order to measure the leader’s level of transformational leadership Bass developed the multifactor leadership questionnaire. A process by which the leader rates himself based on the five factor model of personality </a:t>
            </a:r>
          </a:p>
          <a:p>
            <a:pPr marL="628650" lvl="1" indent="-171450">
              <a:buFont typeface="Arial" panose="020B0604020202020204" pitchFamily="34" charset="0"/>
              <a:buChar char="•"/>
            </a:pPr>
            <a:r>
              <a:rPr lang="en-US" dirty="0"/>
              <a:t>The test is known as a 360 degree evaluation  because other members of the organization (subordinates and superiors) also rank the leader so that the leader can compare their impressions of themselves to those of everyone else </a:t>
            </a:r>
          </a:p>
          <a:p>
            <a:pPr marL="628650" lvl="1" indent="-171450">
              <a:buFont typeface="Arial" panose="020B0604020202020204" pitchFamily="34" charset="0"/>
              <a:buChar char="•"/>
            </a:pPr>
            <a:r>
              <a:rPr lang="en-US" dirty="0"/>
              <a:t>Tool to identify strengths and weaknesses and provide a roadmap for personal development </a:t>
            </a:r>
          </a:p>
          <a:p>
            <a:pPr marL="171450" lvl="0" indent="-171450">
              <a:buFont typeface="Arial" panose="020B0604020202020204" pitchFamily="34" charset="0"/>
              <a:buChar char="•"/>
            </a:pPr>
            <a:r>
              <a:rPr lang="en-US" dirty="0"/>
              <a:t>As you can see there are five personality traits associated with transformational leaders based on the 5 factor model of personality with extroversion being the most important and neuroticism being the least important. </a:t>
            </a:r>
            <a:r>
              <a:rPr lang="en-US" b="1" dirty="0"/>
              <a:t>(Click)</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Openness to experience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Transformational leaders seek to challenge the status quo and are constantly seeking new experiences. They are always looking to improve, so they must have new experiences, which increases their creativity. Creativity is important to convince subordinates’ to be invested in his/her goals.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Conscientiousness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Desire for achievement and willingness to make changes necessary in order to achieve those goals.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Extraversion</a:t>
            </a:r>
            <a:endParaRPr lang="en-US" sz="1200" i="1"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Most important trait of transformational leader.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Leaders must mutually engage with the subordinates.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Extraverts are typically charismatic  and usually have strong communication skills, which they can use to persuade others.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Agreeableness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Related to charisma, which is further associated with the traits of generosity, affection, empathy, consideration, etc. This forms and strengthens the relationships between the leader and subordinates.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Neuroticism</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Least linked trait for a transformational leader. Transformational leaders lead groups, and have high self-esteem/self-confidence. </a:t>
            </a:r>
          </a:p>
          <a:p>
            <a:pPr marL="0" lv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BAD16F0-FE3E-4358-AF5B-E54359244402}" type="slidenum">
              <a:rPr lang="en-US" smtClean="0"/>
              <a:t>7</a:t>
            </a:fld>
            <a:endParaRPr lang="en-US"/>
          </a:p>
        </p:txBody>
      </p:sp>
    </p:spTree>
    <p:extLst>
      <p:ext uri="{BB962C8B-B14F-4D97-AF65-F5344CB8AC3E}">
        <p14:creationId xmlns:p14="http://schemas.microsoft.com/office/powerpoint/2010/main" val="83106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First, this theory puts change and innovation at the core of the organization and in business the need for change is inevitable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 stagnant approach to running a business can lead to problems, especially in the long run, as an organization must always have its eyes on the future to stay relevant. Think about the old type writer companies who used to dominate the business sector, a few decided not to look towards the future and remained stubborn and dedicated to the typewriter, soon IBM supplanted them all.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Second, this is a well-researched theory with proven effectiveness-in fact Ronal E. </a:t>
            </a:r>
            <a:r>
              <a:rPr lang="en-US" sz="1200" kern="1200" dirty="0" err="1">
                <a:solidFill>
                  <a:schemeClr val="tx1"/>
                </a:solidFill>
                <a:effectLst/>
                <a:latin typeface="+mn-lt"/>
                <a:ea typeface="+mn-ea"/>
                <a:cs typeface="+mn-cs"/>
              </a:rPr>
              <a:t>Riggo</a:t>
            </a:r>
            <a:r>
              <a:rPr lang="en-US" sz="1200" kern="1200" dirty="0">
                <a:solidFill>
                  <a:schemeClr val="tx1"/>
                </a:solidFill>
                <a:effectLst/>
                <a:latin typeface="+mn-lt"/>
                <a:ea typeface="+mn-ea"/>
                <a:cs typeface="+mn-cs"/>
              </a:rPr>
              <a:t>, a psychologist and leadership expert, found that this leadership model leads to “higher levels of performance and motivation”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reason it is effective is because of its focus on a clear vision. When a leader provides a clear vision, it’s easy for the subordinates to follow.</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Such a leader provides clearly defined objectives and structures that support the vision by establishing short-term objectives in order to reach the long-term goals. So it straddles the line between short and long term aspirations.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Third, this is an interactive process between leaders and followers that develops relationships conducive to collaboration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It emphasizes community/team work instead of personal gains, which requires mutual respect, and trust.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Studies show cooperation is more effective in achieving goals than competition – game theory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Fourth, it is complimentary to (not dismissive of) other approaches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Finally, and most importantly, it develops followers into leaders with transformational leadership qualities themselves </a:t>
            </a:r>
            <a:r>
              <a:rPr lang="en-US" b="1" i="1" dirty="0"/>
              <a:t>(click)</a:t>
            </a:r>
            <a:endParaRPr lang="en-US" dirty="0"/>
          </a:p>
          <a:p>
            <a:pPr marL="0" lv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BAD16F0-FE3E-4358-AF5B-E54359244402}" type="slidenum">
              <a:rPr lang="en-US" smtClean="0"/>
              <a:t>8</a:t>
            </a:fld>
            <a:endParaRPr lang="en-US"/>
          </a:p>
        </p:txBody>
      </p:sp>
    </p:spTree>
    <p:extLst>
      <p:ext uri="{BB962C8B-B14F-4D97-AF65-F5344CB8AC3E}">
        <p14:creationId xmlns:p14="http://schemas.microsoft.com/office/powerpoint/2010/main" val="1213585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First, there is a lacks conceptual clarity</a:t>
            </a:r>
          </a:p>
          <a:p>
            <a:pPr marL="628650" lvl="1" indent="-171450">
              <a:buFont typeface="Arial" panose="020B0604020202020204" pitchFamily="34" charset="0"/>
              <a:buChar char="•"/>
            </a:pPr>
            <a:r>
              <a:rPr lang="en-US" dirty="0"/>
              <a:t>It is difficult to define what transformation means. </a:t>
            </a:r>
          </a:p>
          <a:p>
            <a:pPr marL="171450" indent="-171450">
              <a:buFont typeface="Arial" panose="020B0604020202020204" pitchFamily="34" charset="0"/>
              <a:buChar char="•"/>
            </a:pPr>
            <a:r>
              <a:rPr lang="en-US" dirty="0"/>
              <a:t>Second, there is  a lack of research in organizational transformation specifically </a:t>
            </a:r>
          </a:p>
          <a:p>
            <a:pPr marL="628650" lvl="1" indent="-171450">
              <a:buFont typeface="Arial" panose="020B0604020202020204" pitchFamily="34" charset="0"/>
              <a:buChar char="•"/>
            </a:pPr>
            <a:r>
              <a:rPr lang="en-US" dirty="0"/>
              <a:t>However there is recent research by Bennis and </a:t>
            </a:r>
            <a:r>
              <a:rPr lang="en-US" dirty="0" err="1"/>
              <a:t>Nanus</a:t>
            </a:r>
            <a:r>
              <a:rPr lang="en-US" dirty="0"/>
              <a:t> that studied how transformational leaders transform organizations and they identified four strategies typically used to change organizations. So research is building in this area. </a:t>
            </a:r>
          </a:p>
          <a:p>
            <a:pPr marL="171450" indent="-171450">
              <a:buFont typeface="Arial" panose="020B0604020202020204" pitchFamily="34" charset="0"/>
              <a:buChar char="•"/>
            </a:pPr>
            <a:r>
              <a:rPr lang="en-US" dirty="0"/>
              <a:t>Third, there is a potential for abuse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Fostering a positive and supportive atmosphere may make subordinates unwilling to critique the leader or the project </a:t>
            </a:r>
            <a:endParaRPr lang="en-US" dirty="0"/>
          </a:p>
          <a:p>
            <a:pPr marL="628650" lvl="1" indent="-171450">
              <a:buFont typeface="Arial" panose="020B0604020202020204" pitchFamily="34" charset="0"/>
              <a:buChar char="•"/>
            </a:pPr>
            <a:r>
              <a:rPr lang="en-US" dirty="0"/>
              <a:t>The charisma and vision of the leader could be used for harm rather than good</a:t>
            </a:r>
          </a:p>
          <a:p>
            <a:pPr marL="628650" lvl="1" indent="-171450">
              <a:buFont typeface="Arial" panose="020B0604020202020204" pitchFamily="34" charset="0"/>
              <a:buChar char="•"/>
            </a:pPr>
            <a:r>
              <a:rPr lang="en-US" dirty="0"/>
              <a:t>When the leader calls for unity, it can cause conformity instead of collaboration and make it easy to go along with the leader regardless of what he/she says. </a:t>
            </a:r>
          </a:p>
          <a:p>
            <a:pPr marL="1085850" lvl="2" indent="-171450">
              <a:buFont typeface="Arial" panose="020B0604020202020204" pitchFamily="34" charset="0"/>
              <a:buChar char="•"/>
            </a:pPr>
            <a:r>
              <a:rPr lang="en-US" dirty="0"/>
              <a:t>Example: Mau </a:t>
            </a:r>
            <a:r>
              <a:rPr lang="en-US" dirty="0" err="1"/>
              <a:t>Tse</a:t>
            </a:r>
            <a:r>
              <a:rPr lang="en-US" dirty="0"/>
              <a:t> Dung </a:t>
            </a:r>
          </a:p>
          <a:p>
            <a:pPr marL="1085850" lvl="2" indent="-171450">
              <a:buFont typeface="Arial" panose="020B0604020202020204" pitchFamily="34" charset="0"/>
              <a:buChar char="•"/>
            </a:pPr>
            <a:r>
              <a:rPr lang="en-US" dirty="0"/>
              <a:t>However, when used for ill purposes, the theory becomes pseudo transformational due to the coercive use of power to enact change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Fourth, there may be a reality blindness present in which the leader is so fixated on the vision or goal that he/she is unwilling to investigate things further or confront inconvenient facts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This can lead to a sort of overdependence-the group wastes time on unrealistic or unattainable goals due to the leader’s enthusiastic approach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Finally, there is a risk that such a leader will place self-promotion above all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Leading through example risks slipping into self promotion -leader may become so preoccupied with preserving and promoting their self image that support for subordinates diminishes </a:t>
            </a:r>
            <a:r>
              <a:rPr lang="en-US" sz="1200" b="1" i="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BAD16F0-FE3E-4358-AF5B-E54359244402}" type="slidenum">
              <a:rPr lang="en-US" smtClean="0"/>
              <a:t>9</a:t>
            </a:fld>
            <a:endParaRPr lang="en-US"/>
          </a:p>
        </p:txBody>
      </p:sp>
    </p:spTree>
    <p:extLst>
      <p:ext uri="{BB962C8B-B14F-4D97-AF65-F5344CB8AC3E}">
        <p14:creationId xmlns:p14="http://schemas.microsoft.com/office/powerpoint/2010/main" val="3525876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DCBF-D4B1-47CD-8C47-18CD6A402B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7FE688-A19F-4FC4-85F6-63B7ADCD8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01337F-77F6-4652-80A9-0525284ECC77}"/>
              </a:ext>
            </a:extLst>
          </p:cNvPr>
          <p:cNvSpPr>
            <a:spLocks noGrp="1"/>
          </p:cNvSpPr>
          <p:nvPr>
            <p:ph type="dt" sz="half" idx="10"/>
          </p:nvPr>
        </p:nvSpPr>
        <p:spPr/>
        <p:txBody>
          <a:bodyPr/>
          <a:lstStyle/>
          <a:p>
            <a:fld id="{8F7D90BB-CD45-4FAE-803D-B542B8EB5B1D}" type="datetimeFigureOut">
              <a:rPr lang="en-US" smtClean="0"/>
              <a:t>7/2/2019</a:t>
            </a:fld>
            <a:endParaRPr lang="en-US"/>
          </a:p>
        </p:txBody>
      </p:sp>
      <p:sp>
        <p:nvSpPr>
          <p:cNvPr id="5" name="Footer Placeholder 4">
            <a:extLst>
              <a:ext uri="{FF2B5EF4-FFF2-40B4-BE49-F238E27FC236}">
                <a16:creationId xmlns:a16="http://schemas.microsoft.com/office/drawing/2014/main" id="{DBECD650-8A64-4517-B307-412CD4835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60933-85BF-4682-85A0-7F6D9BC693D8}"/>
              </a:ext>
            </a:extLst>
          </p:cNvPr>
          <p:cNvSpPr>
            <a:spLocks noGrp="1"/>
          </p:cNvSpPr>
          <p:nvPr>
            <p:ph type="sldNum" sz="quarter" idx="12"/>
          </p:nvPr>
        </p:nvSpPr>
        <p:spPr/>
        <p:txBody>
          <a:bodyPr/>
          <a:lstStyle/>
          <a:p>
            <a:fld id="{5EAE1B06-D0FA-49D5-82D0-C2C50EDDD7BC}" type="slidenum">
              <a:rPr lang="en-US" smtClean="0"/>
              <a:t>‹#›</a:t>
            </a:fld>
            <a:endParaRPr lang="en-US"/>
          </a:p>
        </p:txBody>
      </p:sp>
    </p:spTree>
    <p:extLst>
      <p:ext uri="{BB962C8B-B14F-4D97-AF65-F5344CB8AC3E}">
        <p14:creationId xmlns:p14="http://schemas.microsoft.com/office/powerpoint/2010/main" val="9142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9C7E-9C83-4782-AAD5-4758607DB4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42DF10-2C8C-4C2F-B3F1-69B65F09B9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A4632-DC0E-45E9-91C9-16690707D998}"/>
              </a:ext>
            </a:extLst>
          </p:cNvPr>
          <p:cNvSpPr>
            <a:spLocks noGrp="1"/>
          </p:cNvSpPr>
          <p:nvPr>
            <p:ph type="dt" sz="half" idx="10"/>
          </p:nvPr>
        </p:nvSpPr>
        <p:spPr/>
        <p:txBody>
          <a:bodyPr/>
          <a:lstStyle/>
          <a:p>
            <a:fld id="{8F7D90BB-CD45-4FAE-803D-B542B8EB5B1D}" type="datetimeFigureOut">
              <a:rPr lang="en-US" smtClean="0"/>
              <a:t>7/2/2019</a:t>
            </a:fld>
            <a:endParaRPr lang="en-US"/>
          </a:p>
        </p:txBody>
      </p:sp>
      <p:sp>
        <p:nvSpPr>
          <p:cNvPr id="5" name="Footer Placeholder 4">
            <a:extLst>
              <a:ext uri="{FF2B5EF4-FFF2-40B4-BE49-F238E27FC236}">
                <a16:creationId xmlns:a16="http://schemas.microsoft.com/office/drawing/2014/main" id="{583C9434-0F5E-4D21-A497-202890EEE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B88231-B3BD-4D0A-89E8-39D3D3DD2EE7}"/>
              </a:ext>
            </a:extLst>
          </p:cNvPr>
          <p:cNvSpPr>
            <a:spLocks noGrp="1"/>
          </p:cNvSpPr>
          <p:nvPr>
            <p:ph type="sldNum" sz="quarter" idx="12"/>
          </p:nvPr>
        </p:nvSpPr>
        <p:spPr/>
        <p:txBody>
          <a:bodyPr/>
          <a:lstStyle/>
          <a:p>
            <a:fld id="{5EAE1B06-D0FA-49D5-82D0-C2C50EDDD7BC}" type="slidenum">
              <a:rPr lang="en-US" smtClean="0"/>
              <a:t>‹#›</a:t>
            </a:fld>
            <a:endParaRPr lang="en-US"/>
          </a:p>
        </p:txBody>
      </p:sp>
    </p:spTree>
    <p:extLst>
      <p:ext uri="{BB962C8B-B14F-4D97-AF65-F5344CB8AC3E}">
        <p14:creationId xmlns:p14="http://schemas.microsoft.com/office/powerpoint/2010/main" val="1331166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42F1C8-FE6D-4DFE-B8A3-6A6DF8C74B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818A38-3007-4B1C-884C-9658E983AF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D41C5-C62E-4313-913F-BCE28587D356}"/>
              </a:ext>
            </a:extLst>
          </p:cNvPr>
          <p:cNvSpPr>
            <a:spLocks noGrp="1"/>
          </p:cNvSpPr>
          <p:nvPr>
            <p:ph type="dt" sz="half" idx="10"/>
          </p:nvPr>
        </p:nvSpPr>
        <p:spPr/>
        <p:txBody>
          <a:bodyPr/>
          <a:lstStyle/>
          <a:p>
            <a:fld id="{8F7D90BB-CD45-4FAE-803D-B542B8EB5B1D}" type="datetimeFigureOut">
              <a:rPr lang="en-US" smtClean="0"/>
              <a:t>7/2/2019</a:t>
            </a:fld>
            <a:endParaRPr lang="en-US"/>
          </a:p>
        </p:txBody>
      </p:sp>
      <p:sp>
        <p:nvSpPr>
          <p:cNvPr id="5" name="Footer Placeholder 4">
            <a:extLst>
              <a:ext uri="{FF2B5EF4-FFF2-40B4-BE49-F238E27FC236}">
                <a16:creationId xmlns:a16="http://schemas.microsoft.com/office/drawing/2014/main" id="{617AA301-BCC6-4662-8503-F7323EDC3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030296-05ED-4E43-8DF4-DAC5BC684135}"/>
              </a:ext>
            </a:extLst>
          </p:cNvPr>
          <p:cNvSpPr>
            <a:spLocks noGrp="1"/>
          </p:cNvSpPr>
          <p:nvPr>
            <p:ph type="sldNum" sz="quarter" idx="12"/>
          </p:nvPr>
        </p:nvSpPr>
        <p:spPr/>
        <p:txBody>
          <a:bodyPr/>
          <a:lstStyle/>
          <a:p>
            <a:fld id="{5EAE1B06-D0FA-49D5-82D0-C2C50EDDD7BC}" type="slidenum">
              <a:rPr lang="en-US" smtClean="0"/>
              <a:t>‹#›</a:t>
            </a:fld>
            <a:endParaRPr lang="en-US"/>
          </a:p>
        </p:txBody>
      </p:sp>
    </p:spTree>
    <p:extLst>
      <p:ext uri="{BB962C8B-B14F-4D97-AF65-F5344CB8AC3E}">
        <p14:creationId xmlns:p14="http://schemas.microsoft.com/office/powerpoint/2010/main" val="85404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4CC2-8210-4C52-835E-E69CD2662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19F416-D962-4312-AA60-08A667464E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98D7B-C277-4C53-82FD-9F708A7E3C25}"/>
              </a:ext>
            </a:extLst>
          </p:cNvPr>
          <p:cNvSpPr>
            <a:spLocks noGrp="1"/>
          </p:cNvSpPr>
          <p:nvPr>
            <p:ph type="dt" sz="half" idx="10"/>
          </p:nvPr>
        </p:nvSpPr>
        <p:spPr/>
        <p:txBody>
          <a:bodyPr/>
          <a:lstStyle/>
          <a:p>
            <a:fld id="{8F7D90BB-CD45-4FAE-803D-B542B8EB5B1D}" type="datetimeFigureOut">
              <a:rPr lang="en-US" smtClean="0"/>
              <a:t>7/2/2019</a:t>
            </a:fld>
            <a:endParaRPr lang="en-US"/>
          </a:p>
        </p:txBody>
      </p:sp>
      <p:sp>
        <p:nvSpPr>
          <p:cNvPr id="5" name="Footer Placeholder 4">
            <a:extLst>
              <a:ext uri="{FF2B5EF4-FFF2-40B4-BE49-F238E27FC236}">
                <a16:creationId xmlns:a16="http://schemas.microsoft.com/office/drawing/2014/main" id="{12B2AC64-A4BC-45F5-976D-C5C5B5D49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8709C-40EE-4A12-9927-530C5F58222C}"/>
              </a:ext>
            </a:extLst>
          </p:cNvPr>
          <p:cNvSpPr>
            <a:spLocks noGrp="1"/>
          </p:cNvSpPr>
          <p:nvPr>
            <p:ph type="sldNum" sz="quarter" idx="12"/>
          </p:nvPr>
        </p:nvSpPr>
        <p:spPr/>
        <p:txBody>
          <a:bodyPr/>
          <a:lstStyle/>
          <a:p>
            <a:fld id="{5EAE1B06-D0FA-49D5-82D0-C2C50EDDD7BC}" type="slidenum">
              <a:rPr lang="en-US" smtClean="0"/>
              <a:t>‹#›</a:t>
            </a:fld>
            <a:endParaRPr lang="en-US"/>
          </a:p>
        </p:txBody>
      </p:sp>
    </p:spTree>
    <p:extLst>
      <p:ext uri="{BB962C8B-B14F-4D97-AF65-F5344CB8AC3E}">
        <p14:creationId xmlns:p14="http://schemas.microsoft.com/office/powerpoint/2010/main" val="242036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B5039-12BB-4C06-A4A3-279F4E600B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B67B0E-9642-47A2-833A-D52487119B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B9A089-4248-4490-8CB6-8ACD03651CB8}"/>
              </a:ext>
            </a:extLst>
          </p:cNvPr>
          <p:cNvSpPr>
            <a:spLocks noGrp="1"/>
          </p:cNvSpPr>
          <p:nvPr>
            <p:ph type="dt" sz="half" idx="10"/>
          </p:nvPr>
        </p:nvSpPr>
        <p:spPr/>
        <p:txBody>
          <a:bodyPr/>
          <a:lstStyle/>
          <a:p>
            <a:fld id="{8F7D90BB-CD45-4FAE-803D-B542B8EB5B1D}" type="datetimeFigureOut">
              <a:rPr lang="en-US" smtClean="0"/>
              <a:t>7/2/2019</a:t>
            </a:fld>
            <a:endParaRPr lang="en-US"/>
          </a:p>
        </p:txBody>
      </p:sp>
      <p:sp>
        <p:nvSpPr>
          <p:cNvPr id="5" name="Footer Placeholder 4">
            <a:extLst>
              <a:ext uri="{FF2B5EF4-FFF2-40B4-BE49-F238E27FC236}">
                <a16:creationId xmlns:a16="http://schemas.microsoft.com/office/drawing/2014/main" id="{C2B7E16C-CB4F-4781-8755-A3D3D7D31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A1F24-DD26-47EC-9C0B-F35130EA7ADF}"/>
              </a:ext>
            </a:extLst>
          </p:cNvPr>
          <p:cNvSpPr>
            <a:spLocks noGrp="1"/>
          </p:cNvSpPr>
          <p:nvPr>
            <p:ph type="sldNum" sz="quarter" idx="12"/>
          </p:nvPr>
        </p:nvSpPr>
        <p:spPr/>
        <p:txBody>
          <a:bodyPr/>
          <a:lstStyle/>
          <a:p>
            <a:fld id="{5EAE1B06-D0FA-49D5-82D0-C2C50EDDD7BC}" type="slidenum">
              <a:rPr lang="en-US" smtClean="0"/>
              <a:t>‹#›</a:t>
            </a:fld>
            <a:endParaRPr lang="en-US"/>
          </a:p>
        </p:txBody>
      </p:sp>
    </p:spTree>
    <p:extLst>
      <p:ext uri="{BB962C8B-B14F-4D97-AF65-F5344CB8AC3E}">
        <p14:creationId xmlns:p14="http://schemas.microsoft.com/office/powerpoint/2010/main" val="3407066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6CBE-90FA-4C2C-B537-9C5BA07FB3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7AC56F-C46C-4806-B9B4-93CE51E0DC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20B45-3ADE-413B-8701-7E6B91B999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C47A5D-567F-42CB-897F-426545B58712}"/>
              </a:ext>
            </a:extLst>
          </p:cNvPr>
          <p:cNvSpPr>
            <a:spLocks noGrp="1"/>
          </p:cNvSpPr>
          <p:nvPr>
            <p:ph type="dt" sz="half" idx="10"/>
          </p:nvPr>
        </p:nvSpPr>
        <p:spPr/>
        <p:txBody>
          <a:bodyPr/>
          <a:lstStyle/>
          <a:p>
            <a:fld id="{8F7D90BB-CD45-4FAE-803D-B542B8EB5B1D}" type="datetimeFigureOut">
              <a:rPr lang="en-US" smtClean="0"/>
              <a:t>7/2/2019</a:t>
            </a:fld>
            <a:endParaRPr lang="en-US"/>
          </a:p>
        </p:txBody>
      </p:sp>
      <p:sp>
        <p:nvSpPr>
          <p:cNvPr id="6" name="Footer Placeholder 5">
            <a:extLst>
              <a:ext uri="{FF2B5EF4-FFF2-40B4-BE49-F238E27FC236}">
                <a16:creationId xmlns:a16="http://schemas.microsoft.com/office/drawing/2014/main" id="{B6E22B27-3B4E-40E9-9E59-CC3A67084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8FB26C-D2ED-4B07-BF05-027F0FCF5643}"/>
              </a:ext>
            </a:extLst>
          </p:cNvPr>
          <p:cNvSpPr>
            <a:spLocks noGrp="1"/>
          </p:cNvSpPr>
          <p:nvPr>
            <p:ph type="sldNum" sz="quarter" idx="12"/>
          </p:nvPr>
        </p:nvSpPr>
        <p:spPr/>
        <p:txBody>
          <a:bodyPr/>
          <a:lstStyle/>
          <a:p>
            <a:fld id="{5EAE1B06-D0FA-49D5-82D0-C2C50EDDD7BC}" type="slidenum">
              <a:rPr lang="en-US" smtClean="0"/>
              <a:t>‹#›</a:t>
            </a:fld>
            <a:endParaRPr lang="en-US"/>
          </a:p>
        </p:txBody>
      </p:sp>
    </p:spTree>
    <p:extLst>
      <p:ext uri="{BB962C8B-B14F-4D97-AF65-F5344CB8AC3E}">
        <p14:creationId xmlns:p14="http://schemas.microsoft.com/office/powerpoint/2010/main" val="234543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6A560-D37C-4C0E-981F-128DD97EC2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09366E-946C-4462-B118-39528113E5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07853A5-7859-470D-A50F-366B41B2B4C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4600C2-B410-4975-99ED-DFF3658AFF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5266C43-3F40-4EFD-8DCC-5374D997D3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F1C154-1209-4DB7-9CF6-D7972C6A810D}"/>
              </a:ext>
            </a:extLst>
          </p:cNvPr>
          <p:cNvSpPr>
            <a:spLocks noGrp="1"/>
          </p:cNvSpPr>
          <p:nvPr>
            <p:ph type="dt" sz="half" idx="10"/>
          </p:nvPr>
        </p:nvSpPr>
        <p:spPr/>
        <p:txBody>
          <a:bodyPr/>
          <a:lstStyle/>
          <a:p>
            <a:fld id="{8F7D90BB-CD45-4FAE-803D-B542B8EB5B1D}" type="datetimeFigureOut">
              <a:rPr lang="en-US" smtClean="0"/>
              <a:t>7/2/2019</a:t>
            </a:fld>
            <a:endParaRPr lang="en-US"/>
          </a:p>
        </p:txBody>
      </p:sp>
      <p:sp>
        <p:nvSpPr>
          <p:cNvPr id="8" name="Footer Placeholder 7">
            <a:extLst>
              <a:ext uri="{FF2B5EF4-FFF2-40B4-BE49-F238E27FC236}">
                <a16:creationId xmlns:a16="http://schemas.microsoft.com/office/drawing/2014/main" id="{D1BC321A-444E-4C65-BBE9-2E9BA23843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9872A9-C678-46EA-89E6-1E61ABEC39AD}"/>
              </a:ext>
            </a:extLst>
          </p:cNvPr>
          <p:cNvSpPr>
            <a:spLocks noGrp="1"/>
          </p:cNvSpPr>
          <p:nvPr>
            <p:ph type="sldNum" sz="quarter" idx="12"/>
          </p:nvPr>
        </p:nvSpPr>
        <p:spPr/>
        <p:txBody>
          <a:bodyPr/>
          <a:lstStyle/>
          <a:p>
            <a:fld id="{5EAE1B06-D0FA-49D5-82D0-C2C50EDDD7BC}" type="slidenum">
              <a:rPr lang="en-US" smtClean="0"/>
              <a:t>‹#›</a:t>
            </a:fld>
            <a:endParaRPr lang="en-US"/>
          </a:p>
        </p:txBody>
      </p:sp>
    </p:spTree>
    <p:extLst>
      <p:ext uri="{BB962C8B-B14F-4D97-AF65-F5344CB8AC3E}">
        <p14:creationId xmlns:p14="http://schemas.microsoft.com/office/powerpoint/2010/main" val="151762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8C2CF-1027-42EE-B92B-A509F2CF36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A98E42-3525-41DB-B118-06DC13E4D7BC}"/>
              </a:ext>
            </a:extLst>
          </p:cNvPr>
          <p:cNvSpPr>
            <a:spLocks noGrp="1"/>
          </p:cNvSpPr>
          <p:nvPr>
            <p:ph type="dt" sz="half" idx="10"/>
          </p:nvPr>
        </p:nvSpPr>
        <p:spPr/>
        <p:txBody>
          <a:bodyPr/>
          <a:lstStyle/>
          <a:p>
            <a:fld id="{8F7D90BB-CD45-4FAE-803D-B542B8EB5B1D}" type="datetimeFigureOut">
              <a:rPr lang="en-US" smtClean="0"/>
              <a:t>7/2/2019</a:t>
            </a:fld>
            <a:endParaRPr lang="en-US"/>
          </a:p>
        </p:txBody>
      </p:sp>
      <p:sp>
        <p:nvSpPr>
          <p:cNvPr id="4" name="Footer Placeholder 3">
            <a:extLst>
              <a:ext uri="{FF2B5EF4-FFF2-40B4-BE49-F238E27FC236}">
                <a16:creationId xmlns:a16="http://schemas.microsoft.com/office/drawing/2014/main" id="{CCD4298D-BA62-462B-AA6D-CF0461EDC3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ADABB8-D6E0-43F6-8602-89DBF0A979C9}"/>
              </a:ext>
            </a:extLst>
          </p:cNvPr>
          <p:cNvSpPr>
            <a:spLocks noGrp="1"/>
          </p:cNvSpPr>
          <p:nvPr>
            <p:ph type="sldNum" sz="quarter" idx="12"/>
          </p:nvPr>
        </p:nvSpPr>
        <p:spPr/>
        <p:txBody>
          <a:bodyPr/>
          <a:lstStyle/>
          <a:p>
            <a:fld id="{5EAE1B06-D0FA-49D5-82D0-C2C50EDDD7BC}" type="slidenum">
              <a:rPr lang="en-US" smtClean="0"/>
              <a:t>‹#›</a:t>
            </a:fld>
            <a:endParaRPr lang="en-US"/>
          </a:p>
        </p:txBody>
      </p:sp>
    </p:spTree>
    <p:extLst>
      <p:ext uri="{BB962C8B-B14F-4D97-AF65-F5344CB8AC3E}">
        <p14:creationId xmlns:p14="http://schemas.microsoft.com/office/powerpoint/2010/main" val="3468395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A59BC9-60C3-401A-9076-96EABC68F779}"/>
              </a:ext>
            </a:extLst>
          </p:cNvPr>
          <p:cNvSpPr>
            <a:spLocks noGrp="1"/>
          </p:cNvSpPr>
          <p:nvPr>
            <p:ph type="dt" sz="half" idx="10"/>
          </p:nvPr>
        </p:nvSpPr>
        <p:spPr/>
        <p:txBody>
          <a:bodyPr/>
          <a:lstStyle/>
          <a:p>
            <a:fld id="{8F7D90BB-CD45-4FAE-803D-B542B8EB5B1D}" type="datetimeFigureOut">
              <a:rPr lang="en-US" smtClean="0"/>
              <a:t>7/2/2019</a:t>
            </a:fld>
            <a:endParaRPr lang="en-US"/>
          </a:p>
        </p:txBody>
      </p:sp>
      <p:sp>
        <p:nvSpPr>
          <p:cNvPr id="3" name="Footer Placeholder 2">
            <a:extLst>
              <a:ext uri="{FF2B5EF4-FFF2-40B4-BE49-F238E27FC236}">
                <a16:creationId xmlns:a16="http://schemas.microsoft.com/office/drawing/2014/main" id="{A04ACF5D-65D5-4385-88B6-2A577513A6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E1F65E-15FC-4BA6-8536-5ABA00FD80A9}"/>
              </a:ext>
            </a:extLst>
          </p:cNvPr>
          <p:cNvSpPr>
            <a:spLocks noGrp="1"/>
          </p:cNvSpPr>
          <p:nvPr>
            <p:ph type="sldNum" sz="quarter" idx="12"/>
          </p:nvPr>
        </p:nvSpPr>
        <p:spPr/>
        <p:txBody>
          <a:bodyPr/>
          <a:lstStyle/>
          <a:p>
            <a:fld id="{5EAE1B06-D0FA-49D5-82D0-C2C50EDDD7BC}" type="slidenum">
              <a:rPr lang="en-US" smtClean="0"/>
              <a:t>‹#›</a:t>
            </a:fld>
            <a:endParaRPr lang="en-US"/>
          </a:p>
        </p:txBody>
      </p:sp>
    </p:spTree>
    <p:extLst>
      <p:ext uri="{BB962C8B-B14F-4D97-AF65-F5344CB8AC3E}">
        <p14:creationId xmlns:p14="http://schemas.microsoft.com/office/powerpoint/2010/main" val="28587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A564F-BA84-4262-AC53-B722B02489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49DEE5-397D-468A-8482-B41027270D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528AF3-C50D-48E2-90F4-30252EF4A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CAFFF0-AA92-4D4D-891A-BF31959D05E9}"/>
              </a:ext>
            </a:extLst>
          </p:cNvPr>
          <p:cNvSpPr>
            <a:spLocks noGrp="1"/>
          </p:cNvSpPr>
          <p:nvPr>
            <p:ph type="dt" sz="half" idx="10"/>
          </p:nvPr>
        </p:nvSpPr>
        <p:spPr/>
        <p:txBody>
          <a:bodyPr/>
          <a:lstStyle/>
          <a:p>
            <a:fld id="{8F7D90BB-CD45-4FAE-803D-B542B8EB5B1D}" type="datetimeFigureOut">
              <a:rPr lang="en-US" smtClean="0"/>
              <a:t>7/2/2019</a:t>
            </a:fld>
            <a:endParaRPr lang="en-US"/>
          </a:p>
        </p:txBody>
      </p:sp>
      <p:sp>
        <p:nvSpPr>
          <p:cNvPr id="6" name="Footer Placeholder 5">
            <a:extLst>
              <a:ext uri="{FF2B5EF4-FFF2-40B4-BE49-F238E27FC236}">
                <a16:creationId xmlns:a16="http://schemas.microsoft.com/office/drawing/2014/main" id="{B63121D2-F150-4B77-933F-D7428C4BEE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8D1B96-2E2F-4779-8446-2C75DF527EE0}"/>
              </a:ext>
            </a:extLst>
          </p:cNvPr>
          <p:cNvSpPr>
            <a:spLocks noGrp="1"/>
          </p:cNvSpPr>
          <p:nvPr>
            <p:ph type="sldNum" sz="quarter" idx="12"/>
          </p:nvPr>
        </p:nvSpPr>
        <p:spPr/>
        <p:txBody>
          <a:bodyPr/>
          <a:lstStyle/>
          <a:p>
            <a:fld id="{5EAE1B06-D0FA-49D5-82D0-C2C50EDDD7BC}" type="slidenum">
              <a:rPr lang="en-US" smtClean="0"/>
              <a:t>‹#›</a:t>
            </a:fld>
            <a:endParaRPr lang="en-US"/>
          </a:p>
        </p:txBody>
      </p:sp>
    </p:spTree>
    <p:extLst>
      <p:ext uri="{BB962C8B-B14F-4D97-AF65-F5344CB8AC3E}">
        <p14:creationId xmlns:p14="http://schemas.microsoft.com/office/powerpoint/2010/main" val="97175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D5E42-9110-4D85-B9C8-17ACAF7B1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4590DE-3BC1-40D6-BA8C-F2003B51AE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209DD2-1BB4-4DD7-85C5-E291B0483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FCB66A-2BBB-4430-A85F-730FD52C13EA}"/>
              </a:ext>
            </a:extLst>
          </p:cNvPr>
          <p:cNvSpPr>
            <a:spLocks noGrp="1"/>
          </p:cNvSpPr>
          <p:nvPr>
            <p:ph type="dt" sz="half" idx="10"/>
          </p:nvPr>
        </p:nvSpPr>
        <p:spPr/>
        <p:txBody>
          <a:bodyPr/>
          <a:lstStyle/>
          <a:p>
            <a:fld id="{8F7D90BB-CD45-4FAE-803D-B542B8EB5B1D}" type="datetimeFigureOut">
              <a:rPr lang="en-US" smtClean="0"/>
              <a:t>7/2/2019</a:t>
            </a:fld>
            <a:endParaRPr lang="en-US"/>
          </a:p>
        </p:txBody>
      </p:sp>
      <p:sp>
        <p:nvSpPr>
          <p:cNvPr id="6" name="Footer Placeholder 5">
            <a:extLst>
              <a:ext uri="{FF2B5EF4-FFF2-40B4-BE49-F238E27FC236}">
                <a16:creationId xmlns:a16="http://schemas.microsoft.com/office/drawing/2014/main" id="{7FE6B878-6BC3-4727-96C9-9BB0A816A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CD414A-DD38-4658-8736-AB6BBA96792B}"/>
              </a:ext>
            </a:extLst>
          </p:cNvPr>
          <p:cNvSpPr>
            <a:spLocks noGrp="1"/>
          </p:cNvSpPr>
          <p:nvPr>
            <p:ph type="sldNum" sz="quarter" idx="12"/>
          </p:nvPr>
        </p:nvSpPr>
        <p:spPr/>
        <p:txBody>
          <a:bodyPr/>
          <a:lstStyle/>
          <a:p>
            <a:fld id="{5EAE1B06-D0FA-49D5-82D0-C2C50EDDD7BC}" type="slidenum">
              <a:rPr lang="en-US" smtClean="0"/>
              <a:t>‹#›</a:t>
            </a:fld>
            <a:endParaRPr lang="en-US"/>
          </a:p>
        </p:txBody>
      </p:sp>
    </p:spTree>
    <p:extLst>
      <p:ext uri="{BB962C8B-B14F-4D97-AF65-F5344CB8AC3E}">
        <p14:creationId xmlns:p14="http://schemas.microsoft.com/office/powerpoint/2010/main" val="389407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A2465B-B374-41E8-A8CF-261E0E1F16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FADC31-0E21-4838-9B7D-AD3C936296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F1DF9-F027-45E2-977B-B440490149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D90BB-CD45-4FAE-803D-B542B8EB5B1D}" type="datetimeFigureOut">
              <a:rPr lang="en-US" smtClean="0"/>
              <a:t>7/2/2019</a:t>
            </a:fld>
            <a:endParaRPr lang="en-US"/>
          </a:p>
        </p:txBody>
      </p:sp>
      <p:sp>
        <p:nvSpPr>
          <p:cNvPr id="5" name="Footer Placeholder 4">
            <a:extLst>
              <a:ext uri="{FF2B5EF4-FFF2-40B4-BE49-F238E27FC236}">
                <a16:creationId xmlns:a16="http://schemas.microsoft.com/office/drawing/2014/main" id="{D44862DF-8186-4084-97CD-0E0B172E36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290644-16F5-4293-8175-0C015D70FC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E1B06-D0FA-49D5-82D0-C2C50EDDD7BC}" type="slidenum">
              <a:rPr lang="en-US" smtClean="0"/>
              <a:t>‹#›</a:t>
            </a:fld>
            <a:endParaRPr lang="en-US"/>
          </a:p>
        </p:txBody>
      </p:sp>
    </p:spTree>
    <p:extLst>
      <p:ext uri="{BB962C8B-B14F-4D97-AF65-F5344CB8AC3E}">
        <p14:creationId xmlns:p14="http://schemas.microsoft.com/office/powerpoint/2010/main" val="2016829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www.google.com/imgres?imgurl=https%3A%2F%2Fqph.fs.quoracdn.net%2Fmain-qimg-6ff16c4e597fcef247f67cb2aa61860e.webp&amp;imgrefurl=https%3A%2F%2Fwww.quora.com%2FHow-does-Elon-Musk-manage-all-his-companies-Does-he-have-a-board-of-advisors-or-directors-who-help-him-manage-horizontally&amp;docid=C_CROOfW4vSe6M&amp;tbnid=5GQUbXG4PP-8TM%3A&amp;vet=10ahUKEwjb_fbE7ZbjAhVvmuAKHf4dDWUQMwhTKAIwAg..i&amp;w=602&amp;h=231&amp;bih=1003&amp;biw=1920&amp;q=Elon%20musk%20and%20his%20companies&amp;ved=0ahUKEwjb_fbE7ZbjAhVvmuAKHf4dDWUQMwhTKAIwAg&amp;iact=mrc&amp;uact=8"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8.png"/><Relationship Id="rId5" Type="http://schemas.openxmlformats.org/officeDocument/2006/relationships/diagramQuickStyle" Target="../diagrams/quickStyle4.xml"/><Relationship Id="rId10" Type="http://schemas.openxmlformats.org/officeDocument/2006/relationships/image" Target="../media/image7.jpg"/><Relationship Id="rId4" Type="http://schemas.openxmlformats.org/officeDocument/2006/relationships/diagramLayout" Target="../diagrams/layout4.xml"/><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0.jpeg"/><Relationship Id="rId4" Type="http://schemas.openxmlformats.org/officeDocument/2006/relationships/diagramLayout" Target="../diagrams/layout5.xml"/><Relationship Id="rId9" Type="http://schemas.openxmlformats.org/officeDocument/2006/relationships/hyperlink" Target="https://www.google.com/imgres?imgurl=https%3A%2F%2Fcdn.britannica.com%2Fs%3A300x300%2F67%2F75567-004-6585DB51.jpg&amp;imgrefurl=https%3A%2F%2Fwww.britannica.com%2Fbiography%2FNelson-Mandela&amp;docid=iAvFWeeyfNfXNM&amp;tbnid=aCg9d4bce7apNM%3A&amp;vet=10ahUKEwizjoC38JbjAhUvh-AKHXSwA2cQMwh7KAEwAQ..i&amp;w=227&amp;h=300&amp;bih=1003&amp;biw=1920&amp;q=nelson%20mandela&amp;ved=0ahUKEwizjoC38JbjAhUvh-AKHXSwA2cQMwh7KAEwAQ&amp;iact=mrc&amp;uact=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hiPaOqJTjAhVknuAKHWiMAmQQjRx6BAgBEAU&amp;url=https%3A%2F%2Fwww.coachilla.co%2Fblog%2Fthe-new-hierarchy-of-needs&amp;psig=AOvVaw2Urmj8ufPugCgsMpxP2b4r&amp;ust=1562090859860595"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180B7B-0D1D-49DE-BB70-26DED397422C}"/>
              </a:ext>
            </a:extLst>
          </p:cNvPr>
          <p:cNvSpPr/>
          <p:nvPr/>
        </p:nvSpPr>
        <p:spPr>
          <a:xfrm>
            <a:off x="2061883" y="2632671"/>
            <a:ext cx="8068234" cy="830997"/>
          </a:xfrm>
          <a:prstGeom prst="rect">
            <a:avLst/>
          </a:prstGeom>
          <a:noFill/>
        </p:spPr>
        <p:txBody>
          <a:bodyPr wrap="none" lIns="91440" tIns="45720" rIns="91440" bIns="45720">
            <a:spAutoFit/>
            <a:scene3d>
              <a:camera prst="orthographicFront"/>
              <a:lightRig rig="glow" dir="t"/>
            </a:scene3d>
            <a:sp3d prstMaterial="metal"/>
          </a:bodyPr>
          <a:lstStyle/>
          <a:p>
            <a:pPr algn="ctr"/>
            <a:r>
              <a:rPr lang="en-US" sz="4800" b="0" cap="none" spc="300" dirty="0">
                <a:ln w="0"/>
                <a:effectLst>
                  <a:outerShdw dist="19050" dir="2700000" algn="tl" rotWithShape="0">
                    <a:schemeClr val="dk1">
                      <a:alpha val="40000"/>
                    </a:schemeClr>
                  </a:outerShdw>
                </a:effectLst>
                <a:latin typeface="Bernard MT Condensed" panose="02050806060905020404" pitchFamily="18" charset="0"/>
              </a:rPr>
              <a:t>Transformational Leadership</a:t>
            </a:r>
            <a:endParaRPr lang="en-US" sz="4800" b="0" cap="none" spc="300" dirty="0">
              <a:ln w="0"/>
              <a:effectLst>
                <a:outerShdw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B26CE31A-DD2D-47A4-A0D7-72E8DD3B75BA}"/>
              </a:ext>
            </a:extLst>
          </p:cNvPr>
          <p:cNvSpPr txBox="1"/>
          <p:nvPr/>
        </p:nvSpPr>
        <p:spPr>
          <a:xfrm>
            <a:off x="8093122" y="6189260"/>
            <a:ext cx="3596185" cy="369332"/>
          </a:xfrm>
          <a:prstGeom prst="rect">
            <a:avLst/>
          </a:prstGeom>
          <a:noFill/>
        </p:spPr>
        <p:txBody>
          <a:bodyPr wrap="square" rtlCol="0">
            <a:spAutoFit/>
          </a:bodyPr>
          <a:lstStyle/>
          <a:p>
            <a:pPr algn="r"/>
            <a:r>
              <a:rPr lang="en-US" b="1" dirty="0">
                <a:effectLst>
                  <a:outerShdw blurRad="38100" dist="38100" dir="2700000" algn="tl">
                    <a:srgbClr val="000000">
                      <a:alpha val="43137"/>
                    </a:srgbClr>
                  </a:outerShdw>
                </a:effectLst>
              </a:rPr>
              <a:t>By Alex Walker</a:t>
            </a:r>
          </a:p>
        </p:txBody>
      </p:sp>
    </p:spTree>
    <p:extLst>
      <p:ext uri="{BB962C8B-B14F-4D97-AF65-F5344CB8AC3E}">
        <p14:creationId xmlns:p14="http://schemas.microsoft.com/office/powerpoint/2010/main" val="1148363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681391-75E5-419B-8390-C5837F6816C1}"/>
              </a:ext>
            </a:extLst>
          </p:cNvPr>
          <p:cNvSpPr>
            <a:spLocks noGrp="1"/>
          </p:cNvSpPr>
          <p:nvPr>
            <p:ph type="title"/>
          </p:nvPr>
        </p:nvSpPr>
        <p:spPr>
          <a:xfrm>
            <a:off x="943277" y="712269"/>
            <a:ext cx="3370998" cy="5502264"/>
          </a:xfrm>
        </p:spPr>
        <p:txBody>
          <a:bodyPr>
            <a:normAutofit/>
          </a:bodyPr>
          <a:lstStyle/>
          <a:p>
            <a:r>
              <a:rPr lang="en-US" b="1" u="sng" dirty="0">
                <a:solidFill>
                  <a:srgbClr val="FFFFFF"/>
                </a:solidFill>
                <a:effectLst>
                  <a:outerShdw blurRad="38100" dist="38100" dir="2700000" algn="tl">
                    <a:srgbClr val="000000">
                      <a:alpha val="43137"/>
                    </a:srgbClr>
                  </a:outerShdw>
                </a:effectLst>
              </a:rPr>
              <a:t>Examples</a:t>
            </a:r>
            <a:endParaRPr lang="en-US" b="1" dirty="0">
              <a:solidFill>
                <a:srgbClr val="FFFFFF"/>
              </a:solidFill>
              <a:effectLst>
                <a:outerShdw blurRad="38100" dist="38100" dir="2700000" algn="tl">
                  <a:srgbClr val="000000">
                    <a:alpha val="43137"/>
                  </a:srgbClr>
                </a:outerShdw>
              </a:effectLst>
            </a:endParaRPr>
          </a:p>
        </p:txBody>
      </p:sp>
      <p:cxnSp>
        <p:nvCxnSpPr>
          <p:cNvPr id="30" name="Straight Connector 29">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64F8469D-44A1-472D-8CA8-8038D16DE8AF}"/>
              </a:ext>
            </a:extLst>
          </p:cNvPr>
          <p:cNvGraphicFramePr>
            <a:graphicFrameLocks noGrp="1"/>
          </p:cNvGraphicFramePr>
          <p:nvPr>
            <p:ph idx="1"/>
            <p:extLst>
              <p:ext uri="{D42A27DB-BD31-4B8C-83A1-F6EECF244321}">
                <p14:modId xmlns:p14="http://schemas.microsoft.com/office/powerpoint/2010/main" val="3594884224"/>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Image result for Elon musk and his companies">
            <a:hlinkClick r:id="rId8"/>
            <a:extLst>
              <a:ext uri="{FF2B5EF4-FFF2-40B4-BE49-F238E27FC236}">
                <a16:creationId xmlns:a16="http://schemas.microsoft.com/office/drawing/2014/main" id="{5B29075E-58F9-4FE3-B86C-6DF0DF1AC4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552" y="4320208"/>
            <a:ext cx="6201894" cy="22182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wearing a suit and tie&#10;&#10;Description automatically generated">
            <a:extLst>
              <a:ext uri="{FF2B5EF4-FFF2-40B4-BE49-F238E27FC236}">
                <a16:creationId xmlns:a16="http://schemas.microsoft.com/office/drawing/2014/main" id="{366E79AA-26F3-4A7D-8922-51CC79F2D10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43597" y="905994"/>
            <a:ext cx="3786403" cy="2523006"/>
          </a:xfrm>
          <a:prstGeom prst="rect">
            <a:avLst/>
          </a:prstGeom>
        </p:spPr>
      </p:pic>
      <p:pic>
        <p:nvPicPr>
          <p:cNvPr id="8" name="Picture 7" descr="A person wearing a black shirt&#10;&#10;Description automatically generated">
            <a:extLst>
              <a:ext uri="{FF2B5EF4-FFF2-40B4-BE49-F238E27FC236}">
                <a16:creationId xmlns:a16="http://schemas.microsoft.com/office/drawing/2014/main" id="{0B7C2161-23BE-458A-9027-BE771F4EE71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4079" y="4320207"/>
            <a:ext cx="4635995" cy="2223061"/>
          </a:xfrm>
          <a:prstGeom prst="rect">
            <a:avLst/>
          </a:prstGeom>
        </p:spPr>
      </p:pic>
    </p:spTree>
    <p:extLst>
      <p:ext uri="{BB962C8B-B14F-4D97-AF65-F5344CB8AC3E}">
        <p14:creationId xmlns:p14="http://schemas.microsoft.com/office/powerpoint/2010/main" val="418123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681391-75E5-419B-8390-C5837F6816C1}"/>
              </a:ext>
            </a:extLst>
          </p:cNvPr>
          <p:cNvSpPr>
            <a:spLocks noGrp="1"/>
          </p:cNvSpPr>
          <p:nvPr>
            <p:ph type="title"/>
          </p:nvPr>
        </p:nvSpPr>
        <p:spPr>
          <a:xfrm>
            <a:off x="943277" y="712269"/>
            <a:ext cx="3370998" cy="5502264"/>
          </a:xfrm>
        </p:spPr>
        <p:txBody>
          <a:bodyPr>
            <a:normAutofit/>
          </a:bodyPr>
          <a:lstStyle/>
          <a:p>
            <a:r>
              <a:rPr lang="en-US" b="1" u="sng" dirty="0">
                <a:solidFill>
                  <a:srgbClr val="FFFFFF"/>
                </a:solidFill>
                <a:effectLst>
                  <a:outerShdw blurRad="38100" dist="38100" dir="2700000" algn="tl">
                    <a:srgbClr val="000000">
                      <a:alpha val="43137"/>
                    </a:srgbClr>
                  </a:outerShdw>
                </a:effectLst>
              </a:rPr>
              <a:t>Examples</a:t>
            </a:r>
            <a:endParaRPr lang="en-US" b="1" dirty="0">
              <a:solidFill>
                <a:srgbClr val="FFFFFF"/>
              </a:solidFill>
              <a:effectLst>
                <a:outerShdw blurRad="38100" dist="38100" dir="2700000" algn="tl">
                  <a:srgbClr val="000000">
                    <a:alpha val="43137"/>
                  </a:srgbClr>
                </a:outerShdw>
              </a:effectLst>
            </a:endParaRPr>
          </a:p>
        </p:txBody>
      </p:sp>
      <p:cxnSp>
        <p:nvCxnSpPr>
          <p:cNvPr id="30" name="Straight Connector 29">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64F8469D-44A1-472D-8CA8-8038D16DE8AF}"/>
              </a:ext>
            </a:extLst>
          </p:cNvPr>
          <p:cNvGraphicFramePr>
            <a:graphicFrameLocks noGrp="1"/>
          </p:cNvGraphicFramePr>
          <p:nvPr>
            <p:ph idx="1"/>
            <p:extLst>
              <p:ext uri="{D42A27DB-BD31-4B8C-83A1-F6EECF244321}">
                <p14:modId xmlns:p14="http://schemas.microsoft.com/office/powerpoint/2010/main" val="185271187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group of people standing in front of a military uniform&#10;&#10;Description automatically generated">
            <a:extLst>
              <a:ext uri="{FF2B5EF4-FFF2-40B4-BE49-F238E27FC236}">
                <a16:creationId xmlns:a16="http://schemas.microsoft.com/office/drawing/2014/main" id="{D47871C2-36F0-48B4-8D08-21382500C8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2122" y="4363818"/>
            <a:ext cx="3186941" cy="2408735"/>
          </a:xfrm>
          <a:prstGeom prst="rect">
            <a:avLst/>
          </a:prstGeom>
        </p:spPr>
      </p:pic>
      <p:pic>
        <p:nvPicPr>
          <p:cNvPr id="10" name="Picture 3" descr="Image result for nelson mandela">
            <a:hlinkClick r:id="rId9"/>
            <a:extLst>
              <a:ext uri="{FF2B5EF4-FFF2-40B4-BE49-F238E27FC236}">
                <a16:creationId xmlns:a16="http://schemas.microsoft.com/office/drawing/2014/main" id="{BF76F7C6-9446-4094-AB7D-FCECD047F5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72625" y="875058"/>
            <a:ext cx="1857375"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879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E71A99-E269-4A84-9D07-7FA030B78EAE}"/>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Questions? </a:t>
            </a:r>
          </a:p>
        </p:txBody>
      </p:sp>
    </p:spTree>
    <p:extLst>
      <p:ext uri="{BB962C8B-B14F-4D97-AF65-F5344CB8AC3E}">
        <p14:creationId xmlns:p14="http://schemas.microsoft.com/office/powerpoint/2010/main" val="337474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DB8A3E7-CAE4-4641-9B8C-D5551E4492A4}"/>
              </a:ext>
            </a:extLst>
          </p:cNvPr>
          <p:cNvSpPr>
            <a:spLocks noGrp="1"/>
          </p:cNvSpPr>
          <p:nvPr>
            <p:ph type="title"/>
          </p:nvPr>
        </p:nvSpPr>
        <p:spPr>
          <a:xfrm>
            <a:off x="436728" y="928048"/>
            <a:ext cx="5527344" cy="762640"/>
          </a:xfrm>
        </p:spPr>
        <p:style>
          <a:lnRef idx="1">
            <a:schemeClr val="accent5"/>
          </a:lnRef>
          <a:fillRef idx="3">
            <a:schemeClr val="accent5"/>
          </a:fillRef>
          <a:effectRef idx="2">
            <a:schemeClr val="accent5"/>
          </a:effectRef>
          <a:fontRef idx="minor">
            <a:schemeClr val="lt1"/>
          </a:fontRef>
        </p:style>
        <p:txBody>
          <a:bodyPr>
            <a:normAutofit/>
          </a:bodyPr>
          <a:lstStyle/>
          <a:p>
            <a:pPr algn="ctr"/>
            <a:r>
              <a:rPr lang="en-US" b="1" dirty="0">
                <a:effectLst>
                  <a:outerShdw blurRad="38100" dist="38100" dir="2700000" algn="tl">
                    <a:srgbClr val="000000">
                      <a:alpha val="43137"/>
                    </a:srgbClr>
                  </a:outerShdw>
                </a:effectLst>
              </a:rPr>
              <a:t>Definition </a:t>
            </a:r>
          </a:p>
        </p:txBody>
      </p:sp>
      <p:sp>
        <p:nvSpPr>
          <p:cNvPr id="3" name="Content Placeholder 2">
            <a:extLst>
              <a:ext uri="{FF2B5EF4-FFF2-40B4-BE49-F238E27FC236}">
                <a16:creationId xmlns:a16="http://schemas.microsoft.com/office/drawing/2014/main" id="{43A91AAB-E09C-4258-B4AE-D13E40FCA0E0}"/>
              </a:ext>
            </a:extLst>
          </p:cNvPr>
          <p:cNvSpPr>
            <a:spLocks noGrp="1"/>
          </p:cNvSpPr>
          <p:nvPr>
            <p:ph idx="1"/>
          </p:nvPr>
        </p:nvSpPr>
        <p:spPr>
          <a:xfrm>
            <a:off x="607325" y="1825625"/>
            <a:ext cx="4359043" cy="3592536"/>
          </a:xfrm>
        </p:spPr>
        <p:txBody>
          <a:bodyPr>
            <a:normAutofit lnSpcReduction="10000"/>
          </a:bodyPr>
          <a:lstStyle/>
          <a:p>
            <a:pPr marL="0" indent="0">
              <a:buNone/>
            </a:pPr>
            <a:r>
              <a:rPr lang="en-US" sz="2400" i="1" dirty="0"/>
              <a:t>“A leadership approach that causes change in individuals and social systems. In its ideal form, it creates valuable and positive change in the followers with the end goal of developing followers into leaders…transformational leadership enhances the motivation, morale and performance of followers through a variety of mechanisms.”</a:t>
            </a:r>
          </a:p>
        </p:txBody>
      </p:sp>
      <p:pic>
        <p:nvPicPr>
          <p:cNvPr id="5" name="Picture 4">
            <a:extLst>
              <a:ext uri="{FF2B5EF4-FFF2-40B4-BE49-F238E27FC236}">
                <a16:creationId xmlns:a16="http://schemas.microsoft.com/office/drawing/2014/main" id="{B69E0380-D682-4370-8A44-F50F6CCD0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120" y="1767384"/>
            <a:ext cx="6209686" cy="3168207"/>
          </a:xfrm>
          <a:prstGeom prst="rect">
            <a:avLst/>
          </a:prstGeom>
        </p:spPr>
      </p:pic>
    </p:spTree>
    <p:extLst>
      <p:ext uri="{BB962C8B-B14F-4D97-AF65-F5344CB8AC3E}">
        <p14:creationId xmlns:p14="http://schemas.microsoft.com/office/powerpoint/2010/main" val="19142849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930AA-015C-499A-9B44-6FF1C33CCAB5}"/>
              </a:ext>
            </a:extLst>
          </p:cNvPr>
          <p:cNvSpPr>
            <a:spLocks noGrp="1"/>
          </p:cNvSpPr>
          <p:nvPr>
            <p:ph type="title"/>
          </p:nvPr>
        </p:nvSpPr>
        <p:spPr>
          <a:xfrm>
            <a:off x="642937" y="599868"/>
            <a:ext cx="3370998" cy="2501141"/>
          </a:xfrm>
        </p:spPr>
        <p:txBody>
          <a:bodyPr>
            <a:normAutofit/>
          </a:bodyPr>
          <a:lstStyle/>
          <a:p>
            <a:r>
              <a:rPr lang="en-US" b="1" u="sng" dirty="0">
                <a:solidFill>
                  <a:srgbClr val="FFFFFF"/>
                </a:solidFill>
                <a:effectLst>
                  <a:outerShdw blurRad="38100" dist="38100" dir="2700000" algn="tl">
                    <a:srgbClr val="000000">
                      <a:alpha val="43137"/>
                    </a:srgbClr>
                  </a:outerShdw>
                </a:effectLst>
              </a:rPr>
              <a:t>History</a:t>
            </a:r>
            <a:r>
              <a:rPr lang="en-US" b="1" dirty="0">
                <a:solidFill>
                  <a:srgbClr val="FFFFFF"/>
                </a:solidFill>
                <a:effectLst>
                  <a:outerShdw blurRad="38100" dist="38100" dir="2700000" algn="tl">
                    <a:srgbClr val="000000">
                      <a:alpha val="43137"/>
                    </a:srgbClr>
                  </a:outerShdw>
                </a:effectLst>
              </a:rPr>
              <a:t>: Original Concept </a:t>
            </a:r>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0E7EE9A-F919-49E1-B491-60D82C6C67A0}"/>
              </a:ext>
            </a:extLst>
          </p:cNvPr>
          <p:cNvGraphicFramePr>
            <a:graphicFrameLocks noGrp="1"/>
          </p:cNvGraphicFramePr>
          <p:nvPr>
            <p:ph idx="1"/>
            <p:extLst>
              <p:ext uri="{D42A27DB-BD31-4B8C-83A1-F6EECF244321}">
                <p14:modId xmlns:p14="http://schemas.microsoft.com/office/powerpoint/2010/main" val="437632686"/>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Image result for maslow's hierarchy of needs">
            <a:hlinkClick r:id="rId8" tgtFrame="&quot;_blank&quot;"/>
            <a:extLst>
              <a:ext uri="{FF2B5EF4-FFF2-40B4-BE49-F238E27FC236}">
                <a16:creationId xmlns:a16="http://schemas.microsoft.com/office/drawing/2014/main" id="{74214559-C50C-4175-BA89-E4C6638C0E8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67333" y="2971800"/>
            <a:ext cx="4101342" cy="2785532"/>
          </a:xfrm>
          <a:prstGeom prst="rect">
            <a:avLst/>
          </a:prstGeom>
          <a:noFill/>
          <a:ln>
            <a:noFill/>
          </a:ln>
        </p:spPr>
      </p:pic>
    </p:spTree>
    <p:extLst>
      <p:ext uri="{BB962C8B-B14F-4D97-AF65-F5344CB8AC3E}">
        <p14:creationId xmlns:p14="http://schemas.microsoft.com/office/powerpoint/2010/main" val="244137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681391-75E5-419B-8390-C5837F6816C1}"/>
              </a:ext>
            </a:extLst>
          </p:cNvPr>
          <p:cNvSpPr>
            <a:spLocks noGrp="1"/>
          </p:cNvSpPr>
          <p:nvPr>
            <p:ph type="title"/>
          </p:nvPr>
        </p:nvSpPr>
        <p:spPr>
          <a:xfrm>
            <a:off x="943277" y="712269"/>
            <a:ext cx="3370998" cy="5502264"/>
          </a:xfrm>
        </p:spPr>
        <p:txBody>
          <a:bodyPr>
            <a:normAutofit/>
          </a:bodyPr>
          <a:lstStyle/>
          <a:p>
            <a:r>
              <a:rPr lang="en-US" b="1" u="sng" dirty="0">
                <a:solidFill>
                  <a:srgbClr val="FFFFFF"/>
                </a:solidFill>
                <a:effectLst>
                  <a:outerShdw blurRad="38100" dist="38100" dir="2700000" algn="tl">
                    <a:srgbClr val="000000">
                      <a:alpha val="43137"/>
                    </a:srgbClr>
                  </a:outerShdw>
                </a:effectLst>
              </a:rPr>
              <a:t>History</a:t>
            </a:r>
            <a:r>
              <a:rPr lang="en-US" b="1" dirty="0">
                <a:solidFill>
                  <a:srgbClr val="FFFFFF"/>
                </a:solidFill>
                <a:effectLst>
                  <a:outerShdw blurRad="38100" dist="38100" dir="2700000" algn="tl">
                    <a:srgbClr val="000000">
                      <a:alpha val="43137"/>
                    </a:srgbClr>
                  </a:outerShdw>
                </a:effectLst>
              </a:rPr>
              <a:t>: Development of the Concept </a:t>
            </a:r>
          </a:p>
        </p:txBody>
      </p:sp>
      <p:cxnSp>
        <p:nvCxnSpPr>
          <p:cNvPr id="30" name="Straight Connector 29">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64F8469D-44A1-472D-8CA8-8038D16DE8AF}"/>
              </a:ext>
            </a:extLst>
          </p:cNvPr>
          <p:cNvGraphicFramePr>
            <a:graphicFrameLocks noGrp="1"/>
          </p:cNvGraphicFramePr>
          <p:nvPr>
            <p:ph idx="1"/>
            <p:extLst>
              <p:ext uri="{D42A27DB-BD31-4B8C-83A1-F6EECF244321}">
                <p14:modId xmlns:p14="http://schemas.microsoft.com/office/powerpoint/2010/main" val="1949060650"/>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36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E7D0B-BA41-446C-97BD-32FDB5F70049}"/>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The Continuum of Leadership</a:t>
            </a:r>
          </a:p>
        </p:txBody>
      </p:sp>
      <p:pic>
        <p:nvPicPr>
          <p:cNvPr id="6" name="Content Placeholder 5">
            <a:extLst>
              <a:ext uri="{FF2B5EF4-FFF2-40B4-BE49-F238E27FC236}">
                <a16:creationId xmlns:a16="http://schemas.microsoft.com/office/drawing/2014/main" id="{37E13514-0D09-4055-A5E2-15DBBAD197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6035" y="1958454"/>
            <a:ext cx="11013743" cy="3185840"/>
          </a:xfrm>
        </p:spPr>
      </p:pic>
      <p:sp>
        <p:nvSpPr>
          <p:cNvPr id="7" name="Arrow: Left-Right 6">
            <a:extLst>
              <a:ext uri="{FF2B5EF4-FFF2-40B4-BE49-F238E27FC236}">
                <a16:creationId xmlns:a16="http://schemas.microsoft.com/office/drawing/2014/main" id="{D0035BC1-751E-4CA4-BC97-37F57CE44306}"/>
              </a:ext>
            </a:extLst>
          </p:cNvPr>
          <p:cNvSpPr/>
          <p:nvPr/>
        </p:nvSpPr>
        <p:spPr>
          <a:xfrm>
            <a:off x="402608" y="5588758"/>
            <a:ext cx="11416353" cy="277805"/>
          </a:xfrm>
          <a:prstGeom prst="leftRightArrow">
            <a:avLst>
              <a:gd name="adj1" fmla="val 38887"/>
              <a:gd name="adj2" fmla="val 5000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86FD56AD-DC9B-472A-A39C-EDDC4C6F4030}"/>
              </a:ext>
            </a:extLst>
          </p:cNvPr>
          <p:cNvSpPr txBox="1"/>
          <p:nvPr/>
        </p:nvSpPr>
        <p:spPr>
          <a:xfrm>
            <a:off x="402608" y="5977789"/>
            <a:ext cx="1604604" cy="400110"/>
          </a:xfrm>
          <a:prstGeom prst="rect">
            <a:avLst/>
          </a:prstGeom>
          <a:noFill/>
        </p:spPr>
        <p:txBody>
          <a:bodyPr wrap="square" rtlCol="0">
            <a:spAutoFit/>
          </a:bodyPr>
          <a:lstStyle/>
          <a:p>
            <a:r>
              <a:rPr lang="en-US" sz="2000" b="1" dirty="0"/>
              <a:t>Ineffective</a:t>
            </a:r>
          </a:p>
        </p:txBody>
      </p:sp>
      <p:sp>
        <p:nvSpPr>
          <p:cNvPr id="9" name="TextBox 8">
            <a:extLst>
              <a:ext uri="{FF2B5EF4-FFF2-40B4-BE49-F238E27FC236}">
                <a16:creationId xmlns:a16="http://schemas.microsoft.com/office/drawing/2014/main" id="{8F9309F2-263B-404A-AF45-DD79B387EB31}"/>
              </a:ext>
            </a:extLst>
          </p:cNvPr>
          <p:cNvSpPr txBox="1"/>
          <p:nvPr/>
        </p:nvSpPr>
        <p:spPr>
          <a:xfrm>
            <a:off x="3305906" y="5966591"/>
            <a:ext cx="1547447" cy="400110"/>
          </a:xfrm>
          <a:prstGeom prst="rect">
            <a:avLst/>
          </a:prstGeom>
          <a:noFill/>
        </p:spPr>
        <p:txBody>
          <a:bodyPr wrap="square" rtlCol="0">
            <a:spAutoFit/>
          </a:bodyPr>
          <a:lstStyle/>
          <a:p>
            <a:r>
              <a:rPr lang="en-US" sz="2000" b="1" dirty="0"/>
              <a:t>Passive</a:t>
            </a:r>
          </a:p>
        </p:txBody>
      </p:sp>
      <p:sp>
        <p:nvSpPr>
          <p:cNvPr id="10" name="TextBox 9">
            <a:extLst>
              <a:ext uri="{FF2B5EF4-FFF2-40B4-BE49-F238E27FC236}">
                <a16:creationId xmlns:a16="http://schemas.microsoft.com/office/drawing/2014/main" id="{C7934AC3-630E-4179-8205-1F05DAFF7F26}"/>
              </a:ext>
            </a:extLst>
          </p:cNvPr>
          <p:cNvSpPr txBox="1"/>
          <p:nvPr/>
        </p:nvSpPr>
        <p:spPr>
          <a:xfrm>
            <a:off x="7088554" y="5966591"/>
            <a:ext cx="2172677" cy="400110"/>
          </a:xfrm>
          <a:prstGeom prst="rect">
            <a:avLst/>
          </a:prstGeom>
          <a:noFill/>
        </p:spPr>
        <p:txBody>
          <a:bodyPr wrap="square" rtlCol="0">
            <a:spAutoFit/>
          </a:bodyPr>
          <a:lstStyle/>
          <a:p>
            <a:r>
              <a:rPr lang="en-US" sz="2000" b="1" dirty="0"/>
              <a:t>Active</a:t>
            </a:r>
          </a:p>
        </p:txBody>
      </p:sp>
      <p:sp>
        <p:nvSpPr>
          <p:cNvPr id="12" name="TextBox 11">
            <a:extLst>
              <a:ext uri="{FF2B5EF4-FFF2-40B4-BE49-F238E27FC236}">
                <a16:creationId xmlns:a16="http://schemas.microsoft.com/office/drawing/2014/main" id="{E471F111-A54D-43C9-843B-D82156DFFC7A}"/>
              </a:ext>
            </a:extLst>
          </p:cNvPr>
          <p:cNvSpPr txBox="1"/>
          <p:nvPr/>
        </p:nvSpPr>
        <p:spPr>
          <a:xfrm>
            <a:off x="10709819" y="5966591"/>
            <a:ext cx="1573225" cy="400110"/>
          </a:xfrm>
          <a:prstGeom prst="rect">
            <a:avLst/>
          </a:prstGeom>
          <a:noFill/>
        </p:spPr>
        <p:txBody>
          <a:bodyPr wrap="square" rtlCol="0">
            <a:spAutoFit/>
          </a:bodyPr>
          <a:lstStyle/>
          <a:p>
            <a:r>
              <a:rPr lang="en-US" sz="2000" b="1" dirty="0"/>
              <a:t>Effective</a:t>
            </a:r>
          </a:p>
        </p:txBody>
      </p:sp>
      <p:sp>
        <p:nvSpPr>
          <p:cNvPr id="15" name="Arrow: Right 14">
            <a:extLst>
              <a:ext uri="{FF2B5EF4-FFF2-40B4-BE49-F238E27FC236}">
                <a16:creationId xmlns:a16="http://schemas.microsoft.com/office/drawing/2014/main" id="{DC0B10C9-9DF5-45FE-ACB9-70F715B6781E}"/>
              </a:ext>
            </a:extLst>
          </p:cNvPr>
          <p:cNvSpPr/>
          <p:nvPr/>
        </p:nvSpPr>
        <p:spPr>
          <a:xfrm>
            <a:off x="1903863" y="6150198"/>
            <a:ext cx="1402043" cy="936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FA157D95-3E55-49FD-86FE-12032F3C260D}"/>
              </a:ext>
            </a:extLst>
          </p:cNvPr>
          <p:cNvSpPr/>
          <p:nvPr/>
        </p:nvSpPr>
        <p:spPr>
          <a:xfrm>
            <a:off x="4244454" y="6150198"/>
            <a:ext cx="2844100" cy="936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6829B451-521D-4C0A-BF5E-EE79E52D013A}"/>
              </a:ext>
            </a:extLst>
          </p:cNvPr>
          <p:cNvSpPr/>
          <p:nvPr/>
        </p:nvSpPr>
        <p:spPr>
          <a:xfrm>
            <a:off x="7977115" y="6150198"/>
            <a:ext cx="2732703" cy="936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51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40B4ED-5CA6-4F0F-9C46-F8A028F81975}"/>
              </a:ext>
            </a:extLst>
          </p:cNvPr>
          <p:cNvSpPr>
            <a:spLocks noGrp="1"/>
          </p:cNvSpPr>
          <p:nvPr>
            <p:ph type="title"/>
          </p:nvPr>
        </p:nvSpPr>
        <p:spPr>
          <a:xfrm>
            <a:off x="838200" y="811161"/>
            <a:ext cx="3335594" cy="5403370"/>
          </a:xfrm>
        </p:spPr>
        <p:txBody>
          <a:bodyPr>
            <a:normAutofit/>
          </a:bodyPr>
          <a:lstStyle/>
          <a:p>
            <a:r>
              <a:rPr lang="en-US" sz="3400" b="1" dirty="0">
                <a:solidFill>
                  <a:srgbClr val="FFFFFF"/>
                </a:solidFill>
                <a:effectLst>
                  <a:outerShdw blurRad="38100" dist="38100" dir="2700000" algn="tl">
                    <a:srgbClr val="000000">
                      <a:alpha val="43137"/>
                    </a:srgbClr>
                  </a:outerShdw>
                </a:effectLst>
              </a:rPr>
              <a:t>Four Elements of Transformational Leadership </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42C84B3D-4B40-4B15-BB87-3C8F92B2181E}"/>
              </a:ext>
            </a:extLst>
          </p:cNvPr>
          <p:cNvGraphicFramePr>
            <a:graphicFrameLocks noGrp="1"/>
          </p:cNvGraphicFramePr>
          <p:nvPr>
            <p:ph idx="1"/>
            <p:extLst>
              <p:ext uri="{D42A27DB-BD31-4B8C-83A1-F6EECF244321}">
                <p14:modId xmlns:p14="http://schemas.microsoft.com/office/powerpoint/2010/main" val="3618904444"/>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5893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AB984F-9D58-4181-B5BC-BDD133C77E3D}"/>
              </a:ext>
            </a:extLst>
          </p:cNvPr>
          <p:cNvSpPr>
            <a:spLocks noGrp="1"/>
          </p:cNvSpPr>
          <p:nvPr>
            <p:ph type="title"/>
          </p:nvPr>
        </p:nvSpPr>
        <p:spPr>
          <a:xfrm>
            <a:off x="643467" y="640080"/>
            <a:ext cx="3096427" cy="5613236"/>
          </a:xfrm>
        </p:spPr>
        <p:txBody>
          <a:bodyPr anchor="ctr">
            <a:normAutofit/>
          </a:bodyPr>
          <a:lstStyle/>
          <a:p>
            <a:r>
              <a:rPr lang="en-US" sz="3100" u="sng">
                <a:solidFill>
                  <a:schemeClr val="bg1"/>
                </a:solidFill>
              </a:rPr>
              <a:t>Measuring Transformational Leadership</a:t>
            </a:r>
            <a:r>
              <a:rPr lang="en-US" sz="3100">
                <a:solidFill>
                  <a:schemeClr val="bg1"/>
                </a:solidFill>
              </a:rPr>
              <a:t>: </a:t>
            </a:r>
            <a:r>
              <a:rPr lang="en-US" sz="3200">
                <a:solidFill>
                  <a:schemeClr val="bg1"/>
                </a:solidFill>
              </a:rPr>
              <a:t>Multifactor Leadership Questionnaire (MLQ</a:t>
            </a:r>
            <a:endParaRPr lang="en-US" sz="3100" dirty="0">
              <a:solidFill>
                <a:schemeClr val="bg1"/>
              </a:solidFill>
            </a:endParaRPr>
          </a:p>
        </p:txBody>
      </p:sp>
      <p:pic>
        <p:nvPicPr>
          <p:cNvPr id="5" name="Picture 4" descr="A screenshot of a computer&#10;&#10;Description automatically generated">
            <a:extLst>
              <a:ext uri="{FF2B5EF4-FFF2-40B4-BE49-F238E27FC236}">
                <a16:creationId xmlns:a16="http://schemas.microsoft.com/office/drawing/2014/main" id="{6347AD4F-CFEA-41EF-B246-4D7237317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8091" y="1152940"/>
            <a:ext cx="7807951" cy="5100376"/>
          </a:xfrm>
          <a:prstGeom prst="rect">
            <a:avLst/>
          </a:prstGeom>
        </p:spPr>
      </p:pic>
    </p:spTree>
    <p:extLst>
      <p:ext uri="{BB962C8B-B14F-4D97-AF65-F5344CB8AC3E}">
        <p14:creationId xmlns:p14="http://schemas.microsoft.com/office/powerpoint/2010/main" val="308294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AB984F-9D58-4181-B5BC-BDD133C77E3D}"/>
              </a:ext>
            </a:extLst>
          </p:cNvPr>
          <p:cNvSpPr>
            <a:spLocks noGrp="1"/>
          </p:cNvSpPr>
          <p:nvPr>
            <p:ph type="title"/>
          </p:nvPr>
        </p:nvSpPr>
        <p:spPr>
          <a:xfrm>
            <a:off x="643467" y="640080"/>
            <a:ext cx="3096427" cy="5613236"/>
          </a:xfrm>
        </p:spPr>
        <p:txBody>
          <a:bodyPr anchor="ctr">
            <a:normAutofit/>
          </a:bodyPr>
          <a:lstStyle/>
          <a:p>
            <a:r>
              <a:rPr lang="en-US" sz="3100" u="sng">
                <a:solidFill>
                  <a:schemeClr val="bg1"/>
                </a:solidFill>
              </a:rPr>
              <a:t>Strengths</a:t>
            </a:r>
            <a:r>
              <a:rPr lang="en-US" sz="3100">
                <a:solidFill>
                  <a:schemeClr val="bg1"/>
                </a:solidFill>
              </a:rPr>
              <a:t>:</a:t>
            </a:r>
            <a:endParaRPr lang="en-US" sz="3100" dirty="0">
              <a:solidFill>
                <a:schemeClr val="bg1"/>
              </a:solidFill>
            </a:endParaRPr>
          </a:p>
        </p:txBody>
      </p:sp>
      <p:sp>
        <p:nvSpPr>
          <p:cNvPr id="6" name="TextBox 5">
            <a:extLst>
              <a:ext uri="{FF2B5EF4-FFF2-40B4-BE49-F238E27FC236}">
                <a16:creationId xmlns:a16="http://schemas.microsoft.com/office/drawing/2014/main" id="{7CE36E90-9669-4132-AC29-77F5177D03FD}"/>
              </a:ext>
            </a:extLst>
          </p:cNvPr>
          <p:cNvSpPr txBox="1"/>
          <p:nvPr/>
        </p:nvSpPr>
        <p:spPr>
          <a:xfrm>
            <a:off x="4492487" y="1205948"/>
            <a:ext cx="7056046" cy="4678204"/>
          </a:xfrm>
          <a:prstGeom prst="rect">
            <a:avLst/>
          </a:prstGeom>
          <a:noFill/>
        </p:spPr>
        <p:txBody>
          <a:bodyPr wrap="square" rtlCol="0">
            <a:spAutoFit/>
          </a:bodyPr>
          <a:lstStyle/>
          <a:p>
            <a:pPr marL="285750" indent="-285750">
              <a:buFont typeface="Arial" panose="020B0604020202020204" pitchFamily="34" charset="0"/>
              <a:buChar char="•"/>
            </a:pPr>
            <a:r>
              <a:rPr lang="en-US" sz="2800" dirty="0"/>
              <a:t>Goal is to create change. Change is inevitable and necessary for success. </a:t>
            </a:r>
          </a:p>
          <a:p>
            <a:pPr marL="285750" indent="-285750">
              <a:buFont typeface="Arial" panose="020B0604020202020204" pitchFamily="34" charset="0"/>
              <a:buChar char="•"/>
            </a:pPr>
            <a:r>
              <a:rPr lang="en-US" sz="2800" dirty="0"/>
              <a:t>Well-researched theory with proven effectiveness </a:t>
            </a:r>
          </a:p>
          <a:p>
            <a:pPr marL="285750" indent="-285750">
              <a:buFont typeface="Arial" panose="020B0604020202020204" pitchFamily="34" charset="0"/>
              <a:buChar char="•"/>
            </a:pPr>
            <a:r>
              <a:rPr lang="en-US" sz="2800" dirty="0"/>
              <a:t>Interactive process that develops relationships </a:t>
            </a:r>
          </a:p>
          <a:p>
            <a:pPr marL="285750" indent="-285750">
              <a:buFont typeface="Arial" panose="020B0604020202020204" pitchFamily="34" charset="0"/>
              <a:buChar char="•"/>
            </a:pPr>
            <a:r>
              <a:rPr lang="en-US" sz="2800" dirty="0"/>
              <a:t>Complimentary to (</a:t>
            </a:r>
            <a:r>
              <a:rPr lang="en-US" sz="2800" i="1" dirty="0"/>
              <a:t>not dismissive of</a:t>
            </a:r>
            <a:r>
              <a:rPr lang="en-US" sz="2800" dirty="0"/>
              <a:t>) other approaches </a:t>
            </a:r>
          </a:p>
          <a:p>
            <a:pPr marL="285750" indent="-285750">
              <a:buFont typeface="Arial" panose="020B0604020202020204" pitchFamily="34" charset="0"/>
              <a:buChar char="•"/>
            </a:pPr>
            <a:r>
              <a:rPr lang="en-US" sz="2800" dirty="0"/>
              <a:t>Develops followers into leaders with transformational leadership qualities </a:t>
            </a:r>
          </a:p>
          <a:p>
            <a:endParaRPr lang="en-US" dirty="0"/>
          </a:p>
        </p:txBody>
      </p:sp>
    </p:spTree>
    <p:extLst>
      <p:ext uri="{BB962C8B-B14F-4D97-AF65-F5344CB8AC3E}">
        <p14:creationId xmlns:p14="http://schemas.microsoft.com/office/powerpoint/2010/main" val="3826891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AB984F-9D58-4181-B5BC-BDD133C77E3D}"/>
              </a:ext>
            </a:extLst>
          </p:cNvPr>
          <p:cNvSpPr>
            <a:spLocks noGrp="1"/>
          </p:cNvSpPr>
          <p:nvPr>
            <p:ph type="title"/>
          </p:nvPr>
        </p:nvSpPr>
        <p:spPr>
          <a:xfrm>
            <a:off x="643467" y="640080"/>
            <a:ext cx="3096427" cy="5613236"/>
          </a:xfrm>
        </p:spPr>
        <p:txBody>
          <a:bodyPr anchor="ctr">
            <a:normAutofit/>
          </a:bodyPr>
          <a:lstStyle/>
          <a:p>
            <a:r>
              <a:rPr lang="en-US" sz="3100" u="sng" dirty="0">
                <a:solidFill>
                  <a:schemeClr val="bg1"/>
                </a:solidFill>
              </a:rPr>
              <a:t>Weaknesses</a:t>
            </a:r>
            <a:r>
              <a:rPr lang="en-US" sz="3100" dirty="0">
                <a:solidFill>
                  <a:schemeClr val="bg1"/>
                </a:solidFill>
              </a:rPr>
              <a:t>:</a:t>
            </a:r>
          </a:p>
        </p:txBody>
      </p:sp>
      <p:sp>
        <p:nvSpPr>
          <p:cNvPr id="6" name="TextBox 5">
            <a:extLst>
              <a:ext uri="{FF2B5EF4-FFF2-40B4-BE49-F238E27FC236}">
                <a16:creationId xmlns:a16="http://schemas.microsoft.com/office/drawing/2014/main" id="{7CE36E90-9669-4132-AC29-77F5177D03FD}"/>
              </a:ext>
            </a:extLst>
          </p:cNvPr>
          <p:cNvSpPr txBox="1"/>
          <p:nvPr/>
        </p:nvSpPr>
        <p:spPr>
          <a:xfrm>
            <a:off x="4492487" y="1205948"/>
            <a:ext cx="7056046" cy="2954655"/>
          </a:xfrm>
          <a:prstGeom prst="rect">
            <a:avLst/>
          </a:prstGeom>
          <a:noFill/>
        </p:spPr>
        <p:txBody>
          <a:bodyPr wrap="square" rtlCol="0">
            <a:spAutoFit/>
          </a:bodyPr>
          <a:lstStyle/>
          <a:p>
            <a:pPr marL="457200" indent="-457200">
              <a:buFont typeface="Arial" panose="020B0604020202020204" pitchFamily="34" charset="0"/>
              <a:buChar char="•"/>
            </a:pPr>
            <a:r>
              <a:rPr lang="en-US" sz="2800" dirty="0"/>
              <a:t>Lacks conceptual clarity</a:t>
            </a:r>
          </a:p>
          <a:p>
            <a:pPr marL="457200" indent="-457200">
              <a:buFont typeface="Arial" panose="020B0604020202020204" pitchFamily="34" charset="0"/>
              <a:buChar char="•"/>
            </a:pPr>
            <a:r>
              <a:rPr lang="en-US" sz="2800" dirty="0"/>
              <a:t>Lack of research in organizational transformation </a:t>
            </a:r>
          </a:p>
          <a:p>
            <a:pPr marL="457200" indent="-457200">
              <a:buFont typeface="Arial" panose="020B0604020202020204" pitchFamily="34" charset="0"/>
              <a:buChar char="•"/>
            </a:pPr>
            <a:r>
              <a:rPr lang="en-US" sz="2800" dirty="0"/>
              <a:t>Potential for abuse </a:t>
            </a:r>
          </a:p>
          <a:p>
            <a:pPr marL="457200" indent="-457200">
              <a:buFont typeface="Arial" panose="020B0604020202020204" pitchFamily="34" charset="0"/>
              <a:buChar char="•"/>
            </a:pPr>
            <a:r>
              <a:rPr lang="en-US" sz="2800" dirty="0"/>
              <a:t>Reality blindness </a:t>
            </a:r>
          </a:p>
          <a:p>
            <a:pPr marL="457200" indent="-457200">
              <a:buFont typeface="Arial" panose="020B0604020202020204" pitchFamily="34" charset="0"/>
              <a:buChar char="•"/>
            </a:pPr>
            <a:r>
              <a:rPr lang="en-US" sz="2800" dirty="0"/>
              <a:t>Self-promotion above all else</a:t>
            </a:r>
          </a:p>
          <a:p>
            <a:endParaRPr lang="en-US" dirty="0"/>
          </a:p>
        </p:txBody>
      </p:sp>
    </p:spTree>
    <p:extLst>
      <p:ext uri="{BB962C8B-B14F-4D97-AF65-F5344CB8AC3E}">
        <p14:creationId xmlns:p14="http://schemas.microsoft.com/office/powerpoint/2010/main" val="854579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TotalTime>
  <Words>3986</Words>
  <Application>Microsoft Office PowerPoint</Application>
  <PresentationFormat>Widescreen</PresentationFormat>
  <Paragraphs>210</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Bernard MT Condensed</vt:lpstr>
      <vt:lpstr>Calibri</vt:lpstr>
      <vt:lpstr>Calibri Light</vt:lpstr>
      <vt:lpstr>Courier New</vt:lpstr>
      <vt:lpstr>Wingdings</vt:lpstr>
      <vt:lpstr>Office Theme</vt:lpstr>
      <vt:lpstr>PowerPoint Presentation</vt:lpstr>
      <vt:lpstr>Definition </vt:lpstr>
      <vt:lpstr>History: Original Concept </vt:lpstr>
      <vt:lpstr>History: Development of the Concept </vt:lpstr>
      <vt:lpstr>The Continuum of Leadership</vt:lpstr>
      <vt:lpstr>Four Elements of Transformational Leadership </vt:lpstr>
      <vt:lpstr>Measuring Transformational Leadership: Multifactor Leadership Questionnaire (MLQ</vt:lpstr>
      <vt:lpstr>Strengths:</vt:lpstr>
      <vt:lpstr>Weaknesses:</vt:lpstr>
      <vt:lpstr>Examples</vt:lpstr>
      <vt:lpstr>Examples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Walker</dc:creator>
  <cp:lastModifiedBy>Alexander Walker</cp:lastModifiedBy>
  <cp:revision>11</cp:revision>
  <dcterms:created xsi:type="dcterms:W3CDTF">2019-07-02T19:18:51Z</dcterms:created>
  <dcterms:modified xsi:type="dcterms:W3CDTF">2019-07-02T22:08:05Z</dcterms:modified>
</cp:coreProperties>
</file>