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4" r:id="rId2"/>
    <p:sldMasterId id="2147483666" r:id="rId3"/>
    <p:sldMasterId id="2147483672" r:id="rId4"/>
  </p:sldMasterIdLst>
  <p:notesMasterIdLst>
    <p:notesMasterId r:id="rId25"/>
  </p:notesMasterIdLst>
  <p:handoutMasterIdLst>
    <p:handoutMasterId r:id="rId26"/>
  </p:handoutMasterIdLst>
  <p:sldIdLst>
    <p:sldId id="258" r:id="rId5"/>
    <p:sldId id="260" r:id="rId6"/>
    <p:sldId id="271" r:id="rId7"/>
    <p:sldId id="277" r:id="rId8"/>
    <p:sldId id="272" r:id="rId9"/>
    <p:sldId id="273" r:id="rId10"/>
    <p:sldId id="262" r:id="rId11"/>
    <p:sldId id="284" r:id="rId12"/>
    <p:sldId id="261" r:id="rId13"/>
    <p:sldId id="263" r:id="rId14"/>
    <p:sldId id="274" r:id="rId15"/>
    <p:sldId id="278" r:id="rId16"/>
    <p:sldId id="275" r:id="rId17"/>
    <p:sldId id="264" r:id="rId18"/>
    <p:sldId id="276" r:id="rId19"/>
    <p:sldId id="279" r:id="rId20"/>
    <p:sldId id="280" r:id="rId21"/>
    <p:sldId id="282" r:id="rId22"/>
    <p:sldId id="281" r:id="rId23"/>
    <p:sldId id="283" r:id="rId2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56" y="-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Varroa Mites</c:v>
                </c:pt>
              </c:strCache>
            </c:strRef>
          </c:tx>
          <c:invertIfNegative val="0"/>
          <c:cat>
            <c:strRef>
              <c:f>Sheet1!$A$2:$A$7</c:f>
              <c:strCache>
                <c:ptCount val="6"/>
                <c:pt idx="0">
                  <c:v>1+Present/741 samples</c:v>
                </c:pt>
                <c:pt idx="1">
                  <c:v>Exceeds action threshold</c:v>
                </c:pt>
                <c:pt idx="2">
                  <c:v>DWV</c:v>
                </c:pt>
                <c:pt idx="3">
                  <c:v>ABPV</c:v>
                </c:pt>
                <c:pt idx="4">
                  <c:v>BQCV</c:v>
                </c:pt>
                <c:pt idx="5">
                  <c:v>IAPV</c:v>
                </c:pt>
              </c:strCache>
            </c:strRef>
          </c:cat>
          <c:val>
            <c:numRef>
              <c:f>Sheet1!$B$2:$B$7</c:f>
              <c:numCache>
                <c:formatCode>0.00%</c:formatCode>
                <c:ptCount val="6"/>
                <c:pt idx="0">
                  <c:v>0.90700000000000003</c:v>
                </c:pt>
                <c:pt idx="1">
                  <c:v>0.52800000000000002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346-400D-8498-F62777A4B43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Nosema ceranae</c:v>
                </c:pt>
              </c:strCache>
            </c:strRef>
          </c:tx>
          <c:invertIfNegative val="0"/>
          <c:cat>
            <c:strRef>
              <c:f>Sheet1!$A$2:$A$7</c:f>
              <c:strCache>
                <c:ptCount val="6"/>
                <c:pt idx="0">
                  <c:v>1+Present/741 samples</c:v>
                </c:pt>
                <c:pt idx="1">
                  <c:v>Exceeds action threshold</c:v>
                </c:pt>
                <c:pt idx="2">
                  <c:v>DWV</c:v>
                </c:pt>
                <c:pt idx="3">
                  <c:v>ABPV</c:v>
                </c:pt>
                <c:pt idx="4">
                  <c:v>BQCV</c:v>
                </c:pt>
                <c:pt idx="5">
                  <c:v>IAPV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6"/>
                <c:pt idx="0" formatCode="0.00%">
                  <c:v>0.47</c:v>
                </c:pt>
                <c:pt idx="1">
                  <c:v>0.24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346-400D-8498-F62777A4B43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Virus</c:v>
                </c:pt>
              </c:strCache>
            </c:strRef>
          </c:tx>
          <c:invertIfNegative val="0"/>
          <c:cat>
            <c:strRef>
              <c:f>Sheet1!$A$2:$A$7</c:f>
              <c:strCache>
                <c:ptCount val="6"/>
                <c:pt idx="0">
                  <c:v>1+Present/741 samples</c:v>
                </c:pt>
                <c:pt idx="1">
                  <c:v>Exceeds action threshold</c:v>
                </c:pt>
                <c:pt idx="2">
                  <c:v>DWV</c:v>
                </c:pt>
                <c:pt idx="3">
                  <c:v>ABPV</c:v>
                </c:pt>
                <c:pt idx="4">
                  <c:v>BQCV</c:v>
                </c:pt>
                <c:pt idx="5">
                  <c:v>IAPV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2" formatCode="0%">
                  <c:v>0.9</c:v>
                </c:pt>
                <c:pt idx="3" formatCode="0%">
                  <c:v>0.2</c:v>
                </c:pt>
                <c:pt idx="4" formatCode="0%">
                  <c:v>0.77</c:v>
                </c:pt>
                <c:pt idx="5" formatCode="0%">
                  <c:v>0.05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346-400D-8498-F62777A4B4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7134848"/>
        <c:axId val="117136384"/>
      </c:barChart>
      <c:catAx>
        <c:axId val="1171348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17136384"/>
        <c:crosses val="autoZero"/>
        <c:auto val="1"/>
        <c:lblAlgn val="ctr"/>
        <c:lblOffset val="100"/>
        <c:noMultiLvlLbl val="0"/>
      </c:catAx>
      <c:valAx>
        <c:axId val="117136384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11713484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graphs!$A$4</c:f>
              <c:strCache>
                <c:ptCount val="1"/>
                <c:pt idx="0">
                  <c:v>Varroa present at treatment threshold</c:v>
                </c:pt>
              </c:strCache>
            </c:strRef>
          </c:tx>
          <c:invertIfNegative val="0"/>
          <c:cat>
            <c:strRef>
              <c:f>graphs!$B$3:$G$3</c:f>
              <c:strCache>
                <c:ptCount val="6"/>
                <c:pt idx="0">
                  <c:v>Commerical Apiary</c:v>
                </c:pt>
                <c:pt idx="3">
                  <c:v>Hobby Apiary</c:v>
                </c:pt>
                <c:pt idx="5">
                  <c:v>Total</c:v>
                </c:pt>
              </c:strCache>
            </c:strRef>
          </c:cat>
          <c:val>
            <c:numRef>
              <c:f>graphs!$B$4:$G$4</c:f>
              <c:numCache>
                <c:formatCode>General</c:formatCode>
                <c:ptCount val="6"/>
                <c:pt idx="0">
                  <c:v>38.775510204081634</c:v>
                </c:pt>
                <c:pt idx="3">
                  <c:v>77.777777777777786</c:v>
                </c:pt>
                <c:pt idx="5">
                  <c:v>49.253731343283583</c:v>
                </c:pt>
              </c:numCache>
            </c:numRef>
          </c:val>
        </c:ser>
        <c:ser>
          <c:idx val="1"/>
          <c:order val="1"/>
          <c:tx>
            <c:strRef>
              <c:f>graphs!$A$5</c:f>
              <c:strCache>
                <c:ptCount val="1"/>
                <c:pt idx="0">
                  <c:v>Nosema present </c:v>
                </c:pt>
              </c:strCache>
            </c:strRef>
          </c:tx>
          <c:invertIfNegative val="0"/>
          <c:cat>
            <c:strRef>
              <c:f>graphs!$B$3:$G$3</c:f>
              <c:strCache>
                <c:ptCount val="6"/>
                <c:pt idx="0">
                  <c:v>Commerical Apiary</c:v>
                </c:pt>
                <c:pt idx="3">
                  <c:v>Hobby Apiary</c:v>
                </c:pt>
                <c:pt idx="5">
                  <c:v>Total</c:v>
                </c:pt>
              </c:strCache>
            </c:strRef>
          </c:cat>
          <c:val>
            <c:numRef>
              <c:f>graphs!$B$5:$G$5</c:f>
              <c:numCache>
                <c:formatCode>General</c:formatCode>
                <c:ptCount val="6"/>
                <c:pt idx="0">
                  <c:v>34.693877551020407</c:v>
                </c:pt>
                <c:pt idx="3">
                  <c:v>44.444444444444443</c:v>
                </c:pt>
                <c:pt idx="5">
                  <c:v>37.313432835820898</c:v>
                </c:pt>
              </c:numCache>
            </c:numRef>
          </c:val>
        </c:ser>
        <c:ser>
          <c:idx val="2"/>
          <c:order val="2"/>
          <c:tx>
            <c:strRef>
              <c:f>graphs!$A$6</c:f>
              <c:strCache>
                <c:ptCount val="1"/>
                <c:pt idx="0">
                  <c:v>Varroa vectored virus present</c:v>
                </c:pt>
              </c:strCache>
            </c:strRef>
          </c:tx>
          <c:invertIfNegative val="0"/>
          <c:cat>
            <c:strRef>
              <c:f>graphs!$B$3:$G$3</c:f>
              <c:strCache>
                <c:ptCount val="6"/>
                <c:pt idx="0">
                  <c:v>Commerical Apiary</c:v>
                </c:pt>
                <c:pt idx="3">
                  <c:v>Hobby Apiary</c:v>
                </c:pt>
                <c:pt idx="5">
                  <c:v>Total</c:v>
                </c:pt>
              </c:strCache>
            </c:strRef>
          </c:cat>
          <c:val>
            <c:numRef>
              <c:f>graphs!$B$6:$G$6</c:f>
              <c:numCache>
                <c:formatCode>General</c:formatCode>
                <c:ptCount val="6"/>
                <c:pt idx="0">
                  <c:v>36.734693877551024</c:v>
                </c:pt>
                <c:pt idx="3">
                  <c:v>83.333333333333343</c:v>
                </c:pt>
                <c:pt idx="5">
                  <c:v>50.746268656716417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6198784"/>
        <c:axId val="116200576"/>
      </c:barChart>
      <c:catAx>
        <c:axId val="116198784"/>
        <c:scaling>
          <c:orientation val="minMax"/>
        </c:scaling>
        <c:delete val="0"/>
        <c:axPos val="b"/>
        <c:majorTickMark val="out"/>
        <c:minorTickMark val="none"/>
        <c:tickLblPos val="nextTo"/>
        <c:crossAx val="116200576"/>
        <c:crosses val="autoZero"/>
        <c:auto val="1"/>
        <c:lblAlgn val="ctr"/>
        <c:lblOffset val="100"/>
        <c:noMultiLvlLbl val="0"/>
      </c:catAx>
      <c:valAx>
        <c:axId val="1162005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619878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'Pesticide data'!$C$27</c:f>
              <c:strCache>
                <c:ptCount val="1"/>
                <c:pt idx="0">
                  <c:v>Total </c:v>
                </c:pt>
              </c:strCache>
            </c:strRef>
          </c:tx>
          <c:invertIfNegative val="0"/>
          <c:cat>
            <c:strRef>
              <c:f>'Pesticide data'!$A$28:$B$34</c:f>
              <c:strCache>
                <c:ptCount val="6"/>
                <c:pt idx="0">
                  <c:v>Miticide</c:v>
                </c:pt>
                <c:pt idx="1">
                  <c:v>Herbicide</c:v>
                </c:pt>
                <c:pt idx="2">
                  <c:v> Insecticide</c:v>
                </c:pt>
                <c:pt idx="3">
                  <c:v>Fungicide</c:v>
                </c:pt>
                <c:pt idx="4">
                  <c:v>ND</c:v>
                </c:pt>
                <c:pt idx="5">
                  <c:v>multiple chemicals detected</c:v>
                </c:pt>
              </c:strCache>
            </c:strRef>
          </c:cat>
          <c:val>
            <c:numRef>
              <c:f>'Pesticide data'!$C$28:$C$34</c:f>
              <c:numCache>
                <c:formatCode>General</c:formatCode>
                <c:ptCount val="7"/>
                <c:pt idx="0">
                  <c:v>62.5</c:v>
                </c:pt>
                <c:pt idx="1">
                  <c:v>18.75</c:v>
                </c:pt>
                <c:pt idx="5">
                  <c:v>43.75</c:v>
                </c:pt>
              </c:numCache>
            </c:numRef>
          </c:val>
        </c:ser>
        <c:ser>
          <c:idx val="1"/>
          <c:order val="1"/>
          <c:tx>
            <c:strRef>
              <c:f>'Pesticide data'!$D$27</c:f>
              <c:strCache>
                <c:ptCount val="1"/>
                <c:pt idx="0">
                  <c:v>Hobby</c:v>
                </c:pt>
              </c:strCache>
            </c:strRef>
          </c:tx>
          <c:invertIfNegative val="0"/>
          <c:cat>
            <c:strRef>
              <c:f>'Pesticide data'!$A$28:$B$34</c:f>
              <c:strCache>
                <c:ptCount val="6"/>
                <c:pt idx="0">
                  <c:v>Miticide</c:v>
                </c:pt>
                <c:pt idx="1">
                  <c:v>Herbicide</c:v>
                </c:pt>
                <c:pt idx="2">
                  <c:v> Insecticide</c:v>
                </c:pt>
                <c:pt idx="3">
                  <c:v>Fungicide</c:v>
                </c:pt>
                <c:pt idx="4">
                  <c:v>ND</c:v>
                </c:pt>
                <c:pt idx="5">
                  <c:v>multiple chemicals detected</c:v>
                </c:pt>
              </c:strCache>
            </c:strRef>
          </c:cat>
          <c:val>
            <c:numRef>
              <c:f>'Pesticide data'!$D$28:$D$34</c:f>
              <c:numCache>
                <c:formatCode>General</c:formatCode>
                <c:ptCount val="7"/>
                <c:pt idx="0">
                  <c:v>18.75</c:v>
                </c:pt>
                <c:pt idx="1">
                  <c:v>6.25</c:v>
                </c:pt>
                <c:pt idx="2">
                  <c:v>6.25</c:v>
                </c:pt>
                <c:pt idx="4">
                  <c:v>12.5</c:v>
                </c:pt>
                <c:pt idx="5">
                  <c:v>12.5</c:v>
                </c:pt>
              </c:numCache>
            </c:numRef>
          </c:val>
        </c:ser>
        <c:ser>
          <c:idx val="2"/>
          <c:order val="2"/>
          <c:tx>
            <c:strRef>
              <c:f>'Pesticide data'!$E$27</c:f>
              <c:strCache>
                <c:ptCount val="1"/>
                <c:pt idx="0">
                  <c:v>unknown</c:v>
                </c:pt>
              </c:strCache>
            </c:strRef>
          </c:tx>
          <c:invertIfNegative val="0"/>
          <c:cat>
            <c:strRef>
              <c:f>'Pesticide data'!$A$28:$B$34</c:f>
              <c:strCache>
                <c:ptCount val="6"/>
                <c:pt idx="0">
                  <c:v>Miticide</c:v>
                </c:pt>
                <c:pt idx="1">
                  <c:v>Herbicide</c:v>
                </c:pt>
                <c:pt idx="2">
                  <c:v> Insecticide</c:v>
                </c:pt>
                <c:pt idx="3">
                  <c:v>Fungicide</c:v>
                </c:pt>
                <c:pt idx="4">
                  <c:v>ND</c:v>
                </c:pt>
                <c:pt idx="5">
                  <c:v>multiple chemicals detected</c:v>
                </c:pt>
              </c:strCache>
            </c:strRef>
          </c:cat>
          <c:val>
            <c:numRef>
              <c:f>'Pesticide data'!$E$28:$E$34</c:f>
              <c:numCache>
                <c:formatCode>General</c:formatCode>
                <c:ptCount val="7"/>
                <c:pt idx="0">
                  <c:v>12.5</c:v>
                </c:pt>
                <c:pt idx="2">
                  <c:v>6.25</c:v>
                </c:pt>
                <c:pt idx="3">
                  <c:v>6.25</c:v>
                </c:pt>
              </c:numCache>
            </c:numRef>
          </c:val>
        </c:ser>
        <c:ser>
          <c:idx val="3"/>
          <c:order val="3"/>
          <c:tx>
            <c:strRef>
              <c:f>'Pesticide data'!$F$27</c:f>
              <c:strCache>
                <c:ptCount val="1"/>
                <c:pt idx="0">
                  <c:v>Commercial</c:v>
                </c:pt>
              </c:strCache>
            </c:strRef>
          </c:tx>
          <c:invertIfNegative val="0"/>
          <c:cat>
            <c:strRef>
              <c:f>'Pesticide data'!$A$28:$B$34</c:f>
              <c:strCache>
                <c:ptCount val="6"/>
                <c:pt idx="0">
                  <c:v>Miticide</c:v>
                </c:pt>
                <c:pt idx="1">
                  <c:v>Herbicide</c:v>
                </c:pt>
                <c:pt idx="2">
                  <c:v> Insecticide</c:v>
                </c:pt>
                <c:pt idx="3">
                  <c:v>Fungicide</c:v>
                </c:pt>
                <c:pt idx="4">
                  <c:v>ND</c:v>
                </c:pt>
                <c:pt idx="5">
                  <c:v>multiple chemicals detected</c:v>
                </c:pt>
              </c:strCache>
            </c:strRef>
          </c:cat>
          <c:val>
            <c:numRef>
              <c:f>'Pesticide data'!$F$28:$F$34</c:f>
              <c:numCache>
                <c:formatCode>General</c:formatCode>
                <c:ptCount val="7"/>
                <c:pt idx="0">
                  <c:v>43.75</c:v>
                </c:pt>
                <c:pt idx="1">
                  <c:v>12.5</c:v>
                </c:pt>
                <c:pt idx="2">
                  <c:v>6.25</c:v>
                </c:pt>
                <c:pt idx="5">
                  <c:v>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5858816"/>
        <c:axId val="175860352"/>
      </c:barChart>
      <c:catAx>
        <c:axId val="175858816"/>
        <c:scaling>
          <c:orientation val="minMax"/>
        </c:scaling>
        <c:delete val="0"/>
        <c:axPos val="b"/>
        <c:majorTickMark val="out"/>
        <c:minorTickMark val="none"/>
        <c:tickLblPos val="nextTo"/>
        <c:crossAx val="175860352"/>
        <c:crosses val="autoZero"/>
        <c:auto val="1"/>
        <c:lblAlgn val="ctr"/>
        <c:lblOffset val="100"/>
        <c:noMultiLvlLbl val="0"/>
      </c:catAx>
      <c:valAx>
        <c:axId val="1758603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585881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6530A02-7309-45E8-A1DC-C1EBBCE25623}" type="datetimeFigureOut">
              <a:rPr lang="en-US" smtClean="0"/>
              <a:t>7/11/2017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C96EC6F-3FE3-47AC-A492-A2201E399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064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1F6B2E1-4137-4628-852C-30FFBD22D326}" type="datetimeFigureOut">
              <a:rPr lang="en-US" smtClean="0"/>
              <a:t>7/11/2017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5133ABC-B150-42CA-9691-B79418459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613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FDFED-C0D4-4F50-87D2-B5A128C87B4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7/11/2017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4D3A2-A56B-4EDE-833B-D0180406F3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847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FDFED-C0D4-4F50-87D2-B5A128C87B4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7/11/2017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4D3A2-A56B-4EDE-833B-D0180406F3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561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FDFED-C0D4-4F50-87D2-B5A128C87B4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7/11/2017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4D3A2-A56B-4EDE-833B-D0180406F3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561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FDFED-C0D4-4F50-87D2-B5A128C87B4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7/11/2017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4D3A2-A56B-4EDE-833B-D0180406F3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683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FDFED-C0D4-4F50-87D2-B5A128C87B4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7/11/2017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4D3A2-A56B-4EDE-833B-D0180406F3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441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FDFED-C0D4-4F50-87D2-B5A128C87B4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7/11/2017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4D3A2-A56B-4EDE-833B-D0180406F3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561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FDFED-C0D4-4F50-87D2-B5A128C87B48}" type="datetimeFigureOut">
              <a:rPr lang="en-US" smtClean="0"/>
              <a:t>7/11/2017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4D3A2-A56B-4EDE-833B-D0180406F3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760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FDFED-C0D4-4F50-87D2-B5A128C87B48}" type="datetimeFigureOut">
              <a:rPr lang="en-US" smtClean="0"/>
              <a:t>7/11/2017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4D3A2-A56B-4EDE-833B-D0180406F3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892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4FDFED-C0D4-4F50-87D2-B5A128C87B4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7/11/2017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E4D3A2-A56B-4EDE-833B-D0180406F3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7902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4FDFED-C0D4-4F50-87D2-B5A128C87B4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7/11/2017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E4D3A2-A56B-4EDE-833B-D0180406F3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7902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4FDFED-C0D4-4F50-87D2-B5A128C87B4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7/11/2017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E4D3A2-A56B-4EDE-833B-D0180406F3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7902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7" r:id="rId1"/>
    <p:sldLayoutId id="2147483691" r:id="rId2"/>
    <p:sldLayoutId id="2147483692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4FDFED-C0D4-4F50-87D2-B5A128C87B4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7/11/2017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E4D3A2-A56B-4EDE-833B-D0180406F37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7902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93" r:id="rId2"/>
    <p:sldLayoutId id="214748369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Honey Bee Health Survey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Laura </a:t>
            </a:r>
            <a:r>
              <a:rPr lang="en-US" dirty="0"/>
              <a:t>Pottorff </a:t>
            </a:r>
          </a:p>
          <a:p>
            <a:r>
              <a:rPr lang="en-US" dirty="0"/>
              <a:t>Colorado Department of Agriculture</a:t>
            </a:r>
          </a:p>
        </p:txBody>
      </p:sp>
    </p:spTree>
    <p:extLst>
      <p:ext uri="{BB962C8B-B14F-4D97-AF65-F5344CB8AC3E}">
        <p14:creationId xmlns:p14="http://schemas.microsoft.com/office/powerpoint/2010/main" val="126139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 CO– Bee Health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2011-2013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/>
              <a:t>Varroa</a:t>
            </a:r>
            <a:r>
              <a:rPr lang="en-US" dirty="0"/>
              <a:t> </a:t>
            </a:r>
            <a:r>
              <a:rPr lang="en-US" dirty="0" smtClean="0"/>
              <a:t>mite found in 84% of apiaries sampled</a:t>
            </a:r>
            <a:endParaRPr lang="en-US" dirty="0"/>
          </a:p>
          <a:p>
            <a:r>
              <a:rPr lang="en-US" dirty="0" smtClean="0"/>
              <a:t>Viruses found in 78% of apiaries sampled</a:t>
            </a:r>
          </a:p>
          <a:p>
            <a:pPr lvl="1"/>
            <a:r>
              <a:rPr lang="en-US" dirty="0" smtClean="0"/>
              <a:t>In 2011-12 </a:t>
            </a:r>
          </a:p>
          <a:p>
            <a:pPr lvl="2"/>
            <a:r>
              <a:rPr lang="en-US" dirty="0" smtClean="0"/>
              <a:t>Deformed </a:t>
            </a:r>
            <a:r>
              <a:rPr lang="en-US" dirty="0"/>
              <a:t>Wing </a:t>
            </a:r>
            <a:r>
              <a:rPr lang="en-US" dirty="0" smtClean="0"/>
              <a:t>Virus found  </a:t>
            </a:r>
            <a:r>
              <a:rPr lang="en-US" dirty="0"/>
              <a:t>(23 of </a:t>
            </a:r>
            <a:r>
              <a:rPr lang="en-US" dirty="0" smtClean="0"/>
              <a:t>25)</a:t>
            </a:r>
          </a:p>
          <a:p>
            <a:pPr lvl="2"/>
            <a:r>
              <a:rPr lang="en-US" dirty="0" smtClean="0"/>
              <a:t>Black </a:t>
            </a:r>
            <a:r>
              <a:rPr lang="en-US" dirty="0"/>
              <a:t>Queen Cell Virus (15 of 25)</a:t>
            </a:r>
          </a:p>
          <a:p>
            <a:r>
              <a:rPr lang="en-US" dirty="0" smtClean="0"/>
              <a:t>Three viruses previously unreported in CO</a:t>
            </a:r>
          </a:p>
          <a:p>
            <a:pPr lvl="1"/>
            <a:r>
              <a:rPr lang="en-US" dirty="0" smtClean="0"/>
              <a:t>Kashmir Bee Virus</a:t>
            </a:r>
          </a:p>
          <a:p>
            <a:pPr lvl="1"/>
            <a:r>
              <a:rPr lang="en-US" dirty="0" smtClean="0"/>
              <a:t>Chronic Bee Virus</a:t>
            </a:r>
          </a:p>
          <a:p>
            <a:pPr lvl="1"/>
            <a:r>
              <a:rPr lang="en-US" dirty="0" smtClean="0"/>
              <a:t>Acute Bee paralysis Virus</a:t>
            </a:r>
          </a:p>
          <a:p>
            <a:pPr lvl="1"/>
            <a:r>
              <a:rPr lang="en-US" dirty="0" smtClean="0"/>
              <a:t>Israeli </a:t>
            </a:r>
            <a:r>
              <a:rPr lang="en-US" dirty="0"/>
              <a:t>Acute Paralysis Virus </a:t>
            </a:r>
            <a:endParaRPr lang="en-US" dirty="0" smtClean="0"/>
          </a:p>
          <a:p>
            <a:r>
              <a:rPr lang="en-US" dirty="0" err="1" smtClean="0"/>
              <a:t>Nosema</a:t>
            </a:r>
            <a:r>
              <a:rPr lang="en-US" dirty="0" smtClean="0"/>
              <a:t> found in 50% of apiaries sampled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2016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/>
              <a:t>Varroa</a:t>
            </a:r>
            <a:r>
              <a:rPr lang="en-US" dirty="0"/>
              <a:t> </a:t>
            </a:r>
            <a:r>
              <a:rPr lang="en-US" dirty="0" smtClean="0"/>
              <a:t>Mite – 82% </a:t>
            </a:r>
            <a:r>
              <a:rPr lang="en-US" dirty="0"/>
              <a:t>(</a:t>
            </a:r>
            <a:r>
              <a:rPr lang="en-US" dirty="0" smtClean="0"/>
              <a:t>19 </a:t>
            </a:r>
            <a:r>
              <a:rPr lang="en-US" dirty="0"/>
              <a:t>of </a:t>
            </a:r>
            <a:r>
              <a:rPr lang="en-US" dirty="0" smtClean="0"/>
              <a:t>23 apiaries)</a:t>
            </a:r>
          </a:p>
          <a:p>
            <a:pPr lvl="1"/>
            <a:r>
              <a:rPr lang="en-US" dirty="0" smtClean="0"/>
              <a:t>30% of the apiaries with </a:t>
            </a:r>
            <a:r>
              <a:rPr lang="en-US" dirty="0" err="1" smtClean="0"/>
              <a:t>Varroa</a:t>
            </a:r>
            <a:r>
              <a:rPr lang="en-US" dirty="0" smtClean="0"/>
              <a:t> had levels that exceeded the treatment threshold</a:t>
            </a:r>
            <a:endParaRPr lang="en-US" dirty="0"/>
          </a:p>
          <a:p>
            <a:r>
              <a:rPr lang="en-US" dirty="0" err="1" smtClean="0"/>
              <a:t>Nosema</a:t>
            </a:r>
            <a:r>
              <a:rPr lang="en-US" dirty="0" smtClean="0"/>
              <a:t> </a:t>
            </a:r>
            <a:r>
              <a:rPr lang="en-US" dirty="0"/>
              <a:t>found </a:t>
            </a:r>
            <a:r>
              <a:rPr lang="en-US" dirty="0" smtClean="0"/>
              <a:t>in 13% or apiaries sampled, the majority of infections found (60%) exceeded treatment thresholds.</a:t>
            </a:r>
          </a:p>
          <a:p>
            <a:r>
              <a:rPr lang="en-US" dirty="0" smtClean="0"/>
              <a:t>Parasitic Mite Syndrome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09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Samples </a:t>
            </a:r>
            <a:br>
              <a:rPr lang="en-US" dirty="0" smtClean="0"/>
            </a:br>
            <a:r>
              <a:rPr lang="en-US" dirty="0" smtClean="0"/>
              <a:t>74% Commercial vs. 26% Hobby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192519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diseases detected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Sac Brood</a:t>
            </a:r>
          </a:p>
          <a:p>
            <a:pPr lvl="1"/>
            <a:r>
              <a:rPr lang="en-US" dirty="0" smtClean="0"/>
              <a:t>1 commercial apiary - 2016</a:t>
            </a:r>
          </a:p>
          <a:p>
            <a:r>
              <a:rPr lang="en-US" dirty="0" smtClean="0"/>
              <a:t>Chalk Brood</a:t>
            </a:r>
          </a:p>
          <a:p>
            <a:pPr lvl="1"/>
            <a:r>
              <a:rPr lang="en-US" dirty="0" smtClean="0"/>
              <a:t>3 commercial apiaries - 2016</a:t>
            </a:r>
          </a:p>
          <a:p>
            <a:pPr lvl="1"/>
            <a:r>
              <a:rPr lang="en-US" dirty="0" smtClean="0"/>
              <a:t>1 hobby apiary - 2015</a:t>
            </a:r>
          </a:p>
          <a:p>
            <a:r>
              <a:rPr lang="en-US" dirty="0" smtClean="0"/>
              <a:t>European Foul Brood</a:t>
            </a:r>
          </a:p>
          <a:p>
            <a:pPr lvl="1"/>
            <a:r>
              <a:rPr lang="en-US" dirty="0" smtClean="0"/>
              <a:t>3 hobby apiaries - 2015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19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Pesticides detected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34" r="13499" b="61944"/>
          <a:stretch/>
        </p:blipFill>
        <p:spPr bwMode="auto">
          <a:xfrm>
            <a:off x="949310" y="1600200"/>
            <a:ext cx="7127890" cy="487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H="1">
            <a:off x="5334000" y="4191000"/>
            <a:ext cx="1752600" cy="76200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 flipV="1">
            <a:off x="4724400" y="3276600"/>
            <a:ext cx="2362200" cy="76200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4648200" y="4419600"/>
            <a:ext cx="2438400" cy="304800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lbow Connector 9"/>
          <p:cNvCxnSpPr/>
          <p:nvPr/>
        </p:nvCxnSpPr>
        <p:spPr>
          <a:xfrm rot="10800000">
            <a:off x="3429000" y="3657600"/>
            <a:ext cx="3657600" cy="1066800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351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Results – Pesticide in P</a:t>
            </a:r>
            <a:r>
              <a:rPr lang="en-US" dirty="0" smtClean="0"/>
              <a:t>ollen/Bee Bread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174 pesticides screened, 80 found nationally.</a:t>
            </a:r>
          </a:p>
          <a:p>
            <a:r>
              <a:rPr lang="en-US" dirty="0" smtClean="0"/>
              <a:t>No neonicotinoid pesticides have been found to date in CO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7077743"/>
              </p:ext>
            </p:extLst>
          </p:nvPr>
        </p:nvGraphicFramePr>
        <p:xfrm>
          <a:off x="1828800" y="4191000"/>
          <a:ext cx="5486400" cy="21336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65453"/>
                <a:gridCol w="1111910"/>
                <a:gridCol w="1272845"/>
                <a:gridCol w="1536192"/>
              </a:tblGrid>
              <a:tr h="378757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 smtClean="0">
                          <a:effectLst/>
                        </a:rPr>
                        <a:t>Pesticides </a:t>
                      </a:r>
                      <a:r>
                        <a:rPr lang="en-US" sz="1100" b="1" u="none" strike="noStrike" dirty="0">
                          <a:effectLst/>
                        </a:rPr>
                        <a:t>Found in Colorado Hives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247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>
                          <a:effectLst/>
                        </a:rPr>
                        <a:t>Miticides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>
                          <a:effectLst/>
                        </a:rPr>
                        <a:t>Insecticides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>
                          <a:effectLst/>
                        </a:rPr>
                        <a:t>Fungicides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Herbicides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</a:tr>
              <a:tr h="29247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Fluvalinate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Prallethrin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Carbendazim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Trifluralin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</a:tr>
              <a:tr h="29247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Chlorfenvinphos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Cyhalothrin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Metribuzin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</a:tr>
              <a:tr h="29247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Coumaphos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</a:tr>
              <a:tr h="29247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DMPF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</a:tr>
              <a:tr h="29247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 smtClean="0">
                          <a:effectLst/>
                        </a:rPr>
                        <a:t>Thymol - </a:t>
                      </a:r>
                      <a:r>
                        <a:rPr lang="en-US" sz="1100" u="none" strike="noStrike" dirty="0" err="1" smtClean="0">
                          <a:effectLst/>
                        </a:rPr>
                        <a:t>Apistan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350" marR="6350" marT="635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67854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Colorado Pesticide Data – 2011 - 2016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606519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More attention is due:</a:t>
            </a:r>
            <a:br>
              <a:rPr lang="en-US" dirty="0" smtClean="0"/>
            </a:br>
            <a:r>
              <a:rPr lang="en-US" dirty="0" smtClean="0"/>
              <a:t>Nutrition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Commercial bee keepers in CO say their biggest challenge is finding ‘bee pasture’</a:t>
            </a:r>
          </a:p>
          <a:p>
            <a:r>
              <a:rPr lang="en-US" dirty="0" smtClean="0"/>
              <a:t>Basics of bee needs</a:t>
            </a:r>
          </a:p>
          <a:p>
            <a:pPr lvl="1"/>
            <a:r>
              <a:rPr lang="en-US" dirty="0" smtClean="0"/>
              <a:t>Food </a:t>
            </a:r>
          </a:p>
          <a:p>
            <a:pPr lvl="1"/>
            <a:r>
              <a:rPr lang="en-US" dirty="0" smtClean="0"/>
              <a:t>Shelter</a:t>
            </a:r>
          </a:p>
          <a:p>
            <a:pPr lvl="1"/>
            <a:r>
              <a:rPr lang="en-US" dirty="0" smtClean="0"/>
              <a:t>Safety </a:t>
            </a:r>
          </a:p>
          <a:p>
            <a:pPr lvl="2"/>
            <a:r>
              <a:rPr lang="en-US" dirty="0" smtClean="0"/>
              <a:t>Addressed by the Health Survey</a:t>
            </a:r>
          </a:p>
        </p:txBody>
      </p:sp>
    </p:spTree>
    <p:extLst>
      <p:ext uri="{BB962C8B-B14F-4D97-AF65-F5344CB8AC3E}">
        <p14:creationId xmlns:p14="http://schemas.microsoft.com/office/powerpoint/2010/main" val="224852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The Front Range Urban Landscape</a:t>
            </a:r>
          </a:p>
        </p:txBody>
      </p:sp>
      <p:pic>
        <p:nvPicPr>
          <p:cNvPr id="13314" name="Picture 2" descr="H:\Presentations\Presentation Pics\Denver 187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8763" y="1624013"/>
            <a:ext cx="8428037" cy="523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H:\Presentations\Presentation Pics\DenverSk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624012"/>
            <a:ext cx="8480425" cy="523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66320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need more information for CO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“Manage the landscape so there is enough food; Manage the bees for the landscape”</a:t>
            </a:r>
          </a:p>
          <a:p>
            <a:r>
              <a:rPr lang="en-US" dirty="0" smtClean="0"/>
              <a:t>i.e. what is the carrying capacity of the Colorado urban landscape?</a:t>
            </a:r>
          </a:p>
          <a:p>
            <a:pPr lvl="1"/>
            <a:r>
              <a:rPr lang="en-US" dirty="0" smtClean="0"/>
              <a:t>Carrying capacity = the </a:t>
            </a:r>
            <a:r>
              <a:rPr lang="en-US" dirty="0"/>
              <a:t>number of people, other living organisms, or crops that a region can support without environmental degradation</a:t>
            </a:r>
            <a:r>
              <a:rPr lang="en-US" dirty="0" smtClean="0"/>
              <a:t>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From the </a:t>
            </a:r>
            <a:r>
              <a:rPr lang="en-US" dirty="0" smtClean="0"/>
              <a:t>City of Chicago:</a:t>
            </a:r>
          </a:p>
          <a:p>
            <a:pPr lvl="1"/>
            <a:r>
              <a:rPr lang="en-US" dirty="0"/>
              <a:t>Hive Densities in an Urban </a:t>
            </a:r>
            <a:r>
              <a:rPr lang="en-US" dirty="0" smtClean="0"/>
              <a:t>Setting</a:t>
            </a:r>
          </a:p>
          <a:p>
            <a:pPr lvl="2"/>
            <a:r>
              <a:rPr lang="en-US" dirty="0" smtClean="0"/>
              <a:t>Beekeepers </a:t>
            </a:r>
            <a:r>
              <a:rPr lang="en-US" dirty="0"/>
              <a:t>are advised to closely observe their apiary locations to determine the </a:t>
            </a:r>
            <a:r>
              <a:rPr lang="en-US" dirty="0" smtClean="0"/>
              <a:t>carrying capacity </a:t>
            </a:r>
            <a:r>
              <a:rPr lang="en-US" dirty="0"/>
              <a:t>of the area—both the immediate area and roughly three miles in all </a:t>
            </a:r>
            <a:r>
              <a:rPr lang="en-US" dirty="0" smtClean="0"/>
              <a:t>directions—and </a:t>
            </a:r>
            <a:r>
              <a:rPr lang="en-US" dirty="0"/>
              <a:t>to limit the number of hives accordingly. Signs of over-saturation in an area </a:t>
            </a:r>
            <a:r>
              <a:rPr lang="en-US" dirty="0" smtClean="0"/>
              <a:t>include slow </a:t>
            </a:r>
            <a:r>
              <a:rPr lang="en-US" dirty="0"/>
              <a:t>colony growth, poor honey production, and excessively defensive behavior.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663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0"/>
            <a:ext cx="4962525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194" y="3948545"/>
            <a:ext cx="423715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C:\Users\Laura.Pottorff\Downloads\sheffield_1482003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024745"/>
            <a:ext cx="43815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8601" y="3218765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Which landscape provides more ‘pasture’?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0390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National Honey Bee Health Survey and Pesticide Prevalence </a:t>
            </a:r>
            <a:br>
              <a:rPr lang="en-US" dirty="0"/>
            </a:br>
            <a:r>
              <a:rPr lang="en-US" dirty="0"/>
              <a:t>2011 </a:t>
            </a:r>
            <a:r>
              <a:rPr lang="en-US" dirty="0" smtClean="0"/>
              <a:t>– 2013 - 2016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153400" cy="4373563"/>
          </a:xfrm>
        </p:spPr>
        <p:txBody>
          <a:bodyPr>
            <a:normAutofit/>
          </a:bodyPr>
          <a:lstStyle/>
          <a:p>
            <a:r>
              <a:rPr lang="en-US" dirty="0" smtClean="0"/>
              <a:t>Funded by USDA, APHIS  and the Bee Informed Partnership through the Farm Bill</a:t>
            </a:r>
          </a:p>
          <a:p>
            <a:r>
              <a:rPr lang="en-US" dirty="0" smtClean="0"/>
              <a:t>Purpose </a:t>
            </a:r>
          </a:p>
          <a:p>
            <a:pPr lvl="1"/>
            <a:r>
              <a:rPr lang="en-US" dirty="0" smtClean="0"/>
              <a:t>Quantify endemic health threats</a:t>
            </a:r>
          </a:p>
          <a:p>
            <a:pPr lvl="1"/>
            <a:r>
              <a:rPr lang="en-US" dirty="0" smtClean="0"/>
              <a:t>Verify absence of </a:t>
            </a:r>
          </a:p>
          <a:p>
            <a:pPr lvl="2"/>
            <a:r>
              <a:rPr lang="en-US" i="1" dirty="0" err="1" smtClean="0"/>
              <a:t>Tropilaelaps</a:t>
            </a:r>
            <a:r>
              <a:rPr lang="en-US" dirty="0" smtClean="0"/>
              <a:t> </a:t>
            </a:r>
            <a:r>
              <a:rPr lang="en-US" i="1" dirty="0" smtClean="0"/>
              <a:t>spp</a:t>
            </a:r>
            <a:r>
              <a:rPr lang="en-US" dirty="0" smtClean="0"/>
              <a:t>.</a:t>
            </a:r>
          </a:p>
          <a:p>
            <a:pPr lvl="2"/>
            <a:r>
              <a:rPr lang="en-US" dirty="0" smtClean="0"/>
              <a:t>Asian honey bee (</a:t>
            </a:r>
            <a:r>
              <a:rPr lang="en-US" i="1" dirty="0" err="1"/>
              <a:t>A</a:t>
            </a:r>
            <a:r>
              <a:rPr lang="en-US" i="1" dirty="0" err="1" smtClean="0"/>
              <a:t>pis</a:t>
            </a:r>
            <a:r>
              <a:rPr lang="en-US" i="1" dirty="0" smtClean="0"/>
              <a:t> </a:t>
            </a:r>
            <a:r>
              <a:rPr lang="en-US" i="1" dirty="0" err="1" smtClean="0"/>
              <a:t>cerana</a:t>
            </a:r>
            <a:r>
              <a:rPr lang="en-US" i="1" dirty="0" smtClean="0"/>
              <a:t>)</a:t>
            </a:r>
          </a:p>
          <a:p>
            <a:pPr lvl="2"/>
            <a:r>
              <a:rPr lang="en-US" i="1" dirty="0" smtClean="0"/>
              <a:t>Slow Bee Paralysis Virus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706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Upcoming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2017 Bee Health Survey</a:t>
            </a:r>
          </a:p>
          <a:p>
            <a:pPr lvl="1"/>
            <a:r>
              <a:rPr lang="en-US" dirty="0" smtClean="0"/>
              <a:t>Please participate! Minimum 4 hives/8 preferred</a:t>
            </a:r>
          </a:p>
          <a:p>
            <a:r>
              <a:rPr lang="en-US" dirty="0" smtClean="0"/>
              <a:t>October 20</a:t>
            </a:r>
            <a:r>
              <a:rPr lang="en-US" baseline="30000" dirty="0" smtClean="0"/>
              <a:t>th</a:t>
            </a:r>
            <a:r>
              <a:rPr lang="en-US" dirty="0" smtClean="0"/>
              <a:t> &amp; 21</a:t>
            </a:r>
            <a:r>
              <a:rPr lang="en-US" baseline="30000" dirty="0" smtClean="0"/>
              <a:t>st</a:t>
            </a:r>
            <a:r>
              <a:rPr lang="en-US" dirty="0" smtClean="0"/>
              <a:t>  - Longmont</a:t>
            </a:r>
          </a:p>
          <a:p>
            <a:pPr lvl="1"/>
            <a:r>
              <a:rPr lang="en-US" dirty="0" smtClean="0"/>
              <a:t>Dennis van </a:t>
            </a:r>
            <a:r>
              <a:rPr lang="en-US" dirty="0" err="1" smtClean="0"/>
              <a:t>Englesdorp</a:t>
            </a:r>
            <a:r>
              <a:rPr lang="en-US" dirty="0" smtClean="0"/>
              <a:t> will be the guest speaker at the CBPA meeting – all welcome.</a:t>
            </a:r>
          </a:p>
          <a:p>
            <a:r>
              <a:rPr lang="en-US" dirty="0" smtClean="0"/>
              <a:t>Grant application submitted to NIFA by CSU/CDA for health survey and education project for hobby bee keepers.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934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Eligible Apiaries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Apiaries with a minimum 8 hives</a:t>
            </a:r>
          </a:p>
          <a:p>
            <a:pPr lvl="1"/>
            <a:r>
              <a:rPr lang="en-US" dirty="0" smtClean="0"/>
              <a:t>Bias towards Commercial beekeepers</a:t>
            </a:r>
          </a:p>
          <a:p>
            <a:r>
              <a:rPr lang="en-US" dirty="0" smtClean="0"/>
              <a:t>CDA received permission to sample Apiaries with a minimum of 4 hives in 2016 to try to capture data from more hobby beekeepers.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4561438"/>
            <a:ext cx="3048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67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have we sampled?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67 apiaries</a:t>
            </a:r>
          </a:p>
          <a:p>
            <a:r>
              <a:rPr lang="en-US" dirty="0" smtClean="0"/>
              <a:t>21 Counties</a:t>
            </a:r>
          </a:p>
          <a:p>
            <a:r>
              <a:rPr lang="en-US" dirty="0" smtClean="0"/>
              <a:t>49 Commercial</a:t>
            </a:r>
          </a:p>
          <a:p>
            <a:r>
              <a:rPr lang="en-US" dirty="0" smtClean="0"/>
              <a:t>18 Hobby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05275" y="2066925"/>
            <a:ext cx="4953000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916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sampled?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Adult bees </a:t>
            </a:r>
          </a:p>
          <a:p>
            <a:pPr lvl="1"/>
            <a:r>
              <a:rPr lang="en-US" dirty="0" smtClean="0"/>
              <a:t>¼ cup bees in alcohol – for </a:t>
            </a:r>
            <a:r>
              <a:rPr lang="en-US" dirty="0" err="1" smtClean="0"/>
              <a:t>Varroa</a:t>
            </a:r>
            <a:r>
              <a:rPr lang="en-US" dirty="0" smtClean="0"/>
              <a:t>, </a:t>
            </a:r>
            <a:r>
              <a:rPr lang="en-US" dirty="0" err="1" smtClean="0"/>
              <a:t>Nosema</a:t>
            </a:r>
            <a:endParaRPr lang="en-US" dirty="0" smtClean="0"/>
          </a:p>
          <a:p>
            <a:pPr lvl="1"/>
            <a:r>
              <a:rPr lang="en-US" dirty="0" smtClean="0"/>
              <a:t>¼ cup bees sent live – for molecular virus analysis</a:t>
            </a:r>
          </a:p>
          <a:p>
            <a:r>
              <a:rPr lang="en-US" dirty="0" smtClean="0"/>
              <a:t>Frame is ‘bumped’ to dislodge brood – for </a:t>
            </a:r>
            <a:r>
              <a:rPr lang="en-US" i="1" dirty="0" err="1" smtClean="0"/>
              <a:t>Tropilaelaps</a:t>
            </a:r>
            <a:r>
              <a:rPr lang="en-US" i="1" dirty="0" smtClean="0"/>
              <a:t> </a:t>
            </a:r>
            <a:r>
              <a:rPr lang="en-US" dirty="0" smtClean="0"/>
              <a:t> detection </a:t>
            </a:r>
          </a:p>
          <a:p>
            <a:pPr lvl="1"/>
            <a:r>
              <a:rPr lang="en-US" dirty="0" smtClean="0"/>
              <a:t>Sampled material is sent to ARS Bee Research Lab in Beltsville MD</a:t>
            </a:r>
          </a:p>
          <a:p>
            <a:r>
              <a:rPr lang="en-US" dirty="0"/>
              <a:t>Pollen or bee bread is sampled for pesticides</a:t>
            </a:r>
          </a:p>
          <a:p>
            <a:pPr lvl="1"/>
            <a:r>
              <a:rPr lang="en-US" dirty="0" smtClean="0"/>
              <a:t>Gastonia NC lab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286000"/>
            <a:ext cx="39624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51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does the Bee Lab analyze for?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en-US" b="1" dirty="0"/>
              <a:t>Target pests </a:t>
            </a:r>
            <a:r>
              <a:rPr lang="en-US" dirty="0"/>
              <a:t>	</a:t>
            </a:r>
          </a:p>
          <a:p>
            <a:pPr marL="0" indent="0">
              <a:buNone/>
            </a:pPr>
            <a:r>
              <a:rPr lang="en-US" b="1" dirty="0"/>
              <a:t>	Common Name </a:t>
            </a:r>
            <a:r>
              <a:rPr lang="en-US" dirty="0"/>
              <a:t>			</a:t>
            </a:r>
            <a:r>
              <a:rPr lang="en-US" b="1" dirty="0"/>
              <a:t>Scientific Name </a:t>
            </a:r>
            <a:r>
              <a:rPr lang="en-US" dirty="0"/>
              <a:t>	</a:t>
            </a:r>
          </a:p>
          <a:p>
            <a:r>
              <a:rPr lang="en-US" dirty="0" smtClean="0"/>
              <a:t>Acute </a:t>
            </a:r>
            <a:r>
              <a:rPr lang="en-US" dirty="0"/>
              <a:t>Bee Paralysis 		Acute Bee Paralysis Virus 	</a:t>
            </a:r>
          </a:p>
          <a:p>
            <a:r>
              <a:rPr lang="en-US" dirty="0"/>
              <a:t>Bee Slow Paralysis 		Bee Slow Paralysis Virus (SPB) 	</a:t>
            </a:r>
          </a:p>
          <a:p>
            <a:r>
              <a:rPr lang="en-US" dirty="0"/>
              <a:t>Black Queen Cell 		Black Queen Cell Virus (BQCV</a:t>
            </a:r>
            <a:r>
              <a:rPr lang="en-US" dirty="0" smtClean="0"/>
              <a:t>)* </a:t>
            </a:r>
          </a:p>
          <a:p>
            <a:r>
              <a:rPr lang="en-US" dirty="0"/>
              <a:t>*Lake Sinai Virus		</a:t>
            </a:r>
            <a:r>
              <a:rPr lang="en-US" dirty="0" smtClean="0"/>
              <a:t>LSV-2 </a:t>
            </a:r>
            <a:r>
              <a:rPr lang="en-US" dirty="0"/>
              <a:t>	(replaces BQCV)</a:t>
            </a:r>
          </a:p>
          <a:p>
            <a:r>
              <a:rPr lang="en-US" dirty="0" smtClean="0"/>
              <a:t>Chronic </a:t>
            </a:r>
            <a:r>
              <a:rPr lang="en-US" dirty="0"/>
              <a:t>Bee Paralysis 		Chronic Bee Paralysis Virus </a:t>
            </a:r>
            <a:r>
              <a:rPr lang="en-US" dirty="0" smtClean="0"/>
              <a:t>	</a:t>
            </a:r>
            <a:endParaRPr lang="en-US" dirty="0"/>
          </a:p>
          <a:p>
            <a:r>
              <a:rPr lang="en-US" dirty="0"/>
              <a:t>Deformed Wing 		</a:t>
            </a:r>
            <a:r>
              <a:rPr lang="en-US" i="1" dirty="0" err="1"/>
              <a:t>Iflavirus</a:t>
            </a:r>
            <a:r>
              <a:rPr lang="en-US" i="1" dirty="0"/>
              <a:t> </a:t>
            </a:r>
            <a:r>
              <a:rPr lang="en-US" dirty="0"/>
              <a:t>Deformed Wing Virus (DWV) </a:t>
            </a:r>
            <a:endParaRPr lang="en-US" dirty="0" smtClean="0"/>
          </a:p>
          <a:p>
            <a:r>
              <a:rPr lang="en-US" dirty="0" smtClean="0"/>
              <a:t>Israeli Acute Bee Paralysis 	</a:t>
            </a:r>
            <a:r>
              <a:rPr lang="en-US" i="1" dirty="0" smtClean="0"/>
              <a:t>Israeli </a:t>
            </a:r>
            <a:r>
              <a:rPr lang="en-US" dirty="0" smtClean="0"/>
              <a:t>Acute Paralysis Virus (IAPV) 	</a:t>
            </a:r>
          </a:p>
          <a:p>
            <a:r>
              <a:rPr lang="en-US" dirty="0" err="1" smtClean="0"/>
              <a:t>Nosema</a:t>
            </a:r>
            <a:r>
              <a:rPr lang="en-US" dirty="0" smtClean="0"/>
              <a:t> </a:t>
            </a:r>
            <a:r>
              <a:rPr lang="en-US" dirty="0"/>
              <a:t>Disease 		</a:t>
            </a:r>
            <a:r>
              <a:rPr lang="en-US" i="1" dirty="0" err="1"/>
              <a:t>Nosema</a:t>
            </a:r>
            <a:r>
              <a:rPr lang="en-US" i="1" dirty="0"/>
              <a:t> </a:t>
            </a:r>
            <a:r>
              <a:rPr lang="en-US" i="1" dirty="0" err="1"/>
              <a:t>apis</a:t>
            </a:r>
            <a:r>
              <a:rPr lang="en-US" i="1" dirty="0"/>
              <a:t> </a:t>
            </a:r>
            <a:r>
              <a:rPr lang="en-US" dirty="0"/>
              <a:t>	</a:t>
            </a:r>
          </a:p>
          <a:p>
            <a:r>
              <a:rPr lang="en-US" dirty="0" err="1"/>
              <a:t>Nosema</a:t>
            </a:r>
            <a:r>
              <a:rPr lang="en-US" dirty="0"/>
              <a:t> Disease 		</a:t>
            </a:r>
            <a:r>
              <a:rPr lang="en-US" i="1" dirty="0" err="1"/>
              <a:t>Nosema</a:t>
            </a:r>
            <a:r>
              <a:rPr lang="en-US" i="1" dirty="0"/>
              <a:t> </a:t>
            </a:r>
            <a:r>
              <a:rPr lang="en-US" i="1" dirty="0" err="1"/>
              <a:t>ceranae</a:t>
            </a:r>
            <a:r>
              <a:rPr lang="en-US" i="1" dirty="0"/>
              <a:t> </a:t>
            </a:r>
            <a:r>
              <a:rPr lang="en-US" dirty="0"/>
              <a:t>	</a:t>
            </a:r>
          </a:p>
          <a:p>
            <a:r>
              <a:rPr lang="en-US" dirty="0"/>
              <a:t>Parasitic mite 			</a:t>
            </a:r>
            <a:r>
              <a:rPr lang="en-US" i="1" dirty="0" err="1"/>
              <a:t>Tropilaelaps</a:t>
            </a:r>
            <a:r>
              <a:rPr lang="en-US" i="1" dirty="0"/>
              <a:t> sp./spp. </a:t>
            </a:r>
            <a:r>
              <a:rPr lang="en-US" dirty="0"/>
              <a:t>	</a:t>
            </a:r>
          </a:p>
          <a:p>
            <a:r>
              <a:rPr lang="en-US" dirty="0" err="1"/>
              <a:t>Varroa</a:t>
            </a:r>
            <a:r>
              <a:rPr lang="en-US" dirty="0"/>
              <a:t> Mite 			</a:t>
            </a:r>
            <a:r>
              <a:rPr lang="en-US" i="1" dirty="0" err="1"/>
              <a:t>Varroa</a:t>
            </a:r>
            <a:r>
              <a:rPr lang="en-US" i="1" dirty="0"/>
              <a:t> destructor </a:t>
            </a:r>
            <a:r>
              <a:rPr lang="en-US" dirty="0"/>
              <a:t>	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24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Colorado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2355096"/>
            <a:ext cx="4038600" cy="3016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Samples collected  from </a:t>
            </a:r>
            <a:r>
              <a:rPr lang="en-US" dirty="0" smtClean="0"/>
              <a:t>24 </a:t>
            </a:r>
            <a:r>
              <a:rPr lang="en-US" dirty="0"/>
              <a:t>apiaries in </a:t>
            </a:r>
            <a:r>
              <a:rPr lang="en-US" dirty="0" smtClean="0"/>
              <a:t>2011 &amp; 2016</a:t>
            </a:r>
            <a:endParaRPr lang="en-US" dirty="0"/>
          </a:p>
          <a:p>
            <a:r>
              <a:rPr lang="en-US" dirty="0"/>
              <a:t>Samples collected from </a:t>
            </a:r>
            <a:r>
              <a:rPr lang="en-US" dirty="0" smtClean="0"/>
              <a:t>19 </a:t>
            </a:r>
            <a:r>
              <a:rPr lang="en-US" dirty="0"/>
              <a:t>apiaries in </a:t>
            </a:r>
            <a:r>
              <a:rPr lang="en-US" dirty="0" smtClean="0"/>
              <a:t>2012-13 </a:t>
            </a:r>
          </a:p>
          <a:p>
            <a:r>
              <a:rPr lang="en-US" dirty="0"/>
              <a:t>P</a:t>
            </a:r>
            <a:r>
              <a:rPr lang="en-US" dirty="0" smtClean="0"/>
              <a:t>ollen </a:t>
            </a:r>
            <a:r>
              <a:rPr lang="en-US" dirty="0"/>
              <a:t>sampled from 10 hives for each survey period (total </a:t>
            </a:r>
            <a:r>
              <a:rPr lang="en-US" dirty="0" smtClean="0"/>
              <a:t>30 </a:t>
            </a:r>
            <a:r>
              <a:rPr lang="en-US" dirty="0"/>
              <a:t>samples) – for pesticide detection</a:t>
            </a:r>
          </a:p>
        </p:txBody>
      </p:sp>
    </p:spTree>
    <p:extLst>
      <p:ext uri="{BB962C8B-B14F-4D97-AF65-F5344CB8AC3E}">
        <p14:creationId xmlns:p14="http://schemas.microsoft.com/office/powerpoint/2010/main" val="58411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60000" cy="709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6400800" y="1905000"/>
            <a:ext cx="1447800" cy="304800"/>
          </a:xfrm>
          <a:prstGeom prst="rect">
            <a:avLst/>
          </a:prstGeom>
          <a:solidFill>
            <a:schemeClr val="accent1">
              <a:alpha val="3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400800" y="2223796"/>
            <a:ext cx="1447800" cy="304800"/>
          </a:xfrm>
          <a:prstGeom prst="rect">
            <a:avLst/>
          </a:prstGeom>
          <a:solidFill>
            <a:schemeClr val="accent1">
              <a:alpha val="3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543800" y="4648200"/>
            <a:ext cx="1600200" cy="838200"/>
          </a:xfrm>
          <a:prstGeom prst="rect">
            <a:avLst/>
          </a:prstGeom>
          <a:solidFill>
            <a:schemeClr val="accent1">
              <a:alpha val="2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2517047"/>
            <a:ext cx="1241425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2736" y="5257800"/>
            <a:ext cx="1378464" cy="729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819401"/>
            <a:ext cx="1873398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550" y="3259285"/>
            <a:ext cx="1238250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550" y="4118122"/>
            <a:ext cx="1238250" cy="1139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793" y="2517046"/>
            <a:ext cx="1238250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038" y="273454"/>
            <a:ext cx="1871663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772" y="3370697"/>
            <a:ext cx="743228" cy="972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7436" y="1962417"/>
            <a:ext cx="959364" cy="937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152794"/>
            <a:ext cx="2241035" cy="819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122019"/>
            <a:ext cx="332014" cy="1137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458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Data from 32 </a:t>
            </a:r>
            <a:r>
              <a:rPr lang="en-US" dirty="0"/>
              <a:t>States </a:t>
            </a:r>
            <a:r>
              <a:rPr lang="en-US" dirty="0" smtClean="0"/>
              <a:t>2010 - 2014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083148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76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6_Office Theme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839</TotalTime>
  <Words>648</Words>
  <Application>Microsoft Office PowerPoint</Application>
  <PresentationFormat>On-screen Show (4:3)</PresentationFormat>
  <Paragraphs>127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1_Office Theme</vt:lpstr>
      <vt:lpstr>2_Office Theme</vt:lpstr>
      <vt:lpstr>3_Office Theme</vt:lpstr>
      <vt:lpstr>6_Office Theme</vt:lpstr>
      <vt:lpstr>The Honey Bee Health Survey</vt:lpstr>
      <vt:lpstr>National Honey Bee Health Survey and Pesticide Prevalence  2011 – 2013 - 2016</vt:lpstr>
      <vt:lpstr>Eligible Apiaries</vt:lpstr>
      <vt:lpstr>Where have we sampled?</vt:lpstr>
      <vt:lpstr>What is sampled?</vt:lpstr>
      <vt:lpstr>What does the Bee Lab analyze for?</vt:lpstr>
      <vt:lpstr>In Colorado</vt:lpstr>
      <vt:lpstr>PowerPoint Presentation</vt:lpstr>
      <vt:lpstr>Data from 32 States 2010 - 2014</vt:lpstr>
      <vt:lpstr>Results  CO– Bee Health</vt:lpstr>
      <vt:lpstr>Samples  74% Commercial vs. 26% Hobby</vt:lpstr>
      <vt:lpstr>Other diseases detected</vt:lpstr>
      <vt:lpstr>Pesticides detected</vt:lpstr>
      <vt:lpstr>Results – Pesticide in Pollen/Bee Bread</vt:lpstr>
      <vt:lpstr>Colorado Pesticide Data – 2011 - 2016</vt:lpstr>
      <vt:lpstr>More attention is due: Nutrition </vt:lpstr>
      <vt:lpstr> The Front Range Urban Landscape</vt:lpstr>
      <vt:lpstr>We need more information for CO</vt:lpstr>
      <vt:lpstr>PowerPoint Presentation</vt:lpstr>
      <vt:lpstr>Upcoming events</vt:lpstr>
    </vt:vector>
  </TitlesOfParts>
  <Company>CDA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Honey Bee Health Survey</dc:title>
  <dc:creator>Pottorff, Laura</dc:creator>
  <cp:lastModifiedBy>Pottorff, Laura</cp:lastModifiedBy>
  <cp:revision>37</cp:revision>
  <cp:lastPrinted>2017-07-11T20:06:44Z</cp:lastPrinted>
  <dcterms:created xsi:type="dcterms:W3CDTF">2016-06-24T22:12:30Z</dcterms:created>
  <dcterms:modified xsi:type="dcterms:W3CDTF">2017-07-11T20:25:09Z</dcterms:modified>
</cp:coreProperties>
</file>