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ink/ink3.xml" ContentType="application/inkml+xml"/>
  <Override PartName="/ppt/ink/ink4.xml" ContentType="application/inkml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4" r:id="rId9"/>
    <p:sldId id="266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4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02-07T15:13:33.146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259 337,'0'0,"0"0,0 0,-20 0,1 0,19 0,-20 0,20 0,-19 0,0 19,19-19,-20 0,1 0,0 20,-20 0,39-20,-20 0,1 0,19 0,-19 0,19 20,0-20,0 0,0 0,19 0,0 0,20 0,-39 0,20 0,-20 0,38-20,-38 20,20 0,-20 0,19-20,0 20,-19-20,20 20,-20 0,0-19,0 19,19-20,-19 0,20 20,-20-40,19 1,0-1,1 1,18-1,-18-19,19 19,-39 40,0 0,0 0,-20 0,20 0,0 20,-19-20,19 0,-20 20,20-1,-19 1,19-20,0 20,0 0,0-20,0 20,-19-20,19 19,0-19,-20 20,20 0,0 0,0-20,-19 20,19-1,0 1,-19-20,19 20,-20 0,20 0,-19-20,19 19,-20 1,20-20,0 0,0 0,0 0,20 0,-20 0,19 0,1-20,-20 20,0 0,19 0,-19-19,19 19,-19-20,20 20,-1 0,-19-20,19 20,-19-20,20 20,-1 0,-19 0,0 0,0 0,-19 0,-20 0,39 20,-19-20,19 0,-39 0,20 20,-1 0,1-20,-20 19,0 1,20-20,0 20,-1-20,20 0,0 0,20 0,-1 0,0 0,1-20,-20 20,0 0,19 0,0 0,-19-20,20 20,-20 0,19 0,1 0,-20 0,-20 0,20 0,-19 0,19 0,-20 0,1 0,0 0,19 20,-20-20,20 0,0 0,0 0,0-20,0 1,0-1,0 20,20-20,-1 20,-19-20,0 0,19 20,-19 0,0 0,-19 0,0 0,19 0,-20 0,1 0,0 0,19 0,-20 20,20-20,-19 0,-1 0,20 0,0 20,0-20,-19 20,19-20,0 20,0-1,0-19,0 20,0 0,0 0,0-20,0 0,0-20,19 20,1-20,-1 0,1 1,-1-1,-19 0,0 20,19 0,-19-20,0 20,0-20,20 1,-20 19,0-20,0 20,-20 0,20 0,0 0,-19 0,19 20,-19-1,19-19,-20 0,20 20,-19-20,19 0,0 0,0 20,-20-20,20 20,0-20,0 0,0 20,0-20,0 0,0 0,39-20,-19 20,-1-20,0 20,-19-20,20 20,-20-20,19 20,-19 0,19 0,-19 0,0 0,0 0,0 20,0 0,0-20,0 20,0 0,0-1,0-19,0 20,0 0,0-20,0 20,0-20,0 20,0-20,0 19,0 1,0-20,0 0,0 0,0-20,-19 1,19 19,0-20,0 0,0 20,0-20,0 20,0-20,0 20,0-19,0-1,0 20,0-20,19 20,-19-20,0 20,0 0,0-20,20 1,-1 19,-19-20,0 20,0 0,0 0,-19 0,-1 0,1 0,19 0,-19 20,19-1,-39-19,39 20,-19-20,19 0,-20 20,20 0,-19-20,19 0,-20 0,20 20,0-20,0 0,-19 0,19 0,0 0,0 0,0 0,0 0,0-20,19 20,-19-20,0 20,0 20,0-20,0 20,-19-1,0 1,19 0,0-20,0 0,0-20,0 20,0-20,0 1,0 19,0-20,0 20,0-20,0 20,0 0,0 20,0-20,0 20,0-1,0 1</inkml:trace>
  <inkml:trace contextRef="#ctx0" brushRef="#br0" timeOffset="10719">317 277,'0'0,"0"0,0 20,0-20,0 20,0-20,0 39,-20-39,20 20,0-20,0 0,0-20,0 20,0 0,0 0,0 20,0-20,-38 40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02-09T06:09:15.98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575 61,'0'0,"0"0,0 20,0-20,0 20,0 0,0-20,0 20,0 20,0-20,-20-1,20 1,0 0,0-20,0 20,0-20,-20 20,20 0,0-20,0 20,0-20,0 0,0-20,0 0,20 0,20-40,-40 21,19 19,1-40,-20 40,0 0,0-20,0 40,0-20,0 20,0 0,-20 0,-19 20,-1 0,1 0,-1 0,0 20,20-20,-19 0,39 0,-20-20,20 20,0-20,0 0,0 0,40 0,-1-40,-19 20,40 0,-21-20,1 40,-1-20,-39 0,0 20,0 0,0 0,-19 0,-1 40,0-20,-39 20,39 0,-20-1,20 1,0-20,1 20,19-40,-20 40,40-40,-1-20,1 0,40-20,-21 20,1-20,19 21,-39-21,0 20,-20 20,0 0,0 20,-20 0,0 19,-19 1,-1 0,20 20,-19-40,19 19,-20-39,40 20,0-20,0 0,20-39,20-1,-1 0,1-20,0 20,-1 21,1-21,-40 40,0 0,0 0,-20 0,-20 0,21 0,-41 20,1 0,19-1,-19 1,19 0,-39 0,59 0,0 0,-19-20,39 0,0 0,39-20,-39 20,20 0,-20 0,0-20,0 20,0 0,0 40,0-20,-40 0,21 0,-1 19,0-19,20 0,0-20,-20 0,20 20,0-20,0 0,20 0,0-20,19 0,1 20,-20-20,19-19,1 39,-20-40,19 20,-19 20,-20 0,0 0,0 0,0 20,-20-20,1 40,19-20,-20-1,20-19,0 20,-20-20,20 20,0-20,20 0,0-40,39 40,-19-39,-1 19,1 0,0 0,-21 0,1 20,-20 0,0 0,0 20,-20 0,1 20,-21 19,40-39,-40 20,21-20,-1 0,20 0,-40 0,40 0,-20-20,20 0,0 0,0 0,20-40,0 20,20-20,-21 20,1-20,0 1,-20 39,20-20,0 0,-20 20,0 0,-40 20,20-20,0 39,-19-19,39-20,-20 0,20 20,-20-20,20 0,0 0,0 0,0 0,20-20,0 20,19-20,-39 1,0 19,0 0,-19 19,-21 21,0 0,1 0,-21 0,21 0,19-21,-20 1,40-20,0 0,0 0,20-39,20 19,-1-20,1 20,-1-20,21 20,-40 0,19 0,-39 20,0-20,0 20,-19 20,-1-20,-20 40,20-20,-19 0,-1 0,20-20,-19 20,19 0,0-20,20 0,0 0,0 0,0-20,0 0,40 20,-40-40,39 40,-19-20,0 0,-20 20,0-20,0 20,0 0,-20 20,-20 0,1 0,39 0,-40 0,20 0,1 0,19-20,0 0,0 0,0 0,0-20,19 0,-19 20,20-20,-20 0,0 20,0 0,-20 0,-19 40,19-20,-40 0,41 0,-21 0,20-1,20-19,0-19,20-21,0 20,0-20,-1 0,1 20,0 0,0 0,0 1,-20 19,0 0,20-20,-20 20,0 0,0 20,-20-1,20 1,0 0,-20 0,0 0,20 0,0-20,0 0,20-20,-20 0,40 0,-40 20,39-20,-39 20,20 0,-20 0,0 0,0 20,0 20,0-20,0 0,0 20,-20-20,20 0,0-20,20-20,0-20,19 20,21-20,-21 40,1-40,0 0,19 21,-39-1,20 0,-21 20,-19-20,0 20,-19 0,-1 20,0 0,0 19,-19 1,-1 0,0-20,40 0,-20 0,20-20,0 0,0-20,20 0,40-40,-40 40,-1-19,1 39,-20 0,0 0,-20 19,-19 1,19 20,-20-40,20 40,20-40,0-20,0 0,0-40,20 21,0-1,-20 20,0 0,20 0,-20 20,-40 20,20-20,1 0,-21 20,-19 20,19-40,20 20,-19 0,39-20,0 0,0 0,19-20,1 0,0 20,-20-20,20 20,-20 0,0 0,0 0,-20 20,20-20,-20 20,20 0,0-20,0-20,40 0,-20 0,19 20,-39-20,0 20,-20 0,20 0,-19 0,-21 20,20 0,0-20,20 20,0-20,20 0,-20-40,40 20,-1 0,-39 0,20 20,-20 0,0 0,-20 20,-39 0,39 20,-19-40,-1 40,20-40,0 0,20 19,0-19,0 0,20-19,0-1,20 0,-1-20,21 20,39 0,-60 0,1 0,-20 0,-20 20,0 0,-20 20,-20-20,1 20,-21 20,21-20,-21 20,21-20,-21 0,40-1,0-19,20 0,0 0,20 0,20-19,0-21,-1 40,21-40,-1 20,0 20,-39-20,-20 20,0 20,0 0,-39 0,19 20,-20-1,1 1,19-20,0 0,0-20,20 0,20 0,0-20,0-20,59 20,-20-19,-19-1,19 40,-39 0,-20 0,-20 0,-19 0,-1 40,-19-1,19 1,0-40,21 20,19-20,0 0,0 0,19 0,1-40,40 20,-21 1,1-21,0 40,19-20,-19 0,-21 20,-19 0,-19 0,19 20,-20 0,20 0,-40-20,40 20,0-1,0-19,0-19,20-1,-20 20,20-20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02-09T06:09:48.77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416 159,'0'20,"0"-20,-20 0,20 20,0-20,0 0,-19 20,19 0,0-20,0 20,0-20,0 0,0 20,-20-20,20 0,0 0,20 0,-1-20,1 0,-20 20,20-20,-20 20,0 0,0 0,-40 20,40-20,-39 40,39-20,-39-1,39 1,0 0,-20-20,20 0,0-20,39 0,-39 1,59-41,-39 20,20 20,-21-39,21 39,-21-20,1 20,-20 0,0 0,20 20,-20 0,-20 0,0 0,-19 20,19-20,-19 20,19 20,0-40,1 20,19 0,-20-1,0-19,20 0,20-19,-20 19,20-20,-1 20,1-20,0 20,0-20,-20 20,0 0,0 0,-20 20,0 0,0 19,1 1,-1-20,0 0,20 20,-19-40,19 0,0 0,0 0,0-20,39 20,-19-40,19 20,-19-20,0 40,-20-19,19 19,-19 0,0 19,0 21,-19 20,19 0,-20-21,-20 21,40 0,0-40,-19-1,19-19,0-19,0-21,0 20,39-20,1-20,-1 21,-39 19,39-20,-19 20,0-20,0 40,-20 0,-20 0,0 0,0 20,-39 0,40-20,-21 40,-19-20,39 20,1-40,-1 19,0-19,20 0,20-39,-20 19,39-20,1-20,-21 40,1-19,0 39,-20 0,0 20,-40-1,1 21,0 0,-21 0,21 0,0-21,-20 21,59-20,-20-20,20 0,0-20,0 0,39 0,1-39,19 39,-40 0,1 0,0 20,0 0,-20 0,-20 0,0 20,0 0,-19 0,39 20,-39-21,19-19,0 20,1-20,-1 0,20 20,0-20,0-20,20 0,19 1,-19-1,19 0,0 0,-39 20,0 0,-39 20,0 20,-1-40,1 19,-20 1,59-20,-40 0,40 20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2-02-09T06:10:15.82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6CB98-BCCB-47B0-B793-BE1DCDACA791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E5E44-0BD0-4AA8-9C08-6362FC63036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="" xmlns:p14="http://schemas.microsoft.com/office/powerpoint/2010/main" val="411006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Les abeilles ainsi que le soleil, sont</a:t>
            </a:r>
            <a:r>
              <a:rPr lang="fr-BE" baseline="0" dirty="0" smtClean="0"/>
              <a:t> </a:t>
            </a:r>
            <a:r>
              <a:rPr lang="fr-BE" dirty="0" smtClean="0"/>
              <a:t>indispensables</a:t>
            </a:r>
            <a:r>
              <a:rPr lang="fr-BE" baseline="0" dirty="0" smtClean="0"/>
              <a:t> pour une nature nous offrant tout ces merveilles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Notre bien être dépend de celui</a:t>
            </a:r>
            <a:r>
              <a:rPr lang="fr-BE" baseline="0" dirty="0" smtClean="0"/>
              <a:t> de l’abeille et non le contraire!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Alliance parfaitement</a:t>
            </a:r>
            <a:r>
              <a:rPr lang="fr-BE" baseline="0" dirty="0" smtClean="0"/>
              <a:t> naturel en deux mondes différent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3</a:t>
            </a:fld>
            <a:endParaRPr lang="fr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Début de la mise a fruits, ou du bourgeons florale.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4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A pratiquer dans certaines conditions.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5</a:t>
            </a:fld>
            <a:endParaRPr lang="fr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68413" y="4427538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Varroas destructor endémique, pesticide</a:t>
            </a:r>
            <a:r>
              <a:rPr lang="fr-BE" baseline="0" dirty="0" smtClean="0"/>
              <a:t> et insecticide </a:t>
            </a:r>
            <a:r>
              <a:rPr lang="fr-BE" dirty="0" smtClean="0"/>
              <a:t> molécule </a:t>
            </a:r>
            <a:r>
              <a:rPr lang="fr-BE" baseline="0" dirty="0" smtClean="0"/>
              <a:t>de plus en plus lourde.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2011 :</a:t>
            </a:r>
            <a:r>
              <a:rPr lang="fr-BE" baseline="0" dirty="0" smtClean="0"/>
              <a:t> </a:t>
            </a:r>
            <a:r>
              <a:rPr lang="fr-BE" dirty="0" smtClean="0"/>
              <a:t>apparition des molécule pesticide et insecticide de nouvelle génération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7</a:t>
            </a:fld>
            <a:endParaRPr lang="fr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Champs magnétique</a:t>
            </a:r>
            <a:r>
              <a:rPr lang="fr-BE" baseline="0" dirty="0" smtClean="0"/>
              <a:t> et pollutions industrielles impacte la pérennité de l’abeille.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8</a:t>
            </a:fld>
            <a:endParaRPr lang="fr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Apprenons</a:t>
            </a:r>
            <a:r>
              <a:rPr lang="fr-BE" baseline="0" dirty="0" smtClean="0"/>
              <a:t> pour sois, pour ces proches et son entourage les bien faits des produits de la ruche, cela permettra </a:t>
            </a:r>
            <a:r>
              <a:rPr lang="fr-BE" baseline="0" dirty="0" smtClean="0"/>
              <a:t>une </a:t>
            </a:r>
            <a:r>
              <a:rPr lang="fr-BE" baseline="0" dirty="0" smtClean="0"/>
              <a:t>prise de conscience et permettra a tout un chacun d’apporter sa pierre à l’édifice de la préservation de l’abeille.</a:t>
            </a:r>
          </a:p>
          <a:p>
            <a:r>
              <a:rPr lang="fr-BE" baseline="0" dirty="0" smtClean="0"/>
              <a:t>Einstein, la disparaissons de l’abeille laissera quatre années de produits alimentaires, avant de sombrer dans une carence alimentaire des plus </a:t>
            </a:r>
            <a:r>
              <a:rPr lang="fr-BE" baseline="0" dirty="0" err="1" smtClean="0"/>
              <a:t>préchudiciable</a:t>
            </a:r>
            <a:r>
              <a:rPr lang="fr-BE" baseline="0" dirty="0" smtClean="0"/>
              <a:t>!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E5E44-0BD0-4AA8-9C08-6362FC630364}" type="slidenum">
              <a:rPr lang="fr-BE" smtClean="0"/>
              <a:pPr/>
              <a:t>10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slow" advClick="0" advTm="2000">
    <p:wedge/>
    <p:sndAc>
      <p:stSnd>
        <p:snd r:embed="rId1" name="explod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2530DE-4B13-456A-8A00-DA5C296E9CCE}" type="datetimeFigureOut">
              <a:rPr lang="fr-BE" smtClean="0"/>
              <a:pPr/>
              <a:t>27/02/2016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5A8BDF0-E138-4387-ADEE-CB6166FE1925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 advClick="0" advTm="2000">
    <p:wedge/>
    <p:sndAc>
      <p:stSnd>
        <p:snd r:embed="rId13" name="explode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3.xml"/><Relationship Id="rId3" Type="http://schemas.openxmlformats.org/officeDocument/2006/relationships/audio" Target="file:///C:\Users\Eddy\AppData\Local\Microsoft\Windows\Temporary%20Internet%20Files\Content.IE5\G0HM3E5W\MS900074302%5b1%5d.mid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5.emf"/><Relationship Id="rId2" Type="http://schemas.openxmlformats.org/officeDocument/2006/relationships/audio" Target="../media/audio2.wav"/><Relationship Id="rId1" Type="http://schemas.openxmlformats.org/officeDocument/2006/relationships/tags" Target="../tags/tag1.xml"/><Relationship Id="rId6" Type="http://schemas.openxmlformats.org/officeDocument/2006/relationships/audio" Target="../media/audio1.wav"/><Relationship Id="rId11" Type="http://schemas.openxmlformats.org/officeDocument/2006/relationships/customXml" Target="../ink/ink2.xml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7.xml"/><Relationship Id="rId9" Type="http://schemas.openxmlformats.org/officeDocument/2006/relationships/customXml" Target="../ink/ink1.xml"/><Relationship Id="rId14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19.pn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7.jpeg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3.xml"/><Relationship Id="rId7" Type="http://schemas.openxmlformats.org/officeDocument/2006/relationships/customXml" Target="../ink/ink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11.jpe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12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15.pn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microsoft.com/office/2007/relationships/hdphoto" Target="../media/hdphoto1.wdp"/><Relationship Id="rId5" Type="http://schemas.openxmlformats.org/officeDocument/2006/relationships/image" Target="../media/image16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microsoft.com/office/2007/relationships/hdphoto" Target="../media/hdphoto2.wdp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371600" y="692150"/>
            <a:ext cx="7772400" cy="2911475"/>
          </a:xfrm>
          <a:custGeom>
            <a:avLst/>
            <a:gdLst>
              <a:gd name="connsiteX0" fmla="*/ 2 w 7772400"/>
              <a:gd name="connsiteY0" fmla="*/ 727546 h 2910185"/>
              <a:gd name="connsiteX1" fmla="*/ 2590779 w 7772400"/>
              <a:gd name="connsiteY1" fmla="*/ 727534 h 2910185"/>
              <a:gd name="connsiteX2" fmla="*/ 3886200 w 7772400"/>
              <a:gd name="connsiteY2" fmla="*/ 0 h 2910185"/>
              <a:gd name="connsiteX3" fmla="*/ 5181621 w 7772400"/>
              <a:gd name="connsiteY3" fmla="*/ 727534 h 2910185"/>
              <a:gd name="connsiteX4" fmla="*/ 7772398 w 7772400"/>
              <a:gd name="connsiteY4" fmla="*/ 727546 h 2910185"/>
              <a:gd name="connsiteX5" fmla="*/ 6477042 w 7772400"/>
              <a:gd name="connsiteY5" fmla="*/ 1455093 h 2910185"/>
              <a:gd name="connsiteX6" fmla="*/ 7772398 w 7772400"/>
              <a:gd name="connsiteY6" fmla="*/ 2182639 h 2910185"/>
              <a:gd name="connsiteX7" fmla="*/ 5181621 w 7772400"/>
              <a:gd name="connsiteY7" fmla="*/ 2182651 h 2910185"/>
              <a:gd name="connsiteX8" fmla="*/ 3886200 w 7772400"/>
              <a:gd name="connsiteY8" fmla="*/ 2910185 h 2910185"/>
              <a:gd name="connsiteX9" fmla="*/ 2590779 w 7772400"/>
              <a:gd name="connsiteY9" fmla="*/ 2182651 h 2910185"/>
              <a:gd name="connsiteX10" fmla="*/ 2 w 7772400"/>
              <a:gd name="connsiteY10" fmla="*/ 2182639 h 2910185"/>
              <a:gd name="connsiteX11" fmla="*/ 1295358 w 7772400"/>
              <a:gd name="connsiteY11" fmla="*/ 1455093 h 2910185"/>
              <a:gd name="connsiteX12" fmla="*/ 2 w 7772400"/>
              <a:gd name="connsiteY12" fmla="*/ 727546 h 2910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72400" h="2910185">
                <a:moveTo>
                  <a:pt x="2" y="727546"/>
                </a:moveTo>
                <a:lnTo>
                  <a:pt x="2590779" y="727534"/>
                </a:lnTo>
                <a:lnTo>
                  <a:pt x="3886200" y="0"/>
                </a:lnTo>
                <a:lnTo>
                  <a:pt x="5181621" y="727534"/>
                </a:lnTo>
                <a:lnTo>
                  <a:pt x="7772398" y="727546"/>
                </a:lnTo>
                <a:lnTo>
                  <a:pt x="6477042" y="1455093"/>
                </a:lnTo>
                <a:lnTo>
                  <a:pt x="7772398" y="2182639"/>
                </a:lnTo>
                <a:lnTo>
                  <a:pt x="5181621" y="2182651"/>
                </a:lnTo>
                <a:lnTo>
                  <a:pt x="3886200" y="2910185"/>
                </a:lnTo>
                <a:lnTo>
                  <a:pt x="2590779" y="2182651"/>
                </a:lnTo>
                <a:lnTo>
                  <a:pt x="2" y="2182639"/>
                </a:lnTo>
                <a:lnTo>
                  <a:pt x="1295358" y="1455093"/>
                </a:lnTo>
                <a:lnTo>
                  <a:pt x="2" y="727546"/>
                </a:lnTo>
                <a:close/>
              </a:path>
            </a:pathLst>
          </a:custGeom>
          <a:solidFill>
            <a:srgbClr val="FFC000"/>
          </a:solidFill>
          <a:scene3d>
            <a:camera prst="isometricOffAxis2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BE" dirty="0" smtClean="0"/>
              <a:t>ABEILLES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2411760" y="4365104"/>
            <a:ext cx="6400800" cy="17526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>
            <a:softEdge rad="635000"/>
          </a:effectLst>
          <a:scene3d>
            <a:camera prst="isometricBottomDown"/>
            <a:lightRig rig="threePt" dir="t"/>
          </a:scene3d>
        </p:spPr>
        <p:txBody>
          <a:bodyPr/>
          <a:lstStyle/>
          <a:p>
            <a:r>
              <a:rPr lang="fr-BE" dirty="0" smtClean="0">
                <a:solidFill>
                  <a:srgbClr val="FFFF00"/>
                </a:solidFill>
              </a:rPr>
              <a:t>FILLES DU SOLEIL</a:t>
            </a:r>
            <a:endParaRPr lang="fr-BE" dirty="0">
              <a:solidFill>
                <a:srgbClr val="FFFF00"/>
              </a:solidFill>
            </a:endParaRPr>
          </a:p>
        </p:txBody>
      </p:sp>
      <p:pic>
        <p:nvPicPr>
          <p:cNvPr id="7" name="ELPHRG01.wav">
            <a:hlinkClick r:id="" action="ppaction://media"/>
          </p:cNvPr>
          <p:cNvPicPr>
            <a:picLocks noRot="1" noChangeAspect="1"/>
          </p:cNvPicPr>
          <p:nvPr>
            <a:wavAudioFile r:embed="rId2" name="ELPHRG01.wav"/>
          </p:nvPr>
        </p:nvPicPr>
        <p:blipFill>
          <a:blip r:embed="rId7" cstate="print"/>
          <a:stretch>
            <a:fillRect/>
          </a:stretch>
        </p:blipFill>
        <p:spPr>
          <a:xfrm>
            <a:off x="0" y="-459432"/>
            <a:ext cx="304800" cy="304800"/>
          </a:xfrm>
          <a:prstGeom prst="rect">
            <a:avLst/>
          </a:prstGeom>
        </p:spPr>
      </p:pic>
      <p:pic>
        <p:nvPicPr>
          <p:cNvPr id="8" name="MS900074302[1].mid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 cstate="print"/>
          <a:stretch>
            <a:fillRect/>
          </a:stretch>
        </p:blipFill>
        <p:spPr>
          <a:xfrm>
            <a:off x="2771800" y="-459432"/>
            <a:ext cx="304800" cy="304800"/>
          </a:xfrm>
          <a:prstGeom prst="rect">
            <a:avLst/>
          </a:prstGeom>
        </p:spPr>
      </p:pic>
      <mc:AlternateContent xmlns:mc="http://schemas.openxmlformats.org/markup-compatibility/2006">
        <mc:Choice xmlns="" xmlns:p14="http://schemas.microsoft.com/office/powerpoint/2010/main" Requires="p14">
          <p:contentPart p14:bwMode="auto" r:id="rId9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51275" y="3657600"/>
              <a:ext cx="149225" cy="171450"/>
            </p14:xfrm>
          </p:contentPart>
        </mc:Choice>
        <mc:Fallback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3841926" y="3648235"/>
                <a:ext cx="167923" cy="1901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="" xmlns:p14="http://schemas.microsoft.com/office/powerpoint/2010/main" Requires="p14">
          <p:contentPart p14:bwMode="auto" r:id="rId11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86188" y="3635375"/>
              <a:ext cx="242887" cy="236538"/>
            </p14:xfrm>
          </p:contentPart>
        </mc:Choice>
        <mc:Fallback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3779711" y="3628904"/>
                <a:ext cx="255841" cy="2494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="" xmlns:p14="http://schemas.microsoft.com/office/powerpoint/2010/main" Requires="p14">
          <p:contentPart p14:bwMode="auto" r:id="rId13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29050" y="3643313"/>
              <a:ext cx="214313" cy="179387"/>
            </p14:xfrm>
          </p:contentPart>
        </mc:Choice>
        <mc:Fallback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3822567" y="3636829"/>
                <a:ext cx="227280" cy="192355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6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20000"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914400" y="273050"/>
            <a:ext cx="7834064" cy="1162050"/>
          </a:xfrm>
        </p:spPr>
        <p:txBody>
          <a:bodyPr/>
          <a:lstStyle/>
          <a:p>
            <a:pPr algn="ctr"/>
            <a:r>
              <a:rPr lang="fr-BE" b="1" dirty="0" smtClean="0"/>
              <a:t>La mort des Abeilles et l'avenir de la planète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4294967295"/>
          </p:nvPr>
        </p:nvSpPr>
        <p:spPr>
          <a:xfrm>
            <a:off x="3657600" y="1435100"/>
            <a:ext cx="54864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fr-BE" sz="2000" dirty="0" smtClean="0"/>
          </a:p>
          <a:p>
            <a:pPr>
              <a:buNone/>
            </a:pPr>
            <a:r>
              <a:rPr lang="fr-BE" sz="2000" dirty="0" smtClean="0"/>
              <a:t>Les abeilles s’éteignent par milliards depuis quelques  mois</a:t>
            </a:r>
          </a:p>
          <a:p>
            <a:pPr>
              <a:buNone/>
            </a:pPr>
            <a:endParaRPr lang="fr-BE" sz="2000" dirty="0" smtClean="0"/>
          </a:p>
          <a:p>
            <a:pPr>
              <a:buNone/>
            </a:pPr>
            <a:r>
              <a:rPr lang="fr-BE" sz="2000" dirty="0" smtClean="0"/>
              <a:t>Leur disparition pourraient sonner le glas de</a:t>
            </a:r>
          </a:p>
          <a:p>
            <a:pPr>
              <a:buNone/>
            </a:pPr>
            <a:r>
              <a:rPr lang="fr-BE" dirty="0" smtClean="0"/>
              <a:t>      L’ESPECE HUMAINE</a:t>
            </a:r>
            <a:endParaRPr lang="fr-B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9" y="1700809"/>
            <a:ext cx="208823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539552" y="443711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800" dirty="0" smtClean="0"/>
              <a:t>De la même façons que les passagers du Titanic                                    </a:t>
            </a:r>
            <a:endParaRPr lang="fr-BE" sz="2800" dirty="0"/>
          </a:p>
        </p:txBody>
      </p:sp>
      <p:sp>
        <p:nvSpPr>
          <p:cNvPr id="10" name="ZoneTexte 9"/>
          <p:cNvSpPr txBox="1"/>
          <p:nvPr/>
        </p:nvSpPr>
        <p:spPr>
          <a:xfrm>
            <a:off x="539552" y="496033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 </a:t>
            </a:r>
            <a:r>
              <a:rPr lang="fr-BE" dirty="0" smtClean="0"/>
              <a:t>                   </a:t>
            </a:r>
            <a:r>
              <a:rPr lang="fr-BE" sz="3600" dirty="0" smtClean="0"/>
              <a:t>n’on pas vu s’approcher </a:t>
            </a:r>
            <a:r>
              <a:rPr lang="fr-BE" sz="3200" dirty="0" smtClean="0"/>
              <a:t>l’iceberg</a:t>
            </a:r>
            <a:endParaRPr lang="fr-BE" sz="3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67544" y="4005064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 smtClean="0"/>
              <a:t>De la même façons  que personne n’a vu arriver le tsunami</a:t>
            </a:r>
            <a:endParaRPr lang="fr-BE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99592" y="5445224"/>
            <a:ext cx="79928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400" dirty="0" smtClean="0"/>
              <a:t>De la même façons personne ne                                     </a:t>
            </a:r>
            <a:r>
              <a:rPr lang="fr-BE" sz="4400" dirty="0" smtClean="0">
                <a:solidFill>
                  <a:schemeClr val="accent3">
                    <a:lumMod val="75000"/>
                  </a:schemeClr>
                </a:solidFill>
              </a:rPr>
              <a:t>verra</a:t>
            </a:r>
            <a:r>
              <a:rPr lang="fr-BE" sz="4400" dirty="0" smtClean="0"/>
              <a:t> </a:t>
            </a:r>
            <a:r>
              <a:rPr lang="fr-BE" sz="4400" dirty="0" smtClean="0">
                <a:solidFill>
                  <a:schemeClr val="accent3">
                    <a:lumMod val="75000"/>
                  </a:schemeClr>
                </a:solidFill>
              </a:rPr>
              <a:t>venir cette catastrophe</a:t>
            </a:r>
            <a:endParaRPr lang="fr-BE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beille_fleur_amandi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07704" y="2132856"/>
            <a:ext cx="5303520" cy="3886200"/>
          </a:xfrm>
          <a:prstGeom prst="rect">
            <a:avLst/>
          </a:prstGeom>
          <a:effectLst>
            <a:glow rad="1409700">
              <a:schemeClr val="accent2">
                <a:lumMod val="40000"/>
                <a:lumOff val="60000"/>
              </a:schemeClr>
            </a:glow>
            <a:softEdge rad="635000"/>
          </a:effectLst>
        </p:spPr>
      </p:pic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251520" y="512763"/>
            <a:ext cx="8892480" cy="914400"/>
          </a:xfrm>
        </p:spPr>
        <p:txBody>
          <a:bodyPr/>
          <a:lstStyle/>
          <a:p>
            <a:pPr algn="ctr"/>
            <a:r>
              <a:rPr lang="fr-BE" sz="3600" dirty="0" smtClean="0"/>
              <a:t>Ô Abeilles pour combien de temps?</a:t>
            </a:r>
            <a:endParaRPr lang="fr-BE" sz="3600" dirty="0"/>
          </a:p>
        </p:txBody>
      </p:sp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beille_fleur_amandier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79712" y="2276872"/>
            <a:ext cx="4967436" cy="3672408"/>
          </a:xfrm>
          <a:prstGeom prst="rect">
            <a:avLst/>
          </a:prstGeom>
          <a:ln>
            <a:noFill/>
          </a:ln>
          <a:effectLst>
            <a:glow rad="1905000">
              <a:schemeClr val="accent2">
                <a:lumMod val="40000"/>
                <a:lumOff val="60000"/>
              </a:schemeClr>
            </a:glow>
            <a:outerShdw blurRad="107950" dist="12700" dir="5400000" algn="ctr">
              <a:srgbClr val="000000"/>
            </a:outerShdw>
            <a:softEdge rad="635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riblet"/>
            <a:contourClr>
              <a:srgbClr val="FFFFFF"/>
            </a:contourClr>
          </a:sp3d>
        </p:spPr>
      </p:pic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251520" y="512763"/>
            <a:ext cx="8784976" cy="914400"/>
          </a:xfrm>
          <a:effectLst>
            <a:softEdge rad="31750"/>
          </a:effectLst>
        </p:spPr>
        <p:txBody>
          <a:bodyPr>
            <a:normAutofit/>
          </a:bodyPr>
          <a:lstStyle/>
          <a:p>
            <a:r>
              <a:rPr lang="fr-BE" dirty="0" smtClean="0"/>
              <a:t>Abeilles au travers des anthères</a:t>
            </a:r>
            <a:endParaRPr lang="fr-BE" dirty="0"/>
          </a:p>
        </p:txBody>
      </p:sp>
      <p:pic>
        <p:nvPicPr>
          <p:cNvPr id="4" name="CD audio 3">
            <a:hlinkClick r:id="" action="ppaction://media"/>
          </p:cNvPr>
          <p:cNvPicPr>
            <a:picLocks noRot="1" noChangeAspect="1"/>
          </p:cNvPicPr>
          <p:nvPr>
            <a:audioCd>
              <a:st track="4"/>
              <a:end track="11" time="792"/>
            </a:audioCd>
          </p:nvPr>
        </p:nvPicPr>
        <p:blipFill>
          <a:blip r:embed="rId6" cstate="print"/>
          <a:stretch>
            <a:fillRect/>
          </a:stretch>
        </p:blipFill>
        <p:spPr>
          <a:xfrm>
            <a:off x="251520" y="116632"/>
            <a:ext cx="304800" cy="304800"/>
          </a:xfrm>
          <a:prstGeom prst="rect">
            <a:avLst/>
          </a:prstGeom>
        </p:spPr>
      </p:pic>
      <mc:AlternateContent xmlns:mc="http://schemas.openxmlformats.org/markup-compatibility/2006">
        <mc:Choice xmlns="" xmlns:p14="http://schemas.microsoft.com/office/powerpoint/2010/main" Requires="p14">
          <p:contentPart p14:bwMode="auto" r:id="rId7">
            <p14:nvContentPartPr>
              <p14:cNvPr id="1638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41550" y="1585913"/>
              <a:ext cx="0" cy="0"/>
            </p14:xfrm>
          </p:contentPart>
        </mc:Choice>
        <mc:Fallback>
          <p:pic>
            <p:nvPicPr>
              <p:cNvPr id="1638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41550" y="1585913"/>
                <a:ext cx="0" cy="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abeille_fleur_amandier03.jpg"/>
          <p:cNvPicPr>
            <a:picLocks noChangeAspect="1"/>
          </p:cNvPicPr>
          <p:nvPr/>
        </p:nvPicPr>
        <p:blipFill rotWithShape="1">
          <a:blip r:embed="rId5" cstate="print"/>
          <a:srcRect/>
          <a:stretch/>
        </p:blipFill>
        <p:spPr>
          <a:xfrm>
            <a:off x="1835696" y="2276872"/>
            <a:ext cx="5184576" cy="3826768"/>
          </a:xfrm>
          <a:prstGeom prst="rect">
            <a:avLst/>
          </a:prstGeom>
          <a:ln>
            <a:noFill/>
          </a:ln>
          <a:effectLst>
            <a:glow rad="1092200">
              <a:schemeClr val="accent2">
                <a:lumMod val="60000"/>
                <a:lumOff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23528" y="476672"/>
            <a:ext cx="8640960" cy="91440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effectLst/>
          <a:scene3d>
            <a:camera prst="orthographicFront"/>
            <a:lightRig rig="harsh" dir="t"/>
          </a:scene3d>
          <a:sp3d extrusionH="2216150" prstMaterial="metal">
            <a:bevelT w="114300" h="635000" prst="artDeco"/>
            <a:bevelB w="635000" h="635000" prst="artDeco"/>
          </a:sp3d>
        </p:spPr>
        <p:txBody>
          <a:bodyPr/>
          <a:lstStyle/>
          <a:p>
            <a:pPr algn="ctr"/>
            <a:r>
              <a:rPr lang="fr-BE" dirty="0" smtClean="0"/>
              <a:t>Abeilles au cœur du pistil</a:t>
            </a:r>
            <a:endParaRPr lang="fr-BE" dirty="0"/>
          </a:p>
        </p:txBody>
      </p:sp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67544" y="332656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dirty="0" smtClean="0"/>
              <a:t>L’abeille n’est pas dangereuse pour l’homme</a:t>
            </a:r>
            <a:endParaRPr lang="fr-BE" sz="3200" dirty="0"/>
          </a:p>
        </p:txBody>
      </p:sp>
      <p:pic>
        <p:nvPicPr>
          <p:cNvPr id="4" name="Image 3" descr="homme abeil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88257" y="1916832"/>
            <a:ext cx="5187999" cy="3960440"/>
          </a:xfrm>
          <a:prstGeom prst="rect">
            <a:avLst/>
          </a:prstGeom>
          <a:effectLst>
            <a:glow rad="787400">
              <a:schemeClr val="accent2">
                <a:lumMod val="40000"/>
                <a:lumOff val="60000"/>
              </a:schemeClr>
            </a:glow>
          </a:effectLst>
        </p:spPr>
      </p:pic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43608" y="332656"/>
            <a:ext cx="7128792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BE" sz="2800" dirty="0" smtClean="0"/>
              <a:t>L’ONU s’inquiète de la très forte mortalité des                            </a:t>
            </a:r>
          </a:p>
          <a:p>
            <a:r>
              <a:rPr lang="fr-BE" sz="4400" dirty="0"/>
              <a:t> </a:t>
            </a:r>
            <a:r>
              <a:rPr lang="fr-BE" sz="4400" dirty="0" smtClean="0"/>
              <a:t>                      Abeilles </a:t>
            </a:r>
            <a:endParaRPr lang="fr-BE" sz="4400" dirty="0"/>
          </a:p>
        </p:txBody>
      </p:sp>
      <p:pic>
        <p:nvPicPr>
          <p:cNvPr id="7" name="Image 6" descr="Agricultur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00389" y="2184673"/>
            <a:ext cx="3816424" cy="4176464"/>
          </a:xfrm>
          <a:prstGeom prst="rect">
            <a:avLst/>
          </a:prstGeom>
          <a:effectLst>
            <a:glow rad="508000">
              <a:schemeClr val="accent3">
                <a:lumMod val="50000"/>
              </a:schemeClr>
            </a:glo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204864"/>
            <a:ext cx="36004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431800">
              <a:schemeClr val="accent3">
                <a:lumMod val="50000"/>
              </a:schemeClr>
            </a:glow>
          </a:effectLst>
        </p:spPr>
      </p:pic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39552" y="764704"/>
            <a:ext cx="7992888" cy="14465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4400" dirty="0" smtClean="0"/>
              <a:t>La disparition des abeilles </a:t>
            </a:r>
            <a:r>
              <a:rPr lang="fr-BE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confirmée</a:t>
            </a:r>
            <a:endParaRPr lang="fr-BE" sz="4400" dirty="0"/>
          </a:p>
        </p:txBody>
      </p:sp>
      <p:pic>
        <p:nvPicPr>
          <p:cNvPr id="4" name="Image 3" descr="2011tableau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96" y="2492896"/>
            <a:ext cx="4940497" cy="4238253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67744" y="404664"/>
            <a:ext cx="4896544" cy="646331"/>
          </a:xfrm>
          <a:prstGeom prst="rect">
            <a:avLst/>
          </a:prstGeom>
          <a:gradFill>
            <a:gsLst>
              <a:gs pos="58000">
                <a:schemeClr val="accent3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1244600" dist="571500" dir="11580000" sx="166000" sy="166000" algn="ctr" rotWithShape="0">
              <a:schemeClr val="accent3">
                <a:lumMod val="75000"/>
                <a:alpha val="93000"/>
              </a:schemeClr>
            </a:outerShdw>
          </a:effectLst>
          <a:scene3d>
            <a:camera prst="perspectiveContrastingLeftFacing" fov="3300000">
              <a:rot lat="623785" lon="2636332" rev="68679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fr-BE" sz="3600" dirty="0" smtClean="0"/>
              <a:t>La pollution industrielle</a:t>
            </a:r>
            <a:endParaRPr lang="fr-BE" sz="3600" dirty="0"/>
          </a:p>
        </p:txBody>
      </p:sp>
      <p:pic>
        <p:nvPicPr>
          <p:cNvPr id="3" name="Image 2" descr="onde.jpg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rightnessContrast bright="-4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20" y="1988840"/>
            <a:ext cx="4032000" cy="4464000"/>
          </a:xfrm>
          <a:prstGeom prst="rect">
            <a:avLst/>
          </a:prstGeom>
          <a:effectLst>
            <a:glow rad="165100">
              <a:schemeClr val="accent2">
                <a:lumMod val="50000"/>
                <a:alpha val="43000"/>
              </a:schemeClr>
            </a:glow>
            <a:softEdge rad="317500"/>
          </a:effectLst>
          <a:scene3d>
            <a:camera prst="orthographicFront">
              <a:rot lat="20516520" lon="20016462" rev="524684"/>
            </a:camera>
            <a:lightRig rig="contrasting" dir="t"/>
          </a:scene3d>
          <a:sp3d prstMaterial="powder">
            <a:bevelB/>
          </a:sp3d>
        </p:spPr>
      </p:pic>
      <p:pic>
        <p:nvPicPr>
          <p:cNvPr id="4" name="Image 3" descr="Cheminé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16016" y="1988840"/>
            <a:ext cx="3958666" cy="4464496"/>
          </a:xfrm>
          <a:prstGeom prst="rect">
            <a:avLst/>
          </a:prstGeom>
          <a:scene3d>
            <a:camera prst="orthographicFront">
              <a:rot lat="20654223" lon="3164864" rev="20420529"/>
            </a:camera>
            <a:lightRig rig="threePt" dir="t"/>
          </a:scene3d>
        </p:spPr>
      </p:pic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4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Homme déjets.jpg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rightnessContrast bright="-90000" contrast="-4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0707" y="2276870"/>
            <a:ext cx="4320480" cy="4110405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  <a:scene3d>
            <a:camera prst="orthographicFront">
              <a:rot lat="19799996" lon="19799983" rev="600000"/>
            </a:camera>
            <a:lightRig rig="threePt" dir="t"/>
          </a:scene3d>
          <a:sp3d>
            <a:bevelB w="101600" h="965200"/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3" name="ZoneTexte 2"/>
          <p:cNvSpPr txBox="1"/>
          <p:nvPr/>
        </p:nvSpPr>
        <p:spPr>
          <a:xfrm>
            <a:off x="467544" y="188640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dirty="0" smtClean="0"/>
              <a:t>L’homme est un danger pour son environnement et ses descendants</a:t>
            </a:r>
            <a:endParaRPr lang="fr-BE" sz="3200" dirty="0"/>
          </a:p>
        </p:txBody>
      </p:sp>
    </p:spTree>
    <p:custDataLst>
      <p:tags r:id="rId1"/>
    </p:custDataLst>
  </p:cSld>
  <p:clrMapOvr>
    <a:masterClrMapping/>
  </p:clrMapOvr>
  <p:transition spd="slow" advClick="0" advTm="2000">
    <p:wedge/>
    <p:sndAc>
      <p:stSnd>
        <p:snd r:embed="rId3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7.1|4.5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686</TotalTime>
  <Words>284</Words>
  <Application>Microsoft Office PowerPoint</Application>
  <PresentationFormat>Affichage à l'écran (4:3)</PresentationFormat>
  <Paragraphs>40</Paragraphs>
  <Slides>10</Slides>
  <Notes>9</Notes>
  <HiddenSlides>0</HiddenSlides>
  <MMClips>3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Métro</vt:lpstr>
      <vt:lpstr>ABEILLES</vt:lpstr>
      <vt:lpstr>Ô Abeilles pour combien de temps?</vt:lpstr>
      <vt:lpstr>Abeilles au travers des anthères</vt:lpstr>
      <vt:lpstr>Abeilles au cœur du pistil</vt:lpstr>
      <vt:lpstr>Diapositive 5</vt:lpstr>
      <vt:lpstr>Diapositive 6</vt:lpstr>
      <vt:lpstr>Diapositive 7</vt:lpstr>
      <vt:lpstr>Diapositive 8</vt:lpstr>
      <vt:lpstr>Diapositive 9</vt:lpstr>
      <vt:lpstr>La mort des Abeilles et l'avenir de la planète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ABEILLES</dc:title>
  <dc:creator>Eddy</dc:creator>
  <cp:lastModifiedBy>Eddy</cp:lastModifiedBy>
  <cp:revision>74</cp:revision>
  <dcterms:created xsi:type="dcterms:W3CDTF">2012-02-07T13:58:17Z</dcterms:created>
  <dcterms:modified xsi:type="dcterms:W3CDTF">2016-02-27T11:48:44Z</dcterms:modified>
</cp:coreProperties>
</file>