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6858000" cy="12192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80821"/>
    <a:srgbClr val="FB57E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FDD3-D955-484C-BEF1-9A1DD31C5308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92375" y="1252538"/>
            <a:ext cx="190341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6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20239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5678-169F-424B-B552-85C1539B1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1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55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7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6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2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40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28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4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96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74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1AE1-D843-48AA-BE09-D9C7F8B57095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9AB-10B5-42BD-BC1D-A343B1DA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lowchart: Alternate Process 90"/>
          <p:cNvSpPr/>
          <p:nvPr/>
        </p:nvSpPr>
        <p:spPr>
          <a:xfrm>
            <a:off x="3332958" y="4485780"/>
            <a:ext cx="1986614" cy="2486733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6" name="四角形: 上の 2 つの角を丸める 119"/>
          <p:cNvSpPr/>
          <p:nvPr/>
        </p:nvSpPr>
        <p:spPr>
          <a:xfrm>
            <a:off x="1740602" y="4698387"/>
            <a:ext cx="1623335" cy="362366"/>
          </a:xfrm>
          <a:prstGeom prst="round2SameRect">
            <a:avLst/>
          </a:prstGeom>
          <a:solidFill>
            <a:srgbClr val="FF99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onotype Corsiva" panose="03010101010201010101" pitchFamily="66" charset="0"/>
            </a:endParaRPr>
          </a:p>
        </p:txBody>
      </p:sp>
      <p:grpSp>
        <p:nvGrpSpPr>
          <p:cNvPr id="107" name="グループ化 106"/>
          <p:cNvGrpSpPr/>
          <p:nvPr/>
        </p:nvGrpSpPr>
        <p:grpSpPr>
          <a:xfrm>
            <a:off x="3566546" y="2724849"/>
            <a:ext cx="1981644" cy="1727674"/>
            <a:chOff x="4351340" y="904831"/>
            <a:chExt cx="2466630" cy="183995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340" y="904831"/>
              <a:ext cx="2466630" cy="18399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6" name="正方形/長方形 105"/>
            <p:cNvSpPr/>
            <p:nvPr/>
          </p:nvSpPr>
          <p:spPr>
            <a:xfrm>
              <a:off x="5631053" y="939021"/>
              <a:ext cx="1154293" cy="537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Flowchart: Alternate Process 123"/>
          <p:cNvSpPr/>
          <p:nvPr/>
        </p:nvSpPr>
        <p:spPr>
          <a:xfrm>
            <a:off x="1465233" y="4544672"/>
            <a:ext cx="2183124" cy="2274673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2" descr="44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80" y="2813978"/>
            <a:ext cx="1546139" cy="149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四角形: 上の 2 つの角を丸める 124"/>
          <p:cNvSpPr/>
          <p:nvPr/>
        </p:nvSpPr>
        <p:spPr>
          <a:xfrm rot="10800000">
            <a:off x="1758650" y="5096865"/>
            <a:ext cx="1636528" cy="1468392"/>
          </a:xfrm>
          <a:prstGeom prst="round2Same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3" y="2754709"/>
            <a:ext cx="1031353" cy="154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1" name="グループ化 110"/>
          <p:cNvGrpSpPr/>
          <p:nvPr/>
        </p:nvGrpSpPr>
        <p:grpSpPr>
          <a:xfrm>
            <a:off x="44381" y="2728457"/>
            <a:ext cx="1714979" cy="1514797"/>
            <a:chOff x="101124" y="856976"/>
            <a:chExt cx="2428213" cy="1878553"/>
          </a:xfrm>
        </p:grpSpPr>
        <p:grpSp>
          <p:nvGrpSpPr>
            <p:cNvPr id="110" name="グループ化 109"/>
            <p:cNvGrpSpPr/>
            <p:nvPr/>
          </p:nvGrpSpPr>
          <p:grpSpPr>
            <a:xfrm>
              <a:off x="101124" y="856976"/>
              <a:ext cx="2428213" cy="1878553"/>
              <a:chOff x="117734" y="856976"/>
              <a:chExt cx="2428213" cy="1878553"/>
            </a:xfrm>
          </p:grpSpPr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332" y="900478"/>
                <a:ext cx="2407615" cy="183505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09" name="正方形/長方形 108"/>
              <p:cNvSpPr/>
              <p:nvPr/>
            </p:nvSpPr>
            <p:spPr>
              <a:xfrm>
                <a:off x="117734" y="856976"/>
                <a:ext cx="453766" cy="386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729" y="919653"/>
              <a:ext cx="382431" cy="607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0" name="Flowchart: Alternate Process 129"/>
          <p:cNvSpPr/>
          <p:nvPr/>
        </p:nvSpPr>
        <p:spPr>
          <a:xfrm>
            <a:off x="4886986" y="4541312"/>
            <a:ext cx="2228837" cy="243367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9" name="Flowchart: Alternate Process 128"/>
          <p:cNvSpPr/>
          <p:nvPr/>
        </p:nvSpPr>
        <p:spPr>
          <a:xfrm>
            <a:off x="5075391" y="4584642"/>
            <a:ext cx="1696022" cy="209559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3" name="Flowchart: Alternate Process 102"/>
          <p:cNvSpPr/>
          <p:nvPr/>
        </p:nvSpPr>
        <p:spPr>
          <a:xfrm>
            <a:off x="-246597" y="4477736"/>
            <a:ext cx="2228837" cy="243367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76" name="グループ化 127"/>
          <p:cNvGrpSpPr/>
          <p:nvPr/>
        </p:nvGrpSpPr>
        <p:grpSpPr>
          <a:xfrm>
            <a:off x="14136" y="4706494"/>
            <a:ext cx="1638418" cy="1858763"/>
            <a:chOff x="266844" y="4710792"/>
            <a:chExt cx="1690995" cy="1170139"/>
          </a:xfrm>
        </p:grpSpPr>
        <p:sp>
          <p:nvSpPr>
            <p:cNvPr id="78" name="四角形: 上の 2 つの角を丸める 124"/>
            <p:cNvSpPr/>
            <p:nvPr/>
          </p:nvSpPr>
          <p:spPr>
            <a:xfrm rot="10800000">
              <a:off x="266844" y="4956540"/>
              <a:ext cx="1689044" cy="924391"/>
            </a:xfrm>
            <a:prstGeom prst="round2Same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四角形: 上の 2 つの角を丸める 119"/>
            <p:cNvSpPr/>
            <p:nvPr/>
          </p:nvSpPr>
          <p:spPr>
            <a:xfrm>
              <a:off x="282411" y="4710792"/>
              <a:ext cx="1675428" cy="261938"/>
            </a:xfrm>
            <a:prstGeom prst="round2SameRect">
              <a:avLst/>
            </a:prstGeom>
            <a:solidFill>
              <a:srgbClr val="FF99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5" name="Flowchart: Alternate Process 104"/>
          <p:cNvSpPr/>
          <p:nvPr/>
        </p:nvSpPr>
        <p:spPr>
          <a:xfrm>
            <a:off x="921703" y="8450831"/>
            <a:ext cx="4851494" cy="113490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4" name="Flowchart: Alternate Process 103"/>
          <p:cNvSpPr/>
          <p:nvPr/>
        </p:nvSpPr>
        <p:spPr>
          <a:xfrm>
            <a:off x="-88519" y="7243196"/>
            <a:ext cx="6974849" cy="182126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0" name="Flowchart: Alternate Process 79"/>
          <p:cNvSpPr/>
          <p:nvPr/>
        </p:nvSpPr>
        <p:spPr>
          <a:xfrm>
            <a:off x="-307730" y="-236027"/>
            <a:ext cx="7516617" cy="217974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3885" y="7600601"/>
            <a:ext cx="6577164" cy="984885"/>
            <a:chOff x="261705" y="6061902"/>
            <a:chExt cx="6577164" cy="984885"/>
          </a:xfrm>
        </p:grpSpPr>
        <p:sp>
          <p:nvSpPr>
            <p:cNvPr id="62" name="正方形/長方形 61"/>
            <p:cNvSpPr/>
            <p:nvPr/>
          </p:nvSpPr>
          <p:spPr>
            <a:xfrm>
              <a:off x="422519" y="6061902"/>
              <a:ext cx="590550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ja-JP" dirty="0"/>
            </a:p>
            <a:p>
              <a:pPr algn="ctr"/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Address : Unit 804 BSA  Twin  Tower,  Bank  Drive,  </a:t>
              </a:r>
              <a:r>
                <a:rPr lang="en-US" altLang="ja-JP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Ortigas</a:t>
              </a:r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  Center,   </a:t>
              </a:r>
              <a:r>
                <a:rPr lang="en-US" altLang="ja-JP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Mandaluyong</a:t>
              </a:r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 City </a:t>
              </a:r>
            </a:p>
            <a:p>
              <a:pPr algn="ctr"/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Tel : 02-532-8766   E-mail : info@thanksai.ph </a:t>
              </a:r>
            </a:p>
            <a:p>
              <a:pPr algn="ctr"/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Head Office : Unit 804   Seminar Room : Unit 723</a:t>
              </a:r>
            </a:p>
            <a:p>
              <a:pPr algn="ctr"/>
              <a:r>
                <a:rPr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Business Hours  :  13:00 – 22:00  Monday-Sunday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61705" y="6068938"/>
              <a:ext cx="65771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latin typeface="Perpetua" panose="02020502060401020303" pitchFamily="18" charset="0"/>
                </a:rPr>
                <a:t>THANKS AI SALES &amp; MARKETING CORPORATION</a:t>
              </a:r>
            </a:p>
            <a:p>
              <a:r>
                <a:rPr lang="en-US" altLang="ja-JP" sz="1400" b="1" dirty="0">
                  <a:latin typeface="Perpetua" panose="02020502060401020303" pitchFamily="18" charset="0"/>
                  <a:cs typeface="Arial" panose="020B0604020202020204" pitchFamily="34" charset="0"/>
                </a:rPr>
                <a:t>   </a:t>
              </a:r>
              <a:endParaRPr lang="ja-JP" altLang="en-US" sz="1400" b="1" dirty="0">
                <a:latin typeface="Perpetua" panose="02020502060401020303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9" name="直線コネクタ 88"/>
          <p:cNvCxnSpPr/>
          <p:nvPr/>
        </p:nvCxnSpPr>
        <p:spPr>
          <a:xfrm>
            <a:off x="89274" y="4525042"/>
            <a:ext cx="66275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98338" y="8724592"/>
            <a:ext cx="66275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213729" y="4969327"/>
            <a:ext cx="189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800" dirty="0"/>
          </a:p>
          <a:p>
            <a:endParaRPr lang="en-US" altLang="ja-JP" sz="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215190" y="4745174"/>
            <a:ext cx="205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onotype Corsiva" panose="03010101010201010101" pitchFamily="66" charset="0"/>
              </a:rPr>
              <a:t>Perfect</a:t>
            </a:r>
            <a:r>
              <a:rPr kumimoji="1" lang="ja-JP" altLang="en-US" dirty="0">
                <a:latin typeface="Monotype Corsiva" panose="03010101010201010101" pitchFamily="66" charset="0"/>
              </a:rPr>
              <a:t> </a:t>
            </a:r>
            <a:r>
              <a:rPr kumimoji="1" lang="en-US" altLang="ja-JP" dirty="0">
                <a:latin typeface="Monotype Corsiva" panose="03010101010201010101" pitchFamily="66" charset="0"/>
              </a:rPr>
              <a:t>Mineral</a:t>
            </a:r>
            <a:r>
              <a:rPr kumimoji="1" lang="ja-JP" altLang="en-US" dirty="0">
                <a:latin typeface="Monotype Corsiva" panose="03010101010201010101" pitchFamily="66" charset="0"/>
              </a:rPr>
              <a:t> </a:t>
            </a:r>
            <a:r>
              <a:rPr kumimoji="1" lang="en-US" altLang="ja-JP" dirty="0">
                <a:latin typeface="Monotype Corsiva" panose="03010101010201010101" pitchFamily="66" charset="0"/>
              </a:rPr>
              <a:t>Ai</a:t>
            </a:r>
            <a:endParaRPr kumimoji="1" lang="ja-JP" altLang="en-US" dirty="0">
              <a:latin typeface="Monotype Corsiva" panose="03010101010201010101" pitchFamily="66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17220" y="4746433"/>
            <a:ext cx="191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onotype Corsiva" panose="03010101010201010101" pitchFamily="66" charset="0"/>
              </a:rPr>
              <a:t>Kawaii</a:t>
            </a:r>
            <a:r>
              <a:rPr kumimoji="1" lang="ja-JP" altLang="en-US" dirty="0">
                <a:latin typeface="Monotype Corsiva" panose="03010101010201010101" pitchFamily="66" charset="0"/>
              </a:rPr>
              <a:t> </a:t>
            </a:r>
            <a:r>
              <a:rPr kumimoji="1" lang="en-US" altLang="ja-JP" dirty="0">
                <a:latin typeface="Monotype Corsiva" panose="03010101010201010101" pitchFamily="66" charset="0"/>
              </a:rPr>
              <a:t>Essence</a:t>
            </a:r>
            <a:r>
              <a:rPr kumimoji="1" lang="ja-JP" altLang="en-US" dirty="0">
                <a:latin typeface="Monotype Corsiva" panose="03010101010201010101" pitchFamily="66" charset="0"/>
              </a:rPr>
              <a:t> </a:t>
            </a:r>
            <a:r>
              <a:rPr kumimoji="1" lang="en-US" altLang="ja-JP" dirty="0">
                <a:latin typeface="Monotype Corsiva" panose="03010101010201010101" pitchFamily="66" charset="0"/>
              </a:rPr>
              <a:t>Ai</a:t>
            </a:r>
            <a:endParaRPr kumimoji="1" lang="ja-JP" altLang="en-US" dirty="0">
              <a:latin typeface="Monotype Corsiva" panose="03010101010201010101" pitchFamily="66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6359" y="4963419"/>
            <a:ext cx="2592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800" dirty="0"/>
          </a:p>
          <a:p>
            <a:endParaRPr lang="en-US" altLang="ja-JP" sz="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465862" y="6489143"/>
            <a:ext cx="20960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8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740720" y="4764946"/>
            <a:ext cx="261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Perpetua" panose="02020502060401020303" pitchFamily="18" charset="0"/>
              </a:rPr>
              <a:t>®</a:t>
            </a:r>
            <a:endParaRPr kumimoji="1" lang="ja-JP" altLang="en-US" sz="1000" dirty="0">
              <a:latin typeface="Perpetua" panose="02020502060401020303" pitchFamily="18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253235" y="4309598"/>
            <a:ext cx="2536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＊</a:t>
            </a:r>
            <a:r>
              <a:rPr kumimoji="1" lang="en-US" altLang="ja-JP" sz="800" dirty="0"/>
              <a:t>These products are subject to change without notice.</a:t>
            </a:r>
            <a:endParaRPr kumimoji="1" lang="ja-JP" altLang="en-US" sz="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88290" y="5189232"/>
            <a:ext cx="1575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1" dirty="0">
                <a:solidFill>
                  <a:srgbClr val="B80821"/>
                </a:solidFill>
              </a:rPr>
              <a:t>PLANT MINERAL </a:t>
            </a:r>
            <a:r>
              <a:rPr lang="en-US" altLang="ja-JP" sz="1400" dirty="0">
                <a:solidFill>
                  <a:srgbClr val="B80821"/>
                </a:solidFill>
              </a:rPr>
              <a:t>for daily life! Minerals cannot be produced in our body!</a:t>
            </a:r>
            <a:endParaRPr lang="ja-JP" altLang="en-US" sz="1400" dirty="0">
              <a:solidFill>
                <a:srgbClr val="B8082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32517" y="5166618"/>
            <a:ext cx="1633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solidFill>
                  <a:srgbClr val="B80821"/>
                </a:solidFill>
              </a:rPr>
              <a:t>Beauty lotion blended with </a:t>
            </a:r>
            <a:r>
              <a:rPr lang="en-US" altLang="ja-JP" sz="1400" b="1" dirty="0">
                <a:solidFill>
                  <a:srgbClr val="B80821"/>
                </a:solidFill>
              </a:rPr>
              <a:t>STEM CELLS </a:t>
            </a:r>
            <a:r>
              <a:rPr lang="en-US" altLang="ja-JP" sz="1400" dirty="0">
                <a:solidFill>
                  <a:srgbClr val="B80821"/>
                </a:solidFill>
              </a:rPr>
              <a:t>and made in Japan!</a:t>
            </a:r>
            <a:endParaRPr lang="ja-JP" altLang="en-US" sz="1400" dirty="0">
              <a:solidFill>
                <a:srgbClr val="B8082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36632" y="5634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-160519" y="2352557"/>
            <a:ext cx="2220715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Dieting!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7727" y="1987208"/>
            <a:ext cx="1873847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Overall Health!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82169" y="1633207"/>
            <a:ext cx="651140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Skin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1750217" y="1980062"/>
            <a:ext cx="2011734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Whitening!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2181751" y="2336837"/>
            <a:ext cx="1173912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UV Care!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333041" y="3623088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3537663" y="1640545"/>
            <a:ext cx="2010527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Prevention 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3399961" y="2310554"/>
            <a:ext cx="2330237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Adult Disease!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2209" y="8786855"/>
            <a:ext cx="6699127" cy="3422906"/>
            <a:chOff x="-44986" y="10111614"/>
            <a:chExt cx="6699127" cy="3422906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44986" y="10111614"/>
              <a:ext cx="6699127" cy="416106"/>
              <a:chOff x="-44986" y="10111614"/>
              <a:chExt cx="6699127" cy="416106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-44986" y="10111614"/>
                <a:ext cx="6416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 Price list</a:t>
                </a:r>
                <a:endParaRPr kumimoji="1" lang="ja-JP" altLang="en-US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5182199" y="10250721"/>
                <a:ext cx="147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/>
                  <a:t>(PHP : tax excluding)</a:t>
                </a:r>
                <a:endParaRPr kumimoji="1" lang="ja-JP" altLang="en-US" sz="1200" dirty="0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-11949" y="12836692"/>
              <a:ext cx="6457972" cy="697828"/>
              <a:chOff x="-11949" y="12836692"/>
              <a:chExt cx="6457972" cy="697828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29766" y="13195966"/>
                <a:ext cx="6416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/>
                  <a:t>・</a:t>
                </a:r>
                <a:r>
                  <a:rPr kumimoji="1" lang="en-US" altLang="ja-JP" sz="800" dirty="0"/>
                  <a:t>Bonus calculations will be made on the basis of monthly purchases, even in the case of 6-month (6M) bundle purchases, repeat 6-month (R6M) bundle purchases, 12-month (12M) bundle purchases, and repeat 12-month (R12M) bundle purchases.</a:t>
                </a:r>
                <a:endParaRPr kumimoji="1" lang="ja-JP" altLang="en-US" sz="800" dirty="0"/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32079" y="13054044"/>
                <a:ext cx="32999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/>
                  <a:t>・</a:t>
                </a:r>
                <a:r>
                  <a:rPr kumimoji="1" lang="en-US" altLang="ja-JP" sz="800" dirty="0"/>
                  <a:t>10%of the bonus will be deducted from commission as a withholding tax.</a:t>
                </a:r>
                <a:endParaRPr kumimoji="1" lang="ja-JP" altLang="en-US" sz="800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-11949" y="12836692"/>
                <a:ext cx="41625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/>
                  <a:t>You can get a Sponsor Bonus every time you introduce someone.</a:t>
                </a:r>
                <a:endParaRPr kumimoji="1" lang="ja-JP" altLang="en-US" sz="1200" dirty="0"/>
              </a:p>
            </p:txBody>
          </p:sp>
        </p:grpSp>
      </p:grpSp>
      <p:sp>
        <p:nvSpPr>
          <p:cNvPr id="85" name="正方形/長方形 26"/>
          <p:cNvSpPr/>
          <p:nvPr/>
        </p:nvSpPr>
        <p:spPr>
          <a:xfrm>
            <a:off x="0" y="286163"/>
            <a:ext cx="31451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Starting with healthy eating,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 spread Thanks and Love (“Ai”)throughout the world.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ja-JP" altLang="en-US" sz="1400" dirty="0">
              <a:solidFill>
                <a:srgbClr val="B80821"/>
              </a:solidFill>
            </a:endParaRPr>
          </a:p>
        </p:txBody>
      </p:sp>
      <p:sp>
        <p:nvSpPr>
          <p:cNvPr id="86" name="正方形/長方形 40"/>
          <p:cNvSpPr/>
          <p:nvPr/>
        </p:nvSpPr>
        <p:spPr>
          <a:xfrm>
            <a:off x="369327" y="1648996"/>
            <a:ext cx="1130438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Enhance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7" name="Double Wave 86"/>
          <p:cNvSpPr/>
          <p:nvPr/>
        </p:nvSpPr>
        <p:spPr>
          <a:xfrm>
            <a:off x="-16614" y="1195547"/>
            <a:ext cx="6862825" cy="309477"/>
          </a:xfrm>
          <a:prstGeom prst="doubleWav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60" y="-24148"/>
            <a:ext cx="2351154" cy="2014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9" y="6606762"/>
            <a:ext cx="5642833" cy="852503"/>
          </a:xfrm>
          <a:prstGeom prst="rect">
            <a:avLst/>
          </a:prstGeom>
        </p:spPr>
      </p:pic>
      <p:sp>
        <p:nvSpPr>
          <p:cNvPr id="117" name="四角形: 上の 2 つの角を丸める 119"/>
          <p:cNvSpPr/>
          <p:nvPr/>
        </p:nvSpPr>
        <p:spPr>
          <a:xfrm>
            <a:off x="3515246" y="4679250"/>
            <a:ext cx="1623335" cy="416088"/>
          </a:xfrm>
          <a:prstGeom prst="round2SameRect">
            <a:avLst/>
          </a:prstGeom>
          <a:solidFill>
            <a:srgbClr val="FF99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四角形: 上の 2 つの角を丸める 124"/>
          <p:cNvSpPr/>
          <p:nvPr/>
        </p:nvSpPr>
        <p:spPr>
          <a:xfrm rot="10800000">
            <a:off x="3518088" y="5071378"/>
            <a:ext cx="1636528" cy="1468392"/>
          </a:xfrm>
          <a:prstGeom prst="round2Same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四角形: 上の 2 つの角を丸める 124"/>
          <p:cNvSpPr/>
          <p:nvPr/>
        </p:nvSpPr>
        <p:spPr>
          <a:xfrm rot="10800000">
            <a:off x="5181119" y="5095181"/>
            <a:ext cx="1636528" cy="1468392"/>
          </a:xfrm>
          <a:prstGeom prst="round2Same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テキスト ボックス 30"/>
          <p:cNvSpPr txBox="1"/>
          <p:nvPr/>
        </p:nvSpPr>
        <p:spPr>
          <a:xfrm>
            <a:off x="5028608" y="4765863"/>
            <a:ext cx="194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onotype Corsiva" panose="03010101010201010101" pitchFamily="66" charset="0"/>
              </a:rPr>
              <a:t>Hybrid Mineral Ai</a:t>
            </a:r>
            <a:endParaRPr kumimoji="1" lang="ja-JP" altLang="en-US" dirty="0">
              <a:latin typeface="Monotype Corsiva" panose="03010101010201010101" pitchFamily="66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493830" y="5180181"/>
            <a:ext cx="159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solidFill>
                  <a:srgbClr val="B80821"/>
                </a:solidFill>
              </a:rPr>
              <a:t>Next generation </a:t>
            </a:r>
            <a:r>
              <a:rPr lang="en-US" altLang="ja-JP" sz="1400" b="1" dirty="0">
                <a:solidFill>
                  <a:srgbClr val="B80821"/>
                </a:solidFill>
              </a:rPr>
              <a:t>FILM TYPE </a:t>
            </a:r>
            <a:r>
              <a:rPr lang="en-US" altLang="ja-JP" sz="1400" dirty="0">
                <a:solidFill>
                  <a:srgbClr val="B80821"/>
                </a:solidFill>
              </a:rPr>
              <a:t>supplement from Japan!</a:t>
            </a:r>
            <a:endParaRPr lang="ja-JP" altLang="en-US" sz="1400" dirty="0">
              <a:solidFill>
                <a:srgbClr val="B80821"/>
              </a:solidFill>
            </a:endParaRPr>
          </a:p>
        </p:txBody>
      </p:sp>
      <p:sp>
        <p:nvSpPr>
          <p:cNvPr id="134" name="正方形/長方形 20"/>
          <p:cNvSpPr/>
          <p:nvPr/>
        </p:nvSpPr>
        <p:spPr>
          <a:xfrm>
            <a:off x="5746918" y="1605722"/>
            <a:ext cx="701474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5" name="正方形/長方形 20"/>
          <p:cNvSpPr/>
          <p:nvPr/>
        </p:nvSpPr>
        <p:spPr>
          <a:xfrm>
            <a:off x="5709087" y="2288699"/>
            <a:ext cx="739305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Skin!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8" name="正方形/長方形 50"/>
          <p:cNvSpPr/>
          <p:nvPr/>
        </p:nvSpPr>
        <p:spPr>
          <a:xfrm>
            <a:off x="5181120" y="5169415"/>
            <a:ext cx="159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solidFill>
                  <a:srgbClr val="B80821"/>
                </a:solidFill>
              </a:rPr>
              <a:t>A combination of </a:t>
            </a:r>
            <a:r>
              <a:rPr lang="en-US" altLang="ja-JP" sz="1400" b="1" dirty="0">
                <a:solidFill>
                  <a:srgbClr val="B80821"/>
                </a:solidFill>
              </a:rPr>
              <a:t>ANCIENT</a:t>
            </a:r>
            <a:r>
              <a:rPr lang="en-US" altLang="ja-JP" sz="1400" dirty="0">
                <a:solidFill>
                  <a:srgbClr val="B80821"/>
                </a:solidFill>
              </a:rPr>
              <a:t> and </a:t>
            </a:r>
            <a:r>
              <a:rPr lang="en-US" altLang="ja-JP" sz="1400" b="1" dirty="0">
                <a:solidFill>
                  <a:srgbClr val="B80821"/>
                </a:solidFill>
              </a:rPr>
              <a:t>MODERN </a:t>
            </a:r>
            <a:r>
              <a:rPr lang="en-US" altLang="ja-JP" sz="1400" dirty="0">
                <a:solidFill>
                  <a:srgbClr val="B80821"/>
                </a:solidFill>
              </a:rPr>
              <a:t> plant- based minerals.</a:t>
            </a:r>
            <a:endParaRPr lang="ja-JP" altLang="en-US" sz="1400" dirty="0">
              <a:solidFill>
                <a:srgbClr val="B80821"/>
              </a:solidFill>
            </a:endParaRPr>
          </a:p>
        </p:txBody>
      </p:sp>
      <p:sp>
        <p:nvSpPr>
          <p:cNvPr id="81" name="正方形/長方形 97"/>
          <p:cNvSpPr/>
          <p:nvPr/>
        </p:nvSpPr>
        <p:spPr>
          <a:xfrm>
            <a:off x="3740931" y="1926393"/>
            <a:ext cx="1534620" cy="414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8" name="正方形/長方形 20"/>
          <p:cNvSpPr/>
          <p:nvPr/>
        </p:nvSpPr>
        <p:spPr>
          <a:xfrm>
            <a:off x="5521261" y="1947016"/>
            <a:ext cx="1121718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Youthful</a:t>
            </a:r>
            <a:endParaRPr lang="ja-JP" altLang="en-US" sz="2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7423"/>
              </p:ext>
            </p:extLst>
          </p:nvPr>
        </p:nvGraphicFramePr>
        <p:xfrm>
          <a:off x="123910" y="9145915"/>
          <a:ext cx="6587425" cy="2428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916">
                  <a:extLst>
                    <a:ext uri="{9D8B030D-6E8A-4147-A177-3AD203B41FA5}">
                      <a16:colId xmlns:a16="http://schemas.microsoft.com/office/drawing/2014/main" val="2031191444"/>
                    </a:ext>
                  </a:extLst>
                </a:gridCol>
                <a:gridCol w="866893">
                  <a:extLst>
                    <a:ext uri="{9D8B030D-6E8A-4147-A177-3AD203B41FA5}">
                      <a16:colId xmlns:a16="http://schemas.microsoft.com/office/drawing/2014/main" val="1165602310"/>
                    </a:ext>
                  </a:extLst>
                </a:gridCol>
                <a:gridCol w="1132410">
                  <a:extLst>
                    <a:ext uri="{9D8B030D-6E8A-4147-A177-3AD203B41FA5}">
                      <a16:colId xmlns:a16="http://schemas.microsoft.com/office/drawing/2014/main" val="3293852679"/>
                    </a:ext>
                  </a:extLst>
                </a:gridCol>
                <a:gridCol w="1038618">
                  <a:extLst>
                    <a:ext uri="{9D8B030D-6E8A-4147-A177-3AD203B41FA5}">
                      <a16:colId xmlns:a16="http://schemas.microsoft.com/office/drawing/2014/main" val="640951218"/>
                    </a:ext>
                  </a:extLst>
                </a:gridCol>
                <a:gridCol w="982684">
                  <a:extLst>
                    <a:ext uri="{9D8B030D-6E8A-4147-A177-3AD203B41FA5}">
                      <a16:colId xmlns:a16="http://schemas.microsoft.com/office/drawing/2014/main" val="2201297030"/>
                    </a:ext>
                  </a:extLst>
                </a:gridCol>
                <a:gridCol w="1097904">
                  <a:extLst>
                    <a:ext uri="{9D8B030D-6E8A-4147-A177-3AD203B41FA5}">
                      <a16:colId xmlns:a16="http://schemas.microsoft.com/office/drawing/2014/main" val="1203394864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Purchase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Repeat Purchase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24646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1box/price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1box/price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7862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Php12,000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9558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2(1+free)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Php24,000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Php14,000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9267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1x6mos(+1free)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Php6,714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Php47,000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Php42,000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07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2x6mos(+3free)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Php6,237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Php94,000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Php5,600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Php84,000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77209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1x12mos(+3free)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Php5,933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Php89,000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Php5,600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Php84,000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729098"/>
                  </a:ext>
                </a:extLst>
              </a:tr>
              <a:tr h="3484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2x12mos(+7free)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Php5,742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Php178,000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Php5,419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Php168,000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799375"/>
                  </a:ext>
                </a:extLst>
              </a:tr>
            </a:tbl>
          </a:graphicData>
        </a:graphic>
      </p:graphicFrame>
      <p:sp>
        <p:nvSpPr>
          <p:cNvPr id="75" name="四角形: 上の 2 つの角を丸める 119"/>
          <p:cNvSpPr/>
          <p:nvPr/>
        </p:nvSpPr>
        <p:spPr>
          <a:xfrm>
            <a:off x="5187714" y="4684958"/>
            <a:ext cx="1623335" cy="416088"/>
          </a:xfrm>
          <a:prstGeom prst="round2SameRect">
            <a:avLst/>
          </a:prstGeom>
          <a:solidFill>
            <a:srgbClr val="FF99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テキスト ボックス 30"/>
          <p:cNvSpPr txBox="1"/>
          <p:nvPr/>
        </p:nvSpPr>
        <p:spPr>
          <a:xfrm>
            <a:off x="3347449" y="4738841"/>
            <a:ext cx="194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Monotype Corsiva" panose="03010101010201010101" pitchFamily="66" charset="0"/>
              </a:rPr>
              <a:t>Profil</a:t>
            </a:r>
            <a:endParaRPr kumimoji="1" lang="ja-JP" altLang="en-US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ished xmlns="c72835dd-a68b-48a6-8e1a-0ca97ca09d54">false</Finish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29F1716AF56B64D89383BAC8BBA8687" ma:contentTypeVersion="5" ma:contentTypeDescription="新しいドキュメントを作成します。" ma:contentTypeScope="" ma:versionID="61409786ce3ee72807f6ddb75cee859d">
  <xsd:schema xmlns:xsd="http://www.w3.org/2001/XMLSchema" xmlns:xs="http://www.w3.org/2001/XMLSchema" xmlns:p="http://schemas.microsoft.com/office/2006/metadata/properties" xmlns:ns2="2027d82a-ef93-41c5-a653-6b89abf1e33f" xmlns:ns3="c72835dd-a68b-48a6-8e1a-0ca97ca09d54" xmlns:ns4="8741c275-ab6d-43e9-9ee9-4a4d8a3e333b" targetNamespace="http://schemas.microsoft.com/office/2006/metadata/properties" ma:root="true" ma:fieldsID="fbfa7db4a02ec75322f4734993eb3897" ns2:_="" ns3:_="" ns4:_="">
    <xsd:import namespace="2027d82a-ef93-41c5-a653-6b89abf1e33f"/>
    <xsd:import namespace="c72835dd-a68b-48a6-8e1a-0ca97ca09d54"/>
    <xsd:import namespace="8741c275-ab6d-43e9-9ee9-4a4d8a3e3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Finished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7d82a-ef93-41c5-a653-6b89abf1e3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835dd-a68b-48a6-8e1a-0ca97ca09d54" elementFormDefault="qualified">
    <xsd:import namespace="http://schemas.microsoft.com/office/2006/documentManagement/types"/>
    <xsd:import namespace="http://schemas.microsoft.com/office/infopath/2007/PartnerControls"/>
    <xsd:element name="Finished" ma:index="10" nillable="true" ma:displayName="Finished" ma:default="0" ma:internalName="Finish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1c275-ab6d-43e9-9ee9-4a4d8a3e333b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690FE0-D45B-45BA-B1A5-0D344F964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E2CD28-791C-445E-B4C1-E4319E11ECB0}">
  <ds:schemaRefs>
    <ds:schemaRef ds:uri="http://purl.org/dc/terms/"/>
    <ds:schemaRef ds:uri="c72835dd-a68b-48a6-8e1a-0ca97ca09d54"/>
    <ds:schemaRef ds:uri="http://purl.org/dc/dcmitype/"/>
    <ds:schemaRef ds:uri="2027d82a-ef93-41c5-a653-6b89abf1e33f"/>
    <ds:schemaRef ds:uri="8741c275-ab6d-43e9-9ee9-4a4d8a3e333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169FFE-9456-4FC9-BB23-B82CAF652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7d82a-ef93-41c5-a653-6b89abf1e33f"/>
    <ds:schemaRef ds:uri="c72835dd-a68b-48a6-8e1a-0ca97ca09d54"/>
    <ds:schemaRef ds:uri="8741c275-ab6d-43e9-9ee9-4a4d8a3e3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4242</TotalTime>
  <Words>302</Words>
  <Application>Microsoft Office PowerPoint</Application>
  <PresentationFormat>Widescreen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Monotype Corsiva</vt:lpstr>
      <vt:lpstr>Perpetua</vt:lpstr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貝塚壮平</dc:creator>
  <cp:lastModifiedBy>Vernie Manlapaz</cp:lastModifiedBy>
  <cp:revision>172</cp:revision>
  <cp:lastPrinted>2017-01-04T04:16:52Z</cp:lastPrinted>
  <dcterms:created xsi:type="dcterms:W3CDTF">2017-01-01T10:19:08Z</dcterms:created>
  <dcterms:modified xsi:type="dcterms:W3CDTF">2017-01-30T02:53:18Z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0x010100629F1716AF56B64D89383BAC8BBA8687</vt:lpwstr>
  </property>
</Properties>
</file>