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0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9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6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40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4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1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5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DD36-F4A3-46A0-A72D-54BDFE88516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CC97-FEDB-4B4F-91F1-D61D61D3B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/>
              <a:t>Abigail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A woman of good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95472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63" y="0"/>
            <a:ext cx="8087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3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/>
              <a:t>Beautiful countenance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192"/>
            <a:ext cx="10515600" cy="532737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 Sam 25:3 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Beautiful countenance </a:t>
            </a:r>
            <a:r>
              <a:rPr lang="en-US" dirty="0"/>
              <a:t>= </a:t>
            </a:r>
            <a:r>
              <a:rPr lang="en-US" i="1" dirty="0" err="1">
                <a:solidFill>
                  <a:srgbClr val="0070C0"/>
                </a:solidFill>
              </a:rPr>
              <a:t>yapheh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toar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– usage of words indicates it refers to physical appearance.</a:t>
            </a:r>
          </a:p>
          <a:p>
            <a:pPr marL="230400" lvl="2"/>
            <a:r>
              <a:rPr lang="en-US" sz="2800" dirty="0">
                <a:solidFill>
                  <a:srgbClr val="FF0000"/>
                </a:solidFill>
              </a:rPr>
              <a:t>Gen 29:17 </a:t>
            </a:r>
            <a:r>
              <a:rPr lang="en-US" sz="2800" dirty="0"/>
              <a:t>re Rachel = </a:t>
            </a:r>
            <a:r>
              <a:rPr lang="en-US" sz="2800" dirty="0">
                <a:solidFill>
                  <a:srgbClr val="FF0000"/>
                </a:solidFill>
              </a:rPr>
              <a:t>beautiful</a:t>
            </a:r>
            <a:r>
              <a:rPr lang="en-US" sz="2800" dirty="0"/>
              <a:t> (</a:t>
            </a:r>
            <a:r>
              <a:rPr lang="en-US" sz="2800" i="1" dirty="0" err="1">
                <a:solidFill>
                  <a:srgbClr val="0070C0"/>
                </a:solidFill>
              </a:rPr>
              <a:t>yapheh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toar</a:t>
            </a:r>
            <a:r>
              <a:rPr lang="en-US" sz="2800" dirty="0"/>
              <a:t>) and</a:t>
            </a:r>
            <a:r>
              <a:rPr lang="en-US" sz="2800" dirty="0">
                <a:solidFill>
                  <a:srgbClr val="FF0000"/>
                </a:solidFill>
              </a:rPr>
              <a:t> well </a:t>
            </a:r>
            <a:r>
              <a:rPr lang="en-US" sz="2800" dirty="0" err="1">
                <a:solidFill>
                  <a:srgbClr val="FF0000"/>
                </a:solidFill>
              </a:rPr>
              <a:t>favoured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i="1" dirty="0" err="1">
                <a:solidFill>
                  <a:srgbClr val="0070C0"/>
                </a:solidFill>
              </a:rPr>
              <a:t>yapheh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mareh</a:t>
            </a:r>
            <a:r>
              <a:rPr lang="en-US" sz="2800" dirty="0"/>
              <a:t>)</a:t>
            </a:r>
            <a:endParaRPr lang="en-GB" sz="2800" dirty="0"/>
          </a:p>
          <a:p>
            <a:pPr marL="230400" lvl="2"/>
            <a:r>
              <a:rPr lang="en-US" sz="2800" dirty="0">
                <a:solidFill>
                  <a:srgbClr val="FF0000"/>
                </a:solidFill>
              </a:rPr>
              <a:t>Isa 53:2 </a:t>
            </a:r>
            <a:r>
              <a:rPr lang="en-US" sz="2800" dirty="0"/>
              <a:t>re Christ – </a:t>
            </a:r>
            <a:r>
              <a:rPr lang="en-US" sz="2800" dirty="0">
                <a:solidFill>
                  <a:srgbClr val="FF0000"/>
                </a:solidFill>
              </a:rPr>
              <a:t>no form </a:t>
            </a:r>
            <a:r>
              <a:rPr lang="en-US" sz="2800" dirty="0"/>
              <a:t>(</a:t>
            </a:r>
            <a:r>
              <a:rPr lang="en-US" sz="2800" i="1" dirty="0" err="1">
                <a:solidFill>
                  <a:srgbClr val="0070C0"/>
                </a:solidFill>
              </a:rPr>
              <a:t>toar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nor comeliness</a:t>
            </a:r>
            <a:endParaRPr lang="en-GB" sz="2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So </a:t>
            </a:r>
            <a:r>
              <a:rPr lang="en-US" i="1" dirty="0" err="1">
                <a:solidFill>
                  <a:srgbClr val="0070C0"/>
                </a:solidFill>
              </a:rPr>
              <a:t>yapheh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toar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dirty="0"/>
              <a:t>re Abigail refers to her physical beauty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Other usages:-</a:t>
            </a:r>
          </a:p>
          <a:p>
            <a:pPr lvl="1"/>
            <a:r>
              <a:rPr lang="en-US" i="1" dirty="0" err="1">
                <a:solidFill>
                  <a:srgbClr val="0070C0"/>
                </a:solidFill>
              </a:rPr>
              <a:t>yapheh</a:t>
            </a:r>
            <a:r>
              <a:rPr lang="en-US" dirty="0"/>
              <a:t> – </a:t>
            </a:r>
          </a:p>
          <a:p>
            <a:pPr marL="936000" lvl="1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Gen 12:11,14 – fair</a:t>
            </a:r>
            <a:r>
              <a:rPr lang="en-US" dirty="0"/>
              <a:t>) re Sarah;            </a:t>
            </a:r>
          </a:p>
          <a:p>
            <a:pPr marL="936000" lvl="1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 Sam 16:12 – beautiful</a:t>
            </a:r>
            <a:r>
              <a:rPr lang="en-US" dirty="0"/>
              <a:t>) re David;</a:t>
            </a:r>
          </a:p>
          <a:p>
            <a:pPr marL="936000" lvl="1"/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Psa</a:t>
            </a:r>
            <a:r>
              <a:rPr lang="en-US" dirty="0">
                <a:solidFill>
                  <a:srgbClr val="FF0000"/>
                </a:solidFill>
              </a:rPr>
              <a:t> 48:2 – beautiful</a:t>
            </a:r>
            <a:r>
              <a:rPr lang="en-US" dirty="0"/>
              <a:t>) re Jerusalem; </a:t>
            </a:r>
          </a:p>
          <a:p>
            <a:pPr marL="936000" lvl="1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Song 1:15,16 </a:t>
            </a:r>
            <a:r>
              <a:rPr lang="en-US" dirty="0" err="1"/>
              <a:t>etc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fair</a:t>
            </a:r>
            <a:r>
              <a:rPr lang="en-US" dirty="0"/>
              <a:t>) re bride.</a:t>
            </a:r>
            <a:endParaRPr lang="en-GB" sz="4000" dirty="0"/>
          </a:p>
          <a:p>
            <a:pPr marL="687600"/>
            <a:r>
              <a:rPr lang="en-US" sz="2400" i="1" dirty="0" err="1">
                <a:solidFill>
                  <a:srgbClr val="0070C0"/>
                </a:solidFill>
              </a:rPr>
              <a:t>toar</a:t>
            </a:r>
            <a:r>
              <a:rPr lang="en-US" i="1" dirty="0"/>
              <a:t> </a:t>
            </a:r>
            <a:r>
              <a:rPr lang="en-US" dirty="0"/>
              <a:t>– </a:t>
            </a:r>
          </a:p>
          <a:p>
            <a:pPr marL="936000"/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1 Sam 16:18) – comely</a:t>
            </a:r>
            <a:r>
              <a:rPr lang="en-US" sz="2400" dirty="0"/>
              <a:t>) re David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All points to later marriage of David &amp; Abigail as type of marriage of Christ &amp; his bride.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0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The Davidic covenant – a sure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5247860"/>
          </a:xfrm>
        </p:spPr>
        <p:txBody>
          <a:bodyPr/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1 Sam 25:28 </a:t>
            </a:r>
            <a:r>
              <a:rPr lang="en-US" sz="3600" dirty="0"/>
              <a:t>= remarkable verse!</a:t>
            </a:r>
            <a:endParaRPr lang="en-GB" sz="3600" dirty="0"/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Sure house </a:t>
            </a:r>
            <a:r>
              <a:rPr lang="en-US" sz="3600" dirty="0"/>
              <a:t>– sense echoed in </a:t>
            </a:r>
            <a:r>
              <a:rPr lang="en-US" sz="3600" b="1" u="sng" dirty="0"/>
              <a:t>later</a:t>
            </a:r>
            <a:r>
              <a:rPr lang="en-US" sz="3600" dirty="0"/>
              <a:t> promises to David:-</a:t>
            </a:r>
          </a:p>
          <a:p>
            <a:pPr lvl="2"/>
            <a:r>
              <a:rPr lang="en-US" sz="3200" dirty="0">
                <a:solidFill>
                  <a:srgbClr val="FF0000"/>
                </a:solidFill>
              </a:rPr>
              <a:t>2 Sam 7:12,13,16 </a:t>
            </a:r>
          </a:p>
          <a:p>
            <a:pPr lvl="2"/>
            <a:r>
              <a:rPr lang="en-US" sz="3200" dirty="0"/>
              <a:t>and in David’s response - </a:t>
            </a:r>
            <a:r>
              <a:rPr lang="en-US" sz="3200" dirty="0">
                <a:solidFill>
                  <a:srgbClr val="FF0000"/>
                </a:solidFill>
              </a:rPr>
              <a:t>v18,19,26,27,29</a:t>
            </a:r>
            <a:endParaRPr lang="en-GB" sz="3200" dirty="0">
              <a:solidFill>
                <a:srgbClr val="FF0000"/>
              </a:solidFill>
            </a:endParaRPr>
          </a:p>
          <a:p>
            <a:pPr lvl="1"/>
            <a:r>
              <a:rPr lang="en-US" sz="3600" dirty="0"/>
              <a:t>Hebrew for </a:t>
            </a:r>
            <a:r>
              <a:rPr lang="en-US" sz="3600" dirty="0">
                <a:solidFill>
                  <a:srgbClr val="FF0000"/>
                </a:solidFill>
              </a:rPr>
              <a:t>sure</a:t>
            </a:r>
            <a:r>
              <a:rPr lang="en-US" sz="3600" dirty="0"/>
              <a:t> = </a:t>
            </a:r>
            <a:r>
              <a:rPr lang="en-US" sz="3600" i="1" dirty="0" err="1">
                <a:solidFill>
                  <a:srgbClr val="0070C0"/>
                </a:solidFill>
              </a:rPr>
              <a:t>aman</a:t>
            </a:r>
            <a:r>
              <a:rPr lang="en-US" sz="3600" dirty="0"/>
              <a:t>.  </a:t>
            </a:r>
          </a:p>
          <a:p>
            <a:pPr lvl="1"/>
            <a:r>
              <a:rPr lang="en-US" sz="3600" dirty="0"/>
              <a:t>Hebrew for </a:t>
            </a:r>
            <a:r>
              <a:rPr lang="en-US" sz="3600" dirty="0">
                <a:solidFill>
                  <a:srgbClr val="FF0000"/>
                </a:solidFill>
              </a:rPr>
              <a:t>house</a:t>
            </a:r>
            <a:r>
              <a:rPr lang="en-US" sz="3600" dirty="0"/>
              <a:t> = </a:t>
            </a:r>
            <a:r>
              <a:rPr lang="en-US" sz="3600" i="1" dirty="0" err="1">
                <a:solidFill>
                  <a:srgbClr val="0070C0"/>
                </a:solidFill>
              </a:rPr>
              <a:t>bayith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</a:t>
            </a:r>
            <a:r>
              <a:rPr lang="en-US" sz="3600" i="1" dirty="0" err="1">
                <a:solidFill>
                  <a:srgbClr val="0070C0"/>
                </a:solidFill>
              </a:rPr>
              <a:t>beth</a:t>
            </a:r>
            <a:r>
              <a:rPr lang="en-US" sz="3600" dirty="0"/>
              <a:t>).  </a:t>
            </a:r>
          </a:p>
          <a:p>
            <a:pPr lvl="1"/>
            <a:r>
              <a:rPr lang="en-US" sz="3600" dirty="0"/>
              <a:t>Both words occur in </a:t>
            </a:r>
            <a:r>
              <a:rPr lang="en-US" sz="3600" dirty="0">
                <a:solidFill>
                  <a:srgbClr val="FF0000"/>
                </a:solidFill>
              </a:rPr>
              <a:t>2 Sam 7:16 </a:t>
            </a:r>
            <a:r>
              <a:rPr lang="en-US" sz="3600" dirty="0"/>
              <a:t>as </a:t>
            </a:r>
            <a:r>
              <a:rPr lang="en-US" sz="3600" dirty="0">
                <a:solidFill>
                  <a:srgbClr val="FF0000"/>
                </a:solidFill>
              </a:rPr>
              <a:t>established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0000"/>
                </a:solidFill>
              </a:rPr>
              <a:t>house</a:t>
            </a:r>
            <a:r>
              <a:rPr lang="en-US" sz="3600" dirty="0"/>
              <a:t> (and in </a:t>
            </a:r>
            <a:r>
              <a:rPr lang="en-US" sz="3600" dirty="0">
                <a:solidFill>
                  <a:srgbClr val="FF0000"/>
                </a:solidFill>
              </a:rPr>
              <a:t>1 </a:t>
            </a:r>
            <a:r>
              <a:rPr lang="en-US" sz="3600" dirty="0" err="1">
                <a:solidFill>
                  <a:srgbClr val="FF0000"/>
                </a:solidFill>
              </a:rPr>
              <a:t>Chron</a:t>
            </a:r>
            <a:r>
              <a:rPr lang="en-US" sz="3600" dirty="0">
                <a:solidFill>
                  <a:srgbClr val="FF0000"/>
                </a:solidFill>
              </a:rPr>
              <a:t> 17:23,24</a:t>
            </a:r>
            <a:r>
              <a:rPr lang="en-US" sz="3600" dirty="0"/>
              <a:t>).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6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/>
              <a:t>How did Abigail know about this promise before it was given?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4817"/>
            <a:ext cx="10515600" cy="4717774"/>
          </a:xfrm>
        </p:spPr>
        <p:txBody>
          <a:bodyPr/>
          <a:lstStyle/>
          <a:p>
            <a:pPr lvl="1"/>
            <a:r>
              <a:rPr lang="en-US" sz="2800" dirty="0"/>
              <a:t>Possibly she knew and believed prophecy of man of God to Eli in (</a:t>
            </a:r>
            <a:r>
              <a:rPr lang="en-US" sz="2800" dirty="0">
                <a:solidFill>
                  <a:srgbClr val="FF0000"/>
                </a:solidFill>
              </a:rPr>
              <a:t>1 Sam 2:35</a:t>
            </a:r>
            <a:r>
              <a:rPr lang="en-US" sz="2800" dirty="0"/>
              <a:t>) and </a:t>
            </a:r>
            <a:r>
              <a:rPr lang="en-US" sz="2800" dirty="0" err="1"/>
              <a:t>recognised</a:t>
            </a:r>
            <a:r>
              <a:rPr lang="en-US" sz="2800" dirty="0"/>
              <a:t> that David = initial fulfillment?  Same two Hebrew words used.</a:t>
            </a:r>
            <a:endParaRPr lang="en-GB" sz="2800" dirty="0"/>
          </a:p>
          <a:p>
            <a:pPr lvl="1"/>
            <a:r>
              <a:rPr lang="en-US" sz="2800" dirty="0"/>
              <a:t>Those words echo God’s comment about Moses in (</a:t>
            </a:r>
            <a:r>
              <a:rPr lang="en-US" sz="2800" dirty="0" err="1">
                <a:solidFill>
                  <a:srgbClr val="FF0000"/>
                </a:solidFill>
              </a:rPr>
              <a:t>Num</a:t>
            </a:r>
            <a:r>
              <a:rPr lang="en-US" sz="2800" dirty="0">
                <a:solidFill>
                  <a:srgbClr val="FF0000"/>
                </a:solidFill>
              </a:rPr>
              <a:t> 12:7</a:t>
            </a:r>
            <a:r>
              <a:rPr lang="en-US" sz="2800" dirty="0"/>
              <a:t>) – f</a:t>
            </a:r>
            <a:r>
              <a:rPr lang="en-US" sz="2800" dirty="0">
                <a:solidFill>
                  <a:srgbClr val="FF0000"/>
                </a:solidFill>
              </a:rPr>
              <a:t>aithful</a:t>
            </a:r>
            <a:r>
              <a:rPr lang="en-US" sz="2800" dirty="0"/>
              <a:t> (</a:t>
            </a:r>
            <a:r>
              <a:rPr lang="en-US" sz="2800" i="1" dirty="0" err="1">
                <a:solidFill>
                  <a:srgbClr val="0070C0"/>
                </a:solidFill>
              </a:rPr>
              <a:t>aman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in all Mine house </a:t>
            </a:r>
            <a:r>
              <a:rPr lang="en-US" sz="2800" dirty="0"/>
              <a:t>(</a:t>
            </a:r>
            <a:r>
              <a:rPr lang="en-US" sz="2800" i="1" dirty="0" err="1">
                <a:solidFill>
                  <a:srgbClr val="0070C0"/>
                </a:solidFill>
              </a:rPr>
              <a:t>beth</a:t>
            </a:r>
            <a:r>
              <a:rPr lang="en-US" sz="2800" dirty="0"/>
              <a:t>).</a:t>
            </a:r>
            <a:endParaRPr lang="en-GB" sz="2800" dirty="0"/>
          </a:p>
          <a:p>
            <a:pPr lvl="1"/>
            <a:r>
              <a:rPr lang="en-US" sz="2800" dirty="0"/>
              <a:t>Those words picked up in (</a:t>
            </a:r>
            <a:r>
              <a:rPr lang="en-US" sz="2800" dirty="0" err="1">
                <a:solidFill>
                  <a:srgbClr val="FF0000"/>
                </a:solidFill>
              </a:rPr>
              <a:t>Heb</a:t>
            </a:r>
            <a:r>
              <a:rPr lang="en-US" sz="2800" dirty="0">
                <a:solidFill>
                  <a:srgbClr val="FF0000"/>
                </a:solidFill>
              </a:rPr>
              <a:t> 3:2</a:t>
            </a:r>
            <a:r>
              <a:rPr lang="en-US" sz="2800" dirty="0"/>
              <a:t> – </a:t>
            </a:r>
            <a:r>
              <a:rPr lang="en-US" sz="2800" dirty="0" err="1"/>
              <a:t>cf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vv</a:t>
            </a:r>
            <a:r>
              <a:rPr lang="en-US" sz="2800" dirty="0">
                <a:solidFill>
                  <a:srgbClr val="FF0000"/>
                </a:solidFill>
              </a:rPr>
              <a:t> 1-6</a:t>
            </a:r>
            <a:r>
              <a:rPr lang="en-US" sz="2800" dirty="0"/>
              <a:t>).  </a:t>
            </a:r>
            <a:r>
              <a:rPr lang="en-US" sz="2800" b="1" dirty="0">
                <a:solidFill>
                  <a:srgbClr val="00B0F0"/>
                </a:solidFill>
              </a:rPr>
              <a:t>EXHORTATION</a:t>
            </a:r>
            <a:r>
              <a:rPr lang="en-US" sz="2800" dirty="0"/>
              <a:t> to us to be faithful so the house of God in our day.</a:t>
            </a:r>
            <a:endParaRPr lang="en-GB" sz="2800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1 Sam 25:30 </a:t>
            </a:r>
            <a:r>
              <a:rPr lang="en-US" sz="2800" dirty="0"/>
              <a:t>shows Abigail not just repeating words, but  </a:t>
            </a:r>
            <a:r>
              <a:rPr lang="en-US" sz="2800" dirty="0" err="1"/>
              <a:t>recognised</a:t>
            </a:r>
            <a:r>
              <a:rPr lang="en-US" sz="2800" dirty="0"/>
              <a:t> that Yahweh had a purpose with David as king – she may have known David  already anointed by Samuel – and </a:t>
            </a:r>
            <a:r>
              <a:rPr lang="en-US" sz="2800" dirty="0" err="1"/>
              <a:t>realised</a:t>
            </a:r>
            <a:r>
              <a:rPr lang="en-US" sz="2800" dirty="0"/>
              <a:t> that (</a:t>
            </a:r>
            <a:r>
              <a:rPr lang="en-US" sz="2800" dirty="0">
                <a:solidFill>
                  <a:srgbClr val="FF0000"/>
                </a:solidFill>
              </a:rPr>
              <a:t>1 Sam 2:35</a:t>
            </a:r>
            <a:r>
              <a:rPr lang="en-US" sz="2800" dirty="0"/>
              <a:t>) spoke of </a:t>
            </a:r>
            <a:r>
              <a:rPr lang="en-US" sz="2800" dirty="0">
                <a:solidFill>
                  <a:srgbClr val="FF0000"/>
                </a:solidFill>
              </a:rPr>
              <a:t>Mine anointed for ever</a:t>
            </a:r>
            <a:r>
              <a:rPr lang="en-US" sz="2800" dirty="0"/>
              <a:t>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/>
              <a:t>Spiritual significance of marriage of David and Abigail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035"/>
            <a:ext cx="10515600" cy="4890052"/>
          </a:xfrm>
        </p:spPr>
        <p:txBody>
          <a:bodyPr>
            <a:noAutofit/>
          </a:bodyPr>
          <a:lstStyle/>
          <a:p>
            <a:pPr marL="216000" lvl="1"/>
            <a:r>
              <a:rPr lang="en-US" sz="2600" dirty="0">
                <a:solidFill>
                  <a:srgbClr val="FF0000"/>
                </a:solidFill>
              </a:rPr>
              <a:t>v42</a:t>
            </a:r>
            <a:r>
              <a:rPr lang="en-US" sz="2600" dirty="0"/>
              <a:t> – 5 damsels – </a:t>
            </a:r>
            <a:r>
              <a:rPr lang="en-US" sz="2600" dirty="0" err="1"/>
              <a:t>cf</a:t>
            </a:r>
            <a:r>
              <a:rPr lang="en-US" sz="2600" dirty="0"/>
              <a:t> 5 wise virgins (</a:t>
            </a:r>
            <a:r>
              <a:rPr lang="en-US" sz="2600" dirty="0">
                <a:solidFill>
                  <a:srgbClr val="FF0000"/>
                </a:solidFill>
              </a:rPr>
              <a:t>Matt 25:1,2</a:t>
            </a:r>
            <a:r>
              <a:rPr lang="en-US" sz="2600" dirty="0"/>
              <a:t>)</a:t>
            </a:r>
            <a:endParaRPr lang="en-GB" sz="2600" dirty="0"/>
          </a:p>
          <a:p>
            <a:pPr marL="216000" lvl="1"/>
            <a:r>
              <a:rPr lang="en-US" sz="2600" dirty="0">
                <a:solidFill>
                  <a:srgbClr val="FF0000"/>
                </a:solidFill>
              </a:rPr>
              <a:t>v43</a:t>
            </a:r>
            <a:r>
              <a:rPr lang="en-US" sz="2600" dirty="0"/>
              <a:t> – David had many wives – difficult to explain on human level – but is a type of the multitudinous bride of Christ</a:t>
            </a:r>
            <a:endParaRPr lang="en-GB" sz="2600" dirty="0"/>
          </a:p>
          <a:p>
            <a:pPr marL="216000" lvl="1"/>
            <a:r>
              <a:rPr lang="en-US" sz="2600" dirty="0"/>
              <a:t>NB that David has been in wilderness of </a:t>
            </a:r>
            <a:r>
              <a:rPr lang="en-US" sz="2600" dirty="0" err="1"/>
              <a:t>Paran</a:t>
            </a:r>
            <a:r>
              <a:rPr lang="en-US" sz="2600" dirty="0"/>
              <a:t> - </a:t>
            </a:r>
            <a:r>
              <a:rPr lang="en-US" sz="2600" dirty="0">
                <a:solidFill>
                  <a:srgbClr val="FF0000"/>
                </a:solidFill>
              </a:rPr>
              <a:t>v1</a:t>
            </a:r>
            <a:r>
              <a:rPr lang="en-US" sz="2600" dirty="0"/>
              <a:t> (=Sinai) where Judgement will take place – thus it is from here that the Rainbowed Angel (multitudinous Christ + Christ himself) emerge to set about establishment of kingdom – </a:t>
            </a:r>
            <a:r>
              <a:rPr lang="en-US" sz="2600" dirty="0" err="1"/>
              <a:t>cf</a:t>
            </a:r>
            <a:r>
              <a:rPr lang="en-US" sz="2600" dirty="0"/>
              <a:t> (</a:t>
            </a:r>
            <a:r>
              <a:rPr lang="en-US" sz="2600" dirty="0" err="1">
                <a:solidFill>
                  <a:srgbClr val="FF0000"/>
                </a:solidFill>
              </a:rPr>
              <a:t>Deut</a:t>
            </a:r>
            <a:r>
              <a:rPr lang="en-US" sz="2600" dirty="0">
                <a:solidFill>
                  <a:srgbClr val="FF0000"/>
                </a:solidFill>
              </a:rPr>
              <a:t> 33:2</a:t>
            </a:r>
            <a:r>
              <a:rPr lang="en-US" sz="2600" dirty="0"/>
              <a:t> and </a:t>
            </a:r>
            <a:r>
              <a:rPr lang="en-US" sz="2600" dirty="0" err="1">
                <a:solidFill>
                  <a:srgbClr val="FF0000"/>
                </a:solidFill>
              </a:rPr>
              <a:t>Hab</a:t>
            </a:r>
            <a:r>
              <a:rPr lang="en-US" sz="2600" dirty="0">
                <a:solidFill>
                  <a:srgbClr val="FF0000"/>
                </a:solidFill>
              </a:rPr>
              <a:t> 3:3</a:t>
            </a:r>
            <a:r>
              <a:rPr lang="en-US" sz="2600" dirty="0"/>
              <a:t>)</a:t>
            </a:r>
            <a:endParaRPr lang="en-GB" sz="2600" dirty="0"/>
          </a:p>
          <a:p>
            <a:pPr marL="216000" lvl="1"/>
            <a:r>
              <a:rPr lang="en-US" sz="2600" dirty="0">
                <a:solidFill>
                  <a:srgbClr val="FF0000"/>
                </a:solidFill>
              </a:rPr>
              <a:t>Song 7:5,6 </a:t>
            </a:r>
            <a:r>
              <a:rPr lang="en-US" sz="2600" dirty="0"/>
              <a:t>– head of bride described as like </a:t>
            </a:r>
            <a:r>
              <a:rPr lang="en-US" sz="2600" dirty="0">
                <a:solidFill>
                  <a:srgbClr val="FF0000"/>
                </a:solidFill>
              </a:rPr>
              <a:t>Carmel</a:t>
            </a:r>
            <a:r>
              <a:rPr lang="en-US" sz="2600" dirty="0"/>
              <a:t>, and </a:t>
            </a:r>
            <a:r>
              <a:rPr lang="en-US" sz="2600" dirty="0">
                <a:solidFill>
                  <a:srgbClr val="FF0000"/>
                </a:solidFill>
              </a:rPr>
              <a:t>fair</a:t>
            </a:r>
            <a:r>
              <a:rPr lang="en-US" sz="2600" dirty="0"/>
              <a:t> (same Hebrew as </a:t>
            </a:r>
            <a:r>
              <a:rPr lang="en-US" sz="2600" dirty="0">
                <a:solidFill>
                  <a:srgbClr val="FF0000"/>
                </a:solidFill>
              </a:rPr>
              <a:t>beautiful</a:t>
            </a:r>
            <a:r>
              <a:rPr lang="en-US" sz="2600" dirty="0"/>
              <a:t> - applied to Abigail in </a:t>
            </a:r>
            <a:r>
              <a:rPr lang="en-US" sz="2600" dirty="0">
                <a:solidFill>
                  <a:srgbClr val="FF0000"/>
                </a:solidFill>
              </a:rPr>
              <a:t>1 Sam 25:3</a:t>
            </a:r>
            <a:r>
              <a:rPr lang="en-US" sz="2600" dirty="0"/>
              <a:t>); (Hebrew for </a:t>
            </a:r>
            <a:r>
              <a:rPr lang="en-US" sz="2600" dirty="0">
                <a:solidFill>
                  <a:srgbClr val="FF0000"/>
                </a:solidFill>
              </a:rPr>
              <a:t>delight</a:t>
            </a:r>
            <a:r>
              <a:rPr lang="en-US" sz="2600" dirty="0"/>
              <a:t> not same as </a:t>
            </a:r>
            <a:r>
              <a:rPr lang="en-US" sz="2600" dirty="0">
                <a:solidFill>
                  <a:srgbClr val="FF0000"/>
                </a:solidFill>
              </a:rPr>
              <a:t>Abigail</a:t>
            </a:r>
            <a:r>
              <a:rPr lang="en-US" sz="2600" dirty="0"/>
              <a:t>)</a:t>
            </a:r>
            <a:endParaRPr lang="en-GB" sz="2600" dirty="0"/>
          </a:p>
          <a:p>
            <a:r>
              <a:rPr lang="en-US" sz="2600" dirty="0"/>
              <a:t>See also </a:t>
            </a:r>
            <a:r>
              <a:rPr lang="en-US" sz="2600" dirty="0">
                <a:solidFill>
                  <a:srgbClr val="FF0000"/>
                </a:solidFill>
              </a:rPr>
              <a:t>Isa 62:4</a:t>
            </a:r>
            <a:r>
              <a:rPr lang="en-US" sz="2600" dirty="0"/>
              <a:t> re glorious future of Jerusalem – a bride in whom Yahweh will delight (not Hebrew for </a:t>
            </a:r>
            <a:r>
              <a:rPr lang="en-US" sz="2600" dirty="0">
                <a:solidFill>
                  <a:srgbClr val="FF0000"/>
                </a:solidFill>
              </a:rPr>
              <a:t>Abigail</a:t>
            </a:r>
            <a:r>
              <a:rPr lang="en-US" sz="2600" dirty="0"/>
              <a:t>) and will marry – links to </a:t>
            </a:r>
            <a:r>
              <a:rPr lang="en-US" sz="2600" dirty="0">
                <a:solidFill>
                  <a:srgbClr val="FF0000"/>
                </a:solidFill>
              </a:rPr>
              <a:t>Rev 21:2 </a:t>
            </a:r>
            <a:r>
              <a:rPr lang="en-US" sz="2600" dirty="0"/>
              <a:t>- new Jerusalem and multitudinous bride of Christ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0567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Consummation of the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Christ and his bride become one spirit / Divine nature  - at Sinai –    </a:t>
            </a:r>
            <a:r>
              <a:rPr lang="en-US" sz="3200" dirty="0" err="1">
                <a:solidFill>
                  <a:srgbClr val="FF0000"/>
                </a:solidFill>
              </a:rPr>
              <a:t>Psa</a:t>
            </a:r>
            <a:r>
              <a:rPr lang="en-US" sz="3200" dirty="0">
                <a:solidFill>
                  <a:srgbClr val="FF0000"/>
                </a:solidFill>
              </a:rPr>
              <a:t> 68:20</a:t>
            </a:r>
            <a:endParaRPr lang="en-GB" sz="3200" dirty="0">
              <a:solidFill>
                <a:srgbClr val="FF0000"/>
              </a:solidFill>
            </a:endParaRPr>
          </a:p>
          <a:p>
            <a:pPr marL="230400" lvl="1"/>
            <a:r>
              <a:rPr lang="en-US" sz="3200" dirty="0"/>
              <a:t>Lamb and bride may then spend period of time together – </a:t>
            </a:r>
            <a:r>
              <a:rPr lang="en-US" sz="3200" dirty="0" err="1"/>
              <a:t>cf</a:t>
            </a:r>
            <a:r>
              <a:rPr lang="en-US" sz="3200" dirty="0"/>
              <a:t> (</a:t>
            </a:r>
            <a:r>
              <a:rPr lang="en-US" sz="3200" dirty="0" err="1">
                <a:solidFill>
                  <a:srgbClr val="FF0000"/>
                </a:solidFill>
              </a:rPr>
              <a:t>Deut</a:t>
            </a:r>
            <a:r>
              <a:rPr lang="en-US" sz="3200" dirty="0">
                <a:solidFill>
                  <a:srgbClr val="FF0000"/>
                </a:solidFill>
              </a:rPr>
              <a:t> 24:5</a:t>
            </a:r>
            <a:r>
              <a:rPr lang="en-US" sz="3200" dirty="0"/>
              <a:t>)</a:t>
            </a:r>
            <a:endParaRPr lang="en-GB" sz="3200" dirty="0"/>
          </a:p>
          <a:p>
            <a:pPr marL="230400" lvl="1"/>
            <a:r>
              <a:rPr lang="en-US" sz="3200" dirty="0"/>
              <a:t>Rainbowed Angel then embarks on warfare against Gog, to deliver Israel and ultimately to obliterate Babylon the Great</a:t>
            </a:r>
            <a:endParaRPr lang="en-GB" sz="3200" dirty="0"/>
          </a:p>
          <a:p>
            <a:r>
              <a:rPr lang="en-US" sz="3200" dirty="0"/>
              <a:t>Marriage supper of the Lamb then celebrated at Jerusalem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8288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587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Abigail</vt:lpstr>
      <vt:lpstr>PowerPoint Presentation</vt:lpstr>
      <vt:lpstr>Beautiful countenance</vt:lpstr>
      <vt:lpstr>The Davidic covenant – a sure house</vt:lpstr>
      <vt:lpstr>How did Abigail know about this promise before it was given?</vt:lpstr>
      <vt:lpstr>Spiritual significance of marriage of David and Abigail</vt:lpstr>
      <vt:lpstr>Consummation of the marriage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Abigail</dc:title>
  <dc:creator>Richard Mellowes</dc:creator>
  <cp:lastModifiedBy>Richard Mellowes</cp:lastModifiedBy>
  <cp:revision>14</cp:revision>
  <dcterms:created xsi:type="dcterms:W3CDTF">2016-11-12T11:32:57Z</dcterms:created>
  <dcterms:modified xsi:type="dcterms:W3CDTF">2016-12-05T10:13:05Z</dcterms:modified>
</cp:coreProperties>
</file>