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6" r:id="rId11"/>
    <p:sldId id="293" r:id="rId12"/>
    <p:sldId id="294" r:id="rId13"/>
    <p:sldId id="295" r:id="rId14"/>
    <p:sldId id="292" r:id="rId15"/>
    <p:sldId id="291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24511-A6E8-4AE8-B2F8-C69772D3393A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C2539-9011-41EF-A80D-F90CF186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50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C2539-9011-41EF-A80D-F90CF186C0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3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58164-AD41-4922-BB04-E79AD69E0ECD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11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68B-7066-4053-BBCC-9DA7EC1B548B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7284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68B-7066-4053-BBCC-9DA7EC1B548B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83202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68B-7066-4053-BBCC-9DA7EC1B548B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55816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68B-7066-4053-BBCC-9DA7EC1B548B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742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68B-7066-4053-BBCC-9DA7EC1B548B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05734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D68B-7066-4053-BBCC-9DA7EC1B548B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51063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D27-A458-49F6-A78B-AEBA0FFF72D2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43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524-022B-4FB7-B59F-4DEADF815277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1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1C08-87C4-4238-A510-5AB75BF04C53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6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FCDD9-F2C3-46A9-82F8-B27B81EC3B90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6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0C49-B46D-433C-A2AD-78CFCD0235E6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FDAF-CB6F-4BE1-9077-16F414E3E906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922CF-0902-4450-8C60-E8777D012C97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1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228-19AE-4A62-8E6A-4EC77632BA4D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6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9156-368A-400D-B30B-6B5FECA12A17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2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B679-21AE-4916-9FF4-D3F8C94822B5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6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27BD68B-7066-4053-BBCC-9DA7EC1B548B}" type="datetime1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95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349625"/>
            <a:ext cx="11081964" cy="3240740"/>
          </a:xfrm>
        </p:spPr>
        <p:txBody>
          <a:bodyPr>
            <a:noAutofit/>
          </a:bodyPr>
          <a:lstStyle/>
          <a:p>
            <a:pPr algn="ctr"/>
            <a:r>
              <a:rPr lang="en-US" sz="5400" b="1" cap="none" dirty="0" smtClean="0">
                <a:ln w="95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BIOCHEMISTRY AND TOXICOLOGY</a:t>
            </a:r>
            <a:endParaRPr lang="en-US" sz="5400" b="1" cap="none" dirty="0">
              <a:ln w="9525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860" y="3307976"/>
            <a:ext cx="11349316" cy="1815354"/>
          </a:xfrm>
        </p:spPr>
        <p:txBody>
          <a:bodyPr>
            <a:noAutofit/>
          </a:bodyPr>
          <a:lstStyle/>
          <a:p>
            <a:pPr algn="ctr" fontAlgn="ctr"/>
            <a:endParaRPr lang="en-US" sz="4000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ctr"/>
            <a:r>
              <a:rPr lang="en-US" sz="4000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BIOC </a:t>
            </a:r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5494" y="5970494"/>
            <a:ext cx="5216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Lecturer: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FFFF00"/>
                </a:solidFill>
              </a:rPr>
              <a:t>Madam Leah</a:t>
            </a:r>
            <a:endParaRPr lang="en-US" sz="3600" b="1" dirty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6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72532"/>
            <a:ext cx="10821233" cy="904939"/>
          </a:xfrm>
        </p:spPr>
        <p:txBody>
          <a:bodyPr/>
          <a:lstStyle/>
          <a:p>
            <a:pPr algn="ctr"/>
            <a:r>
              <a:rPr lang="en-US" b="1" dirty="0" smtClean="0">
                <a:ln w="3175" cmpd="sng">
                  <a:solidFill>
                    <a:schemeClr val="bg1"/>
                  </a:solidFill>
                </a:ln>
              </a:rPr>
              <a:t>Confusing chelates with chelating agents</a:t>
            </a:r>
            <a:endParaRPr lang="en-US" b="1" dirty="0">
              <a:ln w="3175" cmpd="sng">
                <a:solidFill>
                  <a:schemeClr val="bg1"/>
                </a:solidFill>
              </a:ln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356" y="2054958"/>
            <a:ext cx="5468113" cy="87642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2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70826"/>
            <a:ext cx="8534400" cy="150706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3175" cmpd="sng"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What is chelation therapy?</a:t>
            </a:r>
            <a:endParaRPr lang="en-US" sz="4000" b="1" dirty="0">
              <a:ln w="3175" cmpd="sng"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63208"/>
            <a:ext cx="10947494" cy="36152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solidFill>
                  <a:schemeClr val="bg1"/>
                </a:solidFill>
              </a:rPr>
              <a:t>Chelation </a:t>
            </a:r>
            <a:r>
              <a:rPr lang="en-US" sz="2800" dirty="0" smtClean="0">
                <a:solidFill>
                  <a:schemeClr val="bg1"/>
                </a:solidFill>
              </a:rPr>
              <a:t>therapy </a:t>
            </a:r>
            <a:r>
              <a:rPr lang="en-US" sz="2800" dirty="0">
                <a:solidFill>
                  <a:schemeClr val="bg1"/>
                </a:solidFill>
              </a:rPr>
              <a:t>is treatment used in conventional medicine for removing heavy metals (including mercury) from the blood.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0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821233" cy="52846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</a:rPr>
              <a:t>Chelation therapy is the preferred medical treatment for reducing the </a:t>
            </a:r>
            <a:r>
              <a:rPr lang="en-US" sz="3600" b="1" u="sng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</a:rPr>
              <a:t>toxic effects of metals.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65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63208"/>
            <a:ext cx="10821233" cy="36152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solidFill>
                  <a:srgbClr val="FFFF00"/>
                </a:solidFill>
              </a:rPr>
              <a:t>Chelating agents are capable of binding to toxic metal ions to form complex structures which are easily excreted from the body removing them from intracellular or extracellular spaces.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5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70826"/>
            <a:ext cx="8534400" cy="150706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3175" cmpd="sng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What do chelators act on?</a:t>
            </a:r>
            <a:endParaRPr lang="en-US" sz="4000" b="1" dirty="0">
              <a:ln w="3175" cmpd="sng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071" y="1677893"/>
            <a:ext cx="11255187" cy="49784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Chelators are commonly used on heavy metals. When heavy metals that can cause toxicity, such as;</a:t>
            </a:r>
          </a:p>
          <a:p>
            <a:pPr lvl="1"/>
            <a:r>
              <a:rPr lang="en-US" sz="3000" dirty="0" smtClean="0">
                <a:solidFill>
                  <a:schemeClr val="bg1"/>
                </a:solidFill>
              </a:rPr>
              <a:t>Lead</a:t>
            </a:r>
            <a:endParaRPr lang="en-US" sz="3000" dirty="0">
              <a:solidFill>
                <a:schemeClr val="bg1"/>
              </a:solidFill>
            </a:endParaRPr>
          </a:p>
          <a:p>
            <a:pPr lvl="1"/>
            <a:r>
              <a:rPr lang="en-US" sz="3000" dirty="0" smtClean="0">
                <a:solidFill>
                  <a:schemeClr val="bg1"/>
                </a:solidFill>
              </a:rPr>
              <a:t>Mercury</a:t>
            </a:r>
            <a:endParaRPr lang="en-US" sz="3000" dirty="0">
              <a:solidFill>
                <a:schemeClr val="bg1"/>
              </a:solidFill>
            </a:endParaRPr>
          </a:p>
          <a:p>
            <a:pPr lvl="1"/>
            <a:r>
              <a:rPr lang="en-US" sz="3000" dirty="0" smtClean="0">
                <a:solidFill>
                  <a:schemeClr val="bg1"/>
                </a:solidFill>
              </a:rPr>
              <a:t>Arsenic</a:t>
            </a:r>
            <a:endParaRPr lang="en-US" sz="3000" dirty="0">
              <a:solidFill>
                <a:schemeClr val="bg1"/>
              </a:solidFill>
            </a:endParaRPr>
          </a:p>
          <a:p>
            <a:pPr lvl="1"/>
            <a:r>
              <a:rPr lang="en-US" sz="3000" dirty="0" smtClean="0">
                <a:solidFill>
                  <a:schemeClr val="bg1"/>
                </a:solidFill>
              </a:rPr>
              <a:t>Cadmium</a:t>
            </a:r>
            <a:endParaRPr lang="en-US" sz="3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ccumulate in the body, chelators are used to reduce their concentration. 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2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774699"/>
            <a:ext cx="8534400" cy="97864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3175" cmpd="sng">
                  <a:solidFill>
                    <a:schemeClr val="bg1"/>
                  </a:solidFill>
                </a:ln>
              </a:rPr>
              <a:t>Ideal </a:t>
            </a:r>
            <a:r>
              <a:rPr lang="en-US" b="1" dirty="0">
                <a:ln w="3175" cmpd="sng">
                  <a:solidFill>
                    <a:schemeClr val="bg1"/>
                  </a:solidFill>
                </a:ln>
              </a:rPr>
              <a:t>Chelating Agents </a:t>
            </a:r>
            <a:br>
              <a:rPr lang="en-US" b="1" dirty="0">
                <a:ln w="3175" cmpd="sng">
                  <a:solidFill>
                    <a:schemeClr val="bg1"/>
                  </a:solidFill>
                </a:ln>
              </a:rPr>
            </a:br>
            <a:endParaRPr lang="en-US" b="1" dirty="0">
              <a:ln w="3175" cmpd="sng"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075764"/>
            <a:ext cx="10821233" cy="57822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More affinity for </a:t>
            </a:r>
            <a:r>
              <a:rPr lang="en-US" sz="2800" dirty="0" smtClean="0">
                <a:solidFill>
                  <a:schemeClr val="bg1"/>
                </a:solidFill>
              </a:rPr>
              <a:t>metals (xenobiotics) </a:t>
            </a:r>
            <a:r>
              <a:rPr lang="en-US" sz="2800" dirty="0">
                <a:solidFill>
                  <a:schemeClr val="bg1"/>
                </a:solidFill>
              </a:rPr>
              <a:t>than endogenous </a:t>
            </a:r>
            <a:r>
              <a:rPr lang="en-US" sz="2800" dirty="0" smtClean="0">
                <a:solidFill>
                  <a:schemeClr val="bg1"/>
                </a:solidFill>
              </a:rPr>
              <a:t>ligand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High solubility in </a:t>
            </a:r>
            <a:r>
              <a:rPr lang="en-US" sz="2800" dirty="0" smtClean="0">
                <a:solidFill>
                  <a:schemeClr val="bg1"/>
                </a:solidFill>
              </a:rPr>
              <a:t>water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Resistance to </a:t>
            </a:r>
            <a:r>
              <a:rPr lang="en-US" sz="2800" dirty="0" smtClean="0">
                <a:solidFill>
                  <a:schemeClr val="bg1"/>
                </a:solidFill>
              </a:rPr>
              <a:t>biotransformation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Form non toxic complexes with toxic metal </a:t>
            </a:r>
          </a:p>
          <a:p>
            <a:r>
              <a:rPr lang="en-US" sz="2800" dirty="0">
                <a:solidFill>
                  <a:schemeClr val="bg1"/>
                </a:solidFill>
              </a:rPr>
              <a:t>Accelerate mobilization and/or removal of the </a:t>
            </a:r>
            <a:r>
              <a:rPr lang="en-US" sz="2800" dirty="0" smtClean="0">
                <a:solidFill>
                  <a:schemeClr val="bg1"/>
                </a:solidFill>
              </a:rPr>
              <a:t>metals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Cheap and easy to </a:t>
            </a:r>
            <a:r>
              <a:rPr lang="en-US" sz="2800" dirty="0" smtClean="0">
                <a:solidFill>
                  <a:schemeClr val="bg1"/>
                </a:solidFill>
              </a:rPr>
              <a:t>administer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Easy excretion of chelating complex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4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97720"/>
            <a:ext cx="10396164" cy="1507067"/>
          </a:xfrm>
        </p:spPr>
        <p:txBody>
          <a:bodyPr/>
          <a:lstStyle/>
          <a:p>
            <a:r>
              <a:rPr lang="en-US" b="1" dirty="0" smtClean="0">
                <a:ln w="3175" cmpd="sng">
                  <a:solidFill>
                    <a:schemeClr val="bg1"/>
                  </a:solidFill>
                </a:ln>
              </a:rPr>
              <a:t>CLASSIFICATION OF CHELATING AGENTS</a:t>
            </a:r>
            <a:endParaRPr lang="en-US" b="1" dirty="0">
              <a:ln w="3175" cmpd="sng"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438835"/>
            <a:ext cx="10692000" cy="470647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1.Dimercaprol</a:t>
            </a:r>
            <a:r>
              <a:rPr lang="en-US" sz="2800" dirty="0">
                <a:solidFill>
                  <a:schemeClr val="bg1"/>
                </a:solidFill>
              </a:rPr>
              <a:t>( BAL</a:t>
            </a:r>
            <a:r>
              <a:rPr lang="en-US" sz="2800" dirty="0" smtClean="0">
                <a:solidFill>
                  <a:schemeClr val="bg1"/>
                </a:solidFill>
              </a:rPr>
              <a:t>), </a:t>
            </a:r>
            <a:r>
              <a:rPr lang="en-US" sz="2800" dirty="0" err="1" smtClean="0">
                <a:solidFill>
                  <a:schemeClr val="bg1"/>
                </a:solidFill>
              </a:rPr>
              <a:t>Succimer</a:t>
            </a:r>
            <a:r>
              <a:rPr lang="en-US" sz="2800" dirty="0" smtClean="0">
                <a:solidFill>
                  <a:schemeClr val="bg1"/>
                </a:solidFill>
              </a:rPr>
              <a:t>(DMSA</a:t>
            </a:r>
            <a:r>
              <a:rPr lang="en-US" sz="2800" dirty="0">
                <a:solidFill>
                  <a:schemeClr val="bg1"/>
                </a:solidFill>
              </a:rPr>
              <a:t>),DMPS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2.D-Penicillamine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&amp; N-</a:t>
            </a:r>
            <a:r>
              <a:rPr lang="en-US" sz="2800" dirty="0" err="1" smtClean="0">
                <a:solidFill>
                  <a:schemeClr val="bg1"/>
                </a:solidFill>
              </a:rPr>
              <a:t>acetylpenicillamine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3.EDTA </a:t>
            </a:r>
            <a:r>
              <a:rPr lang="en-US" sz="2800" dirty="0">
                <a:solidFill>
                  <a:schemeClr val="bg1"/>
                </a:solidFill>
              </a:rPr>
              <a:t>derivatives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4.Desferrioxamine,Deferiprone,Defrasirox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5.Trientene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469" y="251508"/>
            <a:ext cx="10490295" cy="1507067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n w="3175" cmpd="sng"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Dimercaprol</a:t>
            </a:r>
            <a:r>
              <a:rPr lang="en-US" b="1" dirty="0">
                <a:ln w="3175" cmpd="sng"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(BAL) (2-3 DIMERCAPTOPROPANOL)</a:t>
            </a:r>
            <a:br>
              <a:rPr lang="en-US" b="1" dirty="0">
                <a:ln w="3175" cmpd="sng">
                  <a:solidFill>
                    <a:srgbClr val="FF0000"/>
                  </a:solidFill>
                </a:ln>
                <a:solidFill>
                  <a:schemeClr val="bg1"/>
                </a:solidFill>
              </a:rPr>
            </a:br>
            <a:endParaRPr lang="en-US" b="1" dirty="0">
              <a:ln w="3175" cmpd="sng"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468" y="1758575"/>
            <a:ext cx="10490295" cy="36152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Synthesized </a:t>
            </a:r>
            <a:r>
              <a:rPr lang="en-US" sz="2800" dirty="0"/>
              <a:t>by </a:t>
            </a:r>
            <a:r>
              <a:rPr lang="en-US" sz="2800" dirty="0" err="1"/>
              <a:t>Stocken</a:t>
            </a:r>
            <a:r>
              <a:rPr lang="en-US" sz="2800" dirty="0"/>
              <a:t> and Thompson during world war </a:t>
            </a:r>
            <a:r>
              <a:rPr lang="en-US" sz="2800" dirty="0" smtClean="0"/>
              <a:t>II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Developed as antidote to lewisite( arsenical war gas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BAL-British </a:t>
            </a:r>
            <a:r>
              <a:rPr lang="en-US" sz="2800" dirty="0"/>
              <a:t>anti </a:t>
            </a:r>
            <a:r>
              <a:rPr lang="en-US" sz="2800" dirty="0" smtClean="0"/>
              <a:t>lewisite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Oily, Pungent smelling, Viscous liquid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815" y="3388659"/>
            <a:ext cx="7014420" cy="3304829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815" y="94129"/>
            <a:ext cx="7014420" cy="329453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7" y="195861"/>
            <a:ext cx="8606811" cy="248010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6" y="2675964"/>
            <a:ext cx="8606811" cy="239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531968"/>
            <a:ext cx="10821233" cy="1507067"/>
          </a:xfrm>
        </p:spPr>
        <p:txBody>
          <a:bodyPr/>
          <a:lstStyle/>
          <a:p>
            <a:pPr algn="ctr"/>
            <a:r>
              <a:rPr lang="en-US" b="1" dirty="0">
                <a:ln w="3175" cmpd="sng">
                  <a:solidFill>
                    <a:schemeClr val="bg2"/>
                  </a:solidFill>
                </a:ln>
                <a:solidFill>
                  <a:schemeClr val="bg1"/>
                </a:solidFill>
              </a:rPr>
              <a:t>PRESENTATION BY</a:t>
            </a:r>
            <a:br>
              <a:rPr lang="en-US" b="1" dirty="0">
                <a:ln w="3175" cmpd="sng">
                  <a:solidFill>
                    <a:schemeClr val="bg2"/>
                  </a:solidFill>
                </a:ln>
                <a:solidFill>
                  <a:schemeClr val="bg1"/>
                </a:solidFill>
              </a:rPr>
            </a:br>
            <a:endParaRPr lang="en-US" b="1" dirty="0">
              <a:ln w="3175" cmpd="sng">
                <a:solidFill>
                  <a:schemeClr val="bg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237129"/>
            <a:ext cx="10821233" cy="54171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MUUNDA MUDENDA</a:t>
            </a:r>
          </a:p>
          <a:p>
            <a:pPr marL="0" indent="0" algn="ctr">
              <a:buNone/>
            </a:pPr>
            <a:r>
              <a:rPr lang="en-US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15/BSB/BU/R/0004</a:t>
            </a:r>
            <a:endParaRPr lang="en-US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01332" y="6063734"/>
            <a:ext cx="398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Presented on: 24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October, 2017.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07" y="0"/>
            <a:ext cx="8392469" cy="258440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07" y="2584407"/>
            <a:ext cx="8392469" cy="427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47" y="1459562"/>
            <a:ext cx="8423836" cy="426888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18" y="685799"/>
            <a:ext cx="8256494" cy="535192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8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59" y="856129"/>
            <a:ext cx="8740588" cy="528469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71" y="1126140"/>
            <a:ext cx="8780929" cy="468298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94" y="1111851"/>
            <a:ext cx="8579224" cy="47645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12" y="1245219"/>
            <a:ext cx="8431306" cy="468493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25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470" y="345637"/>
            <a:ext cx="8534400" cy="1507067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3175" cmpd="sng"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USES</a:t>
            </a:r>
            <a:endParaRPr lang="en-US" sz="6000" b="1" dirty="0">
              <a:ln w="3175" cmpd="sng"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70" y="1852704"/>
            <a:ext cx="8190848" cy="429260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584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4" y="1426219"/>
            <a:ext cx="8619564" cy="45577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157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69" y="309282"/>
            <a:ext cx="8534400" cy="750046"/>
          </a:xfrm>
        </p:spPr>
        <p:txBody>
          <a:bodyPr/>
          <a:lstStyle/>
          <a:p>
            <a:r>
              <a:rPr lang="en-US" b="1" dirty="0" smtClean="0">
                <a:ln w="3175" cmpd="sng">
                  <a:solidFill>
                    <a:sysClr val="windowText" lastClr="000000"/>
                  </a:solidFill>
                </a:ln>
              </a:rPr>
              <a:t>SUMMARY</a:t>
            </a:r>
            <a:endParaRPr lang="en-US" b="1" dirty="0">
              <a:ln w="3175" cmpd="sng"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69" y="1390027"/>
            <a:ext cx="9007278" cy="52797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4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765" y="591171"/>
            <a:ext cx="8534400" cy="1507067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 w="3175" cmpd="sng"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Question:</a:t>
            </a:r>
            <a:endParaRPr lang="en-US" sz="4800" b="1" dirty="0">
              <a:ln w="3175" cmpd="sng"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65" y="1264024"/>
            <a:ext cx="9562447" cy="4449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“Discuss Chelating agents and Antidotes.”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9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53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490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412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930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312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549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482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061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576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96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10821232" cy="150706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n w="3175" cmpd="sng">
                  <a:solidFill>
                    <a:schemeClr val="bg1"/>
                  </a:solidFill>
                </a:ln>
              </a:rPr>
              <a:t>OBJECTIVES</a:t>
            </a:r>
            <a:endParaRPr lang="en-US" sz="4800" b="1" dirty="0">
              <a:ln w="3175" cmpd="sng"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874059"/>
            <a:ext cx="10821233" cy="588981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To explain what chelating agents are;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FFFF00"/>
                </a:solidFill>
              </a:rPr>
              <a:t>Definition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FFFF00"/>
                </a:solidFill>
              </a:rPr>
              <a:t>Classification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FFFF00"/>
                </a:solidFill>
              </a:rPr>
              <a:t>Examples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FFFF00"/>
                </a:solidFill>
              </a:rPr>
              <a:t>Mechanism of Action, and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FFFF00"/>
                </a:solidFill>
              </a:rPr>
              <a:t>Their practical Applications. 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821233" cy="593015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2. To </a:t>
            </a:r>
            <a:r>
              <a:rPr lang="en-US" sz="3600" dirty="0">
                <a:solidFill>
                  <a:schemeClr val="tx1"/>
                </a:solidFill>
              </a:rPr>
              <a:t>explain </a:t>
            </a:r>
            <a:r>
              <a:rPr lang="en-US" sz="3600" dirty="0" smtClean="0">
                <a:solidFill>
                  <a:schemeClr val="tx1"/>
                </a:solidFill>
              </a:rPr>
              <a:t>what antidotes </a:t>
            </a:r>
            <a:r>
              <a:rPr lang="en-US" sz="3600" dirty="0">
                <a:solidFill>
                  <a:schemeClr val="tx1"/>
                </a:solidFill>
              </a:rPr>
              <a:t>are;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FF0000"/>
                </a:solidFill>
              </a:rPr>
              <a:t>Definition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FF0000"/>
                </a:solidFill>
              </a:rPr>
              <a:t>Classification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FF0000"/>
                </a:solidFill>
              </a:rPr>
              <a:t>Examples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FF0000"/>
                </a:solidFill>
              </a:rPr>
              <a:t>Mechanism of Action, and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FF0000"/>
                </a:solidFill>
              </a:rPr>
              <a:t>Their practical Applications.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448" y="1586753"/>
            <a:ext cx="11324012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3. Establish the relation that exists between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   chelators and antidotes.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363071"/>
            <a:ext cx="10046541" cy="60780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CHELATING AGENTS?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called; </a:t>
            </a:r>
            <a:r>
              <a:rPr lang="en-US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chelants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chelators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sequestering agents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1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130485"/>
            <a:ext cx="10821233" cy="1507067"/>
          </a:xfrm>
        </p:spPr>
        <p:txBody>
          <a:bodyPr/>
          <a:lstStyle/>
          <a:p>
            <a:pPr algn="ctr"/>
            <a:r>
              <a:rPr lang="en-US" b="1" dirty="0" smtClean="0">
                <a:ln w="3175" cmpd="sng">
                  <a:solidFill>
                    <a:schemeClr val="bg1"/>
                  </a:solidFill>
                </a:ln>
              </a:rPr>
              <a:t>Definition of chelating agents</a:t>
            </a:r>
            <a:endParaRPr lang="en-US" b="1" dirty="0">
              <a:ln w="3175" cmpd="sng"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247152"/>
            <a:ext cx="10821233" cy="46108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Chelators/ Chelating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agents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chemical compounds that react with metal ions to form a stable, water-soluble complex. </a:t>
            </a:r>
            <a:endParaRPr lang="en-US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chelating agent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substance whose molecules can form several bonds to a single metal 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compound/ substance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ability to form complexes with heavy metal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prevent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reverse the binding of metallic cation to ligands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body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8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b="1" dirty="0" smtClean="0">
                <a:ln w="3175" cmpd="sng">
                  <a:solidFill>
                    <a:schemeClr val="bg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So what is chelation?</a:t>
            </a:r>
            <a:endParaRPr lang="en-US" b="1" dirty="0">
              <a:ln w="3175" cmpd="sng">
                <a:solidFill>
                  <a:schemeClr val="bg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787" y="2271276"/>
            <a:ext cx="10713657" cy="36152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Chelation is a process of reaction </a:t>
            </a:r>
            <a:r>
              <a:rPr lang="en-US" sz="2800" dirty="0">
                <a:solidFill>
                  <a:schemeClr val="bg1"/>
                </a:solidFill>
              </a:rPr>
              <a:t>between a </a:t>
            </a:r>
            <a:r>
              <a:rPr lang="en-US" sz="2800" i="1" dirty="0">
                <a:solidFill>
                  <a:srgbClr val="FF0000"/>
                </a:solidFill>
              </a:rPr>
              <a:t>metal ion </a:t>
            </a:r>
            <a:r>
              <a:rPr lang="en-US" sz="2800" dirty="0" smtClean="0">
                <a:solidFill>
                  <a:schemeClr val="bg1"/>
                </a:solidFill>
              </a:rPr>
              <a:t>and a </a:t>
            </a:r>
            <a:r>
              <a:rPr lang="en-US" sz="2800" dirty="0">
                <a:solidFill>
                  <a:srgbClr val="FFFF00"/>
                </a:solidFill>
              </a:rPr>
              <a:t>complexing agent </a:t>
            </a:r>
            <a:r>
              <a:rPr lang="en-US" sz="2800" dirty="0">
                <a:solidFill>
                  <a:schemeClr val="bg1"/>
                </a:solidFill>
              </a:rPr>
              <a:t>that produce a </a:t>
            </a:r>
            <a:r>
              <a:rPr lang="en-US" sz="2800" dirty="0">
                <a:solidFill>
                  <a:srgbClr val="FF0000"/>
                </a:solidFill>
              </a:rPr>
              <a:t>stable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non-ionized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nontoxic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&amp; </a:t>
            </a:r>
            <a:r>
              <a:rPr lang="en-US" sz="2800" dirty="0">
                <a:solidFill>
                  <a:srgbClr val="FFFF00"/>
                </a:solidFill>
              </a:rPr>
              <a:t>water soluble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complexe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which can be eliminated easily.</a:t>
            </a:r>
          </a:p>
          <a:p>
            <a:pPr>
              <a:lnSpc>
                <a:spcPct val="150000"/>
              </a:lnSpc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95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343</TotalTime>
  <Words>464</Words>
  <Application>Microsoft Office PowerPoint</Application>
  <PresentationFormat>Widescreen</PresentationFormat>
  <Paragraphs>115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Calibri</vt:lpstr>
      <vt:lpstr>Century Gothic</vt:lpstr>
      <vt:lpstr>Times New Roman</vt:lpstr>
      <vt:lpstr>Wingdings</vt:lpstr>
      <vt:lpstr>Wingdings 3</vt:lpstr>
      <vt:lpstr>Slice</vt:lpstr>
      <vt:lpstr>ENVIRONMENTAL BIOCHEMISTRY AND TOXICOLOGY</vt:lpstr>
      <vt:lpstr>PRESENTATION BY </vt:lpstr>
      <vt:lpstr>Question:</vt:lpstr>
      <vt:lpstr>OBJECTIVES</vt:lpstr>
      <vt:lpstr>PowerPoint Presentation</vt:lpstr>
      <vt:lpstr>PowerPoint Presentation</vt:lpstr>
      <vt:lpstr>PowerPoint Presentation</vt:lpstr>
      <vt:lpstr>Definition of chelating agents</vt:lpstr>
      <vt:lpstr>So what is chelation?</vt:lpstr>
      <vt:lpstr>Confusing chelates with chelating agents</vt:lpstr>
      <vt:lpstr>What is chelation therapy?</vt:lpstr>
      <vt:lpstr>PowerPoint Presentation</vt:lpstr>
      <vt:lpstr>PowerPoint Presentation</vt:lpstr>
      <vt:lpstr>What do chelators act on?</vt:lpstr>
      <vt:lpstr>Ideal Chelating Agents  </vt:lpstr>
      <vt:lpstr>CLASSIFICATION OF CHELATING AGENTS</vt:lpstr>
      <vt:lpstr>Dimercaprol(BAL) (2-3 DIMERCAPTOPROPANOL)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USES</vt:lpstr>
      <vt:lpstr>PowerPoint Presentation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BIOCHEMISTRY AND TOXICOLOGY</dc:title>
  <dc:creator>SOH PC</dc:creator>
  <cp:lastModifiedBy>SOH PC</cp:lastModifiedBy>
  <cp:revision>128</cp:revision>
  <dcterms:created xsi:type="dcterms:W3CDTF">2017-10-23T08:59:33Z</dcterms:created>
  <dcterms:modified xsi:type="dcterms:W3CDTF">2017-10-25T04:20:36Z</dcterms:modified>
</cp:coreProperties>
</file>