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256" r:id="rId2"/>
    <p:sldId id="257" r:id="rId3"/>
    <p:sldId id="258" r:id="rId4"/>
    <p:sldId id="259" r:id="rId5"/>
    <p:sldId id="260" r:id="rId6"/>
    <p:sldId id="261" r:id="rId7"/>
    <p:sldId id="309" r:id="rId8"/>
    <p:sldId id="310" r:id="rId9"/>
    <p:sldId id="377" r:id="rId10"/>
    <p:sldId id="311" r:id="rId11"/>
    <p:sldId id="312" r:id="rId12"/>
    <p:sldId id="313" r:id="rId13"/>
    <p:sldId id="314" r:id="rId14"/>
    <p:sldId id="262" r:id="rId15"/>
    <p:sldId id="263" r:id="rId16"/>
    <p:sldId id="264" r:id="rId17"/>
    <p:sldId id="265" r:id="rId18"/>
    <p:sldId id="266" r:id="rId19"/>
    <p:sldId id="267" r:id="rId20"/>
    <p:sldId id="268" r:id="rId21"/>
    <p:sldId id="269" r:id="rId22"/>
    <p:sldId id="270" r:id="rId23"/>
    <p:sldId id="370" r:id="rId24"/>
    <p:sldId id="371" r:id="rId25"/>
    <p:sldId id="373" r:id="rId26"/>
    <p:sldId id="372" r:id="rId27"/>
    <p:sldId id="319" r:id="rId28"/>
    <p:sldId id="318" r:id="rId29"/>
    <p:sldId id="374" r:id="rId30"/>
    <p:sldId id="375" r:id="rId31"/>
    <p:sldId id="376" r:id="rId32"/>
    <p:sldId id="315" r:id="rId33"/>
    <p:sldId id="272" r:id="rId34"/>
    <p:sldId id="273" r:id="rId35"/>
    <p:sldId id="274" r:id="rId36"/>
    <p:sldId id="275" r:id="rId37"/>
    <p:sldId id="276" r:id="rId38"/>
    <p:sldId id="277" r:id="rId39"/>
    <p:sldId id="321" r:id="rId40"/>
    <p:sldId id="320" r:id="rId41"/>
    <p:sldId id="322" r:id="rId42"/>
    <p:sldId id="278" r:id="rId43"/>
    <p:sldId id="327" r:id="rId44"/>
    <p:sldId id="328" r:id="rId45"/>
    <p:sldId id="329" r:id="rId46"/>
    <p:sldId id="330" r:id="rId47"/>
    <p:sldId id="334" r:id="rId48"/>
    <p:sldId id="335" r:id="rId49"/>
    <p:sldId id="337" r:id="rId50"/>
    <p:sldId id="336" r:id="rId51"/>
    <p:sldId id="331" r:id="rId52"/>
    <p:sldId id="332" r:id="rId53"/>
    <p:sldId id="333" r:id="rId54"/>
    <p:sldId id="339" r:id="rId55"/>
    <p:sldId id="340" r:id="rId56"/>
    <p:sldId id="355" r:id="rId57"/>
    <p:sldId id="363" r:id="rId58"/>
    <p:sldId id="338" r:id="rId59"/>
    <p:sldId id="341" r:id="rId60"/>
    <p:sldId id="354" r:id="rId61"/>
    <p:sldId id="342" r:id="rId62"/>
    <p:sldId id="343" r:id="rId63"/>
    <p:sldId id="344" r:id="rId64"/>
    <p:sldId id="325" r:id="rId65"/>
    <p:sldId id="348" r:id="rId66"/>
    <p:sldId id="349" r:id="rId67"/>
    <p:sldId id="351" r:id="rId68"/>
    <p:sldId id="352" r:id="rId69"/>
    <p:sldId id="353" r:id="rId70"/>
    <p:sldId id="326" r:id="rId71"/>
    <p:sldId id="279" r:id="rId72"/>
    <p:sldId id="358" r:id="rId73"/>
    <p:sldId id="359" r:id="rId74"/>
    <p:sldId id="361" r:id="rId75"/>
    <p:sldId id="357" r:id="rId76"/>
    <p:sldId id="356" r:id="rId77"/>
    <p:sldId id="362" r:id="rId78"/>
    <p:sldId id="306" r:id="rId79"/>
    <p:sldId id="364" r:id="rId80"/>
    <p:sldId id="368" r:id="rId81"/>
    <p:sldId id="365" r:id="rId82"/>
    <p:sldId id="366" r:id="rId83"/>
    <p:sldId id="367" r:id="rId84"/>
    <p:sldId id="369" r:id="rId85"/>
    <p:sldId id="282" r:id="rId86"/>
    <p:sldId id="347" r:id="rId87"/>
    <p:sldId id="345" r:id="rId88"/>
    <p:sldId id="350" r:id="rId89"/>
    <p:sldId id="346" r:id="rId90"/>
    <p:sldId id="283" r:id="rId91"/>
    <p:sldId id="284" r:id="rId92"/>
    <p:sldId id="285" r:id="rId93"/>
    <p:sldId id="286"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70" d="100"/>
          <a:sy n="70" d="100"/>
        </p:scale>
        <p:origin x="-13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02C6F-3E04-4A36-B4D3-A46C496AD4CF}" type="datetimeFigureOut">
              <a:rPr lang="en-GB" smtClean="0"/>
              <a:t>04/05/2017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1555D-E1D7-4890-9EA6-F9D21A3E01F2}" type="slidenum">
              <a:rPr lang="en-GB" smtClean="0"/>
              <a:t>‹#›</a:t>
            </a:fld>
            <a:endParaRPr lang="en-GB"/>
          </a:p>
        </p:txBody>
      </p:sp>
    </p:spTree>
    <p:extLst>
      <p:ext uri="{BB962C8B-B14F-4D97-AF65-F5344CB8AC3E}">
        <p14:creationId xmlns:p14="http://schemas.microsoft.com/office/powerpoint/2010/main" val="32319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07FEC-5DF6-4D84-B409-DDD64AC99D66}" type="slidenum">
              <a:rPr lang="en-US" smtClean="0"/>
              <a:t>11</a:t>
            </a:fld>
            <a:endParaRPr lang="en-US"/>
          </a:p>
        </p:txBody>
      </p:sp>
    </p:spTree>
    <p:extLst>
      <p:ext uri="{BB962C8B-B14F-4D97-AF65-F5344CB8AC3E}">
        <p14:creationId xmlns:p14="http://schemas.microsoft.com/office/powerpoint/2010/main" val="269326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1555D-E1D7-4890-9EA6-F9D21A3E01F2}" type="slidenum">
              <a:rPr lang="en-GB" smtClean="0"/>
              <a:t>54</a:t>
            </a:fld>
            <a:endParaRPr lang="en-GB"/>
          </a:p>
        </p:txBody>
      </p:sp>
    </p:spTree>
    <p:extLst>
      <p:ext uri="{BB962C8B-B14F-4D97-AF65-F5344CB8AC3E}">
        <p14:creationId xmlns:p14="http://schemas.microsoft.com/office/powerpoint/2010/main" val="178688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1555D-E1D7-4890-9EA6-F9D21A3E01F2}" type="slidenum">
              <a:rPr lang="en-GB" smtClean="0"/>
              <a:t>55</a:t>
            </a:fld>
            <a:endParaRPr lang="en-GB"/>
          </a:p>
        </p:txBody>
      </p:sp>
    </p:spTree>
    <p:extLst>
      <p:ext uri="{BB962C8B-B14F-4D97-AF65-F5344CB8AC3E}">
        <p14:creationId xmlns:p14="http://schemas.microsoft.com/office/powerpoint/2010/main" val="178688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1555D-E1D7-4890-9EA6-F9D21A3E01F2}" type="slidenum">
              <a:rPr lang="en-GB" smtClean="0"/>
              <a:t>81</a:t>
            </a:fld>
            <a:endParaRPr lang="en-GB"/>
          </a:p>
        </p:txBody>
      </p:sp>
    </p:spTree>
    <p:extLst>
      <p:ext uri="{BB962C8B-B14F-4D97-AF65-F5344CB8AC3E}">
        <p14:creationId xmlns:p14="http://schemas.microsoft.com/office/powerpoint/2010/main" val="1217613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70C42F0-59C3-472B-961B-E5A149F5D5B4}"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8888-E51F-4B4F-B142-5DD9D0E066EF}" type="slidenum">
              <a:rPr lang="en-GB" smtClean="0"/>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42F0-59C3-472B-961B-E5A149F5D5B4}"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C42F0-59C3-472B-961B-E5A149F5D5B4}"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70C42F0-59C3-472B-961B-E5A149F5D5B4}"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8888-E51F-4B4F-B142-5DD9D0E066EF}" type="slidenum">
              <a:rPr lang="en-GB" smtClean="0"/>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0C42F0-59C3-472B-961B-E5A149F5D5B4}"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70C42F0-59C3-472B-961B-E5A149F5D5B4}"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0C42F0-59C3-472B-961B-E5A149F5D5B4}" type="datetimeFigureOut">
              <a:rPr lang="en-GB" smtClean="0"/>
              <a:t>04/05/2017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0C42F0-59C3-472B-961B-E5A149F5D5B4}" type="datetimeFigureOut">
              <a:rPr lang="en-GB" smtClean="0"/>
              <a:t>04/05/2017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C42F0-59C3-472B-961B-E5A149F5D5B4}" type="datetimeFigureOut">
              <a:rPr lang="en-GB" smtClean="0"/>
              <a:t>04/05/2017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C42F0-59C3-472B-961B-E5A149F5D5B4}"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C42F0-59C3-472B-961B-E5A149F5D5B4}"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58888-E51F-4B4F-B142-5DD9D0E066E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70C42F0-59C3-472B-961B-E5A149F5D5B4}" type="datetimeFigureOut">
              <a:rPr lang="en-GB" smtClean="0"/>
              <a:t>04/05/2017</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GB"/>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8558888-E51F-4B4F-B142-5DD9D0E066EF}"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en.wikipedia.org/wiki/Ras_subfamily" TargetMode="External"/><Relationship Id="rId2" Type="http://schemas.openxmlformats.org/officeDocument/2006/relationships/hyperlink" Target="https://pdb101.rcsb.org/motm/148" TargetMode="External"/><Relationship Id="rId1" Type="http://schemas.openxmlformats.org/officeDocument/2006/relationships/slideLayout" Target="../slideLayouts/slideLayout2.xml"/><Relationship Id="rId4" Type="http://schemas.openxmlformats.org/officeDocument/2006/relationships/hyperlink" Target="http://sciencing.com/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943600"/>
            <a:ext cx="3048000" cy="685800"/>
          </a:xfrm>
        </p:spPr>
        <p:txBody>
          <a:bodyPr>
            <a:normAutofit/>
          </a:bodyPr>
          <a:lstStyle/>
          <a:p>
            <a:r>
              <a:rPr lang="en-US" sz="3200" dirty="0" smtClean="0">
                <a:ln>
                  <a:solidFill>
                    <a:schemeClr val="tx1"/>
                  </a:solidFill>
                </a:ln>
                <a:effectLst>
                  <a:glow rad="228600">
                    <a:schemeClr val="accent2">
                      <a:satMod val="175000"/>
                      <a:alpha val="40000"/>
                    </a:schemeClr>
                  </a:glow>
                </a:effectLst>
                <a:latin typeface="Lucida Calligraphy" pitchFamily="66" charset="0"/>
              </a:rPr>
              <a:t>BIOC 132</a:t>
            </a:r>
            <a:endParaRPr lang="en-GB" sz="3200" dirty="0">
              <a:ln>
                <a:solidFill>
                  <a:schemeClr val="tx1"/>
                </a:solidFill>
              </a:ln>
              <a:effectLst>
                <a:glow rad="228600">
                  <a:schemeClr val="accent2">
                    <a:satMod val="175000"/>
                    <a:alpha val="40000"/>
                  </a:schemeClr>
                </a:glow>
              </a:effectLst>
              <a:latin typeface="Lucida Calligraphy" pitchFamily="66" charset="0"/>
            </a:endParaRPr>
          </a:p>
        </p:txBody>
      </p:sp>
      <p:sp>
        <p:nvSpPr>
          <p:cNvPr id="2" name="Title 1"/>
          <p:cNvSpPr>
            <a:spLocks noGrp="1"/>
          </p:cNvSpPr>
          <p:nvPr>
            <p:ph type="ctrTitle"/>
          </p:nvPr>
        </p:nvSpPr>
        <p:spPr>
          <a:xfrm>
            <a:off x="228600" y="1828800"/>
            <a:ext cx="8763000" cy="1496713"/>
          </a:xfrm>
        </p:spPr>
        <p:txBody>
          <a:bodyPr/>
          <a:lstStyle/>
          <a:p>
            <a:r>
              <a:rPr lang="en-US" sz="3600" dirty="0" smtClean="0">
                <a:ln>
                  <a:solidFill>
                    <a:schemeClr val="tx2"/>
                  </a:solidFill>
                </a:ln>
                <a:effectLst>
                  <a:reflection blurRad="6350" stA="55000" endA="300" endPos="45500" dir="5400000" sy="-100000" algn="bl" rotWithShape="0"/>
                </a:effectLst>
                <a:latin typeface="Baskerville Old Face" pitchFamily="18" charset="0"/>
              </a:rPr>
              <a:t>CELL BIOLOGY AND BIO-MEMBRANES</a:t>
            </a:r>
            <a:endParaRPr lang="en-GB" sz="3600" dirty="0">
              <a:ln>
                <a:solidFill>
                  <a:schemeClr val="tx2"/>
                </a:solidFill>
              </a:ln>
              <a:effectLst>
                <a:reflection blurRad="6350" stA="55000" endA="300" endPos="45500" dir="5400000" sy="-100000" algn="bl" rotWithShape="0"/>
              </a:effectLst>
              <a:latin typeface="Baskerville Old Face" pitchFamily="18" charset="0"/>
            </a:endParaRPr>
          </a:p>
        </p:txBody>
      </p:sp>
    </p:spTree>
    <p:extLst>
      <p:ext uri="{BB962C8B-B14F-4D97-AF65-F5344CB8AC3E}">
        <p14:creationId xmlns:p14="http://schemas.microsoft.com/office/powerpoint/2010/main" val="13735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09800"/>
            <a:ext cx="7924800" cy="3505200"/>
          </a:xfrm>
        </p:spPr>
        <p:txBody>
          <a:bodyPr>
            <a:normAutofit/>
          </a:bodyPr>
          <a:lstStyle/>
          <a:p>
            <a:pPr marL="0" indent="0" algn="ctr">
              <a:buNone/>
            </a:pPr>
            <a:r>
              <a:rPr lang="en-US" sz="2800" b="1" dirty="0">
                <a:latin typeface="Comic Sans MS" pitchFamily="66" charset="0"/>
              </a:rPr>
              <a:t>Dysregulation of any element of these pathways, from over- or </a:t>
            </a:r>
            <a:r>
              <a:rPr lang="en-US" sz="2800" b="1" dirty="0" smtClean="0">
                <a:latin typeface="Comic Sans MS" pitchFamily="66" charset="0"/>
              </a:rPr>
              <a:t>under activity </a:t>
            </a:r>
            <a:r>
              <a:rPr lang="en-US" sz="2800" b="1" dirty="0">
                <a:latin typeface="Comic Sans MS" pitchFamily="66" charset="0"/>
              </a:rPr>
              <a:t>of an enzyme, increase or decrease in the level of a protein, to under- or overexpression of an ion channel, can lead to a vast array of </a:t>
            </a:r>
            <a:r>
              <a:rPr lang="en-US" sz="2800" b="1" u="sng" dirty="0">
                <a:solidFill>
                  <a:srgbClr val="FFFF00"/>
                </a:solidFill>
                <a:latin typeface="Comic Sans MS" pitchFamily="66" charset="0"/>
              </a:rPr>
              <a:t>human </a:t>
            </a:r>
            <a:r>
              <a:rPr lang="en-US" sz="2800" b="1" u="sng" dirty="0" smtClean="0">
                <a:solidFill>
                  <a:srgbClr val="FFFF00"/>
                </a:solidFill>
                <a:latin typeface="Comic Sans MS" pitchFamily="66" charset="0"/>
              </a:rPr>
              <a:t>pathologies</a:t>
            </a:r>
            <a:r>
              <a:rPr lang="en-US" sz="2800" b="1" dirty="0" smtClean="0">
                <a:latin typeface="Comic Sans MS" pitchFamily="66" charset="0"/>
              </a:rPr>
              <a:t> and </a:t>
            </a:r>
            <a:r>
              <a:rPr lang="en-US" sz="2800" b="1" u="sng" dirty="0" smtClean="0">
                <a:solidFill>
                  <a:srgbClr val="FFFF00"/>
                </a:solidFill>
                <a:latin typeface="Comic Sans MS" pitchFamily="66" charset="0"/>
              </a:rPr>
              <a:t>disorders (diseases)</a:t>
            </a:r>
            <a:r>
              <a:rPr lang="en-US" sz="2800" b="1" dirty="0" smtClean="0">
                <a:latin typeface="Comic Sans MS" pitchFamily="66" charset="0"/>
              </a:rPr>
              <a:t>.</a:t>
            </a:r>
            <a:endParaRPr lang="en-US" sz="2800" b="1" dirty="0">
              <a:latin typeface="Comic Sans MS" pitchFamily="66" charset="0"/>
            </a:endParaRPr>
          </a:p>
        </p:txBody>
      </p:sp>
    </p:spTree>
    <p:extLst>
      <p:ext uri="{BB962C8B-B14F-4D97-AF65-F5344CB8AC3E}">
        <p14:creationId xmlns:p14="http://schemas.microsoft.com/office/powerpoint/2010/main" val="851645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143000"/>
            <a:ext cx="7924800" cy="4876800"/>
          </a:xfrm>
          <a:solidFill>
            <a:schemeClr val="tx1"/>
          </a:solidFill>
        </p:spPr>
        <p:txBody>
          <a:bodyPr>
            <a:normAutofit fontScale="92500" lnSpcReduction="10000"/>
          </a:bodyPr>
          <a:lstStyle/>
          <a:p>
            <a:pPr marL="0" indent="0">
              <a:buNone/>
            </a:pPr>
            <a:r>
              <a:rPr lang="en-US" sz="3200" b="1" dirty="0" smtClean="0">
                <a:solidFill>
                  <a:schemeClr val="bg2"/>
                </a:solidFill>
                <a:latin typeface="Garamond" pitchFamily="18" charset="0"/>
              </a:rPr>
              <a:t>These Include;</a:t>
            </a:r>
          </a:p>
          <a:p>
            <a:pPr marL="0" indent="0">
              <a:buNone/>
            </a:pPr>
            <a:endParaRPr lang="en-US" sz="3200" b="1" dirty="0" smtClean="0">
              <a:solidFill>
                <a:schemeClr val="bg2"/>
              </a:solidFill>
              <a:latin typeface="Garamond" pitchFamily="18" charset="0"/>
            </a:endParaRPr>
          </a:p>
          <a:p>
            <a:pPr>
              <a:buClrTx/>
              <a:buAutoNum type="arabicPeriod"/>
            </a:pPr>
            <a:r>
              <a:rPr lang="en-US" sz="3200" b="1" dirty="0" smtClean="0">
                <a:solidFill>
                  <a:schemeClr val="bg2"/>
                </a:solidFill>
                <a:latin typeface="Garamond" pitchFamily="18" charset="0"/>
              </a:rPr>
              <a:t>Cancer, </a:t>
            </a:r>
          </a:p>
          <a:p>
            <a:pPr>
              <a:buClrTx/>
              <a:buAutoNum type="arabicPeriod"/>
            </a:pPr>
            <a:r>
              <a:rPr lang="en-US" sz="3200" b="1" dirty="0" smtClean="0">
                <a:solidFill>
                  <a:schemeClr val="bg2"/>
                </a:solidFill>
                <a:latin typeface="Garamond" pitchFamily="18" charset="0"/>
              </a:rPr>
              <a:t>Metabolic Diseases, </a:t>
            </a:r>
          </a:p>
          <a:p>
            <a:pPr>
              <a:buClrTx/>
              <a:buAutoNum type="arabicPeriod"/>
            </a:pPr>
            <a:r>
              <a:rPr lang="en-US" sz="3200" b="1" dirty="0" smtClean="0">
                <a:solidFill>
                  <a:schemeClr val="bg2"/>
                </a:solidFill>
                <a:latin typeface="Garamond" pitchFamily="18" charset="0"/>
              </a:rPr>
              <a:t>Musculoskeletal Disorders, </a:t>
            </a:r>
          </a:p>
          <a:p>
            <a:pPr>
              <a:buClrTx/>
              <a:buAutoNum type="arabicPeriod"/>
            </a:pPr>
            <a:r>
              <a:rPr lang="en-US" sz="3200" b="1" dirty="0" smtClean="0">
                <a:solidFill>
                  <a:schemeClr val="bg2"/>
                </a:solidFill>
                <a:latin typeface="Garamond" pitchFamily="18" charset="0"/>
              </a:rPr>
              <a:t>Cardiovascular Disease, And </a:t>
            </a:r>
          </a:p>
          <a:p>
            <a:pPr>
              <a:buClrTx/>
              <a:buAutoNum type="arabicPeriod"/>
            </a:pPr>
            <a:r>
              <a:rPr lang="en-US" sz="3200" b="1" dirty="0" smtClean="0">
                <a:solidFill>
                  <a:schemeClr val="bg2"/>
                </a:solidFill>
                <a:latin typeface="Garamond" pitchFamily="18" charset="0"/>
              </a:rPr>
              <a:t>Neurodegenerative Conditions.</a:t>
            </a:r>
          </a:p>
          <a:p>
            <a:pPr>
              <a:buClrTx/>
              <a:buAutoNum type="arabicPeriod"/>
            </a:pPr>
            <a:r>
              <a:rPr lang="en-US" sz="3200" b="1" dirty="0" smtClean="0">
                <a:solidFill>
                  <a:schemeClr val="bg2"/>
                </a:solidFill>
                <a:latin typeface="Garamond" pitchFamily="18" charset="0"/>
              </a:rPr>
              <a:t>Etcetera…</a:t>
            </a:r>
          </a:p>
          <a:p>
            <a:pPr marL="0" indent="0">
              <a:buNone/>
            </a:pPr>
            <a:endParaRPr lang="en-US" sz="3200" dirty="0">
              <a:latin typeface="Garamond" pitchFamily="18" charset="0"/>
            </a:endParaRPr>
          </a:p>
        </p:txBody>
      </p:sp>
    </p:spTree>
    <p:extLst>
      <p:ext uri="{BB962C8B-B14F-4D97-AF65-F5344CB8AC3E}">
        <p14:creationId xmlns:p14="http://schemas.microsoft.com/office/powerpoint/2010/main" val="1136892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143000"/>
            <a:ext cx="7924800" cy="4876800"/>
          </a:xfrm>
        </p:spPr>
        <p:txBody>
          <a:bodyPr>
            <a:noAutofit/>
          </a:bodyPr>
          <a:lstStyle/>
          <a:p>
            <a:pPr marL="0" indent="0">
              <a:buNone/>
            </a:pPr>
            <a:r>
              <a:rPr lang="en-US" sz="4400" b="1" u="sng" dirty="0" smtClean="0">
                <a:solidFill>
                  <a:srgbClr val="FFFF00"/>
                </a:solidFill>
                <a:latin typeface="Garamond" pitchFamily="18" charset="0"/>
              </a:rPr>
              <a:t>Note:</a:t>
            </a:r>
          </a:p>
          <a:p>
            <a:pPr marL="0" indent="0">
              <a:buNone/>
            </a:pPr>
            <a:r>
              <a:rPr lang="en-US" sz="2400" b="1" dirty="0" smtClean="0">
                <a:latin typeface="Garamond" pitchFamily="18" charset="0"/>
              </a:rPr>
              <a:t>From the afore explanations, cellular processes are tightly controlled and regulated and controlled by various components of the cell which include;</a:t>
            </a:r>
          </a:p>
          <a:p>
            <a:pPr>
              <a:buAutoNum type="arabicPeriod"/>
            </a:pPr>
            <a:r>
              <a:rPr lang="en-US" sz="2400" b="1" dirty="0" smtClean="0">
                <a:latin typeface="Garamond" pitchFamily="18" charset="0"/>
              </a:rPr>
              <a:t>The cell organelles such as; </a:t>
            </a:r>
            <a:r>
              <a:rPr lang="en-US" sz="2400" b="1" dirty="0" smtClean="0">
                <a:solidFill>
                  <a:srgbClr val="FFFF00"/>
                </a:solidFill>
                <a:latin typeface="Garamond" pitchFamily="18" charset="0"/>
              </a:rPr>
              <a:t>mitochondria</a:t>
            </a:r>
            <a:r>
              <a:rPr lang="en-US" sz="2400" b="1" dirty="0" smtClean="0">
                <a:latin typeface="Garamond" pitchFamily="18" charset="0"/>
              </a:rPr>
              <a:t>, </a:t>
            </a:r>
            <a:r>
              <a:rPr lang="en-US" sz="2400" b="1" dirty="0" smtClean="0">
                <a:solidFill>
                  <a:srgbClr val="FF0000"/>
                </a:solidFill>
                <a:latin typeface="Garamond" pitchFamily="18" charset="0"/>
              </a:rPr>
              <a:t>chloroplasts</a:t>
            </a:r>
            <a:r>
              <a:rPr lang="en-US" sz="2400" b="1" dirty="0" smtClean="0">
                <a:latin typeface="Garamond" pitchFamily="18" charset="0"/>
              </a:rPr>
              <a:t>, </a:t>
            </a:r>
            <a:r>
              <a:rPr lang="en-US" sz="2400" b="1" dirty="0" smtClean="0">
                <a:solidFill>
                  <a:srgbClr val="92D050"/>
                </a:solidFill>
                <a:latin typeface="Garamond" pitchFamily="18" charset="0"/>
              </a:rPr>
              <a:t>lysosomes</a:t>
            </a:r>
            <a:r>
              <a:rPr lang="en-US" sz="2400" b="1" dirty="0" smtClean="0">
                <a:latin typeface="Garamond" pitchFamily="18" charset="0"/>
              </a:rPr>
              <a:t>, </a:t>
            </a:r>
            <a:r>
              <a:rPr lang="en-US" sz="2400" b="1" dirty="0" smtClean="0">
                <a:solidFill>
                  <a:srgbClr val="00B0F0"/>
                </a:solidFill>
                <a:latin typeface="Garamond" pitchFamily="18" charset="0"/>
              </a:rPr>
              <a:t>peroxisomes</a:t>
            </a:r>
            <a:r>
              <a:rPr lang="en-US" sz="2400" b="1" dirty="0" smtClean="0">
                <a:latin typeface="Garamond" pitchFamily="18" charset="0"/>
              </a:rPr>
              <a:t>, the </a:t>
            </a:r>
            <a:r>
              <a:rPr lang="en-US" sz="2400" b="1" dirty="0" smtClean="0">
                <a:solidFill>
                  <a:srgbClr val="FF0000"/>
                </a:solidFill>
                <a:latin typeface="Garamond" pitchFamily="18" charset="0"/>
              </a:rPr>
              <a:t>nucleus</a:t>
            </a:r>
            <a:r>
              <a:rPr lang="en-US" sz="2400" b="1" dirty="0" smtClean="0">
                <a:latin typeface="Garamond" pitchFamily="18" charset="0"/>
              </a:rPr>
              <a:t>, and the </a:t>
            </a:r>
            <a:r>
              <a:rPr lang="en-US" sz="2400" b="1" u="sng" dirty="0" smtClean="0">
                <a:solidFill>
                  <a:srgbClr val="FFFF00"/>
                </a:solidFill>
                <a:latin typeface="Garamond" pitchFamily="18" charset="0"/>
              </a:rPr>
              <a:t>cell membranes</a:t>
            </a:r>
            <a:r>
              <a:rPr lang="en-US" sz="2400" b="1" dirty="0" smtClean="0">
                <a:latin typeface="Garamond" pitchFamily="18" charset="0"/>
              </a:rPr>
              <a:t>. </a:t>
            </a:r>
          </a:p>
          <a:p>
            <a:pPr marL="0" indent="0">
              <a:buNone/>
            </a:pPr>
            <a:endParaRPr lang="en-US" sz="2400" b="1" dirty="0">
              <a:latin typeface="Garamond" pitchFamily="18" charset="0"/>
            </a:endParaRPr>
          </a:p>
        </p:txBody>
      </p:sp>
    </p:spTree>
    <p:extLst>
      <p:ext uri="{BB962C8B-B14F-4D97-AF65-F5344CB8AC3E}">
        <p14:creationId xmlns:p14="http://schemas.microsoft.com/office/powerpoint/2010/main" val="3904796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429000"/>
            <a:ext cx="7924800" cy="2133600"/>
          </a:xfrm>
        </p:spPr>
        <p:txBody>
          <a:bodyPr>
            <a:noAutofit/>
          </a:bodyPr>
          <a:lstStyle/>
          <a:p>
            <a:pPr marL="0" indent="0" algn="ctr">
              <a:buNone/>
            </a:pPr>
            <a:r>
              <a:rPr lang="en-US" sz="3200" b="1" dirty="0">
                <a:latin typeface="Garamond" pitchFamily="18" charset="0"/>
              </a:rPr>
              <a:t>As, such, any fault in the function of these  components will result in </a:t>
            </a:r>
            <a:r>
              <a:rPr lang="en-US" sz="3200" b="1" i="1" u="sng" dirty="0">
                <a:solidFill>
                  <a:srgbClr val="FFFF00"/>
                </a:solidFill>
                <a:latin typeface="Garamond" pitchFamily="18" charset="0"/>
              </a:rPr>
              <a:t>dysfunctions</a:t>
            </a:r>
            <a:r>
              <a:rPr lang="en-US" sz="3200" b="1" dirty="0">
                <a:latin typeface="Garamond" pitchFamily="18" charset="0"/>
              </a:rPr>
              <a:t> that will affect the entire organisms directly or indirectly. </a:t>
            </a:r>
          </a:p>
          <a:p>
            <a:pPr marL="0" indent="0" algn="ctr">
              <a:buNone/>
            </a:pPr>
            <a:endParaRPr lang="en-US" sz="3200" dirty="0"/>
          </a:p>
        </p:txBody>
      </p:sp>
    </p:spTree>
    <p:extLst>
      <p:ext uri="{BB962C8B-B14F-4D97-AF65-F5344CB8AC3E}">
        <p14:creationId xmlns:p14="http://schemas.microsoft.com/office/powerpoint/2010/main" val="332060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743200"/>
            <a:ext cx="7924800" cy="3200400"/>
          </a:xfrm>
        </p:spPr>
        <p:txBody>
          <a:bodyPr>
            <a:normAutofit/>
          </a:bodyPr>
          <a:lstStyle/>
          <a:p>
            <a:pPr marL="0" indent="0" algn="ctr">
              <a:buNone/>
            </a:pPr>
            <a:r>
              <a:rPr lang="en-US" sz="3600" dirty="0" smtClean="0">
                <a:effectLst>
                  <a:glow rad="139700">
                    <a:schemeClr val="accent2">
                      <a:satMod val="175000"/>
                      <a:alpha val="40000"/>
                    </a:schemeClr>
                  </a:glow>
                </a:effectLst>
                <a:latin typeface="Baskerville Old Face" pitchFamily="18" charset="0"/>
              </a:rPr>
              <a:t>In brief, the term cellular processes can be inter-changeably used with the phrase “Metabolic Reactions.”</a:t>
            </a:r>
            <a:endParaRPr lang="en-GB" sz="3600" dirty="0">
              <a:effectLst>
                <a:glow rad="139700">
                  <a:schemeClr val="accent2">
                    <a:satMod val="175000"/>
                    <a:alpha val="40000"/>
                  </a:schemeClr>
                </a:glow>
              </a:effectLst>
              <a:latin typeface="Baskerville Old Face" pitchFamily="18" charset="0"/>
            </a:endParaRPr>
          </a:p>
        </p:txBody>
      </p:sp>
    </p:spTree>
    <p:extLst>
      <p:ext uri="{BB962C8B-B14F-4D97-AF65-F5344CB8AC3E}">
        <p14:creationId xmlns:p14="http://schemas.microsoft.com/office/powerpoint/2010/main" val="2594398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655638"/>
          </a:xfrm>
        </p:spPr>
        <p:txBody>
          <a:bodyPr/>
          <a:lstStyle/>
          <a:p>
            <a:pPr algn="ctr"/>
            <a:r>
              <a:rPr lang="en-US" dirty="0" smtClean="0">
                <a:solidFill>
                  <a:srgbClr val="FFFF00"/>
                </a:solidFill>
                <a:latin typeface="Baskerville Old Face" pitchFamily="18" charset="0"/>
              </a:rPr>
              <a:t>Cellular components</a:t>
            </a:r>
            <a:endParaRPr lang="en-GB" dirty="0">
              <a:solidFill>
                <a:srgbClr val="FFFF00"/>
              </a:solidFill>
              <a:latin typeface="Baskerville Old Face" pitchFamily="18" charset="0"/>
            </a:endParaRPr>
          </a:p>
        </p:txBody>
      </p:sp>
      <p:sp>
        <p:nvSpPr>
          <p:cNvPr id="3" name="Content Placeholder 2"/>
          <p:cNvSpPr>
            <a:spLocks noGrp="1"/>
          </p:cNvSpPr>
          <p:nvPr>
            <p:ph sz="quarter" idx="13"/>
          </p:nvPr>
        </p:nvSpPr>
        <p:spPr>
          <a:xfrm>
            <a:off x="609600" y="2514600"/>
            <a:ext cx="7924800" cy="2743200"/>
          </a:xfrm>
        </p:spPr>
        <p:txBody>
          <a:bodyPr>
            <a:normAutofit/>
          </a:bodyPr>
          <a:lstStyle/>
          <a:p>
            <a:pPr marL="0" indent="0" algn="ctr">
              <a:buNone/>
            </a:pPr>
            <a:r>
              <a:rPr lang="en-US" sz="3200" dirty="0" smtClean="0">
                <a:latin typeface="Baskerville Old Face" pitchFamily="18" charset="0"/>
              </a:rPr>
              <a:t>Some components of the cell that play crucial roles in metabolic reactions include the cell organelles (Membrane bound compartments of the cell).</a:t>
            </a:r>
          </a:p>
        </p:txBody>
      </p:sp>
    </p:spTree>
    <p:extLst>
      <p:ext uri="{BB962C8B-B14F-4D97-AF65-F5344CB8AC3E}">
        <p14:creationId xmlns:p14="http://schemas.microsoft.com/office/powerpoint/2010/main" val="3020023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b="1" dirty="0" smtClean="0">
                <a:solidFill>
                  <a:srgbClr val="FFFF00"/>
                </a:solidFill>
                <a:effectLst>
                  <a:glow rad="101600">
                    <a:schemeClr val="accent2">
                      <a:satMod val="175000"/>
                      <a:alpha val="40000"/>
                    </a:schemeClr>
                  </a:glow>
                </a:effectLst>
                <a:latin typeface="Baskerville Old Face" pitchFamily="18" charset="0"/>
              </a:rPr>
              <a:t>Mitochondria</a:t>
            </a:r>
            <a:endParaRPr lang="en-GB" b="1" dirty="0">
              <a:solidFill>
                <a:srgbClr val="FFFF00"/>
              </a:solidFill>
              <a:effectLst>
                <a:glow rad="101600">
                  <a:schemeClr val="accent2">
                    <a:satMod val="175000"/>
                    <a:alpha val="40000"/>
                  </a:schemeClr>
                </a:glow>
              </a:effectLst>
              <a:latin typeface="Baskerville Old Face"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219200"/>
            <a:ext cx="8229600" cy="5181600"/>
          </a:xfrm>
        </p:spPr>
      </p:pic>
    </p:spTree>
    <p:extLst>
      <p:ext uri="{BB962C8B-B14F-4D97-AF65-F5344CB8AC3E}">
        <p14:creationId xmlns:p14="http://schemas.microsoft.com/office/powerpoint/2010/main" val="108496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sz="3200" b="1" dirty="0" smtClean="0">
                <a:solidFill>
                  <a:srgbClr val="FFFF00"/>
                </a:solidFill>
                <a:effectLst>
                  <a:glow rad="139700">
                    <a:schemeClr val="accent2">
                      <a:satMod val="175000"/>
                      <a:alpha val="40000"/>
                    </a:schemeClr>
                  </a:glow>
                </a:effectLst>
                <a:latin typeface="Baskerville Old Face" pitchFamily="18" charset="0"/>
              </a:rPr>
              <a:t>Endoplasmic  reticula</a:t>
            </a:r>
            <a:endParaRPr lang="en-GB" sz="3200" b="1" dirty="0">
              <a:solidFill>
                <a:srgbClr val="FFFF00"/>
              </a:solidFill>
              <a:effectLst>
                <a:glow rad="139700">
                  <a:schemeClr val="accent2">
                    <a:satMod val="175000"/>
                    <a:alpha val="40000"/>
                  </a:schemeClr>
                </a:glow>
              </a:effectLst>
              <a:latin typeface="Baskerville Old Face" pitchFamily="18" charset="0"/>
            </a:endParaRP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990600"/>
            <a:ext cx="8229600" cy="5638800"/>
          </a:xfrm>
        </p:spPr>
      </p:pic>
    </p:spTree>
    <p:extLst>
      <p:ext uri="{BB962C8B-B14F-4D97-AF65-F5344CB8AC3E}">
        <p14:creationId xmlns:p14="http://schemas.microsoft.com/office/powerpoint/2010/main" val="1236960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sz="3200" b="1" dirty="0" smtClean="0">
                <a:solidFill>
                  <a:srgbClr val="92D050"/>
                </a:solidFill>
                <a:effectLst>
                  <a:glow rad="101600">
                    <a:schemeClr val="accent2">
                      <a:satMod val="175000"/>
                      <a:alpha val="40000"/>
                    </a:schemeClr>
                  </a:glow>
                </a:effectLst>
              </a:rPr>
              <a:t>lysosomes</a:t>
            </a:r>
            <a:endParaRPr lang="en-GB" sz="3200" b="1" dirty="0">
              <a:solidFill>
                <a:srgbClr val="92D050"/>
              </a:solidFill>
              <a:effectLst>
                <a:glow rad="101600">
                  <a:schemeClr val="accent2">
                    <a:satMod val="175000"/>
                    <a:alpha val="40000"/>
                  </a:schemeClr>
                </a:glow>
              </a:effectLst>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1066800"/>
            <a:ext cx="8534400" cy="5486400"/>
          </a:xfrm>
        </p:spPr>
      </p:pic>
    </p:spTree>
    <p:extLst>
      <p:ext uri="{BB962C8B-B14F-4D97-AF65-F5344CB8AC3E}">
        <p14:creationId xmlns:p14="http://schemas.microsoft.com/office/powerpoint/2010/main" val="4272603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0000"/>
                </a:solidFill>
                <a:effectLst>
                  <a:glow rad="139700">
                    <a:schemeClr val="accent2">
                      <a:satMod val="175000"/>
                      <a:alpha val="40000"/>
                    </a:schemeClr>
                  </a:glow>
                </a:effectLst>
              </a:rPr>
              <a:t>peroxisomes</a:t>
            </a:r>
            <a:endParaRPr lang="en-GB" sz="3600" b="1" dirty="0">
              <a:solidFill>
                <a:srgbClr val="FF0000"/>
              </a:solidFill>
              <a:effectLst>
                <a:glow rad="139700">
                  <a:schemeClr val="accent2">
                    <a:satMod val="175000"/>
                    <a:alpha val="40000"/>
                  </a:schemeClr>
                </a:glow>
              </a:effectLst>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0" y="1752600"/>
            <a:ext cx="4705350" cy="4476750"/>
          </a:xfrm>
        </p:spPr>
      </p:pic>
    </p:spTree>
    <p:extLst>
      <p:ext uri="{BB962C8B-B14F-4D97-AF65-F5344CB8AC3E}">
        <p14:creationId xmlns:p14="http://schemas.microsoft.com/office/powerpoint/2010/main" val="195770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884238"/>
          </a:xfrm>
        </p:spPr>
        <p:txBody>
          <a:bodyPr/>
          <a:lstStyle/>
          <a:p>
            <a:r>
              <a:rPr lang="en-US" sz="3600" dirty="0" smtClean="0">
                <a:ln>
                  <a:solidFill>
                    <a:srgbClr val="FF0000"/>
                  </a:solidFill>
                </a:ln>
                <a:latin typeface="Baskerville Old Face" pitchFamily="18" charset="0"/>
              </a:rPr>
              <a:t>Lecturer: </a:t>
            </a:r>
            <a:endParaRPr lang="en-GB" sz="3600" dirty="0">
              <a:ln>
                <a:solidFill>
                  <a:srgbClr val="FF0000"/>
                </a:solidFill>
              </a:ln>
              <a:latin typeface="Baskerville Old Face" pitchFamily="18" charset="0"/>
            </a:endParaRPr>
          </a:p>
        </p:txBody>
      </p:sp>
      <p:sp>
        <p:nvSpPr>
          <p:cNvPr id="3" name="Content Placeholder 2"/>
          <p:cNvSpPr>
            <a:spLocks noGrp="1"/>
          </p:cNvSpPr>
          <p:nvPr>
            <p:ph sz="quarter" idx="13"/>
          </p:nvPr>
        </p:nvSpPr>
        <p:spPr>
          <a:xfrm>
            <a:off x="609600" y="4572000"/>
            <a:ext cx="7924800" cy="1143000"/>
          </a:xfrm>
        </p:spPr>
        <p:txBody>
          <a:bodyPr>
            <a:normAutofit/>
          </a:bodyPr>
          <a:lstStyle/>
          <a:p>
            <a:pPr marL="0" indent="0" algn="ctr">
              <a:buNone/>
            </a:pPr>
            <a:r>
              <a:rPr lang="en-US" sz="4800" dirty="0" smtClean="0">
                <a:ln>
                  <a:solidFill>
                    <a:schemeClr val="tx2"/>
                  </a:solidFill>
                </a:ln>
                <a:effectLst>
                  <a:glow rad="139700">
                    <a:schemeClr val="accent4">
                      <a:satMod val="175000"/>
                      <a:alpha val="40000"/>
                    </a:schemeClr>
                  </a:glow>
                </a:effectLst>
                <a:latin typeface="Baskerville Old Face" pitchFamily="18" charset="0"/>
              </a:rPr>
              <a:t>MR. W. KABISWA</a:t>
            </a:r>
            <a:endParaRPr lang="en-GB" sz="4800" dirty="0">
              <a:ln>
                <a:solidFill>
                  <a:schemeClr val="tx2"/>
                </a:solidFill>
              </a:ln>
              <a:effectLst>
                <a:glow rad="139700">
                  <a:schemeClr val="accent4">
                    <a:satMod val="175000"/>
                    <a:alpha val="40000"/>
                  </a:schemeClr>
                </a:glow>
              </a:effectLst>
              <a:latin typeface="Baskerville Old Face" pitchFamily="18" charset="0"/>
            </a:endParaRPr>
          </a:p>
        </p:txBody>
      </p:sp>
    </p:spTree>
    <p:extLst>
      <p:ext uri="{BB962C8B-B14F-4D97-AF65-F5344CB8AC3E}">
        <p14:creationId xmlns:p14="http://schemas.microsoft.com/office/powerpoint/2010/main" val="192785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sz="3200" b="1" dirty="0" smtClean="0">
                <a:effectLst>
                  <a:glow rad="139700">
                    <a:schemeClr val="accent2">
                      <a:satMod val="175000"/>
                      <a:alpha val="40000"/>
                    </a:schemeClr>
                  </a:glow>
                </a:effectLst>
                <a:latin typeface="Baskerville Old Face" pitchFamily="18" charset="0"/>
              </a:rPr>
              <a:t>chloroplasts</a:t>
            </a:r>
            <a:endParaRPr lang="en-GB" sz="3200" b="1" dirty="0">
              <a:effectLst>
                <a:glow rad="139700">
                  <a:schemeClr val="accent2">
                    <a:satMod val="175000"/>
                    <a:alpha val="40000"/>
                  </a:schemeClr>
                </a:glow>
              </a:effectLst>
              <a:latin typeface="Baskerville Old Face"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2209800"/>
            <a:ext cx="4495800" cy="4267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19200"/>
            <a:ext cx="4191000" cy="4267200"/>
          </a:xfrm>
          <a:prstGeom prst="rect">
            <a:avLst/>
          </a:prstGeom>
        </p:spPr>
      </p:pic>
    </p:spTree>
    <p:extLst>
      <p:ext uri="{BB962C8B-B14F-4D97-AF65-F5344CB8AC3E}">
        <p14:creationId xmlns:p14="http://schemas.microsoft.com/office/powerpoint/2010/main" val="1115847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pPr algn="ctr"/>
            <a:r>
              <a:rPr lang="en-US" sz="3600" b="1" dirty="0" smtClean="0">
                <a:solidFill>
                  <a:srgbClr val="FFFF00"/>
                </a:solidFill>
                <a:effectLst>
                  <a:glow rad="228600">
                    <a:schemeClr val="accent2">
                      <a:satMod val="175000"/>
                      <a:alpha val="40000"/>
                    </a:schemeClr>
                  </a:glow>
                </a:effectLst>
                <a:latin typeface="Baskerville Old Face" pitchFamily="18" charset="0"/>
              </a:rPr>
              <a:t>nucleus</a:t>
            </a:r>
            <a:endParaRPr lang="en-GB" sz="3600" b="1" dirty="0">
              <a:solidFill>
                <a:srgbClr val="FFFF00"/>
              </a:solidFill>
              <a:effectLst>
                <a:glow rad="228600">
                  <a:schemeClr val="accent2">
                    <a:satMod val="175000"/>
                    <a:alpha val="40000"/>
                  </a:schemeClr>
                </a:glow>
              </a:effectLst>
              <a:latin typeface="Baskerville Old Face"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1" y="1295400"/>
            <a:ext cx="8305800" cy="5334000"/>
          </a:xfrm>
        </p:spPr>
      </p:pic>
    </p:spTree>
    <p:extLst>
      <p:ext uri="{BB962C8B-B14F-4D97-AF65-F5344CB8AC3E}">
        <p14:creationId xmlns:p14="http://schemas.microsoft.com/office/powerpoint/2010/main" val="522281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55638"/>
          </a:xfrm>
          <a:solidFill>
            <a:srgbClr val="FFFF00"/>
          </a:solidFill>
          <a:ln>
            <a:solidFill>
              <a:srgbClr val="00B0F0"/>
            </a:solidFill>
          </a:ln>
        </p:spPr>
        <p:txBody>
          <a:bodyPr/>
          <a:lstStyle/>
          <a:p>
            <a:pPr algn="ctr"/>
            <a:r>
              <a:rPr lang="en-US" sz="3600" dirty="0" smtClean="0">
                <a:solidFill>
                  <a:srgbClr val="FF0000"/>
                </a:solidFill>
                <a:effectLst>
                  <a:glow rad="101600">
                    <a:schemeClr val="accent2">
                      <a:satMod val="175000"/>
                      <a:alpha val="40000"/>
                    </a:schemeClr>
                  </a:glow>
                </a:effectLst>
                <a:latin typeface="Baskerville Old Face" pitchFamily="18" charset="0"/>
              </a:rPr>
              <a:t>magnetosomes</a:t>
            </a:r>
            <a:endParaRPr lang="en-GB" sz="3600" dirty="0">
              <a:solidFill>
                <a:srgbClr val="FF0000"/>
              </a:solidFill>
              <a:effectLst>
                <a:glow rad="101600">
                  <a:schemeClr val="accent2">
                    <a:satMod val="175000"/>
                    <a:alpha val="40000"/>
                  </a:schemeClr>
                </a:glow>
              </a:effectLst>
              <a:latin typeface="Baskerville Old Face" pitchFamily="18" charset="0"/>
            </a:endParaRPr>
          </a:p>
        </p:txBody>
      </p:sp>
      <p:sp>
        <p:nvSpPr>
          <p:cNvPr id="3" name="Content Placeholder 2"/>
          <p:cNvSpPr>
            <a:spLocks noGrp="1"/>
          </p:cNvSpPr>
          <p:nvPr>
            <p:ph sz="quarter" idx="13"/>
          </p:nvPr>
        </p:nvSpPr>
        <p:spPr>
          <a:xfrm>
            <a:off x="609600" y="3048000"/>
            <a:ext cx="7924800" cy="2667000"/>
          </a:xfrm>
        </p:spPr>
        <p:txBody>
          <a:bodyPr>
            <a:noAutofit/>
          </a:bodyPr>
          <a:lstStyle/>
          <a:p>
            <a:pPr marL="0" indent="0" algn="ctr">
              <a:buNone/>
            </a:pPr>
            <a:r>
              <a:rPr lang="en-US" sz="3200" dirty="0" smtClean="0">
                <a:latin typeface="Andalus" pitchFamily="18" charset="-78"/>
                <a:cs typeface="Andalus" pitchFamily="18" charset="-78"/>
              </a:rPr>
              <a:t>Magnetosomes are membranous prokaryotic organelles containing mineral crystals present in magnetotactic bacteria. </a:t>
            </a:r>
          </a:p>
          <a:p>
            <a:pPr marL="0" indent="0" algn="ctr">
              <a:buNone/>
            </a:pPr>
            <a:endParaRPr lang="en-US" sz="3200" dirty="0" smtClean="0">
              <a:latin typeface="Andalus" pitchFamily="18" charset="-78"/>
              <a:cs typeface="Andalus" pitchFamily="18" charset="-78"/>
            </a:endParaRPr>
          </a:p>
        </p:txBody>
      </p:sp>
    </p:spTree>
    <p:extLst>
      <p:ext uri="{BB962C8B-B14F-4D97-AF65-F5344CB8AC3E}">
        <p14:creationId xmlns:p14="http://schemas.microsoft.com/office/powerpoint/2010/main" val="988052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3400" y="457200"/>
            <a:ext cx="8153400" cy="6019799"/>
          </a:xfrm>
        </p:spPr>
      </p:pic>
    </p:spTree>
    <p:extLst>
      <p:ext uri="{BB962C8B-B14F-4D97-AF65-F5344CB8AC3E}">
        <p14:creationId xmlns:p14="http://schemas.microsoft.com/office/powerpoint/2010/main" val="10131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1" y="304800"/>
            <a:ext cx="8382000" cy="6172200"/>
          </a:xfrm>
        </p:spPr>
      </p:pic>
    </p:spTree>
    <p:extLst>
      <p:ext uri="{BB962C8B-B14F-4D97-AF65-F5344CB8AC3E}">
        <p14:creationId xmlns:p14="http://schemas.microsoft.com/office/powerpoint/2010/main" val="2304672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9600" y="609600"/>
            <a:ext cx="7848600" cy="5715000"/>
          </a:xfrm>
        </p:spPr>
      </p:pic>
    </p:spTree>
    <p:extLst>
      <p:ext uri="{BB962C8B-B14F-4D97-AF65-F5344CB8AC3E}">
        <p14:creationId xmlns:p14="http://schemas.microsoft.com/office/powerpoint/2010/main" val="540077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533400"/>
            <a:ext cx="7924800" cy="5791200"/>
          </a:xfrm>
        </p:spPr>
      </p:pic>
    </p:spTree>
    <p:extLst>
      <p:ext uri="{BB962C8B-B14F-4D97-AF65-F5344CB8AC3E}">
        <p14:creationId xmlns:p14="http://schemas.microsoft.com/office/powerpoint/2010/main" val="258767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81200"/>
            <a:ext cx="7924800" cy="3733800"/>
          </a:xfrm>
        </p:spPr>
        <p:txBody>
          <a:bodyPr>
            <a:normAutofit/>
          </a:bodyPr>
          <a:lstStyle/>
          <a:p>
            <a:pPr marL="0" indent="0" algn="ctr">
              <a:buNone/>
            </a:pPr>
            <a:r>
              <a:rPr lang="en-US" sz="3200" dirty="0">
                <a:latin typeface="Andalus" pitchFamily="18" charset="-78"/>
                <a:cs typeface="Andalus" pitchFamily="18" charset="-78"/>
              </a:rPr>
              <a:t>Magnetosomes contain 15 to 20 magnetic crystals that together act like compass needle to orient magnetotactic bacteria in geomagnetic fields, thereby simplifying their search for their preferred microaerophilic environments.</a:t>
            </a:r>
          </a:p>
          <a:p>
            <a:pPr marL="0" indent="0" algn="ctr">
              <a:buNone/>
            </a:pPr>
            <a:endParaRPr lang="en-US" sz="3200" dirty="0">
              <a:latin typeface="Andalus" pitchFamily="18" charset="-78"/>
              <a:cs typeface="Andalus" pitchFamily="18" charset="-78"/>
            </a:endParaRPr>
          </a:p>
          <a:p>
            <a:pPr marL="0" indent="0" algn="ctr">
              <a:buNone/>
            </a:pPr>
            <a:endParaRPr lang="en-GB" sz="3200" dirty="0"/>
          </a:p>
        </p:txBody>
      </p:sp>
    </p:spTree>
    <p:extLst>
      <p:ext uri="{BB962C8B-B14F-4D97-AF65-F5344CB8AC3E}">
        <p14:creationId xmlns:p14="http://schemas.microsoft.com/office/powerpoint/2010/main" val="3695328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590800"/>
            <a:ext cx="7924800" cy="3124200"/>
          </a:xfrm>
        </p:spPr>
        <p:txBody>
          <a:bodyPr>
            <a:normAutofit/>
          </a:bodyPr>
          <a:lstStyle/>
          <a:p>
            <a:pPr marL="0" indent="0" algn="ctr">
              <a:buNone/>
            </a:pPr>
            <a:r>
              <a:rPr lang="en-US" sz="4000" dirty="0">
                <a:latin typeface="Andalus" pitchFamily="18" charset="-78"/>
                <a:cs typeface="Andalus" pitchFamily="18" charset="-78"/>
              </a:rPr>
              <a:t>These are found in prokaryotic organism but research has found out that they also exist in eukaryotic algae.  </a:t>
            </a:r>
            <a:endParaRPr lang="en-GB" sz="4000" dirty="0">
              <a:latin typeface="Andalus" pitchFamily="18" charset="-78"/>
              <a:cs typeface="Andalus" pitchFamily="18" charset="-78"/>
            </a:endParaRPr>
          </a:p>
          <a:p>
            <a:pPr marL="0" indent="0" algn="ctr">
              <a:buNone/>
            </a:pPr>
            <a:endParaRPr lang="en-GB" sz="4000" dirty="0"/>
          </a:p>
        </p:txBody>
      </p:sp>
    </p:spTree>
    <p:extLst>
      <p:ext uri="{BB962C8B-B14F-4D97-AF65-F5344CB8AC3E}">
        <p14:creationId xmlns:p14="http://schemas.microsoft.com/office/powerpoint/2010/main" val="1209385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n>
                  <a:solidFill>
                    <a:schemeClr val="bg1"/>
                  </a:solidFill>
                </a:ln>
                <a:solidFill>
                  <a:srgbClr val="00B0F0"/>
                </a:solidFill>
                <a:latin typeface="Algerian" pitchFamily="82" charset="0"/>
              </a:rPr>
              <a:t>ABOUT MICROAEROPHILES</a:t>
            </a:r>
            <a:endParaRPr lang="en-US" sz="4400" b="1" dirty="0">
              <a:ln>
                <a:solidFill>
                  <a:schemeClr val="bg1"/>
                </a:solidFill>
              </a:ln>
              <a:solidFill>
                <a:srgbClr val="00B0F0"/>
              </a:solidFill>
              <a:latin typeface="Algerian" pitchFamily="82" charset="0"/>
            </a:endParaRPr>
          </a:p>
        </p:txBody>
      </p:sp>
      <p:sp>
        <p:nvSpPr>
          <p:cNvPr id="3" name="Content Placeholder 2"/>
          <p:cNvSpPr>
            <a:spLocks noGrp="1"/>
          </p:cNvSpPr>
          <p:nvPr>
            <p:ph sz="quarter" idx="13"/>
          </p:nvPr>
        </p:nvSpPr>
        <p:spPr>
          <a:xfrm>
            <a:off x="533400" y="2514600"/>
            <a:ext cx="7924800" cy="3733800"/>
          </a:xfrm>
        </p:spPr>
        <p:txBody>
          <a:bodyPr>
            <a:normAutofit/>
          </a:bodyPr>
          <a:lstStyle/>
          <a:p>
            <a:pPr marL="0" indent="0" algn="ctr">
              <a:buNone/>
            </a:pPr>
            <a:r>
              <a:rPr lang="en-US" sz="2800" b="1" dirty="0">
                <a:ln>
                  <a:solidFill>
                    <a:schemeClr val="bg1"/>
                  </a:solidFill>
                </a:ln>
                <a:solidFill>
                  <a:srgbClr val="FF0000"/>
                </a:solidFill>
                <a:latin typeface="Bell MT" pitchFamily="18" charset="0"/>
              </a:rPr>
              <a:t>Microorganisms, most especially, may be classified according to the need of or tolerance to atmospheric oxygen. Those that utilize oxygen for growth and survival are referred to as aerobes. They use oxygen for metabolizing substances through cellular respiration</a:t>
            </a:r>
            <a:r>
              <a:rPr lang="en-US" sz="2800" b="1" dirty="0" smtClean="0">
                <a:ln>
                  <a:solidFill>
                    <a:schemeClr val="bg1"/>
                  </a:solidFill>
                </a:ln>
                <a:solidFill>
                  <a:srgbClr val="FF0000"/>
                </a:solidFill>
                <a:latin typeface="Bell MT" pitchFamily="18" charset="0"/>
              </a:rPr>
              <a:t>...</a:t>
            </a:r>
            <a:endParaRPr lang="en-US" sz="2800" b="1" dirty="0">
              <a:ln>
                <a:solidFill>
                  <a:schemeClr val="bg1"/>
                </a:solidFill>
              </a:ln>
              <a:solidFill>
                <a:srgbClr val="FF0000"/>
              </a:solidFill>
              <a:latin typeface="Bell MT" pitchFamily="18" charset="0"/>
            </a:endParaRPr>
          </a:p>
        </p:txBody>
      </p:sp>
    </p:spTree>
    <p:extLst>
      <p:ext uri="{BB962C8B-B14F-4D97-AF65-F5344CB8AC3E}">
        <p14:creationId xmlns:p14="http://schemas.microsoft.com/office/powerpoint/2010/main" val="413484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a:lstStyle/>
          <a:p>
            <a:pPr algn="ctr"/>
            <a:r>
              <a:rPr lang="en-US" dirty="0" smtClean="0">
                <a:ln>
                  <a:solidFill>
                    <a:srgbClr val="00B050"/>
                  </a:solidFill>
                </a:ln>
                <a:solidFill>
                  <a:srgbClr val="FFFF00"/>
                </a:solidFill>
                <a:latin typeface="Baskerville Old Face" pitchFamily="18" charset="0"/>
              </a:rPr>
              <a:t>PRESENTER</a:t>
            </a:r>
            <a:endParaRPr lang="en-GB" dirty="0">
              <a:ln>
                <a:solidFill>
                  <a:srgbClr val="00B050"/>
                </a:solidFill>
              </a:ln>
              <a:solidFill>
                <a:srgbClr val="FFFF00"/>
              </a:solidFill>
              <a:latin typeface="Baskerville Old Face" pitchFamily="18" charset="0"/>
            </a:endParaRPr>
          </a:p>
        </p:txBody>
      </p:sp>
      <p:sp>
        <p:nvSpPr>
          <p:cNvPr id="3" name="Content Placeholder 2"/>
          <p:cNvSpPr>
            <a:spLocks noGrp="1"/>
          </p:cNvSpPr>
          <p:nvPr>
            <p:ph sz="quarter" idx="13"/>
          </p:nvPr>
        </p:nvSpPr>
        <p:spPr>
          <a:xfrm>
            <a:off x="609600" y="3581400"/>
            <a:ext cx="7924800" cy="2362200"/>
          </a:xfrm>
        </p:spPr>
        <p:txBody>
          <a:bodyPr>
            <a:normAutofit/>
          </a:bodyPr>
          <a:lstStyle/>
          <a:p>
            <a:pPr marL="0" indent="0" algn="ctr">
              <a:buNone/>
            </a:pPr>
            <a:r>
              <a:rPr lang="en-US" sz="4400" dirty="0" smtClean="0">
                <a:effectLst>
                  <a:reflection blurRad="6350" stA="55000" endA="300" endPos="45500" dir="5400000" sy="-100000" algn="bl" rotWithShape="0"/>
                </a:effectLst>
                <a:latin typeface="Andalus" pitchFamily="18" charset="-78"/>
                <a:cs typeface="Andalus" pitchFamily="18" charset="-78"/>
              </a:rPr>
              <a:t>MUUNDA MUDENDA</a:t>
            </a:r>
          </a:p>
          <a:p>
            <a:pPr marL="0" indent="0" algn="ctr">
              <a:buNone/>
            </a:pPr>
            <a:r>
              <a:rPr lang="en-US" sz="4400" dirty="0" smtClean="0">
                <a:effectLst>
                  <a:reflection blurRad="6350" stA="55000" endA="300" endPos="45500" dir="5400000" sy="-100000" algn="bl" rotWithShape="0"/>
                </a:effectLst>
                <a:latin typeface="Andalus" pitchFamily="18" charset="-78"/>
                <a:cs typeface="Andalus" pitchFamily="18" charset="-78"/>
              </a:rPr>
              <a:t>15/BSB/BU/R/0004</a:t>
            </a:r>
            <a:endParaRPr lang="en-GB" sz="4400" dirty="0">
              <a:effectLst>
                <a:reflection blurRad="6350" stA="55000" endA="300" endPos="45500" dir="5400000" sy="-100000" algn="bl" rotWithShape="0"/>
              </a:effectLst>
              <a:latin typeface="Andalus" pitchFamily="18" charset="-78"/>
              <a:cs typeface="Andalus" pitchFamily="18" charset="-78"/>
            </a:endParaRPr>
          </a:p>
        </p:txBody>
      </p:sp>
    </p:spTree>
    <p:extLst>
      <p:ext uri="{BB962C8B-B14F-4D97-AF65-F5344CB8AC3E}">
        <p14:creationId xmlns:p14="http://schemas.microsoft.com/office/powerpoint/2010/main" val="3849468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2800" dirty="0">
                <a:latin typeface="Bell MT" pitchFamily="18" charset="0"/>
              </a:rPr>
              <a:t>Those that do not use oxygen and prefer anaerobic environments are called </a:t>
            </a:r>
            <a:r>
              <a:rPr lang="en-US" sz="2800" dirty="0">
                <a:solidFill>
                  <a:srgbClr val="FFFF00"/>
                </a:solidFill>
                <a:latin typeface="Bell MT" pitchFamily="18" charset="0"/>
              </a:rPr>
              <a:t>anaerobes</a:t>
            </a:r>
            <a:r>
              <a:rPr lang="en-US" sz="2800" dirty="0">
                <a:latin typeface="Bell MT" pitchFamily="18" charset="0"/>
              </a:rPr>
              <a:t>. There are another group of microorganisms, called </a:t>
            </a:r>
            <a:r>
              <a:rPr lang="en-US" sz="2800" b="1" dirty="0">
                <a:latin typeface="Bell MT" pitchFamily="18" charset="0"/>
              </a:rPr>
              <a:t>microaerophiles</a:t>
            </a:r>
            <a:r>
              <a:rPr lang="en-US" sz="2800" dirty="0">
                <a:latin typeface="Bell MT" pitchFamily="18" charset="0"/>
              </a:rPr>
              <a:t>, that may use </a:t>
            </a:r>
            <a:r>
              <a:rPr lang="en-US" sz="2800" dirty="0">
                <a:solidFill>
                  <a:srgbClr val="FFFF00"/>
                </a:solidFill>
                <a:latin typeface="Bell MT" pitchFamily="18" charset="0"/>
              </a:rPr>
              <a:t>oxygen</a:t>
            </a:r>
            <a:r>
              <a:rPr lang="en-US" sz="2800" dirty="0">
                <a:latin typeface="Bell MT" pitchFamily="18" charset="0"/>
              </a:rPr>
              <a:t> when carrying out </a:t>
            </a:r>
            <a:r>
              <a:rPr lang="en-US" sz="2800" dirty="0">
                <a:solidFill>
                  <a:srgbClr val="FFFF00"/>
                </a:solidFill>
                <a:latin typeface="Bell MT" pitchFamily="18" charset="0"/>
              </a:rPr>
              <a:t>aerobic respiration</a:t>
            </a:r>
            <a:r>
              <a:rPr lang="en-US" sz="2800" dirty="0">
                <a:latin typeface="Bell MT" pitchFamily="18" charset="0"/>
              </a:rPr>
              <a:t>. They live in an environment where oxygen level is low. Some of the microaerophiles can also perform </a:t>
            </a:r>
            <a:r>
              <a:rPr lang="en-US" sz="2800" dirty="0">
                <a:solidFill>
                  <a:srgbClr val="FFFF00"/>
                </a:solidFill>
                <a:latin typeface="Bell MT" pitchFamily="18" charset="0"/>
              </a:rPr>
              <a:t>anaerobic respiration</a:t>
            </a:r>
          </a:p>
        </p:txBody>
      </p:sp>
    </p:spTree>
    <p:extLst>
      <p:ext uri="{BB962C8B-B14F-4D97-AF65-F5344CB8AC3E}">
        <p14:creationId xmlns:p14="http://schemas.microsoft.com/office/powerpoint/2010/main" val="2755080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752600"/>
            <a:ext cx="7924800" cy="3505200"/>
          </a:xfrm>
          <a:effectLst>
            <a:glow rad="127000">
              <a:srgbClr val="FF0000"/>
            </a:glow>
            <a:outerShdw blurRad="38100" dist="25400" dir="5400000" rotWithShape="0">
              <a:srgbClr val="000000">
                <a:alpha val="40000"/>
              </a:srgbClr>
            </a:outerShdw>
          </a:effectLst>
        </p:spPr>
        <p:style>
          <a:lnRef idx="1">
            <a:schemeClr val="accent2"/>
          </a:lnRef>
          <a:fillRef idx="1003">
            <a:schemeClr val="dk2"/>
          </a:fillRef>
          <a:effectRef idx="1">
            <a:schemeClr val="accent2"/>
          </a:effectRef>
          <a:fontRef idx="minor">
            <a:schemeClr val="dk1"/>
          </a:fontRef>
        </p:style>
        <p:txBody>
          <a:bodyPr>
            <a:normAutofit/>
          </a:bodyPr>
          <a:lstStyle/>
          <a:p>
            <a:pPr marL="0" indent="0" algn="ctr">
              <a:buNone/>
            </a:pPr>
            <a:r>
              <a:rPr lang="en-US" sz="2800" dirty="0">
                <a:solidFill>
                  <a:schemeClr val="tx1"/>
                </a:solidFill>
                <a:latin typeface="Book Antiqua" pitchFamily="18" charset="0"/>
              </a:rPr>
              <a:t>Examples of microaerophiles </a:t>
            </a:r>
            <a:r>
              <a:rPr lang="en-US" sz="2800" dirty="0" smtClean="0">
                <a:solidFill>
                  <a:schemeClr val="tx1"/>
                </a:solidFill>
                <a:latin typeface="Book Antiqua" pitchFamily="18" charset="0"/>
              </a:rPr>
              <a:t>are; </a:t>
            </a:r>
          </a:p>
          <a:p>
            <a:pPr marL="514350" indent="-514350" algn="ctr">
              <a:buAutoNum type="arabicPeriod"/>
            </a:pPr>
            <a:r>
              <a:rPr lang="en-US" sz="2800" i="1" dirty="0" smtClean="0">
                <a:solidFill>
                  <a:srgbClr val="00B0F0"/>
                </a:solidFill>
                <a:latin typeface="Book Antiqua" pitchFamily="18" charset="0"/>
              </a:rPr>
              <a:t>Borrelia </a:t>
            </a:r>
            <a:r>
              <a:rPr lang="en-US" sz="2800" i="1" dirty="0">
                <a:solidFill>
                  <a:srgbClr val="00B0F0"/>
                </a:solidFill>
                <a:latin typeface="Book Antiqua" pitchFamily="18" charset="0"/>
              </a:rPr>
              <a:t>burgdorferi</a:t>
            </a:r>
            <a:r>
              <a:rPr lang="en-US" sz="2800" dirty="0">
                <a:latin typeface="Book Antiqua" pitchFamily="18" charset="0"/>
              </a:rPr>
              <a:t>, </a:t>
            </a:r>
            <a:r>
              <a:rPr lang="en-US" sz="2800" dirty="0">
                <a:solidFill>
                  <a:schemeClr val="tx1"/>
                </a:solidFill>
                <a:latin typeface="Book Antiqua" pitchFamily="18" charset="0"/>
              </a:rPr>
              <a:t>a species of </a:t>
            </a:r>
            <a:r>
              <a:rPr lang="en-US" sz="2800" dirty="0">
                <a:solidFill>
                  <a:srgbClr val="00B0F0"/>
                </a:solidFill>
                <a:latin typeface="Book Antiqua" pitchFamily="18" charset="0"/>
              </a:rPr>
              <a:t>spirochaete bacteria</a:t>
            </a:r>
            <a:r>
              <a:rPr lang="en-US" sz="2800" dirty="0">
                <a:latin typeface="Book Antiqua" pitchFamily="18" charset="0"/>
              </a:rPr>
              <a:t> </a:t>
            </a:r>
            <a:r>
              <a:rPr lang="en-US" sz="2800" dirty="0">
                <a:solidFill>
                  <a:schemeClr val="tx1"/>
                </a:solidFill>
                <a:latin typeface="Book Antiqua" pitchFamily="18" charset="0"/>
              </a:rPr>
              <a:t>that causes</a:t>
            </a:r>
            <a:r>
              <a:rPr lang="en-US" sz="2800" dirty="0">
                <a:latin typeface="Book Antiqua" pitchFamily="18" charset="0"/>
              </a:rPr>
              <a:t> </a:t>
            </a:r>
            <a:r>
              <a:rPr lang="en-US" sz="2800" dirty="0">
                <a:solidFill>
                  <a:srgbClr val="00B0F0"/>
                </a:solidFill>
                <a:latin typeface="Book Antiqua" pitchFamily="18" charset="0"/>
              </a:rPr>
              <a:t>Lyme disease</a:t>
            </a:r>
            <a:r>
              <a:rPr lang="en-US" sz="2800" dirty="0">
                <a:latin typeface="Book Antiqua" pitchFamily="18" charset="0"/>
              </a:rPr>
              <a:t> </a:t>
            </a:r>
            <a:r>
              <a:rPr lang="en-US" sz="2800" dirty="0">
                <a:solidFill>
                  <a:schemeClr val="tx1"/>
                </a:solidFill>
                <a:latin typeface="Book Antiqua" pitchFamily="18" charset="0"/>
              </a:rPr>
              <a:t>in humans, </a:t>
            </a:r>
            <a:r>
              <a:rPr lang="en-US" sz="2800" dirty="0" smtClean="0">
                <a:solidFill>
                  <a:schemeClr val="tx1"/>
                </a:solidFill>
                <a:latin typeface="Book Antiqua" pitchFamily="18" charset="0"/>
              </a:rPr>
              <a:t>and</a:t>
            </a:r>
            <a:r>
              <a:rPr lang="en-US" sz="2800" dirty="0" smtClean="0">
                <a:latin typeface="Book Antiqua" pitchFamily="18" charset="0"/>
              </a:rPr>
              <a:t> </a:t>
            </a:r>
          </a:p>
          <a:p>
            <a:pPr marL="514350" indent="-514350" algn="ctr">
              <a:buAutoNum type="arabicPeriod"/>
            </a:pPr>
            <a:r>
              <a:rPr lang="en-US" sz="2800" i="1" dirty="0" smtClean="0">
                <a:solidFill>
                  <a:srgbClr val="FFFF00"/>
                </a:solidFill>
                <a:latin typeface="Book Antiqua" pitchFamily="18" charset="0"/>
              </a:rPr>
              <a:t>Helicobacter </a:t>
            </a:r>
            <a:r>
              <a:rPr lang="en-US" sz="2800" i="1" dirty="0">
                <a:solidFill>
                  <a:srgbClr val="FFFF00"/>
                </a:solidFill>
                <a:latin typeface="Book Antiqua" pitchFamily="18" charset="0"/>
              </a:rPr>
              <a:t>pylori</a:t>
            </a:r>
            <a:r>
              <a:rPr lang="en-US" sz="2800" dirty="0">
                <a:latin typeface="Book Antiqua" pitchFamily="18" charset="0"/>
              </a:rPr>
              <a:t>, </a:t>
            </a:r>
            <a:r>
              <a:rPr lang="en-US" sz="2800" dirty="0">
                <a:solidFill>
                  <a:schemeClr val="tx1"/>
                </a:solidFill>
                <a:latin typeface="Book Antiqua" pitchFamily="18" charset="0"/>
              </a:rPr>
              <a:t>a species of</a:t>
            </a:r>
            <a:r>
              <a:rPr lang="en-US" sz="2800" dirty="0">
                <a:latin typeface="Book Antiqua" pitchFamily="18" charset="0"/>
              </a:rPr>
              <a:t> </a:t>
            </a:r>
            <a:r>
              <a:rPr lang="en-US" sz="2800" dirty="0">
                <a:solidFill>
                  <a:srgbClr val="FFFF00"/>
                </a:solidFill>
                <a:latin typeface="Book Antiqua" pitchFamily="18" charset="0"/>
              </a:rPr>
              <a:t>proteobacteria</a:t>
            </a:r>
            <a:r>
              <a:rPr lang="en-US" sz="2800" dirty="0">
                <a:latin typeface="Book Antiqua" pitchFamily="18" charset="0"/>
              </a:rPr>
              <a:t> </a:t>
            </a:r>
            <a:r>
              <a:rPr lang="en-US" sz="2800" dirty="0">
                <a:solidFill>
                  <a:schemeClr val="tx1"/>
                </a:solidFill>
                <a:latin typeface="Book Antiqua" pitchFamily="18" charset="0"/>
              </a:rPr>
              <a:t>that has been linked to</a:t>
            </a:r>
            <a:r>
              <a:rPr lang="en-US" sz="2800" dirty="0">
                <a:latin typeface="Book Antiqua" pitchFamily="18" charset="0"/>
              </a:rPr>
              <a:t> </a:t>
            </a:r>
            <a:r>
              <a:rPr lang="en-US" sz="2800" dirty="0">
                <a:solidFill>
                  <a:srgbClr val="FFFF00"/>
                </a:solidFill>
                <a:latin typeface="Book Antiqua" pitchFamily="18" charset="0"/>
              </a:rPr>
              <a:t>peptic ulcers</a:t>
            </a:r>
            <a:r>
              <a:rPr lang="en-US" sz="2800" dirty="0">
                <a:latin typeface="Book Antiqua" pitchFamily="18" charset="0"/>
              </a:rPr>
              <a:t> </a:t>
            </a:r>
            <a:r>
              <a:rPr lang="en-US" sz="2800" dirty="0">
                <a:solidFill>
                  <a:schemeClr val="tx1"/>
                </a:solidFill>
                <a:latin typeface="Book Antiqua" pitchFamily="18" charset="0"/>
              </a:rPr>
              <a:t>and</a:t>
            </a:r>
            <a:r>
              <a:rPr lang="en-US" sz="2800" dirty="0">
                <a:latin typeface="Book Antiqua" pitchFamily="18" charset="0"/>
              </a:rPr>
              <a:t> </a:t>
            </a:r>
            <a:r>
              <a:rPr lang="en-US" sz="2800" dirty="0">
                <a:solidFill>
                  <a:schemeClr val="tx1"/>
                </a:solidFill>
                <a:latin typeface="Book Antiqua" pitchFamily="18" charset="0"/>
              </a:rPr>
              <a:t>some types of</a:t>
            </a:r>
            <a:r>
              <a:rPr lang="en-US" sz="2800" dirty="0">
                <a:latin typeface="Book Antiqua" pitchFamily="18" charset="0"/>
              </a:rPr>
              <a:t> </a:t>
            </a:r>
            <a:r>
              <a:rPr lang="en-US" sz="2800" dirty="0">
                <a:solidFill>
                  <a:srgbClr val="FFFF00"/>
                </a:solidFill>
                <a:latin typeface="Book Antiqua" pitchFamily="18" charset="0"/>
              </a:rPr>
              <a:t>gastritis</a:t>
            </a:r>
            <a:r>
              <a:rPr lang="en-US" sz="2800" dirty="0">
                <a:latin typeface="Book Antiqua" pitchFamily="18" charset="0"/>
              </a:rPr>
              <a:t>.</a:t>
            </a:r>
          </a:p>
          <a:p>
            <a:pPr marL="0" indent="0" algn="ctr">
              <a:buNone/>
            </a:pPr>
            <a:endParaRPr lang="en-US" sz="2800" dirty="0">
              <a:latin typeface="Book Antiqua" pitchFamily="18" charset="0"/>
            </a:endParaRPr>
          </a:p>
        </p:txBody>
      </p:sp>
    </p:spTree>
    <p:extLst>
      <p:ext uri="{BB962C8B-B14F-4D97-AF65-F5344CB8AC3E}">
        <p14:creationId xmlns:p14="http://schemas.microsoft.com/office/powerpoint/2010/main" val="1925820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n>
                  <a:solidFill>
                    <a:srgbClr val="FF0000"/>
                  </a:solidFill>
                </a:ln>
                <a:solidFill>
                  <a:srgbClr val="FFFF00"/>
                </a:solidFill>
                <a:latin typeface="Garamond" pitchFamily="18" charset="0"/>
              </a:rPr>
              <a:t>THE CELL MEMBRANE </a:t>
            </a:r>
            <a:endParaRPr lang="en-US" sz="4800" dirty="0">
              <a:ln>
                <a:solidFill>
                  <a:srgbClr val="FF0000"/>
                </a:solidFill>
              </a:ln>
              <a:solidFill>
                <a:srgbClr val="FFFF00"/>
              </a:solidFill>
              <a:latin typeface="Garamond" pitchFamily="18" charset="0"/>
            </a:endParaRPr>
          </a:p>
        </p:txBody>
      </p:sp>
      <p:sp>
        <p:nvSpPr>
          <p:cNvPr id="4" name="Content Placeholder 3"/>
          <p:cNvSpPr>
            <a:spLocks noGrp="1"/>
          </p:cNvSpPr>
          <p:nvPr>
            <p:ph sz="quarter" idx="13"/>
          </p:nvPr>
        </p:nvSpPr>
        <p:spPr>
          <a:xfrm>
            <a:off x="609600" y="1600200"/>
            <a:ext cx="7924800" cy="1066800"/>
          </a:xfrm>
        </p:spPr>
        <p:txBody>
          <a:bodyPr>
            <a:normAutofit/>
          </a:bodyPr>
          <a:lstStyle/>
          <a:p>
            <a:pPr marL="0" indent="0" algn="ctr">
              <a:buNone/>
            </a:pPr>
            <a:r>
              <a:rPr lang="en-US" sz="4000" dirty="0">
                <a:latin typeface="Baskerville Old Face" pitchFamily="18" charset="0"/>
              </a:rPr>
              <a:t>Not an organelle. </a:t>
            </a:r>
            <a:endParaRPr lang="en-GB" sz="4000" dirty="0">
              <a:latin typeface="Baskerville Old Face" pitchFamily="18" charset="0"/>
            </a:endParaRPr>
          </a:p>
          <a:p>
            <a:endParaRPr lang="en-GB" sz="4000" dirty="0"/>
          </a:p>
        </p:txBody>
      </p:sp>
      <p:pic>
        <p:nvPicPr>
          <p:cNvPr id="5"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0"/>
            <a:ext cx="8382000" cy="4343399"/>
          </a:xfrm>
          <a:prstGeom prst="rect">
            <a:avLst/>
          </a:prstGeom>
        </p:spPr>
      </p:pic>
    </p:spTree>
    <p:extLst>
      <p:ext uri="{BB962C8B-B14F-4D97-AF65-F5344CB8AC3E}">
        <p14:creationId xmlns:p14="http://schemas.microsoft.com/office/powerpoint/2010/main" val="818746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579438"/>
          </a:xfrm>
          <a:solidFill>
            <a:schemeClr val="tx1"/>
          </a:solidFill>
          <a:ln>
            <a:solidFill>
              <a:srgbClr val="FFFF00"/>
            </a:solidFill>
          </a:ln>
        </p:spPr>
        <p:txBody>
          <a:bodyPr/>
          <a:lstStyle/>
          <a:p>
            <a:pPr algn="ctr"/>
            <a:r>
              <a:rPr lang="en-US" b="1" dirty="0" smtClean="0">
                <a:solidFill>
                  <a:srgbClr val="FF0000"/>
                </a:solidFill>
                <a:latin typeface="Baskerville Old Face" pitchFamily="18" charset="0"/>
              </a:rPr>
              <a:t>Components of the cell membrane</a:t>
            </a:r>
            <a:endParaRPr lang="en-GB" b="1" dirty="0">
              <a:solidFill>
                <a:srgbClr val="FF0000"/>
              </a:solidFill>
              <a:latin typeface="Baskerville Old Face" pitchFamily="18" charset="0"/>
            </a:endParaRPr>
          </a:p>
        </p:txBody>
      </p:sp>
      <p:sp>
        <p:nvSpPr>
          <p:cNvPr id="3" name="Content Placeholder 2"/>
          <p:cNvSpPr>
            <a:spLocks noGrp="1"/>
          </p:cNvSpPr>
          <p:nvPr>
            <p:ph sz="quarter" idx="13"/>
          </p:nvPr>
        </p:nvSpPr>
        <p:spPr>
          <a:xfrm>
            <a:off x="609600" y="1905000"/>
            <a:ext cx="7924800" cy="4114800"/>
          </a:xfrm>
        </p:spPr>
        <p:txBody>
          <a:bodyPr>
            <a:normAutofit/>
          </a:bodyPr>
          <a:lstStyle/>
          <a:p>
            <a:pPr>
              <a:buFont typeface="Wingdings" pitchFamily="2" charset="2"/>
              <a:buChar char="Ø"/>
            </a:pPr>
            <a:r>
              <a:rPr lang="en-US" sz="4000" dirty="0" smtClean="0">
                <a:latin typeface="Baskerville Old Face" pitchFamily="18" charset="0"/>
              </a:rPr>
              <a:t>Phospholipids</a:t>
            </a:r>
          </a:p>
          <a:p>
            <a:pPr>
              <a:buFont typeface="Wingdings" pitchFamily="2" charset="2"/>
              <a:buChar char="Ø"/>
            </a:pPr>
            <a:r>
              <a:rPr lang="en-US" sz="4000" dirty="0" smtClean="0">
                <a:latin typeface="Baskerville Old Face" pitchFamily="18" charset="0"/>
              </a:rPr>
              <a:t>Proteins </a:t>
            </a:r>
          </a:p>
          <a:p>
            <a:pPr>
              <a:buFont typeface="Wingdings" pitchFamily="2" charset="2"/>
              <a:buChar char="Ø"/>
            </a:pPr>
            <a:r>
              <a:rPr lang="en-US" sz="4000" dirty="0" smtClean="0">
                <a:latin typeface="Baskerville Old Face" pitchFamily="18" charset="0"/>
              </a:rPr>
              <a:t>Cholesterol</a:t>
            </a:r>
          </a:p>
          <a:p>
            <a:pPr>
              <a:buFont typeface="Wingdings" pitchFamily="2" charset="2"/>
              <a:buChar char="Ø"/>
            </a:pPr>
            <a:r>
              <a:rPr lang="en-US" sz="4000" dirty="0" smtClean="0">
                <a:latin typeface="Baskerville Old Face" pitchFamily="18" charset="0"/>
              </a:rPr>
              <a:t>Glycoproteins </a:t>
            </a:r>
          </a:p>
          <a:p>
            <a:pPr>
              <a:buFont typeface="Wingdings" pitchFamily="2" charset="2"/>
              <a:buChar char="Ø"/>
            </a:pPr>
            <a:r>
              <a:rPr lang="en-US" sz="4000" dirty="0" smtClean="0">
                <a:latin typeface="Baskerville Old Face" pitchFamily="18" charset="0"/>
              </a:rPr>
              <a:t>Glycolipids</a:t>
            </a:r>
          </a:p>
          <a:p>
            <a:pPr>
              <a:buFont typeface="Wingdings" pitchFamily="2" charset="2"/>
              <a:buChar char="Ø"/>
            </a:pPr>
            <a:endParaRPr lang="en-GB" sz="4000" dirty="0">
              <a:latin typeface="Baskerville Old Face" pitchFamily="18" charset="0"/>
            </a:endParaRPr>
          </a:p>
        </p:txBody>
      </p:sp>
    </p:spTree>
    <p:extLst>
      <p:ext uri="{BB962C8B-B14F-4D97-AF65-F5344CB8AC3E}">
        <p14:creationId xmlns:p14="http://schemas.microsoft.com/office/powerpoint/2010/main" val="1328396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FFFF00"/>
                </a:solidFill>
                <a:effectLst>
                  <a:glow rad="139700">
                    <a:schemeClr val="accent2">
                      <a:satMod val="175000"/>
                      <a:alpha val="40000"/>
                    </a:schemeClr>
                  </a:glow>
                </a:effectLst>
                <a:latin typeface="Baskerville Old Face" pitchFamily="18" charset="0"/>
              </a:rPr>
              <a:t>proteins</a:t>
            </a:r>
            <a:endParaRPr lang="en-GB" sz="4000" b="1" dirty="0">
              <a:solidFill>
                <a:srgbClr val="FFFF00"/>
              </a:solidFill>
              <a:effectLst>
                <a:glow rad="139700">
                  <a:schemeClr val="accent2">
                    <a:satMod val="175000"/>
                    <a:alpha val="40000"/>
                  </a:schemeClr>
                </a:glow>
              </a:effectLst>
              <a:latin typeface="Baskerville Old Face" pitchFamily="18" charset="0"/>
            </a:endParaRPr>
          </a:p>
        </p:txBody>
      </p:sp>
      <p:sp>
        <p:nvSpPr>
          <p:cNvPr id="3" name="Content Placeholder 2"/>
          <p:cNvSpPr>
            <a:spLocks noGrp="1"/>
          </p:cNvSpPr>
          <p:nvPr>
            <p:ph sz="quarter" idx="13"/>
          </p:nvPr>
        </p:nvSpPr>
        <p:spPr/>
        <p:txBody>
          <a:bodyPr>
            <a:noAutofit/>
          </a:bodyPr>
          <a:lstStyle/>
          <a:p>
            <a:pPr marL="0" indent="0">
              <a:buNone/>
            </a:pPr>
            <a:r>
              <a:rPr lang="en-US" sz="2400" dirty="0" smtClean="0">
                <a:latin typeface="Baskerville Old Face" pitchFamily="18" charset="0"/>
              </a:rPr>
              <a:t>These perform some of the major roles of the cell membranes including;</a:t>
            </a:r>
          </a:p>
          <a:p>
            <a:pPr>
              <a:buFont typeface="Wingdings" pitchFamily="2" charset="2"/>
              <a:buChar char="Ø"/>
            </a:pPr>
            <a:r>
              <a:rPr lang="en-US" sz="2400" dirty="0" smtClean="0">
                <a:latin typeface="Baskerville Old Face" pitchFamily="18" charset="0"/>
              </a:rPr>
              <a:t>Transport</a:t>
            </a:r>
          </a:p>
          <a:p>
            <a:pPr>
              <a:buFont typeface="Wingdings" pitchFamily="2" charset="2"/>
              <a:buChar char="Ø"/>
            </a:pPr>
            <a:r>
              <a:rPr lang="en-US" sz="2400" dirty="0" smtClean="0">
                <a:latin typeface="Baskerville Old Face" pitchFamily="18" charset="0"/>
              </a:rPr>
              <a:t>Signaling</a:t>
            </a:r>
          </a:p>
          <a:p>
            <a:pPr>
              <a:buFont typeface="Wingdings" pitchFamily="2" charset="2"/>
              <a:buChar char="Ø"/>
            </a:pPr>
            <a:r>
              <a:rPr lang="en-US" sz="2400" dirty="0" smtClean="0">
                <a:latin typeface="Baskerville Old Face" pitchFamily="18" charset="0"/>
              </a:rPr>
              <a:t>Channeling</a:t>
            </a:r>
          </a:p>
          <a:p>
            <a:pPr marL="0" indent="0">
              <a:buNone/>
            </a:pPr>
            <a:endParaRPr lang="en-US" sz="2400" dirty="0" smtClean="0">
              <a:latin typeface="Baskerville Old Face" pitchFamily="18" charset="0"/>
            </a:endParaRPr>
          </a:p>
          <a:p>
            <a:pPr marL="0" indent="0">
              <a:buNone/>
            </a:pPr>
            <a:r>
              <a:rPr lang="en-US" sz="2400" dirty="0" smtClean="0">
                <a:latin typeface="Baskerville Old Face" pitchFamily="18" charset="0"/>
              </a:rPr>
              <a:t>Types</a:t>
            </a:r>
          </a:p>
          <a:p>
            <a:pPr>
              <a:buFont typeface="Wingdings" pitchFamily="2" charset="2"/>
              <a:buChar char="Ø"/>
            </a:pPr>
            <a:r>
              <a:rPr lang="en-US" sz="2400" dirty="0" smtClean="0">
                <a:latin typeface="Baskerville Old Face" pitchFamily="18" charset="0"/>
              </a:rPr>
              <a:t>Integral proteins</a:t>
            </a:r>
          </a:p>
          <a:p>
            <a:pPr>
              <a:buFont typeface="Wingdings" pitchFamily="2" charset="2"/>
              <a:buChar char="Ø"/>
            </a:pPr>
            <a:r>
              <a:rPr lang="en-US" sz="2400" dirty="0" smtClean="0">
                <a:latin typeface="Baskerville Old Face" pitchFamily="18" charset="0"/>
              </a:rPr>
              <a:t>Peripheral proteins </a:t>
            </a:r>
          </a:p>
        </p:txBody>
      </p:sp>
    </p:spTree>
    <p:extLst>
      <p:ext uri="{BB962C8B-B14F-4D97-AF65-F5344CB8AC3E}">
        <p14:creationId xmlns:p14="http://schemas.microsoft.com/office/powerpoint/2010/main" val="1369474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effectLst>
                  <a:glow rad="139700">
                    <a:schemeClr val="accent2">
                      <a:satMod val="175000"/>
                      <a:alpha val="40000"/>
                    </a:schemeClr>
                  </a:glow>
                </a:effectLst>
                <a:latin typeface="Baskerville Old Face" pitchFamily="18" charset="0"/>
              </a:rPr>
              <a:t>INTEGRAL PROTEINS</a:t>
            </a:r>
            <a:endParaRPr lang="en-GB" b="1" dirty="0">
              <a:solidFill>
                <a:srgbClr val="FFFF00"/>
              </a:solidFill>
              <a:effectLst>
                <a:glow rad="139700">
                  <a:schemeClr val="accent2">
                    <a:satMod val="175000"/>
                    <a:alpha val="40000"/>
                  </a:schemeClr>
                </a:glow>
              </a:effectLst>
              <a:latin typeface="Baskerville Old Face" pitchFamily="18" charset="0"/>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8534400" cy="5029199"/>
          </a:xfrm>
          <a:prstGeom prst="rect">
            <a:avLst/>
          </a:prstGeom>
        </p:spPr>
      </p:pic>
    </p:spTree>
    <p:extLst>
      <p:ext uri="{BB962C8B-B14F-4D97-AF65-F5344CB8AC3E}">
        <p14:creationId xmlns:p14="http://schemas.microsoft.com/office/powerpoint/2010/main" val="2681120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FFFF00"/>
                </a:solidFill>
                <a:effectLst>
                  <a:glow rad="228600">
                    <a:schemeClr val="accent2">
                      <a:satMod val="175000"/>
                      <a:alpha val="40000"/>
                    </a:schemeClr>
                  </a:glow>
                </a:effectLst>
                <a:latin typeface="Baskerville Old Face" pitchFamily="18" charset="0"/>
              </a:rPr>
              <a:t>PERIPHERAL PROTEINS</a:t>
            </a:r>
            <a:endParaRPr lang="en-GB" sz="3600" b="1" dirty="0">
              <a:solidFill>
                <a:srgbClr val="FFFF00"/>
              </a:solidFill>
              <a:effectLst>
                <a:glow rad="228600">
                  <a:schemeClr val="accent2">
                    <a:satMod val="175000"/>
                    <a:alpha val="40000"/>
                  </a:schemeClr>
                </a:glow>
              </a:effectLst>
              <a:latin typeface="Baskerville Old Face" pitchFamily="18"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8381999" cy="5029200"/>
          </a:xfrm>
          <a:prstGeom prst="rect">
            <a:avLst/>
          </a:prstGeom>
        </p:spPr>
      </p:pic>
    </p:spTree>
    <p:extLst>
      <p:ext uri="{BB962C8B-B14F-4D97-AF65-F5344CB8AC3E}">
        <p14:creationId xmlns:p14="http://schemas.microsoft.com/office/powerpoint/2010/main" val="2793352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924800" cy="579438"/>
          </a:xfrm>
          <a:solidFill>
            <a:srgbClr val="FF0000"/>
          </a:solidFill>
          <a:ln>
            <a:solidFill>
              <a:srgbClr val="FFFF00"/>
            </a:solidFill>
          </a:ln>
        </p:spPr>
        <p:txBody>
          <a:bodyPr/>
          <a:lstStyle/>
          <a:p>
            <a:pPr algn="ctr"/>
            <a:r>
              <a:rPr lang="en-US" dirty="0" smtClean="0">
                <a:ln>
                  <a:solidFill>
                    <a:srgbClr val="00B050"/>
                  </a:solidFill>
                </a:ln>
                <a:solidFill>
                  <a:srgbClr val="FFFF00"/>
                </a:solidFill>
              </a:rPr>
              <a:t>Why all that background?</a:t>
            </a:r>
            <a:endParaRPr lang="en-GB" dirty="0">
              <a:ln>
                <a:solidFill>
                  <a:srgbClr val="00B050"/>
                </a:solidFill>
              </a:ln>
              <a:solidFill>
                <a:srgbClr val="FFFF00"/>
              </a:solidFill>
            </a:endParaRPr>
          </a:p>
        </p:txBody>
      </p:sp>
    </p:spTree>
    <p:extLst>
      <p:ext uri="{BB962C8B-B14F-4D97-AF65-F5344CB8AC3E}">
        <p14:creationId xmlns:p14="http://schemas.microsoft.com/office/powerpoint/2010/main" val="2903212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05000"/>
            <a:ext cx="7924800" cy="3657600"/>
          </a:xfrm>
        </p:spPr>
        <p:txBody>
          <a:bodyPr>
            <a:normAutofit lnSpcReduction="10000"/>
          </a:bodyPr>
          <a:lstStyle/>
          <a:p>
            <a:pPr marL="0" indent="0" algn="ctr">
              <a:buNone/>
            </a:pPr>
            <a:r>
              <a:rPr lang="en-US" sz="3200" b="1" i="1" u="sng" dirty="0" smtClean="0">
                <a:solidFill>
                  <a:srgbClr val="FF0000"/>
                </a:solidFill>
                <a:latin typeface="Baskerville Old Face" pitchFamily="18" charset="0"/>
              </a:rPr>
              <a:t>Any error</a:t>
            </a:r>
            <a:r>
              <a:rPr lang="en-US" sz="3200" b="1" dirty="0" smtClean="0">
                <a:solidFill>
                  <a:srgbClr val="FF0000"/>
                </a:solidFill>
                <a:latin typeface="Baskerville Old Face" pitchFamily="18" charset="0"/>
              </a:rPr>
              <a:t>  </a:t>
            </a:r>
            <a:r>
              <a:rPr lang="en-US" sz="3200" b="1" dirty="0" smtClean="0">
                <a:solidFill>
                  <a:srgbClr val="FFFF00"/>
                </a:solidFill>
                <a:latin typeface="Baskerville Old Face" pitchFamily="18" charset="0"/>
              </a:rPr>
              <a:t>in the cellular processes co-ordinated by the organelles I have shown you will result into undesirable processes in the organism. </a:t>
            </a:r>
            <a:r>
              <a:rPr lang="en-US" sz="3200" b="1" i="1" u="sng" dirty="0" smtClean="0">
                <a:solidFill>
                  <a:srgbClr val="FF0000"/>
                </a:solidFill>
                <a:latin typeface="Baskerville Old Face" pitchFamily="18" charset="0"/>
              </a:rPr>
              <a:t>Any fault (mistake)</a:t>
            </a:r>
            <a:r>
              <a:rPr lang="en-US" sz="3200" b="1" dirty="0" smtClean="0">
                <a:solidFill>
                  <a:srgbClr val="FFFF00"/>
                </a:solidFill>
                <a:latin typeface="Baskerville Old Face" pitchFamily="18" charset="0"/>
              </a:rPr>
              <a:t>  in the lysosomes, mitochondria, chloroplasts, peroxisomes, Nucleus or </a:t>
            </a:r>
            <a:r>
              <a:rPr lang="en-US" sz="3200" b="1" i="1" u="sng" dirty="0" smtClean="0">
                <a:solidFill>
                  <a:srgbClr val="00B0F0"/>
                </a:solidFill>
                <a:latin typeface="Baskerville Old Face" pitchFamily="18" charset="0"/>
              </a:rPr>
              <a:t>cell membrane</a:t>
            </a:r>
            <a:r>
              <a:rPr lang="en-US" sz="3200" b="1" dirty="0" smtClean="0">
                <a:solidFill>
                  <a:srgbClr val="FFFF00"/>
                </a:solidFill>
                <a:latin typeface="Baskerville Old Face" pitchFamily="18" charset="0"/>
              </a:rPr>
              <a:t> will result into problems which we term a </a:t>
            </a:r>
            <a:r>
              <a:rPr lang="en-US" sz="3200" b="1" u="sng" dirty="0" smtClean="0">
                <a:solidFill>
                  <a:srgbClr val="00B0F0"/>
                </a:solidFill>
                <a:latin typeface="Baskerville Old Face" pitchFamily="18" charset="0"/>
              </a:rPr>
              <a:t>DISEASE</a:t>
            </a:r>
            <a:r>
              <a:rPr lang="en-US" sz="3200" b="1" dirty="0" smtClean="0">
                <a:solidFill>
                  <a:srgbClr val="FFFF00"/>
                </a:solidFill>
                <a:latin typeface="Baskerville Old Face" pitchFamily="18" charset="0"/>
              </a:rPr>
              <a:t>, “DIS-EASE”. </a:t>
            </a:r>
            <a:endParaRPr lang="en-GB" sz="3200" b="1" dirty="0">
              <a:solidFill>
                <a:srgbClr val="FFFF00"/>
              </a:solidFill>
              <a:latin typeface="Baskerville Old Face" pitchFamily="18" charset="0"/>
            </a:endParaRPr>
          </a:p>
        </p:txBody>
      </p:sp>
    </p:spTree>
    <p:extLst>
      <p:ext uri="{BB962C8B-B14F-4D97-AF65-F5344CB8AC3E}">
        <p14:creationId xmlns:p14="http://schemas.microsoft.com/office/powerpoint/2010/main" val="3977173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743200"/>
            <a:ext cx="7924800" cy="2971800"/>
          </a:xfrm>
        </p:spPr>
        <p:txBody>
          <a:bodyPr>
            <a:normAutofit/>
          </a:bodyPr>
          <a:lstStyle/>
          <a:p>
            <a:pPr marL="0" indent="0" algn="ctr">
              <a:buNone/>
            </a:pPr>
            <a:r>
              <a:rPr lang="en-US" sz="3200" dirty="0" smtClean="0">
                <a:latin typeface="Andalus" pitchFamily="18" charset="-78"/>
                <a:cs typeface="Andalus" pitchFamily="18" charset="-78"/>
              </a:rPr>
              <a:t>“Cells </a:t>
            </a:r>
            <a:r>
              <a:rPr lang="en-US" sz="3200" dirty="0">
                <a:latin typeface="Andalus" pitchFamily="18" charset="-78"/>
                <a:cs typeface="Andalus" pitchFamily="18" charset="-78"/>
              </a:rPr>
              <a:t>use a large number of clearly defined </a:t>
            </a:r>
            <a:r>
              <a:rPr lang="en-US" sz="3200" dirty="0" smtClean="0">
                <a:latin typeface="Andalus" pitchFamily="18" charset="-78"/>
                <a:cs typeface="Andalus" pitchFamily="18" charset="-78"/>
              </a:rPr>
              <a:t>signaling </a:t>
            </a:r>
            <a:r>
              <a:rPr lang="en-US" sz="3200" dirty="0">
                <a:latin typeface="Andalus" pitchFamily="18" charset="-78"/>
                <a:cs typeface="Andalus" pitchFamily="18" charset="-78"/>
              </a:rPr>
              <a:t>pathways to regulate their </a:t>
            </a:r>
            <a:r>
              <a:rPr lang="en-US" sz="3200" dirty="0" smtClean="0">
                <a:latin typeface="Andalus" pitchFamily="18" charset="-78"/>
                <a:cs typeface="Andalus" pitchFamily="18" charset="-78"/>
              </a:rPr>
              <a:t>activity.”</a:t>
            </a:r>
          </a:p>
          <a:p>
            <a:pPr marL="0" indent="0" algn="ctr">
              <a:buNone/>
            </a:pPr>
            <a:r>
              <a:rPr lang="en-US" sz="3200" dirty="0" smtClean="0">
                <a:solidFill>
                  <a:srgbClr val="FFFF00"/>
                </a:solidFill>
                <a:latin typeface="Andalus" pitchFamily="18" charset="-78"/>
                <a:cs typeface="Andalus" pitchFamily="18" charset="-78"/>
              </a:rPr>
              <a:t>~ </a:t>
            </a:r>
            <a:r>
              <a:rPr lang="en-US" sz="1600" b="1" dirty="0">
                <a:solidFill>
                  <a:srgbClr val="FFFF00"/>
                </a:solidFill>
              </a:rPr>
              <a:t>Cell </a:t>
            </a:r>
            <a:r>
              <a:rPr lang="en-US" sz="1600" b="1" dirty="0" err="1">
                <a:solidFill>
                  <a:srgbClr val="FFFF00"/>
                </a:solidFill>
              </a:rPr>
              <a:t>Signalling</a:t>
            </a:r>
            <a:r>
              <a:rPr lang="en-US" sz="1600" b="1" dirty="0">
                <a:solidFill>
                  <a:srgbClr val="FFFF00"/>
                </a:solidFill>
              </a:rPr>
              <a:t> Biology Michael J. Berridge </a:t>
            </a:r>
            <a:r>
              <a:rPr lang="en-US" sz="1600" dirty="0">
                <a:solidFill>
                  <a:srgbClr val="FFFF00"/>
                </a:solidFill>
              </a:rPr>
              <a:t> </a:t>
            </a:r>
            <a:r>
              <a:rPr lang="en-US" sz="1600" b="1" dirty="0">
                <a:solidFill>
                  <a:srgbClr val="FFFF00"/>
                </a:solidFill>
              </a:rPr>
              <a:t>Module 2 </a:t>
            </a:r>
            <a:r>
              <a:rPr lang="en-US" sz="1600" dirty="0">
                <a:solidFill>
                  <a:srgbClr val="FFFF00"/>
                </a:solidFill>
              </a:rPr>
              <a:t> </a:t>
            </a:r>
            <a:r>
              <a:rPr lang="en-US" sz="1600" b="1" dirty="0">
                <a:solidFill>
                  <a:srgbClr val="FFFF00"/>
                </a:solidFill>
              </a:rPr>
              <a:t>Cell </a:t>
            </a:r>
            <a:r>
              <a:rPr lang="en-US" sz="1600" b="1" dirty="0" err="1">
                <a:solidFill>
                  <a:srgbClr val="FFFF00"/>
                </a:solidFill>
              </a:rPr>
              <a:t>Signalling</a:t>
            </a:r>
            <a:r>
              <a:rPr lang="en-US" sz="1600" b="1" dirty="0">
                <a:solidFill>
                  <a:srgbClr val="FFFF00"/>
                </a:solidFill>
              </a:rPr>
              <a:t> Pathways </a:t>
            </a:r>
            <a:r>
              <a:rPr lang="en-US" sz="1600" b="1" dirty="0" smtClean="0">
                <a:solidFill>
                  <a:srgbClr val="FFFF00"/>
                </a:solidFill>
              </a:rPr>
              <a:t>2.1</a:t>
            </a:r>
            <a:endParaRPr lang="en-GB" sz="1600" dirty="0">
              <a:solidFill>
                <a:srgbClr val="FFFF00"/>
              </a:solidFill>
              <a:latin typeface="Andalus" pitchFamily="18" charset="-78"/>
              <a:cs typeface="Andalus" pitchFamily="18" charset="-78"/>
            </a:endParaRPr>
          </a:p>
        </p:txBody>
      </p:sp>
    </p:spTree>
    <p:extLst>
      <p:ext uri="{BB962C8B-B14F-4D97-AF65-F5344CB8AC3E}">
        <p14:creationId xmlns:p14="http://schemas.microsoft.com/office/powerpoint/2010/main" val="3185402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n>
                  <a:solidFill>
                    <a:srgbClr val="FFC000"/>
                  </a:solidFill>
                </a:ln>
                <a:latin typeface="Baskerville Old Face" pitchFamily="18" charset="0"/>
              </a:rPr>
              <a:t>Topic:</a:t>
            </a:r>
            <a:endParaRPr lang="en-GB" sz="3600" dirty="0">
              <a:ln>
                <a:solidFill>
                  <a:srgbClr val="FFC000"/>
                </a:solidFill>
              </a:ln>
              <a:latin typeface="Baskerville Old Face" pitchFamily="18" charset="0"/>
            </a:endParaRPr>
          </a:p>
        </p:txBody>
      </p:sp>
      <p:sp>
        <p:nvSpPr>
          <p:cNvPr id="3" name="Content Placeholder 2"/>
          <p:cNvSpPr>
            <a:spLocks noGrp="1"/>
          </p:cNvSpPr>
          <p:nvPr>
            <p:ph sz="quarter" idx="13"/>
          </p:nvPr>
        </p:nvSpPr>
        <p:spPr>
          <a:xfrm>
            <a:off x="609600" y="2743200"/>
            <a:ext cx="7924800" cy="3200400"/>
          </a:xfrm>
        </p:spPr>
        <p:txBody>
          <a:bodyPr>
            <a:noAutofit/>
          </a:bodyPr>
          <a:lstStyle/>
          <a:p>
            <a:pPr marL="0" indent="0" algn="ctr">
              <a:buNone/>
            </a:pPr>
            <a:r>
              <a:rPr lang="en-US" sz="6000" dirty="0" smtClean="0">
                <a:effectLst>
                  <a:glow rad="101600">
                    <a:schemeClr val="accent2">
                      <a:satMod val="175000"/>
                      <a:alpha val="40000"/>
                    </a:schemeClr>
                  </a:glow>
                </a:effectLst>
                <a:latin typeface="Baskerville Old Face" pitchFamily="18" charset="0"/>
              </a:rPr>
              <a:t>“Discuss Cellular Processes Resulting into Disease.”</a:t>
            </a:r>
            <a:endParaRPr lang="en-GB" sz="6000" dirty="0">
              <a:effectLst>
                <a:glow rad="101600">
                  <a:schemeClr val="accent2">
                    <a:satMod val="175000"/>
                    <a:alpha val="40000"/>
                  </a:schemeClr>
                </a:glow>
              </a:effectLst>
              <a:latin typeface="Baskerville Old Face" pitchFamily="18" charset="0"/>
            </a:endParaRPr>
          </a:p>
        </p:txBody>
      </p:sp>
    </p:spTree>
    <p:extLst>
      <p:ext uri="{BB962C8B-B14F-4D97-AF65-F5344CB8AC3E}">
        <p14:creationId xmlns:p14="http://schemas.microsoft.com/office/powerpoint/2010/main" val="1076787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924800" cy="563562"/>
          </a:xfrm>
        </p:spPr>
        <p:txBody>
          <a:bodyPr/>
          <a:lstStyle/>
          <a:p>
            <a:r>
              <a:rPr lang="en-US" sz="4000" cap="none" dirty="0" smtClean="0">
                <a:ln>
                  <a:solidFill>
                    <a:srgbClr val="FF0000"/>
                  </a:solidFill>
                </a:ln>
                <a:solidFill>
                  <a:srgbClr val="FFFF00"/>
                </a:solidFill>
              </a:rPr>
              <a:t>Listen To This…</a:t>
            </a:r>
            <a:endParaRPr lang="en-GB" sz="4000" cap="none" dirty="0">
              <a:ln>
                <a:solidFill>
                  <a:srgbClr val="FF0000"/>
                </a:solidFill>
              </a:ln>
              <a:solidFill>
                <a:srgbClr val="FFFF00"/>
              </a:solidFill>
            </a:endParaRPr>
          </a:p>
        </p:txBody>
      </p:sp>
      <p:sp>
        <p:nvSpPr>
          <p:cNvPr id="3" name="Content Placeholder 2"/>
          <p:cNvSpPr>
            <a:spLocks noGrp="1"/>
          </p:cNvSpPr>
          <p:nvPr>
            <p:ph sz="quarter" idx="13"/>
          </p:nvPr>
        </p:nvSpPr>
        <p:spPr>
          <a:xfrm>
            <a:off x="609600" y="2590800"/>
            <a:ext cx="7924800" cy="3810000"/>
          </a:xfrm>
        </p:spPr>
        <p:txBody>
          <a:bodyPr>
            <a:noAutofit/>
          </a:bodyPr>
          <a:lstStyle/>
          <a:p>
            <a:r>
              <a:rPr lang="en-US" sz="3600" b="1" dirty="0" smtClean="0">
                <a:latin typeface="Andalus" pitchFamily="18" charset="-78"/>
                <a:cs typeface="Andalus" pitchFamily="18" charset="-78"/>
              </a:rPr>
              <a:t>“</a:t>
            </a:r>
            <a:r>
              <a:rPr lang="en-US" sz="3600" dirty="0">
                <a:latin typeface="Andalus" pitchFamily="18" charset="-78"/>
                <a:cs typeface="Andalus" pitchFamily="18" charset="-78"/>
              </a:rPr>
              <a:t>A large number of diseases are caused by defects in </a:t>
            </a:r>
            <a:r>
              <a:rPr lang="en-US" sz="3600" dirty="0" smtClean="0">
                <a:latin typeface="Andalus" pitchFamily="18" charset="-78"/>
                <a:cs typeface="Andalus" pitchFamily="18" charset="-78"/>
              </a:rPr>
              <a:t>signaling </a:t>
            </a:r>
            <a:r>
              <a:rPr lang="en-US" sz="3600" dirty="0">
                <a:latin typeface="Andalus" pitchFamily="18" charset="-78"/>
                <a:cs typeface="Andalus" pitchFamily="18" charset="-78"/>
              </a:rPr>
              <a:t>pathways. The nature of these </a:t>
            </a:r>
            <a:r>
              <a:rPr lang="en-US" sz="3600" dirty="0" smtClean="0">
                <a:latin typeface="Andalus" pitchFamily="18" charset="-78"/>
                <a:cs typeface="Andalus" pitchFamily="18" charset="-78"/>
              </a:rPr>
              <a:t>defects and </a:t>
            </a:r>
            <a:r>
              <a:rPr lang="en-US" sz="3600" dirty="0">
                <a:latin typeface="Andalus" pitchFamily="18" charset="-78"/>
                <a:cs typeface="Andalus" pitchFamily="18" charset="-78"/>
              </a:rPr>
              <a:t>how they are induced varies </a:t>
            </a:r>
            <a:r>
              <a:rPr lang="en-US" sz="3600" dirty="0" smtClean="0">
                <a:latin typeface="Andalus" pitchFamily="18" charset="-78"/>
                <a:cs typeface="Andalus" pitchFamily="18" charset="-78"/>
              </a:rPr>
              <a:t>enormously……</a:t>
            </a:r>
            <a:endParaRPr lang="en-GB" sz="3600" dirty="0">
              <a:latin typeface="Andalus" pitchFamily="18" charset="-78"/>
              <a:cs typeface="Andalus" pitchFamily="18" charset="-78"/>
            </a:endParaRPr>
          </a:p>
        </p:txBody>
      </p:sp>
    </p:spTree>
    <p:extLst>
      <p:ext uri="{BB962C8B-B14F-4D97-AF65-F5344CB8AC3E}">
        <p14:creationId xmlns:p14="http://schemas.microsoft.com/office/powerpoint/2010/main" val="237286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685800"/>
            <a:ext cx="7924800" cy="5638800"/>
          </a:xfrm>
        </p:spPr>
        <p:txBody>
          <a:bodyPr>
            <a:normAutofit fontScale="32500" lnSpcReduction="20000"/>
          </a:bodyPr>
          <a:lstStyle/>
          <a:p>
            <a:pPr marL="0" indent="0">
              <a:lnSpc>
                <a:spcPct val="170000"/>
              </a:lnSpc>
              <a:buNone/>
            </a:pPr>
            <a:r>
              <a:rPr lang="en-US" sz="8000" dirty="0" smtClean="0">
                <a:latin typeface="Andalus" pitchFamily="18" charset="-78"/>
                <a:cs typeface="Andalus" pitchFamily="18" charset="-78"/>
              </a:rPr>
              <a:t>…..Most </a:t>
            </a:r>
            <a:r>
              <a:rPr lang="en-US" sz="8000" dirty="0">
                <a:latin typeface="Andalus" pitchFamily="18" charset="-78"/>
                <a:cs typeface="Andalus" pitchFamily="18" charset="-78"/>
              </a:rPr>
              <a:t>of the serious diseases in humans, such as hypertension, heart disease, diabetes and many forms of mental illness, seem to arise from subtle phenotypic modifications of signaling pathways. Such phenotypic remodeling alters the behavior of cells so that their normal functions are subverted, leading to disease.”</a:t>
            </a:r>
            <a:endParaRPr lang="en-US" sz="8000" b="1" dirty="0">
              <a:latin typeface="Andalus" pitchFamily="18" charset="-78"/>
              <a:cs typeface="Andalus" pitchFamily="18" charset="-78"/>
            </a:endParaRPr>
          </a:p>
          <a:p>
            <a:pPr marL="0" indent="0">
              <a:buNone/>
            </a:pPr>
            <a:endParaRPr lang="en-US" sz="1800" b="1" dirty="0" smtClean="0">
              <a:latin typeface="Andalus" pitchFamily="18" charset="-78"/>
              <a:cs typeface="Andalus" pitchFamily="18" charset="-78"/>
            </a:endParaRPr>
          </a:p>
          <a:p>
            <a:pPr marL="0" indent="0">
              <a:buNone/>
            </a:pPr>
            <a:endParaRPr lang="en-US" sz="1800" b="1" dirty="0">
              <a:latin typeface="Andalus" pitchFamily="18" charset="-78"/>
              <a:cs typeface="Andalus" pitchFamily="18" charset="-78"/>
            </a:endParaRPr>
          </a:p>
          <a:p>
            <a:pPr marL="0" indent="0">
              <a:buNone/>
            </a:pPr>
            <a:endParaRPr lang="en-US" sz="1800" b="1" dirty="0" smtClean="0">
              <a:latin typeface="Andalus" pitchFamily="18" charset="-78"/>
              <a:cs typeface="Andalus" pitchFamily="18" charset="-78"/>
            </a:endParaRPr>
          </a:p>
          <a:p>
            <a:pPr marL="0" indent="0">
              <a:buNone/>
            </a:pPr>
            <a:endParaRPr lang="en-US" sz="1800" b="1" dirty="0">
              <a:latin typeface="Andalus" pitchFamily="18" charset="-78"/>
              <a:cs typeface="Andalus" pitchFamily="18" charset="-78"/>
            </a:endParaRPr>
          </a:p>
          <a:p>
            <a:pPr marL="0" indent="0">
              <a:buNone/>
            </a:pPr>
            <a:endParaRPr lang="en-US" sz="1800" b="1" dirty="0" smtClean="0">
              <a:latin typeface="Andalus" pitchFamily="18" charset="-78"/>
              <a:cs typeface="Andalus" pitchFamily="18" charset="-78"/>
            </a:endParaRPr>
          </a:p>
          <a:p>
            <a:pPr marL="0" indent="0">
              <a:buNone/>
            </a:pPr>
            <a:r>
              <a:rPr lang="en-US" sz="5000" b="1" dirty="0" smtClean="0">
                <a:solidFill>
                  <a:srgbClr val="FFFF00"/>
                </a:solidFill>
                <a:latin typeface="Andalus" pitchFamily="18" charset="-78"/>
                <a:cs typeface="Andalus" pitchFamily="18" charset="-78"/>
              </a:rPr>
              <a:t>~ </a:t>
            </a:r>
            <a:r>
              <a:rPr lang="en-US" sz="5000" b="1" dirty="0">
                <a:solidFill>
                  <a:srgbClr val="FFFF00"/>
                </a:solidFill>
                <a:latin typeface="Andalus" pitchFamily="18" charset="-78"/>
                <a:cs typeface="Andalus" pitchFamily="18" charset="-78"/>
              </a:rPr>
              <a:t>Cell </a:t>
            </a:r>
            <a:r>
              <a:rPr lang="en-US" sz="5000" b="1" dirty="0" smtClean="0">
                <a:solidFill>
                  <a:srgbClr val="FFFF00"/>
                </a:solidFill>
                <a:latin typeface="Andalus" pitchFamily="18" charset="-78"/>
                <a:cs typeface="Andalus" pitchFamily="18" charset="-78"/>
              </a:rPr>
              <a:t>Signaling </a:t>
            </a:r>
            <a:r>
              <a:rPr lang="en-US" sz="5000" b="1" dirty="0">
                <a:solidFill>
                  <a:srgbClr val="FFFF00"/>
                </a:solidFill>
                <a:latin typeface="Andalus" pitchFamily="18" charset="-78"/>
                <a:cs typeface="Andalus" pitchFamily="18" charset="-78"/>
              </a:rPr>
              <a:t>Biology </a:t>
            </a:r>
            <a:r>
              <a:rPr lang="en-US" sz="5000" b="1" dirty="0" smtClean="0">
                <a:solidFill>
                  <a:srgbClr val="FFFF00"/>
                </a:solidFill>
                <a:latin typeface="Andalus" pitchFamily="18" charset="-78"/>
                <a:cs typeface="Andalus" pitchFamily="18" charset="-78"/>
              </a:rPr>
              <a:t>, Michael </a:t>
            </a:r>
            <a:r>
              <a:rPr lang="en-US" sz="5000" b="1" dirty="0">
                <a:solidFill>
                  <a:srgbClr val="FFFF00"/>
                </a:solidFill>
                <a:latin typeface="Andalus" pitchFamily="18" charset="-78"/>
                <a:cs typeface="Andalus" pitchFamily="18" charset="-78"/>
              </a:rPr>
              <a:t>J. Berridge </a:t>
            </a:r>
            <a:r>
              <a:rPr lang="en-US" sz="5000" dirty="0">
                <a:solidFill>
                  <a:srgbClr val="FFFF00"/>
                </a:solidFill>
                <a:latin typeface="Andalus" pitchFamily="18" charset="-78"/>
                <a:cs typeface="Andalus" pitchFamily="18" charset="-78"/>
              </a:rPr>
              <a:t> </a:t>
            </a:r>
            <a:r>
              <a:rPr lang="en-US" sz="5000" b="1" dirty="0">
                <a:solidFill>
                  <a:srgbClr val="FFFF00"/>
                </a:solidFill>
                <a:latin typeface="Andalus" pitchFamily="18" charset="-78"/>
                <a:cs typeface="Andalus" pitchFamily="18" charset="-78"/>
              </a:rPr>
              <a:t>Module 12 </a:t>
            </a:r>
            <a:r>
              <a:rPr lang="en-US" sz="5000" dirty="0">
                <a:solidFill>
                  <a:srgbClr val="FFFF00"/>
                </a:solidFill>
                <a:latin typeface="Andalus" pitchFamily="18" charset="-78"/>
                <a:cs typeface="Andalus" pitchFamily="18" charset="-78"/>
              </a:rPr>
              <a:t> </a:t>
            </a:r>
            <a:r>
              <a:rPr lang="en-US" sz="5000" b="1" dirty="0" smtClean="0">
                <a:solidFill>
                  <a:srgbClr val="FFFF00"/>
                </a:solidFill>
                <a:latin typeface="Andalus" pitchFamily="18" charset="-78"/>
                <a:cs typeface="Andalus" pitchFamily="18" charset="-78"/>
              </a:rPr>
              <a:t>Signaling </a:t>
            </a:r>
            <a:r>
              <a:rPr lang="en-US" sz="5000" b="1" dirty="0">
                <a:solidFill>
                  <a:srgbClr val="FFFF00"/>
                </a:solidFill>
                <a:latin typeface="Andalus" pitchFamily="18" charset="-78"/>
                <a:cs typeface="Andalus" pitchFamily="18" charset="-78"/>
              </a:rPr>
              <a:t>Defects and Disease </a:t>
            </a:r>
            <a:r>
              <a:rPr lang="en-GB" sz="5000" b="1" dirty="0">
                <a:solidFill>
                  <a:srgbClr val="FFFF00"/>
                </a:solidFill>
                <a:latin typeface="Andalus" pitchFamily="18" charset="-78"/>
                <a:cs typeface="Andalus" pitchFamily="18" charset="-78"/>
              </a:rPr>
              <a:t>12.1</a:t>
            </a:r>
            <a:endParaRPr lang="en-GB" sz="5000" dirty="0">
              <a:solidFill>
                <a:srgbClr val="FFFF00"/>
              </a:solidFill>
              <a:latin typeface="Andalus" pitchFamily="18" charset="-78"/>
              <a:cs typeface="Andalus" pitchFamily="18" charset="-78"/>
            </a:endParaRPr>
          </a:p>
          <a:p>
            <a:pPr marL="0" indent="0">
              <a:buNone/>
            </a:pPr>
            <a:endParaRPr lang="en-GB" dirty="0"/>
          </a:p>
        </p:txBody>
      </p:sp>
    </p:spTree>
    <p:extLst>
      <p:ext uri="{BB962C8B-B14F-4D97-AF65-F5344CB8AC3E}">
        <p14:creationId xmlns:p14="http://schemas.microsoft.com/office/powerpoint/2010/main" val="1448966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00"/>
                </a:solidFill>
                <a:effectLst>
                  <a:glow rad="228600">
                    <a:schemeClr val="accent2">
                      <a:satMod val="175000"/>
                      <a:alpha val="40000"/>
                    </a:schemeClr>
                  </a:glow>
                </a:effectLst>
                <a:latin typeface="Baskerville Old Face" pitchFamily="18" charset="0"/>
              </a:rPr>
              <a:t>closer look</a:t>
            </a:r>
            <a:endParaRPr lang="en-GB" sz="3600" dirty="0">
              <a:solidFill>
                <a:srgbClr val="FFFF00"/>
              </a:solidFill>
              <a:effectLst>
                <a:glow rad="228600">
                  <a:schemeClr val="accent2">
                    <a:satMod val="175000"/>
                    <a:alpha val="40000"/>
                  </a:schemeClr>
                </a:glow>
              </a:effectLst>
              <a:latin typeface="Baskerville Old Face" pitchFamily="18" charset="0"/>
            </a:endParaRPr>
          </a:p>
        </p:txBody>
      </p:sp>
      <p:sp>
        <p:nvSpPr>
          <p:cNvPr id="3" name="Content Placeholder 2"/>
          <p:cNvSpPr>
            <a:spLocks noGrp="1"/>
          </p:cNvSpPr>
          <p:nvPr>
            <p:ph sz="quarter" idx="13"/>
          </p:nvPr>
        </p:nvSpPr>
        <p:spPr>
          <a:xfrm>
            <a:off x="609600" y="2743200"/>
            <a:ext cx="7924800" cy="2590800"/>
          </a:xfrm>
        </p:spPr>
        <p:txBody>
          <a:bodyPr>
            <a:normAutofit/>
          </a:bodyPr>
          <a:lstStyle/>
          <a:p>
            <a:pPr marL="0" indent="0" algn="ctr">
              <a:buNone/>
            </a:pPr>
            <a:r>
              <a:rPr lang="en-US" sz="4800" dirty="0" smtClean="0">
                <a:latin typeface="Baskerville Old Face" pitchFamily="18" charset="0"/>
              </a:rPr>
              <a:t>Disease in Relation to the cell membrane.</a:t>
            </a:r>
            <a:endParaRPr lang="en-GB" sz="4800" dirty="0">
              <a:latin typeface="Baskerville Old Face" pitchFamily="18" charset="0"/>
            </a:endParaRPr>
          </a:p>
        </p:txBody>
      </p:sp>
    </p:spTree>
    <p:extLst>
      <p:ext uri="{BB962C8B-B14F-4D97-AF65-F5344CB8AC3E}">
        <p14:creationId xmlns:p14="http://schemas.microsoft.com/office/powerpoint/2010/main" val="1177912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731838"/>
          </a:xfrm>
        </p:spPr>
        <p:txBody>
          <a:bodyPr/>
          <a:lstStyle/>
          <a:p>
            <a:r>
              <a:rPr lang="en-US" sz="4400" dirty="0" smtClean="0">
                <a:ln>
                  <a:solidFill>
                    <a:srgbClr val="FFC000"/>
                  </a:solidFill>
                </a:ln>
                <a:solidFill>
                  <a:srgbClr val="FF0000"/>
                </a:solidFill>
                <a:effectLst>
                  <a:glow rad="101600">
                    <a:schemeClr val="accent4">
                      <a:satMod val="175000"/>
                      <a:alpha val="40000"/>
                    </a:schemeClr>
                  </a:glow>
                </a:effectLst>
                <a:latin typeface="Candara" pitchFamily="34" charset="0"/>
              </a:rPr>
              <a:t>RECAP….</a:t>
            </a:r>
            <a:endParaRPr lang="en-US" sz="4400" dirty="0">
              <a:ln>
                <a:solidFill>
                  <a:srgbClr val="FFC000"/>
                </a:solidFill>
              </a:ln>
              <a:solidFill>
                <a:srgbClr val="FF0000"/>
              </a:solidFill>
              <a:effectLst>
                <a:glow rad="101600">
                  <a:schemeClr val="accent4">
                    <a:satMod val="175000"/>
                    <a:alpha val="40000"/>
                  </a:schemeClr>
                </a:glow>
              </a:effectLst>
              <a:latin typeface="Candara" pitchFamily="34" charset="0"/>
            </a:endParaRPr>
          </a:p>
        </p:txBody>
      </p:sp>
      <p:sp>
        <p:nvSpPr>
          <p:cNvPr id="3" name="Content Placeholder 2"/>
          <p:cNvSpPr>
            <a:spLocks noGrp="1"/>
          </p:cNvSpPr>
          <p:nvPr>
            <p:ph sz="quarter" idx="13"/>
          </p:nvPr>
        </p:nvSpPr>
        <p:spPr>
          <a:xfrm>
            <a:off x="609600" y="2590800"/>
            <a:ext cx="7924800" cy="2895600"/>
          </a:xfrm>
        </p:spPr>
        <p:txBody>
          <a:bodyPr>
            <a:normAutofit/>
          </a:bodyPr>
          <a:lstStyle/>
          <a:p>
            <a:pPr marL="0" indent="0" algn="ctr">
              <a:buNone/>
            </a:pPr>
            <a:r>
              <a:rPr lang="en-US" sz="3200" dirty="0" smtClean="0">
                <a:latin typeface="Candara" pitchFamily="34" charset="0"/>
              </a:rPr>
              <a:t>Cell membranes are very crucial in coordinating cellular processes. They do this through channeling, transporting and signaling. </a:t>
            </a:r>
            <a:endParaRPr lang="en-US" sz="3200" dirty="0">
              <a:latin typeface="Candara" pitchFamily="34" charset="0"/>
            </a:endParaRPr>
          </a:p>
        </p:txBody>
      </p:sp>
    </p:spTree>
    <p:extLst>
      <p:ext uri="{BB962C8B-B14F-4D97-AF65-F5344CB8AC3E}">
        <p14:creationId xmlns:p14="http://schemas.microsoft.com/office/powerpoint/2010/main" val="2183452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en-US" sz="1800" b="1" dirty="0" smtClean="0">
                <a:latin typeface="Andalus"/>
              </a:rPr>
              <a:t>The </a:t>
            </a:r>
            <a:r>
              <a:rPr lang="en-US" sz="1800" b="1" dirty="0">
                <a:latin typeface="Andalus"/>
              </a:rPr>
              <a:t>cells in our bodies are constantly sending out and receiving signals. </a:t>
            </a:r>
            <a:endParaRPr lang="en-US" sz="1800" b="1" dirty="0" smtClean="0">
              <a:latin typeface="Andalus"/>
            </a:endParaRPr>
          </a:p>
          <a:p>
            <a:pPr marL="0" indent="0">
              <a:buNone/>
            </a:pPr>
            <a:endParaRPr lang="en-US" sz="1800" b="1" dirty="0" smtClean="0">
              <a:latin typeface="Andalus"/>
            </a:endParaRPr>
          </a:p>
          <a:p>
            <a:pPr>
              <a:buAutoNum type="arabicPeriod"/>
            </a:pPr>
            <a:r>
              <a:rPr lang="en-US" sz="1800" b="1" dirty="0" smtClean="0">
                <a:latin typeface="Andalus"/>
              </a:rPr>
              <a:t>But </a:t>
            </a:r>
            <a:r>
              <a:rPr lang="en-US" sz="1800" b="1" dirty="0">
                <a:latin typeface="Andalus"/>
              </a:rPr>
              <a:t>what if a cell fails to send out a signal at the proper time? </a:t>
            </a:r>
          </a:p>
          <a:p>
            <a:pPr>
              <a:buAutoNum type="arabicPeriod"/>
            </a:pPr>
            <a:r>
              <a:rPr lang="en-US" sz="1800" b="1" dirty="0" smtClean="0">
                <a:latin typeface="Andalus"/>
              </a:rPr>
              <a:t>Or </a:t>
            </a:r>
            <a:r>
              <a:rPr lang="en-US" sz="1800" b="1" dirty="0">
                <a:latin typeface="Andalus"/>
              </a:rPr>
              <a:t>what if a signal doesn't reach its target? </a:t>
            </a:r>
          </a:p>
          <a:p>
            <a:pPr>
              <a:buAutoNum type="arabicPeriod"/>
            </a:pPr>
            <a:r>
              <a:rPr lang="en-US" sz="1800" b="1" dirty="0" smtClean="0">
                <a:latin typeface="Andalus"/>
              </a:rPr>
              <a:t>What </a:t>
            </a:r>
            <a:r>
              <a:rPr lang="en-US" sz="1800" b="1" dirty="0">
                <a:latin typeface="Andalus"/>
              </a:rPr>
              <a:t>if a target cell does not respond to a </a:t>
            </a:r>
            <a:r>
              <a:rPr lang="en-US" sz="1800" b="1" dirty="0" smtClean="0">
                <a:latin typeface="Andalus"/>
              </a:rPr>
              <a:t>signal? </a:t>
            </a:r>
          </a:p>
          <a:p>
            <a:pPr>
              <a:buAutoNum type="arabicPeriod"/>
            </a:pPr>
            <a:r>
              <a:rPr lang="en-US" sz="1800" b="1" dirty="0" smtClean="0">
                <a:latin typeface="Andalus"/>
              </a:rPr>
              <a:t>Or </a:t>
            </a:r>
            <a:r>
              <a:rPr lang="en-US" sz="1800" b="1" dirty="0">
                <a:latin typeface="Andalus"/>
              </a:rPr>
              <a:t>a cell responds even though it has not received a signal? </a:t>
            </a:r>
            <a:endParaRPr lang="en-US" sz="1800" b="1" dirty="0" smtClean="0">
              <a:latin typeface="Andalus"/>
            </a:endParaRPr>
          </a:p>
          <a:p>
            <a:pPr marL="0" indent="0">
              <a:buNone/>
            </a:pPr>
            <a:endParaRPr lang="en-US" sz="1800" b="1" dirty="0" smtClean="0">
              <a:latin typeface="Andalus"/>
            </a:endParaRPr>
          </a:p>
          <a:p>
            <a:pPr marL="0" indent="0">
              <a:buNone/>
            </a:pPr>
            <a:r>
              <a:rPr lang="en-US" sz="1800" b="1" dirty="0" smtClean="0">
                <a:latin typeface="Andalus"/>
              </a:rPr>
              <a:t>These </a:t>
            </a:r>
            <a:r>
              <a:rPr lang="en-US" sz="1800" b="1" dirty="0">
                <a:latin typeface="Andalus"/>
              </a:rPr>
              <a:t>are just a few ways in which cell communication can go wrong, resulting in disease. </a:t>
            </a:r>
          </a:p>
        </p:txBody>
      </p:sp>
    </p:spTree>
    <p:extLst>
      <p:ext uri="{BB962C8B-B14F-4D97-AF65-F5344CB8AC3E}">
        <p14:creationId xmlns:p14="http://schemas.microsoft.com/office/powerpoint/2010/main" val="338070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200400"/>
            <a:ext cx="7924800" cy="2514600"/>
          </a:xfrm>
        </p:spPr>
        <p:txBody>
          <a:bodyPr>
            <a:normAutofit/>
          </a:bodyPr>
          <a:lstStyle/>
          <a:p>
            <a:pPr marL="0" indent="0" algn="ctr">
              <a:buNone/>
            </a:pPr>
            <a:r>
              <a:rPr lang="en-US" sz="3600" b="1" dirty="0">
                <a:latin typeface="Candara" pitchFamily="34" charset="0"/>
              </a:rPr>
              <a:t>In fact, most diseases involve at least one </a:t>
            </a:r>
            <a:r>
              <a:rPr lang="en-US" sz="3600" b="1" i="1" u="sng" dirty="0">
                <a:solidFill>
                  <a:srgbClr val="FF0000"/>
                </a:solidFill>
                <a:latin typeface="Candara" pitchFamily="34" charset="0"/>
              </a:rPr>
              <a:t>breakdown in cell communication</a:t>
            </a:r>
            <a:r>
              <a:rPr lang="en-US" sz="3600" b="1" dirty="0">
                <a:latin typeface="Candara" pitchFamily="34" charset="0"/>
              </a:rPr>
              <a:t>.</a:t>
            </a:r>
          </a:p>
          <a:p>
            <a:pPr marL="0" indent="0" algn="ctr">
              <a:buNone/>
            </a:pPr>
            <a:endParaRPr lang="en-US" sz="3600" b="1" dirty="0">
              <a:latin typeface="Candara" pitchFamily="34" charset="0"/>
            </a:endParaRPr>
          </a:p>
        </p:txBody>
      </p:sp>
    </p:spTree>
    <p:extLst>
      <p:ext uri="{BB962C8B-B14F-4D97-AF65-F5344CB8AC3E}">
        <p14:creationId xmlns:p14="http://schemas.microsoft.com/office/powerpoint/2010/main" val="91358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a:solidFill>
                    <a:srgbClr val="FF0000"/>
                  </a:solidFill>
                </a:ln>
                <a:solidFill>
                  <a:srgbClr val="FFFF00"/>
                </a:solidFill>
                <a:latin typeface="Courier New" pitchFamily="49" charset="0"/>
                <a:cs typeface="Courier New" pitchFamily="49" charset="0"/>
              </a:rPr>
              <a:t>Question: What if a signal is lost?</a:t>
            </a:r>
            <a:endParaRPr lang="en-US" b="1" dirty="0">
              <a:ln>
                <a:solidFill>
                  <a:srgbClr val="FF0000"/>
                </a:solidFill>
              </a:ln>
              <a:solidFill>
                <a:srgbClr val="FFFF00"/>
              </a:solidFill>
              <a:latin typeface="Courier New" pitchFamily="49" charset="0"/>
              <a:cs typeface="Courier New" pitchFamily="49"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90600" y="1676400"/>
            <a:ext cx="7010400" cy="4876799"/>
          </a:xfrm>
        </p:spPr>
      </p:pic>
    </p:spTree>
    <p:extLst>
      <p:ext uri="{BB962C8B-B14F-4D97-AF65-F5344CB8AC3E}">
        <p14:creationId xmlns:p14="http://schemas.microsoft.com/office/powerpoint/2010/main" val="2954453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0"/>
            <a:ext cx="7924800" cy="655638"/>
          </a:xfrm>
        </p:spPr>
        <p:txBody>
          <a:bodyPr/>
          <a:lstStyle/>
          <a:p>
            <a:pPr algn="ctr"/>
            <a:r>
              <a:rPr lang="en-US" dirty="0" smtClean="0">
                <a:effectLst>
                  <a:glow rad="139700">
                    <a:schemeClr val="accent2">
                      <a:satMod val="175000"/>
                      <a:alpha val="40000"/>
                    </a:schemeClr>
                  </a:glow>
                </a:effectLst>
              </a:rPr>
              <a:t>AM TALKING ABOUT DIABETES HERE</a:t>
            </a:r>
            <a:endParaRPr lang="en-US" dirty="0">
              <a:effectLst>
                <a:glow rad="139700">
                  <a:schemeClr val="accent2">
                    <a:satMod val="175000"/>
                    <a:alpha val="40000"/>
                  </a:schemeClr>
                </a:glow>
              </a:effectLst>
            </a:endParaRPr>
          </a:p>
        </p:txBody>
      </p:sp>
    </p:spTree>
    <p:extLst>
      <p:ext uri="{BB962C8B-B14F-4D97-AF65-F5344CB8AC3E}">
        <p14:creationId xmlns:p14="http://schemas.microsoft.com/office/powerpoint/2010/main" val="3828481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pPr algn="ctr"/>
            <a:r>
              <a:rPr lang="en-US" dirty="0" smtClean="0">
                <a:latin typeface="Century Schoolbook" pitchFamily="18" charset="0"/>
              </a:rPr>
              <a:t>NORMAL GLUCOSE REGULATION IN THE BODY</a:t>
            </a:r>
            <a:endParaRPr lang="en-US" dirty="0">
              <a:latin typeface="Century Schoolbook" pitchFamily="18" charset="0"/>
            </a:endParaRPr>
          </a:p>
        </p:txBody>
      </p:sp>
      <p:sp>
        <p:nvSpPr>
          <p:cNvPr id="3" name="Content Placeholder 2"/>
          <p:cNvSpPr>
            <a:spLocks noGrp="1"/>
          </p:cNvSpPr>
          <p:nvPr>
            <p:ph sz="quarter" idx="13"/>
          </p:nvPr>
        </p:nvSpPr>
        <p:spPr>
          <a:xfrm>
            <a:off x="609600" y="2057400"/>
            <a:ext cx="7924800" cy="4114800"/>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50000"/>
              </a:lnSpc>
              <a:buNone/>
            </a:pPr>
            <a:r>
              <a:rPr lang="en-US" sz="2000" b="1" dirty="0">
                <a:latin typeface="Courier New" pitchFamily="49" charset="0"/>
                <a:cs typeface="Courier New" pitchFamily="49" charset="0"/>
              </a:rPr>
              <a:t>After food enters the </a:t>
            </a:r>
            <a:r>
              <a:rPr lang="en-US" sz="2000" b="1" dirty="0" smtClean="0">
                <a:latin typeface="Courier New" pitchFamily="49" charset="0"/>
                <a:cs typeface="Courier New" pitchFamily="49" charset="0"/>
              </a:rPr>
              <a:t>body,</a:t>
            </a:r>
          </a:p>
          <a:p>
            <a:pPr>
              <a:lnSpc>
                <a:spcPct val="150000"/>
              </a:lnSpc>
              <a:buFont typeface="Wingdings" pitchFamily="2" charset="2"/>
              <a:buChar char="Ø"/>
            </a:pPr>
            <a:r>
              <a:rPr lang="en-US" sz="2000" b="1" dirty="0" smtClean="0">
                <a:latin typeface="Courier New" pitchFamily="49" charset="0"/>
                <a:cs typeface="Courier New" pitchFamily="49" charset="0"/>
              </a:rPr>
              <a:t>It </a:t>
            </a:r>
            <a:r>
              <a:rPr lang="en-US" sz="2000" b="1" dirty="0">
                <a:latin typeface="Courier New" pitchFamily="49" charset="0"/>
                <a:cs typeface="Courier New" pitchFamily="49" charset="0"/>
              </a:rPr>
              <a:t>is broken down and sugar enters the </a:t>
            </a:r>
            <a:r>
              <a:rPr lang="en-US" sz="2000" b="1" dirty="0" smtClean="0">
                <a:latin typeface="Courier New" pitchFamily="49" charset="0"/>
                <a:cs typeface="Courier New" pitchFamily="49" charset="0"/>
              </a:rPr>
              <a:t>bloodstream.</a:t>
            </a:r>
          </a:p>
          <a:p>
            <a:pPr>
              <a:lnSpc>
                <a:spcPct val="150000"/>
              </a:lnSpc>
              <a:buFont typeface="Wingdings" pitchFamily="2" charset="2"/>
              <a:buChar char="Ø"/>
            </a:pPr>
            <a:r>
              <a:rPr lang="en-US" sz="2000" b="1" dirty="0" smtClean="0">
                <a:latin typeface="Courier New" pitchFamily="49" charset="0"/>
                <a:cs typeface="Courier New" pitchFamily="49" charset="0"/>
              </a:rPr>
              <a:t>Sugar </a:t>
            </a:r>
            <a:r>
              <a:rPr lang="en-US" sz="2000" b="1" dirty="0">
                <a:latin typeface="Courier New" pitchFamily="49" charset="0"/>
                <a:cs typeface="Courier New" pitchFamily="49" charset="0"/>
              </a:rPr>
              <a:t>stimulates cells in the pancreas to release insulin </a:t>
            </a:r>
          </a:p>
          <a:p>
            <a:pPr>
              <a:lnSpc>
                <a:spcPct val="150000"/>
              </a:lnSpc>
              <a:buFont typeface="Wingdings" pitchFamily="2" charset="2"/>
              <a:buChar char="Ø"/>
            </a:pPr>
            <a:r>
              <a:rPr lang="en-US" sz="2000" b="1" dirty="0" smtClean="0">
                <a:latin typeface="Courier New" pitchFamily="49" charset="0"/>
                <a:cs typeface="Courier New" pitchFamily="49" charset="0"/>
              </a:rPr>
              <a:t>Insulin </a:t>
            </a:r>
            <a:r>
              <a:rPr lang="en-US" sz="2000" b="1" dirty="0">
                <a:latin typeface="Courier New" pitchFamily="49" charset="0"/>
                <a:cs typeface="Courier New" pitchFamily="49" charset="0"/>
              </a:rPr>
              <a:t>travels through the blood to other cells in the body and signals them to take up </a:t>
            </a:r>
            <a:r>
              <a:rPr lang="en-US" sz="2000" b="1" dirty="0" smtClean="0">
                <a:latin typeface="Courier New" pitchFamily="49" charset="0"/>
                <a:cs typeface="Courier New" pitchFamily="49" charset="0"/>
              </a:rPr>
              <a:t>sugar.</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2010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3600" b="1" dirty="0">
                <a:latin typeface="Courier New" pitchFamily="49" charset="0"/>
                <a:cs typeface="Courier New" pitchFamily="49" charset="0"/>
              </a:rPr>
              <a:t>Normally, cells in the pancreas release a signal, called insulin, that tells your liver, muscle and fat cells to store this sugar for later use. </a:t>
            </a:r>
          </a:p>
        </p:txBody>
      </p:sp>
    </p:spTree>
    <p:extLst>
      <p:ext uri="{BB962C8B-B14F-4D97-AF65-F5344CB8AC3E}">
        <p14:creationId xmlns:p14="http://schemas.microsoft.com/office/powerpoint/2010/main" val="398170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n>
                  <a:solidFill>
                    <a:srgbClr val="FFFF00"/>
                  </a:solidFill>
                </a:ln>
                <a:solidFill>
                  <a:srgbClr val="FF0000"/>
                </a:solidFill>
                <a:latin typeface="Lucida Calligraphy" pitchFamily="66" charset="0"/>
              </a:rPr>
              <a:t>AIM</a:t>
            </a:r>
            <a:endParaRPr lang="en-GB" sz="4400" dirty="0">
              <a:ln>
                <a:solidFill>
                  <a:srgbClr val="FFFF00"/>
                </a:solidFill>
              </a:ln>
              <a:solidFill>
                <a:srgbClr val="FF0000"/>
              </a:solidFill>
              <a:latin typeface="Lucida Calligraphy" pitchFamily="66" charset="0"/>
            </a:endParaRPr>
          </a:p>
        </p:txBody>
      </p:sp>
      <p:sp>
        <p:nvSpPr>
          <p:cNvPr id="3" name="Content Placeholder 2"/>
          <p:cNvSpPr>
            <a:spLocks noGrp="1"/>
          </p:cNvSpPr>
          <p:nvPr>
            <p:ph sz="quarter" idx="13"/>
          </p:nvPr>
        </p:nvSpPr>
        <p:spPr/>
        <p:txBody>
          <a:bodyPr>
            <a:normAutofit/>
          </a:bodyPr>
          <a:lstStyle/>
          <a:p>
            <a:pPr marL="0" indent="0">
              <a:buNone/>
            </a:pPr>
            <a:r>
              <a:rPr lang="en-US" sz="2400" dirty="0" smtClean="0">
                <a:latin typeface="Baskerville Old Face" pitchFamily="18" charset="0"/>
              </a:rPr>
              <a:t>To understand </a:t>
            </a:r>
            <a:r>
              <a:rPr lang="en-US" sz="2400" u="sng" dirty="0" smtClean="0">
                <a:solidFill>
                  <a:srgbClr val="FFFF00"/>
                </a:solidFill>
                <a:latin typeface="Baskerville Old Face" pitchFamily="18" charset="0"/>
              </a:rPr>
              <a:t>cellular processes</a:t>
            </a:r>
            <a:r>
              <a:rPr lang="en-US" sz="2400" dirty="0" smtClean="0">
                <a:latin typeface="Baskerville Old Face" pitchFamily="18" charset="0"/>
              </a:rPr>
              <a:t>, in relation to the cell membrane, that result into disease. </a:t>
            </a:r>
          </a:p>
          <a:p>
            <a:pPr marL="0" indent="0">
              <a:buNone/>
            </a:pPr>
            <a:endParaRPr lang="en-US" sz="2400" dirty="0">
              <a:latin typeface="Baskerville Old Face" pitchFamily="18" charset="0"/>
            </a:endParaRPr>
          </a:p>
          <a:p>
            <a:pPr marL="0" indent="0">
              <a:buNone/>
            </a:pPr>
            <a:r>
              <a:rPr lang="en-US" sz="2400" b="1" dirty="0" smtClean="0">
                <a:solidFill>
                  <a:schemeClr val="bg1"/>
                </a:solidFill>
                <a:latin typeface="Baskerville Old Face" pitchFamily="18" charset="0"/>
              </a:rPr>
              <a:t>Focus:</a:t>
            </a:r>
          </a:p>
          <a:p>
            <a:pPr>
              <a:buFont typeface="Wingdings" pitchFamily="2" charset="2"/>
              <a:buChar char="Ø"/>
            </a:pPr>
            <a:r>
              <a:rPr lang="en-US" sz="2400" b="1" dirty="0" smtClean="0">
                <a:solidFill>
                  <a:schemeClr val="bg1"/>
                </a:solidFill>
                <a:latin typeface="Baskerville Old Face" pitchFamily="18" charset="0"/>
              </a:rPr>
              <a:t>Cancer</a:t>
            </a:r>
          </a:p>
          <a:p>
            <a:pPr>
              <a:buFont typeface="Wingdings" pitchFamily="2" charset="2"/>
              <a:buChar char="Ø"/>
            </a:pPr>
            <a:r>
              <a:rPr lang="en-US" sz="2400" b="1" dirty="0" smtClean="0">
                <a:solidFill>
                  <a:schemeClr val="bg1"/>
                </a:solidFill>
                <a:latin typeface="Baskerville Old Face" pitchFamily="18" charset="0"/>
              </a:rPr>
              <a:t>Diabetes</a:t>
            </a:r>
          </a:p>
          <a:p>
            <a:pPr>
              <a:buFont typeface="Wingdings" pitchFamily="2" charset="2"/>
              <a:buChar char="Ø"/>
            </a:pPr>
            <a:r>
              <a:rPr lang="en-US" sz="2400" b="1" dirty="0" smtClean="0">
                <a:solidFill>
                  <a:schemeClr val="bg1"/>
                </a:solidFill>
                <a:latin typeface="Baskerville Old Face" pitchFamily="18" charset="0"/>
              </a:rPr>
              <a:t>Auto-immunity</a:t>
            </a:r>
          </a:p>
          <a:p>
            <a:pPr>
              <a:buFont typeface="Wingdings" pitchFamily="2" charset="2"/>
              <a:buChar char="Ø"/>
            </a:pPr>
            <a:r>
              <a:rPr lang="en-US" sz="2400" b="1" dirty="0" smtClean="0">
                <a:solidFill>
                  <a:schemeClr val="bg1"/>
                </a:solidFill>
                <a:latin typeface="Baskerville Old Face" pitchFamily="18" charset="0"/>
              </a:rPr>
              <a:t>Neural Degeneration</a:t>
            </a:r>
            <a:endParaRPr lang="en-GB" sz="2400" b="1" dirty="0">
              <a:solidFill>
                <a:schemeClr val="bg1"/>
              </a:solidFill>
              <a:latin typeface="Baskerville Old Face" pitchFamily="18" charset="0"/>
            </a:endParaRPr>
          </a:p>
        </p:txBody>
      </p:sp>
    </p:spTree>
    <p:extLst>
      <p:ext uri="{BB962C8B-B14F-4D97-AF65-F5344CB8AC3E}">
        <p14:creationId xmlns:p14="http://schemas.microsoft.com/office/powerpoint/2010/main" val="17740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2800" b="1" dirty="0">
                <a:solidFill>
                  <a:srgbClr val="FFFF00"/>
                </a:solidFill>
                <a:latin typeface="Courier New" pitchFamily="49" charset="0"/>
                <a:cs typeface="Courier New" pitchFamily="49" charset="0"/>
              </a:rPr>
              <a:t>In type I diabetes</a:t>
            </a:r>
            <a:r>
              <a:rPr lang="en-US" sz="2800" b="1" dirty="0">
                <a:latin typeface="Courier New" pitchFamily="49" charset="0"/>
                <a:cs typeface="Courier New" pitchFamily="49" charset="0"/>
              </a:rPr>
              <a:t>, the pancreatic cells that produce insulin are lost. Consequently, </a:t>
            </a:r>
            <a:r>
              <a:rPr lang="en-US" sz="2800" b="1" dirty="0">
                <a:solidFill>
                  <a:srgbClr val="FFFF00"/>
                </a:solidFill>
                <a:latin typeface="Courier New" pitchFamily="49" charset="0"/>
                <a:cs typeface="Courier New" pitchFamily="49" charset="0"/>
              </a:rPr>
              <a:t>the insulin signal is also lost.</a:t>
            </a:r>
            <a:r>
              <a:rPr lang="en-US" sz="2800" b="1" dirty="0">
                <a:latin typeface="Courier New" pitchFamily="49" charset="0"/>
                <a:cs typeface="Courier New" pitchFamily="49" charset="0"/>
              </a:rPr>
              <a:t> As a result, sugar accumulates to toxic levels in the blood. Without treatment, diabetes can lead to </a:t>
            </a:r>
            <a:r>
              <a:rPr lang="en-US" sz="2800" b="1" dirty="0">
                <a:solidFill>
                  <a:srgbClr val="FF0000"/>
                </a:solidFill>
                <a:latin typeface="Courier New" pitchFamily="49" charset="0"/>
                <a:cs typeface="Courier New" pitchFamily="49" charset="0"/>
              </a:rPr>
              <a:t>kidney failure</a:t>
            </a:r>
            <a:r>
              <a:rPr lang="en-US" sz="2800" b="1" dirty="0">
                <a:latin typeface="Courier New" pitchFamily="49" charset="0"/>
                <a:cs typeface="Courier New" pitchFamily="49" charset="0"/>
              </a:rPr>
              <a:t>, </a:t>
            </a:r>
            <a:r>
              <a:rPr lang="en-US" sz="2800" b="1" dirty="0">
                <a:solidFill>
                  <a:srgbClr val="00B050"/>
                </a:solidFill>
                <a:latin typeface="Courier New" pitchFamily="49" charset="0"/>
                <a:cs typeface="Courier New" pitchFamily="49" charset="0"/>
              </a:rPr>
              <a:t>blindness</a:t>
            </a:r>
            <a:r>
              <a:rPr lang="en-US" sz="2800" b="1" dirty="0">
                <a:latin typeface="Courier New" pitchFamily="49" charset="0"/>
                <a:cs typeface="Courier New" pitchFamily="49" charset="0"/>
              </a:rPr>
              <a:t> and </a:t>
            </a:r>
            <a:r>
              <a:rPr lang="en-US" sz="2800" b="1" dirty="0">
                <a:solidFill>
                  <a:srgbClr val="00B0F0"/>
                </a:solidFill>
                <a:latin typeface="Courier New" pitchFamily="49" charset="0"/>
                <a:cs typeface="Courier New" pitchFamily="49" charset="0"/>
              </a:rPr>
              <a:t>heart disease</a:t>
            </a:r>
            <a:r>
              <a:rPr lang="en-US" sz="2800" b="1" dirty="0">
                <a:latin typeface="Courier New" pitchFamily="49" charset="0"/>
                <a:cs typeface="Courier New" pitchFamily="49" charset="0"/>
              </a:rPr>
              <a:t> in later life.</a:t>
            </a:r>
          </a:p>
          <a:p>
            <a:pPr marL="0" indent="0" algn="ctr">
              <a:buNone/>
            </a:pPr>
            <a:endParaRPr lang="en-US" sz="2800" b="1" dirty="0">
              <a:latin typeface="Courier New" pitchFamily="49" charset="0"/>
              <a:cs typeface="Courier New" pitchFamily="49" charset="0"/>
            </a:endParaRPr>
          </a:p>
        </p:txBody>
      </p:sp>
    </p:spTree>
    <p:extLst>
      <p:ext uri="{BB962C8B-B14F-4D97-AF65-F5344CB8AC3E}">
        <p14:creationId xmlns:p14="http://schemas.microsoft.com/office/powerpoint/2010/main" val="42791127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55638"/>
          </a:xfrm>
          <a:solidFill>
            <a:schemeClr val="tx2">
              <a:lumMod val="50000"/>
            </a:schemeClr>
          </a:solidFill>
          <a:ln>
            <a:solidFill>
              <a:srgbClr val="FFC000"/>
            </a:solidFill>
          </a:ln>
        </p:spPr>
        <p:txBody>
          <a:bodyPr/>
          <a:lstStyle/>
          <a:p>
            <a:pPr algn="ctr"/>
            <a:r>
              <a:rPr lang="en-US" sz="3600" dirty="0" smtClean="0">
                <a:ln>
                  <a:solidFill>
                    <a:srgbClr val="FF0000"/>
                  </a:solidFill>
                </a:ln>
                <a:latin typeface="Baskerville Old Face" pitchFamily="18" charset="0"/>
              </a:rPr>
              <a:t>2. DIABETES</a:t>
            </a:r>
            <a:endParaRPr lang="en-GB" sz="3600" dirty="0">
              <a:ln>
                <a:solidFill>
                  <a:srgbClr val="FF0000"/>
                </a:solidFill>
              </a:ln>
              <a:latin typeface="Baskerville Old Face" pitchFamily="18" charset="0"/>
            </a:endParaRPr>
          </a:p>
        </p:txBody>
      </p:sp>
      <p:sp>
        <p:nvSpPr>
          <p:cNvPr id="3" name="Content Placeholder 2"/>
          <p:cNvSpPr>
            <a:spLocks noGrp="1"/>
          </p:cNvSpPr>
          <p:nvPr>
            <p:ph sz="quarter" idx="13"/>
          </p:nvPr>
        </p:nvSpPr>
        <p:spPr>
          <a:xfrm>
            <a:off x="609600" y="2667000"/>
            <a:ext cx="7924800" cy="3048000"/>
          </a:xfrm>
        </p:spPr>
        <p:txBody>
          <a:bodyPr>
            <a:noAutofit/>
          </a:bodyPr>
          <a:lstStyle/>
          <a:p>
            <a:pPr marL="0" indent="0">
              <a:buNone/>
            </a:pPr>
            <a:r>
              <a:rPr lang="en-US" sz="2800" dirty="0" smtClean="0">
                <a:latin typeface="Arial" pitchFamily="34" charset="0"/>
                <a:cs typeface="Arial" pitchFamily="34" charset="0"/>
              </a:rPr>
              <a:t>Diabetes </a:t>
            </a:r>
            <a:r>
              <a:rPr lang="en-US" sz="2800" dirty="0">
                <a:latin typeface="Arial" pitchFamily="34" charset="0"/>
                <a:cs typeface="Arial" pitchFamily="34" charset="0"/>
              </a:rPr>
              <a:t>is characterized by an excessive excretion of </a:t>
            </a:r>
            <a:r>
              <a:rPr lang="en-US" sz="2800" dirty="0" smtClean="0">
                <a:latin typeface="Arial" pitchFamily="34" charset="0"/>
                <a:cs typeface="Arial" pitchFamily="34" charset="0"/>
              </a:rPr>
              <a:t>urine. The </a:t>
            </a:r>
            <a:r>
              <a:rPr lang="en-US" sz="2800" dirty="0">
                <a:latin typeface="Arial" pitchFamily="34" charset="0"/>
                <a:cs typeface="Arial" pitchFamily="34" charset="0"/>
              </a:rPr>
              <a:t>most common form is diabetes mellitus, which </a:t>
            </a:r>
            <a:r>
              <a:rPr lang="en-US" sz="2800" dirty="0" smtClean="0">
                <a:latin typeface="Arial" pitchFamily="34" charset="0"/>
                <a:cs typeface="Arial" pitchFamily="34" charset="0"/>
              </a:rPr>
              <a:t>is caused </a:t>
            </a:r>
            <a:r>
              <a:rPr lang="en-US" sz="2800" dirty="0">
                <a:latin typeface="Arial" pitchFamily="34" charset="0"/>
                <a:cs typeface="Arial" pitchFamily="34" charset="0"/>
              </a:rPr>
              <a:t>by a disturbance in insulin function that results </a:t>
            </a:r>
            <a:r>
              <a:rPr lang="en-US" sz="2800" dirty="0" smtClean="0">
                <a:latin typeface="Arial" pitchFamily="34" charset="0"/>
                <a:cs typeface="Arial" pitchFamily="34" charset="0"/>
              </a:rPr>
              <a:t>in an </a:t>
            </a:r>
            <a:r>
              <a:rPr lang="en-US" sz="2800" dirty="0">
                <a:latin typeface="Arial" pitchFamily="34" charset="0"/>
                <a:cs typeface="Arial" pitchFamily="34" charset="0"/>
              </a:rPr>
              <a:t>inability to metabolize glucose. </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3198238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133600"/>
            <a:ext cx="7924800" cy="3581400"/>
          </a:xfrm>
        </p:spPr>
        <p:txBody>
          <a:bodyPr>
            <a:normAutofit/>
          </a:bodyPr>
          <a:lstStyle/>
          <a:p>
            <a:pPr marL="0" indent="0" algn="ctr">
              <a:buNone/>
            </a:pPr>
            <a:r>
              <a:rPr lang="en-US" sz="2800" dirty="0">
                <a:latin typeface="Arial" pitchFamily="34" charset="0"/>
                <a:cs typeface="Arial" pitchFamily="34" charset="0"/>
              </a:rPr>
              <a:t>There is a large increase in the plasma level of glucose that, if unchecked, can lead to serious complications such as renal failure, blindness and limb amputation. One of the spectacular successes of modern medicine has been the control of diabetes by administering </a:t>
            </a:r>
            <a:r>
              <a:rPr lang="en-GB" sz="2800" dirty="0">
                <a:latin typeface="Arial" pitchFamily="34" charset="0"/>
                <a:cs typeface="Arial" pitchFamily="34" charset="0"/>
              </a:rPr>
              <a:t>purified insulin</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a:p>
            <a:pPr marL="0" indent="0" algn="ctr">
              <a:buNone/>
            </a:pPr>
            <a:endParaRPr lang="en-GB" sz="2800" dirty="0"/>
          </a:p>
        </p:txBody>
      </p:sp>
    </p:spTree>
    <p:extLst>
      <p:ext uri="{BB962C8B-B14F-4D97-AF65-F5344CB8AC3E}">
        <p14:creationId xmlns:p14="http://schemas.microsoft.com/office/powerpoint/2010/main" val="792650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latin typeface="Andalus" pitchFamily="18" charset="-78"/>
                <a:cs typeface="Andalus" pitchFamily="18" charset="-78"/>
              </a:rPr>
              <a:t>Types…</a:t>
            </a:r>
            <a:endParaRPr lang="en-GB" dirty="0">
              <a:solidFill>
                <a:srgbClr val="FFFF00"/>
              </a:solidFill>
              <a:latin typeface="Andalus" pitchFamily="18" charset="-78"/>
              <a:cs typeface="Andalus" pitchFamily="18" charset="-78"/>
            </a:endParaRPr>
          </a:p>
        </p:txBody>
      </p:sp>
      <p:sp>
        <p:nvSpPr>
          <p:cNvPr id="3" name="Content Placeholder 2"/>
          <p:cNvSpPr>
            <a:spLocks noGrp="1"/>
          </p:cNvSpPr>
          <p:nvPr>
            <p:ph sz="quarter" idx="13"/>
          </p:nvPr>
        </p:nvSpPr>
        <p:spPr>
          <a:xfrm>
            <a:off x="609600" y="2667000"/>
            <a:ext cx="7924800" cy="3048000"/>
          </a:xfrm>
        </p:spPr>
        <p:txBody>
          <a:bodyPr>
            <a:normAutofit/>
          </a:bodyPr>
          <a:lstStyle/>
          <a:p>
            <a:pPr>
              <a:buAutoNum type="arabicPeriod"/>
            </a:pPr>
            <a:r>
              <a:rPr lang="en-US" sz="3600" dirty="0" smtClean="0"/>
              <a:t>Diabetes Mellitus </a:t>
            </a:r>
          </a:p>
          <a:p>
            <a:pPr>
              <a:buAutoNum type="arabicPeriod"/>
            </a:pPr>
            <a:r>
              <a:rPr lang="en-US" sz="3600" dirty="0" smtClean="0"/>
              <a:t>Diabetes </a:t>
            </a:r>
            <a:r>
              <a:rPr lang="en-US" sz="3600" dirty="0" err="1" smtClean="0"/>
              <a:t>Insipidus</a:t>
            </a:r>
            <a:r>
              <a:rPr lang="en-US" sz="3600" dirty="0" smtClean="0"/>
              <a:t> </a:t>
            </a:r>
            <a:endParaRPr lang="en-GB" sz="3600" dirty="0"/>
          </a:p>
        </p:txBody>
      </p:sp>
    </p:spTree>
    <p:extLst>
      <p:ext uri="{BB962C8B-B14F-4D97-AF65-F5344CB8AC3E}">
        <p14:creationId xmlns:p14="http://schemas.microsoft.com/office/powerpoint/2010/main" val="2281824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143000"/>
            <a:ext cx="7924800" cy="4876800"/>
          </a:xfrm>
          <a:ln>
            <a:solidFill>
              <a:srgbClr val="FFFF00">
                <a:alpha val="25000"/>
              </a:srgbClr>
            </a:solidFill>
          </a:ln>
          <a:effectLst>
            <a:glow rad="139700">
              <a:schemeClr val="accent2">
                <a:satMod val="175000"/>
                <a:alpha val="40000"/>
              </a:scheme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a:normAutofit lnSpcReduction="10000"/>
          </a:bodyPr>
          <a:lstStyle/>
          <a:p>
            <a:pPr marL="0" indent="0" algn="ctr">
              <a:buNone/>
            </a:pPr>
            <a:r>
              <a:rPr lang="en-US" sz="3600" dirty="0">
                <a:latin typeface="Courier New" pitchFamily="49" charset="0"/>
                <a:cs typeface="Courier New" pitchFamily="49" charset="0"/>
              </a:rPr>
              <a:t>Type 1 diabetes, which is also known as </a:t>
            </a:r>
            <a:r>
              <a:rPr lang="en-US" sz="3600" b="1" i="1" u="sng" dirty="0">
                <a:solidFill>
                  <a:srgbClr val="FF0000"/>
                </a:solidFill>
                <a:latin typeface="Courier New" pitchFamily="49" charset="0"/>
                <a:cs typeface="Courier New" pitchFamily="49" charset="0"/>
              </a:rPr>
              <a:t>insulin-dependent diabetes mellitus</a:t>
            </a:r>
            <a:r>
              <a:rPr lang="en-US" sz="3600" dirty="0">
                <a:latin typeface="Courier New" pitchFamily="49" charset="0"/>
                <a:cs typeface="Courier New" pitchFamily="49" charset="0"/>
              </a:rPr>
              <a:t>, is caused by an </a:t>
            </a:r>
            <a:r>
              <a:rPr lang="en-US" sz="3600" dirty="0" smtClean="0">
                <a:latin typeface="Courier New" pitchFamily="49" charset="0"/>
                <a:cs typeface="Courier New" pitchFamily="49" charset="0"/>
              </a:rPr>
              <a:t>auto-immune </a:t>
            </a:r>
            <a:r>
              <a:rPr lang="en-US" sz="3600" dirty="0">
                <a:latin typeface="Courier New" pitchFamily="49" charset="0"/>
                <a:cs typeface="Courier New" pitchFamily="49" charset="0"/>
              </a:rPr>
              <a:t>destruction of the </a:t>
            </a:r>
            <a:r>
              <a:rPr lang="en-US" sz="3600" b="1" u="sng" dirty="0">
                <a:solidFill>
                  <a:srgbClr val="00B0F0"/>
                </a:solidFill>
                <a:latin typeface="Courier New" pitchFamily="49" charset="0"/>
                <a:cs typeface="Courier New" pitchFamily="49" charset="0"/>
              </a:rPr>
              <a:t>insulin-secreting β-cells</a:t>
            </a:r>
            <a:r>
              <a:rPr lang="en-US" sz="3600" dirty="0">
                <a:latin typeface="Courier New" pitchFamily="49" charset="0"/>
                <a:cs typeface="Courier New" pitchFamily="49" charset="0"/>
              </a:rPr>
              <a:t> </a:t>
            </a:r>
            <a:r>
              <a:rPr lang="en-US" sz="3600" dirty="0" smtClean="0">
                <a:latin typeface="Courier New" pitchFamily="49" charset="0"/>
                <a:cs typeface="Courier New" pitchFamily="49" charset="0"/>
              </a:rPr>
              <a:t>responsible for synthesizing and releasing insulin.</a:t>
            </a:r>
            <a:endParaRPr lang="en-GB" sz="3600" dirty="0">
              <a:latin typeface="Courier New" pitchFamily="49" charset="0"/>
              <a:cs typeface="Courier New" pitchFamily="49" charset="0"/>
            </a:endParaRPr>
          </a:p>
        </p:txBody>
      </p:sp>
    </p:spTree>
    <p:extLst>
      <p:ext uri="{BB962C8B-B14F-4D97-AF65-F5344CB8AC3E}">
        <p14:creationId xmlns:p14="http://schemas.microsoft.com/office/powerpoint/2010/main" val="356352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143000"/>
            <a:ext cx="7924800" cy="4876800"/>
          </a:xfrm>
          <a:ln>
            <a:solidFill>
              <a:srgbClr val="FFFF00">
                <a:alpha val="25000"/>
              </a:srgbClr>
            </a:solidFill>
          </a:ln>
          <a:effectLst>
            <a:glow rad="228600">
              <a:srgbClr val="FF0000">
                <a:alpha val="40000"/>
              </a:srgbClr>
            </a:glow>
            <a:outerShdw blurRad="38100" dist="25400" dir="5400000" rotWithShape="0">
              <a:srgbClr val="000000">
                <a:alpha val="40000"/>
              </a:srgbClr>
            </a:outerShdw>
          </a:effectLst>
        </p:spPr>
        <p:style>
          <a:lnRef idx="3">
            <a:schemeClr val="lt1"/>
          </a:lnRef>
          <a:fillRef idx="1">
            <a:schemeClr val="dk1"/>
          </a:fillRef>
          <a:effectRef idx="1">
            <a:schemeClr val="dk1"/>
          </a:effectRef>
          <a:fontRef idx="minor">
            <a:schemeClr val="lt1"/>
          </a:fontRef>
        </p:style>
        <p:txBody>
          <a:bodyPr>
            <a:normAutofit/>
          </a:bodyPr>
          <a:lstStyle/>
          <a:p>
            <a:pPr marL="0" indent="0" algn="ctr">
              <a:buNone/>
            </a:pPr>
            <a:r>
              <a:rPr lang="en-US" sz="3600" dirty="0">
                <a:latin typeface="Courier New" pitchFamily="49" charset="0"/>
                <a:cs typeface="Courier New" pitchFamily="49" charset="0"/>
              </a:rPr>
              <a:t>Type 2 diabetes, also known as </a:t>
            </a:r>
            <a:r>
              <a:rPr lang="en-US" sz="3600" b="1" u="sng" dirty="0">
                <a:solidFill>
                  <a:srgbClr val="FFFF00"/>
                </a:solidFill>
                <a:latin typeface="Courier New" pitchFamily="49" charset="0"/>
                <a:cs typeface="Courier New" pitchFamily="49" charset="0"/>
              </a:rPr>
              <a:t>non-insulin-dependent diabetes mellitus</a:t>
            </a:r>
            <a:r>
              <a:rPr lang="en-US" sz="3600" dirty="0">
                <a:latin typeface="Courier New" pitchFamily="49" charset="0"/>
                <a:cs typeface="Courier New" pitchFamily="49" charset="0"/>
              </a:rPr>
              <a:t>, usually develops after the age of 40 and is caused by a combination of both </a:t>
            </a:r>
            <a:r>
              <a:rPr lang="en-US" sz="3600" b="1" u="sng" dirty="0">
                <a:solidFill>
                  <a:srgbClr val="FF0000"/>
                </a:solidFill>
                <a:latin typeface="Courier New" pitchFamily="49" charset="0"/>
                <a:cs typeface="Courier New" pitchFamily="49" charset="0"/>
              </a:rPr>
              <a:t>insulin resistance</a:t>
            </a:r>
            <a:r>
              <a:rPr lang="en-US" sz="3600" dirty="0">
                <a:latin typeface="Courier New" pitchFamily="49" charset="0"/>
                <a:cs typeface="Courier New" pitchFamily="49" charset="0"/>
              </a:rPr>
              <a:t> and </a:t>
            </a:r>
            <a:r>
              <a:rPr lang="en-US" sz="3600" b="1" u="sng" dirty="0">
                <a:solidFill>
                  <a:srgbClr val="00B0F0"/>
                </a:solidFill>
                <a:latin typeface="Courier New" pitchFamily="49" charset="0"/>
                <a:cs typeface="Courier New" pitchFamily="49" charset="0"/>
              </a:rPr>
              <a:t>insulin </a:t>
            </a:r>
            <a:r>
              <a:rPr lang="en-US" sz="3600" b="1" u="sng" dirty="0" smtClean="0">
                <a:solidFill>
                  <a:srgbClr val="00B0F0"/>
                </a:solidFill>
                <a:latin typeface="Courier New" pitchFamily="49" charset="0"/>
                <a:cs typeface="Courier New" pitchFamily="49" charset="0"/>
              </a:rPr>
              <a:t>deﬁciency</a:t>
            </a:r>
            <a:r>
              <a:rPr lang="en-US" sz="3600" dirty="0" smtClean="0">
                <a:latin typeface="Courier New" pitchFamily="49" charset="0"/>
                <a:cs typeface="Courier New" pitchFamily="49" charset="0"/>
              </a:rPr>
              <a:t>.</a:t>
            </a:r>
            <a:endParaRPr lang="en-GB" sz="3600" dirty="0">
              <a:latin typeface="Courier New" pitchFamily="49" charset="0"/>
              <a:cs typeface="Courier New" pitchFamily="49" charset="0"/>
            </a:endParaRPr>
          </a:p>
        </p:txBody>
      </p:sp>
    </p:spTree>
    <p:extLst>
      <p:ext uri="{BB962C8B-B14F-4D97-AF65-F5344CB8AC3E}">
        <p14:creationId xmlns:p14="http://schemas.microsoft.com/office/powerpoint/2010/main" val="32952771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0" y="533400"/>
            <a:ext cx="8458200" cy="5791200"/>
          </a:xfrm>
        </p:spPr>
      </p:pic>
    </p:spTree>
    <p:extLst>
      <p:ext uri="{BB962C8B-B14F-4D97-AF65-F5344CB8AC3E}">
        <p14:creationId xmlns:p14="http://schemas.microsoft.com/office/powerpoint/2010/main" val="3153826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381000"/>
            <a:ext cx="8229599" cy="6096000"/>
          </a:xfrm>
        </p:spPr>
      </p:pic>
    </p:spTree>
    <p:extLst>
      <p:ext uri="{BB962C8B-B14F-4D97-AF65-F5344CB8AC3E}">
        <p14:creationId xmlns:p14="http://schemas.microsoft.com/office/powerpoint/2010/main" val="2239100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6751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b="1" dirty="0" smtClean="0">
                <a:ln>
                  <a:solidFill>
                    <a:srgbClr val="FF0000"/>
                  </a:solidFill>
                </a:ln>
                <a:latin typeface="Courier New" pitchFamily="49" charset="0"/>
                <a:cs typeface="Courier New" pitchFamily="49" charset="0"/>
              </a:rPr>
              <a:t>CELL MEMBRANE BIOCHEMISTRY OF DIABETES</a:t>
            </a:r>
            <a:endParaRPr lang="en-US" b="1" dirty="0">
              <a:ln>
                <a:solidFill>
                  <a:srgbClr val="FF0000"/>
                </a:solidFill>
              </a:ln>
              <a:latin typeface="Courier New" pitchFamily="49" charset="0"/>
              <a:cs typeface="Courier New" pitchFamily="49" charset="0"/>
            </a:endParaRPr>
          </a:p>
        </p:txBody>
      </p:sp>
    </p:spTree>
    <p:extLst>
      <p:ext uri="{BB962C8B-B14F-4D97-AF65-F5344CB8AC3E}">
        <p14:creationId xmlns:p14="http://schemas.microsoft.com/office/powerpoint/2010/main" val="24361735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667000"/>
            <a:ext cx="7924800" cy="3048000"/>
          </a:xfrm>
        </p:spPr>
        <p:txBody>
          <a:bodyPr>
            <a:normAutofit/>
          </a:bodyPr>
          <a:lstStyle/>
          <a:p>
            <a:pPr algn="ctr">
              <a:buFont typeface="Wingdings" pitchFamily="2" charset="2"/>
              <a:buChar char="Ø"/>
            </a:pPr>
            <a:r>
              <a:rPr lang="en-US" sz="3600" b="1" dirty="0">
                <a:solidFill>
                  <a:schemeClr val="tx2">
                    <a:lumMod val="60000"/>
                    <a:lumOff val="40000"/>
                  </a:schemeClr>
                </a:solidFill>
                <a:latin typeface="Arial Rounded MT Bold" pitchFamily="34" charset="0"/>
              </a:rPr>
              <a:t> </a:t>
            </a:r>
            <a:r>
              <a:rPr lang="en-US" sz="3600" b="1" dirty="0" smtClean="0">
                <a:solidFill>
                  <a:schemeClr val="tx2">
                    <a:lumMod val="60000"/>
                    <a:lumOff val="40000"/>
                  </a:schemeClr>
                </a:solidFill>
                <a:latin typeface="Arial Rounded MT Bold" pitchFamily="34" charset="0"/>
              </a:rPr>
              <a:t>Mutation of </a:t>
            </a:r>
            <a:r>
              <a:rPr lang="el-GR" sz="3600" b="1" dirty="0" smtClean="0">
                <a:solidFill>
                  <a:schemeClr val="tx2">
                    <a:lumMod val="60000"/>
                    <a:lumOff val="40000"/>
                  </a:schemeClr>
                </a:solidFill>
              </a:rPr>
              <a:t>β-</a:t>
            </a:r>
            <a:r>
              <a:rPr lang="en-US" sz="3600" b="1" dirty="0" smtClean="0">
                <a:solidFill>
                  <a:schemeClr val="tx2">
                    <a:lumMod val="60000"/>
                    <a:lumOff val="40000"/>
                  </a:schemeClr>
                </a:solidFill>
                <a:latin typeface="Arial Rounded MT Bold" pitchFamily="34" charset="0"/>
              </a:rPr>
              <a:t>cells hexokinase IV (glucokinase), which </a:t>
            </a:r>
            <a:r>
              <a:rPr lang="en-US" sz="3600" b="1" dirty="0">
                <a:solidFill>
                  <a:schemeClr val="tx2">
                    <a:lumMod val="60000"/>
                    <a:lumOff val="40000"/>
                  </a:schemeClr>
                </a:solidFill>
                <a:latin typeface="Arial Rounded MT Bold" pitchFamily="34" charset="0"/>
              </a:rPr>
              <a:t>detects external glucose </a:t>
            </a:r>
            <a:r>
              <a:rPr lang="en-US" sz="3600" b="1" dirty="0" smtClean="0">
                <a:solidFill>
                  <a:schemeClr val="tx2">
                    <a:lumMod val="60000"/>
                    <a:lumOff val="40000"/>
                  </a:schemeClr>
                </a:solidFill>
                <a:latin typeface="Arial Rounded MT Bold" pitchFamily="34" charset="0"/>
              </a:rPr>
              <a:t>, </a:t>
            </a:r>
            <a:r>
              <a:rPr lang="en-US" sz="3600" b="1" dirty="0">
                <a:solidFill>
                  <a:schemeClr val="tx2">
                    <a:lumMod val="60000"/>
                    <a:lumOff val="40000"/>
                  </a:schemeClr>
                </a:solidFill>
                <a:latin typeface="Arial Rounded MT Bold" pitchFamily="34" charset="0"/>
              </a:rPr>
              <a:t>reduces insulin </a:t>
            </a:r>
            <a:r>
              <a:rPr lang="en-US" sz="3600" b="1" dirty="0" smtClean="0">
                <a:solidFill>
                  <a:schemeClr val="tx2">
                    <a:lumMod val="60000"/>
                    <a:lumOff val="40000"/>
                  </a:schemeClr>
                </a:solidFill>
                <a:latin typeface="Arial Rounded MT Bold" pitchFamily="34" charset="0"/>
              </a:rPr>
              <a:t>release. </a:t>
            </a:r>
            <a:endParaRPr lang="en-US" sz="3600" b="1" dirty="0">
              <a:solidFill>
                <a:schemeClr val="tx2">
                  <a:lumMod val="60000"/>
                  <a:lumOff val="40000"/>
                </a:schemeClr>
              </a:solidFill>
              <a:latin typeface="Arial Rounded MT Bold" pitchFamily="34" charset="0"/>
            </a:endParaRPr>
          </a:p>
        </p:txBody>
      </p:sp>
    </p:spTree>
    <p:extLst>
      <p:ext uri="{BB962C8B-B14F-4D97-AF65-F5344CB8AC3E}">
        <p14:creationId xmlns:p14="http://schemas.microsoft.com/office/powerpoint/2010/main" val="1876185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cap="none" dirty="0" smtClean="0">
                <a:solidFill>
                  <a:srgbClr val="FFFF00"/>
                </a:solidFill>
                <a:latin typeface="Andalus" pitchFamily="18" charset="-78"/>
                <a:cs typeface="Andalus" pitchFamily="18" charset="-78"/>
              </a:rPr>
              <a:t>Introduction </a:t>
            </a:r>
            <a:endParaRPr lang="en-GB" sz="3600" b="1" cap="none" dirty="0">
              <a:solidFill>
                <a:srgbClr val="FFFF00"/>
              </a:solidFill>
              <a:latin typeface="Andalus" pitchFamily="18" charset="-78"/>
              <a:cs typeface="Andalus" pitchFamily="18" charset="-78"/>
            </a:endParaRPr>
          </a:p>
        </p:txBody>
      </p:sp>
      <p:sp>
        <p:nvSpPr>
          <p:cNvPr id="3" name="Content Placeholder 2"/>
          <p:cNvSpPr>
            <a:spLocks noGrp="1"/>
          </p:cNvSpPr>
          <p:nvPr>
            <p:ph sz="quarter" idx="13"/>
          </p:nvPr>
        </p:nvSpPr>
        <p:spPr>
          <a:xfrm>
            <a:off x="609600" y="2590800"/>
            <a:ext cx="7924800" cy="3124200"/>
          </a:xfrm>
        </p:spPr>
        <p:txBody>
          <a:bodyPr>
            <a:normAutofit/>
          </a:bodyPr>
          <a:lstStyle/>
          <a:p>
            <a:pPr marL="0" indent="0" algn="ctr">
              <a:buNone/>
            </a:pPr>
            <a:r>
              <a:rPr lang="en-US" sz="2800" dirty="0" smtClean="0">
                <a:latin typeface="Baskerville Old Face" pitchFamily="18" charset="0"/>
              </a:rPr>
              <a:t>For an organism to survive, there is need for proper cellular co-ordination. Cellular co-ordination is carried out by cell </a:t>
            </a:r>
            <a:r>
              <a:rPr lang="en-US" sz="2800" b="1" i="1" u="sng" dirty="0" smtClean="0">
                <a:solidFill>
                  <a:srgbClr val="FF0000"/>
                </a:solidFill>
                <a:latin typeface="Baskerville Old Face" pitchFamily="18" charset="0"/>
              </a:rPr>
              <a:t>organelles</a:t>
            </a:r>
            <a:r>
              <a:rPr lang="en-US" sz="2800" dirty="0" smtClean="0">
                <a:latin typeface="Baskerville Old Face" pitchFamily="18" charset="0"/>
              </a:rPr>
              <a:t> which carry out distinct </a:t>
            </a:r>
            <a:r>
              <a:rPr lang="en-US" sz="2800" b="1" i="1" u="sng" dirty="0" smtClean="0">
                <a:solidFill>
                  <a:srgbClr val="FF0000"/>
                </a:solidFill>
                <a:latin typeface="Baskerville Old Face" pitchFamily="18" charset="0"/>
              </a:rPr>
              <a:t>cell processes</a:t>
            </a:r>
            <a:r>
              <a:rPr lang="en-US" sz="2800" dirty="0" smtClean="0">
                <a:latin typeface="Baskerville Old Face" pitchFamily="18" charset="0"/>
              </a:rPr>
              <a:t>. These processes are called “Cellular Processes”.</a:t>
            </a:r>
            <a:endParaRPr lang="en-GB" sz="2800" dirty="0">
              <a:latin typeface="Baskerville Old Face" pitchFamily="18" charset="0"/>
            </a:endParaRPr>
          </a:p>
        </p:txBody>
      </p:sp>
    </p:spTree>
    <p:extLst>
      <p:ext uri="{BB962C8B-B14F-4D97-AF65-F5344CB8AC3E}">
        <p14:creationId xmlns:p14="http://schemas.microsoft.com/office/powerpoint/2010/main" val="18057883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 y="228600"/>
            <a:ext cx="8686800" cy="6400800"/>
          </a:xfrm>
        </p:spPr>
      </p:pic>
    </p:spTree>
    <p:extLst>
      <p:ext uri="{BB962C8B-B14F-4D97-AF65-F5344CB8AC3E}">
        <p14:creationId xmlns:p14="http://schemas.microsoft.com/office/powerpoint/2010/main" val="2550496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ctr">
              <a:buFont typeface="Wingdings" pitchFamily="2" charset="2"/>
              <a:buChar char="Ø"/>
            </a:pPr>
            <a:r>
              <a:rPr lang="en-US" sz="2800" dirty="0" smtClean="0">
                <a:solidFill>
                  <a:srgbClr val="FF0000"/>
                </a:solidFill>
                <a:latin typeface="Century Schoolbook" pitchFamily="18" charset="0"/>
              </a:rPr>
              <a:t>Mutations </a:t>
            </a:r>
            <a:r>
              <a:rPr lang="en-US" sz="2800" dirty="0">
                <a:solidFill>
                  <a:srgbClr val="FF0000"/>
                </a:solidFill>
                <a:latin typeface="Century Schoolbook" pitchFamily="18" charset="0"/>
              </a:rPr>
              <a:t>in the Kir6.2 K+ channel or the ABCC8 </a:t>
            </a:r>
            <a:r>
              <a:rPr lang="en-US" sz="2800" dirty="0" smtClean="0">
                <a:solidFill>
                  <a:srgbClr val="FF0000"/>
                </a:solidFill>
                <a:latin typeface="Century Schoolbook" pitchFamily="18" charset="0"/>
              </a:rPr>
              <a:t>sulphonyl urea </a:t>
            </a:r>
            <a:r>
              <a:rPr lang="en-US" sz="2800" dirty="0">
                <a:solidFill>
                  <a:srgbClr val="FF0000"/>
                </a:solidFill>
                <a:latin typeface="Century Schoolbook" pitchFamily="18" charset="0"/>
              </a:rPr>
              <a:t>receptor, which constitute the ATP-sensitive K+ (KATP) channels, reduce the ability </a:t>
            </a:r>
            <a:r>
              <a:rPr lang="en-US" sz="2800" dirty="0" smtClean="0">
                <a:solidFill>
                  <a:srgbClr val="FF0000"/>
                </a:solidFill>
                <a:latin typeface="Century Schoolbook" pitchFamily="18" charset="0"/>
              </a:rPr>
              <a:t>of ATP to depolarize the membrane sufﬁciently to trigger </a:t>
            </a:r>
            <a:r>
              <a:rPr lang="en-US" sz="2800" dirty="0">
                <a:solidFill>
                  <a:srgbClr val="FF0000"/>
                </a:solidFill>
                <a:latin typeface="Century Schoolbook" pitchFamily="18" charset="0"/>
              </a:rPr>
              <a:t>the release of insulin. Mutations in ABCC8 have been identiﬁed in many cases of neonatal diabetes.</a:t>
            </a:r>
          </a:p>
        </p:txBody>
      </p:sp>
    </p:spTree>
    <p:extLst>
      <p:ext uri="{BB962C8B-B14F-4D97-AF65-F5344CB8AC3E}">
        <p14:creationId xmlns:p14="http://schemas.microsoft.com/office/powerpoint/2010/main" val="59960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514600"/>
            <a:ext cx="7924800" cy="3200400"/>
          </a:xfrm>
        </p:spPr>
        <p:txBody>
          <a:bodyPr>
            <a:normAutofit/>
          </a:bodyPr>
          <a:lstStyle/>
          <a:p>
            <a:pPr algn="ctr">
              <a:buFont typeface="Wingdings" pitchFamily="2" charset="2"/>
              <a:buChar char="Ø"/>
            </a:pPr>
            <a:r>
              <a:rPr lang="en-US" sz="3200" dirty="0">
                <a:solidFill>
                  <a:srgbClr val="FFFF00"/>
                </a:solidFill>
                <a:latin typeface="Andalus"/>
              </a:rPr>
              <a:t> </a:t>
            </a:r>
            <a:r>
              <a:rPr lang="en-US" sz="3200" dirty="0" smtClean="0">
                <a:solidFill>
                  <a:srgbClr val="FFFF00"/>
                </a:solidFill>
                <a:latin typeface="Andalus"/>
              </a:rPr>
              <a:t>Mutations of the transcription factor hepatocyte nuclear </a:t>
            </a:r>
            <a:r>
              <a:rPr lang="en-US" sz="3200" dirty="0">
                <a:solidFill>
                  <a:srgbClr val="FFFF00"/>
                </a:solidFill>
                <a:latin typeface="Andalus"/>
              </a:rPr>
              <a:t>factor 4</a:t>
            </a:r>
            <a:r>
              <a:rPr lang="el-GR" sz="3200" dirty="0">
                <a:solidFill>
                  <a:srgbClr val="FFFF00"/>
                </a:solidFill>
                <a:latin typeface="Andalus"/>
              </a:rPr>
              <a:t>α (</a:t>
            </a:r>
            <a:r>
              <a:rPr lang="en-US" sz="3200" dirty="0">
                <a:solidFill>
                  <a:srgbClr val="FFFF00"/>
                </a:solidFill>
                <a:latin typeface="Andalus"/>
              </a:rPr>
              <a:t>HNF4</a:t>
            </a:r>
            <a:r>
              <a:rPr lang="el-GR" sz="3200" dirty="0">
                <a:solidFill>
                  <a:srgbClr val="FFFF00"/>
                </a:solidFill>
                <a:latin typeface="Andalus"/>
              </a:rPr>
              <a:t>α) </a:t>
            </a:r>
            <a:r>
              <a:rPr lang="en-US" sz="3200" dirty="0">
                <a:solidFill>
                  <a:srgbClr val="FFFF00"/>
                </a:solidFill>
                <a:latin typeface="Andalus"/>
              </a:rPr>
              <a:t>contribute to diabetes by reducing the synthesis of </a:t>
            </a:r>
            <a:r>
              <a:rPr lang="en-US" sz="3200" dirty="0" smtClean="0">
                <a:solidFill>
                  <a:srgbClr val="FFFF00"/>
                </a:solidFill>
                <a:latin typeface="Andalus"/>
              </a:rPr>
              <a:t>insulin.</a:t>
            </a:r>
            <a:endParaRPr lang="en-US" sz="3200" dirty="0">
              <a:solidFill>
                <a:srgbClr val="FFFF00"/>
              </a:solidFill>
              <a:latin typeface="Andalus"/>
            </a:endParaRPr>
          </a:p>
        </p:txBody>
      </p:sp>
    </p:spTree>
    <p:extLst>
      <p:ext uri="{BB962C8B-B14F-4D97-AF65-F5344CB8AC3E}">
        <p14:creationId xmlns:p14="http://schemas.microsoft.com/office/powerpoint/2010/main" val="30044281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2800" dirty="0">
                <a:latin typeface="Century Schoolbook" pitchFamily="18" charset="0"/>
              </a:rPr>
              <a:t> </a:t>
            </a:r>
            <a:r>
              <a:rPr lang="en-US" sz="2800" dirty="0" smtClean="0">
                <a:latin typeface="Century Schoolbook" pitchFamily="18" charset="0"/>
              </a:rPr>
              <a:t>In skeletal muscle, the insulin control of skeletal muscle </a:t>
            </a:r>
            <a:r>
              <a:rPr lang="en-US" sz="2800" dirty="0">
                <a:latin typeface="Century Schoolbook" pitchFamily="18" charset="0"/>
              </a:rPr>
              <a:t>glycogen metabolism is reduced by a nonsense mutation in the Rab GAP called Tbc1d4, which reduces the translocation of GLUT4 to the plasma membrane of skeletal </a:t>
            </a:r>
            <a:r>
              <a:rPr lang="en-US" sz="2800" dirty="0" smtClean="0">
                <a:latin typeface="Century Schoolbook" pitchFamily="18" charset="0"/>
              </a:rPr>
              <a:t>muscle, </a:t>
            </a:r>
            <a:r>
              <a:rPr lang="en-US" sz="2800" dirty="0">
                <a:latin typeface="Century Schoolbook" pitchFamily="18" charset="0"/>
              </a:rPr>
              <a:t>causing insulin resistance</a:t>
            </a:r>
          </a:p>
        </p:txBody>
      </p:sp>
    </p:spTree>
    <p:extLst>
      <p:ext uri="{BB962C8B-B14F-4D97-AF65-F5344CB8AC3E}">
        <p14:creationId xmlns:p14="http://schemas.microsoft.com/office/powerpoint/2010/main" val="23776063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579438"/>
          </a:xfrm>
          <a:solidFill>
            <a:schemeClr val="tx2">
              <a:lumMod val="60000"/>
              <a:lumOff val="40000"/>
            </a:schemeClr>
          </a:solidFill>
          <a:ln>
            <a:solidFill>
              <a:srgbClr val="FFFF00"/>
            </a:solidFill>
          </a:ln>
        </p:spPr>
        <p:txBody>
          <a:bodyPr/>
          <a:lstStyle/>
          <a:p>
            <a:pPr algn="ctr"/>
            <a:r>
              <a:rPr lang="en-US" dirty="0" smtClean="0">
                <a:ln>
                  <a:solidFill>
                    <a:srgbClr val="FF0000"/>
                  </a:solidFill>
                </a:ln>
              </a:rPr>
              <a:t>3. AUTO-IMMUNITY </a:t>
            </a:r>
            <a:endParaRPr lang="en-GB" dirty="0">
              <a:ln>
                <a:solidFill>
                  <a:srgbClr val="FF0000"/>
                </a:solidFill>
              </a:ln>
            </a:endParaRPr>
          </a:p>
        </p:txBody>
      </p:sp>
      <p:sp>
        <p:nvSpPr>
          <p:cNvPr id="3" name="Content Placeholder 2"/>
          <p:cNvSpPr>
            <a:spLocks noGrp="1"/>
          </p:cNvSpPr>
          <p:nvPr>
            <p:ph sz="quarter" idx="13"/>
          </p:nvPr>
        </p:nvSpPr>
        <p:spPr>
          <a:xfrm>
            <a:off x="609600" y="2743200"/>
            <a:ext cx="7924800" cy="2971800"/>
          </a:xfrm>
        </p:spPr>
        <p:txBody>
          <a:bodyPr>
            <a:normAutofit/>
          </a:bodyPr>
          <a:lstStyle/>
          <a:p>
            <a:pPr marL="0" indent="0" algn="ctr">
              <a:buNone/>
            </a:pPr>
            <a:r>
              <a:rPr lang="en-US" sz="3200" b="1" dirty="0" smtClean="0">
                <a:solidFill>
                  <a:srgbClr val="FFFF00"/>
                </a:solidFill>
                <a:latin typeface="Candara" pitchFamily="34" charset="0"/>
              </a:rPr>
              <a:t>Auto-immunity</a:t>
            </a:r>
            <a:r>
              <a:rPr lang="en-US" sz="3200" dirty="0" smtClean="0">
                <a:latin typeface="Candara" pitchFamily="34" charset="0"/>
              </a:rPr>
              <a:t> </a:t>
            </a:r>
            <a:r>
              <a:rPr lang="en-US" sz="3200" dirty="0">
                <a:latin typeface="Candara" pitchFamily="34" charset="0"/>
              </a:rPr>
              <a:t>is the </a:t>
            </a:r>
            <a:r>
              <a:rPr lang="en-US" sz="3200" i="1" u="sng" dirty="0">
                <a:solidFill>
                  <a:srgbClr val="00B050"/>
                </a:solidFill>
                <a:latin typeface="Candara" pitchFamily="34" charset="0"/>
              </a:rPr>
              <a:t>system of </a:t>
            </a:r>
            <a:r>
              <a:rPr lang="en-US" sz="3200" b="1" i="1" u="sng" dirty="0">
                <a:solidFill>
                  <a:srgbClr val="00B050"/>
                </a:solidFill>
                <a:latin typeface="Candara" pitchFamily="34" charset="0"/>
              </a:rPr>
              <a:t>immune</a:t>
            </a:r>
            <a:r>
              <a:rPr lang="en-US" sz="3200" i="1" u="sng" dirty="0">
                <a:solidFill>
                  <a:srgbClr val="00B050"/>
                </a:solidFill>
                <a:latin typeface="Candara" pitchFamily="34" charset="0"/>
              </a:rPr>
              <a:t> responses of an organism against its own healthy cells and tissues. </a:t>
            </a:r>
            <a:endParaRPr lang="en-GB" sz="3200" dirty="0">
              <a:latin typeface="Candara" pitchFamily="34" charset="0"/>
            </a:endParaRPr>
          </a:p>
        </p:txBody>
      </p:sp>
    </p:spTree>
    <p:extLst>
      <p:ext uri="{BB962C8B-B14F-4D97-AF65-F5344CB8AC3E}">
        <p14:creationId xmlns:p14="http://schemas.microsoft.com/office/powerpoint/2010/main" val="1972619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09800"/>
            <a:ext cx="7924800" cy="2819400"/>
          </a:xfrm>
        </p:spPr>
        <p:txBody>
          <a:bodyPr>
            <a:normAutofit/>
          </a:bodyPr>
          <a:lstStyle/>
          <a:p>
            <a:pPr marL="0" indent="0" algn="ctr">
              <a:buNone/>
            </a:pPr>
            <a:r>
              <a:rPr lang="en-US" sz="2800" dirty="0">
                <a:latin typeface="Century Schoolbook" pitchFamily="18" charset="0"/>
              </a:rPr>
              <a:t>Any disease that results from such an aberrant </a:t>
            </a:r>
            <a:r>
              <a:rPr lang="en-US" sz="2800" b="1" dirty="0">
                <a:latin typeface="Century Schoolbook" pitchFamily="18" charset="0"/>
              </a:rPr>
              <a:t>immune</a:t>
            </a:r>
            <a:r>
              <a:rPr lang="en-US" sz="2800" dirty="0">
                <a:latin typeface="Century Schoolbook" pitchFamily="18" charset="0"/>
              </a:rPr>
              <a:t> response is termed an autoimmune disease. ... Autoimmune diseases are very often treated with steroids</a:t>
            </a:r>
            <a:endParaRPr lang="en-GB" sz="2800" dirty="0">
              <a:latin typeface="Century Schoolbook" pitchFamily="18" charset="0"/>
            </a:endParaRPr>
          </a:p>
          <a:p>
            <a:pPr marL="0" indent="0" algn="ctr">
              <a:buNone/>
            </a:pPr>
            <a:endParaRPr lang="en-US" sz="2400" dirty="0">
              <a:latin typeface="Century Schoolbook" pitchFamily="18" charset="0"/>
            </a:endParaRPr>
          </a:p>
        </p:txBody>
      </p:sp>
    </p:spTree>
    <p:extLst>
      <p:ext uri="{BB962C8B-B14F-4D97-AF65-F5344CB8AC3E}">
        <p14:creationId xmlns:p14="http://schemas.microsoft.com/office/powerpoint/2010/main" val="27222566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838200"/>
            <a:ext cx="7924800" cy="5334000"/>
          </a:xfrm>
        </p:spPr>
        <p:style>
          <a:lnRef idx="0">
            <a:scrgbClr r="0" g="0" b="0"/>
          </a:lnRef>
          <a:fillRef idx="1002">
            <a:schemeClr val="lt2"/>
          </a:fillRef>
          <a:effectRef idx="0">
            <a:scrgbClr r="0" g="0" b="0"/>
          </a:effectRef>
          <a:fontRef idx="major"/>
        </p:style>
        <p:txBody>
          <a:bodyPr>
            <a:normAutofit/>
          </a:bodyPr>
          <a:lstStyle/>
          <a:p>
            <a:pPr marL="0" indent="0" algn="ctr">
              <a:buNone/>
            </a:pPr>
            <a:r>
              <a:rPr lang="en-US" sz="3600" dirty="0">
                <a:solidFill>
                  <a:schemeClr val="bg1"/>
                </a:solidFill>
              </a:rPr>
              <a:t>Autoimmunity is the response of the adaptive immune system to self-antigens that occurs when mechanisms of self-tolerance fail. </a:t>
            </a:r>
            <a:r>
              <a:rPr lang="en-US" sz="3600" b="1" u="sng" dirty="0">
                <a:solidFill>
                  <a:srgbClr val="FF0000"/>
                </a:solidFill>
              </a:rPr>
              <a:t>Autoimmunity is one cause of hypersensitivity</a:t>
            </a:r>
            <a:r>
              <a:rPr lang="en-US" sz="3600" dirty="0">
                <a:solidFill>
                  <a:srgbClr val="FF0000"/>
                </a:solidFill>
              </a:rPr>
              <a:t>. </a:t>
            </a:r>
            <a:endParaRPr lang="en-US" sz="3600" dirty="0" smtClean="0">
              <a:solidFill>
                <a:srgbClr val="FF0000"/>
              </a:solidFill>
            </a:endParaRPr>
          </a:p>
          <a:p>
            <a:pPr marL="0" indent="0" algn="ctr">
              <a:buNone/>
            </a:pPr>
            <a:r>
              <a:rPr lang="en-US" sz="3600" dirty="0" smtClean="0">
                <a:solidFill>
                  <a:schemeClr val="bg1"/>
                </a:solidFill>
              </a:rPr>
              <a:t>In </a:t>
            </a:r>
            <a:r>
              <a:rPr lang="en-US" sz="3600" dirty="0">
                <a:solidFill>
                  <a:schemeClr val="bg1"/>
                </a:solidFill>
              </a:rPr>
              <a:t>order to further understand autoimmunity, we should describe in more detail what happens when self-tolerance fails:</a:t>
            </a:r>
            <a:endParaRPr lang="en-US" sz="3600" dirty="0">
              <a:solidFill>
                <a:schemeClr val="bg1"/>
              </a:solidFill>
              <a:latin typeface="Candara" pitchFamily="34" charset="0"/>
            </a:endParaRPr>
          </a:p>
        </p:txBody>
      </p:sp>
    </p:spTree>
    <p:extLst>
      <p:ext uri="{BB962C8B-B14F-4D97-AF65-F5344CB8AC3E}">
        <p14:creationId xmlns:p14="http://schemas.microsoft.com/office/powerpoint/2010/main" val="3916989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057400"/>
            <a:ext cx="7924800" cy="3657600"/>
          </a:xfrm>
        </p:spPr>
        <p:txBody>
          <a:bodyPr>
            <a:normAutofit/>
          </a:bodyPr>
          <a:lstStyle/>
          <a:p>
            <a:pPr marL="0" indent="0" algn="ctr">
              <a:buNone/>
            </a:pPr>
            <a:r>
              <a:rPr lang="en-US" sz="3200" dirty="0">
                <a:latin typeface="Century Schoolbook" pitchFamily="18" charset="0"/>
              </a:rPr>
              <a:t>Normally, as the immune system is randomly generating some 10^7 different clones, it is constantly culling the self-reacting ones from the final pool as they are created. </a:t>
            </a:r>
            <a:r>
              <a:rPr lang="en-US" sz="3200" dirty="0" smtClean="0">
                <a:latin typeface="Century Schoolbook" pitchFamily="18" charset="0"/>
              </a:rPr>
              <a:t>This </a:t>
            </a:r>
            <a:r>
              <a:rPr lang="en-US" sz="3200" dirty="0">
                <a:latin typeface="Century Schoolbook" pitchFamily="18" charset="0"/>
              </a:rPr>
              <a:t>is the basis of autoimmune disease. </a:t>
            </a:r>
          </a:p>
        </p:txBody>
      </p:sp>
    </p:spTree>
    <p:extLst>
      <p:ext uri="{BB962C8B-B14F-4D97-AF65-F5344CB8AC3E}">
        <p14:creationId xmlns:p14="http://schemas.microsoft.com/office/powerpoint/2010/main" val="37962763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05000"/>
            <a:ext cx="7924800" cy="3810000"/>
          </a:xfrm>
        </p:spPr>
        <p:txBody>
          <a:bodyPr>
            <a:normAutofit/>
          </a:bodyPr>
          <a:lstStyle/>
          <a:p>
            <a:pPr marL="0" indent="0" algn="ctr">
              <a:buNone/>
            </a:pPr>
            <a:r>
              <a:rPr lang="en-US" sz="2800" dirty="0">
                <a:latin typeface="Century Schoolbook" pitchFamily="18" charset="0"/>
              </a:rPr>
              <a:t>If this process of getting rid of self-reacting lymphocytes fails or is incomplete, then B or T cells that may become activated against self-antigens will be produced. These rogue cells or their products (antibodies, mediators…) can then react against self-antigens.</a:t>
            </a:r>
          </a:p>
        </p:txBody>
      </p:sp>
    </p:spTree>
    <p:extLst>
      <p:ext uri="{BB962C8B-B14F-4D97-AF65-F5344CB8AC3E}">
        <p14:creationId xmlns:p14="http://schemas.microsoft.com/office/powerpoint/2010/main" val="24170022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066800"/>
            <a:ext cx="7924800" cy="4648200"/>
          </a:xfrm>
        </p:spPr>
        <p:txBody>
          <a:bodyPr>
            <a:noAutofit/>
          </a:bodyPr>
          <a:lstStyle/>
          <a:p>
            <a:pPr marL="0" indent="0">
              <a:buNone/>
            </a:pPr>
            <a:r>
              <a:rPr lang="en-US" sz="2800" dirty="0">
                <a:latin typeface="Century Schoolbook" pitchFamily="18" charset="0"/>
              </a:rPr>
              <a:t>The cause of autoimmune disease is unknown. There are many theories about what triggers autoimmune diseases, including:</a:t>
            </a:r>
          </a:p>
          <a:p>
            <a:r>
              <a:rPr lang="en-US" sz="2800" dirty="0">
                <a:latin typeface="Century Schoolbook" pitchFamily="18" charset="0"/>
              </a:rPr>
              <a:t>bacteria or virus</a:t>
            </a:r>
          </a:p>
          <a:p>
            <a:r>
              <a:rPr lang="en-US" sz="2800" dirty="0">
                <a:latin typeface="Century Schoolbook" pitchFamily="18" charset="0"/>
              </a:rPr>
              <a:t>drugs</a:t>
            </a:r>
          </a:p>
          <a:p>
            <a:r>
              <a:rPr lang="en-US" sz="2800" dirty="0">
                <a:latin typeface="Century Schoolbook" pitchFamily="18" charset="0"/>
              </a:rPr>
              <a:t>chemical irritants</a:t>
            </a:r>
          </a:p>
          <a:p>
            <a:r>
              <a:rPr lang="en-US" sz="2800" dirty="0">
                <a:latin typeface="Century Schoolbook" pitchFamily="18" charset="0"/>
              </a:rPr>
              <a:t>environmental irritants</a:t>
            </a:r>
          </a:p>
          <a:p>
            <a:pPr marL="0" indent="0">
              <a:buNone/>
            </a:pPr>
            <a:endParaRPr lang="en-US" sz="2800" dirty="0">
              <a:latin typeface="Century Schoolbook" pitchFamily="18" charset="0"/>
            </a:endParaRPr>
          </a:p>
        </p:txBody>
      </p:sp>
    </p:spTree>
    <p:extLst>
      <p:ext uri="{BB962C8B-B14F-4D97-AF65-F5344CB8AC3E}">
        <p14:creationId xmlns:p14="http://schemas.microsoft.com/office/powerpoint/2010/main" val="5408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en-US" sz="3600" dirty="0" smtClean="0">
                <a:latin typeface="Garamond" pitchFamily="18" charset="0"/>
              </a:rPr>
              <a:t>What are cellular processes? </a:t>
            </a:r>
          </a:p>
          <a:p>
            <a:pPr marL="0" indent="0">
              <a:buNone/>
            </a:pPr>
            <a:endParaRPr lang="en-US" sz="3600" dirty="0" smtClean="0">
              <a:latin typeface="Garamond" pitchFamily="18" charset="0"/>
            </a:endParaRPr>
          </a:p>
          <a:p>
            <a:pPr marL="0" indent="0" algn="ctr">
              <a:buNone/>
            </a:pPr>
            <a:r>
              <a:rPr lang="en-US" sz="3600" dirty="0" smtClean="0">
                <a:latin typeface="Garamond" pitchFamily="18" charset="0"/>
              </a:rPr>
              <a:t>Cellular processes are a collection of all cell activities that promote proper growth of the organism. These can also be called </a:t>
            </a:r>
            <a:r>
              <a:rPr lang="en-US" sz="3600" u="sng" dirty="0" smtClean="0">
                <a:solidFill>
                  <a:srgbClr val="FFFF00"/>
                </a:solidFill>
                <a:latin typeface="Garamond" pitchFamily="18" charset="0"/>
              </a:rPr>
              <a:t>metabolic reactions</a:t>
            </a:r>
            <a:r>
              <a:rPr lang="en-US" sz="3600" dirty="0" smtClean="0">
                <a:latin typeface="Garamond" pitchFamily="18" charset="0"/>
              </a:rPr>
              <a:t> or processes.   </a:t>
            </a:r>
            <a:endParaRPr lang="en-US" sz="3600" dirty="0">
              <a:latin typeface="Garamond" pitchFamily="18" charset="0"/>
            </a:endParaRPr>
          </a:p>
        </p:txBody>
      </p:sp>
    </p:spTree>
    <p:extLst>
      <p:ext uri="{BB962C8B-B14F-4D97-AF65-F5344CB8AC3E}">
        <p14:creationId xmlns:p14="http://schemas.microsoft.com/office/powerpoint/2010/main" val="40004364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lstStyle/>
          <a:p>
            <a:pPr algn="ctr"/>
            <a:r>
              <a:rPr lang="en-US" dirty="0">
                <a:latin typeface="Baskerville Old Face" pitchFamily="18" charset="0"/>
              </a:rPr>
              <a:t>RELATIONSHIP TO THE CELL MEMBRANE</a:t>
            </a:r>
            <a:endParaRPr lang="en-GB"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914400"/>
            <a:ext cx="8839199" cy="5791200"/>
          </a:xfrm>
        </p:spPr>
      </p:pic>
    </p:spTree>
    <p:extLst>
      <p:ext uri="{BB962C8B-B14F-4D97-AF65-F5344CB8AC3E}">
        <p14:creationId xmlns:p14="http://schemas.microsoft.com/office/powerpoint/2010/main" val="25297367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731838"/>
          </a:xfrm>
          <a:solidFill>
            <a:schemeClr val="tx1"/>
          </a:solidFill>
          <a:ln>
            <a:solidFill>
              <a:srgbClr val="FFFF00"/>
            </a:solidFill>
          </a:ln>
        </p:spPr>
        <p:txBody>
          <a:bodyPr/>
          <a:lstStyle/>
          <a:p>
            <a:pPr algn="ctr"/>
            <a:r>
              <a:rPr lang="en-US" sz="4000" dirty="0" smtClean="0">
                <a:ln>
                  <a:solidFill>
                    <a:srgbClr val="92D050"/>
                  </a:solidFill>
                </a:ln>
                <a:solidFill>
                  <a:srgbClr val="FF0000"/>
                </a:solidFill>
                <a:latin typeface="Baskerville Old Face" pitchFamily="18" charset="0"/>
              </a:rPr>
              <a:t>1. cancer</a:t>
            </a:r>
            <a:endParaRPr lang="en-GB" sz="4000" dirty="0">
              <a:ln>
                <a:solidFill>
                  <a:srgbClr val="92D050"/>
                </a:solidFill>
              </a:ln>
              <a:solidFill>
                <a:srgbClr val="FF0000"/>
              </a:solidFill>
              <a:latin typeface="Baskerville Old Face" pitchFamily="18" charset="0"/>
            </a:endParaRPr>
          </a:p>
        </p:txBody>
      </p:sp>
      <p:sp>
        <p:nvSpPr>
          <p:cNvPr id="3" name="Content Placeholder 2"/>
          <p:cNvSpPr>
            <a:spLocks noGrp="1"/>
          </p:cNvSpPr>
          <p:nvPr>
            <p:ph sz="quarter" idx="13"/>
          </p:nvPr>
        </p:nvSpPr>
        <p:spPr/>
        <p:txBody>
          <a:bodyPr>
            <a:normAutofit/>
          </a:bodyPr>
          <a:lstStyle/>
          <a:p>
            <a:pPr marL="0" indent="0">
              <a:buNone/>
            </a:pPr>
            <a:endParaRPr lang="en-GB" sz="3200" dirty="0" smtClean="0">
              <a:latin typeface="Century Schoolbook" pitchFamily="18" charset="0"/>
            </a:endParaRPr>
          </a:p>
          <a:p>
            <a:pPr marL="0" indent="0">
              <a:buNone/>
            </a:pPr>
            <a:endParaRPr lang="en-GB" sz="3200" dirty="0" smtClean="0">
              <a:latin typeface="Century Schoolbook" pitchFamily="18" charset="0"/>
            </a:endParaRPr>
          </a:p>
          <a:p>
            <a:pPr marL="0" indent="0">
              <a:buNone/>
            </a:pPr>
            <a:r>
              <a:rPr lang="en-GB" sz="3200" dirty="0" smtClean="0">
                <a:latin typeface="Century Schoolbook" pitchFamily="18" charset="0"/>
              </a:rPr>
              <a:t>What is Cancer?</a:t>
            </a:r>
          </a:p>
          <a:p>
            <a:pPr marL="0" indent="0" algn="ctr">
              <a:buNone/>
            </a:pPr>
            <a:r>
              <a:rPr lang="en-GB" sz="3200" dirty="0" smtClean="0">
                <a:latin typeface="Century Schoolbook" pitchFamily="18" charset="0"/>
              </a:rPr>
              <a:t>Cancer is a complex multi-step disease that is characterized by abnormal proliferation of cells in the body.</a:t>
            </a:r>
          </a:p>
        </p:txBody>
      </p:sp>
    </p:spTree>
    <p:extLst>
      <p:ext uri="{BB962C8B-B14F-4D97-AF65-F5344CB8AC3E}">
        <p14:creationId xmlns:p14="http://schemas.microsoft.com/office/powerpoint/2010/main" val="1185213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00433" y="1976467"/>
            <a:ext cx="4572000" cy="3657600"/>
          </a:xfrm>
        </p:spPr>
      </p:pic>
      <p:sp>
        <p:nvSpPr>
          <p:cNvPr id="6" name="Rectangle 5"/>
          <p:cNvSpPr/>
          <p:nvPr/>
        </p:nvSpPr>
        <p:spPr>
          <a:xfrm>
            <a:off x="0" y="1143000"/>
            <a:ext cx="4572000" cy="5324535"/>
          </a:xfrm>
          <a:prstGeom prst="rect">
            <a:avLst/>
          </a:prstGeom>
        </p:spPr>
        <p:txBody>
          <a:bodyPr>
            <a:spAutoFit/>
          </a:bodyPr>
          <a:lstStyle/>
          <a:p>
            <a:r>
              <a:rPr lang="en-US" sz="2000" dirty="0" smtClean="0">
                <a:latin typeface="Century Schoolbook" pitchFamily="18" charset="0"/>
              </a:rPr>
              <a:t>Many </a:t>
            </a:r>
            <a:r>
              <a:rPr lang="en-US" sz="2000" dirty="0">
                <a:latin typeface="Century Schoolbook" pitchFamily="18" charset="0"/>
              </a:rPr>
              <a:t>mechanisms maintain appropriate cell growth: Cell division occurs in response to external </a:t>
            </a:r>
            <a:r>
              <a:rPr lang="en-US" sz="2000" dirty="0" smtClean="0">
                <a:latin typeface="Century Schoolbook" pitchFamily="18" charset="0"/>
              </a:rPr>
              <a:t>signals.</a:t>
            </a:r>
          </a:p>
          <a:p>
            <a:endParaRPr lang="en-US" sz="2000" dirty="0">
              <a:latin typeface="Century Schoolbook" pitchFamily="18" charset="0"/>
            </a:endParaRPr>
          </a:p>
          <a:p>
            <a:r>
              <a:rPr lang="en-US" sz="2000" dirty="0" smtClean="0">
                <a:latin typeface="Century Schoolbook" pitchFamily="18" charset="0"/>
              </a:rPr>
              <a:t>(1</a:t>
            </a:r>
            <a:r>
              <a:rPr lang="en-US" sz="2000" dirty="0">
                <a:latin typeface="Century Schoolbook" pitchFamily="18" charset="0"/>
              </a:rPr>
              <a:t>). Enzymes repair damaged DNA </a:t>
            </a:r>
            <a:endParaRPr lang="en-US" sz="2000" dirty="0" smtClean="0">
              <a:latin typeface="Century Schoolbook" pitchFamily="18" charset="0"/>
            </a:endParaRPr>
          </a:p>
          <a:p>
            <a:endParaRPr lang="en-US" sz="2000" dirty="0">
              <a:latin typeface="Century Schoolbook" pitchFamily="18" charset="0"/>
            </a:endParaRPr>
          </a:p>
          <a:p>
            <a:r>
              <a:rPr lang="en-US" sz="2000" dirty="0" smtClean="0">
                <a:latin typeface="Century Schoolbook" pitchFamily="18" charset="0"/>
              </a:rPr>
              <a:t>(</a:t>
            </a:r>
            <a:r>
              <a:rPr lang="en-US" sz="2000" dirty="0">
                <a:latin typeface="Century Schoolbook" pitchFamily="18" charset="0"/>
              </a:rPr>
              <a:t>2). Cells make connections with their neighbors </a:t>
            </a:r>
            <a:endParaRPr lang="en-US" sz="2000" dirty="0" smtClean="0">
              <a:latin typeface="Century Schoolbook" pitchFamily="18" charset="0"/>
            </a:endParaRPr>
          </a:p>
          <a:p>
            <a:endParaRPr lang="en-US" sz="2000" dirty="0">
              <a:latin typeface="Century Schoolbook" pitchFamily="18" charset="0"/>
            </a:endParaRPr>
          </a:p>
          <a:p>
            <a:r>
              <a:rPr lang="en-US" sz="2000" dirty="0" smtClean="0">
                <a:latin typeface="Century Schoolbook" pitchFamily="18" charset="0"/>
              </a:rPr>
              <a:t>(</a:t>
            </a:r>
            <a:r>
              <a:rPr lang="en-US" sz="2000" dirty="0">
                <a:latin typeface="Century Schoolbook" pitchFamily="18" charset="0"/>
              </a:rPr>
              <a:t>3). If these connections suddenly change, neighboring cells send out an alert. Cells respect and stay within tissue boundaries </a:t>
            </a:r>
            <a:endParaRPr lang="en-US" sz="2000" dirty="0" smtClean="0">
              <a:latin typeface="Century Schoolbook" pitchFamily="18" charset="0"/>
            </a:endParaRPr>
          </a:p>
          <a:p>
            <a:endParaRPr lang="en-US" sz="2000" dirty="0">
              <a:latin typeface="Century Schoolbook" pitchFamily="18" charset="0"/>
            </a:endParaRPr>
          </a:p>
          <a:p>
            <a:r>
              <a:rPr lang="en-US" sz="2000" dirty="0" smtClean="0">
                <a:latin typeface="Century Schoolbook" pitchFamily="18" charset="0"/>
              </a:rPr>
              <a:t>(</a:t>
            </a:r>
            <a:r>
              <a:rPr lang="en-US" sz="2000" dirty="0">
                <a:latin typeface="Century Schoolbook" pitchFamily="18" charset="0"/>
              </a:rPr>
              <a:t>4). If a cell is beyond repair, it initiates its own </a:t>
            </a:r>
            <a:r>
              <a:rPr lang="en-US" sz="2000" dirty="0" smtClean="0">
                <a:latin typeface="Century Schoolbook" pitchFamily="18" charset="0"/>
              </a:rPr>
              <a:t>death</a:t>
            </a:r>
            <a:endParaRPr lang="en-US" sz="2000" dirty="0">
              <a:latin typeface="Century Schoolbook" pitchFamily="18" charset="0"/>
            </a:endParaRPr>
          </a:p>
        </p:txBody>
      </p:sp>
    </p:spTree>
    <p:extLst>
      <p:ext uri="{BB962C8B-B14F-4D97-AF65-F5344CB8AC3E}">
        <p14:creationId xmlns:p14="http://schemas.microsoft.com/office/powerpoint/2010/main" val="263048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arn(inVertical)">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wipe(down)">
                                      <p:cBhvr>
                                        <p:cTn id="18" dur="500"/>
                                        <p:tgtEl>
                                          <p:spTgt spid="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circle(in)">
                                      <p:cBhvr>
                                        <p:cTn id="23"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447800"/>
            <a:ext cx="7924800" cy="4114800"/>
          </a:xfrm>
        </p:spPr>
        <p:txBody>
          <a:bodyPr>
            <a:noAutofit/>
          </a:bodyPr>
          <a:lstStyle/>
          <a:p>
            <a:pPr marL="0" indent="0" algn="ctr">
              <a:buNone/>
            </a:pPr>
            <a:r>
              <a:rPr lang="en-US" sz="2800" dirty="0" smtClean="0">
                <a:latin typeface="Century Schoolbook" pitchFamily="18" charset="0"/>
              </a:rPr>
              <a:t>Cancer </a:t>
            </a:r>
            <a:r>
              <a:rPr lang="en-US" sz="2800" dirty="0">
                <a:latin typeface="Century Schoolbook" pitchFamily="18" charset="0"/>
              </a:rPr>
              <a:t>can occur in many ways, but it always requires multiple signaling breakdowns. Often, cancer begins when a cell gains the ability to grow and divide even in the absence of a signal. Ordinarily this unregulated growth triggers a signal for self-destruction. But when the cell also loses the ability to respond to death signals, it divides out of control, forming a tumor. </a:t>
            </a:r>
          </a:p>
        </p:txBody>
      </p:sp>
    </p:spTree>
    <p:extLst>
      <p:ext uri="{BB962C8B-B14F-4D97-AF65-F5344CB8AC3E}">
        <p14:creationId xmlns:p14="http://schemas.microsoft.com/office/powerpoint/2010/main" val="18074574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133600"/>
            <a:ext cx="7924800" cy="3581400"/>
          </a:xfrm>
        </p:spPr>
        <p:txBody>
          <a:bodyPr>
            <a:normAutofit/>
          </a:bodyPr>
          <a:lstStyle/>
          <a:p>
            <a:pPr marL="0" indent="0" algn="ctr">
              <a:buNone/>
            </a:pPr>
            <a:r>
              <a:rPr lang="en-US" sz="3600" dirty="0">
                <a:latin typeface="Century Schoolbook" pitchFamily="18" charset="0"/>
              </a:rPr>
              <a:t>Later cell communication events cause blood vessels to grow into the tumor, enabling it to grow larger. Additional signals allow the cancer to spread to other parts of the body.</a:t>
            </a:r>
          </a:p>
          <a:p>
            <a:pPr marL="0" indent="0" algn="ctr">
              <a:buNone/>
            </a:pPr>
            <a:endParaRPr lang="en-US" sz="3200" dirty="0"/>
          </a:p>
        </p:txBody>
      </p:sp>
    </p:spTree>
    <p:extLst>
      <p:ext uri="{BB962C8B-B14F-4D97-AF65-F5344CB8AC3E}">
        <p14:creationId xmlns:p14="http://schemas.microsoft.com/office/powerpoint/2010/main" val="2440719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pPr algn="ctr"/>
            <a:r>
              <a:rPr lang="en-US" dirty="0" smtClean="0">
                <a:solidFill>
                  <a:srgbClr val="FFFF00"/>
                </a:solidFill>
                <a:latin typeface="Century Schoolbook" pitchFamily="18" charset="0"/>
              </a:rPr>
              <a:t>Causes of cancer</a:t>
            </a:r>
            <a:endParaRPr lang="en-US" dirty="0">
              <a:solidFill>
                <a:srgbClr val="FFFF00"/>
              </a:solidFill>
              <a:latin typeface="Century Schoolbook" pitchFamily="18" charset="0"/>
            </a:endParaRPr>
          </a:p>
        </p:txBody>
      </p:sp>
      <p:sp>
        <p:nvSpPr>
          <p:cNvPr id="3" name="Content Placeholder 2"/>
          <p:cNvSpPr>
            <a:spLocks noGrp="1"/>
          </p:cNvSpPr>
          <p:nvPr>
            <p:ph sz="quarter" idx="13"/>
          </p:nvPr>
        </p:nvSpPr>
        <p:spPr>
          <a:xfrm>
            <a:off x="228600" y="1600200"/>
            <a:ext cx="8686800" cy="4953000"/>
          </a:xfrm>
        </p:spPr>
        <p:txBody>
          <a:bodyPr>
            <a:normAutofit/>
          </a:bodyPr>
          <a:lstStyle/>
          <a:p>
            <a:pPr marL="0" indent="0">
              <a:buNone/>
            </a:pPr>
            <a:r>
              <a:rPr lang="en-US" sz="2400" dirty="0">
                <a:latin typeface="Century Schoolbook" pitchFamily="18" charset="0"/>
              </a:rPr>
              <a:t>Cancer is caused by changes (mutations) to the DNA within cells. The DNA inside a cell is packaged into a large number of individual genes, each of which contains a set of instructions telling the cell what functions to perform, as well as how to grow and divide</a:t>
            </a:r>
            <a:r>
              <a:rPr lang="en-US" sz="2400" dirty="0" smtClean="0">
                <a:latin typeface="Century Schoolbook" pitchFamily="18" charset="0"/>
              </a:rPr>
              <a:t>.</a:t>
            </a:r>
          </a:p>
          <a:p>
            <a:pPr marL="0" indent="0">
              <a:buNone/>
            </a:pPr>
            <a:endParaRPr lang="en-US" sz="2400" dirty="0">
              <a:latin typeface="Century Schoolbook" pitchFamily="18" charset="0"/>
            </a:endParaRPr>
          </a:p>
          <a:p>
            <a:pPr marL="0" indent="0">
              <a:buNone/>
            </a:pPr>
            <a:r>
              <a:rPr lang="en-US" sz="2400" dirty="0" smtClean="0">
                <a:latin typeface="Century Schoolbook" pitchFamily="18" charset="0"/>
              </a:rPr>
              <a:t>Risk Factors Include; </a:t>
            </a:r>
          </a:p>
          <a:p>
            <a:pPr>
              <a:buFont typeface="Wingdings" pitchFamily="2" charset="2"/>
              <a:buChar char="Ø"/>
            </a:pPr>
            <a:r>
              <a:rPr lang="en-US" sz="2400" dirty="0" smtClean="0">
                <a:latin typeface="Century Schoolbook" pitchFamily="18" charset="0"/>
              </a:rPr>
              <a:t>Environmental causes such as Cadmium, </a:t>
            </a:r>
            <a:r>
              <a:rPr lang="en-US" sz="2400" dirty="0" err="1" smtClean="0">
                <a:latin typeface="Century Schoolbook" pitchFamily="18" charset="0"/>
              </a:rPr>
              <a:t>Ethedium</a:t>
            </a:r>
            <a:r>
              <a:rPr lang="en-US" sz="2400" dirty="0" smtClean="0">
                <a:latin typeface="Century Schoolbook" pitchFamily="18" charset="0"/>
              </a:rPr>
              <a:t> Bromide.</a:t>
            </a:r>
          </a:p>
          <a:p>
            <a:pPr>
              <a:buFont typeface="Wingdings" pitchFamily="2" charset="2"/>
              <a:buChar char="Ø"/>
            </a:pPr>
            <a:r>
              <a:rPr lang="en-US" sz="2400" dirty="0" smtClean="0">
                <a:latin typeface="Century Schoolbook" pitchFamily="18" charset="0"/>
              </a:rPr>
              <a:t>Heritable Errors in Genes.</a:t>
            </a:r>
          </a:p>
          <a:p>
            <a:pPr>
              <a:buFont typeface="Wingdings" pitchFamily="2" charset="2"/>
              <a:buChar char="Ø"/>
            </a:pPr>
            <a:r>
              <a:rPr lang="en-US" sz="2400" dirty="0" smtClean="0">
                <a:latin typeface="Century Schoolbook" pitchFamily="18" charset="0"/>
              </a:rPr>
              <a:t>Habits and Life style. </a:t>
            </a:r>
          </a:p>
        </p:txBody>
      </p:sp>
    </p:spTree>
    <p:extLst>
      <p:ext uri="{BB962C8B-B14F-4D97-AF65-F5344CB8AC3E}">
        <p14:creationId xmlns:p14="http://schemas.microsoft.com/office/powerpoint/2010/main" val="26606253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Century Schoolbook" pitchFamily="18" charset="0"/>
              </a:rPr>
              <a:t>TERMS OF INTEREST…</a:t>
            </a:r>
            <a:endParaRPr lang="en-US" dirty="0">
              <a:solidFill>
                <a:srgbClr val="FF0000"/>
              </a:solidFill>
              <a:latin typeface="Century Schoolbook" pitchFamily="18" charset="0"/>
            </a:endParaRPr>
          </a:p>
        </p:txBody>
      </p:sp>
      <p:sp>
        <p:nvSpPr>
          <p:cNvPr id="3" name="Content Placeholder 2"/>
          <p:cNvSpPr>
            <a:spLocks noGrp="1"/>
          </p:cNvSpPr>
          <p:nvPr>
            <p:ph sz="quarter" idx="13"/>
          </p:nvPr>
        </p:nvSpPr>
        <p:spPr>
          <a:xfrm>
            <a:off x="609600" y="1600200"/>
            <a:ext cx="8001000" cy="4724400"/>
          </a:xfrm>
        </p:spPr>
        <p:txBody>
          <a:bodyPr>
            <a:normAutofit fontScale="85000" lnSpcReduction="20000"/>
          </a:bodyPr>
          <a:lstStyle/>
          <a:p>
            <a:pPr>
              <a:buFont typeface="Wingdings" pitchFamily="2" charset="2"/>
              <a:buChar char="Ø"/>
            </a:pPr>
            <a:r>
              <a:rPr lang="en-US" sz="2400" b="1" dirty="0">
                <a:solidFill>
                  <a:srgbClr val="FFFF00"/>
                </a:solidFill>
                <a:latin typeface="Century Schoolbook" pitchFamily="18" charset="0"/>
              </a:rPr>
              <a:t>Tumor</a:t>
            </a:r>
            <a:r>
              <a:rPr lang="en-US" sz="2400" b="1" dirty="0">
                <a:latin typeface="Century Schoolbook" pitchFamily="18" charset="0"/>
              </a:rPr>
              <a:t>: </a:t>
            </a:r>
            <a:r>
              <a:rPr lang="en-US" sz="2400" dirty="0">
                <a:latin typeface="Century Schoolbook" pitchFamily="18" charset="0"/>
              </a:rPr>
              <a:t>A mass formed when normal cells begin to change and grow uncontrollably. A tumor can be benign (noncancerous) or malignant (cancerous, meaning it can spread to other parts of the body). Also called a nodule or mass</a:t>
            </a:r>
            <a:r>
              <a:rPr lang="en-US" sz="2400" dirty="0" smtClean="0">
                <a:latin typeface="Century Schoolbook" pitchFamily="18" charset="0"/>
              </a:rPr>
              <a:t>.  </a:t>
            </a:r>
          </a:p>
          <a:p>
            <a:pPr marL="0" indent="0">
              <a:buNone/>
            </a:pPr>
            <a:endParaRPr lang="en-US" sz="2400" dirty="0" smtClean="0">
              <a:latin typeface="Century Schoolbook" pitchFamily="18" charset="0"/>
            </a:endParaRPr>
          </a:p>
          <a:p>
            <a:pPr>
              <a:buFont typeface="Wingdings" pitchFamily="2" charset="2"/>
              <a:buChar char="Ø"/>
            </a:pPr>
            <a:r>
              <a:rPr lang="en-US" sz="2400" b="1" dirty="0" smtClean="0">
                <a:solidFill>
                  <a:srgbClr val="FFFF00"/>
                </a:solidFill>
                <a:latin typeface="Century Schoolbook" pitchFamily="18" charset="0"/>
              </a:rPr>
              <a:t>Oncogene</a:t>
            </a:r>
            <a:r>
              <a:rPr lang="en-US" sz="2400" b="1" dirty="0" smtClean="0">
                <a:latin typeface="Century Schoolbook" pitchFamily="18" charset="0"/>
              </a:rPr>
              <a:t>: </a:t>
            </a:r>
            <a:r>
              <a:rPr lang="en-US" sz="2400" dirty="0" smtClean="0">
                <a:latin typeface="Century Schoolbook" pitchFamily="18" charset="0"/>
              </a:rPr>
              <a:t>Cancer causing genes.</a:t>
            </a:r>
          </a:p>
          <a:p>
            <a:pPr marL="0" indent="0">
              <a:buNone/>
            </a:pPr>
            <a:r>
              <a:rPr lang="en-US" sz="2400" dirty="0" smtClean="0">
                <a:latin typeface="Century Schoolbook" pitchFamily="18" charset="0"/>
              </a:rPr>
              <a:t> </a:t>
            </a:r>
          </a:p>
          <a:p>
            <a:pPr>
              <a:buFont typeface="Wingdings" pitchFamily="2" charset="2"/>
              <a:buChar char="Ø"/>
            </a:pPr>
            <a:r>
              <a:rPr lang="en-US" sz="2400" b="1" dirty="0" smtClean="0">
                <a:solidFill>
                  <a:srgbClr val="FFFF00"/>
                </a:solidFill>
                <a:latin typeface="Century Schoolbook" pitchFamily="18" charset="0"/>
              </a:rPr>
              <a:t>Mutations</a:t>
            </a:r>
            <a:r>
              <a:rPr lang="en-US" sz="2400" b="1" dirty="0" smtClean="0">
                <a:latin typeface="Century Schoolbook" pitchFamily="18" charset="0"/>
              </a:rPr>
              <a:t>:</a:t>
            </a:r>
            <a:r>
              <a:rPr lang="en-US" sz="2400" dirty="0" smtClean="0">
                <a:latin typeface="Century Schoolbook" pitchFamily="18" charset="0"/>
              </a:rPr>
              <a:t> Change in a gene, chromosome or chromosome number.</a:t>
            </a:r>
          </a:p>
          <a:p>
            <a:pPr marL="0" indent="0">
              <a:buNone/>
            </a:pPr>
            <a:endParaRPr lang="en-US" sz="2400" dirty="0" smtClean="0">
              <a:latin typeface="Century Schoolbook" pitchFamily="18" charset="0"/>
            </a:endParaRPr>
          </a:p>
          <a:p>
            <a:pPr>
              <a:buFont typeface="Wingdings" pitchFamily="2" charset="2"/>
              <a:buChar char="Ø"/>
            </a:pPr>
            <a:r>
              <a:rPr lang="en-US" sz="2400" b="1" dirty="0" smtClean="0">
                <a:solidFill>
                  <a:srgbClr val="FFFF00"/>
                </a:solidFill>
                <a:latin typeface="Century Schoolbook" pitchFamily="18" charset="0"/>
              </a:rPr>
              <a:t>Neoplasia</a:t>
            </a:r>
            <a:r>
              <a:rPr lang="en-US" sz="2400" b="1" dirty="0" smtClean="0">
                <a:latin typeface="Century Schoolbook" pitchFamily="18" charset="0"/>
              </a:rPr>
              <a:t>: </a:t>
            </a:r>
            <a:r>
              <a:rPr lang="en-US" sz="2400" dirty="0" smtClean="0">
                <a:latin typeface="Century Schoolbook" pitchFamily="18" charset="0"/>
              </a:rPr>
              <a:t>The </a:t>
            </a:r>
            <a:r>
              <a:rPr lang="en-US" sz="2400" dirty="0">
                <a:latin typeface="Century Schoolbook" pitchFamily="18" charset="0"/>
              </a:rPr>
              <a:t>term neoplasm refers to an abnormal growth of tissue caused by the rapid division of cells that have undergone some form of mutation</a:t>
            </a:r>
            <a:r>
              <a:rPr lang="en-US" sz="2400" dirty="0" smtClean="0">
                <a:latin typeface="Century Schoolbook" pitchFamily="18" charset="0"/>
              </a:rPr>
              <a:t>. Types include </a:t>
            </a:r>
            <a:r>
              <a:rPr lang="en-US" sz="2400" dirty="0" smtClean="0">
                <a:solidFill>
                  <a:srgbClr val="FFFF00"/>
                </a:solidFill>
                <a:latin typeface="Century Schoolbook" pitchFamily="18" charset="0"/>
              </a:rPr>
              <a:t>benign</a:t>
            </a:r>
            <a:r>
              <a:rPr lang="en-US" sz="2400" dirty="0" smtClean="0">
                <a:latin typeface="Century Schoolbook" pitchFamily="18" charset="0"/>
              </a:rPr>
              <a:t>, </a:t>
            </a:r>
            <a:r>
              <a:rPr lang="en-US" sz="2400" dirty="0" smtClean="0">
                <a:solidFill>
                  <a:srgbClr val="92D050"/>
                </a:solidFill>
                <a:latin typeface="Century Schoolbook" pitchFamily="18" charset="0"/>
              </a:rPr>
              <a:t>pre-malignant</a:t>
            </a:r>
            <a:r>
              <a:rPr lang="en-US" sz="2400" dirty="0" smtClean="0">
                <a:latin typeface="Century Schoolbook" pitchFamily="18" charset="0"/>
              </a:rPr>
              <a:t> and </a:t>
            </a:r>
            <a:r>
              <a:rPr lang="en-US" sz="2400" dirty="0" smtClean="0">
                <a:solidFill>
                  <a:srgbClr val="FF0000"/>
                </a:solidFill>
                <a:latin typeface="Century Schoolbook" pitchFamily="18" charset="0"/>
              </a:rPr>
              <a:t>malignant</a:t>
            </a:r>
            <a:r>
              <a:rPr lang="en-US" sz="2400" dirty="0" smtClean="0">
                <a:latin typeface="Century Schoolbook" pitchFamily="18" charset="0"/>
              </a:rPr>
              <a:t>.</a:t>
            </a:r>
            <a:endParaRPr lang="en-US" sz="2400" b="1" dirty="0" smtClean="0">
              <a:latin typeface="Century Schoolbook" pitchFamily="18" charset="0"/>
            </a:endParaRPr>
          </a:p>
        </p:txBody>
      </p:sp>
    </p:spTree>
    <p:extLst>
      <p:ext uri="{BB962C8B-B14F-4D97-AF65-F5344CB8AC3E}">
        <p14:creationId xmlns:p14="http://schemas.microsoft.com/office/powerpoint/2010/main" val="365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066800"/>
            <a:ext cx="7924800" cy="4953000"/>
          </a:xfrm>
        </p:spPr>
        <p:txBody>
          <a:bodyPr>
            <a:noAutofit/>
          </a:bodyPr>
          <a:lstStyle/>
          <a:p>
            <a:pPr>
              <a:buFont typeface="Wingdings" pitchFamily="2" charset="2"/>
              <a:buChar char="Ø"/>
            </a:pPr>
            <a:r>
              <a:rPr lang="en-US" sz="2400" b="1" dirty="0">
                <a:solidFill>
                  <a:srgbClr val="FFFF00"/>
                </a:solidFill>
                <a:latin typeface="Century Schoolbook" pitchFamily="18" charset="0"/>
              </a:rPr>
              <a:t>Sarcoma</a:t>
            </a:r>
            <a:r>
              <a:rPr lang="en-US" sz="2400" b="1" dirty="0">
                <a:latin typeface="Century Schoolbook" pitchFamily="18" charset="0"/>
              </a:rPr>
              <a:t>: </a:t>
            </a:r>
            <a:r>
              <a:rPr lang="en-US" sz="2400" dirty="0">
                <a:latin typeface="Century Schoolbook" pitchFamily="18" charset="0"/>
              </a:rPr>
              <a:t>A cancer that develops in the tissues that support and connect the body, such as fat and muscle. </a:t>
            </a:r>
          </a:p>
          <a:p>
            <a:pPr>
              <a:buFont typeface="Wingdings" pitchFamily="2" charset="2"/>
              <a:buChar char="Ø"/>
            </a:pPr>
            <a:r>
              <a:rPr lang="en-US" sz="2400" b="1" dirty="0">
                <a:solidFill>
                  <a:srgbClr val="FFFF00"/>
                </a:solidFill>
                <a:latin typeface="Century Schoolbook" pitchFamily="18" charset="0"/>
              </a:rPr>
              <a:t>Carcinoma</a:t>
            </a:r>
            <a:r>
              <a:rPr lang="en-US" sz="2400" b="1" dirty="0">
                <a:latin typeface="Century Schoolbook" pitchFamily="18" charset="0"/>
              </a:rPr>
              <a:t>:</a:t>
            </a:r>
            <a:r>
              <a:rPr lang="en-US" sz="2400" dirty="0">
                <a:latin typeface="Century Schoolbook" pitchFamily="18" charset="0"/>
              </a:rPr>
              <a:t> Cancer that starts in skin or tissues that line the inside or cover the outside of internal organs.</a:t>
            </a:r>
          </a:p>
          <a:p>
            <a:pPr>
              <a:buFont typeface="Wingdings" pitchFamily="2" charset="2"/>
              <a:buChar char="Ø"/>
            </a:pPr>
            <a:r>
              <a:rPr lang="en-US" sz="2400" b="1" dirty="0">
                <a:solidFill>
                  <a:srgbClr val="FFFF00"/>
                </a:solidFill>
                <a:latin typeface="Century Schoolbook" pitchFamily="18" charset="0"/>
              </a:rPr>
              <a:t>Metastasis</a:t>
            </a:r>
            <a:r>
              <a:rPr lang="en-US" sz="2400" b="1" dirty="0">
                <a:latin typeface="Century Schoolbook" pitchFamily="18" charset="0"/>
              </a:rPr>
              <a:t>:</a:t>
            </a:r>
            <a:r>
              <a:rPr lang="en-US" sz="2400" dirty="0">
                <a:latin typeface="Century Schoolbook" pitchFamily="18" charset="0"/>
              </a:rPr>
              <a:t> The spread of cancer from the place where the cancer began to another part of the body.</a:t>
            </a:r>
          </a:p>
          <a:p>
            <a:pPr>
              <a:buFont typeface="Wingdings" pitchFamily="2" charset="2"/>
              <a:buChar char="Ø"/>
            </a:pPr>
            <a:r>
              <a:rPr lang="en-US" sz="2400" dirty="0">
                <a:solidFill>
                  <a:srgbClr val="FFFF00"/>
                </a:solidFill>
                <a:latin typeface="Century Schoolbook" pitchFamily="18" charset="0"/>
              </a:rPr>
              <a:t>Malignant</a:t>
            </a:r>
            <a:r>
              <a:rPr lang="en-US" sz="2400" dirty="0">
                <a:latin typeface="Century Schoolbook" pitchFamily="18" charset="0"/>
              </a:rPr>
              <a:t>: Cancerous</a:t>
            </a:r>
          </a:p>
          <a:p>
            <a:pPr>
              <a:buFont typeface="Wingdings" pitchFamily="2" charset="2"/>
              <a:buChar char="Ø"/>
            </a:pPr>
            <a:r>
              <a:rPr lang="en-US" sz="2400" dirty="0">
                <a:solidFill>
                  <a:srgbClr val="FFFF00"/>
                </a:solidFill>
                <a:latin typeface="Century Schoolbook" pitchFamily="18" charset="0"/>
              </a:rPr>
              <a:t>Benign</a:t>
            </a:r>
            <a:r>
              <a:rPr lang="en-US" sz="2400" dirty="0">
                <a:latin typeface="Century Schoolbook" pitchFamily="18" charset="0"/>
              </a:rPr>
              <a:t>: Non-cancerous</a:t>
            </a:r>
          </a:p>
          <a:p>
            <a:pPr marL="0" indent="0">
              <a:buNone/>
            </a:pPr>
            <a:endParaRPr lang="en-US" sz="2400" dirty="0">
              <a:latin typeface="Century Schoolbook" pitchFamily="18" charset="0"/>
            </a:endParaRPr>
          </a:p>
        </p:txBody>
      </p:sp>
    </p:spTree>
    <p:extLst>
      <p:ext uri="{BB962C8B-B14F-4D97-AF65-F5344CB8AC3E}">
        <p14:creationId xmlns:p14="http://schemas.microsoft.com/office/powerpoint/2010/main" val="2728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15962"/>
          </a:xfrm>
        </p:spPr>
        <p:txBody>
          <a:bodyPr/>
          <a:lstStyle/>
          <a:p>
            <a:pPr algn="ctr"/>
            <a:r>
              <a:rPr lang="en-US" dirty="0" smtClean="0">
                <a:latin typeface="Baskerville Old Face" pitchFamily="18" charset="0"/>
              </a:rPr>
              <a:t>RELATIONSHIP TO THE CELL MEMBRANE</a:t>
            </a:r>
            <a:endParaRPr lang="en-GB" dirty="0">
              <a:latin typeface="Baskerville Old Face" pitchFamily="18" charset="0"/>
            </a:endParaRPr>
          </a:p>
        </p:txBody>
      </p:sp>
      <p:sp>
        <p:nvSpPr>
          <p:cNvPr id="3" name="Content Placeholder 2"/>
          <p:cNvSpPr>
            <a:spLocks noGrp="1"/>
          </p:cNvSpPr>
          <p:nvPr>
            <p:ph sz="quarter" idx="13"/>
          </p:nvPr>
        </p:nvSpPr>
        <p:spPr/>
        <p:txBody>
          <a:bodyPr/>
          <a:lstStyle/>
          <a:p>
            <a:pPr marL="0" indent="0" algn="ctr">
              <a:buNone/>
            </a:pPr>
            <a:r>
              <a:rPr lang="en-GB" b="1" dirty="0" smtClean="0">
                <a:ln>
                  <a:solidFill>
                    <a:srgbClr val="FF0000"/>
                  </a:solidFill>
                </a:ln>
                <a:latin typeface="Arial" pitchFamily="34" charset="0"/>
                <a:cs typeface="Arial" pitchFamily="34" charset="0"/>
              </a:rPr>
              <a:t>RAS G-PROTEIN</a:t>
            </a:r>
            <a:endParaRPr lang="en-GB" b="1" dirty="0">
              <a:ln>
                <a:solidFill>
                  <a:srgbClr val="FF0000"/>
                </a:solidFill>
              </a:ln>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5226"/>
            <a:ext cx="9144000" cy="4535714"/>
          </a:xfrm>
          <a:prstGeom prst="rect">
            <a:avLst/>
          </a:prstGeom>
        </p:spPr>
      </p:pic>
    </p:spTree>
    <p:extLst>
      <p:ext uri="{BB962C8B-B14F-4D97-AF65-F5344CB8AC3E}">
        <p14:creationId xmlns:p14="http://schemas.microsoft.com/office/powerpoint/2010/main" val="24226654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0" y="381000"/>
            <a:ext cx="8305800" cy="6096000"/>
          </a:xfrm>
          <a:prstGeom prst="rect">
            <a:avLst/>
          </a:prstGeom>
        </p:spPr>
      </p:pic>
    </p:spTree>
    <p:extLst>
      <p:ext uri="{BB962C8B-B14F-4D97-AF65-F5344CB8AC3E}">
        <p14:creationId xmlns:p14="http://schemas.microsoft.com/office/powerpoint/2010/main" val="341373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924800" cy="731838"/>
          </a:xfrm>
        </p:spPr>
        <p:txBody>
          <a:bodyPr/>
          <a:lstStyle/>
          <a:p>
            <a:r>
              <a:rPr lang="en-US" sz="4400" cap="none" dirty="0" smtClean="0">
                <a:ln>
                  <a:solidFill>
                    <a:srgbClr val="FF0000"/>
                  </a:solidFill>
                </a:ln>
                <a:solidFill>
                  <a:srgbClr val="FFFF00"/>
                </a:solidFill>
                <a:latin typeface="Garamond" pitchFamily="18" charset="0"/>
              </a:rPr>
              <a:t>Continued…</a:t>
            </a:r>
            <a:endParaRPr lang="en-US" sz="4400" dirty="0">
              <a:ln>
                <a:solidFill>
                  <a:srgbClr val="FF0000"/>
                </a:solidFill>
              </a:ln>
              <a:solidFill>
                <a:srgbClr val="FFFF00"/>
              </a:solidFill>
              <a:latin typeface="Garamond" pitchFamily="18" charset="0"/>
            </a:endParaRPr>
          </a:p>
        </p:txBody>
      </p:sp>
      <p:sp>
        <p:nvSpPr>
          <p:cNvPr id="3" name="Content Placeholder 2"/>
          <p:cNvSpPr>
            <a:spLocks noGrp="1"/>
          </p:cNvSpPr>
          <p:nvPr>
            <p:ph sz="quarter" idx="13"/>
          </p:nvPr>
        </p:nvSpPr>
        <p:spPr>
          <a:xfrm>
            <a:off x="609600" y="2743200"/>
            <a:ext cx="7924800" cy="2667000"/>
          </a:xfrm>
        </p:spPr>
        <p:txBody>
          <a:bodyPr>
            <a:noAutofit/>
          </a:bodyPr>
          <a:lstStyle/>
          <a:p>
            <a:pPr marL="0" indent="0" algn="ctr">
              <a:buNone/>
            </a:pPr>
            <a:r>
              <a:rPr lang="en-US" sz="3200" dirty="0">
                <a:solidFill>
                  <a:schemeClr val="tx2">
                    <a:lumMod val="60000"/>
                    <a:lumOff val="40000"/>
                  </a:schemeClr>
                </a:solidFill>
                <a:latin typeface="Garamond" pitchFamily="18" charset="0"/>
              </a:rPr>
              <a:t>Cellular processes form a fundamental system that involves complicated cascades of </a:t>
            </a:r>
            <a:r>
              <a:rPr lang="en-US" sz="3200" b="1" dirty="0">
                <a:solidFill>
                  <a:srgbClr val="FF0000"/>
                </a:solidFill>
                <a:latin typeface="Garamond" pitchFamily="18" charset="0"/>
              </a:rPr>
              <a:t>biochemical reactions</a:t>
            </a:r>
            <a:r>
              <a:rPr lang="en-US" sz="3200" dirty="0">
                <a:solidFill>
                  <a:schemeClr val="tx2">
                    <a:lumMod val="60000"/>
                    <a:lumOff val="40000"/>
                  </a:schemeClr>
                </a:solidFill>
                <a:latin typeface="Garamond" pitchFamily="18" charset="0"/>
              </a:rPr>
              <a:t> and </a:t>
            </a:r>
            <a:r>
              <a:rPr lang="en-US" sz="3200" b="1" dirty="0">
                <a:solidFill>
                  <a:srgbClr val="FFFF00"/>
                </a:solidFill>
                <a:latin typeface="Garamond" pitchFamily="18" charset="0"/>
              </a:rPr>
              <a:t>signaling pathways</a:t>
            </a:r>
            <a:r>
              <a:rPr lang="en-US" sz="3200" dirty="0">
                <a:solidFill>
                  <a:schemeClr val="tx2">
                    <a:lumMod val="60000"/>
                    <a:lumOff val="40000"/>
                  </a:schemeClr>
                </a:solidFill>
                <a:latin typeface="Garamond" pitchFamily="18" charset="0"/>
              </a:rPr>
              <a:t>. In order for proper cell function, these processes are required to be </a:t>
            </a:r>
            <a:r>
              <a:rPr lang="en-US" sz="3200" b="1" dirty="0">
                <a:solidFill>
                  <a:srgbClr val="00B050"/>
                </a:solidFill>
                <a:latin typeface="Garamond" pitchFamily="18" charset="0"/>
              </a:rPr>
              <a:t>tightly controlled.</a:t>
            </a:r>
            <a:r>
              <a:rPr lang="en-US" sz="3200" dirty="0">
                <a:solidFill>
                  <a:schemeClr val="tx2">
                    <a:lumMod val="60000"/>
                    <a:lumOff val="40000"/>
                  </a:schemeClr>
                </a:solidFill>
                <a:latin typeface="Garamond" pitchFamily="18" charset="0"/>
              </a:rPr>
              <a:t> </a:t>
            </a:r>
          </a:p>
        </p:txBody>
      </p:sp>
    </p:spTree>
    <p:extLst>
      <p:ext uri="{BB962C8B-B14F-4D97-AF65-F5344CB8AC3E}">
        <p14:creationId xmlns:p14="http://schemas.microsoft.com/office/powerpoint/2010/main" val="18913061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457200"/>
            <a:ext cx="7924800" cy="5943600"/>
          </a:xfrm>
        </p:spPr>
      </p:pic>
    </p:spTree>
    <p:extLst>
      <p:ext uri="{BB962C8B-B14F-4D97-AF65-F5344CB8AC3E}">
        <p14:creationId xmlns:p14="http://schemas.microsoft.com/office/powerpoint/2010/main" val="32103929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792162"/>
          </a:xfrm>
        </p:spPr>
        <p:txBody>
          <a:bodyPr/>
          <a:lstStyle/>
          <a:p>
            <a:pPr algn="ctr"/>
            <a:r>
              <a:rPr lang="en-US" dirty="0" smtClean="0">
                <a:ln>
                  <a:solidFill>
                    <a:srgbClr val="FFC000"/>
                  </a:solidFill>
                </a:ln>
                <a:latin typeface="Algerian" pitchFamily="82" charset="0"/>
              </a:rPr>
              <a:t>So what’s about </a:t>
            </a:r>
            <a:r>
              <a:rPr lang="en-US" dirty="0" err="1" smtClean="0">
                <a:ln>
                  <a:solidFill>
                    <a:srgbClr val="FFC000"/>
                  </a:solidFill>
                </a:ln>
                <a:latin typeface="Algerian" pitchFamily="82" charset="0"/>
              </a:rPr>
              <a:t>ras</a:t>
            </a:r>
            <a:r>
              <a:rPr lang="en-US" dirty="0" smtClean="0">
                <a:ln>
                  <a:solidFill>
                    <a:srgbClr val="FFC000"/>
                  </a:solidFill>
                </a:ln>
                <a:latin typeface="Algerian" pitchFamily="82" charset="0"/>
              </a:rPr>
              <a:t>????</a:t>
            </a:r>
            <a:endParaRPr lang="en-US" dirty="0">
              <a:ln>
                <a:solidFill>
                  <a:srgbClr val="FFC000"/>
                </a:solidFill>
              </a:ln>
              <a:latin typeface="Algerian" pitchFamily="82" charset="0"/>
            </a:endParaRPr>
          </a:p>
        </p:txBody>
      </p:sp>
      <p:sp>
        <p:nvSpPr>
          <p:cNvPr id="3" name="Content Placeholder 2"/>
          <p:cNvSpPr>
            <a:spLocks noGrp="1"/>
          </p:cNvSpPr>
          <p:nvPr>
            <p:ph sz="quarter" idx="13"/>
          </p:nvPr>
        </p:nvSpPr>
        <p:spPr>
          <a:xfrm>
            <a:off x="609600" y="1905000"/>
            <a:ext cx="7924800" cy="3962400"/>
          </a:xfrm>
        </p:spPr>
        <p:style>
          <a:lnRef idx="0">
            <a:scrgbClr r="0" g="0" b="0"/>
          </a:lnRef>
          <a:fillRef idx="1002">
            <a:schemeClr val="dk1"/>
          </a:fillRef>
          <a:effectRef idx="0">
            <a:scrgbClr r="0" g="0" b="0"/>
          </a:effectRef>
          <a:fontRef idx="major"/>
        </p:style>
        <p:txBody>
          <a:bodyPr>
            <a:normAutofit/>
          </a:bodyPr>
          <a:lstStyle/>
          <a:p>
            <a:pPr marL="0" indent="0" algn="ctr">
              <a:buNone/>
            </a:pPr>
            <a:r>
              <a:rPr lang="en-US" sz="2800" b="1" dirty="0" smtClean="0">
                <a:latin typeface="Bell MT" pitchFamily="18" charset="0"/>
              </a:rPr>
              <a:t>RAS </a:t>
            </a:r>
            <a:r>
              <a:rPr lang="en-US" sz="2800" b="1" dirty="0">
                <a:latin typeface="Bell MT" pitchFamily="18" charset="0"/>
              </a:rPr>
              <a:t>proteins are GTPases that function as </a:t>
            </a:r>
            <a:r>
              <a:rPr lang="en-US" sz="2800" b="1" i="1" u="sng" dirty="0">
                <a:solidFill>
                  <a:srgbClr val="FF0000"/>
                </a:solidFill>
                <a:latin typeface="Bell MT" pitchFamily="18" charset="0"/>
              </a:rPr>
              <a:t>molecular switches</a:t>
            </a:r>
            <a:r>
              <a:rPr lang="en-US" sz="2800" b="1" dirty="0">
                <a:latin typeface="Bell MT" pitchFamily="18" charset="0"/>
              </a:rPr>
              <a:t> regulating pathways responsible for </a:t>
            </a:r>
            <a:r>
              <a:rPr lang="en-US" sz="2800" b="1" i="1" u="sng" dirty="0">
                <a:solidFill>
                  <a:srgbClr val="FFFF00"/>
                </a:solidFill>
                <a:latin typeface="Bell MT" pitchFamily="18" charset="0"/>
              </a:rPr>
              <a:t>proliferation and cell survival</a:t>
            </a:r>
            <a:r>
              <a:rPr lang="en-US" sz="2800" b="1" dirty="0">
                <a:latin typeface="Bell MT" pitchFamily="18" charset="0"/>
              </a:rPr>
              <a:t>. Ras proteins are normally tightly regulated by guanine nucleotide exchange factors (GEFs) promoting GDP dissociation and GTP binding and GTPase-activating proteins (GAPs) that stimulate the intrinsic GTPase activity of Ras to switch off </a:t>
            </a:r>
            <a:r>
              <a:rPr lang="en-US" sz="2800" b="1" dirty="0" smtClean="0">
                <a:latin typeface="Bell MT" pitchFamily="18" charset="0"/>
              </a:rPr>
              <a:t>signaling.</a:t>
            </a:r>
            <a:endParaRPr lang="en-US" sz="2800" b="1" dirty="0">
              <a:latin typeface="Bell MT" pitchFamily="18" charset="0"/>
            </a:endParaRPr>
          </a:p>
        </p:txBody>
      </p:sp>
    </p:spTree>
    <p:extLst>
      <p:ext uri="{BB962C8B-B14F-4D97-AF65-F5344CB8AC3E}">
        <p14:creationId xmlns:p14="http://schemas.microsoft.com/office/powerpoint/2010/main" val="26307252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pPr algn="ctr"/>
            <a:r>
              <a:rPr lang="en-US" sz="3600" dirty="0" smtClean="0">
                <a:ln>
                  <a:solidFill>
                    <a:srgbClr val="FF0000"/>
                  </a:solidFill>
                </a:ln>
                <a:solidFill>
                  <a:srgbClr val="FFFF00"/>
                </a:solidFill>
                <a:latin typeface="Bodoni MT" pitchFamily="18" charset="0"/>
              </a:rPr>
              <a:t>WHERE IS THE FAULT?</a:t>
            </a:r>
            <a:endParaRPr lang="en-US" sz="3600" dirty="0">
              <a:ln>
                <a:solidFill>
                  <a:srgbClr val="FF0000"/>
                </a:solidFill>
              </a:ln>
              <a:solidFill>
                <a:srgbClr val="FFFF00"/>
              </a:solidFill>
              <a:latin typeface="Bodoni MT" pitchFamily="18" charset="0"/>
            </a:endParaRPr>
          </a:p>
        </p:txBody>
      </p:sp>
      <p:sp>
        <p:nvSpPr>
          <p:cNvPr id="3" name="Content Placeholder 2"/>
          <p:cNvSpPr>
            <a:spLocks noGrp="1"/>
          </p:cNvSpPr>
          <p:nvPr>
            <p:ph sz="quarter" idx="13"/>
          </p:nvPr>
        </p:nvSpPr>
        <p:spPr>
          <a:xfrm>
            <a:off x="609600" y="2133600"/>
            <a:ext cx="7924800" cy="3581400"/>
          </a:xfrm>
        </p:spPr>
        <p:txBody>
          <a:bodyPr>
            <a:normAutofit/>
          </a:bodyPr>
          <a:lstStyle/>
          <a:p>
            <a:pPr marL="0" indent="0" algn="ctr">
              <a:buNone/>
            </a:pPr>
            <a:r>
              <a:rPr lang="en-US" sz="3200" dirty="0">
                <a:ln>
                  <a:solidFill>
                    <a:srgbClr val="00B0F0"/>
                  </a:solidFill>
                </a:ln>
                <a:solidFill>
                  <a:schemeClr val="tx2">
                    <a:lumMod val="60000"/>
                    <a:lumOff val="40000"/>
                  </a:schemeClr>
                </a:solidFill>
                <a:effectLst>
                  <a:glow rad="139700">
                    <a:schemeClr val="accent2">
                      <a:satMod val="175000"/>
                      <a:alpha val="40000"/>
                    </a:schemeClr>
                  </a:glow>
                </a:effectLst>
              </a:rPr>
              <a:t>Oncogenes are genes that are closely linked to cancer, and the gene that encodes Ras was among the first to be discovered. </a:t>
            </a:r>
            <a:r>
              <a:rPr lang="en-US" sz="3200" i="1" u="sng" dirty="0">
                <a:ln>
                  <a:solidFill>
                    <a:srgbClr val="00B0F0"/>
                  </a:solidFill>
                </a:ln>
                <a:solidFill>
                  <a:srgbClr val="FFFF00"/>
                </a:solidFill>
                <a:effectLst>
                  <a:glow rad="139700">
                    <a:schemeClr val="accent2">
                      <a:satMod val="175000"/>
                      <a:alpha val="40000"/>
                    </a:schemeClr>
                  </a:glow>
                </a:effectLst>
              </a:rPr>
              <a:t>Mutation of an oncogene changes the function of the encoded protein</a:t>
            </a:r>
            <a:r>
              <a:rPr lang="en-US" sz="3200" dirty="0">
                <a:ln>
                  <a:solidFill>
                    <a:srgbClr val="00B0F0"/>
                  </a:solidFill>
                </a:ln>
                <a:solidFill>
                  <a:schemeClr val="tx2">
                    <a:lumMod val="60000"/>
                    <a:lumOff val="40000"/>
                  </a:schemeClr>
                </a:solidFill>
                <a:effectLst>
                  <a:glow rad="139700">
                    <a:schemeClr val="accent2">
                      <a:satMod val="175000"/>
                      <a:alpha val="40000"/>
                    </a:schemeClr>
                  </a:glow>
                </a:effectLst>
              </a:rPr>
              <a:t>, </a:t>
            </a:r>
            <a:r>
              <a:rPr lang="en-US" sz="3200" i="1" u="sng" dirty="0">
                <a:ln>
                  <a:solidFill>
                    <a:srgbClr val="00B0F0"/>
                  </a:solidFill>
                </a:ln>
                <a:solidFill>
                  <a:srgbClr val="00B0F0"/>
                </a:solidFill>
                <a:effectLst>
                  <a:glow rad="139700">
                    <a:schemeClr val="accent2">
                      <a:satMod val="175000"/>
                      <a:alpha val="40000"/>
                    </a:schemeClr>
                  </a:glow>
                </a:effectLst>
              </a:rPr>
              <a:t>creating the malignant properties that are needed for cancer to grow and spread</a:t>
            </a:r>
            <a:r>
              <a:rPr lang="en-US" sz="3200" dirty="0" smtClean="0">
                <a:ln>
                  <a:solidFill>
                    <a:srgbClr val="00B0F0"/>
                  </a:solidFill>
                </a:ln>
                <a:solidFill>
                  <a:schemeClr val="tx2">
                    <a:lumMod val="60000"/>
                    <a:lumOff val="40000"/>
                  </a:schemeClr>
                </a:solidFill>
                <a:effectLst>
                  <a:glow rad="139700">
                    <a:schemeClr val="accent2">
                      <a:satMod val="175000"/>
                      <a:alpha val="40000"/>
                    </a:schemeClr>
                  </a:glow>
                </a:effectLst>
              </a:rPr>
              <a:t>.. </a:t>
            </a:r>
            <a:endParaRPr lang="en-US" sz="3200" dirty="0">
              <a:ln>
                <a:solidFill>
                  <a:srgbClr val="00B0F0"/>
                </a:solidFill>
              </a:ln>
              <a:solidFill>
                <a:schemeClr val="tx2">
                  <a:lumMod val="60000"/>
                  <a:lumOff val="40000"/>
                </a:schemeClr>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4284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05000"/>
            <a:ext cx="7924800" cy="3810000"/>
          </a:xfrm>
        </p:spPr>
        <p:txBody>
          <a:bodyPr>
            <a:normAutofit/>
          </a:bodyPr>
          <a:lstStyle/>
          <a:p>
            <a:pPr marL="0" indent="0" algn="ctr">
              <a:buNone/>
            </a:pPr>
            <a:r>
              <a:rPr lang="en-US" sz="3200" dirty="0">
                <a:latin typeface="Book Antiqua" pitchFamily="18" charset="0"/>
              </a:rPr>
              <a:t>For instance, some oncogenes encode proteins involved in programmed cell death, such as </a:t>
            </a:r>
            <a:r>
              <a:rPr lang="en-US" sz="3200" b="1" i="1" u="sng" dirty="0">
                <a:solidFill>
                  <a:srgbClr val="00B0F0"/>
                </a:solidFill>
                <a:latin typeface="Book Antiqua" pitchFamily="18" charset="0"/>
              </a:rPr>
              <a:t>p53 tumor suppressor</a:t>
            </a:r>
            <a:r>
              <a:rPr lang="en-US" sz="3200" dirty="0">
                <a:latin typeface="Book Antiqua" pitchFamily="18" charset="0"/>
              </a:rPr>
              <a:t>, and the oncogenic mutation allows the cancer cell to evade our powerful protections against abnormal growth</a:t>
            </a:r>
          </a:p>
        </p:txBody>
      </p:sp>
    </p:spTree>
    <p:extLst>
      <p:ext uri="{BB962C8B-B14F-4D97-AF65-F5344CB8AC3E}">
        <p14:creationId xmlns:p14="http://schemas.microsoft.com/office/powerpoint/2010/main" val="37863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2800" dirty="0">
                <a:latin typeface="Andalus"/>
              </a:rPr>
              <a:t>Ras is involved in the signals passed between cells that control the amount of growth that is allowed at any time. </a:t>
            </a:r>
            <a:r>
              <a:rPr lang="en-US" sz="2800" b="1" i="1" u="sng" dirty="0">
                <a:solidFill>
                  <a:srgbClr val="FFFF00"/>
                </a:solidFill>
                <a:latin typeface="Andalus"/>
              </a:rPr>
              <a:t>Cancer-causing mutation of Ras</a:t>
            </a:r>
            <a:r>
              <a:rPr lang="en-US" sz="2800" dirty="0">
                <a:latin typeface="Andalus"/>
              </a:rPr>
              <a:t> creates a form of the protein that is always on. </a:t>
            </a:r>
            <a:r>
              <a:rPr lang="en-US" sz="2800" b="1" i="1" u="sng" dirty="0">
                <a:solidFill>
                  <a:srgbClr val="FFFF00"/>
                </a:solidFill>
                <a:latin typeface="Andalus"/>
              </a:rPr>
              <a:t>This is a disaster</a:t>
            </a:r>
            <a:r>
              <a:rPr lang="en-US" sz="2800" dirty="0">
                <a:latin typeface="Andalus"/>
              </a:rPr>
              <a:t>, because the mutated Ras continually tells the cancer cells that it is okay to multiply, without the normal limits that control cell growth.</a:t>
            </a:r>
          </a:p>
          <a:p>
            <a:pPr marL="0" indent="0" algn="ctr">
              <a:buNone/>
            </a:pPr>
            <a:endParaRPr lang="en-US" sz="2800" dirty="0">
              <a:latin typeface="Andalus"/>
            </a:endParaRPr>
          </a:p>
        </p:txBody>
      </p:sp>
    </p:spTree>
    <p:extLst>
      <p:ext uri="{BB962C8B-B14F-4D97-AF65-F5344CB8AC3E}">
        <p14:creationId xmlns:p14="http://schemas.microsoft.com/office/powerpoint/2010/main" val="31917220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579438"/>
          </a:xfrm>
          <a:solidFill>
            <a:srgbClr val="FF0000"/>
          </a:solidFill>
          <a:ln>
            <a:solidFill>
              <a:srgbClr val="FF0000"/>
            </a:solidFill>
          </a:ln>
          <a:effectLst>
            <a:glow rad="139700">
              <a:schemeClr val="accent2">
                <a:satMod val="175000"/>
                <a:alpha val="40000"/>
              </a:schemeClr>
            </a:glow>
          </a:effectLst>
        </p:spPr>
        <p:txBody>
          <a:bodyPr/>
          <a:lstStyle/>
          <a:p>
            <a:pPr algn="ctr"/>
            <a:r>
              <a:rPr lang="en-US" sz="3200" dirty="0" smtClean="0">
                <a:ln>
                  <a:solidFill>
                    <a:schemeClr val="tx2">
                      <a:lumMod val="60000"/>
                      <a:lumOff val="40000"/>
                    </a:schemeClr>
                  </a:solidFill>
                </a:ln>
                <a:solidFill>
                  <a:srgbClr val="FFFF00"/>
                </a:solidFill>
                <a:latin typeface="Baskerville Old Face" pitchFamily="18" charset="0"/>
              </a:rPr>
              <a:t>4. NEURAL DEGENERATION</a:t>
            </a:r>
            <a:endParaRPr lang="en-GB" sz="3200" dirty="0">
              <a:ln>
                <a:solidFill>
                  <a:schemeClr val="tx2">
                    <a:lumMod val="60000"/>
                    <a:lumOff val="40000"/>
                  </a:schemeClr>
                </a:solidFill>
              </a:ln>
              <a:solidFill>
                <a:srgbClr val="FFFF00"/>
              </a:solidFill>
              <a:latin typeface="Baskerville Old Face" pitchFamily="18" charset="0"/>
            </a:endParaRPr>
          </a:p>
        </p:txBody>
      </p:sp>
      <p:sp>
        <p:nvSpPr>
          <p:cNvPr id="3" name="Content Placeholder 2"/>
          <p:cNvSpPr>
            <a:spLocks noGrp="1"/>
          </p:cNvSpPr>
          <p:nvPr>
            <p:ph sz="quarter" idx="13"/>
          </p:nvPr>
        </p:nvSpPr>
        <p:spPr>
          <a:xfrm>
            <a:off x="609600" y="1752600"/>
            <a:ext cx="7924800" cy="3962400"/>
          </a:xfrm>
        </p:spPr>
        <p:txBody>
          <a:bodyPr/>
          <a:lstStyle/>
          <a:p>
            <a:pPr marL="0" indent="0" algn="ctr">
              <a:buNone/>
            </a:pPr>
            <a:r>
              <a:rPr lang="en-GB" dirty="0" smtClean="0">
                <a:solidFill>
                  <a:srgbClr val="00B0F0"/>
                </a:solidFill>
                <a:latin typeface="Courier New" pitchFamily="49" charset="0"/>
                <a:cs typeface="Courier New" pitchFamily="49" charset="0"/>
              </a:rPr>
              <a:t>Lets talk about multiple sclerosis as an example.</a:t>
            </a:r>
            <a:endParaRPr lang="en-GB" dirty="0">
              <a:solidFill>
                <a:srgbClr val="00B0F0"/>
              </a:solidFill>
              <a:latin typeface="Courier New" pitchFamily="49" charset="0"/>
              <a:cs typeface="Courier New"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62174"/>
            <a:ext cx="8229600" cy="4391025"/>
          </a:xfrm>
          <a:prstGeom prst="rect">
            <a:avLst/>
          </a:prstGeom>
        </p:spPr>
      </p:pic>
    </p:spTree>
    <p:extLst>
      <p:ext uri="{BB962C8B-B14F-4D97-AF65-F5344CB8AC3E}">
        <p14:creationId xmlns:p14="http://schemas.microsoft.com/office/powerpoint/2010/main" val="29833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914400"/>
            <a:ext cx="7924800" cy="5181600"/>
          </a:xfrm>
        </p:spPr>
        <p:style>
          <a:lnRef idx="0">
            <a:scrgbClr r="0" g="0" b="0"/>
          </a:lnRef>
          <a:fillRef idx="1002">
            <a:schemeClr val="dk2"/>
          </a:fillRef>
          <a:effectRef idx="0">
            <a:scrgbClr r="0" g="0" b="0"/>
          </a:effectRef>
          <a:fontRef idx="major"/>
        </p:style>
        <p:txBody>
          <a:bodyPr>
            <a:normAutofit/>
          </a:bodyPr>
          <a:lstStyle/>
          <a:p>
            <a:pPr marL="0" indent="0" algn="ctr">
              <a:buNone/>
            </a:pPr>
            <a:r>
              <a:rPr lang="en-US" sz="2800" b="1" dirty="0" smtClean="0">
                <a:latin typeface="Century Schoolbook" pitchFamily="18" charset="0"/>
                <a:cs typeface="Arial" pitchFamily="34" charset="0"/>
              </a:rPr>
              <a:t>What is Neural Degeneration?</a:t>
            </a:r>
          </a:p>
          <a:p>
            <a:pPr marL="0" indent="0" algn="ctr">
              <a:buNone/>
            </a:pPr>
            <a:endParaRPr lang="en-US" sz="2800" b="1" dirty="0" smtClean="0"/>
          </a:p>
          <a:p>
            <a:pPr marL="0" indent="0" algn="ctr">
              <a:buNone/>
            </a:pPr>
            <a:endParaRPr lang="en-US" sz="2800" b="1" dirty="0" smtClean="0"/>
          </a:p>
          <a:p>
            <a:pPr marL="0" indent="0" algn="ctr">
              <a:buNone/>
            </a:pPr>
            <a:r>
              <a:rPr lang="en-US" sz="2800" b="1" u="sng" dirty="0" smtClean="0">
                <a:latin typeface="Century Schoolbook" pitchFamily="18" charset="0"/>
              </a:rPr>
              <a:t>Neuro-degeneration</a:t>
            </a:r>
            <a:r>
              <a:rPr lang="en-US" sz="2800" dirty="0" smtClean="0">
                <a:solidFill>
                  <a:srgbClr val="FFFF00"/>
                </a:solidFill>
                <a:latin typeface="Century Schoolbook" pitchFamily="18" charset="0"/>
              </a:rPr>
              <a:t> is the progressive loss of structure or function of neurons, including death of neurons.</a:t>
            </a:r>
          </a:p>
          <a:p>
            <a:pPr marL="0" indent="0" algn="ctr">
              <a:buNone/>
            </a:pPr>
            <a:r>
              <a:rPr lang="en-US" sz="2800" dirty="0" smtClean="0">
                <a:solidFill>
                  <a:srgbClr val="FFFF00"/>
                </a:solidFill>
                <a:latin typeface="Century Schoolbook" pitchFamily="18" charset="0"/>
              </a:rPr>
              <a:t>Neurodegenerative diseases are incurable, resulting in progressive degeneration and/or death of neuron cells.</a:t>
            </a:r>
            <a:endParaRPr lang="en-US" sz="2800" b="1" dirty="0">
              <a:solidFill>
                <a:srgbClr val="FFFF00"/>
              </a:solidFill>
              <a:latin typeface="Century Schoolbook" pitchFamily="18" charset="0"/>
              <a:cs typeface="Arial" pitchFamily="34" charset="0"/>
            </a:endParaRPr>
          </a:p>
        </p:txBody>
      </p:sp>
    </p:spTree>
    <p:extLst>
      <p:ext uri="{BB962C8B-B14F-4D97-AF65-F5344CB8AC3E}">
        <p14:creationId xmlns:p14="http://schemas.microsoft.com/office/powerpoint/2010/main" val="36947217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n>
                  <a:solidFill>
                    <a:srgbClr val="FFFF00"/>
                  </a:solidFill>
                </a:ln>
                <a:effectLst>
                  <a:glow rad="127000">
                    <a:srgbClr val="FF0000"/>
                  </a:glow>
                </a:effectLst>
                <a:latin typeface="Century Schoolbook" pitchFamily="18" charset="0"/>
              </a:rPr>
              <a:t>What is it?</a:t>
            </a:r>
            <a:endParaRPr lang="en-US" sz="3200" dirty="0">
              <a:ln>
                <a:solidFill>
                  <a:srgbClr val="FFFF00"/>
                </a:solidFill>
              </a:ln>
              <a:effectLst>
                <a:glow rad="127000">
                  <a:srgbClr val="FF0000"/>
                </a:glow>
              </a:effectLst>
              <a:latin typeface="Century Schoolbook" pitchFamily="18" charset="0"/>
            </a:endParaRPr>
          </a:p>
        </p:txBody>
      </p:sp>
      <p:sp>
        <p:nvSpPr>
          <p:cNvPr id="3" name="Content Placeholder 2"/>
          <p:cNvSpPr>
            <a:spLocks noGrp="1"/>
          </p:cNvSpPr>
          <p:nvPr>
            <p:ph sz="quarter" idx="13"/>
          </p:nvPr>
        </p:nvSpPr>
        <p:spPr>
          <a:xfrm>
            <a:off x="609600" y="2362200"/>
            <a:ext cx="7924800" cy="3352800"/>
          </a:xfrm>
        </p:spPr>
        <p:txBody>
          <a:bodyPr>
            <a:noAutofit/>
          </a:bodyPr>
          <a:lstStyle/>
          <a:p>
            <a:pPr marL="0" indent="0" algn="ctr">
              <a:buNone/>
            </a:pPr>
            <a:r>
              <a:rPr lang="en-US" sz="3600" dirty="0">
                <a:ln>
                  <a:solidFill>
                    <a:srgbClr val="FF0000"/>
                  </a:solidFill>
                </a:ln>
                <a:solidFill>
                  <a:srgbClr val="00B050"/>
                </a:solidFill>
              </a:rPr>
              <a:t>Multiple sclerosis is a disease in which the protective wrappings around nerve cells in the brain and spinal cord are destroyed. The affected nerve cells can no longer transmit signals from one area of the brain to another. </a:t>
            </a:r>
          </a:p>
        </p:txBody>
      </p:sp>
    </p:spTree>
    <p:extLst>
      <p:ext uri="{BB962C8B-B14F-4D97-AF65-F5344CB8AC3E}">
        <p14:creationId xmlns:p14="http://schemas.microsoft.com/office/powerpoint/2010/main" val="15986932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600" y="304800"/>
            <a:ext cx="8686800" cy="6248400"/>
          </a:xfrm>
        </p:spPr>
      </p:pic>
    </p:spTree>
    <p:extLst>
      <p:ext uri="{BB962C8B-B14F-4D97-AF65-F5344CB8AC3E}">
        <p14:creationId xmlns:p14="http://schemas.microsoft.com/office/powerpoint/2010/main" val="24955390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746" y="152400"/>
            <a:ext cx="3787254" cy="6553200"/>
          </a:xfrm>
        </p:spPr>
        <p:txBody>
          <a:bodyPr>
            <a:normAutofit fontScale="92500"/>
          </a:bodyPr>
          <a:lstStyle/>
          <a:p>
            <a:pPr marL="0" indent="0" algn="ctr">
              <a:buNone/>
            </a:pPr>
            <a:r>
              <a:rPr lang="en-US" sz="3600" dirty="0">
                <a:ln>
                  <a:solidFill>
                    <a:srgbClr val="7030A0"/>
                  </a:solidFill>
                </a:ln>
                <a:latin typeface="Arial" pitchFamily="34" charset="0"/>
                <a:cs typeface="Arial" pitchFamily="34" charset="0"/>
              </a:rPr>
              <a:t>The nerve damage caused by multiple sclerosis leads to many problems, including muscle weakness, blurred or double vision, difficulty with balance, uncontrolled movements, and depression.</a:t>
            </a:r>
          </a:p>
          <a:p>
            <a:pPr marL="0" indent="0" algn="ctr">
              <a:buNone/>
            </a:pPr>
            <a:endParaRPr lang="en-US" sz="3600" dirty="0">
              <a:ln>
                <a:solidFill>
                  <a:srgbClr val="7030A0"/>
                </a:solidFill>
              </a:ln>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57200"/>
            <a:ext cx="5181600" cy="6096000"/>
          </a:xfrm>
          <a:prstGeom prst="rect">
            <a:avLst/>
          </a:prstGeom>
        </p:spPr>
      </p:pic>
    </p:spTree>
    <p:extLst>
      <p:ext uri="{BB962C8B-B14F-4D97-AF65-F5344CB8AC3E}">
        <p14:creationId xmlns:p14="http://schemas.microsoft.com/office/powerpoint/2010/main" val="3725106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pPr algn="ctr"/>
            <a:r>
              <a:rPr lang="en-US" b="1" dirty="0" smtClean="0">
                <a:ln>
                  <a:solidFill>
                    <a:srgbClr val="FFFF00"/>
                  </a:solidFill>
                </a:ln>
                <a:solidFill>
                  <a:srgbClr val="FF0000"/>
                </a:solidFill>
                <a:latin typeface="Bodoni MT" pitchFamily="18" charset="0"/>
              </a:rPr>
              <a:t>Examples of cellular processes</a:t>
            </a:r>
            <a:endParaRPr lang="en-US" b="1" dirty="0">
              <a:ln>
                <a:solidFill>
                  <a:srgbClr val="FFFF00"/>
                </a:solidFill>
              </a:ln>
              <a:solidFill>
                <a:srgbClr val="FF0000"/>
              </a:solidFill>
              <a:latin typeface="Bodoni MT" pitchFamily="18" charset="0"/>
            </a:endParaRPr>
          </a:p>
        </p:txBody>
      </p:sp>
      <p:sp>
        <p:nvSpPr>
          <p:cNvPr id="3" name="Content Placeholder 2"/>
          <p:cNvSpPr>
            <a:spLocks noGrp="1"/>
          </p:cNvSpPr>
          <p:nvPr>
            <p:ph sz="quarter" idx="13"/>
          </p:nvPr>
        </p:nvSpPr>
        <p:spPr>
          <a:xfrm>
            <a:off x="609600" y="1371600"/>
            <a:ext cx="7924800" cy="4953000"/>
          </a:xfrm>
          <a:effectLst>
            <a:glow rad="1397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a:noAutofit/>
          </a:bodyPr>
          <a:lstStyle/>
          <a:p>
            <a:pPr>
              <a:buFont typeface="Wingdings" pitchFamily="2" charset="2"/>
              <a:buChar char="Ø"/>
            </a:pPr>
            <a:r>
              <a:rPr lang="en-US" sz="2400" dirty="0" smtClean="0">
                <a:latin typeface="Bodoni MT" pitchFamily="18" charset="0"/>
              </a:rPr>
              <a:t>Osmosis</a:t>
            </a:r>
          </a:p>
          <a:p>
            <a:pPr>
              <a:buFont typeface="Wingdings" pitchFamily="2" charset="2"/>
              <a:buChar char="Ø"/>
            </a:pPr>
            <a:r>
              <a:rPr lang="en-US" sz="2400" dirty="0" smtClean="0">
                <a:latin typeface="Bodoni MT" pitchFamily="18" charset="0"/>
              </a:rPr>
              <a:t>Energy Production (Krebs Cycle, Electron Transport Chain)</a:t>
            </a:r>
          </a:p>
          <a:p>
            <a:pPr>
              <a:buFont typeface="Wingdings" pitchFamily="2" charset="2"/>
              <a:buChar char="Ø"/>
            </a:pPr>
            <a:r>
              <a:rPr lang="en-US" sz="2400" dirty="0" smtClean="0">
                <a:latin typeface="Bodoni MT" pitchFamily="18" charset="0"/>
              </a:rPr>
              <a:t>Transport</a:t>
            </a:r>
          </a:p>
          <a:p>
            <a:pPr>
              <a:buFont typeface="Wingdings" pitchFamily="2" charset="2"/>
              <a:buChar char="Ø"/>
            </a:pPr>
            <a:r>
              <a:rPr lang="en-US" sz="2400" dirty="0" smtClean="0">
                <a:latin typeface="Bodoni MT" pitchFamily="18" charset="0"/>
              </a:rPr>
              <a:t>Homeostasis</a:t>
            </a:r>
          </a:p>
          <a:p>
            <a:pPr>
              <a:buFont typeface="Wingdings" pitchFamily="2" charset="2"/>
              <a:buChar char="Ø"/>
            </a:pPr>
            <a:r>
              <a:rPr lang="en-US" sz="2400" dirty="0" smtClean="0">
                <a:latin typeface="Bodoni MT" pitchFamily="18" charset="0"/>
              </a:rPr>
              <a:t>Cell Differentiation</a:t>
            </a:r>
          </a:p>
          <a:p>
            <a:pPr>
              <a:buFont typeface="Wingdings" pitchFamily="2" charset="2"/>
              <a:buChar char="Ø"/>
            </a:pPr>
            <a:r>
              <a:rPr lang="en-US" sz="2400" dirty="0" smtClean="0">
                <a:latin typeface="Bodoni MT" pitchFamily="18" charset="0"/>
              </a:rPr>
              <a:t>Photosynthesis</a:t>
            </a:r>
          </a:p>
          <a:p>
            <a:pPr>
              <a:buFont typeface="Wingdings" pitchFamily="2" charset="2"/>
              <a:buChar char="Ø"/>
            </a:pPr>
            <a:r>
              <a:rPr lang="en-US" sz="2400" dirty="0" smtClean="0">
                <a:latin typeface="Bodoni MT" pitchFamily="18" charset="0"/>
              </a:rPr>
              <a:t>Aerobic Respiration</a:t>
            </a:r>
          </a:p>
          <a:p>
            <a:pPr>
              <a:buFont typeface="Wingdings" pitchFamily="2" charset="2"/>
              <a:buChar char="Ø"/>
            </a:pPr>
            <a:r>
              <a:rPr lang="en-US" sz="2400" dirty="0" smtClean="0">
                <a:latin typeface="Bodoni MT" pitchFamily="18" charset="0"/>
              </a:rPr>
              <a:t>Anaerobic Respiration</a:t>
            </a:r>
          </a:p>
          <a:p>
            <a:pPr>
              <a:buFont typeface="Wingdings" pitchFamily="2" charset="2"/>
              <a:buChar char="Ø"/>
            </a:pPr>
            <a:r>
              <a:rPr lang="en-US" sz="2400" dirty="0" smtClean="0">
                <a:latin typeface="Bodoni MT" pitchFamily="18" charset="0"/>
              </a:rPr>
              <a:t>Light Dependent Reactions </a:t>
            </a:r>
          </a:p>
          <a:p>
            <a:pPr>
              <a:buFont typeface="Wingdings" pitchFamily="2" charset="2"/>
              <a:buChar char="Ø"/>
            </a:pPr>
            <a:endParaRPr lang="en-US" sz="2400" dirty="0" smtClean="0">
              <a:latin typeface="Bodoni MT" pitchFamily="18" charset="0"/>
            </a:endParaRPr>
          </a:p>
          <a:p>
            <a:pPr>
              <a:buFont typeface="Wingdings" pitchFamily="2" charset="2"/>
              <a:buChar char="Ø"/>
            </a:pPr>
            <a:endParaRPr lang="en-US" sz="2400" dirty="0">
              <a:latin typeface="Bodoni MT" pitchFamily="18" charset="0"/>
            </a:endParaRPr>
          </a:p>
        </p:txBody>
      </p:sp>
    </p:spTree>
    <p:extLst>
      <p:ext uri="{BB962C8B-B14F-4D97-AF65-F5344CB8AC3E}">
        <p14:creationId xmlns:p14="http://schemas.microsoft.com/office/powerpoint/2010/main" val="11137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heel(1)">
                                      <p:cBhvr>
                                        <p:cTn id="4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63562"/>
          </a:xfrm>
        </p:spPr>
        <p:txBody>
          <a:bodyPr/>
          <a:lstStyle/>
          <a:p>
            <a:pPr algn="ctr"/>
            <a:r>
              <a:rPr lang="en-US" dirty="0">
                <a:latin typeface="Baskerville Old Face" pitchFamily="18" charset="0"/>
              </a:rPr>
              <a:t>RELATIONSHIP TO THE CELL MEMBRANE</a:t>
            </a:r>
            <a:endParaRPr lang="en-GB" dirty="0"/>
          </a:p>
        </p:txBody>
      </p:sp>
      <p:sp>
        <p:nvSpPr>
          <p:cNvPr id="4" name="Content Placeholder 3"/>
          <p:cNvSpPr>
            <a:spLocks noGrp="1"/>
          </p:cNvSpPr>
          <p:nvPr>
            <p:ph sz="quarter" idx="13"/>
          </p:nvPr>
        </p:nvSpPr>
        <p:spPr>
          <a:xfrm>
            <a:off x="609600" y="1600200"/>
            <a:ext cx="7924800" cy="43434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ctr">
              <a:buNone/>
            </a:pPr>
            <a:endParaRPr lang="en-US" sz="3200" dirty="0" smtClean="0">
              <a:solidFill>
                <a:schemeClr val="bg1"/>
              </a:solidFill>
              <a:latin typeface="Andalus"/>
            </a:endParaRPr>
          </a:p>
          <a:p>
            <a:pPr marL="0" indent="0" algn="ctr">
              <a:buNone/>
            </a:pPr>
            <a:r>
              <a:rPr lang="en-US" sz="3200" dirty="0" smtClean="0">
                <a:solidFill>
                  <a:schemeClr val="bg1"/>
                </a:solidFill>
                <a:latin typeface="Andalus"/>
              </a:rPr>
              <a:t>The </a:t>
            </a:r>
            <a:r>
              <a:rPr lang="en-US" sz="3200" dirty="0">
                <a:solidFill>
                  <a:schemeClr val="bg1"/>
                </a:solidFill>
                <a:latin typeface="Andalus"/>
              </a:rPr>
              <a:t>cause of MS is not known, but it has all the hallmarks of an autoimmune disease that results in damage to the oligodendrocytes that are responsible for forming the myelin sheath, which enables </a:t>
            </a:r>
            <a:r>
              <a:rPr lang="en-US" sz="3200" dirty="0" smtClean="0">
                <a:solidFill>
                  <a:schemeClr val="bg1"/>
                </a:solidFill>
                <a:latin typeface="Andalus"/>
              </a:rPr>
              <a:t>neurons </a:t>
            </a:r>
            <a:r>
              <a:rPr lang="en-US" sz="3200" dirty="0">
                <a:solidFill>
                  <a:schemeClr val="bg1"/>
                </a:solidFill>
                <a:latin typeface="Andalus"/>
              </a:rPr>
              <a:t>to conduct action potentials.</a:t>
            </a:r>
          </a:p>
        </p:txBody>
      </p:sp>
    </p:spTree>
    <p:extLst>
      <p:ext uri="{BB962C8B-B14F-4D97-AF65-F5344CB8AC3E}">
        <p14:creationId xmlns:p14="http://schemas.microsoft.com/office/powerpoint/2010/main" val="19892127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GB" dirty="0" smtClean="0">
                <a:ln>
                  <a:solidFill>
                    <a:srgbClr val="FFFF00"/>
                  </a:solidFill>
                </a:ln>
                <a:solidFill>
                  <a:srgbClr val="FF0000"/>
                </a:solidFill>
                <a:latin typeface="Courier New" pitchFamily="49" charset="0"/>
                <a:cs typeface="Courier New" pitchFamily="49" charset="0"/>
              </a:rPr>
              <a:t>CONTINUED…</a:t>
            </a:r>
            <a:endParaRPr lang="en-GB" dirty="0">
              <a:ln>
                <a:solidFill>
                  <a:srgbClr val="FFFF00"/>
                </a:solidFill>
              </a:ln>
              <a:solidFill>
                <a:srgbClr val="FF0000"/>
              </a:solidFill>
              <a:latin typeface="Courier New" pitchFamily="49" charset="0"/>
              <a:cs typeface="Courier New" pitchFamily="49" charset="0"/>
            </a:endParaRPr>
          </a:p>
        </p:txBody>
      </p:sp>
      <p:sp>
        <p:nvSpPr>
          <p:cNvPr id="4" name="Content Placeholder 2"/>
          <p:cNvSpPr>
            <a:spLocks noGrp="1"/>
          </p:cNvSpPr>
          <p:nvPr>
            <p:ph sz="quarter" idx="13"/>
          </p:nvPr>
        </p:nvSpPr>
        <p:spPr>
          <a:xfrm>
            <a:off x="609600" y="2667000"/>
            <a:ext cx="7924800" cy="2438400"/>
          </a:xfrm>
        </p:spPr>
        <p:txBody>
          <a:bodyPr>
            <a:normAutofit/>
          </a:bodyPr>
          <a:lstStyle/>
          <a:p>
            <a:pPr marL="0" indent="0" algn="ctr">
              <a:buNone/>
            </a:pPr>
            <a:r>
              <a:rPr lang="en-US" sz="3200" dirty="0">
                <a:solidFill>
                  <a:schemeClr val="tx2">
                    <a:lumMod val="60000"/>
                    <a:lumOff val="40000"/>
                  </a:schemeClr>
                </a:solidFill>
                <a:latin typeface="Candara" pitchFamily="34" charset="0"/>
                <a:cs typeface="Arial" pitchFamily="34" charset="0"/>
              </a:rPr>
              <a:t>The levels of </a:t>
            </a:r>
            <a:r>
              <a:rPr lang="en-US" sz="3200" dirty="0">
                <a:solidFill>
                  <a:srgbClr val="FF0000"/>
                </a:solidFill>
                <a:latin typeface="Candara" pitchFamily="34" charset="0"/>
                <a:cs typeface="Arial" pitchFamily="34" charset="0"/>
              </a:rPr>
              <a:t>IGF-binding protein 2</a:t>
            </a:r>
            <a:r>
              <a:rPr lang="en-US" sz="3200" dirty="0">
                <a:solidFill>
                  <a:schemeClr val="tx2">
                    <a:lumMod val="60000"/>
                    <a:lumOff val="40000"/>
                  </a:schemeClr>
                </a:solidFill>
                <a:latin typeface="Candara" pitchFamily="34" charset="0"/>
                <a:cs typeface="Arial" pitchFamily="34" charset="0"/>
              </a:rPr>
              <a:t> (IGFBP-2) is increased in MS and this could reduce the </a:t>
            </a:r>
            <a:r>
              <a:rPr lang="en-US" sz="3200" dirty="0" smtClean="0">
                <a:solidFill>
                  <a:srgbClr val="FFFF00"/>
                </a:solidFill>
                <a:latin typeface="Candara" pitchFamily="34" charset="0"/>
                <a:cs typeface="Arial" pitchFamily="34" charset="0"/>
              </a:rPr>
              <a:t>neuro-protective</a:t>
            </a:r>
            <a:r>
              <a:rPr lang="en-US" sz="3200" dirty="0" smtClean="0">
                <a:solidFill>
                  <a:schemeClr val="tx2">
                    <a:lumMod val="60000"/>
                    <a:lumOff val="40000"/>
                  </a:schemeClr>
                </a:solidFill>
                <a:latin typeface="Candara" pitchFamily="34" charset="0"/>
                <a:cs typeface="Arial" pitchFamily="34" charset="0"/>
              </a:rPr>
              <a:t> and </a:t>
            </a:r>
            <a:r>
              <a:rPr lang="en-US" sz="3200" dirty="0" smtClean="0">
                <a:solidFill>
                  <a:srgbClr val="00B0F0"/>
                </a:solidFill>
                <a:latin typeface="Candara" pitchFamily="34" charset="0"/>
                <a:cs typeface="Arial" pitchFamily="34" charset="0"/>
              </a:rPr>
              <a:t>myelinogenetic actions</a:t>
            </a:r>
            <a:r>
              <a:rPr lang="en-US" sz="3200" dirty="0" smtClean="0">
                <a:solidFill>
                  <a:schemeClr val="tx2">
                    <a:lumMod val="60000"/>
                    <a:lumOff val="40000"/>
                  </a:schemeClr>
                </a:solidFill>
                <a:latin typeface="Candara" pitchFamily="34" charset="0"/>
                <a:cs typeface="Arial" pitchFamily="34" charset="0"/>
              </a:rPr>
              <a:t> of </a:t>
            </a:r>
            <a:r>
              <a:rPr lang="en-US" sz="3200" dirty="0" smtClean="0">
                <a:solidFill>
                  <a:srgbClr val="00B050"/>
                </a:solidFill>
                <a:latin typeface="Candara" pitchFamily="34" charset="0"/>
                <a:cs typeface="Arial" pitchFamily="34" charset="0"/>
              </a:rPr>
              <a:t>insulin-like growth factor I</a:t>
            </a:r>
            <a:r>
              <a:rPr lang="en-US" sz="3200" dirty="0" smtClean="0">
                <a:solidFill>
                  <a:schemeClr val="tx2">
                    <a:lumMod val="60000"/>
                    <a:lumOff val="40000"/>
                  </a:schemeClr>
                </a:solidFill>
                <a:latin typeface="Candara" pitchFamily="34" charset="0"/>
                <a:cs typeface="Arial" pitchFamily="34" charset="0"/>
              </a:rPr>
              <a:t> </a:t>
            </a:r>
            <a:r>
              <a:rPr lang="en-US" sz="3200" dirty="0">
                <a:solidFill>
                  <a:schemeClr val="tx2">
                    <a:lumMod val="60000"/>
                    <a:lumOff val="40000"/>
                  </a:schemeClr>
                </a:solidFill>
                <a:latin typeface="Candara" pitchFamily="34" charset="0"/>
                <a:cs typeface="Arial" pitchFamily="34" charset="0"/>
              </a:rPr>
              <a:t>(IGF-I). </a:t>
            </a:r>
            <a:endParaRPr lang="en-GB" sz="3200" dirty="0">
              <a:solidFill>
                <a:schemeClr val="tx2">
                  <a:lumMod val="60000"/>
                  <a:lumOff val="40000"/>
                </a:schemeClr>
              </a:solidFill>
              <a:latin typeface="Candara" pitchFamily="34" charset="0"/>
              <a:cs typeface="Arial" pitchFamily="34" charset="0"/>
            </a:endParaRPr>
          </a:p>
        </p:txBody>
      </p:sp>
    </p:spTree>
    <p:extLst>
      <p:ext uri="{BB962C8B-B14F-4D97-AF65-F5344CB8AC3E}">
        <p14:creationId xmlns:p14="http://schemas.microsoft.com/office/powerpoint/2010/main" val="17736487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ln>
                  <a:solidFill>
                    <a:srgbClr val="FF0000"/>
                  </a:solidFill>
                </a:ln>
                <a:solidFill>
                  <a:srgbClr val="FFC000"/>
                </a:solidFill>
                <a:latin typeface="Courier New" pitchFamily="49" charset="0"/>
                <a:cs typeface="Courier New" pitchFamily="49" charset="0"/>
              </a:rPr>
              <a:t>conclusion</a:t>
            </a:r>
            <a:endParaRPr lang="en-GB" sz="4400" b="1" dirty="0">
              <a:ln>
                <a:solidFill>
                  <a:srgbClr val="FF0000"/>
                </a:solidFill>
              </a:ln>
              <a:solidFill>
                <a:srgbClr val="FFC000"/>
              </a:solidFill>
              <a:latin typeface="Courier New" pitchFamily="49" charset="0"/>
              <a:cs typeface="Courier New" pitchFamily="49" charset="0"/>
            </a:endParaRPr>
          </a:p>
        </p:txBody>
      </p:sp>
      <p:sp>
        <p:nvSpPr>
          <p:cNvPr id="3" name="Content Placeholder 2"/>
          <p:cNvSpPr>
            <a:spLocks noGrp="1"/>
          </p:cNvSpPr>
          <p:nvPr>
            <p:ph sz="quarter" idx="13"/>
          </p:nvPr>
        </p:nvSpPr>
        <p:spPr/>
        <p:txBody>
          <a:bodyPr>
            <a:normAutofit/>
          </a:bodyPr>
          <a:lstStyle/>
          <a:p>
            <a:pPr marL="0" indent="0" algn="ctr">
              <a:buNone/>
            </a:pPr>
            <a:r>
              <a:rPr lang="en-GB" sz="3200" b="1" dirty="0" smtClean="0">
                <a:ln>
                  <a:solidFill>
                    <a:schemeClr val="tx2"/>
                  </a:solidFill>
                </a:ln>
                <a:latin typeface="Andalus"/>
              </a:rPr>
              <a:t>Cellular processes that are coordinated by the cell membrane are crucial to the survival of the cell. However, any alteration in these cellular processes will result into disease that will have adverse effects on the entire organism. </a:t>
            </a:r>
            <a:endParaRPr lang="en-GB" sz="3200" b="1" dirty="0">
              <a:ln>
                <a:solidFill>
                  <a:schemeClr val="tx2"/>
                </a:solidFill>
              </a:ln>
              <a:latin typeface="Andalus"/>
            </a:endParaRPr>
          </a:p>
        </p:txBody>
      </p:sp>
    </p:spTree>
    <p:extLst>
      <p:ext uri="{BB962C8B-B14F-4D97-AF65-F5344CB8AC3E}">
        <p14:creationId xmlns:p14="http://schemas.microsoft.com/office/powerpoint/2010/main" val="22352140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990600"/>
            <a:ext cx="7924800" cy="502920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GB" sz="3200" dirty="0" smtClean="0">
                <a:solidFill>
                  <a:srgbClr val="FF0000"/>
                </a:solidFill>
                <a:latin typeface="Bell MT" pitchFamily="18" charset="0"/>
              </a:rPr>
              <a:t>References;</a:t>
            </a:r>
          </a:p>
          <a:p>
            <a:pPr marL="0" indent="0">
              <a:buNone/>
            </a:pPr>
            <a:endParaRPr lang="en-GB" sz="3200" dirty="0" smtClean="0">
              <a:solidFill>
                <a:srgbClr val="FF0000"/>
              </a:solidFill>
              <a:latin typeface="Bell MT" pitchFamily="18" charset="0"/>
            </a:endParaRPr>
          </a:p>
          <a:p>
            <a:pPr marL="0" indent="0">
              <a:buNone/>
            </a:pPr>
            <a:r>
              <a:rPr lang="en-GB" sz="2200" dirty="0" smtClean="0">
                <a:latin typeface="Bell MT" pitchFamily="18" charset="0"/>
              </a:rPr>
              <a:t>PDB – 101. (2017). </a:t>
            </a:r>
            <a:r>
              <a:rPr lang="en-US" sz="2200" dirty="0">
                <a:latin typeface="Bell MT" pitchFamily="18" charset="0"/>
              </a:rPr>
              <a:t>Ras </a:t>
            </a:r>
            <a:r>
              <a:rPr lang="en-US" sz="2200" dirty="0" smtClean="0">
                <a:latin typeface="Bell MT" pitchFamily="18" charset="0"/>
              </a:rPr>
              <a:t>Protein. </a:t>
            </a:r>
            <a:r>
              <a:rPr lang="en-US" sz="2200" dirty="0" err="1" smtClean="0">
                <a:latin typeface="Bell MT" pitchFamily="18" charset="0"/>
              </a:rPr>
              <a:t>Retrived</a:t>
            </a:r>
            <a:endParaRPr lang="en-US" sz="2200" dirty="0" smtClean="0">
              <a:latin typeface="Bell MT" pitchFamily="18" charset="0"/>
            </a:endParaRPr>
          </a:p>
          <a:p>
            <a:pPr marL="0" indent="0">
              <a:buNone/>
            </a:pPr>
            <a:r>
              <a:rPr lang="en-US" sz="2200" dirty="0">
                <a:latin typeface="Bell MT" pitchFamily="18" charset="0"/>
              </a:rPr>
              <a:t> </a:t>
            </a:r>
            <a:r>
              <a:rPr lang="en-US" sz="2200" dirty="0" smtClean="0">
                <a:latin typeface="Bell MT" pitchFamily="18" charset="0"/>
              </a:rPr>
              <a:t>         from</a:t>
            </a:r>
            <a:r>
              <a:rPr lang="en-US" sz="2200" dirty="0">
                <a:latin typeface="Bell MT" pitchFamily="18" charset="0"/>
              </a:rPr>
              <a:t>: </a:t>
            </a:r>
            <a:r>
              <a:rPr lang="en-US" sz="2200" dirty="0">
                <a:latin typeface="Bell MT" pitchFamily="18" charset="0"/>
                <a:hlinkClick r:id="rId2"/>
              </a:rPr>
              <a:t>https://</a:t>
            </a:r>
            <a:r>
              <a:rPr lang="en-US" sz="2200" dirty="0" smtClean="0">
                <a:latin typeface="Bell MT" pitchFamily="18" charset="0"/>
                <a:hlinkClick r:id="rId2"/>
              </a:rPr>
              <a:t>pdb101.rcsb.org/motm/148</a:t>
            </a:r>
            <a:r>
              <a:rPr lang="en-US" sz="2200" dirty="0" smtClean="0">
                <a:latin typeface="Bell MT" pitchFamily="18" charset="0"/>
              </a:rPr>
              <a:t>.</a:t>
            </a:r>
          </a:p>
          <a:p>
            <a:pPr marL="0" indent="0">
              <a:buNone/>
            </a:pPr>
            <a:r>
              <a:rPr lang="en-US" sz="2200" dirty="0" smtClean="0">
                <a:latin typeface="Bell MT" pitchFamily="18" charset="0"/>
              </a:rPr>
              <a:t>Wikipedia. (2017). Ras Subfamily. </a:t>
            </a:r>
            <a:r>
              <a:rPr lang="en-US" sz="2200" dirty="0">
                <a:latin typeface="Bell MT" pitchFamily="18" charset="0"/>
              </a:rPr>
              <a:t>Retrieved </a:t>
            </a:r>
            <a:r>
              <a:rPr lang="en-US" sz="2200" dirty="0" smtClean="0">
                <a:latin typeface="Bell MT" pitchFamily="18" charset="0"/>
              </a:rPr>
              <a:t>from:</a:t>
            </a:r>
          </a:p>
          <a:p>
            <a:pPr marL="0" indent="0">
              <a:buNone/>
            </a:pPr>
            <a:r>
              <a:rPr lang="en-US" sz="2200" dirty="0">
                <a:latin typeface="Bell MT" pitchFamily="18" charset="0"/>
              </a:rPr>
              <a:t> </a:t>
            </a:r>
            <a:r>
              <a:rPr lang="en-US" sz="2200" dirty="0" smtClean="0">
                <a:latin typeface="Bell MT" pitchFamily="18" charset="0"/>
              </a:rPr>
              <a:t>        </a:t>
            </a:r>
            <a:r>
              <a:rPr lang="en-US" sz="2200" dirty="0" smtClean="0">
                <a:latin typeface="Bell MT" pitchFamily="18" charset="0"/>
                <a:hlinkClick r:id="rId3"/>
              </a:rPr>
              <a:t>https</a:t>
            </a:r>
            <a:r>
              <a:rPr lang="en-US" sz="2200" dirty="0">
                <a:latin typeface="Bell MT" pitchFamily="18" charset="0"/>
                <a:hlinkClick r:id="rId3"/>
              </a:rPr>
              <a:t>://</a:t>
            </a:r>
            <a:r>
              <a:rPr lang="en-US" sz="2200" dirty="0" smtClean="0">
                <a:latin typeface="Bell MT" pitchFamily="18" charset="0"/>
                <a:hlinkClick r:id="rId3"/>
              </a:rPr>
              <a:t>en.wikipedia.org/wiki/Ras_subfamily</a:t>
            </a:r>
            <a:r>
              <a:rPr lang="en-US" sz="2200" dirty="0" smtClean="0">
                <a:latin typeface="Bell MT" pitchFamily="18" charset="0"/>
              </a:rPr>
              <a:t>.</a:t>
            </a:r>
          </a:p>
          <a:p>
            <a:pPr marL="0" indent="0">
              <a:buNone/>
            </a:pPr>
            <a:r>
              <a:rPr lang="en-US" sz="2200" dirty="0" err="1" smtClean="0">
                <a:latin typeface="Bell MT" pitchFamily="18" charset="0"/>
              </a:rPr>
              <a:t>Yasmin</a:t>
            </a:r>
            <a:r>
              <a:rPr lang="en-US" sz="2200" dirty="0" smtClean="0">
                <a:latin typeface="Bell MT" pitchFamily="18" charset="0"/>
              </a:rPr>
              <a:t> </a:t>
            </a:r>
            <a:r>
              <a:rPr lang="en-US" sz="2200" dirty="0" err="1" smtClean="0">
                <a:latin typeface="Bell MT" pitchFamily="18" charset="0"/>
              </a:rPr>
              <a:t>Zinni</a:t>
            </a:r>
            <a:r>
              <a:rPr lang="en-US" sz="2200" dirty="0" smtClean="0">
                <a:latin typeface="Bell MT" pitchFamily="18" charset="0"/>
              </a:rPr>
              <a:t>. (2017). List of </a:t>
            </a:r>
            <a:r>
              <a:rPr lang="en-US" sz="2200" dirty="0" err="1" smtClean="0">
                <a:latin typeface="Bell MT" pitchFamily="18" charset="0"/>
              </a:rPr>
              <a:t>Microaerophilic</a:t>
            </a:r>
            <a:endParaRPr lang="en-US" sz="2200" dirty="0">
              <a:latin typeface="Bell MT" pitchFamily="18" charset="0"/>
            </a:endParaRPr>
          </a:p>
          <a:p>
            <a:pPr marL="0" indent="0">
              <a:buNone/>
            </a:pPr>
            <a:r>
              <a:rPr lang="en-US" sz="2200" dirty="0" smtClean="0">
                <a:latin typeface="Bell MT" pitchFamily="18" charset="0"/>
              </a:rPr>
              <a:t>         Bacteria. </a:t>
            </a:r>
            <a:r>
              <a:rPr lang="en-US" sz="2200" dirty="0">
                <a:latin typeface="Bell MT" pitchFamily="18" charset="0"/>
              </a:rPr>
              <a:t>Retrieved from: </a:t>
            </a:r>
            <a:r>
              <a:rPr lang="en-US" sz="2200" dirty="0">
                <a:latin typeface="Bell MT" pitchFamily="18" charset="0"/>
                <a:hlinkClick r:id="rId4"/>
              </a:rPr>
              <a:t>http://</a:t>
            </a:r>
            <a:r>
              <a:rPr lang="en-US" sz="2200" dirty="0" smtClean="0">
                <a:latin typeface="Bell MT" pitchFamily="18" charset="0"/>
                <a:hlinkClick r:id="rId4"/>
              </a:rPr>
              <a:t>sciencing.com/list</a:t>
            </a:r>
            <a:endParaRPr lang="en-US" sz="2200" dirty="0" smtClean="0">
              <a:latin typeface="Bell MT" pitchFamily="18" charset="0"/>
            </a:endParaRPr>
          </a:p>
          <a:p>
            <a:pPr marL="0" indent="0">
              <a:buNone/>
            </a:pPr>
            <a:r>
              <a:rPr lang="en-US" sz="2200" dirty="0">
                <a:latin typeface="Bell MT" pitchFamily="18" charset="0"/>
              </a:rPr>
              <a:t> </a:t>
            </a:r>
            <a:r>
              <a:rPr lang="en-US" sz="2200" dirty="0" smtClean="0">
                <a:latin typeface="Bell MT" pitchFamily="18" charset="0"/>
              </a:rPr>
              <a:t>        microaerophilic-bacteria-7151185.html.  </a:t>
            </a:r>
          </a:p>
          <a:p>
            <a:pPr marL="514350" indent="-514350">
              <a:buAutoNum type="arabicPeriod"/>
            </a:pPr>
            <a:endParaRPr lang="en-US" sz="3200" dirty="0">
              <a:latin typeface="Bell MT" pitchFamily="18" charset="0"/>
            </a:endParaRPr>
          </a:p>
          <a:p>
            <a:pPr marL="0" indent="0">
              <a:buNone/>
            </a:pPr>
            <a:endParaRPr lang="en-GB" sz="3200" dirty="0">
              <a:latin typeface="Bell MT" pitchFamily="18" charset="0"/>
            </a:endParaRPr>
          </a:p>
        </p:txBody>
      </p:sp>
    </p:spTree>
    <p:extLst>
      <p:ext uri="{BB962C8B-B14F-4D97-AF65-F5344CB8AC3E}">
        <p14:creationId xmlns:p14="http://schemas.microsoft.com/office/powerpoint/2010/main" val="384799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526</TotalTime>
  <Words>2589</Words>
  <Application>Microsoft Office PowerPoint</Application>
  <PresentationFormat>On-screen Show (4:3)</PresentationFormat>
  <Paragraphs>220</Paragraphs>
  <Slides>93</Slides>
  <Notes>4</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Horizon</vt:lpstr>
      <vt:lpstr>CELL BIOLOGY AND BIO-MEMBRANES</vt:lpstr>
      <vt:lpstr>Lecturer: </vt:lpstr>
      <vt:lpstr>PRESENTER</vt:lpstr>
      <vt:lpstr>Topic:</vt:lpstr>
      <vt:lpstr>AIM</vt:lpstr>
      <vt:lpstr>Introduction </vt:lpstr>
      <vt:lpstr>PowerPoint Presentation</vt:lpstr>
      <vt:lpstr>Continued…</vt:lpstr>
      <vt:lpstr>Examples of cellular processes</vt:lpstr>
      <vt:lpstr>PowerPoint Presentation</vt:lpstr>
      <vt:lpstr>PowerPoint Presentation</vt:lpstr>
      <vt:lpstr>PowerPoint Presentation</vt:lpstr>
      <vt:lpstr>PowerPoint Presentation</vt:lpstr>
      <vt:lpstr>PowerPoint Presentation</vt:lpstr>
      <vt:lpstr>Cellular components</vt:lpstr>
      <vt:lpstr>Mitochondria</vt:lpstr>
      <vt:lpstr>Endoplasmic  reticula</vt:lpstr>
      <vt:lpstr>lysosomes</vt:lpstr>
      <vt:lpstr>peroxisomes</vt:lpstr>
      <vt:lpstr>chloroplasts</vt:lpstr>
      <vt:lpstr>nucleus</vt:lpstr>
      <vt:lpstr>magnetosomes</vt:lpstr>
      <vt:lpstr>PowerPoint Presentation</vt:lpstr>
      <vt:lpstr>PowerPoint Presentation</vt:lpstr>
      <vt:lpstr>PowerPoint Presentation</vt:lpstr>
      <vt:lpstr>PowerPoint Presentation</vt:lpstr>
      <vt:lpstr>PowerPoint Presentation</vt:lpstr>
      <vt:lpstr>PowerPoint Presentation</vt:lpstr>
      <vt:lpstr>ABOUT MICROAEROPHILES</vt:lpstr>
      <vt:lpstr>PowerPoint Presentation</vt:lpstr>
      <vt:lpstr>PowerPoint Presentation</vt:lpstr>
      <vt:lpstr>THE CELL MEMBRANE </vt:lpstr>
      <vt:lpstr>Components of the cell membrane</vt:lpstr>
      <vt:lpstr>proteins</vt:lpstr>
      <vt:lpstr>INTEGRAL PROTEINS</vt:lpstr>
      <vt:lpstr>PERIPHERAL PROTEINS</vt:lpstr>
      <vt:lpstr>Why all that background?</vt:lpstr>
      <vt:lpstr>PowerPoint Presentation</vt:lpstr>
      <vt:lpstr>PowerPoint Presentation</vt:lpstr>
      <vt:lpstr>Listen To This…</vt:lpstr>
      <vt:lpstr>PowerPoint Presentation</vt:lpstr>
      <vt:lpstr>closer look</vt:lpstr>
      <vt:lpstr>RECAP….</vt:lpstr>
      <vt:lpstr>PowerPoint Presentation</vt:lpstr>
      <vt:lpstr>PowerPoint Presentation</vt:lpstr>
      <vt:lpstr>Question: What if a signal is lost?</vt:lpstr>
      <vt:lpstr>AM TALKING ABOUT DIABETES HERE</vt:lpstr>
      <vt:lpstr>NORMAL GLUCOSE REGULATION IN THE BODY</vt:lpstr>
      <vt:lpstr>PowerPoint Presentation</vt:lpstr>
      <vt:lpstr>PowerPoint Presentation</vt:lpstr>
      <vt:lpstr>2. DIABETES</vt:lpstr>
      <vt:lpstr>PowerPoint Presentation</vt:lpstr>
      <vt:lpstr>Types…</vt:lpstr>
      <vt:lpstr>PowerPoint Presentation</vt:lpstr>
      <vt:lpstr>PowerPoint Presentation</vt:lpstr>
      <vt:lpstr>PowerPoint Presentation</vt:lpstr>
      <vt:lpstr>PowerPoint Presentation</vt:lpstr>
      <vt:lpstr>CELL MEMBRANE BIOCHEMISTRY OF DIABETES</vt:lpstr>
      <vt:lpstr>PowerPoint Presentation</vt:lpstr>
      <vt:lpstr>PowerPoint Presentation</vt:lpstr>
      <vt:lpstr>PowerPoint Presentation</vt:lpstr>
      <vt:lpstr>PowerPoint Presentation</vt:lpstr>
      <vt:lpstr>PowerPoint Presentation</vt:lpstr>
      <vt:lpstr>3. AUTO-IMMUNITY </vt:lpstr>
      <vt:lpstr>PowerPoint Presentation</vt:lpstr>
      <vt:lpstr>PowerPoint Presentation</vt:lpstr>
      <vt:lpstr>PowerPoint Presentation</vt:lpstr>
      <vt:lpstr>PowerPoint Presentation</vt:lpstr>
      <vt:lpstr>PowerPoint Presentation</vt:lpstr>
      <vt:lpstr>RELATIONSHIP TO THE CELL MEMBRANE</vt:lpstr>
      <vt:lpstr>1. cancer</vt:lpstr>
      <vt:lpstr>PowerPoint Presentation</vt:lpstr>
      <vt:lpstr>PowerPoint Presentation</vt:lpstr>
      <vt:lpstr>PowerPoint Presentation</vt:lpstr>
      <vt:lpstr>Causes of cancer</vt:lpstr>
      <vt:lpstr>TERMS OF INTEREST…</vt:lpstr>
      <vt:lpstr>PowerPoint Presentation</vt:lpstr>
      <vt:lpstr>RELATIONSHIP TO THE CELL MEMBRANE</vt:lpstr>
      <vt:lpstr>PowerPoint Presentation</vt:lpstr>
      <vt:lpstr>PowerPoint Presentation</vt:lpstr>
      <vt:lpstr>So what’s about ras????</vt:lpstr>
      <vt:lpstr>WHERE IS THE FAULT?</vt:lpstr>
      <vt:lpstr>PowerPoint Presentation</vt:lpstr>
      <vt:lpstr>PowerPoint Presentation</vt:lpstr>
      <vt:lpstr>4. NEURAL DEGENERATION</vt:lpstr>
      <vt:lpstr>PowerPoint Presentation</vt:lpstr>
      <vt:lpstr>What is it?</vt:lpstr>
      <vt:lpstr>PowerPoint Presentation</vt:lpstr>
      <vt:lpstr>PowerPoint Presentation</vt:lpstr>
      <vt:lpstr>RELATIONSHIP TO THE CELL MEMBRANE</vt:lpstr>
      <vt:lpstr>CONTINUED…</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SOH PC</cp:lastModifiedBy>
  <cp:revision>694</cp:revision>
  <dcterms:created xsi:type="dcterms:W3CDTF">2017-04-17T15:16:21Z</dcterms:created>
  <dcterms:modified xsi:type="dcterms:W3CDTF">2017-05-05T04:15:10Z</dcterms:modified>
</cp:coreProperties>
</file>