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9" r:id="rId12"/>
    <p:sldId id="277" r:id="rId13"/>
    <p:sldId id="274" r:id="rId14"/>
    <p:sldId id="257" r:id="rId15"/>
    <p:sldId id="258" r:id="rId16"/>
    <p:sldId id="259" r:id="rId17"/>
    <p:sldId id="260" r:id="rId18"/>
    <p:sldId id="261" r:id="rId19"/>
    <p:sldId id="280" r:id="rId20"/>
    <p:sldId id="262" r:id="rId21"/>
    <p:sldId id="263" r:id="rId22"/>
    <p:sldId id="264" r:id="rId23"/>
    <p:sldId id="265" r:id="rId24"/>
    <p:sldId id="281" r:id="rId25"/>
    <p:sldId id="282" r:id="rId26"/>
    <p:sldId id="283" r:id="rId27"/>
    <p:sldId id="315" r:id="rId28"/>
    <p:sldId id="317" r:id="rId29"/>
    <p:sldId id="316" r:id="rId30"/>
    <p:sldId id="318" r:id="rId31"/>
    <p:sldId id="319" r:id="rId32"/>
    <p:sldId id="322" r:id="rId33"/>
    <p:sldId id="320" r:id="rId34"/>
    <p:sldId id="321" r:id="rId35"/>
    <p:sldId id="284" r:id="rId36"/>
    <p:sldId id="285" r:id="rId37"/>
    <p:sldId id="286" r:id="rId38"/>
    <p:sldId id="299" r:id="rId39"/>
    <p:sldId id="330" r:id="rId40"/>
    <p:sldId id="331" r:id="rId41"/>
    <p:sldId id="332" r:id="rId42"/>
    <p:sldId id="334" r:id="rId43"/>
    <p:sldId id="335" r:id="rId44"/>
    <p:sldId id="300" r:id="rId45"/>
    <p:sldId id="326" r:id="rId46"/>
    <p:sldId id="303" r:id="rId47"/>
    <p:sldId id="301" r:id="rId48"/>
    <p:sldId id="287" r:id="rId49"/>
    <p:sldId id="288" r:id="rId50"/>
    <p:sldId id="289" r:id="rId51"/>
    <p:sldId id="302" r:id="rId52"/>
    <p:sldId id="304" r:id="rId53"/>
    <p:sldId id="311" r:id="rId54"/>
    <p:sldId id="314" r:id="rId55"/>
    <p:sldId id="324" r:id="rId56"/>
    <p:sldId id="325" r:id="rId57"/>
    <p:sldId id="327" r:id="rId58"/>
    <p:sldId id="328" r:id="rId59"/>
    <p:sldId id="305" r:id="rId60"/>
    <p:sldId id="306" r:id="rId61"/>
    <p:sldId id="307" r:id="rId62"/>
    <p:sldId id="312" r:id="rId63"/>
    <p:sldId id="313" r:id="rId64"/>
    <p:sldId id="323" r:id="rId65"/>
    <p:sldId id="308" r:id="rId66"/>
    <p:sldId id="329" r:id="rId67"/>
    <p:sldId id="309" r:id="rId68"/>
    <p:sldId id="310" r:id="rId69"/>
    <p:sldId id="290" r:id="rId70"/>
    <p:sldId id="291" r:id="rId71"/>
    <p:sldId id="292" r:id="rId72"/>
    <p:sldId id="293" r:id="rId73"/>
    <p:sldId id="294" r:id="rId74"/>
    <p:sldId id="295" r:id="rId75"/>
    <p:sldId id="296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E75E-408B-4996-B952-54D063F7333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F7FC-7FA3-43B0-A478-BFB1685B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7FC-7FA3-43B0-A478-BFB1685B20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7FC-7FA3-43B0-A478-BFB1685B20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D7018850-4B78-4359-BEFA-3287CE7FD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D95B9-8E8C-49FB-BCF4-18292E997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893F2-3C15-4AF0-8736-41D90581B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EC2B8-9B1D-42A9-80ED-F0B736D40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5CA2-43D1-4A1F-9459-B428E2F4E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61DAF-CFCE-499F-9B8E-D0F80F398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3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35E8-BEA3-43B6-938C-3CB597BFD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53B8-7D44-4710-8577-FDEEC5405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74176-DA12-4E03-A02A-A5CA19E67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EACC-4B81-4AA0-8C93-57A8BB261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5DF1-5D58-484A-AA3B-C0AC18E56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96AF886-E1FC-4FE2-9E2E-55D7D01E89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science/neurotransmitter" TargetMode="External"/><Relationship Id="rId3" Type="http://schemas.openxmlformats.org/officeDocument/2006/relationships/hyperlink" Target="https://www.britannica.com/science/human-genome" TargetMode="External"/><Relationship Id="rId7" Type="http://schemas.openxmlformats.org/officeDocument/2006/relationships/hyperlink" Target="https://www.britannica.com/science/amin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science/hormone" TargetMode="External"/><Relationship Id="rId5" Type="http://schemas.openxmlformats.org/officeDocument/2006/relationships/hyperlink" Target="https://www.britannica.com/science/light" TargetMode="External"/><Relationship Id="rId4" Type="http://schemas.openxmlformats.org/officeDocument/2006/relationships/hyperlink" Target="https://www.merriam-webster.com/dictionary/diverse" TargetMode="External"/><Relationship Id="rId9" Type="http://schemas.openxmlformats.org/officeDocument/2006/relationships/hyperlink" Target="https://www.britannica.com/science/lipi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science/epinephrin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science/prostagland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rod-retinal-cell" TargetMode="External"/><Relationship Id="rId2" Type="http://schemas.openxmlformats.org/officeDocument/2006/relationships/hyperlink" Target="https://www.britannica.com/science/rhodops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annica.com/science/human-ey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.ncl.ac.uk/bms/wiki/index.php/GTP" TargetMode="External"/><Relationship Id="rId2" Type="http://schemas.openxmlformats.org/officeDocument/2006/relationships/hyperlink" Target="https://teaching.ncl.ac.uk/bms/wiki/index.php/GTPa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hyperlink" Target="https://teaching.ncl.ac.uk/bms/wiki/index.php/GD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sphatidylinositol" TargetMode="External"/><Relationship Id="rId2" Type="http://schemas.openxmlformats.org/officeDocument/2006/relationships/hyperlink" Target="https://en.wikipedia.org/wiki/Cyclic_adenosine_monophospha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n.wikipedia.org/wiki/Cyclic_adenosine_monophosphate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sphatidylinosito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_protein%E2%80%93coupled_receptor" TargetMode="External"/><Relationship Id="rId2" Type="http://schemas.openxmlformats.org/officeDocument/2006/relationships/hyperlink" Target="https://www.khanacademy.org/science/biology/cell-signaling/mechanisms-of-ce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scitable/topicpage/gpcr-14047471" TargetMode="External"/><Relationship Id="rId4" Type="http://schemas.openxmlformats.org/officeDocument/2006/relationships/hyperlink" Target="https://www.ebi.ac.uk/interpro/potm/2004_10/Page2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CELL SIGNALLING</a:t>
            </a: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5791200"/>
            <a:ext cx="4267200" cy="10668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BIOC 142</a:t>
            </a:r>
            <a:endParaRPr lang="en-US" i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07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Examples of Ligands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Sex hormones such as;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Estradiol (an estrogen), and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Testosterone </a:t>
            </a: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9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33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MECHNISM OF ACTION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When, for example, a hormone enters the cell, and binds to the receptor, it causes the receptor to change shape. The change in shape allows the hormone-receptor complex to enter the nucleus and regulate gene activity. </a:t>
            </a:r>
            <a:endParaRPr lang="en-US" b="1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59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CELL SURFACE RECEPTORS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28193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These are membrane-anchored proteins that bind to ligands on the outside of surface of the cell.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609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Continued…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3733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ligands of these receptors can either be; small or hydrophilic (water-loving). 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2893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STRUCTURE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Typical cell-surface receptors have three domains, (or protein parts). These are;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Extracellular domain (outside the cell) – for ligand binding. </a:t>
            </a:r>
          </a:p>
        </p:txBody>
      </p:sp>
    </p:spTree>
    <p:extLst>
      <p:ext uri="{BB962C8B-B14F-4D97-AF65-F5344CB8AC3E}">
        <p14:creationId xmlns:p14="http://schemas.microsoft.com/office/powerpoint/2010/main" val="3340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Hydrophobic domain – extends through the membrane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Intracellular domain (inside of cell) – transmits a signal. 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620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FOR EXAMPLE – STRUCTURE OF G-PROTEINS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68690" cy="4572000"/>
          </a:xfr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99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03" y="3048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 – CELL SURFACE RECEPTORS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0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LIGAND-GATED ION CHANNEL RECEPTORS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These are ion channels that can open in response to the binding ligand.</a:t>
            </a: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rPr>
              <a:t>e.g.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Neurons or nerve cells have ligand-gated channels that are bound by neurotransmitters. </a:t>
            </a:r>
            <a:endParaRPr lang="en-US" b="1" dirty="0">
              <a:solidFill>
                <a:srgbClr val="FF0000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2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6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LECTURER: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MR. W. KABISWA</a:t>
            </a:r>
            <a:endParaRPr lang="en-US" sz="4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5181600"/>
          </a:xfrm>
          <a:pattFill prst="pct60">
            <a:fgClr>
              <a:schemeClr val="tx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RECEPTOR TYROSINE KINASES OR PROTEIN KINASES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These are also called enzyme-linked receptors. </a:t>
            </a:r>
          </a:p>
          <a:p>
            <a:pPr marL="0" indent="0">
              <a:buNone/>
            </a:pPr>
            <a:endParaRPr lang="en-US" b="1" dirty="0" smtClean="0">
              <a:latin typeface="Miriam Fixed" pitchFamily="49" charset="-79"/>
              <a:cs typeface="Miriam Fixed" pitchFamily="49" charset="-79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Definition:</a:t>
            </a:r>
            <a:r>
              <a:rPr lang="en-US" b="1" dirty="0" smtClean="0"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Receptor tyrosine kinases are a class of enzyme-linked receptors that transfer phosphate groups to the amino acid tyrosine. </a:t>
            </a: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18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85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Continued…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Examples of RTKs are GF (Growth Factors) such as;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PDGF (Platelet Derived Growth Factors.)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NGF (Nerve Growth Factors.)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AutoNum type="arabicPeriod"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19050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Note: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Growth factors are responsible for activities such as cell division and survival.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6858000"/>
          </a:xfr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5600" cy="6858000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80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68690" cy="4572000"/>
          </a:xfrm>
          <a:solidFill>
            <a:schemeClr val="tx2">
              <a:lumMod val="7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990600"/>
          </a:xfrm>
          <a:solidFill>
            <a:srgbClr val="000066"/>
          </a:solidFill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G-PROTEIN RECEPTORS</a:t>
            </a:r>
            <a:endParaRPr lang="en-US" sz="4800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48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49" y="1828800"/>
            <a:ext cx="4800600" cy="396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55342" cy="6858000"/>
          </a:xfrm>
          <a:solidFill>
            <a:srgbClr val="000066"/>
          </a:solidFill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G-Protein receptors are the largest family of cell-surface receptors that are coupled with a G-protein. These receptors are called G-Protein Coupled Receptors (GPCRs).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OTHER NAMES FOR THE G-PROTEIN RECEPTORS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Seven (7) Trans-membrane domain proteins – 7TM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Serpentine Receptors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 Protein-Linked Receptors (GPLR)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Heptahelical</a:t>
            </a: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Receptors 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600200"/>
          </a:xfr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Miriam Fixed" pitchFamily="49" charset="-79"/>
                <a:cs typeface="Miriam Fixed" pitchFamily="49" charset="-79"/>
              </a:rPr>
              <a:t>INTERESTING FACTS ABOUT GPCRs</a:t>
            </a:r>
            <a:endParaRPr lang="en-US" b="1" dirty="0"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17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352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They are the largest family of cell surface receptors. 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They are the target for most of the available drugs on the market. </a:t>
            </a:r>
          </a:p>
        </p:txBody>
      </p:sp>
    </p:spTree>
    <p:extLst>
      <p:ext uri="{BB962C8B-B14F-4D97-AF65-F5344CB8AC3E}">
        <p14:creationId xmlns:p14="http://schemas.microsoft.com/office/powerpoint/2010/main" val="7439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581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They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have various types of ligands – odorants, hormones, pheromones, electromagnetic signals, </a:t>
            </a:r>
            <a:r>
              <a:rPr lang="en-US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ect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 </a:t>
            </a: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They are found in eukaryotic cells.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PRESENTATION BY: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849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MUUNDA MUDENDA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15/BSB/BU/R/0004</a:t>
            </a:r>
            <a:endParaRPr lang="en-US" sz="4000" b="1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66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Continued…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7338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There are numerous different types of GPCRs—some 1,000 types are encoded by the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3"/>
              </a:rPr>
              <a:t>human genome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alone—and as a group they respond to a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4"/>
              </a:rPr>
              <a:t>diverse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range of substances, including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5"/>
              </a:rPr>
              <a:t>light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6"/>
              </a:rPr>
              <a:t>hormones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7"/>
              </a:rPr>
              <a:t>amines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8"/>
              </a:rPr>
              <a:t>neurotransmitters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, and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  <a:hlinkClick r:id="rId9"/>
              </a:rPr>
              <a:t>lipids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Some examples of GPCRs </a:t>
            </a: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include; 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beta-adrenergic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receptors, which bind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  <a:hlinkClick r:id="rId2"/>
              </a:rPr>
              <a:t>epinephrine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; </a:t>
            </a:r>
            <a:endParaRPr lang="en-US" b="1" dirty="0" smtClean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92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23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581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prostaglandin E</a:t>
            </a:r>
            <a:r>
              <a:rPr lang="en-US" b="1" baseline="-25000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 receptors, which bind inflammatory substances called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  <a:hlinkClick r:id="rId2"/>
              </a:rPr>
              <a:t>prostaglandins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; and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58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810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  <a:hlinkClick r:id="rId2"/>
              </a:rPr>
              <a:t>rhodopsin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, which contains a photoreactive chemical called retinal that responds to light signals received by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  <a:hlinkClick r:id="rId3"/>
              </a:rPr>
              <a:t>rod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 cells in the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  <a:hlinkClick r:id="rId4"/>
              </a:rPr>
              <a:t>eye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71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What do the GPCRs do?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They </a:t>
            </a:r>
            <a:r>
              <a:rPr lang="en-US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are linked with a 7TM protein called the G-Protein which is a type of intracellular signal receptor in cell signaling. </a:t>
            </a:r>
            <a:endParaRPr lang="en-US" b="1" dirty="0">
              <a:solidFill>
                <a:srgbClr val="FF0000"/>
              </a:solidFill>
              <a:latin typeface="Miriam Fixed" pitchFamily="49" charset="-79"/>
              <a:cs typeface="Miriam Fixed" pitchFamily="49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343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In-short, GPCRs are called thus because of the presence of the G-protein. </a:t>
            </a:r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SO WHAT ARE G-PROTEINS?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724400" cy="40386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23834" y="1524000"/>
            <a:ext cx="4041775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 proteins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are specialized proteins with the ability to bind the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nucleotides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guanosine triphosphate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(GTP) and </a:t>
            </a:r>
            <a:r>
              <a:rPr lang="en-US" sz="28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guanosine diphosphate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(GDP).</a:t>
            </a:r>
          </a:p>
        </p:txBody>
      </p:sp>
    </p:spTree>
    <p:extLst>
      <p:ext uri="{BB962C8B-B14F-4D97-AF65-F5344CB8AC3E}">
        <p14:creationId xmlns:p14="http://schemas.microsoft.com/office/powerpoint/2010/main" val="17690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13898"/>
            <a:ext cx="8686800" cy="593450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Some G proteins, such as the signaling protein 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Ras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 are small proteins with a single subunit.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0854"/>
            <a:ext cx="7239000" cy="472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33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What does RAS G-protein DO?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0700"/>
            <a:ext cx="3429000" cy="3962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FF00"/>
                </a:solidFill>
                <a:latin typeface="Baskerville Old Face" pitchFamily="18" charset="0"/>
              </a:rPr>
              <a:t>Ras</a:t>
            </a:r>
            <a:r>
              <a:rPr lang="en-US" sz="3600" dirty="0">
                <a:solidFill>
                  <a:srgbClr val="FFFF00"/>
                </a:solidFill>
                <a:latin typeface="Baskerville Old Face" pitchFamily="18" charset="0"/>
              </a:rPr>
              <a:t> is a family of related proteins which is expressed in all animal cell lineages and organs.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51530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8382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TOPIC;</a:t>
            </a:r>
            <a:endParaRPr lang="en-US" sz="3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1"/>
            <a:ext cx="82296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“DISCUSS G-PROTEIN RECEPTORS”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1" y="3733800"/>
            <a:ext cx="8686800" cy="2438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  <a:latin typeface="Baskerville Old Face" pitchFamily="18" charset="0"/>
              </a:rPr>
              <a:t>All </a:t>
            </a:r>
            <a:r>
              <a:rPr lang="en-US" sz="3600" dirty="0" err="1">
                <a:solidFill>
                  <a:srgbClr val="FFFF00"/>
                </a:solidFill>
                <a:latin typeface="Baskerville Old Face" pitchFamily="18" charset="0"/>
              </a:rPr>
              <a:t>Ras</a:t>
            </a:r>
            <a:r>
              <a:rPr lang="en-US" sz="3600" dirty="0">
                <a:solidFill>
                  <a:srgbClr val="FFFF00"/>
                </a:solidFill>
                <a:latin typeface="Baskerville Old Face" pitchFamily="18" charset="0"/>
              </a:rPr>
              <a:t> protein family members belong to a class of protein called small </a:t>
            </a:r>
            <a:r>
              <a:rPr lang="en-US" sz="3600" dirty="0" err="1">
                <a:solidFill>
                  <a:srgbClr val="FFFF00"/>
                </a:solidFill>
                <a:latin typeface="Baskerville Old Face" pitchFamily="18" charset="0"/>
              </a:rPr>
              <a:t>GTPase</a:t>
            </a:r>
            <a:r>
              <a:rPr lang="en-US" sz="3600" dirty="0">
                <a:solidFill>
                  <a:srgbClr val="FFFF00"/>
                </a:solidFill>
                <a:latin typeface="Baskerville Old Face" pitchFamily="18" charset="0"/>
              </a:rPr>
              <a:t>, and are involved in transmitting signals within cells (cellular signal transduction).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When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Ras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 is 'switched on' by incoming signals, it subsequently switches on other proteins, which ultimately turn on genes involved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cell;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Baskerville Old Face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Growth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,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Baskerville Old Face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Differentiation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and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Baskerville Old Face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Survival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1905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Mutations in </a:t>
            </a:r>
            <a:r>
              <a:rPr lang="en-US" sz="3600" i="1" dirty="0" err="1">
                <a:solidFill>
                  <a:schemeClr val="bg1"/>
                </a:solidFill>
                <a:latin typeface="Baskerville Old Face" pitchFamily="18" charset="0"/>
              </a:rPr>
              <a:t>ras</a:t>
            </a: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genes can lead to the production of permanently activated </a:t>
            </a:r>
            <a:r>
              <a:rPr lang="en-US" sz="3600" dirty="0" err="1">
                <a:solidFill>
                  <a:schemeClr val="bg1"/>
                </a:solidFill>
                <a:latin typeface="Baskerville Old Face" pitchFamily="18" charset="0"/>
              </a:rPr>
              <a:t>Ras</a:t>
            </a: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proteins.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skerville Old Face" pitchFamily="18" charset="0"/>
              </a:rPr>
              <a:t>As a result, this can cause unintended and overactive signaling inside the cell, even in the absence of incoming signals.</a:t>
            </a:r>
          </a:p>
        </p:txBody>
      </p:sp>
    </p:spTree>
    <p:extLst>
      <p:ext uri="{BB962C8B-B14F-4D97-AF65-F5344CB8AC3E}">
        <p14:creationId xmlns:p14="http://schemas.microsoft.com/office/powerpoint/2010/main" val="36489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However, the G proteins that associate with GPCRs are </a:t>
            </a:r>
            <a:r>
              <a:rPr lang="en-US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heterotrimeric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meaning they have three different subunits: an alpha subunit, a beta subunit, and a gamma subunit.</a:t>
            </a:r>
          </a:p>
        </p:txBody>
      </p:sp>
    </p:spTree>
    <p:extLst>
      <p:ext uri="{BB962C8B-B14F-4D97-AF65-F5344CB8AC3E}">
        <p14:creationId xmlns:p14="http://schemas.microsoft.com/office/powerpoint/2010/main" val="6668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181600" cy="3867019"/>
          </a:xfrm>
        </p:spPr>
      </p:pic>
    </p:spTree>
    <p:extLst>
      <p:ext uri="{BB962C8B-B14F-4D97-AF65-F5344CB8AC3E}">
        <p14:creationId xmlns:p14="http://schemas.microsoft.com/office/powerpoint/2010/main" val="18530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886200" cy="685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Continued…</a:t>
            </a:r>
            <a:endParaRPr lang="en-US" b="1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A diverse set of ligands bind to this type of receptor, </a:t>
            </a:r>
            <a:r>
              <a:rPr lang="en-US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including;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peptide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hormones</a:t>
            </a:r>
            <a:r>
              <a:rPr lang="en-US" dirty="0">
                <a:latin typeface="Miriam Fixed" pitchFamily="49" charset="-79"/>
                <a:cs typeface="Miriam Fixed" pitchFamily="49" charset="-79"/>
              </a:rPr>
              <a:t>, </a:t>
            </a:r>
            <a:endParaRPr lang="en-US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neurotransmitters</a:t>
            </a:r>
            <a:r>
              <a:rPr lang="en-US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, and </a:t>
            </a:r>
            <a:endParaRPr lang="en-US" dirty="0" smtClean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odor 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molecules</a:t>
            </a:r>
            <a:r>
              <a:rPr lang="en-US" dirty="0">
                <a:latin typeface="Miriam Fixed" pitchFamily="49" charset="-79"/>
                <a:cs typeface="Miriam Fixed" pitchFamily="49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2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85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  <a:latin typeface="Miriam Fixed" pitchFamily="49" charset="-79"/>
                <a:cs typeface="Miriam Fixed" pitchFamily="49" charset="-79"/>
              </a:rPr>
              <a:t>HOW GPCRs WORK</a:t>
            </a:r>
            <a:endParaRPr lang="en-US" b="1" dirty="0">
              <a:solidFill>
                <a:schemeClr val="accent1">
                  <a:lumMod val="10000"/>
                </a:schemeClr>
              </a:solidFill>
              <a:latin typeface="Miriam Fixed" pitchFamily="49" charset="-79"/>
              <a:cs typeface="Miriam Fixed" pitchFamily="49" charset="-79"/>
            </a:endParaRPr>
          </a:p>
        </p:txBody>
      </p:sp>
      <p:pic>
        <p:nvPicPr>
          <p:cNvPr id="4" name="G-Protein Coupled Receptor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219200"/>
            <a:ext cx="7696200" cy="4572000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79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05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AIM: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To understand what g-proteins are, i.e. Their structure and mechanism of functioning in relation to cell signaling.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7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NOTE: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The G protein system plays a central role in many signaling tasks, making it a </a:t>
            </a:r>
            <a:r>
              <a:rPr lang="en-US" b="1" u="sng" dirty="0">
                <a:solidFill>
                  <a:srgbClr val="00B0F0"/>
                </a:solidFill>
                <a:latin typeface="Miriam Fixed" pitchFamily="49" charset="-79"/>
                <a:cs typeface="Miriam Fixed" pitchFamily="49" charset="-79"/>
              </a:rPr>
              <a:t>sensitive target for drugs and toxins</a:t>
            </a:r>
            <a:r>
              <a:rPr lang="en-US" b="1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4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Many of the drugs that are currently on the market, such as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Claritin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Prozac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 as well as a number of drugs of abuse, such as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heroin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cocaine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marijuana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 act at G-protein-coupled receptors in these signaling chains.</a:t>
            </a:r>
          </a:p>
        </p:txBody>
      </p:sp>
    </p:spTree>
    <p:extLst>
      <p:ext uri="{BB962C8B-B14F-4D97-AF65-F5344CB8AC3E}">
        <p14:creationId xmlns:p14="http://schemas.microsoft.com/office/powerpoint/2010/main" val="31349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“ON”  and “OFF”????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15400" cy="51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1752600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DOES THE GDP to GTP exchange occur?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alpha subunit exchanges GDP for GTP and dissociates from the beta-gamma complex</a:t>
            </a:r>
            <a:b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endParaRPr lang="en-US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506"/>
            <a:ext cx="9144000" cy="43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686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-Now the alpha subunit is ACTIVE and free to diffuse along the membrane</a:t>
            </a:r>
          </a:p>
          <a:p>
            <a:pPr marL="0" indent="0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6540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hlinkClick r:id="rId2" tooltip="GTPase"/>
              </a:rPr>
              <a:t>GTPase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activity of the alpha subunit causes the loss of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hlinkClick r:id="rId3" tooltip="GTP"/>
              </a:rPr>
              <a:t>GTP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from the binding site in the alpha subunit, and another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hlinkClick r:id="rId4" tooltip="GDP"/>
              </a:rPr>
              <a:t>GDP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binds, resetting the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87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PATHWYAYS OF G-PROTEINS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There are two principal signal transduction pathways involving the G protein–coupled receptors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hlinkClick r:id="rId2" tooltip="Cyclic adenosine monophosphate"/>
              </a:rPr>
              <a:t>cAMP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signal pathway and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hlinkClick r:id="rId3" tooltip="Phosphatidylinositol"/>
              </a:rPr>
              <a:t>phosphatidylinositol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signal pathway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7" y="0"/>
            <a:ext cx="8229600" cy="86836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ea typeface="Arial Unicode MS" pitchFamily="34" charset="-128"/>
                <a:cs typeface="Miriam Fixed" pitchFamily="49" charset="-79"/>
              </a:rPr>
              <a:t>SIGNALING PATHWAYS</a:t>
            </a:r>
            <a:endParaRPr lang="en-US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ea typeface="Arial Unicode MS" pitchFamily="34" charset="-128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9" y="990600"/>
            <a:ext cx="9126940" cy="220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S</a:t>
            </a:r>
            <a:r>
              <a:rPr lang="en-US" sz="28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ignaling pathways are initiated when a </a:t>
            </a:r>
            <a:r>
              <a:rPr lang="en-US" sz="2800" i="1" u="sng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signaling molecule </a:t>
            </a:r>
            <a:r>
              <a:rPr lang="en-US" sz="28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(or ligand) binds to the receptor (s) of the cell membrane to form a </a:t>
            </a:r>
            <a:r>
              <a:rPr lang="en-US" sz="2800" i="1" u="sng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ligand-receptor complex. </a:t>
            </a:r>
            <a:endParaRPr lang="en-US" sz="2800" i="1" u="sng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  <p:pic>
        <p:nvPicPr>
          <p:cNvPr id="1026" name="Picture 2" descr="https://ka-perseus-images.s3.amazonaws.com/9a92a6983a698c588379ce4440127a539c14c6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67" y="2971800"/>
            <a:ext cx="5334001" cy="3200400"/>
          </a:xfrm>
          <a:prstGeom prst="roundRect">
            <a:avLst>
              <a:gd name="adj" fmla="val 8594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0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urier New" pitchFamily="49" charset="0"/>
                <a:cs typeface="Courier New" pitchFamily="49" charset="0"/>
                <a:hlinkClick r:id="rId2" tooltip="Cyclic adenosine monophosphate"/>
              </a:rPr>
              <a:t>cAMP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signal pathway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91400" cy="4724400"/>
          </a:xfrm>
        </p:spPr>
      </p:pic>
    </p:spTree>
    <p:extLst>
      <p:ext uri="{BB962C8B-B14F-4D97-AF65-F5344CB8AC3E}">
        <p14:creationId xmlns:p14="http://schemas.microsoft.com/office/powerpoint/2010/main" val="24367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Continued…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10600" cy="5105400"/>
          </a:xfrm>
        </p:spPr>
      </p:pic>
    </p:spTree>
    <p:extLst>
      <p:ext uri="{BB962C8B-B14F-4D97-AF65-F5344CB8AC3E}">
        <p14:creationId xmlns:p14="http://schemas.microsoft.com/office/powerpoint/2010/main" val="8304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924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cAMP pathways has an advantage in that it amplifies signals through the enzyme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adenylyl cyclase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This means even weak signals from outside the cell can be detected by the cell. 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EXAMPLES OF SECOND MESSENGERS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Ca2+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cyclic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AMP [cAMP], </a:t>
            </a:r>
            <a:endParaRPr lang="en-US" b="1" dirty="0" smtClean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diacylglycerol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[DAG], and </a:t>
            </a:r>
            <a:endParaRPr lang="en-US" b="1" dirty="0" smtClean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inositol 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1, 4, 5-triphosphate [IP3]</a:t>
            </a:r>
            <a:endParaRPr lang="en-US" b="1" dirty="0" smtClean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39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riam Fixed" pitchFamily="49" charset="-79"/>
                <a:cs typeface="Miriam Fixed" pitchFamily="49" charset="-79"/>
                <a:hlinkClick r:id="rId3" tooltip="Phosphatidylinositol"/>
              </a:rPr>
              <a:t>phosphatidylinositol</a:t>
            </a: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riam Fixed" pitchFamily="49" charset="-79"/>
                <a:cs typeface="Miriam Fixed" pitchFamily="49" charset="-79"/>
              </a:rPr>
              <a:t> signal pathway.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Phospholipase C is another common target of activated G proteins. This membrane-associated enzyme catalyzes the synthesis of not one, but two second messengers — DAG and IP3 — from the membrane lipid phosphatidyl inositol. </a:t>
            </a:r>
          </a:p>
        </p:txBody>
      </p:sp>
    </p:spTree>
    <p:extLst>
      <p:ext uri="{BB962C8B-B14F-4D97-AF65-F5344CB8AC3E}">
        <p14:creationId xmlns:p14="http://schemas.microsoft.com/office/powerpoint/2010/main" val="8184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0088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3429000" cy="838200"/>
          </a:xfrm>
        </p:spPr>
        <p:txBody>
          <a:bodyPr/>
          <a:lstStyle/>
          <a:p>
            <a:pPr algn="l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Continued…</a:t>
            </a:r>
            <a:endParaRPr lang="en-US" b="1" dirty="0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276600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This particular pathway is critical to a wide variety of human bodily processes. For instance, </a:t>
            </a:r>
            <a:r>
              <a:rPr lang="en-US" b="1" u="sng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thrombin receptors</a:t>
            </a:r>
            <a:r>
              <a:rPr lang="en-US" b="1" dirty="0">
                <a:solidFill>
                  <a:schemeClr val="bg1"/>
                </a:solidFill>
                <a:latin typeface="Miriam Fixed" pitchFamily="49" charset="-79"/>
                <a:cs typeface="Miriam Fixed" pitchFamily="49" charset="-79"/>
              </a:rPr>
              <a:t> in platelets use this pathway to promote blood clotting.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97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68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48000">
              <a:schemeClr val="tx2">
                <a:lumMod val="7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FAULTS IN THE GPCRs</a:t>
            </a:r>
            <a:endParaRPr lang="en-US" b="1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 example is Cholera. 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373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RECEPTORS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239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There are basically two classes of receptors.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Intracellular receptors, and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Cell surface </a:t>
            </a: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receptors.</a:t>
            </a:r>
            <a:endParaRPr lang="en-US" sz="28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609"/>
            <a:ext cx="8686800" cy="1371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How does Cholera cause trouble?????</a:t>
            </a:r>
            <a:b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</a:b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77000" cy="4114800"/>
          </a:xfrm>
        </p:spPr>
      </p:pic>
    </p:spTree>
    <p:extLst>
      <p:ext uri="{BB962C8B-B14F-4D97-AF65-F5344CB8AC3E}">
        <p14:creationId xmlns:p14="http://schemas.microsoft.com/office/powerpoint/2010/main" val="13834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3733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Cholera bacteria make a </a:t>
            </a:r>
            <a:r>
              <a:rPr lang="en-US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toxin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that attacks G proteins directly, by attaching a nucleoside group in a strategic place. </a:t>
            </a: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This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modification causes the G protein to be continually active. </a:t>
            </a:r>
          </a:p>
        </p:txBody>
      </p:sp>
      <p:pic>
        <p:nvPicPr>
          <p:cNvPr id="4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3962400"/>
            <a:ext cx="441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8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…this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disrupts the normal controls on fluid balance in intestinal cells, and the infected person rapidly becomes dehydrated as water, sodium and chloride are lost.</a:t>
            </a:r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733800"/>
            <a:ext cx="342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3733800"/>
            <a:ext cx="340284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44958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914400"/>
            <a:ext cx="4608394" cy="369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MORE EXAMPLES OF FAULTS IN GPCR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hooping Cough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Night Blindness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Cholera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Alzheimer’s Disease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Hypertension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Cancers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Etc… 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" y="76200"/>
            <a:ext cx="86868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riam Fixed" pitchFamily="49" charset="-79"/>
                <a:cs typeface="Miriam Fixed" pitchFamily="49" charset="-79"/>
              </a:rPr>
              <a:t>REFERNCES 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054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Khanacedemy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(2017). Ligand and Receptors. </a:t>
            </a:r>
            <a:r>
              <a:rPr lang="en-US" sz="1600" dirty="0">
                <a:solidFill>
                  <a:srgbClr val="FF0000"/>
                </a:solidFill>
              </a:rPr>
              <a:t>Retrieved </a:t>
            </a:r>
            <a:r>
              <a:rPr lang="en-US" sz="1600" dirty="0" smtClean="0">
                <a:solidFill>
                  <a:srgbClr val="FF0000"/>
                </a:solidFill>
              </a:rPr>
              <a:t>from: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    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www.khanacademy.org/science/biology/cell-signaling/mechanisms-of-cell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Kara Rogers (2017). G protein-coupled receptor. Encyclopedia Britannica. </a:t>
            </a:r>
            <a:r>
              <a:rPr lang="en-US" sz="1600" dirty="0">
                <a:solidFill>
                  <a:srgbClr val="FF0000"/>
                </a:solidFill>
              </a:rPr>
              <a:t>Retrieved </a:t>
            </a:r>
            <a:r>
              <a:rPr lang="en-US" sz="1600" dirty="0" smtClean="0">
                <a:solidFill>
                  <a:srgbClr val="FF0000"/>
                </a:solidFill>
              </a:rPr>
              <a:t>from: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    https</a:t>
            </a:r>
            <a:r>
              <a:rPr lang="en-US" sz="1600" dirty="0">
                <a:solidFill>
                  <a:srgbClr val="FF0000"/>
                </a:solidFill>
              </a:rPr>
              <a:t>://www.britannica.com/science/G-protein-coupled-receptor 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Wikipedia  (2017). G protein-coupled receptor. </a:t>
            </a:r>
            <a:r>
              <a:rPr lang="en-US" sz="1600" dirty="0">
                <a:solidFill>
                  <a:srgbClr val="FF0000"/>
                </a:solidFill>
              </a:rPr>
              <a:t>Retrieved </a:t>
            </a:r>
            <a:r>
              <a:rPr lang="en-US" sz="1600" dirty="0" smtClean="0">
                <a:solidFill>
                  <a:srgbClr val="FF0000"/>
                </a:solidFill>
              </a:rPr>
              <a:t>from: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   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US" sz="16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en.wikipedia.org/wiki/G_protein%E2%80%93coupled_receptor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FF0000"/>
                </a:solidFill>
              </a:rPr>
              <a:t>Interpro</a:t>
            </a:r>
            <a:r>
              <a:rPr lang="en-US" sz="1600" dirty="0" smtClean="0">
                <a:solidFill>
                  <a:srgbClr val="FF0000"/>
                </a:solidFill>
              </a:rPr>
              <a:t> (2017). G protein. </a:t>
            </a:r>
            <a:r>
              <a:rPr lang="en-US" sz="1600" dirty="0">
                <a:solidFill>
                  <a:srgbClr val="FF0000"/>
                </a:solidFill>
              </a:rPr>
              <a:t>Retrieved from: </a:t>
            </a:r>
            <a:r>
              <a:rPr lang="en-US" sz="16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www.ebi.ac.uk/interpro/potm/2004_10/Page2.htm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Nature (2017). GPCR. </a:t>
            </a:r>
            <a:r>
              <a:rPr lang="en-US" sz="1600" dirty="0">
                <a:solidFill>
                  <a:srgbClr val="FF0000"/>
                </a:solidFill>
              </a:rPr>
              <a:t>Retrieved from: </a:t>
            </a:r>
            <a:r>
              <a:rPr lang="en-US" sz="1600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hlinkClick r:id="rId5"/>
              </a:rPr>
              <a:t>www.nature.com/scitable/topicpage/gpcr-14047471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S. R. Sprang (1997) G protein mechanisms: insights from structural analysis. Annual Review of Biochemistry 66, 639-678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H</a:t>
            </a:r>
            <a:r>
              <a:rPr lang="en-US" sz="1600" dirty="0">
                <a:solidFill>
                  <a:srgbClr val="FF0000"/>
                </a:solidFill>
              </a:rPr>
              <a:t>. R. Bourne (1997) How receptors talk to </a:t>
            </a:r>
            <a:r>
              <a:rPr lang="en-US" sz="1600" dirty="0" err="1">
                <a:solidFill>
                  <a:srgbClr val="FF0000"/>
                </a:solidFill>
              </a:rPr>
              <a:t>trimeric</a:t>
            </a:r>
            <a:r>
              <a:rPr lang="en-US" sz="1600" dirty="0">
                <a:solidFill>
                  <a:srgbClr val="FF0000"/>
                </a:solidFill>
              </a:rPr>
              <a:t> G proteins. Current Opinion in Cell Biology 9, 134-142.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INTRACELLULAR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RECEPTORS</a:t>
            </a:r>
            <a:endParaRPr lang="en-US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These are found inside the cell, i.e. the cytoplasm or Nucleus. </a:t>
            </a:r>
            <a:endParaRPr lang="en-US" b="1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26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Continued…</a:t>
            </a:r>
            <a:endParaRPr lang="en-US" b="1" dirty="0">
              <a:solidFill>
                <a:srgbClr val="FFFF00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ligands of intracellular receptors are usually;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Small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Hydrophobic </a:t>
            </a:r>
          </a:p>
        </p:txBody>
      </p:sp>
    </p:spTree>
    <p:extLst>
      <p:ext uri="{BB962C8B-B14F-4D97-AF65-F5344CB8AC3E}">
        <p14:creationId xmlns:p14="http://schemas.microsoft.com/office/powerpoint/2010/main" val="13001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tom design template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template</Template>
  <TotalTime>747</TotalTime>
  <Words>1390</Words>
  <Application>Microsoft Office PowerPoint</Application>
  <PresentationFormat>On-screen Show (4:3)</PresentationFormat>
  <Paragraphs>165</Paragraphs>
  <Slides>75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Blue atom design template</vt:lpstr>
      <vt:lpstr>CELL SIGNALLING</vt:lpstr>
      <vt:lpstr>LECTURER:</vt:lpstr>
      <vt:lpstr>PRESENTATION BY:</vt:lpstr>
      <vt:lpstr>TOPIC;</vt:lpstr>
      <vt:lpstr>AIM:</vt:lpstr>
      <vt:lpstr>SIGNALING PATHWAYS</vt:lpstr>
      <vt:lpstr>RECEPTORS</vt:lpstr>
      <vt:lpstr>INTRACELLULAR RECEPTORS</vt:lpstr>
      <vt:lpstr>Continued…</vt:lpstr>
      <vt:lpstr>Examples of Ligands</vt:lpstr>
      <vt:lpstr>PowerPoint Presentation</vt:lpstr>
      <vt:lpstr>MECHNISM OF ACTION</vt:lpstr>
      <vt:lpstr>CELL SURFACE RECEPTORS</vt:lpstr>
      <vt:lpstr>Continued…</vt:lpstr>
      <vt:lpstr>STRUCTURE</vt:lpstr>
      <vt:lpstr>PowerPoint Presentation</vt:lpstr>
      <vt:lpstr>FOR EXAMPLE – STRUCTURE OF G-PROTEINS</vt:lpstr>
      <vt:lpstr>EXAMPLES – CELL SURFACE RECEPTORS</vt:lpstr>
      <vt:lpstr>PowerPoint Presentation</vt:lpstr>
      <vt:lpstr>PowerPoint Presentation</vt:lpstr>
      <vt:lpstr>Continued…</vt:lpstr>
      <vt:lpstr>PowerPoint Presentation</vt:lpstr>
      <vt:lpstr>PowerPoint Presentation</vt:lpstr>
      <vt:lpstr>G-PROTEIN RECEPTORS</vt:lpstr>
      <vt:lpstr>PowerPoint Presentation</vt:lpstr>
      <vt:lpstr>OTHER NAMES FOR THE G-PROTEIN RECEPTORS</vt:lpstr>
      <vt:lpstr>INTERESTING FACTS ABOUT GPCRs</vt:lpstr>
      <vt:lpstr>PowerPoint Presentation</vt:lpstr>
      <vt:lpstr>PowerPoint Presentation</vt:lpstr>
      <vt:lpstr>Continued…</vt:lpstr>
      <vt:lpstr>PowerPoint Presentation</vt:lpstr>
      <vt:lpstr>PowerPoint Presentation</vt:lpstr>
      <vt:lpstr>PowerPoint Presentation</vt:lpstr>
      <vt:lpstr>PowerPoint Presentation</vt:lpstr>
      <vt:lpstr>What do the GPCRs do?</vt:lpstr>
      <vt:lpstr>PowerPoint Presentation</vt:lpstr>
      <vt:lpstr>SO WHAT ARE G-PROTEINS?</vt:lpstr>
      <vt:lpstr>PowerPoint Presentation</vt:lpstr>
      <vt:lpstr>What does RAS G-protein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Continued…</vt:lpstr>
      <vt:lpstr>PowerPoint Presentation</vt:lpstr>
      <vt:lpstr>HOW GPCRs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“ON”  and “OFF”????</vt:lpstr>
      <vt:lpstr>HOW DOES THE GDP to GTP exchange occur?</vt:lpstr>
      <vt:lpstr>PowerPoint Presentation</vt:lpstr>
      <vt:lpstr>PowerPoint Presentation</vt:lpstr>
      <vt:lpstr>PowerPoint Presentation</vt:lpstr>
      <vt:lpstr>PATHWYAYS OF G-PROTEINS</vt:lpstr>
      <vt:lpstr>cAMP signal pathway</vt:lpstr>
      <vt:lpstr>Continued…</vt:lpstr>
      <vt:lpstr>PowerPoint Presentation</vt:lpstr>
      <vt:lpstr>PowerPoint Presentation</vt:lpstr>
      <vt:lpstr>EXAMPLES OF SECOND MESSENGERS</vt:lpstr>
      <vt:lpstr>phosphatidylinositol signal pathway.</vt:lpstr>
      <vt:lpstr>PowerPoint Presentation</vt:lpstr>
      <vt:lpstr>Continued…</vt:lpstr>
      <vt:lpstr>PowerPoint Presentation</vt:lpstr>
      <vt:lpstr>FAULTS IN THE GPCRs</vt:lpstr>
      <vt:lpstr>How does Cholera cause trouble????? </vt:lpstr>
      <vt:lpstr>PowerPoint Presentation</vt:lpstr>
      <vt:lpstr>PowerPoint Presentation</vt:lpstr>
      <vt:lpstr>PowerPoint Presentation</vt:lpstr>
      <vt:lpstr>MORE EXAMPLES OF FAULTS IN GPCR</vt:lpstr>
      <vt:lpstr>REFERNCES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SOHS student</dc:creator>
  <cp:lastModifiedBy>SOHS student</cp:lastModifiedBy>
  <cp:revision>562</cp:revision>
  <cp:lastPrinted>1601-01-01T00:00:00Z</cp:lastPrinted>
  <dcterms:created xsi:type="dcterms:W3CDTF">2017-02-13T06:03:46Z</dcterms:created>
  <dcterms:modified xsi:type="dcterms:W3CDTF">2017-03-09T18:25:28Z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TC010721171033</vt:lpwstr>
  </property>
</Properties>
</file>