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6"/>
  </p:notesMasterIdLst>
  <p:handoutMasterIdLst>
    <p:handoutMasterId r:id="rId107"/>
  </p:handoutMasterIdLst>
  <p:sldIdLst>
    <p:sldId id="256" r:id="rId2"/>
    <p:sldId id="404" r:id="rId3"/>
    <p:sldId id="294" r:id="rId4"/>
    <p:sldId id="257" r:id="rId5"/>
    <p:sldId id="258" r:id="rId6"/>
    <p:sldId id="295" r:id="rId7"/>
    <p:sldId id="297" r:id="rId8"/>
    <p:sldId id="298" r:id="rId9"/>
    <p:sldId id="299" r:id="rId10"/>
    <p:sldId id="300" r:id="rId11"/>
    <p:sldId id="301" r:id="rId12"/>
    <p:sldId id="303" r:id="rId13"/>
    <p:sldId id="302" r:id="rId14"/>
    <p:sldId id="304" r:id="rId15"/>
    <p:sldId id="306" r:id="rId16"/>
    <p:sldId id="307" r:id="rId17"/>
    <p:sldId id="308" r:id="rId18"/>
    <p:sldId id="309" r:id="rId19"/>
    <p:sldId id="310" r:id="rId20"/>
    <p:sldId id="311" r:id="rId21"/>
    <p:sldId id="314" r:id="rId22"/>
    <p:sldId id="315" r:id="rId23"/>
    <p:sldId id="316" r:id="rId24"/>
    <p:sldId id="317" r:id="rId25"/>
    <p:sldId id="318" r:id="rId26"/>
    <p:sldId id="319" r:id="rId27"/>
    <p:sldId id="320" r:id="rId28"/>
    <p:sldId id="305" r:id="rId29"/>
    <p:sldId id="313" r:id="rId30"/>
    <p:sldId id="312" r:id="rId31"/>
    <p:sldId id="296"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40" r:id="rId47"/>
    <p:sldId id="335" r:id="rId48"/>
    <p:sldId id="341" r:id="rId49"/>
    <p:sldId id="336" r:id="rId50"/>
    <p:sldId id="337" r:id="rId51"/>
    <p:sldId id="338" r:id="rId52"/>
    <p:sldId id="398" r:id="rId53"/>
    <p:sldId id="399" r:id="rId54"/>
    <p:sldId id="400" r:id="rId55"/>
    <p:sldId id="401" r:id="rId56"/>
    <p:sldId id="402" r:id="rId57"/>
    <p:sldId id="339" r:id="rId58"/>
    <p:sldId id="395" r:id="rId59"/>
    <p:sldId id="342" r:id="rId60"/>
    <p:sldId id="348" r:id="rId61"/>
    <p:sldId id="349" r:id="rId62"/>
    <p:sldId id="350" r:id="rId63"/>
    <p:sldId id="351" r:id="rId64"/>
    <p:sldId id="352" r:id="rId65"/>
    <p:sldId id="353" r:id="rId66"/>
    <p:sldId id="354" r:id="rId67"/>
    <p:sldId id="397"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403" r:id="rId93"/>
    <p:sldId id="379" r:id="rId94"/>
    <p:sldId id="380" r:id="rId95"/>
    <p:sldId id="381" r:id="rId96"/>
    <p:sldId id="382" r:id="rId97"/>
    <p:sldId id="383" r:id="rId98"/>
    <p:sldId id="384" r:id="rId99"/>
    <p:sldId id="385" r:id="rId100"/>
    <p:sldId id="396" r:id="rId101"/>
    <p:sldId id="386" r:id="rId102"/>
    <p:sldId id="387" r:id="rId103"/>
    <p:sldId id="388" r:id="rId104"/>
    <p:sldId id="389"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CELL SIGNALLING</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BEE6C7-752F-48F2-AB91-1B50E1E12AFE}" type="datetimeFigureOut">
              <a:rPr lang="en-US" smtClean="0"/>
              <a:t>1/31/2017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Muunda Mudenda, 15/BSB/BU/R/004</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F4C4E3-DF84-4385-8933-3AFC4CAA221F}" type="slidenum">
              <a:rPr lang="en-US" smtClean="0"/>
              <a:t>‹#›</a:t>
            </a:fld>
            <a:endParaRPr lang="en-US"/>
          </a:p>
        </p:txBody>
      </p:sp>
    </p:spTree>
    <p:extLst>
      <p:ext uri="{BB962C8B-B14F-4D97-AF65-F5344CB8AC3E}">
        <p14:creationId xmlns:p14="http://schemas.microsoft.com/office/powerpoint/2010/main" val="333180404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CELL SIGNALLING</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39E7F-AC43-4EBC-BEBA-DC2FA677DF97}" type="datetimeFigureOut">
              <a:rPr lang="en-US" smtClean="0"/>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Muunda Mudenda, 15/BSB/BU/R/004</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E8F9B-D180-4C82-87EC-E416A3B9575E}" type="slidenum">
              <a:rPr lang="en-US" smtClean="0"/>
              <a:t>‹#›</a:t>
            </a:fld>
            <a:endParaRPr lang="en-US"/>
          </a:p>
        </p:txBody>
      </p:sp>
    </p:spTree>
    <p:extLst>
      <p:ext uri="{BB962C8B-B14F-4D97-AF65-F5344CB8AC3E}">
        <p14:creationId xmlns:p14="http://schemas.microsoft.com/office/powerpoint/2010/main" val="10378255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E8F9B-D180-4C82-87EC-E416A3B9575E}"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Muunda Mudenda, 15/BSB/BU/R/004</a:t>
            </a:r>
            <a:endParaRPr lang="en-US"/>
          </a:p>
        </p:txBody>
      </p:sp>
      <p:sp>
        <p:nvSpPr>
          <p:cNvPr id="6" name="Header Placeholder 5"/>
          <p:cNvSpPr>
            <a:spLocks noGrp="1"/>
          </p:cNvSpPr>
          <p:nvPr>
            <p:ph type="hdr" sz="quarter" idx="12"/>
          </p:nvPr>
        </p:nvSpPr>
        <p:spPr/>
        <p:txBody>
          <a:bodyPr/>
          <a:lstStyle/>
          <a:p>
            <a:r>
              <a:rPr lang="en-US" smtClean="0"/>
              <a:t>CELL SIGNALLING</a:t>
            </a:r>
            <a:endParaRPr lang="en-US"/>
          </a:p>
        </p:txBody>
      </p:sp>
    </p:spTree>
    <p:extLst>
      <p:ext uri="{BB962C8B-B14F-4D97-AF65-F5344CB8AC3E}">
        <p14:creationId xmlns:p14="http://schemas.microsoft.com/office/powerpoint/2010/main" val="285987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BE8F9B-D180-4C82-87EC-E416A3B9575E}"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Muunda Mudenda, 15/BSB/BU/R/004</a:t>
            </a:r>
            <a:endParaRPr lang="en-US"/>
          </a:p>
        </p:txBody>
      </p:sp>
      <p:sp>
        <p:nvSpPr>
          <p:cNvPr id="6" name="Header Placeholder 5"/>
          <p:cNvSpPr>
            <a:spLocks noGrp="1"/>
          </p:cNvSpPr>
          <p:nvPr>
            <p:ph type="hdr" sz="quarter" idx="12"/>
          </p:nvPr>
        </p:nvSpPr>
        <p:spPr/>
        <p:txBody>
          <a:bodyPr/>
          <a:lstStyle/>
          <a:p>
            <a:r>
              <a:rPr lang="en-US" smtClean="0"/>
              <a:t>CELL SIGNALLING</a:t>
            </a:r>
            <a:endParaRPr lang="en-US"/>
          </a:p>
        </p:txBody>
      </p:sp>
    </p:spTree>
    <p:extLst>
      <p:ext uri="{BB962C8B-B14F-4D97-AF65-F5344CB8AC3E}">
        <p14:creationId xmlns:p14="http://schemas.microsoft.com/office/powerpoint/2010/main" val="222867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CELL SIGNALLING</a:t>
            </a:r>
            <a:endParaRPr lang="en-US"/>
          </a:p>
        </p:txBody>
      </p:sp>
      <p:sp>
        <p:nvSpPr>
          <p:cNvPr id="5" name="Footer Placeholder 4"/>
          <p:cNvSpPr>
            <a:spLocks noGrp="1"/>
          </p:cNvSpPr>
          <p:nvPr>
            <p:ph type="ftr" sz="quarter" idx="11"/>
          </p:nvPr>
        </p:nvSpPr>
        <p:spPr/>
        <p:txBody>
          <a:bodyPr/>
          <a:lstStyle/>
          <a:p>
            <a:r>
              <a:rPr lang="en-US" smtClean="0"/>
              <a:t>Muunda Mudenda, 15/BSB/BU/R/004</a:t>
            </a:r>
            <a:endParaRPr lang="en-US"/>
          </a:p>
        </p:txBody>
      </p:sp>
      <p:sp>
        <p:nvSpPr>
          <p:cNvPr id="6" name="Slide Number Placeholder 5"/>
          <p:cNvSpPr>
            <a:spLocks noGrp="1"/>
          </p:cNvSpPr>
          <p:nvPr>
            <p:ph type="sldNum" sz="quarter" idx="12"/>
          </p:nvPr>
        </p:nvSpPr>
        <p:spPr/>
        <p:txBody>
          <a:bodyPr/>
          <a:lstStyle/>
          <a:p>
            <a:fld id="{ECBE8F9B-D180-4C82-87EC-E416A3B9575E}" type="slidenum">
              <a:rPr lang="en-US" smtClean="0"/>
              <a:t>104</a:t>
            </a:fld>
            <a:endParaRPr lang="en-US"/>
          </a:p>
        </p:txBody>
      </p:sp>
    </p:spTree>
    <p:extLst>
      <p:ext uri="{BB962C8B-B14F-4D97-AF65-F5344CB8AC3E}">
        <p14:creationId xmlns:p14="http://schemas.microsoft.com/office/powerpoint/2010/main" val="2247148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82A5178-9A32-479C-BE40-57EE5C72C132}" type="datetime1">
              <a:rPr lang="en-US" smtClean="0"/>
              <a:t>1/31/2017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CELL SIGNALLING, MUUNDA MUDENDA, 15/BSB/BU/R/0004</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69BCEFD-4F92-4999-86BE-D4B0C836CB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0FFC20-ACDD-46DC-B39F-D826DEE546D8}" type="datetime1">
              <a:rPr lang="en-US" smtClean="0"/>
              <a:t>1/31/2017</a:t>
            </a:fld>
            <a:endParaRPr lang="en-US"/>
          </a:p>
        </p:txBody>
      </p:sp>
      <p:sp>
        <p:nvSpPr>
          <p:cNvPr id="5" name="Footer Placeholder 4"/>
          <p:cNvSpPr>
            <a:spLocks noGrp="1"/>
          </p:cNvSpPr>
          <p:nvPr>
            <p:ph type="ftr" sz="quarter" idx="11"/>
          </p:nvPr>
        </p:nvSpPr>
        <p:spPr/>
        <p:txBody>
          <a:bodyPr/>
          <a:lstStyle>
            <a:extLst/>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7A4B0FE-A33E-4153-9BA6-80274AAAE05B}" type="datetime1">
              <a:rPr lang="en-US" smtClean="0"/>
              <a:t>1/31/2017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CELL SIGNALLING, MUUNDA MUDENDA, 15/BSB/BU/R/0004</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69BCEFD-4F92-4999-86BE-D4B0C836CB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99A540-1112-4337-AD31-EF71A5C671E4}" type="datetime1">
              <a:rPr lang="en-US" smtClean="0"/>
              <a:t>1/31/2017</a:t>
            </a:fld>
            <a:endParaRPr lang="en-US"/>
          </a:p>
        </p:txBody>
      </p:sp>
      <p:sp>
        <p:nvSpPr>
          <p:cNvPr id="5" name="Footer Placeholder 4"/>
          <p:cNvSpPr>
            <a:spLocks noGrp="1"/>
          </p:cNvSpPr>
          <p:nvPr>
            <p:ph type="ftr" sz="quarter" idx="11"/>
          </p:nvPr>
        </p:nvSpPr>
        <p:spPr/>
        <p:txBody>
          <a:bodyPr/>
          <a:lstStyle>
            <a:extLst/>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C057129-BA65-4E8C-870A-69724E2C7723}" type="datetime1">
              <a:rPr lang="en-US" smtClean="0"/>
              <a:t>1/31/2017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CELL SIGNALLING, MUUNDA MUDENDA, 15/BSB/BU/R/0004</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69BCEFD-4F92-4999-86BE-D4B0C836CB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CE7A5B-A7D7-4C63-B7C6-226D6561B56A}" type="datetime1">
              <a:rPr lang="en-US" smtClean="0"/>
              <a:t>1/31/2017</a:t>
            </a:fld>
            <a:endParaRPr lang="en-US"/>
          </a:p>
        </p:txBody>
      </p:sp>
      <p:sp>
        <p:nvSpPr>
          <p:cNvPr id="6" name="Footer Placeholder 5"/>
          <p:cNvSpPr>
            <a:spLocks noGrp="1"/>
          </p:cNvSpPr>
          <p:nvPr>
            <p:ph type="ftr" sz="quarter" idx="11"/>
          </p:nvPr>
        </p:nvSpPr>
        <p:spPr/>
        <p:txBody>
          <a:bodyPr/>
          <a:lstStyle>
            <a:extLst/>
          </a:lstStyle>
          <a:p>
            <a:r>
              <a:rPr lang="en-US" smtClean="0"/>
              <a:t>CELL SIGNALLING, MUUNDA MUDENDA, 15/BSB/BU/R/0004</a:t>
            </a:r>
            <a:endParaRPr lang="en-US"/>
          </a:p>
        </p:txBody>
      </p:sp>
      <p:sp>
        <p:nvSpPr>
          <p:cNvPr id="7" name="Slide Number Placeholder 6"/>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1C825E-707D-48FD-8D7C-338ED304DAF8}" type="datetime1">
              <a:rPr lang="en-US" smtClean="0"/>
              <a:t>1/31/2017</a:t>
            </a:fld>
            <a:endParaRPr lang="en-US"/>
          </a:p>
        </p:txBody>
      </p:sp>
      <p:sp>
        <p:nvSpPr>
          <p:cNvPr id="8" name="Footer Placeholder 7"/>
          <p:cNvSpPr>
            <a:spLocks noGrp="1"/>
          </p:cNvSpPr>
          <p:nvPr>
            <p:ph type="ftr" sz="quarter" idx="11"/>
          </p:nvPr>
        </p:nvSpPr>
        <p:spPr/>
        <p:txBody>
          <a:bodyPr/>
          <a:lstStyle>
            <a:extLst/>
          </a:lstStyle>
          <a:p>
            <a:r>
              <a:rPr lang="en-US" smtClean="0"/>
              <a:t>CELL SIGNALLING, MUUNDA MUDENDA, 15/BSB/BU/R/0004</a:t>
            </a:r>
            <a:endParaRPr lang="en-US"/>
          </a:p>
        </p:txBody>
      </p:sp>
      <p:sp>
        <p:nvSpPr>
          <p:cNvPr id="9" name="Slide Number Placeholder 8"/>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4C7F579-BD8D-4E7B-BCC1-B9C925F956CA}" type="datetime1">
              <a:rPr lang="en-US" smtClean="0"/>
              <a:t>1/31/2017</a:t>
            </a:fld>
            <a:endParaRPr lang="en-US"/>
          </a:p>
        </p:txBody>
      </p:sp>
      <p:sp>
        <p:nvSpPr>
          <p:cNvPr id="4" name="Footer Placeholder 3"/>
          <p:cNvSpPr>
            <a:spLocks noGrp="1"/>
          </p:cNvSpPr>
          <p:nvPr>
            <p:ph type="ftr" sz="quarter" idx="11"/>
          </p:nvPr>
        </p:nvSpPr>
        <p:spPr/>
        <p:txBody>
          <a:bodyPr/>
          <a:lstStyle>
            <a:extLst/>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E54EB6-7F1E-47AC-B910-57E2E37E7D99}" type="datetime1">
              <a:rPr lang="en-US" smtClean="0"/>
              <a:t>1/31/2017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6AA27D-38B9-44D6-8D6F-2684CE20CD12}" type="datetime1">
              <a:rPr lang="en-US" smtClean="0"/>
              <a:t>1/31/2017</a:t>
            </a:fld>
            <a:endParaRPr lang="en-US"/>
          </a:p>
        </p:txBody>
      </p:sp>
      <p:sp>
        <p:nvSpPr>
          <p:cNvPr id="6" name="Footer Placeholder 5"/>
          <p:cNvSpPr>
            <a:spLocks noGrp="1"/>
          </p:cNvSpPr>
          <p:nvPr>
            <p:ph type="ftr" sz="quarter" idx="11"/>
          </p:nvPr>
        </p:nvSpPr>
        <p:spPr/>
        <p:txBody>
          <a:bodyPr/>
          <a:lstStyle>
            <a:extLst/>
          </a:lstStyle>
          <a:p>
            <a:r>
              <a:rPr lang="en-US" smtClean="0"/>
              <a:t>CELL SIGNALLING, MUUNDA MUDENDA, 15/BSB/BU/R/0004</a:t>
            </a:r>
            <a:endParaRPr lang="en-US"/>
          </a:p>
        </p:txBody>
      </p:sp>
      <p:sp>
        <p:nvSpPr>
          <p:cNvPr id="7" name="Slide Number Placeholder 6"/>
          <p:cNvSpPr>
            <a:spLocks noGrp="1"/>
          </p:cNvSpPr>
          <p:nvPr>
            <p:ph type="sldNum" sz="quarter" idx="12"/>
          </p:nvPr>
        </p:nvSpPr>
        <p:spPr/>
        <p:txBody>
          <a:bodyPr/>
          <a:lstStyle>
            <a:extLst/>
          </a:lstStyle>
          <a:p>
            <a:fld id="{869BCEFD-4F92-4999-86BE-D4B0C836CB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3AFE1D1-0E15-4FD2-9F9E-EA90D6F0AA33}" type="datetime1">
              <a:rPr lang="en-US" smtClean="0"/>
              <a:t>1/31/2017</a:t>
            </a:fld>
            <a:endParaRPr lang="en-US"/>
          </a:p>
        </p:txBody>
      </p:sp>
      <p:sp>
        <p:nvSpPr>
          <p:cNvPr id="6" name="Footer Placeholder 5"/>
          <p:cNvSpPr>
            <a:spLocks noGrp="1"/>
          </p:cNvSpPr>
          <p:nvPr>
            <p:ph type="ftr" sz="quarter" idx="11"/>
          </p:nvPr>
        </p:nvSpPr>
        <p:spPr/>
        <p:txBody>
          <a:bodyPr/>
          <a:lstStyle>
            <a:extLst/>
          </a:lstStyle>
          <a:p>
            <a:r>
              <a:rPr lang="en-US" smtClean="0"/>
              <a:t>CELL SIGNALLING, MUUNDA MUDENDA, 15/BSB/BU/R/0004</a:t>
            </a:r>
            <a:endParaRPr lang="en-US"/>
          </a:p>
        </p:txBody>
      </p:sp>
      <p:sp>
        <p:nvSpPr>
          <p:cNvPr id="7" name="Slide Number Placeholder 6"/>
          <p:cNvSpPr>
            <a:spLocks noGrp="1"/>
          </p:cNvSpPr>
          <p:nvPr>
            <p:ph type="sldNum" sz="quarter" idx="12"/>
          </p:nvPr>
        </p:nvSpPr>
        <p:spPr/>
        <p:txBody>
          <a:bodyPr/>
          <a:lstStyle>
            <a:extLst/>
          </a:lstStyle>
          <a:p>
            <a:fld id="{869BCEFD-4F92-4999-86BE-D4B0C836CBE6}"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A18D3E-EAAC-4984-A93C-7AF7C97BAE76}" type="datetime1">
              <a:rPr lang="en-US" smtClean="0"/>
              <a:t>1/31/2017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CELL SIGNALLING, MUUNDA MUDENDA, 15/BSB/BU/R/0004</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69BCEFD-4F92-4999-86BE-D4B0C836CB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fastbleep.com/biology-notes/31/9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9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9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ctrTitle"/>
          </p:nvPr>
        </p:nvSpPr>
        <p:spPr>
          <a:xfrm>
            <a:off x="762000" y="2438400"/>
            <a:ext cx="7772400" cy="1470025"/>
          </a:xfrm>
        </p:spPr>
        <p:txBody>
          <a:bodyPr>
            <a:normAutofit/>
          </a:bodyPr>
          <a:lstStyle/>
          <a:p>
            <a:r>
              <a:rPr lang="en-US" sz="6600" dirty="0" smtClean="0">
                <a:solidFill>
                  <a:srgbClr val="FFFF00"/>
                </a:solidFill>
                <a:latin typeface="Miriam Fixed" pitchFamily="49" charset="-79"/>
                <a:cs typeface="Miriam Fixed" pitchFamily="49" charset="-79"/>
              </a:rPr>
              <a:t>CELL SIGNALING</a:t>
            </a:r>
            <a:endParaRPr lang="en-US" sz="6600" dirty="0">
              <a:solidFill>
                <a:srgbClr val="FFFF00"/>
              </a:solidFill>
              <a:latin typeface="Miriam Fixed" pitchFamily="49" charset="-79"/>
              <a:cs typeface="Miriam Fixed" pitchFamily="49" charset="-79"/>
            </a:endParaRPr>
          </a:p>
        </p:txBody>
      </p:sp>
      <p:sp>
        <p:nvSpPr>
          <p:cNvPr id="3" name="Subtitle 2"/>
          <p:cNvSpPr>
            <a:spLocks noGrp="1"/>
          </p:cNvSpPr>
          <p:nvPr>
            <p:ph type="subTitle" idx="1"/>
          </p:nvPr>
        </p:nvSpPr>
        <p:spPr>
          <a:xfrm>
            <a:off x="4800600" y="6172200"/>
            <a:ext cx="4343400" cy="685800"/>
          </a:xfrm>
        </p:spPr>
        <p:txBody>
          <a:bodyPr>
            <a:normAutofit/>
          </a:bodyPr>
          <a:lstStyle/>
          <a:p>
            <a:r>
              <a:rPr lang="en-US" sz="4000" b="1" dirty="0" smtClean="0">
                <a:solidFill>
                  <a:schemeClr val="bg1"/>
                </a:solidFill>
                <a:latin typeface="Miriam Fixed" pitchFamily="49" charset="-79"/>
                <a:cs typeface="Miriam Fixed" pitchFamily="49" charset="-79"/>
              </a:rPr>
              <a:t>BIOC 142</a:t>
            </a:r>
            <a:endParaRPr lang="en-US" sz="4000" b="1" dirty="0">
              <a:solidFill>
                <a:schemeClr val="bg1"/>
              </a:solidFill>
              <a:latin typeface="Miriam Fixed" pitchFamily="49" charset="-79"/>
              <a:cs typeface="Miriam Fixed" pitchFamily="49" charset="-79"/>
            </a:endParaRPr>
          </a:p>
        </p:txBody>
      </p:sp>
    </p:spTree>
    <p:extLst>
      <p:ext uri="{BB962C8B-B14F-4D97-AF65-F5344CB8AC3E}">
        <p14:creationId xmlns:p14="http://schemas.microsoft.com/office/powerpoint/2010/main" val="305343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228600"/>
            <a:ext cx="3429000" cy="6477000"/>
          </a:xfrm>
        </p:spPr>
        <p:txBody>
          <a:bodyPr>
            <a:noAutofit/>
          </a:bodyPr>
          <a:lstStyle/>
          <a:p>
            <a:r>
              <a:rPr lang="en-US" sz="2800" b="1" dirty="0">
                <a:latin typeface="Miriam Fixed" pitchFamily="49" charset="-79"/>
                <a:cs typeface="Miriam Fixed" pitchFamily="49" charset="-79"/>
              </a:rPr>
              <a:t>In a typical communication between cells, </a:t>
            </a:r>
            <a:r>
              <a:rPr lang="en-US" sz="2800" b="1" i="1" u="sng" dirty="0">
                <a:latin typeface="Miriam Fixed" pitchFamily="49" charset="-79"/>
                <a:cs typeface="Miriam Fixed" pitchFamily="49" charset="-79"/>
              </a:rPr>
              <a:t>the signaling </a:t>
            </a:r>
            <a:r>
              <a:rPr lang="en-US" sz="2800" b="1" i="1" u="sng" dirty="0" smtClean="0">
                <a:latin typeface="Miriam Fixed" pitchFamily="49" charset="-79"/>
                <a:cs typeface="Miriam Fixed" pitchFamily="49" charset="-79"/>
              </a:rPr>
              <a:t>cell</a:t>
            </a:r>
            <a:r>
              <a:rPr lang="en-US" sz="2800" b="1" dirty="0" smtClean="0">
                <a:latin typeface="Miriam Fixed" pitchFamily="49" charset="-79"/>
                <a:cs typeface="Miriam Fixed" pitchFamily="49" charset="-79"/>
              </a:rPr>
              <a:t> </a:t>
            </a:r>
            <a:r>
              <a:rPr lang="en-US" sz="2800" b="1" dirty="0">
                <a:latin typeface="Miriam Fixed" pitchFamily="49" charset="-79"/>
                <a:cs typeface="Miriam Fixed" pitchFamily="49" charset="-79"/>
              </a:rPr>
              <a:t>produces a particular type of </a:t>
            </a:r>
            <a:r>
              <a:rPr lang="en-US" sz="2800" b="1" i="1" u="sng" dirty="0" smtClean="0">
                <a:latin typeface="Miriam Fixed" pitchFamily="49" charset="-79"/>
                <a:cs typeface="Miriam Fixed" pitchFamily="49" charset="-79"/>
              </a:rPr>
              <a:t>signal molecule</a:t>
            </a:r>
            <a:r>
              <a:rPr lang="en-US" sz="2800" b="1" dirty="0" smtClean="0">
                <a:latin typeface="Miriam Fixed" pitchFamily="49" charset="-79"/>
                <a:cs typeface="Miriam Fixed" pitchFamily="49" charset="-79"/>
              </a:rPr>
              <a:t> that </a:t>
            </a:r>
            <a:r>
              <a:rPr lang="en-US" sz="2800" b="1" dirty="0">
                <a:latin typeface="Miriam Fixed" pitchFamily="49" charset="-79"/>
                <a:cs typeface="Miriam Fixed" pitchFamily="49" charset="-79"/>
              </a:rPr>
              <a:t>is detected by </a:t>
            </a:r>
            <a:r>
              <a:rPr lang="en-US" sz="2800" b="1" i="1" u="sng" dirty="0">
                <a:latin typeface="Miriam Fixed" pitchFamily="49" charset="-79"/>
                <a:cs typeface="Miriam Fixed" pitchFamily="49" charset="-79"/>
              </a:rPr>
              <a:t>the target cell.</a:t>
            </a:r>
            <a:r>
              <a:rPr lang="en-US" sz="2800" b="1" dirty="0">
                <a:latin typeface="Miriam Fixed" pitchFamily="49" charset="-79"/>
                <a:cs typeface="Miriam Fixed" pitchFamily="49" charset="-79"/>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4724400" cy="4419600"/>
          </a:xfrm>
          <a:prstGeom prst="rect">
            <a:avLst/>
          </a:prstGeo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10</a:t>
            </a:fld>
            <a:endParaRPr lang="en-US"/>
          </a:p>
        </p:txBody>
      </p:sp>
    </p:spTree>
    <p:extLst>
      <p:ext uri="{BB962C8B-B14F-4D97-AF65-F5344CB8AC3E}">
        <p14:creationId xmlns:p14="http://schemas.microsoft.com/office/powerpoint/2010/main" val="23410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7239000" cy="2362200"/>
          </a:xfrm>
        </p:spPr>
        <p:txBody>
          <a:bodyPr>
            <a:normAutofit lnSpcReduction="10000"/>
          </a:bodyPr>
          <a:lstStyle/>
          <a:p>
            <a:pPr marL="0" indent="0" algn="ctr">
              <a:buNone/>
            </a:pPr>
            <a:r>
              <a:rPr lang="en-US" b="1" dirty="0">
                <a:latin typeface="Miriam Fixed" pitchFamily="49" charset="-79"/>
                <a:cs typeface="Miriam Fixed" pitchFamily="49" charset="-79"/>
              </a:rPr>
              <a:t>This results in a total lack of insulin, which could be very dangerous. It is treated by injections of insulin, usually a recombinant human form of the protein.</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100</a:t>
            </a:fld>
            <a:endParaRPr lang="en-US"/>
          </a:p>
        </p:txBody>
      </p:sp>
    </p:spTree>
    <p:extLst>
      <p:ext uri="{BB962C8B-B14F-4D97-AF65-F5344CB8AC3E}">
        <p14:creationId xmlns:p14="http://schemas.microsoft.com/office/powerpoint/2010/main" val="1631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7239000" cy="2438400"/>
          </a:xfrm>
        </p:spPr>
        <p:txBody>
          <a:bodyPr/>
          <a:lstStyle/>
          <a:p>
            <a:pPr marL="0" indent="0">
              <a:buNone/>
            </a:pPr>
            <a:r>
              <a:rPr lang="en-US" b="1" u="sng" dirty="0">
                <a:solidFill>
                  <a:srgbClr val="FF0000"/>
                </a:solidFill>
                <a:latin typeface="Miriam Fixed" pitchFamily="49" charset="-79"/>
                <a:cs typeface="Miriam Fixed" pitchFamily="49" charset="-79"/>
              </a:rPr>
              <a:t>Diabetes mellitus Type 2: </a:t>
            </a:r>
            <a:r>
              <a:rPr lang="en-US" b="1" dirty="0">
                <a:latin typeface="Miriam Fixed" pitchFamily="49" charset="-79"/>
                <a:cs typeface="Miriam Fixed" pitchFamily="49" charset="-79"/>
              </a:rPr>
              <a:t>This occurs when the cells which are normally responsive to insulin stop </a:t>
            </a:r>
            <a:r>
              <a:rPr lang="en-US" b="1" dirty="0" err="1">
                <a:latin typeface="Miriam Fixed" pitchFamily="49" charset="-79"/>
                <a:cs typeface="Miriam Fixed" pitchFamily="49" charset="-79"/>
              </a:rPr>
              <a:t>recognising</a:t>
            </a:r>
            <a:r>
              <a:rPr lang="en-US" b="1" dirty="0">
                <a:latin typeface="Miriam Fixed" pitchFamily="49" charset="-79"/>
                <a:cs typeface="Miriam Fixed" pitchFamily="49" charset="-79"/>
              </a:rPr>
              <a:t> it due to a problem with the insulin receptors.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101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276600"/>
            <a:ext cx="3581400" cy="2895600"/>
          </a:xfrm>
          <a:prstGeom prst="rect">
            <a:avLst/>
          </a:prstGeom>
        </p:spPr>
      </p:pic>
    </p:spTree>
    <p:extLst>
      <p:ext uri="{BB962C8B-B14F-4D97-AF65-F5344CB8AC3E}">
        <p14:creationId xmlns:p14="http://schemas.microsoft.com/office/powerpoint/2010/main" val="38313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239000" cy="2590800"/>
          </a:xfrm>
        </p:spPr>
        <p:txBody>
          <a:bodyPr/>
          <a:lstStyle/>
          <a:p>
            <a:pPr marL="0" indent="0">
              <a:buNone/>
            </a:pPr>
            <a:r>
              <a:rPr lang="en-US" b="1" dirty="0">
                <a:latin typeface="Miriam Fixed" pitchFamily="49" charset="-79"/>
                <a:cs typeface="Miriam Fixed" pitchFamily="49" charset="-79"/>
              </a:rPr>
              <a:t>In Type 2 diabetes, the insulin is produced and released as normal, but it has less of an effect. It often occurs in patients who are obese. It can be controlled by diet and exercise.</a:t>
            </a:r>
          </a:p>
          <a:p>
            <a:pPr marL="0" indent="0">
              <a:buNone/>
            </a:pPr>
            <a:endParaRPr lang="en-US" b="1"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102</a:t>
            </a:fld>
            <a:endParaRPr lang="en-US"/>
          </a:p>
        </p:txBody>
      </p:sp>
    </p:spTree>
    <p:extLst>
      <p:ext uri="{BB962C8B-B14F-4D97-AF65-F5344CB8AC3E}">
        <p14:creationId xmlns:p14="http://schemas.microsoft.com/office/powerpoint/2010/main" val="40499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style>
          <a:lnRef idx="1">
            <a:schemeClr val="dk1"/>
          </a:lnRef>
          <a:fillRef idx="2">
            <a:schemeClr val="dk1"/>
          </a:fillRef>
          <a:effectRef idx="1">
            <a:schemeClr val="dk1"/>
          </a:effectRef>
          <a:fontRef idx="minor">
            <a:schemeClr val="dk1"/>
          </a:fontRef>
        </p:style>
        <p:txBody>
          <a:bodyPr/>
          <a:lstStyle/>
          <a:p>
            <a:pPr algn="ctr"/>
            <a:r>
              <a:rPr lang="en-US" dirty="0" smtClean="0">
                <a:latin typeface="Miriam Fixed" pitchFamily="49" charset="-79"/>
                <a:cs typeface="Miriam Fixed" pitchFamily="49" charset="-79"/>
              </a:rPr>
              <a:t>IN SUMMARY</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286000"/>
            <a:ext cx="7239000" cy="3191184"/>
          </a:xfrm>
        </p:spPr>
        <p:txBody>
          <a:bodyPr>
            <a:noAutofit/>
          </a:bodyPr>
          <a:lstStyle/>
          <a:p>
            <a:pPr marL="0" indent="0">
              <a:buNone/>
            </a:pPr>
            <a:r>
              <a:rPr lang="en-US" sz="3200" b="1" dirty="0" smtClean="0">
                <a:latin typeface="Miriam Fixed" pitchFamily="49" charset="-79"/>
                <a:cs typeface="Miriam Fixed" pitchFamily="49" charset="-79"/>
              </a:rPr>
              <a:t>Endocrine signaling is very important for normal body functioning. Any imbalance in hormonal levels in the body could lead to very serious disorders – disease. </a:t>
            </a:r>
            <a:endParaRPr lang="en-US" sz="32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103</a:t>
            </a:fld>
            <a:endParaRPr lang="en-US"/>
          </a:p>
        </p:txBody>
      </p:sp>
    </p:spTree>
    <p:extLst>
      <p:ext uri="{BB962C8B-B14F-4D97-AF65-F5344CB8AC3E}">
        <p14:creationId xmlns:p14="http://schemas.microsoft.com/office/powerpoint/2010/main" val="40815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609600"/>
          </a:xfrm>
        </p:spPr>
        <p:style>
          <a:lnRef idx="1">
            <a:schemeClr val="dk1"/>
          </a:lnRef>
          <a:fillRef idx="2">
            <a:schemeClr val="dk1"/>
          </a:fillRef>
          <a:effectRef idx="1">
            <a:schemeClr val="dk1"/>
          </a:effectRef>
          <a:fontRef idx="minor">
            <a:schemeClr val="dk1"/>
          </a:fontRef>
        </p:style>
        <p:txBody>
          <a:bodyPr/>
          <a:lstStyle/>
          <a:p>
            <a:pPr algn="ctr"/>
            <a:r>
              <a:rPr lang="en-US" dirty="0" smtClean="0">
                <a:latin typeface="Miriam Fixed" pitchFamily="49" charset="-79"/>
                <a:cs typeface="Miriam Fixed" pitchFamily="49" charset="-79"/>
              </a:rPr>
              <a:t>REFERENCES;</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1447800"/>
            <a:ext cx="7315200" cy="5007936"/>
          </a:xfrm>
        </p:spPr>
        <p:txBody>
          <a:bodyPr>
            <a:normAutofit/>
          </a:bodyPr>
          <a:lstStyle/>
          <a:p>
            <a:pPr>
              <a:buFont typeface="Wingdings" pitchFamily="2" charset="2"/>
              <a:buChar char="Ø"/>
            </a:pPr>
            <a:r>
              <a:rPr lang="en-US" sz="1600" dirty="0" err="1" smtClean="0">
                <a:latin typeface="Miriam Fixed" pitchFamily="49" charset="-79"/>
                <a:cs typeface="Miriam Fixed" pitchFamily="49" charset="-79"/>
              </a:rPr>
              <a:t>Fastbleep</a:t>
            </a:r>
            <a:r>
              <a:rPr lang="en-US" sz="1600" dirty="0" smtClean="0">
                <a:latin typeface="Miriam Fixed" pitchFamily="49" charset="-79"/>
                <a:cs typeface="Miriam Fixed" pitchFamily="49" charset="-79"/>
              </a:rPr>
              <a:t>. (2017). Endocrine signaling. </a:t>
            </a:r>
            <a:r>
              <a:rPr lang="en-US" sz="1600" dirty="0">
                <a:latin typeface="Miriam Fixed" pitchFamily="49" charset="-79"/>
                <a:cs typeface="Miriam Fixed" pitchFamily="49" charset="-79"/>
              </a:rPr>
              <a:t>Retrieved </a:t>
            </a:r>
            <a:r>
              <a:rPr lang="en-US" sz="1600" dirty="0" smtClean="0">
                <a:latin typeface="Miriam Fixed" pitchFamily="49" charset="-79"/>
                <a:cs typeface="Miriam Fixed" pitchFamily="49" charset="-79"/>
              </a:rPr>
              <a:t>from:      </a:t>
            </a:r>
            <a:r>
              <a:rPr lang="en-US" sz="1600" dirty="0" smtClean="0">
                <a:latin typeface="Miriam Fixed" pitchFamily="49" charset="-79"/>
                <a:cs typeface="Miriam Fixed" pitchFamily="49" charset="-79"/>
                <a:hlinkClick r:id="rId3"/>
              </a:rPr>
              <a:t>https</a:t>
            </a:r>
            <a:r>
              <a:rPr lang="en-US" sz="1600" dirty="0">
                <a:latin typeface="Miriam Fixed" pitchFamily="49" charset="-79"/>
                <a:cs typeface="Miriam Fixed" pitchFamily="49" charset="-79"/>
                <a:hlinkClick r:id="rId3"/>
              </a:rPr>
              <a:t>://</a:t>
            </a:r>
            <a:r>
              <a:rPr lang="en-US" sz="1600" dirty="0" smtClean="0">
                <a:latin typeface="Miriam Fixed" pitchFamily="49" charset="-79"/>
                <a:cs typeface="Miriam Fixed" pitchFamily="49" charset="-79"/>
                <a:hlinkClick r:id="rId3"/>
              </a:rPr>
              <a:t>www.fastbleep.com/biology-notes/31/997</a:t>
            </a:r>
            <a:endParaRPr lang="en-US" sz="1600" dirty="0" smtClean="0">
              <a:latin typeface="Miriam Fixed" pitchFamily="49" charset="-79"/>
              <a:cs typeface="Miriam Fixed" pitchFamily="49" charset="-79"/>
            </a:endParaRPr>
          </a:p>
          <a:p>
            <a:pPr marL="0" indent="0">
              <a:buNone/>
            </a:pPr>
            <a:endParaRPr lang="en-US" sz="1600" dirty="0" smtClean="0">
              <a:latin typeface="Miriam Fixed" pitchFamily="49" charset="-79"/>
              <a:cs typeface="Miriam Fixed" pitchFamily="49" charset="-79"/>
            </a:endParaRPr>
          </a:p>
          <a:p>
            <a:pPr>
              <a:buFont typeface="Wingdings" pitchFamily="2" charset="2"/>
              <a:buChar char="Ø"/>
            </a:pPr>
            <a:r>
              <a:rPr lang="en-US" sz="1600" b="1" dirty="0" err="1" smtClean="0">
                <a:latin typeface="Miriam Fixed" pitchFamily="49" charset="-79"/>
                <a:cs typeface="Miriam Fixed" pitchFamily="49" charset="-79"/>
              </a:rPr>
              <a:t>Alberts</a:t>
            </a:r>
            <a:r>
              <a:rPr lang="en-US" sz="1600" b="1" dirty="0" smtClean="0">
                <a:latin typeface="Miriam Fixed" pitchFamily="49" charset="-79"/>
                <a:cs typeface="Miriam Fixed" pitchFamily="49" charset="-79"/>
              </a:rPr>
              <a:t> </a:t>
            </a:r>
            <a:r>
              <a:rPr lang="en-US" sz="1600" b="1" dirty="0">
                <a:latin typeface="Miriam Fixed" pitchFamily="49" charset="-79"/>
                <a:cs typeface="Miriam Fixed" pitchFamily="49" charset="-79"/>
              </a:rPr>
              <a:t>et al</a:t>
            </a:r>
            <a:r>
              <a:rPr lang="en-US" sz="1600" dirty="0">
                <a:latin typeface="Miriam Fixed" pitchFamily="49" charset="-79"/>
                <a:cs typeface="Miriam Fixed" pitchFamily="49" charset="-79"/>
              </a:rPr>
              <a:t>, (2002) "Molecular Biology of the Cell" (4th Edition) Garland </a:t>
            </a:r>
            <a:r>
              <a:rPr lang="en-US" sz="1600" dirty="0" smtClean="0">
                <a:latin typeface="Miriam Fixed" pitchFamily="49" charset="-79"/>
                <a:cs typeface="Miriam Fixed" pitchFamily="49" charset="-79"/>
              </a:rPr>
              <a:t>Science</a:t>
            </a:r>
          </a:p>
          <a:p>
            <a:pPr marL="0" indent="0">
              <a:buNone/>
            </a:pPr>
            <a:endParaRPr lang="en-US" sz="1600" dirty="0">
              <a:latin typeface="Miriam Fixed" pitchFamily="49" charset="-79"/>
              <a:cs typeface="Miriam Fixed" pitchFamily="49" charset="-79"/>
            </a:endParaRPr>
          </a:p>
          <a:p>
            <a:pPr>
              <a:buFont typeface="Wingdings" pitchFamily="2" charset="2"/>
              <a:buChar char="Ø"/>
            </a:pPr>
            <a:r>
              <a:rPr lang="en-US" sz="1600" b="1" dirty="0" err="1">
                <a:latin typeface="Miriam Fixed" pitchFamily="49" charset="-79"/>
                <a:cs typeface="Miriam Fixed" pitchFamily="49" charset="-79"/>
              </a:rPr>
              <a:t>Lodish</a:t>
            </a:r>
            <a:r>
              <a:rPr lang="en-US" sz="1600" b="1" dirty="0">
                <a:latin typeface="Miriam Fixed" pitchFamily="49" charset="-79"/>
                <a:cs typeface="Miriam Fixed" pitchFamily="49" charset="-79"/>
              </a:rPr>
              <a:t> et al</a:t>
            </a:r>
            <a:r>
              <a:rPr lang="en-US" sz="1600" dirty="0">
                <a:latin typeface="Miriam Fixed" pitchFamily="49" charset="-79"/>
                <a:cs typeface="Miriam Fixed" pitchFamily="49" charset="-79"/>
              </a:rPr>
              <a:t>, (2003) "Molecular Cell Biology" (5th Edition) W.H. </a:t>
            </a:r>
            <a:r>
              <a:rPr lang="en-US" sz="1600" dirty="0" smtClean="0">
                <a:latin typeface="Miriam Fixed" pitchFamily="49" charset="-79"/>
                <a:cs typeface="Miriam Fixed" pitchFamily="49" charset="-79"/>
              </a:rPr>
              <a:t>Freeman</a:t>
            </a:r>
          </a:p>
          <a:p>
            <a:pPr>
              <a:buFont typeface="Wingdings" pitchFamily="2" charset="2"/>
              <a:buChar char="Ø"/>
            </a:pPr>
            <a:endParaRPr lang="en-US" sz="1600" dirty="0" smtClean="0">
              <a:latin typeface="Miriam Fixed" pitchFamily="49" charset="-79"/>
              <a:cs typeface="Miriam Fixed" pitchFamily="49" charset="-79"/>
            </a:endParaRPr>
          </a:p>
          <a:p>
            <a:pPr>
              <a:buFont typeface="Wingdings" pitchFamily="2" charset="2"/>
              <a:buChar char="Ø"/>
            </a:pPr>
            <a:r>
              <a:rPr lang="en-US" sz="1600" b="1" dirty="0">
                <a:latin typeface="Miriam Fixed" pitchFamily="49" charset="-79"/>
                <a:cs typeface="Miriam Fixed" pitchFamily="49" charset="-79"/>
              </a:rPr>
              <a:t>Mayer et al</a:t>
            </a:r>
            <a:r>
              <a:rPr lang="en-US" sz="1600" dirty="0">
                <a:latin typeface="Miriam Fixed" pitchFamily="49" charset="-79"/>
                <a:cs typeface="Miriam Fixed" pitchFamily="49" charset="-79"/>
              </a:rPr>
              <a:t> (2007) "Insulin Structure and Function"</a:t>
            </a:r>
            <a:r>
              <a:rPr lang="en-US" sz="1600" b="1" dirty="0">
                <a:latin typeface="Miriam Fixed" pitchFamily="49" charset="-79"/>
                <a:cs typeface="Miriam Fixed" pitchFamily="49" charset="-79"/>
              </a:rPr>
              <a:t> Peptide Science </a:t>
            </a:r>
            <a:r>
              <a:rPr lang="en-US" sz="1600" dirty="0">
                <a:latin typeface="Miriam Fixed" pitchFamily="49" charset="-79"/>
                <a:cs typeface="Miriam Fixed" pitchFamily="49" charset="-79"/>
              </a:rPr>
              <a:t>88 (5) </a:t>
            </a:r>
            <a:r>
              <a:rPr lang="en-US" sz="1600" dirty="0" smtClean="0">
                <a:latin typeface="Miriam Fixed" pitchFamily="49" charset="-79"/>
                <a:cs typeface="Miriam Fixed" pitchFamily="49" charset="-79"/>
              </a:rPr>
              <a:t>687-713</a:t>
            </a:r>
          </a:p>
          <a:p>
            <a:pPr>
              <a:buFont typeface="Wingdings" pitchFamily="2" charset="2"/>
              <a:buChar char="Ø"/>
            </a:pPr>
            <a:endParaRPr lang="en-US" sz="1600" dirty="0">
              <a:latin typeface="Miriam Fixed" pitchFamily="49" charset="-79"/>
              <a:cs typeface="Miriam Fixed" pitchFamily="49" charset="-79"/>
            </a:endParaRPr>
          </a:p>
          <a:p>
            <a:pPr>
              <a:buFont typeface="Wingdings" pitchFamily="2" charset="2"/>
              <a:buChar char="Ø"/>
            </a:pPr>
            <a:r>
              <a:rPr lang="en-US" sz="1600" b="1" dirty="0" err="1">
                <a:latin typeface="Miriam Fixed" pitchFamily="49" charset="-79"/>
                <a:cs typeface="Miriam Fixed" pitchFamily="49" charset="-79"/>
              </a:rPr>
              <a:t>Lisurek</a:t>
            </a:r>
            <a:r>
              <a:rPr lang="en-US" sz="1600" b="1" dirty="0">
                <a:latin typeface="Miriam Fixed" pitchFamily="49" charset="-79"/>
                <a:cs typeface="Miriam Fixed" pitchFamily="49" charset="-79"/>
              </a:rPr>
              <a:t> and Bernhardt</a:t>
            </a:r>
            <a:r>
              <a:rPr lang="en-US" sz="1600" dirty="0">
                <a:latin typeface="Miriam Fixed" pitchFamily="49" charset="-79"/>
                <a:cs typeface="Miriam Fixed" pitchFamily="49" charset="-79"/>
              </a:rPr>
              <a:t> (2004) "Modulation of aldosterone and cortisol synthesis on the molecular level" </a:t>
            </a:r>
            <a:r>
              <a:rPr lang="en-US" sz="1600" b="1" dirty="0">
                <a:latin typeface="Miriam Fixed" pitchFamily="49" charset="-79"/>
                <a:cs typeface="Miriam Fixed" pitchFamily="49" charset="-79"/>
              </a:rPr>
              <a:t>Molecular and Cellular </a:t>
            </a:r>
            <a:r>
              <a:rPr lang="en-US" sz="1600" b="1" dirty="0" err="1">
                <a:latin typeface="Miriam Fixed" pitchFamily="49" charset="-79"/>
                <a:cs typeface="Miriam Fixed" pitchFamily="49" charset="-79"/>
              </a:rPr>
              <a:t>Endocrinolgy</a:t>
            </a:r>
            <a:r>
              <a:rPr lang="en-US" sz="1600" b="1" dirty="0">
                <a:latin typeface="Miriam Fixed" pitchFamily="49" charset="-79"/>
                <a:cs typeface="Miriam Fixed" pitchFamily="49" charset="-79"/>
              </a:rPr>
              <a:t> </a:t>
            </a:r>
            <a:r>
              <a:rPr lang="en-US" sz="1600" dirty="0">
                <a:latin typeface="Miriam Fixed" pitchFamily="49" charset="-79"/>
                <a:cs typeface="Miriam Fixed" pitchFamily="49" charset="-79"/>
              </a:rPr>
              <a:t>215 (1-2) 149-159</a:t>
            </a:r>
          </a:p>
          <a:p>
            <a:pPr>
              <a:buFont typeface="Wingdings" pitchFamily="2" charset="2"/>
              <a:buChar char="Ø"/>
            </a:pPr>
            <a:endParaRPr lang="en-US" sz="1600" dirty="0">
              <a:latin typeface="Miriam Fixed" pitchFamily="49" charset="-79"/>
              <a:cs typeface="Miriam Fixed" pitchFamily="49" charset="-79"/>
            </a:endParaRPr>
          </a:p>
          <a:p>
            <a:pPr>
              <a:buFont typeface="Wingdings" pitchFamily="2" charset="2"/>
              <a:buChar char="Ø"/>
            </a:pPr>
            <a:endParaRPr lang="en-US" sz="1600"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104</a:t>
            </a:fld>
            <a:endParaRPr lang="en-US"/>
          </a:p>
        </p:txBody>
      </p:sp>
    </p:spTree>
    <p:extLst>
      <p:ext uri="{BB962C8B-B14F-4D97-AF65-F5344CB8AC3E}">
        <p14:creationId xmlns:p14="http://schemas.microsoft.com/office/powerpoint/2010/main" val="39568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85800"/>
            <a:ext cx="7696200" cy="56388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11</a:t>
            </a:fld>
            <a:endParaRPr lang="en-US"/>
          </a:p>
        </p:txBody>
      </p:sp>
    </p:spTree>
    <p:extLst>
      <p:ext uri="{BB962C8B-B14F-4D97-AF65-F5344CB8AC3E}">
        <p14:creationId xmlns:p14="http://schemas.microsoft.com/office/powerpoint/2010/main" val="3286413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7467600" cy="57912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12</a:t>
            </a:fld>
            <a:endParaRPr lang="en-US"/>
          </a:p>
        </p:txBody>
      </p:sp>
    </p:spTree>
    <p:extLst>
      <p:ext uri="{BB962C8B-B14F-4D97-AF65-F5344CB8AC3E}">
        <p14:creationId xmlns:p14="http://schemas.microsoft.com/office/powerpoint/2010/main" val="163840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09600"/>
            <a:ext cx="7772400" cy="55626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13</a:t>
            </a:fld>
            <a:endParaRPr lang="en-US"/>
          </a:p>
        </p:txBody>
      </p:sp>
    </p:spTree>
    <p:extLst>
      <p:ext uri="{BB962C8B-B14F-4D97-AF65-F5344CB8AC3E}">
        <p14:creationId xmlns:p14="http://schemas.microsoft.com/office/powerpoint/2010/main" val="50295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4294967295"/>
          </p:nvPr>
        </p:nvPicPr>
        <p:blipFill>
          <a:blip r:embed="rId2">
            <a:extLst>
              <a:ext uri="{28A0092B-C50C-407E-A947-70E740481C1C}">
                <a14:useLocalDpi xmlns:a14="http://schemas.microsoft.com/office/drawing/2010/main" val="0"/>
              </a:ext>
            </a:extLst>
          </a:blip>
          <a:srcRect l="7337" r="7337"/>
          <a:stretch>
            <a:fillRect/>
          </a:stretch>
        </p:blipFill>
        <p:spPr>
          <a:xfrm>
            <a:off x="228600" y="457200"/>
            <a:ext cx="7696200" cy="60198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14</a:t>
            </a:fld>
            <a:endParaRPr lang="en-US"/>
          </a:p>
        </p:txBody>
      </p:sp>
    </p:spTree>
    <p:extLst>
      <p:ext uri="{BB962C8B-B14F-4D97-AF65-F5344CB8AC3E}">
        <p14:creationId xmlns:p14="http://schemas.microsoft.com/office/powerpoint/2010/main" val="142974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style>
          <a:lnRef idx="2">
            <a:schemeClr val="accent3"/>
          </a:lnRef>
          <a:fillRef idx="1">
            <a:schemeClr val="lt1"/>
          </a:fillRef>
          <a:effectRef idx="0">
            <a:schemeClr val="accent3"/>
          </a:effectRef>
          <a:fontRef idx="minor">
            <a:schemeClr val="dk1"/>
          </a:fontRef>
        </p:style>
        <p:txBody>
          <a:bodyPr/>
          <a:lstStyle/>
          <a:p>
            <a:r>
              <a:rPr lang="en-US" dirty="0" smtClean="0">
                <a:latin typeface="Miriam Fixed" pitchFamily="49" charset="-79"/>
                <a:cs typeface="Miriam Fixed" pitchFamily="49" charset="-79"/>
              </a:rPr>
              <a:t>SO WHAT CAN WE CONCLUDE?</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latin typeface="Miriam Fixed" pitchFamily="49" charset="-79"/>
                <a:cs typeface="Miriam Fixed" pitchFamily="49" charset="-79"/>
              </a:rPr>
              <a:t>Cell signaling is simply a phrase to mean cell communication. </a:t>
            </a:r>
          </a:p>
          <a:p>
            <a:pPr>
              <a:buFont typeface="Wingdings" pitchFamily="2" charset="2"/>
              <a:buChar char="Ø"/>
            </a:pPr>
            <a:r>
              <a:rPr lang="en-US" b="1" dirty="0" smtClean="0">
                <a:latin typeface="Miriam Fixed" pitchFamily="49" charset="-79"/>
                <a:cs typeface="Miriam Fixed" pitchFamily="49" charset="-79"/>
              </a:rPr>
              <a:t>It requires;</a:t>
            </a:r>
          </a:p>
          <a:p>
            <a:pPr lvl="2">
              <a:buFont typeface="Wingdings" pitchFamily="2" charset="2"/>
              <a:buChar char="Ø"/>
            </a:pPr>
            <a:r>
              <a:rPr lang="en-US" dirty="0" smtClean="0">
                <a:latin typeface="Miriam Fixed" pitchFamily="49" charset="-79"/>
                <a:cs typeface="Miriam Fixed" pitchFamily="49" charset="-79"/>
              </a:rPr>
              <a:t>A sending Cell</a:t>
            </a:r>
          </a:p>
          <a:p>
            <a:pPr lvl="2">
              <a:buFont typeface="Wingdings" pitchFamily="2" charset="2"/>
              <a:buChar char="Ø"/>
            </a:pPr>
            <a:r>
              <a:rPr lang="en-US" dirty="0" smtClean="0">
                <a:latin typeface="Miriam Fixed" pitchFamily="49" charset="-79"/>
                <a:cs typeface="Miriam Fixed" pitchFamily="49" charset="-79"/>
              </a:rPr>
              <a:t>A Receiving cell (target cell), and</a:t>
            </a:r>
          </a:p>
          <a:p>
            <a:pPr lvl="2">
              <a:buFont typeface="Wingdings" pitchFamily="2" charset="2"/>
              <a:buChar char="Ø"/>
            </a:pPr>
            <a:r>
              <a:rPr lang="en-US" dirty="0" smtClean="0">
                <a:latin typeface="Miriam Fixed" pitchFamily="49" charset="-79"/>
                <a:cs typeface="Miriam Fixed" pitchFamily="49" charset="-79"/>
              </a:rPr>
              <a:t>A signal molecule (s), also called ligands. </a:t>
            </a:r>
          </a:p>
          <a:p>
            <a:pPr marL="502920" indent="-457200">
              <a:buFont typeface="Wingdings" pitchFamily="2" charset="2"/>
              <a:buChar char="Ø"/>
            </a:pPr>
            <a:r>
              <a:rPr lang="en-US" b="1" dirty="0" smtClean="0">
                <a:latin typeface="Miriam Fixed" pitchFamily="49" charset="-79"/>
                <a:cs typeface="Miriam Fixed" pitchFamily="49" charset="-79"/>
              </a:rPr>
              <a:t>Cell signaling involves three major steps;</a:t>
            </a:r>
          </a:p>
          <a:p>
            <a:pPr lvl="2">
              <a:buFont typeface="Wingdings" pitchFamily="2" charset="2"/>
              <a:buChar char="Ø"/>
            </a:pPr>
            <a:r>
              <a:rPr lang="en-US" dirty="0" smtClean="0">
                <a:latin typeface="Miriam Fixed" pitchFamily="49" charset="-79"/>
                <a:cs typeface="Miriam Fixed" pitchFamily="49" charset="-79"/>
              </a:rPr>
              <a:t>Reception</a:t>
            </a:r>
          </a:p>
          <a:p>
            <a:pPr lvl="2">
              <a:buFont typeface="Wingdings" pitchFamily="2" charset="2"/>
              <a:buChar char="Ø"/>
            </a:pPr>
            <a:r>
              <a:rPr lang="en-US" dirty="0" smtClean="0">
                <a:latin typeface="Miriam Fixed" pitchFamily="49" charset="-79"/>
                <a:cs typeface="Miriam Fixed" pitchFamily="49" charset="-79"/>
              </a:rPr>
              <a:t>Transduction (interpretation)</a:t>
            </a:r>
          </a:p>
          <a:p>
            <a:pPr lvl="2">
              <a:buFont typeface="Wingdings" pitchFamily="2" charset="2"/>
              <a:buChar char="Ø"/>
            </a:pPr>
            <a:r>
              <a:rPr lang="en-US" dirty="0" smtClean="0">
                <a:latin typeface="Miriam Fixed" pitchFamily="49" charset="-79"/>
                <a:cs typeface="Miriam Fixed" pitchFamily="49" charset="-79"/>
              </a:rPr>
              <a:t>Response</a:t>
            </a:r>
          </a:p>
          <a:p>
            <a:pPr marL="502920" indent="-457200">
              <a:buFont typeface="Wingdings" pitchFamily="2" charset="2"/>
              <a:buChar char="Ø"/>
            </a:pPr>
            <a:endParaRPr lang="en-US" dirty="0" smtClean="0">
              <a:latin typeface="Miriam Fixed" pitchFamily="49" charset="-79"/>
              <a:cs typeface="Miriam Fixed" pitchFamily="49" charset="-79"/>
            </a:endParaRPr>
          </a:p>
          <a:p>
            <a:pPr>
              <a:buFont typeface="Wingdings" pitchFamily="2" charset="2"/>
              <a:buChar char="Ø"/>
            </a:pPr>
            <a:endParaRPr lang="en-US" dirty="0">
              <a:latin typeface="Miriam Fixed" pitchFamily="49" charset="-79"/>
              <a:cs typeface="Miriam Fixed" pitchFamily="49" charset="-79"/>
            </a:endParaRPr>
          </a:p>
          <a:p>
            <a:pPr>
              <a:buFont typeface="Wingdings" pitchFamily="2" charset="2"/>
              <a:buChar char="Ø"/>
            </a:pPr>
            <a:endParaRPr lang="en-US"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15</a:t>
            </a:fld>
            <a:endParaRPr lang="en-US"/>
          </a:p>
        </p:txBody>
      </p:sp>
    </p:spTree>
    <p:extLst>
      <p:ext uri="{BB962C8B-B14F-4D97-AF65-F5344CB8AC3E}">
        <p14:creationId xmlns:p14="http://schemas.microsoft.com/office/powerpoint/2010/main" val="16977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57600"/>
            <a:ext cx="7848600" cy="28956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i="1" u="sng" dirty="0" smtClean="0">
                <a:latin typeface="Miriam Fixed" pitchFamily="49" charset="-79"/>
                <a:cs typeface="Miriam Fixed" pitchFamily="49" charset="-79"/>
              </a:rPr>
              <a:t>Note:</a:t>
            </a:r>
          </a:p>
          <a:p>
            <a:pPr marL="0" indent="0">
              <a:buNone/>
            </a:pPr>
            <a:r>
              <a:rPr lang="en-US" sz="2800" b="1" dirty="0" smtClean="0">
                <a:latin typeface="Miriam Fixed" pitchFamily="49" charset="-79"/>
                <a:cs typeface="Miriam Fixed" pitchFamily="49" charset="-79"/>
              </a:rPr>
              <a:t>Communication is defined as the process of sending </a:t>
            </a:r>
            <a:r>
              <a:rPr lang="en-US" sz="2800" b="1" i="1" u="sng" dirty="0" smtClean="0">
                <a:latin typeface="Miriam Fixed" pitchFamily="49" charset="-79"/>
                <a:cs typeface="Miriam Fixed" pitchFamily="49" charset="-79"/>
              </a:rPr>
              <a:t>(encoding)</a:t>
            </a:r>
            <a:r>
              <a:rPr lang="en-US" sz="2800" b="1" i="1" dirty="0" smtClean="0">
                <a:latin typeface="Miriam Fixed" pitchFamily="49" charset="-79"/>
                <a:cs typeface="Miriam Fixed" pitchFamily="49" charset="-79"/>
              </a:rPr>
              <a:t> </a:t>
            </a:r>
            <a:r>
              <a:rPr lang="en-US" sz="2800" b="1" dirty="0" smtClean="0">
                <a:latin typeface="Miriam Fixed" pitchFamily="49" charset="-79"/>
                <a:cs typeface="Miriam Fixed" pitchFamily="49" charset="-79"/>
              </a:rPr>
              <a:t>and receiving </a:t>
            </a:r>
            <a:r>
              <a:rPr lang="en-US" sz="2800" b="1" i="1" u="sng" dirty="0" smtClean="0">
                <a:latin typeface="Miriam Fixed" pitchFamily="49" charset="-79"/>
                <a:cs typeface="Miriam Fixed" pitchFamily="49" charset="-79"/>
              </a:rPr>
              <a:t>(decoding)</a:t>
            </a:r>
            <a:r>
              <a:rPr lang="en-US" sz="2800" b="1" dirty="0" smtClean="0">
                <a:latin typeface="Miriam Fixed" pitchFamily="49" charset="-79"/>
                <a:cs typeface="Miriam Fixed" pitchFamily="49" charset="-79"/>
              </a:rPr>
              <a:t> messages. In proper communication there is </a:t>
            </a:r>
            <a:r>
              <a:rPr lang="en-US" sz="2800" b="1" i="1" u="sng" dirty="0" smtClean="0">
                <a:latin typeface="Miriam Fixed" pitchFamily="49" charset="-79"/>
                <a:cs typeface="Miriam Fixed" pitchFamily="49" charset="-79"/>
              </a:rPr>
              <a:t>feedback (response).</a:t>
            </a:r>
            <a:r>
              <a:rPr lang="en-US" sz="2800" b="1" dirty="0" smtClean="0">
                <a:latin typeface="Miriam Fixed" pitchFamily="49" charset="-79"/>
                <a:cs typeface="Miriam Fixed" pitchFamily="49" charset="-79"/>
              </a:rPr>
              <a:t> </a:t>
            </a:r>
          </a:p>
          <a:p>
            <a:pPr marL="0" indent="0">
              <a:buNone/>
            </a:pPr>
            <a:endParaRPr lang="en-US" sz="2800" b="1" dirty="0">
              <a:latin typeface="Miriam Fixed" pitchFamily="49" charset="-79"/>
              <a:cs typeface="Miriam Fixed" pitchFamily="49"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7467600" cy="2819399"/>
          </a:xfrm>
          <a:prstGeom prst="rect">
            <a:avLst/>
          </a:prstGeo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16</a:t>
            </a:fld>
            <a:endParaRPr lang="en-US"/>
          </a:p>
        </p:txBody>
      </p:sp>
    </p:spTree>
    <p:extLst>
      <p:ext uri="{BB962C8B-B14F-4D97-AF65-F5344CB8AC3E}">
        <p14:creationId xmlns:p14="http://schemas.microsoft.com/office/powerpoint/2010/main" val="28414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391400" cy="822960"/>
          </a:xfrm>
        </p:spPr>
        <p:style>
          <a:lnRef idx="1">
            <a:schemeClr val="accent2"/>
          </a:lnRef>
          <a:fillRef idx="3">
            <a:schemeClr val="accent2"/>
          </a:fillRef>
          <a:effectRef idx="2">
            <a:schemeClr val="accent2"/>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iriam Fixed" pitchFamily="49" charset="-79"/>
                <a:cs typeface="Miriam Fixed" pitchFamily="49" charset="-79"/>
              </a:rPr>
              <a:t>Continuation…</a:t>
            </a:r>
            <a:endParaRPr lang="en-US"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iriam Fixed" pitchFamily="49" charset="-79"/>
              <a:cs typeface="Miriam Fixed" pitchFamily="49" charset="-79"/>
            </a:endParaRPr>
          </a:p>
        </p:txBody>
      </p:sp>
      <p:sp>
        <p:nvSpPr>
          <p:cNvPr id="3" name="Content Placeholder 2"/>
          <p:cNvSpPr>
            <a:spLocks noGrp="1"/>
          </p:cNvSpPr>
          <p:nvPr>
            <p:ph idx="1"/>
          </p:nvPr>
        </p:nvSpPr>
        <p:spPr>
          <a:xfrm>
            <a:off x="457200" y="1524000"/>
            <a:ext cx="7239000" cy="2895600"/>
          </a:xfrm>
        </p:spPr>
        <p:txBody>
          <a:bodyPr>
            <a:normAutofit/>
          </a:bodyPr>
          <a:lstStyle/>
          <a:p>
            <a:r>
              <a:rPr lang="en-US" sz="3600" b="1" dirty="0">
                <a:latin typeface="Miriam Fixed" pitchFamily="49" charset="-79"/>
                <a:cs typeface="Miriam Fixed" pitchFamily="49" charset="-79"/>
              </a:rPr>
              <a:t>A message received but without feedback causes </a:t>
            </a:r>
            <a:r>
              <a:rPr lang="en-US" sz="3600" b="1" i="1" u="sng" dirty="0">
                <a:solidFill>
                  <a:srgbClr val="FF0000"/>
                </a:solidFill>
                <a:latin typeface="Miriam Fixed" pitchFamily="49" charset="-79"/>
                <a:cs typeface="Miriam Fixed" pitchFamily="49" charset="-79"/>
              </a:rPr>
              <a:t>communication</a:t>
            </a:r>
            <a:r>
              <a:rPr lang="en-US" sz="3600" b="1" i="1" u="sng" dirty="0">
                <a:latin typeface="Miriam Fixed" pitchFamily="49" charset="-79"/>
                <a:cs typeface="Miriam Fixed" pitchFamily="49" charset="-79"/>
              </a:rPr>
              <a:t> </a:t>
            </a:r>
            <a:r>
              <a:rPr lang="en-US" sz="3600" b="1" i="1" u="sng" dirty="0">
                <a:solidFill>
                  <a:srgbClr val="FF0000"/>
                </a:solidFill>
                <a:latin typeface="Miriam Fixed" pitchFamily="49" charset="-79"/>
                <a:cs typeface="Miriam Fixed" pitchFamily="49" charset="-79"/>
              </a:rPr>
              <a:t>breakdown</a:t>
            </a:r>
            <a:r>
              <a:rPr lang="en-US" sz="3600" b="1" i="1" u="sng" dirty="0">
                <a:latin typeface="Miriam Fixed" pitchFamily="49" charset="-79"/>
                <a:cs typeface="Miriam Fixed" pitchFamily="49" charset="-79"/>
              </a:rPr>
              <a:t>.</a:t>
            </a:r>
            <a:r>
              <a:rPr lang="en-US" sz="3600" b="1" dirty="0">
                <a:latin typeface="Miriam Fixed" pitchFamily="49" charset="-79"/>
                <a:cs typeface="Miriam Fixed" pitchFamily="49" charset="-79"/>
              </a:rPr>
              <a:t> </a:t>
            </a:r>
          </a:p>
          <a:p>
            <a:pPr marL="0" indent="0">
              <a:buNone/>
            </a:pPr>
            <a:endParaRPr lang="en-US"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581400"/>
            <a:ext cx="6858000" cy="2996189"/>
          </a:xfrm>
          <a:prstGeom prst="rect">
            <a:avLst/>
          </a:prstGeom>
        </p:spPr>
      </p:pic>
      <p:sp>
        <p:nvSpPr>
          <p:cNvPr id="5" name="Footer Placeholder 4"/>
          <p:cNvSpPr>
            <a:spLocks noGrp="1"/>
          </p:cNvSpPr>
          <p:nvPr>
            <p:ph type="ftr" sz="quarter" idx="11"/>
          </p:nvPr>
        </p:nvSpPr>
        <p:spPr/>
        <p:txBody>
          <a:bodyPr/>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p>
            <a:fld id="{869BCEFD-4F92-4999-86BE-D4B0C836CBE6}" type="slidenum">
              <a:rPr lang="en-US" smtClean="0"/>
              <a:t>17</a:t>
            </a:fld>
            <a:endParaRPr lang="en-US"/>
          </a:p>
        </p:txBody>
      </p:sp>
    </p:spTree>
    <p:extLst>
      <p:ext uri="{BB962C8B-B14F-4D97-AF65-F5344CB8AC3E}">
        <p14:creationId xmlns:p14="http://schemas.microsoft.com/office/powerpoint/2010/main" val="6872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1143000"/>
          </a:xfrm>
        </p:spPr>
        <p:txBody>
          <a:bodyPr>
            <a:normAutofit/>
          </a:bodyPr>
          <a:lstStyle/>
          <a:p>
            <a:pPr algn="ctr"/>
            <a:r>
              <a:rPr lang="en-US" sz="2800" dirty="0" smtClean="0">
                <a:latin typeface="Miriam Fixed" pitchFamily="49" charset="-79"/>
                <a:cs typeface="Miriam Fixed" pitchFamily="49" charset="-79"/>
              </a:rPr>
              <a:t>Examples of cell signaling responses include;</a:t>
            </a:r>
            <a:endParaRPr lang="en-US" sz="2800" dirty="0">
              <a:latin typeface="Miriam Fixed" pitchFamily="49" charset="-79"/>
              <a:cs typeface="Miriam Fixed" pitchFamily="49" charset="-79"/>
            </a:endParaRPr>
          </a:p>
        </p:txBody>
      </p:sp>
      <p:sp>
        <p:nvSpPr>
          <p:cNvPr id="3" name="Content Placeholder 2"/>
          <p:cNvSpPr>
            <a:spLocks noGrp="1"/>
          </p:cNvSpPr>
          <p:nvPr>
            <p:ph idx="1"/>
          </p:nvPr>
        </p:nvSpPr>
        <p:spPr>
          <a:xfrm>
            <a:off x="457200" y="2057400"/>
            <a:ext cx="7239000" cy="4398336"/>
          </a:xfrm>
        </p:spPr>
        <p:txBody>
          <a:bodyPr>
            <a:normAutofit lnSpcReduction="10000"/>
          </a:bodyPr>
          <a:lstStyle/>
          <a:p>
            <a:pPr>
              <a:lnSpc>
                <a:spcPct val="150000"/>
              </a:lnSpc>
            </a:pPr>
            <a:r>
              <a:rPr lang="en-US" b="1" dirty="0" smtClean="0">
                <a:latin typeface="Miriam Fixed" pitchFamily="49" charset="-79"/>
                <a:cs typeface="Miriam Fixed" pitchFamily="49" charset="-79"/>
              </a:rPr>
              <a:t>Increase in transcription of particular genes – proteins. </a:t>
            </a:r>
          </a:p>
          <a:p>
            <a:pPr>
              <a:lnSpc>
                <a:spcPct val="150000"/>
              </a:lnSpc>
            </a:pPr>
            <a:r>
              <a:rPr lang="en-US" b="1" dirty="0" smtClean="0">
                <a:latin typeface="Miriam Fixed" pitchFamily="49" charset="-79"/>
                <a:cs typeface="Miriam Fixed" pitchFamily="49" charset="-79"/>
              </a:rPr>
              <a:t>Cell growth – division.</a:t>
            </a:r>
          </a:p>
          <a:p>
            <a:pPr>
              <a:lnSpc>
                <a:spcPct val="150000"/>
              </a:lnSpc>
            </a:pPr>
            <a:r>
              <a:rPr lang="en-US" b="1" dirty="0" smtClean="0">
                <a:latin typeface="Miriam Fixed" pitchFamily="49" charset="-79"/>
                <a:cs typeface="Miriam Fixed" pitchFamily="49" charset="-79"/>
              </a:rPr>
              <a:t>Cell death – apoptosis. </a:t>
            </a:r>
          </a:p>
          <a:p>
            <a:pPr>
              <a:lnSpc>
                <a:spcPct val="150000"/>
              </a:lnSpc>
            </a:pPr>
            <a:r>
              <a:rPr lang="en-US" b="1" dirty="0" smtClean="0">
                <a:latin typeface="Miriam Fixed" pitchFamily="49" charset="-79"/>
                <a:cs typeface="Miriam Fixed" pitchFamily="49" charset="-79"/>
              </a:rPr>
              <a:t>Menstrual cycle triggered. </a:t>
            </a:r>
          </a:p>
          <a:p>
            <a:pPr>
              <a:lnSpc>
                <a:spcPct val="150000"/>
              </a:lnSpc>
            </a:pPr>
            <a:r>
              <a:rPr lang="en-US" b="1" dirty="0" smtClean="0">
                <a:latin typeface="Miriam Fixed" pitchFamily="49" charset="-79"/>
                <a:cs typeface="Miriam Fixed" pitchFamily="49" charset="-79"/>
              </a:rPr>
              <a:t>Production of more energy.</a:t>
            </a:r>
          </a:p>
          <a:p>
            <a:pPr>
              <a:lnSpc>
                <a:spcPct val="150000"/>
              </a:lnSpc>
            </a:pPr>
            <a:r>
              <a:rPr lang="en-US" b="1" dirty="0" err="1" smtClean="0">
                <a:latin typeface="Miriam Fixed" pitchFamily="49" charset="-79"/>
                <a:cs typeface="Miriam Fixed" pitchFamily="49" charset="-79"/>
              </a:rPr>
              <a:t>Ect</a:t>
            </a:r>
            <a:r>
              <a:rPr lang="en-US" b="1" dirty="0" smtClean="0">
                <a:latin typeface="Miriam Fixed" pitchFamily="49" charset="-79"/>
                <a:cs typeface="Miriam Fixed" pitchFamily="49" charset="-79"/>
              </a:rPr>
              <a:t>….</a:t>
            </a:r>
            <a:endParaRPr lang="en-US"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18</a:t>
            </a:fld>
            <a:endParaRPr lang="en-US"/>
          </a:p>
        </p:txBody>
      </p:sp>
    </p:spTree>
    <p:extLst>
      <p:ext uri="{BB962C8B-B14F-4D97-AF65-F5344CB8AC3E}">
        <p14:creationId xmlns:p14="http://schemas.microsoft.com/office/powerpoint/2010/main" val="19664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239000" cy="624840"/>
          </a:xfrm>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smtClean="0"/>
              <a:t>Further more;</a:t>
            </a:r>
            <a:endParaRPr lang="en-US" sz="4000" dirty="0"/>
          </a:p>
        </p:txBody>
      </p:sp>
      <p:sp>
        <p:nvSpPr>
          <p:cNvPr id="3" name="Content Placeholder 2"/>
          <p:cNvSpPr>
            <a:spLocks noGrp="1"/>
          </p:cNvSpPr>
          <p:nvPr>
            <p:ph idx="1"/>
          </p:nvPr>
        </p:nvSpPr>
        <p:spPr>
          <a:xfrm>
            <a:off x="533400" y="2209800"/>
            <a:ext cx="7239000" cy="3733800"/>
          </a:xfrm>
        </p:spPr>
        <p:txBody>
          <a:bodyPr>
            <a:noAutofit/>
          </a:bodyPr>
          <a:lstStyle/>
          <a:p>
            <a:r>
              <a:rPr lang="en-US" sz="3200" b="1" dirty="0">
                <a:latin typeface="Miriam Fixed" pitchFamily="49" charset="-79"/>
                <a:cs typeface="Miriam Fixed" pitchFamily="49" charset="-79"/>
              </a:rPr>
              <a:t>From the external environment we receive a variety of signals by means of our </a:t>
            </a:r>
            <a:r>
              <a:rPr lang="en-US" sz="3200" b="1" dirty="0" smtClean="0">
                <a:latin typeface="Miriam Fixed" pitchFamily="49" charset="-79"/>
                <a:cs typeface="Miriam Fixed" pitchFamily="49" charset="-79"/>
              </a:rPr>
              <a:t>senses: eyes</a:t>
            </a:r>
            <a:r>
              <a:rPr lang="en-US" sz="3200" b="1" dirty="0">
                <a:latin typeface="Miriam Fixed" pitchFamily="49" charset="-79"/>
                <a:cs typeface="Miriam Fixed" pitchFamily="49" charset="-79"/>
              </a:rPr>
              <a:t>, light; ears, sound; nose, odors; tongue, taste; and skin, touch. </a:t>
            </a:r>
            <a:endParaRPr lang="en-US" sz="3200" b="1" dirty="0" smtClean="0">
              <a:latin typeface="Miriam Fixed" pitchFamily="49" charset="-79"/>
              <a:cs typeface="Miriam Fixed" pitchFamily="49" charset="-79"/>
            </a:endParaRPr>
          </a:p>
          <a:p>
            <a:pPr marL="0" indent="0">
              <a:buNone/>
            </a:pPr>
            <a:endParaRPr lang="en-US" sz="32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19</a:t>
            </a:fld>
            <a:endParaRPr lang="en-US"/>
          </a:p>
        </p:txBody>
      </p:sp>
    </p:spTree>
    <p:extLst>
      <p:ext uri="{BB962C8B-B14F-4D97-AF65-F5344CB8AC3E}">
        <p14:creationId xmlns:p14="http://schemas.microsoft.com/office/powerpoint/2010/main" val="263065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701040"/>
          </a:xfrm>
        </p:spPr>
        <p:txBody>
          <a:bodyPr/>
          <a:lstStyle/>
          <a:p>
            <a:pPr algn="ctr"/>
            <a:r>
              <a:rPr lang="en-US" dirty="0" smtClean="0">
                <a:latin typeface="Miriam Fixed" pitchFamily="49" charset="-79"/>
                <a:cs typeface="Miriam Fixed" pitchFamily="49" charset="-79"/>
              </a:rPr>
              <a:t>Lecturer:</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609600" y="3124200"/>
            <a:ext cx="7010400" cy="914400"/>
          </a:xfrm>
        </p:spPr>
        <p:txBody>
          <a:bodyPr>
            <a:normAutofit/>
          </a:bodyPr>
          <a:lstStyle/>
          <a:p>
            <a:pPr marL="0" indent="0" algn="ctr">
              <a:buNone/>
            </a:pPr>
            <a:r>
              <a:rPr lang="en-US" sz="4800" b="1" dirty="0" smtClean="0">
                <a:latin typeface="Miriam Fixed" pitchFamily="49" charset="-79"/>
                <a:cs typeface="Miriam Fixed" pitchFamily="49" charset="-79"/>
              </a:rPr>
              <a:t>MR. W. KABISWA,</a:t>
            </a:r>
            <a:endParaRPr lang="en-US" sz="48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2</a:t>
            </a:fld>
            <a:endParaRPr lang="en-US"/>
          </a:p>
        </p:txBody>
      </p:sp>
    </p:spTree>
    <p:extLst>
      <p:ext uri="{BB962C8B-B14F-4D97-AF65-F5344CB8AC3E}">
        <p14:creationId xmlns:p14="http://schemas.microsoft.com/office/powerpoint/2010/main" val="42414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b="1" dirty="0">
                <a:latin typeface="Miriam Fixed" pitchFamily="49" charset="-79"/>
                <a:cs typeface="Miriam Fixed" pitchFamily="49" charset="-79"/>
              </a:rPr>
              <a:t>In our internal environment, however, there are but two ways of </a:t>
            </a:r>
            <a:r>
              <a:rPr lang="en-US" sz="4000" b="1" dirty="0" smtClean="0">
                <a:latin typeface="Miriam Fixed" pitchFamily="49" charset="-79"/>
                <a:cs typeface="Miriam Fixed" pitchFamily="49" charset="-79"/>
              </a:rPr>
              <a:t>signaling — </a:t>
            </a:r>
            <a:r>
              <a:rPr lang="en-US" sz="4000" b="1" i="1" u="sng" dirty="0" smtClean="0">
                <a:latin typeface="Miriam Fixed" pitchFamily="49" charset="-79"/>
                <a:cs typeface="Miriam Fixed" pitchFamily="49" charset="-79"/>
              </a:rPr>
              <a:t>chemical</a:t>
            </a:r>
            <a:r>
              <a:rPr lang="en-US" sz="4000" b="1" dirty="0" smtClean="0">
                <a:latin typeface="Miriam Fixed" pitchFamily="49" charset="-79"/>
                <a:cs typeface="Miriam Fixed" pitchFamily="49" charset="-79"/>
              </a:rPr>
              <a:t> </a:t>
            </a:r>
            <a:r>
              <a:rPr lang="en-US" sz="4000" b="1" dirty="0">
                <a:latin typeface="Miriam Fixed" pitchFamily="49" charset="-79"/>
                <a:cs typeface="Miriam Fixed" pitchFamily="49" charset="-79"/>
              </a:rPr>
              <a:t>and </a:t>
            </a:r>
            <a:r>
              <a:rPr lang="en-US" sz="4000" b="1" i="1" u="sng" dirty="0">
                <a:latin typeface="Miriam Fixed" pitchFamily="49" charset="-79"/>
                <a:cs typeface="Miriam Fixed" pitchFamily="49" charset="-79"/>
              </a:rPr>
              <a:t>electrical</a:t>
            </a:r>
            <a:r>
              <a:rPr lang="en-US" sz="4000" b="1" dirty="0">
                <a:latin typeface="Miriam Fixed" pitchFamily="49" charset="-79"/>
                <a:cs typeface="Miriam Fixed" pitchFamily="49" charset="-79"/>
              </a:rPr>
              <a:t>. </a:t>
            </a:r>
          </a:p>
          <a:p>
            <a:pPr marL="0" indent="0">
              <a:buNone/>
            </a:pPr>
            <a:endParaRPr lang="en-US" sz="4000"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20</a:t>
            </a:fld>
            <a:endParaRPr lang="en-US"/>
          </a:p>
        </p:txBody>
      </p:sp>
    </p:spTree>
    <p:extLst>
      <p:ext uri="{BB962C8B-B14F-4D97-AF65-F5344CB8AC3E}">
        <p14:creationId xmlns:p14="http://schemas.microsoft.com/office/powerpoint/2010/main" val="24128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15200" cy="777240"/>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latin typeface="Miriam Fixed" pitchFamily="49" charset="-79"/>
                <a:cs typeface="Miriam Fixed" pitchFamily="49" charset="-79"/>
              </a:rPr>
              <a:t>HOMEOSTASIS</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4495800"/>
            <a:ext cx="7239000" cy="2057400"/>
          </a:xfrm>
        </p:spPr>
        <p:txBody>
          <a:bodyPr>
            <a:normAutofit/>
          </a:bodyPr>
          <a:lstStyle/>
          <a:p>
            <a:r>
              <a:rPr lang="en-US" sz="4000" b="1" dirty="0" smtClean="0">
                <a:latin typeface="Miriam Fixed" pitchFamily="49" charset="-79"/>
                <a:cs typeface="Miriam Fixed" pitchFamily="49" charset="-79"/>
              </a:rPr>
              <a:t>Homeostasis happens to be the core of cell signaling. </a:t>
            </a:r>
            <a:endParaRPr lang="en-US" sz="4000" b="1" dirty="0">
              <a:latin typeface="Miriam Fixed" pitchFamily="49" charset="-79"/>
              <a:cs typeface="Miriam Fixed" pitchFamily="49"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6324600" cy="2619375"/>
          </a:xfrm>
          <a:prstGeom prst="rect">
            <a:avLst/>
          </a:prstGeom>
        </p:spPr>
      </p:pic>
      <p:sp>
        <p:nvSpPr>
          <p:cNvPr id="5" name="Footer Placeholder 4"/>
          <p:cNvSpPr>
            <a:spLocks noGrp="1"/>
          </p:cNvSpPr>
          <p:nvPr>
            <p:ph type="ftr" sz="quarter" idx="11"/>
          </p:nvPr>
        </p:nvSpPr>
        <p:spPr/>
        <p:txBody>
          <a:bodyPr/>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p>
            <a:fld id="{869BCEFD-4F92-4999-86BE-D4B0C836CBE6}" type="slidenum">
              <a:rPr lang="en-US" smtClean="0"/>
              <a:t>21</a:t>
            </a:fld>
            <a:endParaRPr lang="en-US"/>
          </a:p>
        </p:txBody>
      </p:sp>
    </p:spTree>
    <p:extLst>
      <p:ext uri="{BB962C8B-B14F-4D97-AF65-F5344CB8AC3E}">
        <p14:creationId xmlns:p14="http://schemas.microsoft.com/office/powerpoint/2010/main" val="15461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239000" cy="3505200"/>
          </a:xfr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r>
              <a:rPr lang="en-US" sz="3600" b="1" dirty="0" smtClean="0">
                <a:latin typeface="Miriam Fixed" pitchFamily="49" charset="-79"/>
                <a:cs typeface="Miriam Fixed" pitchFamily="49" charset="-79"/>
              </a:rPr>
              <a:t>…the term </a:t>
            </a:r>
            <a:r>
              <a:rPr lang="en-US" sz="3600" b="1" i="1" dirty="0" smtClean="0">
                <a:latin typeface="Miriam Fixed" pitchFamily="49" charset="-79"/>
                <a:cs typeface="Miriam Fixed" pitchFamily="49" charset="-79"/>
              </a:rPr>
              <a:t>homeostasis…</a:t>
            </a:r>
            <a:r>
              <a:rPr lang="en-US" sz="3600" b="1" dirty="0" smtClean="0">
                <a:latin typeface="Miriam Fixed" pitchFamily="49" charset="-79"/>
                <a:cs typeface="Miriam Fixed" pitchFamily="49" charset="-79"/>
              </a:rPr>
              <a:t>defined…as </a:t>
            </a:r>
            <a:r>
              <a:rPr lang="en-US" sz="3600" b="1" dirty="0">
                <a:latin typeface="Miriam Fixed" pitchFamily="49" charset="-79"/>
                <a:cs typeface="Miriam Fixed" pitchFamily="49" charset="-79"/>
              </a:rPr>
              <a:t>“The body’s collective </a:t>
            </a:r>
            <a:r>
              <a:rPr lang="en-US" sz="3600" b="1" i="1" dirty="0" smtClean="0">
                <a:latin typeface="Miriam Fixed" pitchFamily="49" charset="-79"/>
                <a:cs typeface="Miriam Fixed" pitchFamily="49" charset="-79"/>
              </a:rPr>
              <a:t>communication </a:t>
            </a:r>
            <a:r>
              <a:rPr lang="en-US" sz="3600" b="1" dirty="0" smtClean="0">
                <a:latin typeface="Miriam Fixed" pitchFamily="49" charset="-79"/>
                <a:cs typeface="Miriam Fixed" pitchFamily="49" charset="-79"/>
              </a:rPr>
              <a:t>and </a:t>
            </a:r>
            <a:r>
              <a:rPr lang="en-US" sz="3600" b="1" dirty="0">
                <a:latin typeface="Miriam Fixed" pitchFamily="49" charset="-79"/>
                <a:cs typeface="Miriam Fixed" pitchFamily="49" charset="-79"/>
              </a:rPr>
              <a:t>control effort to maintain </a:t>
            </a:r>
            <a:r>
              <a:rPr lang="en-US" sz="3600" b="1" dirty="0" smtClean="0">
                <a:latin typeface="Miriam Fixed" pitchFamily="49" charset="-79"/>
                <a:cs typeface="Miriam Fixed" pitchFamily="49" charset="-79"/>
              </a:rPr>
              <a:t>constant, healthy </a:t>
            </a:r>
            <a:r>
              <a:rPr lang="en-US" sz="3600" b="1" dirty="0">
                <a:latin typeface="Miriam Fixed" pitchFamily="49" charset="-79"/>
                <a:cs typeface="Miriam Fixed" pitchFamily="49" charset="-79"/>
              </a:rPr>
              <a:t>internal conditions</a:t>
            </a:r>
            <a:r>
              <a:rPr lang="en-US" sz="3600" b="1" dirty="0" smtClean="0">
                <a:latin typeface="Miriam Fixed" pitchFamily="49" charset="-79"/>
                <a:cs typeface="Miriam Fixed" pitchFamily="49" charset="-79"/>
              </a:rPr>
              <a:t>.”</a:t>
            </a:r>
            <a:endParaRPr lang="en-US" sz="36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22</a:t>
            </a:fld>
            <a:endParaRPr lang="en-US"/>
          </a:p>
        </p:txBody>
      </p:sp>
    </p:spTree>
    <p:extLst>
      <p:ext uri="{BB962C8B-B14F-4D97-AF65-F5344CB8AC3E}">
        <p14:creationId xmlns:p14="http://schemas.microsoft.com/office/powerpoint/2010/main" val="393126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7239000" cy="327660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a:latin typeface="Miriam Fixed" pitchFamily="49" charset="-79"/>
                <a:cs typeface="Miriam Fixed" pitchFamily="49" charset="-79"/>
              </a:rPr>
              <a:t>Homeostasis is the core goal of all physiological activity and depends on the ability of every cell to send and receive communications.</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23</a:t>
            </a:fld>
            <a:endParaRPr lang="en-US"/>
          </a:p>
        </p:txBody>
      </p:sp>
    </p:spTree>
    <p:extLst>
      <p:ext uri="{BB962C8B-B14F-4D97-AF65-F5344CB8AC3E}">
        <p14:creationId xmlns:p14="http://schemas.microsoft.com/office/powerpoint/2010/main" val="42942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239000" cy="2819400"/>
          </a:xfrm>
        </p:spPr>
        <p:style>
          <a:lnRef idx="1">
            <a:schemeClr val="dk1"/>
          </a:lnRef>
          <a:fillRef idx="2">
            <a:schemeClr val="dk1"/>
          </a:fillRef>
          <a:effectRef idx="1">
            <a:schemeClr val="dk1"/>
          </a:effectRef>
          <a:fontRef idx="minor">
            <a:schemeClr val="dk1"/>
          </a:fontRef>
        </p:style>
        <p:txBody>
          <a:bodyPr>
            <a:normAutofit/>
          </a:bodyPr>
          <a:lstStyle/>
          <a:p>
            <a:r>
              <a:rPr lang="en-US" sz="2800" b="1" dirty="0">
                <a:latin typeface="Miriam Fixed" pitchFamily="49" charset="-79"/>
                <a:cs typeface="Miriam Fixed" pitchFamily="49" charset="-79"/>
              </a:rPr>
              <a:t>All cells participate in many homeostatic signal loops; that is, they both transmit and receive signals that help maintain the body in good health.</a:t>
            </a:r>
          </a:p>
          <a:p>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24</a:t>
            </a:fld>
            <a:endParaRPr lang="en-US"/>
          </a:p>
        </p:txBody>
      </p:sp>
    </p:spTree>
    <p:extLst>
      <p:ext uri="{BB962C8B-B14F-4D97-AF65-F5344CB8AC3E}">
        <p14:creationId xmlns:p14="http://schemas.microsoft.com/office/powerpoint/2010/main" val="8730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b="1" u="sng" dirty="0" smtClean="0">
                <a:latin typeface="Miriam Fixed" pitchFamily="49" charset="-79"/>
                <a:cs typeface="Miriam Fixed" pitchFamily="49" charset="-79"/>
              </a:rPr>
              <a:t>Note:</a:t>
            </a:r>
          </a:p>
          <a:p>
            <a:pPr marL="0" indent="0">
              <a:buNone/>
            </a:pPr>
            <a:endParaRPr lang="en-US" b="1" dirty="0" smtClean="0">
              <a:latin typeface="Miriam Fixed" pitchFamily="49" charset="-79"/>
              <a:cs typeface="Miriam Fixed" pitchFamily="49" charset="-79"/>
            </a:endParaRPr>
          </a:p>
          <a:p>
            <a:pPr marL="0" indent="0">
              <a:buNone/>
            </a:pPr>
            <a:r>
              <a:rPr lang="en-US" b="1" dirty="0" smtClean="0">
                <a:latin typeface="Miriam Fixed" pitchFamily="49" charset="-79"/>
                <a:cs typeface="Miriam Fixed" pitchFamily="49" charset="-79"/>
              </a:rPr>
              <a:t>Cells can communicate using   different methods;</a:t>
            </a:r>
          </a:p>
          <a:p>
            <a:pPr lvl="1">
              <a:buClr>
                <a:schemeClr val="tx1"/>
              </a:buClr>
              <a:buFont typeface="Wingdings" pitchFamily="2" charset="2"/>
              <a:buChar char="Ø"/>
            </a:pPr>
            <a:r>
              <a:rPr lang="en-US" b="1" dirty="0" smtClean="0">
                <a:solidFill>
                  <a:srgbClr val="FF0000"/>
                </a:solidFill>
                <a:latin typeface="Miriam Fixed" pitchFamily="49" charset="-79"/>
                <a:cs typeface="Miriam Fixed" pitchFamily="49" charset="-79"/>
              </a:rPr>
              <a:t>Paracrine</a:t>
            </a:r>
          </a:p>
          <a:p>
            <a:pPr lvl="1">
              <a:buClr>
                <a:schemeClr val="tx1"/>
              </a:buClr>
              <a:buFont typeface="Wingdings" pitchFamily="2" charset="2"/>
              <a:buChar char="Ø"/>
            </a:pPr>
            <a:r>
              <a:rPr lang="en-US" b="1" dirty="0" err="1" smtClean="0">
                <a:solidFill>
                  <a:srgbClr val="FF0000"/>
                </a:solidFill>
                <a:latin typeface="Miriam Fixed" pitchFamily="49" charset="-79"/>
                <a:cs typeface="Miriam Fixed" pitchFamily="49" charset="-79"/>
              </a:rPr>
              <a:t>Juxtacrine</a:t>
            </a:r>
            <a:endParaRPr lang="en-US" b="1" dirty="0" smtClean="0">
              <a:solidFill>
                <a:srgbClr val="FF0000"/>
              </a:solidFill>
              <a:latin typeface="Miriam Fixed" pitchFamily="49" charset="-79"/>
              <a:cs typeface="Miriam Fixed" pitchFamily="49" charset="-79"/>
            </a:endParaRPr>
          </a:p>
          <a:p>
            <a:pPr lvl="1">
              <a:buClr>
                <a:schemeClr val="tx1"/>
              </a:buClr>
              <a:buFont typeface="Wingdings" pitchFamily="2" charset="2"/>
              <a:buChar char="Ø"/>
            </a:pPr>
            <a:r>
              <a:rPr lang="en-US" b="1" dirty="0" smtClean="0">
                <a:solidFill>
                  <a:srgbClr val="FF0000"/>
                </a:solidFill>
                <a:latin typeface="Miriam Fixed" pitchFamily="49" charset="-79"/>
                <a:cs typeface="Miriam Fixed" pitchFamily="49" charset="-79"/>
              </a:rPr>
              <a:t>Endocrine</a:t>
            </a:r>
          </a:p>
          <a:p>
            <a:pPr lvl="1">
              <a:buClr>
                <a:schemeClr val="tx1"/>
              </a:buClr>
              <a:buFont typeface="Wingdings" pitchFamily="2" charset="2"/>
              <a:buChar char="Ø"/>
            </a:pPr>
            <a:r>
              <a:rPr lang="en-US" b="1" dirty="0" err="1" smtClean="0">
                <a:solidFill>
                  <a:srgbClr val="FF0000"/>
                </a:solidFill>
                <a:latin typeface="Miriam Fixed" pitchFamily="49" charset="-79"/>
                <a:cs typeface="Miriam Fixed" pitchFamily="49" charset="-79"/>
              </a:rPr>
              <a:t>Autocrine</a:t>
            </a:r>
            <a:endParaRPr lang="en-US" b="1" dirty="0" smtClean="0">
              <a:solidFill>
                <a:srgbClr val="FF0000"/>
              </a:solidFill>
              <a:latin typeface="Miriam Fixed" pitchFamily="49" charset="-79"/>
              <a:cs typeface="Miriam Fixed" pitchFamily="49" charset="-79"/>
            </a:endParaRPr>
          </a:p>
          <a:p>
            <a:pPr lvl="1">
              <a:buClr>
                <a:schemeClr val="tx1"/>
              </a:buClr>
              <a:buFont typeface="Wingdings" pitchFamily="2" charset="2"/>
              <a:buChar char="Ø"/>
            </a:pPr>
            <a:r>
              <a:rPr lang="en-US" b="1" dirty="0" err="1" smtClean="0">
                <a:solidFill>
                  <a:srgbClr val="FF0000"/>
                </a:solidFill>
                <a:latin typeface="Miriam Fixed" pitchFamily="49" charset="-79"/>
                <a:cs typeface="Miriam Fixed" pitchFamily="49" charset="-79"/>
              </a:rPr>
              <a:t>Intracrice</a:t>
            </a:r>
            <a:endParaRPr lang="en-US" b="1" dirty="0" smtClean="0">
              <a:solidFill>
                <a:srgbClr val="FF0000"/>
              </a:solidFill>
              <a:latin typeface="Miriam Fixed" pitchFamily="49" charset="-79"/>
              <a:cs typeface="Miriam Fixed" pitchFamily="49" charset="-79"/>
            </a:endParaRPr>
          </a:p>
          <a:p>
            <a:pPr lvl="1">
              <a:buClr>
                <a:schemeClr val="tx1"/>
              </a:buClr>
              <a:buFont typeface="Wingdings" pitchFamily="2" charset="2"/>
              <a:buChar char="Ø"/>
            </a:pPr>
            <a:r>
              <a:rPr lang="en-US" b="1" dirty="0" smtClean="0">
                <a:solidFill>
                  <a:srgbClr val="FF0000"/>
                </a:solidFill>
                <a:latin typeface="Miriam Fixed" pitchFamily="49" charset="-79"/>
                <a:cs typeface="Miriam Fixed" pitchFamily="49" charset="-79"/>
              </a:rPr>
              <a:t>Exocrine, etc…</a:t>
            </a:r>
          </a:p>
          <a:p>
            <a:pPr lvl="1">
              <a:buFont typeface="Wingdings" pitchFamily="2" charset="2"/>
              <a:buChar char="Ø"/>
            </a:pPr>
            <a:endParaRPr lang="en-US" b="1" dirty="0">
              <a:latin typeface="Miriam Fixed" pitchFamily="49" charset="-79"/>
              <a:cs typeface="Miriam Fixed" pitchFamily="49" charset="-79"/>
            </a:endParaRPr>
          </a:p>
          <a:p>
            <a:pPr marL="45720" indent="0">
              <a:buNone/>
            </a:pPr>
            <a:r>
              <a:rPr lang="en-US" b="1" dirty="0" smtClean="0">
                <a:latin typeface="Miriam Fixed" pitchFamily="49" charset="-79"/>
                <a:cs typeface="Miriam Fixed" pitchFamily="49" charset="-79"/>
              </a:rPr>
              <a:t>The method of communication depends on the </a:t>
            </a:r>
            <a:r>
              <a:rPr lang="en-US" b="1" i="1" u="sng" dirty="0" smtClean="0">
                <a:latin typeface="Miriam Fixed" pitchFamily="49" charset="-79"/>
                <a:cs typeface="Miriam Fixed" pitchFamily="49" charset="-79"/>
              </a:rPr>
              <a:t>proximity</a:t>
            </a:r>
            <a:r>
              <a:rPr lang="en-US" b="1" dirty="0" smtClean="0">
                <a:latin typeface="Miriam Fixed" pitchFamily="49" charset="-79"/>
                <a:cs typeface="Miriam Fixed" pitchFamily="49" charset="-79"/>
              </a:rPr>
              <a:t> (the distance the message is to travel to cause an effect).</a:t>
            </a: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25</a:t>
            </a:fld>
            <a:endParaRPr lang="en-US"/>
          </a:p>
        </p:txBody>
      </p:sp>
    </p:spTree>
    <p:extLst>
      <p:ext uri="{BB962C8B-B14F-4D97-AF65-F5344CB8AC3E}">
        <p14:creationId xmlns:p14="http://schemas.microsoft.com/office/powerpoint/2010/main" val="28503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arn(inVertical)">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594360"/>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dirty="0" smtClean="0">
                <a:latin typeface="Miriam Fixed" pitchFamily="49" charset="-79"/>
                <a:cs typeface="Miriam Fixed" pitchFamily="49" charset="-79"/>
              </a:rPr>
              <a:t>FOR EXAMPLE</a:t>
            </a:r>
            <a:endParaRPr lang="en-US" dirty="0">
              <a:latin typeface="Miriam Fixed" pitchFamily="49" charset="-79"/>
              <a:cs typeface="Miriam Fixed" pitchFamily="49" charset="-79"/>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09600" y="1752600"/>
            <a:ext cx="7010400" cy="44958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26</a:t>
            </a:fld>
            <a:endParaRPr lang="en-US"/>
          </a:p>
        </p:txBody>
      </p:sp>
    </p:spTree>
    <p:extLst>
      <p:ext uri="{BB962C8B-B14F-4D97-AF65-F5344CB8AC3E}">
        <p14:creationId xmlns:p14="http://schemas.microsoft.com/office/powerpoint/2010/main" val="26891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7772400" cy="6477000"/>
          </a:xfrm>
          <a:prstGeom prst="rect">
            <a:avLst/>
          </a:prstGeo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27</a:t>
            </a:fld>
            <a:endParaRPr lang="en-US"/>
          </a:p>
        </p:txBody>
      </p:sp>
    </p:spTree>
    <p:extLst>
      <p:ext uri="{BB962C8B-B14F-4D97-AF65-F5344CB8AC3E}">
        <p14:creationId xmlns:p14="http://schemas.microsoft.com/office/powerpoint/2010/main" val="2793657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05400" y="1219200"/>
            <a:ext cx="3733800" cy="4953000"/>
          </a:xfrm>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400" cap="none" dirty="0" smtClean="0">
                <a:ln w="50800"/>
                <a:solidFill>
                  <a:schemeClr val="accent4">
                    <a:lumMod val="60000"/>
                    <a:lumOff val="40000"/>
                  </a:schemeClr>
                </a:solidFill>
                <a:latin typeface="Miriam Fixed" pitchFamily="49" charset="-79"/>
                <a:cs typeface="Miriam Fixed" pitchFamily="49" charset="-79"/>
              </a:rPr>
              <a:t>ENDOCRINE </a:t>
            </a:r>
            <a:br>
              <a:rPr lang="en-US" sz="4400" cap="none" dirty="0" smtClean="0">
                <a:ln w="50800"/>
                <a:solidFill>
                  <a:schemeClr val="accent4">
                    <a:lumMod val="60000"/>
                    <a:lumOff val="40000"/>
                  </a:schemeClr>
                </a:solidFill>
                <a:latin typeface="Miriam Fixed" pitchFamily="49" charset="-79"/>
                <a:cs typeface="Miriam Fixed" pitchFamily="49" charset="-79"/>
              </a:rPr>
            </a:br>
            <a:r>
              <a:rPr lang="en-US" sz="4400" cap="none" dirty="0" smtClean="0">
                <a:ln w="50800"/>
                <a:solidFill>
                  <a:schemeClr val="accent4">
                    <a:lumMod val="60000"/>
                    <a:lumOff val="40000"/>
                  </a:schemeClr>
                </a:solidFill>
                <a:latin typeface="Miriam Fixed" pitchFamily="49" charset="-79"/>
                <a:cs typeface="Miriam Fixed" pitchFamily="49" charset="-79"/>
              </a:rPr>
              <a:t>SIGNALLING</a:t>
            </a:r>
            <a:endParaRPr lang="en-US" sz="4400" cap="none" dirty="0">
              <a:ln w="50800"/>
              <a:solidFill>
                <a:schemeClr val="accent4">
                  <a:lumMod val="60000"/>
                  <a:lumOff val="40000"/>
                </a:schemeClr>
              </a:solidFill>
              <a:latin typeface="Miriam Fixed" pitchFamily="49" charset="-79"/>
              <a:cs typeface="Miriam Fixed" pitchFamily="49" charset="-79"/>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593" r="14593"/>
          <a:stretch>
            <a:fillRect/>
          </a:stretch>
        </p:blipFill>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28</a:t>
            </a:fld>
            <a:endParaRPr lang="en-US"/>
          </a:p>
        </p:txBody>
      </p:sp>
    </p:spTree>
    <p:extLst>
      <p:ext uri="{BB962C8B-B14F-4D97-AF65-F5344CB8AC3E}">
        <p14:creationId xmlns:p14="http://schemas.microsoft.com/office/powerpoint/2010/main" val="3610663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7426036"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29</a:t>
            </a:fld>
            <a:endParaRPr lang="en-US"/>
          </a:p>
        </p:txBody>
      </p:sp>
    </p:spTree>
    <p:extLst>
      <p:ext uri="{BB962C8B-B14F-4D97-AF65-F5344CB8AC3E}">
        <p14:creationId xmlns:p14="http://schemas.microsoft.com/office/powerpoint/2010/main" val="354446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5791200" cy="609600"/>
          </a:xfrm>
        </p:spPr>
        <p:txBody>
          <a:bodyPr/>
          <a:lstStyle/>
          <a:p>
            <a:pPr algn="ctr"/>
            <a:r>
              <a:rPr lang="en-US" dirty="0" smtClean="0">
                <a:latin typeface="Miriam Fixed" pitchFamily="49" charset="-79"/>
                <a:cs typeface="Miriam Fixed" pitchFamily="49" charset="-79"/>
              </a:rPr>
              <a:t>PRESENTATION BY</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667000"/>
            <a:ext cx="7696200" cy="1706563"/>
          </a:xfrm>
        </p:spPr>
        <p:txBody>
          <a:bodyPr/>
          <a:lstStyle/>
          <a:p>
            <a:pPr marL="0" indent="0" algn="ctr">
              <a:lnSpc>
                <a:spcPct val="150000"/>
              </a:lnSpc>
              <a:buNone/>
            </a:pPr>
            <a:r>
              <a:rPr lang="en-US" b="1" dirty="0" smtClean="0">
                <a:latin typeface="Miriam Fixed" pitchFamily="49" charset="-79"/>
                <a:cs typeface="Miriam Fixed" pitchFamily="49" charset="-79"/>
              </a:rPr>
              <a:t>MUUNDA MUDENDA</a:t>
            </a:r>
          </a:p>
          <a:p>
            <a:pPr marL="0" indent="0" algn="ctr">
              <a:lnSpc>
                <a:spcPct val="150000"/>
              </a:lnSpc>
              <a:buNone/>
            </a:pPr>
            <a:r>
              <a:rPr lang="en-US" b="1" dirty="0" smtClean="0">
                <a:latin typeface="Miriam Fixed" pitchFamily="49" charset="-79"/>
                <a:cs typeface="Miriam Fixed" pitchFamily="49" charset="-79"/>
              </a:rPr>
              <a:t>15/BSB/BU/R/0004</a:t>
            </a:r>
            <a:endParaRPr lang="en-US"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3</a:t>
            </a:fld>
            <a:endParaRPr lang="en-US"/>
          </a:p>
        </p:txBody>
      </p:sp>
    </p:spTree>
    <p:extLst>
      <p:ext uri="{BB962C8B-B14F-4D97-AF65-F5344CB8AC3E}">
        <p14:creationId xmlns:p14="http://schemas.microsoft.com/office/powerpoint/2010/main" val="3233785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5230"/>
            <a:ext cx="7924800" cy="6027539"/>
          </a:xfrm>
          <a:prstGeom prst="rect">
            <a:avLst/>
          </a:prstGeo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30</a:t>
            </a:fld>
            <a:endParaRPr lang="en-US"/>
          </a:p>
        </p:txBody>
      </p:sp>
    </p:spTree>
    <p:extLst>
      <p:ext uri="{BB962C8B-B14F-4D97-AF65-F5344CB8AC3E}">
        <p14:creationId xmlns:p14="http://schemas.microsoft.com/office/powerpoint/2010/main" val="3797432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
            <a:ext cx="7543800" cy="114300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cap="none" spc="50" dirty="0" smtClean="0">
                <a:ln w="11430"/>
                <a:solidFill>
                  <a:schemeClr val="accent1">
                    <a:lumMod val="50000"/>
                  </a:schemeClr>
                </a:solidFill>
                <a:effectLst>
                  <a:outerShdw blurRad="76200" dist="50800" dir="5400000" algn="tl" rotWithShape="0">
                    <a:srgbClr val="000000">
                      <a:alpha val="65000"/>
                    </a:srgbClr>
                  </a:outerShdw>
                </a:effectLst>
                <a:latin typeface="Miriam Fixed" pitchFamily="49" charset="-79"/>
                <a:cs typeface="Miriam Fixed" pitchFamily="49" charset="-79"/>
              </a:rPr>
              <a:t>What is endocrine signaling?</a:t>
            </a:r>
            <a:endParaRPr lang="en-US" sz="3600" cap="none" spc="50" dirty="0">
              <a:ln w="11430"/>
              <a:solidFill>
                <a:schemeClr val="accent1">
                  <a:lumMod val="50000"/>
                </a:schemeClr>
              </a:solidFill>
              <a:effectLst>
                <a:outerShdw blurRad="76200" dist="50800" dir="5400000" algn="tl" rotWithShape="0">
                  <a:srgbClr val="000000">
                    <a:alpha val="65000"/>
                  </a:srgbClr>
                </a:outerShdw>
              </a:effectLst>
              <a:latin typeface="Miriam Fixed" pitchFamily="49" charset="-79"/>
              <a:cs typeface="Miriam Fixed" pitchFamily="49" charset="-79"/>
            </a:endParaRPr>
          </a:p>
        </p:txBody>
      </p:sp>
      <p:sp>
        <p:nvSpPr>
          <p:cNvPr id="3" name="Content Placeholder 2"/>
          <p:cNvSpPr>
            <a:spLocks noGrp="1"/>
          </p:cNvSpPr>
          <p:nvPr>
            <p:ph idx="1"/>
          </p:nvPr>
        </p:nvSpPr>
        <p:spPr>
          <a:xfrm>
            <a:off x="457200" y="1981200"/>
            <a:ext cx="7239000" cy="2286000"/>
          </a:xfrm>
        </p:spPr>
        <p:txBody>
          <a:bodyPr>
            <a:normAutofit fontScale="92500"/>
          </a:bodyPr>
          <a:lstStyle/>
          <a:p>
            <a:r>
              <a:rPr lang="en-US" sz="3600" b="1" dirty="0" smtClean="0">
                <a:latin typeface="Miriam Fixed" pitchFamily="49" charset="-79"/>
                <a:cs typeface="Miriam Fixed" pitchFamily="49" charset="-79"/>
              </a:rPr>
              <a:t>This is a type of cell communication occurring between distant cells and is mediated by hormones. </a:t>
            </a:r>
            <a:endParaRPr lang="en-US" sz="3600" b="1" dirty="0">
              <a:latin typeface="Miriam Fixed" pitchFamily="49" charset="-79"/>
              <a:cs typeface="Miriam Fixed" pitchFamily="49"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67200"/>
            <a:ext cx="6858000" cy="2133600"/>
          </a:xfrm>
          <a:prstGeom prst="rect">
            <a:avLst/>
          </a:prstGeom>
        </p:spPr>
      </p:pic>
      <p:sp>
        <p:nvSpPr>
          <p:cNvPr id="5" name="Footer Placeholder 4"/>
          <p:cNvSpPr>
            <a:spLocks noGrp="1"/>
          </p:cNvSpPr>
          <p:nvPr>
            <p:ph type="ftr" sz="quarter" idx="11"/>
          </p:nvPr>
        </p:nvSpPr>
        <p:spPr/>
        <p:txBody>
          <a:bodyPr/>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p>
            <a:fld id="{869BCEFD-4F92-4999-86BE-D4B0C836CBE6}" type="slidenum">
              <a:rPr lang="en-US" smtClean="0"/>
              <a:t>31</a:t>
            </a:fld>
            <a:endParaRPr lang="en-US"/>
          </a:p>
        </p:txBody>
      </p:sp>
    </p:spTree>
    <p:extLst>
      <p:ext uri="{BB962C8B-B14F-4D97-AF65-F5344CB8AC3E}">
        <p14:creationId xmlns:p14="http://schemas.microsoft.com/office/powerpoint/2010/main" val="19748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3733800" cy="6074736"/>
          </a:xfrm>
        </p:spPr>
        <p:txBody>
          <a:bodyPr>
            <a:normAutofit/>
          </a:bodyPr>
          <a:lstStyle/>
          <a:p>
            <a:pPr marL="0" indent="0">
              <a:buNone/>
            </a:pPr>
            <a:r>
              <a:rPr lang="en-US" sz="3200" b="1" dirty="0">
                <a:latin typeface="Miriam Fixed" pitchFamily="49" charset="-79"/>
                <a:cs typeface="Miriam Fixed" pitchFamily="49" charset="-79"/>
              </a:rPr>
              <a:t>The hormones are released by specific cells of the body to particular target cells and they cause slow but long-lasting responses.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81000"/>
            <a:ext cx="4133850" cy="6096000"/>
          </a:xfrm>
          <a:prstGeom prst="rect">
            <a:avLst/>
          </a:prstGeo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32</a:t>
            </a:fld>
            <a:endParaRPr lang="en-US"/>
          </a:p>
        </p:txBody>
      </p:sp>
    </p:spTree>
    <p:extLst>
      <p:ext uri="{BB962C8B-B14F-4D97-AF65-F5344CB8AC3E}">
        <p14:creationId xmlns:p14="http://schemas.microsoft.com/office/powerpoint/2010/main" val="30558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01040"/>
          </a:xfrm>
        </p:spPr>
        <p:style>
          <a:lnRef idx="1">
            <a:schemeClr val="accent2"/>
          </a:lnRef>
          <a:fillRef idx="3">
            <a:schemeClr val="accent2"/>
          </a:fillRef>
          <a:effectRef idx="2">
            <a:schemeClr val="accent2"/>
          </a:effectRef>
          <a:fontRef idx="minor">
            <a:schemeClr val="lt1"/>
          </a:fontRef>
        </p:style>
        <p:txBody>
          <a:bodyPr/>
          <a:lstStyle/>
          <a:p>
            <a:pPr algn="ctr"/>
            <a:r>
              <a:rPr lang="en-US" dirty="0" smtClean="0"/>
              <a:t>THE ENDOCRINE SYSTEM</a:t>
            </a:r>
            <a:endParaRPr lang="en-US" dirty="0"/>
          </a:p>
        </p:txBody>
      </p:sp>
      <p:sp>
        <p:nvSpPr>
          <p:cNvPr id="3" name="Content Placeholder 2"/>
          <p:cNvSpPr>
            <a:spLocks noGrp="1"/>
          </p:cNvSpPr>
          <p:nvPr>
            <p:ph idx="1"/>
          </p:nvPr>
        </p:nvSpPr>
        <p:spPr>
          <a:xfrm>
            <a:off x="457200" y="2286000"/>
            <a:ext cx="7239000" cy="31242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2800" b="1" dirty="0">
                <a:latin typeface="Miriam Fixed" pitchFamily="49" charset="-79"/>
                <a:cs typeface="Miriam Fixed" pitchFamily="49" charset="-79"/>
              </a:rPr>
              <a:t>The key organs in endocrine </a:t>
            </a:r>
            <a:r>
              <a:rPr lang="en-US" sz="2800" b="1" dirty="0" err="1">
                <a:latin typeface="Miriam Fixed" pitchFamily="49" charset="-79"/>
                <a:cs typeface="Miriam Fixed" pitchFamily="49" charset="-79"/>
              </a:rPr>
              <a:t>signalling</a:t>
            </a:r>
            <a:r>
              <a:rPr lang="en-US" sz="2800" b="1" dirty="0">
                <a:latin typeface="Miriam Fixed" pitchFamily="49" charset="-79"/>
                <a:cs typeface="Miriam Fixed" pitchFamily="49" charset="-79"/>
              </a:rPr>
              <a:t> are </a:t>
            </a:r>
            <a:r>
              <a:rPr lang="en-US" sz="2800" b="1" u="sng" dirty="0">
                <a:solidFill>
                  <a:srgbClr val="FFFF00"/>
                </a:solidFill>
                <a:latin typeface="Miriam Fixed" pitchFamily="49" charset="-79"/>
                <a:cs typeface="Miriam Fixed" pitchFamily="49" charset="-79"/>
              </a:rPr>
              <a:t>glands</a:t>
            </a:r>
            <a:r>
              <a:rPr lang="en-US" sz="2800" b="1" dirty="0">
                <a:latin typeface="Miriam Fixed" pitchFamily="49" charset="-79"/>
                <a:cs typeface="Miriam Fixed" pitchFamily="49" charset="-79"/>
              </a:rPr>
              <a:t>. Glands are the target for signals, often coming from the brain. In response to these signals they will release the appropriate hormone. </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33</a:t>
            </a:fld>
            <a:endParaRPr lang="en-US"/>
          </a:p>
        </p:txBody>
      </p:sp>
    </p:spTree>
    <p:extLst>
      <p:ext uri="{BB962C8B-B14F-4D97-AF65-F5344CB8AC3E}">
        <p14:creationId xmlns:p14="http://schemas.microsoft.com/office/powerpoint/2010/main" val="37069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391400" cy="3810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3200" b="1" dirty="0">
                <a:latin typeface="Miriam Fixed" pitchFamily="49" charset="-79"/>
                <a:cs typeface="Miriam Fixed" pitchFamily="49" charset="-79"/>
              </a:rPr>
              <a:t>A gland involved in endocrine </a:t>
            </a:r>
            <a:r>
              <a:rPr lang="en-US" sz="3200" b="1" dirty="0" err="1">
                <a:latin typeface="Miriam Fixed" pitchFamily="49" charset="-79"/>
                <a:cs typeface="Miriam Fixed" pitchFamily="49" charset="-79"/>
              </a:rPr>
              <a:t>signalling</a:t>
            </a:r>
            <a:r>
              <a:rPr lang="en-US" sz="3200" b="1" dirty="0">
                <a:latin typeface="Miriam Fixed" pitchFamily="49" charset="-79"/>
                <a:cs typeface="Miriam Fixed" pitchFamily="49" charset="-79"/>
              </a:rPr>
              <a:t> specifically </a:t>
            </a:r>
            <a:r>
              <a:rPr lang="en-US" sz="3200" b="1" u="sng" dirty="0">
                <a:solidFill>
                  <a:srgbClr val="FF0000"/>
                </a:solidFill>
                <a:latin typeface="Miriam Fixed" pitchFamily="49" charset="-79"/>
                <a:cs typeface="Miriam Fixed" pitchFamily="49" charset="-79"/>
              </a:rPr>
              <a:t>releases hormones into the </a:t>
            </a:r>
            <a:r>
              <a:rPr lang="en-US" sz="3200" b="1" u="sng" dirty="0">
                <a:latin typeface="Miriam Fixed" pitchFamily="49" charset="-79"/>
                <a:cs typeface="Miriam Fixed" pitchFamily="49" charset="-79"/>
              </a:rPr>
              <a:t>bloodstream.</a:t>
            </a:r>
            <a:r>
              <a:rPr lang="en-US" sz="3200" b="1" dirty="0">
                <a:latin typeface="Miriam Fixed" pitchFamily="49" charset="-79"/>
                <a:cs typeface="Miriam Fixed" pitchFamily="49" charset="-79"/>
              </a:rPr>
              <a:t> Examples of glands include the </a:t>
            </a:r>
            <a:r>
              <a:rPr lang="en-US" sz="3200" b="1" u="sng" dirty="0">
                <a:solidFill>
                  <a:srgbClr val="0070C0"/>
                </a:solidFill>
                <a:latin typeface="Miriam Fixed" pitchFamily="49" charset="-79"/>
                <a:cs typeface="Miriam Fixed" pitchFamily="49" charset="-79"/>
              </a:rPr>
              <a:t>islets of Langerhans in the pancreas</a:t>
            </a:r>
            <a:r>
              <a:rPr lang="en-US" sz="3200" b="1" dirty="0">
                <a:latin typeface="Miriam Fixed" pitchFamily="49" charset="-79"/>
                <a:cs typeface="Miriam Fixed" pitchFamily="49" charset="-79"/>
              </a:rPr>
              <a:t>, and the </a:t>
            </a:r>
            <a:r>
              <a:rPr lang="en-US" sz="3200" b="1" u="sng" dirty="0">
                <a:solidFill>
                  <a:srgbClr val="00B050"/>
                </a:solidFill>
                <a:latin typeface="Miriam Fixed" pitchFamily="49" charset="-79"/>
                <a:cs typeface="Miriam Fixed" pitchFamily="49" charset="-79"/>
              </a:rPr>
              <a:t>thyroid gland</a:t>
            </a:r>
            <a:r>
              <a:rPr lang="en-US" sz="3200" b="1" dirty="0">
                <a:latin typeface="Miriam Fixed" pitchFamily="49" charset="-79"/>
                <a:cs typeface="Miriam Fixed" pitchFamily="49" charset="-79"/>
              </a:rPr>
              <a:t>.</a:t>
            </a:r>
          </a:p>
          <a:p>
            <a:endParaRPr lang="en-US" sz="32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34</a:t>
            </a:fld>
            <a:endParaRPr lang="en-US"/>
          </a:p>
        </p:txBody>
      </p:sp>
    </p:spTree>
    <p:extLst>
      <p:ext uri="{BB962C8B-B14F-4D97-AF65-F5344CB8AC3E}">
        <p14:creationId xmlns:p14="http://schemas.microsoft.com/office/powerpoint/2010/main" val="862948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
            <a:ext cx="4343399" cy="63246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35</a:t>
            </a:fld>
            <a:endParaRPr lang="en-US"/>
          </a:p>
        </p:txBody>
      </p:sp>
    </p:spTree>
    <p:extLst>
      <p:ext uri="{BB962C8B-B14F-4D97-AF65-F5344CB8AC3E}">
        <p14:creationId xmlns:p14="http://schemas.microsoft.com/office/powerpoint/2010/main" val="248431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239000" cy="3572184"/>
          </a:xfrm>
        </p:spPr>
        <p:style>
          <a:lnRef idx="3">
            <a:schemeClr val="lt1"/>
          </a:lnRef>
          <a:fillRef idx="1">
            <a:schemeClr val="accent1"/>
          </a:fillRef>
          <a:effectRef idx="1">
            <a:schemeClr val="accent1"/>
          </a:effectRef>
          <a:fontRef idx="minor">
            <a:schemeClr val="lt1"/>
          </a:fontRef>
        </p:style>
        <p:txBody>
          <a:bodyPr>
            <a:norm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riam Fixed" pitchFamily="49" charset="-79"/>
                <a:cs typeface="Miriam Fixed" pitchFamily="49" charset="-79"/>
              </a:rPr>
              <a:t>The endocrine system mostly starts in the area of the brain known as the </a:t>
            </a:r>
            <a:r>
              <a:rPr lang="en-US"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riam Fixed" pitchFamily="49" charset="-79"/>
                <a:cs typeface="Miriam Fixed" pitchFamily="49" charset="-79"/>
              </a:rPr>
              <a:t>hypothalamus</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riam Fixed" pitchFamily="49" charset="-79"/>
                <a:cs typeface="Miriam Fixed" pitchFamily="49" charset="-79"/>
              </a:rPr>
              <a:t>. When a particular response is required, the hypothalamus releases a signal.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36</a:t>
            </a:fld>
            <a:endParaRPr lang="en-US"/>
          </a:p>
        </p:txBody>
      </p:sp>
    </p:spTree>
    <p:extLst>
      <p:ext uri="{BB962C8B-B14F-4D97-AF65-F5344CB8AC3E}">
        <p14:creationId xmlns:p14="http://schemas.microsoft.com/office/powerpoint/2010/main" val="3102206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7772400" cy="2286000"/>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a:latin typeface="Miriam Fixed" pitchFamily="49" charset="-79"/>
                <a:cs typeface="Miriam Fixed" pitchFamily="49" charset="-79"/>
              </a:rPr>
              <a:t>This signal will usually be targeted to another area of the brain, the pituitary gland.</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37</a:t>
            </a:fld>
            <a:endParaRPr lang="en-US"/>
          </a:p>
        </p:txBody>
      </p:sp>
    </p:spTree>
    <p:extLst>
      <p:ext uri="{BB962C8B-B14F-4D97-AF65-F5344CB8AC3E}">
        <p14:creationId xmlns:p14="http://schemas.microsoft.com/office/powerpoint/2010/main" val="1331933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2886384"/>
          </a:xfrm>
        </p:spPr>
        <p:txBody>
          <a:bodyPr>
            <a:normAutofit/>
          </a:bodyPr>
          <a:lstStyle/>
          <a:p>
            <a:r>
              <a:rPr lang="en-US" sz="3200" b="1" dirty="0">
                <a:latin typeface="Miriam Fixed" pitchFamily="49" charset="-79"/>
                <a:cs typeface="Miriam Fixed" pitchFamily="49" charset="-79"/>
              </a:rPr>
              <a:t>The pituitary gland interprets the signal and then itself releases the appropriate chemical signal, usually a hormone.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3124200"/>
            <a:ext cx="3505199" cy="3352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49781"/>
            <a:ext cx="3352800" cy="3027219"/>
          </a:xfrm>
          <a:prstGeom prst="rect">
            <a:avLst/>
          </a:prstGeom>
        </p:spPr>
      </p:pic>
      <p:sp>
        <p:nvSpPr>
          <p:cNvPr id="5" name="Footer Placeholder 4"/>
          <p:cNvSpPr>
            <a:spLocks noGrp="1"/>
          </p:cNvSpPr>
          <p:nvPr>
            <p:ph type="ftr" sz="quarter" idx="11"/>
          </p:nvPr>
        </p:nvSpPr>
        <p:spPr/>
        <p:txBody>
          <a:bodyPr/>
          <a:lstStyle/>
          <a:p>
            <a:r>
              <a:rPr lang="en-US" smtClean="0"/>
              <a:t>CELL SIGNALLING, MUUNDA MUDENDA, 15/BSB/BU/R/0004</a:t>
            </a:r>
            <a:endParaRPr lang="en-US"/>
          </a:p>
        </p:txBody>
      </p:sp>
      <p:sp>
        <p:nvSpPr>
          <p:cNvPr id="6" name="Slide Number Placeholder 5"/>
          <p:cNvSpPr>
            <a:spLocks noGrp="1"/>
          </p:cNvSpPr>
          <p:nvPr>
            <p:ph type="sldNum" sz="quarter" idx="12"/>
          </p:nvPr>
        </p:nvSpPr>
        <p:spPr/>
        <p:txBody>
          <a:bodyPr/>
          <a:lstStyle/>
          <a:p>
            <a:fld id="{869BCEFD-4F92-4999-86BE-D4B0C836CBE6}" type="slidenum">
              <a:rPr lang="en-US" smtClean="0"/>
              <a:t>38</a:t>
            </a:fld>
            <a:endParaRPr lang="en-US"/>
          </a:p>
        </p:txBody>
      </p:sp>
    </p:spTree>
    <p:extLst>
      <p:ext uri="{BB962C8B-B14F-4D97-AF65-F5344CB8AC3E}">
        <p14:creationId xmlns:p14="http://schemas.microsoft.com/office/powerpoint/2010/main" val="4120933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28600"/>
            <a:ext cx="3581400" cy="6477000"/>
          </a:xfrm>
        </p:spPr>
        <p:txBody>
          <a:bodyPr>
            <a:normAutofit/>
          </a:bodyPr>
          <a:lstStyle/>
          <a:p>
            <a:r>
              <a:rPr lang="en-US" sz="3200" b="1" dirty="0">
                <a:latin typeface="Miriam Fixed" pitchFamily="49" charset="-79"/>
                <a:cs typeface="Miriam Fixed" pitchFamily="49" charset="-79"/>
              </a:rPr>
              <a:t>This signal will then travel through the body via the bloodstream to reach its required destination, which will be a gland.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4267200" cy="5257800"/>
          </a:xfrm>
          <a:prstGeom prst="rect">
            <a:avLst/>
          </a:prstGeom>
        </p:spPr>
      </p:pic>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39</a:t>
            </a:fld>
            <a:endParaRPr lang="en-US"/>
          </a:p>
        </p:txBody>
      </p:sp>
    </p:spTree>
    <p:extLst>
      <p:ext uri="{BB962C8B-B14F-4D97-AF65-F5344CB8AC3E}">
        <p14:creationId xmlns:p14="http://schemas.microsoft.com/office/powerpoint/2010/main" val="72808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971800" cy="808038"/>
          </a:xfrm>
        </p:spPr>
        <p:txBody>
          <a:bodyPr/>
          <a:lstStyle/>
          <a:p>
            <a:pPr algn="ctr"/>
            <a:r>
              <a:rPr lang="en-US" b="1" dirty="0" smtClean="0">
                <a:latin typeface="Miriam Fixed" pitchFamily="49" charset="-79"/>
                <a:cs typeface="Miriam Fixed" pitchFamily="49" charset="-79"/>
              </a:rPr>
              <a:t>TOPIC:</a:t>
            </a:r>
            <a:endParaRPr lang="en-US" b="1" dirty="0">
              <a:latin typeface="Miriam Fixed" pitchFamily="49" charset="-79"/>
              <a:cs typeface="Miriam Fixed" pitchFamily="49" charset="-79"/>
            </a:endParaRPr>
          </a:p>
        </p:txBody>
      </p:sp>
      <p:sp>
        <p:nvSpPr>
          <p:cNvPr id="3" name="Content Placeholder 2"/>
          <p:cNvSpPr>
            <a:spLocks noGrp="1"/>
          </p:cNvSpPr>
          <p:nvPr>
            <p:ph idx="1"/>
          </p:nvPr>
        </p:nvSpPr>
        <p:spPr>
          <a:xfrm>
            <a:off x="457200" y="3429000"/>
            <a:ext cx="7696200" cy="761999"/>
          </a:xfrm>
        </p:spPr>
        <p:txBody>
          <a:bodyPr>
            <a:normAutofit fontScale="92500"/>
          </a:bodyPr>
          <a:lstStyle/>
          <a:p>
            <a:pPr marL="0" indent="0" algn="ctr">
              <a:buNone/>
            </a:pPr>
            <a:r>
              <a:rPr lang="en-US" sz="3600" b="1" dirty="0" smtClean="0">
                <a:latin typeface="Miriam Fixed" pitchFamily="49" charset="-79"/>
                <a:cs typeface="Miriam Fixed" pitchFamily="49" charset="-79"/>
              </a:rPr>
              <a:t>DISCUSS ENDOCRINE SIGNALLING.</a:t>
            </a:r>
            <a:endParaRPr lang="en-US" sz="36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4</a:t>
            </a:fld>
            <a:endParaRPr lang="en-US"/>
          </a:p>
        </p:txBody>
      </p:sp>
    </p:spTree>
    <p:extLst>
      <p:ext uri="{BB962C8B-B14F-4D97-AF65-F5344CB8AC3E}">
        <p14:creationId xmlns:p14="http://schemas.microsoft.com/office/powerpoint/2010/main" val="246143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114800"/>
            <a:ext cx="7772400" cy="2362200"/>
          </a:xfrm>
        </p:spPr>
        <p:txBody>
          <a:bodyPr>
            <a:noAutofit/>
          </a:bodyPr>
          <a:lstStyle/>
          <a:p>
            <a:r>
              <a:rPr lang="en-US" sz="2800" b="1" dirty="0">
                <a:latin typeface="Miriam Fixed" pitchFamily="49" charset="-79"/>
                <a:cs typeface="Miriam Fixed" pitchFamily="49" charset="-79"/>
              </a:rPr>
              <a:t>The gland then responds to the signal from the pituitary to secrete a particular hormone into the bloodstream. This will produce a response in the body.</a:t>
            </a:r>
          </a:p>
          <a:p>
            <a:endParaRPr lang="en-US" sz="2800" b="1" dirty="0">
              <a:latin typeface="Miriam Fixed" pitchFamily="49" charset="-79"/>
              <a:cs typeface="Miriam Fixed" pitchFamily="49" charset="-79"/>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57200"/>
            <a:ext cx="5867400" cy="3429000"/>
          </a:xfrm>
          <a:prstGeom prst="rect">
            <a:avLst/>
          </a:prstGeom>
        </p:spPr>
      </p:pic>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40</a:t>
            </a:fld>
            <a:endParaRPr lang="en-US"/>
          </a:p>
        </p:txBody>
      </p:sp>
    </p:spTree>
    <p:extLst>
      <p:ext uri="{BB962C8B-B14F-4D97-AF65-F5344CB8AC3E}">
        <p14:creationId xmlns:p14="http://schemas.microsoft.com/office/powerpoint/2010/main" val="13843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609600"/>
          </a:xfrm>
        </p:spPr>
        <p:style>
          <a:lnRef idx="1">
            <a:schemeClr val="accent4"/>
          </a:lnRef>
          <a:fillRef idx="3">
            <a:schemeClr val="accent4"/>
          </a:fillRef>
          <a:effectRef idx="2">
            <a:schemeClr val="accent4"/>
          </a:effectRef>
          <a:fontRef idx="minor">
            <a:schemeClr val="lt1"/>
          </a:fontRef>
        </p:style>
        <p:txBody>
          <a:bodyPr/>
          <a:lstStyle/>
          <a:p>
            <a:pPr algn="ctr"/>
            <a:r>
              <a:rPr lang="en-US"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HORMONES</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457200" y="2667000"/>
            <a:ext cx="7239000" cy="1828800"/>
          </a:xfrm>
        </p:spPr>
        <p:txBody>
          <a:bodyPr>
            <a:normAutofit/>
          </a:bodyPr>
          <a:lstStyle/>
          <a:p>
            <a:pPr marL="0" indent="0">
              <a:buNone/>
            </a:pPr>
            <a:r>
              <a:rPr lang="en-US" sz="3600" b="1" dirty="0" smtClean="0">
                <a:latin typeface="Miriam Fixed" pitchFamily="49" charset="-79"/>
                <a:cs typeface="Miriam Fixed" pitchFamily="49" charset="-79"/>
              </a:rPr>
              <a:t>The ligands of endocrine signaling are the Hormones. </a:t>
            </a:r>
            <a:endParaRPr lang="en-US" sz="36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41</a:t>
            </a:fld>
            <a:endParaRPr lang="en-US"/>
          </a:p>
        </p:txBody>
      </p:sp>
    </p:spTree>
    <p:extLst>
      <p:ext uri="{BB962C8B-B14F-4D97-AF65-F5344CB8AC3E}">
        <p14:creationId xmlns:p14="http://schemas.microsoft.com/office/powerpoint/2010/main" val="38503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28600"/>
            <a:ext cx="4495800" cy="63246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42</a:t>
            </a:fld>
            <a:endParaRPr lang="en-US"/>
          </a:p>
        </p:txBody>
      </p:sp>
    </p:spTree>
    <p:extLst>
      <p:ext uri="{BB962C8B-B14F-4D97-AF65-F5344CB8AC3E}">
        <p14:creationId xmlns:p14="http://schemas.microsoft.com/office/powerpoint/2010/main" val="3828711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
            <a:ext cx="7620000" cy="746760"/>
          </a:xfrm>
        </p:spPr>
        <p:style>
          <a:lnRef idx="1">
            <a:schemeClr val="accent6"/>
          </a:lnRef>
          <a:fillRef idx="2">
            <a:schemeClr val="accent6"/>
          </a:fillRef>
          <a:effectRef idx="1">
            <a:schemeClr val="accent6"/>
          </a:effectRef>
          <a:fontRef idx="minor">
            <a:schemeClr val="dk1"/>
          </a:fontRef>
        </p:style>
        <p:txBody>
          <a:bodyPr/>
          <a:lstStyle/>
          <a:p>
            <a:pPr algn="ctr"/>
            <a:r>
              <a:rPr lang="en-US" dirty="0" smtClean="0">
                <a:latin typeface="Miriam Fixed" pitchFamily="49" charset="-79"/>
                <a:cs typeface="Miriam Fixed" pitchFamily="49" charset="-79"/>
              </a:rPr>
              <a:t>RAVEN HAS THIS TO SAY…</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209800"/>
            <a:ext cx="7239000" cy="3505200"/>
          </a:xfrm>
        </p:spPr>
        <p:txBody>
          <a:bodyPr>
            <a:normAutofit/>
          </a:bodyPr>
          <a:lstStyle/>
          <a:p>
            <a:r>
              <a:rPr lang="en-US" sz="2800" b="1" dirty="0">
                <a:latin typeface="Miriam Fixed" pitchFamily="49" charset="-79"/>
                <a:cs typeface="Miriam Fixed" pitchFamily="49" charset="-79"/>
              </a:rPr>
              <a:t>A </a:t>
            </a:r>
            <a:r>
              <a:rPr lang="en-US" sz="2800" b="1" dirty="0" smtClean="0">
                <a:latin typeface="Miriam Fixed" pitchFamily="49" charset="-79"/>
                <a:cs typeface="Miriam Fixed" pitchFamily="49" charset="-79"/>
              </a:rPr>
              <a:t>hormone</a:t>
            </a:r>
            <a:r>
              <a:rPr lang="en-US" sz="2800" b="1" dirty="0">
                <a:latin typeface="Miriam Fixed" pitchFamily="49" charset="-79"/>
                <a:cs typeface="Miriam Fixed" pitchFamily="49" charset="-79"/>
              </a:rPr>
              <a:t> </a:t>
            </a:r>
            <a:r>
              <a:rPr lang="en-US" sz="2800" b="1" dirty="0" smtClean="0">
                <a:latin typeface="Miriam Fixed" pitchFamily="49" charset="-79"/>
                <a:cs typeface="Miriam Fixed" pitchFamily="49" charset="-79"/>
              </a:rPr>
              <a:t>is </a:t>
            </a:r>
            <a:r>
              <a:rPr lang="en-US" sz="2800" b="1" dirty="0">
                <a:latin typeface="Miriam Fixed" pitchFamily="49" charset="-79"/>
                <a:cs typeface="Miriam Fixed" pitchFamily="49" charset="-79"/>
              </a:rPr>
              <a:t>a </a:t>
            </a:r>
            <a:r>
              <a:rPr lang="en-US" sz="2800" b="1" i="1" u="sng" dirty="0">
                <a:solidFill>
                  <a:srgbClr val="FF0000"/>
                </a:solidFill>
                <a:latin typeface="Miriam Fixed" pitchFamily="49" charset="-79"/>
                <a:cs typeface="Miriam Fixed" pitchFamily="49" charset="-79"/>
              </a:rPr>
              <a:t>regulatory chemical</a:t>
            </a:r>
            <a:r>
              <a:rPr lang="en-US" sz="2800" b="1" dirty="0">
                <a:latin typeface="Miriam Fixed" pitchFamily="49" charset="-79"/>
                <a:cs typeface="Miriam Fixed" pitchFamily="49" charset="-79"/>
              </a:rPr>
              <a:t> that is secreted </a:t>
            </a:r>
            <a:r>
              <a:rPr lang="en-US" sz="2800" b="1" dirty="0" smtClean="0">
                <a:latin typeface="Miriam Fixed" pitchFamily="49" charset="-79"/>
                <a:cs typeface="Miriam Fixed" pitchFamily="49" charset="-79"/>
              </a:rPr>
              <a:t>into the </a:t>
            </a:r>
            <a:r>
              <a:rPr lang="en-US" sz="2800" b="1" dirty="0">
                <a:latin typeface="Miriam Fixed" pitchFamily="49" charset="-79"/>
                <a:cs typeface="Miriam Fixed" pitchFamily="49" charset="-79"/>
              </a:rPr>
              <a:t>blood by an </a:t>
            </a:r>
            <a:r>
              <a:rPr lang="en-US" sz="2800" b="1" dirty="0" smtClean="0">
                <a:latin typeface="Miriam Fixed" pitchFamily="49" charset="-79"/>
                <a:cs typeface="Miriam Fixed" pitchFamily="49" charset="-79"/>
              </a:rPr>
              <a:t>endocrine </a:t>
            </a:r>
            <a:r>
              <a:rPr lang="en-US" sz="2800" b="1" dirty="0">
                <a:latin typeface="Miriam Fixed" pitchFamily="49" charset="-79"/>
                <a:cs typeface="Miriam Fixed" pitchFamily="49" charset="-79"/>
              </a:rPr>
              <a:t>gland </a:t>
            </a:r>
            <a:r>
              <a:rPr lang="en-US" sz="2800" b="1" dirty="0" smtClean="0">
                <a:latin typeface="Miriam Fixed" pitchFamily="49" charset="-79"/>
                <a:cs typeface="Miriam Fixed" pitchFamily="49" charset="-79"/>
              </a:rPr>
              <a:t>or </a:t>
            </a:r>
            <a:r>
              <a:rPr lang="en-US" sz="2800" b="1" dirty="0">
                <a:latin typeface="Miriam Fixed" pitchFamily="49" charset="-79"/>
                <a:cs typeface="Miriam Fixed" pitchFamily="49" charset="-79"/>
              </a:rPr>
              <a:t>an organ of the </a:t>
            </a:r>
            <a:r>
              <a:rPr lang="en-US" sz="2800" b="1" dirty="0" smtClean="0">
                <a:latin typeface="Miriam Fixed" pitchFamily="49" charset="-79"/>
                <a:cs typeface="Miriam Fixed" pitchFamily="49" charset="-79"/>
              </a:rPr>
              <a:t>body exhibiting </a:t>
            </a:r>
            <a:r>
              <a:rPr lang="en-US" sz="2800" b="1" dirty="0">
                <a:latin typeface="Miriam Fixed" pitchFamily="49" charset="-79"/>
                <a:cs typeface="Miriam Fixed" pitchFamily="49" charset="-79"/>
              </a:rPr>
              <a:t>an endocrine function. </a:t>
            </a:r>
          </a:p>
          <a:p>
            <a:endParaRPr lang="en-US" sz="28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43</a:t>
            </a:fld>
            <a:endParaRPr lang="en-US"/>
          </a:p>
        </p:txBody>
      </p:sp>
    </p:spTree>
    <p:extLst>
      <p:ext uri="{BB962C8B-B14F-4D97-AF65-F5344CB8AC3E}">
        <p14:creationId xmlns:p14="http://schemas.microsoft.com/office/powerpoint/2010/main" val="41153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7086600" cy="670560"/>
          </a:xfrm>
        </p:spPr>
        <p:style>
          <a:lnRef idx="1">
            <a:schemeClr val="accent2"/>
          </a:lnRef>
          <a:fillRef idx="2">
            <a:schemeClr val="accent2"/>
          </a:fillRef>
          <a:effectRef idx="1">
            <a:schemeClr val="accent2"/>
          </a:effectRef>
          <a:fontRef idx="minor">
            <a:schemeClr val="dk1"/>
          </a:fontRef>
        </p:style>
        <p:txBody>
          <a:bodyPr/>
          <a:lstStyle/>
          <a:p>
            <a:r>
              <a:rPr lang="en-US" dirty="0" smtClean="0">
                <a:latin typeface="Miriam Fixed" pitchFamily="49" charset="-79"/>
                <a:cs typeface="Miriam Fixed" pitchFamily="49" charset="-79"/>
              </a:rPr>
              <a:t>CONTINUED</a:t>
            </a:r>
            <a:r>
              <a:rPr lang="en-US" dirty="0" smtClean="0"/>
              <a:t>…</a:t>
            </a:r>
            <a:endParaRPr lang="en-US" dirty="0"/>
          </a:p>
        </p:txBody>
      </p:sp>
      <p:sp>
        <p:nvSpPr>
          <p:cNvPr id="3" name="Content Placeholder 2"/>
          <p:cNvSpPr>
            <a:spLocks noGrp="1"/>
          </p:cNvSpPr>
          <p:nvPr>
            <p:ph idx="1"/>
          </p:nvPr>
        </p:nvSpPr>
        <p:spPr>
          <a:xfrm>
            <a:off x="457200" y="2057400"/>
            <a:ext cx="7239000" cy="4398336"/>
          </a:xfrm>
        </p:spPr>
        <p:txBody>
          <a:bodyPr>
            <a:normAutofit/>
          </a:bodyPr>
          <a:lstStyle/>
          <a:p>
            <a:r>
              <a:rPr lang="en-US" sz="3600" b="1" dirty="0">
                <a:latin typeface="Miriam Fixed" pitchFamily="49" charset="-79"/>
                <a:cs typeface="Miriam Fixed" pitchFamily="49" charset="-79"/>
              </a:rPr>
              <a:t>The blood carries the hormone to every cell in the body, </a:t>
            </a:r>
            <a:r>
              <a:rPr lang="en-US" sz="3600" b="1" i="1" u="sng" dirty="0">
                <a:solidFill>
                  <a:srgbClr val="7030A0"/>
                </a:solidFill>
                <a:latin typeface="Miriam Fixed" pitchFamily="49" charset="-79"/>
                <a:cs typeface="Miriam Fixed" pitchFamily="49" charset="-79"/>
              </a:rPr>
              <a:t>but only the target cells for a given hormone can respond to it.</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44</a:t>
            </a:fld>
            <a:endParaRPr lang="en-US"/>
          </a:p>
        </p:txBody>
      </p:sp>
    </p:spTree>
    <p:extLst>
      <p:ext uri="{BB962C8B-B14F-4D97-AF65-F5344CB8AC3E}">
        <p14:creationId xmlns:p14="http://schemas.microsoft.com/office/powerpoint/2010/main" val="10247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7239000" cy="4401205"/>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en-US" sz="4000" b="1" dirty="0" smtClean="0">
              <a:latin typeface="Miriam Fixed" pitchFamily="49" charset="-79"/>
              <a:cs typeface="Miriam Fixed" pitchFamily="49" charset="-79"/>
            </a:endParaRPr>
          </a:p>
          <a:p>
            <a:pPr algn="ctr"/>
            <a:r>
              <a:rPr lang="en-US" sz="4000" b="1" dirty="0" smtClean="0">
                <a:latin typeface="Miriam Fixed" pitchFamily="49" charset="-79"/>
                <a:cs typeface="Miriam Fixed" pitchFamily="49" charset="-79"/>
              </a:rPr>
              <a:t>Hormones </a:t>
            </a:r>
            <a:r>
              <a:rPr lang="en-US" sz="4000" b="1" dirty="0">
                <a:latin typeface="Miriam Fixed" pitchFamily="49" charset="-79"/>
                <a:cs typeface="Miriam Fixed" pitchFamily="49" charset="-79"/>
              </a:rPr>
              <a:t>secreted by endocrine glands belong to four</a:t>
            </a:r>
          </a:p>
          <a:p>
            <a:pPr algn="ctr"/>
            <a:r>
              <a:rPr lang="en-US" sz="4000" b="1" dirty="0">
                <a:latin typeface="Miriam Fixed" pitchFamily="49" charset="-79"/>
                <a:cs typeface="Miriam Fixed" pitchFamily="49" charset="-79"/>
              </a:rPr>
              <a:t>different chemical categories</a:t>
            </a:r>
            <a:r>
              <a:rPr lang="en-US" sz="4000" b="1" dirty="0" smtClean="0">
                <a:latin typeface="Miriam Fixed" pitchFamily="49" charset="-79"/>
                <a:cs typeface="Miriam Fixed" pitchFamily="49" charset="-79"/>
              </a:rPr>
              <a:t>:</a:t>
            </a:r>
          </a:p>
          <a:p>
            <a:pPr algn="ctr"/>
            <a:endParaRPr lang="en-US" sz="40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45</a:t>
            </a:fld>
            <a:endParaRPr lang="en-US"/>
          </a:p>
        </p:txBody>
      </p:sp>
    </p:spTree>
    <p:extLst>
      <p:ext uri="{BB962C8B-B14F-4D97-AF65-F5344CB8AC3E}">
        <p14:creationId xmlns:p14="http://schemas.microsoft.com/office/powerpoint/2010/main" val="15553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2800" b="1" dirty="0">
                <a:latin typeface="Miriam Fixed" pitchFamily="49" charset="-79"/>
                <a:cs typeface="Miriam Fixed" pitchFamily="49" charset="-79"/>
              </a:rPr>
              <a:t>1. Polypeptides</a:t>
            </a:r>
            <a:r>
              <a:rPr lang="en-US" sz="2800" b="1" dirty="0" smtClean="0">
                <a:latin typeface="Miriam Fixed" pitchFamily="49" charset="-79"/>
                <a:cs typeface="Miriam Fixed" pitchFamily="49" charset="-79"/>
              </a:rPr>
              <a:t>.</a:t>
            </a:r>
          </a:p>
          <a:p>
            <a:pPr marL="0" indent="0" algn="ctr">
              <a:buNone/>
            </a:pPr>
            <a:endParaRPr lang="en-US" sz="2800" b="1" dirty="0">
              <a:latin typeface="Miriam Fixed" pitchFamily="49" charset="-79"/>
              <a:cs typeface="Miriam Fixed" pitchFamily="49" charset="-79"/>
            </a:endParaRPr>
          </a:p>
          <a:p>
            <a:pPr marL="0" indent="0" algn="ctr">
              <a:buNone/>
            </a:pPr>
            <a:r>
              <a:rPr lang="en-US" sz="2800" b="1" dirty="0">
                <a:latin typeface="Miriam Fixed" pitchFamily="49" charset="-79"/>
                <a:cs typeface="Miriam Fixed" pitchFamily="49" charset="-79"/>
              </a:rPr>
              <a:t>These hormones are composed </a:t>
            </a:r>
            <a:r>
              <a:rPr lang="en-US" sz="2800" b="1" dirty="0" smtClean="0">
                <a:latin typeface="Miriam Fixed" pitchFamily="49" charset="-79"/>
                <a:cs typeface="Miriam Fixed" pitchFamily="49" charset="-79"/>
              </a:rPr>
              <a:t>of chains </a:t>
            </a:r>
            <a:r>
              <a:rPr lang="en-US" sz="2800" b="1" dirty="0">
                <a:latin typeface="Miriam Fixed" pitchFamily="49" charset="-79"/>
                <a:cs typeface="Miriam Fixed" pitchFamily="49" charset="-79"/>
              </a:rPr>
              <a:t>of amino acids that are shorter than </a:t>
            </a:r>
            <a:r>
              <a:rPr lang="en-US" sz="2800" b="1" dirty="0" smtClean="0">
                <a:latin typeface="Miriam Fixed" pitchFamily="49" charset="-79"/>
                <a:cs typeface="Miriam Fixed" pitchFamily="49" charset="-79"/>
              </a:rPr>
              <a:t>about100 </a:t>
            </a:r>
            <a:r>
              <a:rPr lang="en-US" sz="2800" b="1" dirty="0">
                <a:latin typeface="Miriam Fixed" pitchFamily="49" charset="-79"/>
                <a:cs typeface="Miriam Fixed" pitchFamily="49" charset="-79"/>
              </a:rPr>
              <a:t>amino acids. Some important examples </a:t>
            </a:r>
            <a:r>
              <a:rPr lang="en-US" sz="2800" b="1" dirty="0" smtClean="0">
                <a:latin typeface="Miriam Fixed" pitchFamily="49" charset="-79"/>
                <a:cs typeface="Miriam Fixed" pitchFamily="49" charset="-79"/>
              </a:rPr>
              <a:t>include insulin </a:t>
            </a:r>
            <a:r>
              <a:rPr lang="en-US" sz="2800" b="1" dirty="0">
                <a:latin typeface="Miriam Fixed" pitchFamily="49" charset="-79"/>
                <a:cs typeface="Miriam Fixed" pitchFamily="49" charset="-79"/>
              </a:rPr>
              <a:t>and antidiuretic hormone (ADH).</a:t>
            </a:r>
          </a:p>
          <a:p>
            <a:pPr marL="0" indent="0" algn="ctr">
              <a:buNone/>
            </a:pPr>
            <a:endParaRPr lang="en-US" sz="2800"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46</a:t>
            </a:fld>
            <a:endParaRPr lang="en-US"/>
          </a:p>
        </p:txBody>
      </p:sp>
    </p:spTree>
    <p:extLst>
      <p:ext uri="{BB962C8B-B14F-4D97-AF65-F5344CB8AC3E}">
        <p14:creationId xmlns:p14="http://schemas.microsoft.com/office/powerpoint/2010/main" val="4125177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162800" cy="4191000"/>
          </a:xfrm>
          <a:ln>
            <a:solidFill>
              <a:srgbClr val="FF0000"/>
            </a:solidFill>
          </a:ln>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2800" b="1" dirty="0" smtClean="0">
                <a:latin typeface="Miriam Fixed" pitchFamily="49" charset="-79"/>
                <a:cs typeface="Miriam Fixed" pitchFamily="49" charset="-79"/>
              </a:rPr>
              <a:t>2.Glycoproteins</a:t>
            </a:r>
            <a:r>
              <a:rPr lang="en-US" sz="2800" b="1" dirty="0">
                <a:latin typeface="Miriam Fixed" pitchFamily="49" charset="-79"/>
                <a:cs typeface="Miriam Fixed" pitchFamily="49" charset="-79"/>
              </a:rPr>
              <a:t>.</a:t>
            </a:r>
            <a:endParaRPr lang="en-US" sz="2800" b="1" dirty="0" smtClean="0">
              <a:latin typeface="Miriam Fixed" pitchFamily="49" charset="-79"/>
              <a:cs typeface="Miriam Fixed" pitchFamily="49" charset="-79"/>
            </a:endParaRPr>
          </a:p>
          <a:p>
            <a:pPr marL="0" indent="0">
              <a:buNone/>
            </a:pPr>
            <a:endParaRPr lang="en-US" sz="2800" b="1" dirty="0" smtClean="0">
              <a:latin typeface="Miriam Fixed" pitchFamily="49" charset="-79"/>
              <a:cs typeface="Miriam Fixed" pitchFamily="49" charset="-79"/>
            </a:endParaRPr>
          </a:p>
          <a:p>
            <a:pPr marL="0" indent="0" algn="ctr">
              <a:buNone/>
            </a:pPr>
            <a:r>
              <a:rPr lang="en-US" sz="2800" b="1" dirty="0" smtClean="0">
                <a:latin typeface="Miriam Fixed" pitchFamily="49" charset="-79"/>
                <a:cs typeface="Miriam Fixed" pitchFamily="49" charset="-79"/>
              </a:rPr>
              <a:t>These </a:t>
            </a:r>
            <a:r>
              <a:rPr lang="en-US" sz="2800" b="1" dirty="0">
                <a:latin typeface="Miriam Fixed" pitchFamily="49" charset="-79"/>
                <a:cs typeface="Miriam Fixed" pitchFamily="49" charset="-79"/>
              </a:rPr>
              <a:t>are composed of a </a:t>
            </a:r>
            <a:r>
              <a:rPr lang="en-US" sz="2800" b="1" dirty="0" err="1" smtClean="0">
                <a:latin typeface="Miriam Fixed" pitchFamily="49" charset="-79"/>
                <a:cs typeface="Miriam Fixed" pitchFamily="49" charset="-79"/>
              </a:rPr>
              <a:t>polypep</a:t>
            </a:r>
            <a:r>
              <a:rPr lang="en-US" sz="2800" b="1" dirty="0" smtClean="0">
                <a:latin typeface="Miriam Fixed" pitchFamily="49" charset="-79"/>
                <a:cs typeface="Miriam Fixed" pitchFamily="49" charset="-79"/>
              </a:rPr>
              <a:t>-tide </a:t>
            </a:r>
            <a:r>
              <a:rPr lang="en-US" sz="2800" b="1" dirty="0">
                <a:latin typeface="Miriam Fixed" pitchFamily="49" charset="-79"/>
                <a:cs typeface="Miriam Fixed" pitchFamily="49" charset="-79"/>
              </a:rPr>
              <a:t>significantly longer than 100 amino acids </a:t>
            </a:r>
            <a:r>
              <a:rPr lang="en-US" sz="2800" b="1" dirty="0" smtClean="0">
                <a:latin typeface="Miriam Fixed" pitchFamily="49" charset="-79"/>
                <a:cs typeface="Miriam Fixed" pitchFamily="49" charset="-79"/>
              </a:rPr>
              <a:t>to which </a:t>
            </a:r>
            <a:r>
              <a:rPr lang="en-US" sz="2800" b="1" dirty="0">
                <a:latin typeface="Miriam Fixed" pitchFamily="49" charset="-79"/>
                <a:cs typeface="Miriam Fixed" pitchFamily="49" charset="-79"/>
              </a:rPr>
              <a:t>is attached a carbohydrate. </a:t>
            </a:r>
            <a:endParaRPr lang="en-US" sz="2800" b="1" dirty="0" smtClean="0">
              <a:latin typeface="Miriam Fixed" pitchFamily="49" charset="-79"/>
              <a:cs typeface="Miriam Fixed" pitchFamily="49" charset="-79"/>
            </a:endParaRPr>
          </a:p>
          <a:p>
            <a:pPr marL="0" indent="0">
              <a:buNone/>
            </a:pPr>
            <a:endParaRPr lang="en-US" sz="2800" b="1" dirty="0">
              <a:latin typeface="Miriam Fixed" pitchFamily="49" charset="-79"/>
              <a:cs typeface="Miriam Fixed" pitchFamily="49" charset="-79"/>
            </a:endParaRPr>
          </a:p>
          <a:p>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47</a:t>
            </a:fld>
            <a:endParaRPr lang="en-US"/>
          </a:p>
        </p:txBody>
      </p:sp>
    </p:spTree>
    <p:extLst>
      <p:ext uri="{BB962C8B-B14F-4D97-AF65-F5344CB8AC3E}">
        <p14:creationId xmlns:p14="http://schemas.microsoft.com/office/powerpoint/2010/main" val="966874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7239000" cy="3048000"/>
          </a:xfrm>
        </p:spPr>
        <p:txBody>
          <a:bodyPr>
            <a:noAutofit/>
          </a:bodyPr>
          <a:lstStyle/>
          <a:p>
            <a:pPr marL="0" indent="0" algn="ctr">
              <a:buNone/>
            </a:pPr>
            <a:r>
              <a:rPr lang="en-US" sz="2800" b="1" dirty="0">
                <a:latin typeface="Miriam Fixed" pitchFamily="49" charset="-79"/>
                <a:cs typeface="Miriam Fixed" pitchFamily="49" charset="-79"/>
              </a:rPr>
              <a:t>Examples </a:t>
            </a:r>
            <a:r>
              <a:rPr lang="en-US" sz="2800" b="1" dirty="0" smtClean="0">
                <a:latin typeface="Miriam Fixed" pitchFamily="49" charset="-79"/>
                <a:cs typeface="Miriam Fixed" pitchFamily="49" charset="-79"/>
              </a:rPr>
              <a:t>include;</a:t>
            </a:r>
          </a:p>
          <a:p>
            <a:pPr marL="0" indent="0" algn="ctr">
              <a:buNone/>
            </a:pPr>
            <a:endParaRPr lang="en-US" sz="2800" b="1" dirty="0" smtClean="0">
              <a:latin typeface="Miriam Fixed" pitchFamily="49" charset="-79"/>
              <a:cs typeface="Miriam Fixed" pitchFamily="49" charset="-79"/>
            </a:endParaRPr>
          </a:p>
          <a:p>
            <a:pPr marL="514350" indent="-514350">
              <a:buAutoNum type="arabicPeriod"/>
            </a:pPr>
            <a:r>
              <a:rPr lang="en-US" sz="2800" b="1" dirty="0" smtClean="0">
                <a:latin typeface="Miriam Fixed" pitchFamily="49" charset="-79"/>
                <a:cs typeface="Miriam Fixed" pitchFamily="49" charset="-79"/>
              </a:rPr>
              <a:t>follicle-stimulating </a:t>
            </a:r>
            <a:r>
              <a:rPr lang="en-US" sz="2800" b="1" dirty="0">
                <a:latin typeface="Miriam Fixed" pitchFamily="49" charset="-79"/>
                <a:cs typeface="Miriam Fixed" pitchFamily="49" charset="-79"/>
              </a:rPr>
              <a:t>hormone (FSH) and </a:t>
            </a:r>
            <a:endParaRPr lang="en-US" sz="2800" b="1" dirty="0" smtClean="0">
              <a:latin typeface="Miriam Fixed" pitchFamily="49" charset="-79"/>
              <a:cs typeface="Miriam Fixed" pitchFamily="49" charset="-79"/>
            </a:endParaRPr>
          </a:p>
          <a:p>
            <a:pPr marL="514350" indent="-514350">
              <a:lnSpc>
                <a:spcPct val="220000"/>
              </a:lnSpc>
              <a:buAutoNum type="arabicPeriod"/>
            </a:pPr>
            <a:r>
              <a:rPr lang="en-US" sz="2800" b="1" dirty="0" smtClean="0">
                <a:latin typeface="Miriam Fixed" pitchFamily="49" charset="-79"/>
                <a:cs typeface="Miriam Fixed" pitchFamily="49" charset="-79"/>
              </a:rPr>
              <a:t>luteinizing </a:t>
            </a:r>
            <a:r>
              <a:rPr lang="en-US" sz="2800" b="1" dirty="0">
                <a:latin typeface="Miriam Fixed" pitchFamily="49" charset="-79"/>
                <a:cs typeface="Miriam Fixed" pitchFamily="49" charset="-79"/>
              </a:rPr>
              <a:t>hormone (LH).</a:t>
            </a:r>
          </a:p>
          <a:p>
            <a:pPr marL="0" indent="0" algn="ctr">
              <a:buNone/>
            </a:pPr>
            <a:endParaRPr lang="en-US" sz="2800"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48</a:t>
            </a:fld>
            <a:endParaRPr lang="en-US"/>
          </a:p>
        </p:txBody>
      </p:sp>
    </p:spTree>
    <p:extLst>
      <p:ext uri="{BB962C8B-B14F-4D97-AF65-F5344CB8AC3E}">
        <p14:creationId xmlns:p14="http://schemas.microsoft.com/office/powerpoint/2010/main" val="764394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239000" cy="2971800"/>
          </a:xfrm>
          <a:ln>
            <a:solidFill>
              <a:srgbClr val="FF0000"/>
            </a:solidFill>
          </a:ln>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n-US" sz="2800" b="1" dirty="0">
                <a:latin typeface="Miriam Fixed" pitchFamily="49" charset="-79"/>
                <a:cs typeface="Miriam Fixed" pitchFamily="49" charset="-79"/>
              </a:rPr>
              <a:t>3. Amines.</a:t>
            </a:r>
          </a:p>
          <a:p>
            <a:pPr marL="0" indent="0" algn="ctr">
              <a:buNone/>
            </a:pPr>
            <a:r>
              <a:rPr lang="en-US" sz="2800" b="1" dirty="0">
                <a:latin typeface="Miriam Fixed" pitchFamily="49" charset="-79"/>
                <a:cs typeface="Miriam Fixed" pitchFamily="49" charset="-79"/>
              </a:rPr>
              <a:t>Derived from the amino acids tyrosine </a:t>
            </a:r>
            <a:r>
              <a:rPr lang="en-US" sz="2800" b="1" dirty="0" smtClean="0">
                <a:latin typeface="Miriam Fixed" pitchFamily="49" charset="-79"/>
                <a:cs typeface="Miriam Fixed" pitchFamily="49" charset="-79"/>
              </a:rPr>
              <a:t>and tryptophan</a:t>
            </a:r>
            <a:r>
              <a:rPr lang="en-US" sz="2800" b="1" dirty="0">
                <a:latin typeface="Miriam Fixed" pitchFamily="49" charset="-79"/>
                <a:cs typeface="Miriam Fixed" pitchFamily="49" charset="-79"/>
              </a:rPr>
              <a:t>, they include hormones secreted by </a:t>
            </a:r>
            <a:r>
              <a:rPr lang="en-US" sz="2800" b="1" dirty="0" smtClean="0">
                <a:latin typeface="Miriam Fixed" pitchFamily="49" charset="-79"/>
                <a:cs typeface="Miriam Fixed" pitchFamily="49" charset="-79"/>
              </a:rPr>
              <a:t>the adrenal </a:t>
            </a:r>
            <a:r>
              <a:rPr lang="en-US" sz="2800" b="1" dirty="0">
                <a:latin typeface="Miriam Fixed" pitchFamily="49" charset="-79"/>
                <a:cs typeface="Miriam Fixed" pitchFamily="49" charset="-79"/>
              </a:rPr>
              <a:t>medulla, thyroid, and pineal glands.</a:t>
            </a:r>
          </a:p>
          <a:p>
            <a:pPr algn="ctr"/>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49</a:t>
            </a:fld>
            <a:endParaRPr lang="en-US"/>
          </a:p>
        </p:txBody>
      </p:sp>
    </p:spTree>
    <p:extLst>
      <p:ext uri="{BB962C8B-B14F-4D97-AF65-F5344CB8AC3E}">
        <p14:creationId xmlns:p14="http://schemas.microsoft.com/office/powerpoint/2010/main" val="42927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gn="ctr"/>
            <a:r>
              <a:rPr lang="en-US" b="1" dirty="0" smtClean="0">
                <a:latin typeface="Miriam Fixed" pitchFamily="49" charset="-79"/>
                <a:cs typeface="Miriam Fixed" pitchFamily="49" charset="-79"/>
              </a:rPr>
              <a:t>GOALS…!!!</a:t>
            </a:r>
            <a:endParaRPr lang="en-US" b="1" dirty="0">
              <a:latin typeface="Miriam Fixed" pitchFamily="49" charset="-79"/>
              <a:cs typeface="Miriam Fixed" pitchFamily="49" charset="-79"/>
            </a:endParaRPr>
          </a:p>
        </p:txBody>
      </p:sp>
      <p:sp>
        <p:nvSpPr>
          <p:cNvPr id="3" name="Content Placeholder 2"/>
          <p:cNvSpPr>
            <a:spLocks noGrp="1"/>
          </p:cNvSpPr>
          <p:nvPr>
            <p:ph idx="1"/>
          </p:nvPr>
        </p:nvSpPr>
        <p:spPr>
          <a:xfrm>
            <a:off x="228600" y="1447800"/>
            <a:ext cx="7924800" cy="4678363"/>
          </a:xfrm>
        </p:spPr>
        <p:txBody>
          <a:bodyPr>
            <a:normAutofit/>
          </a:bodyPr>
          <a:lstStyle/>
          <a:p>
            <a:pPr marL="514350" indent="-514350">
              <a:buAutoNum type="arabicPeriod"/>
            </a:pPr>
            <a:r>
              <a:rPr lang="en-US" sz="2800" b="1" dirty="0" smtClean="0">
                <a:latin typeface="Miriam Fixed" pitchFamily="49" charset="-79"/>
                <a:cs typeface="Miriam Fixed" pitchFamily="49" charset="-79"/>
              </a:rPr>
              <a:t>Discuss Briefly About Cell Signaling.</a:t>
            </a:r>
          </a:p>
          <a:p>
            <a:pPr marL="514350" indent="-514350">
              <a:buAutoNum type="arabicPeriod"/>
            </a:pPr>
            <a:r>
              <a:rPr lang="en-US" sz="2800" b="1" dirty="0" smtClean="0">
                <a:latin typeface="Miriam Fixed" pitchFamily="49" charset="-79"/>
                <a:cs typeface="Miriam Fixed" pitchFamily="49" charset="-79"/>
              </a:rPr>
              <a:t>Define Endocrine Signaling.</a:t>
            </a:r>
          </a:p>
          <a:p>
            <a:pPr marL="514350" indent="-514350">
              <a:buAutoNum type="arabicPeriod"/>
            </a:pPr>
            <a:r>
              <a:rPr lang="en-US" sz="2800" b="1" dirty="0" smtClean="0">
                <a:latin typeface="Miriam Fixed" pitchFamily="49" charset="-79"/>
                <a:cs typeface="Miriam Fixed" pitchFamily="49" charset="-79"/>
              </a:rPr>
              <a:t>Discuss The Mechanisms In Endocrine Signaling.</a:t>
            </a:r>
          </a:p>
          <a:p>
            <a:pPr marL="514350" indent="-514350">
              <a:buAutoNum type="arabicPeriod"/>
            </a:pPr>
            <a:r>
              <a:rPr lang="en-US" sz="2800" b="1" dirty="0" smtClean="0">
                <a:latin typeface="Miriam Fixed" pitchFamily="49" charset="-79"/>
                <a:cs typeface="Miriam Fixed" pitchFamily="49" charset="-79"/>
              </a:rPr>
              <a:t>Give Examples Of Endocrine Signaling And How They Work.</a:t>
            </a:r>
          </a:p>
          <a:p>
            <a:pPr marL="514350" indent="-514350">
              <a:buAutoNum type="arabicPeriod"/>
            </a:pPr>
            <a:r>
              <a:rPr lang="en-US" sz="2800" b="1" dirty="0" smtClean="0">
                <a:latin typeface="Miriam Fixed" pitchFamily="49" charset="-79"/>
                <a:cs typeface="Miriam Fixed" pitchFamily="49" charset="-79"/>
              </a:rPr>
              <a:t>Give Importance Of Endocrine Signaling.</a:t>
            </a:r>
          </a:p>
          <a:p>
            <a:pPr marL="0" indent="0">
              <a:buNone/>
            </a:pPr>
            <a:endParaRPr lang="en-US" sz="2800" b="1" dirty="0" smtClean="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5</a:t>
            </a:fld>
            <a:endParaRPr lang="en-US"/>
          </a:p>
        </p:txBody>
      </p:sp>
    </p:spTree>
    <p:extLst>
      <p:ext uri="{BB962C8B-B14F-4D97-AF65-F5344CB8AC3E}">
        <p14:creationId xmlns:p14="http://schemas.microsoft.com/office/powerpoint/2010/main" val="29623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7315200" cy="2569536"/>
          </a:xfrm>
          <a:ln>
            <a:solidFill>
              <a:srgbClr val="FF0000"/>
            </a:solidFill>
          </a:ln>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b="1" dirty="0">
                <a:latin typeface="Miriam Fixed" pitchFamily="49" charset="-79"/>
                <a:cs typeface="Miriam Fixed" pitchFamily="49" charset="-79"/>
              </a:rPr>
              <a:t>4. Steroids.</a:t>
            </a:r>
          </a:p>
          <a:p>
            <a:pPr marL="0" indent="0" algn="ctr">
              <a:buNone/>
            </a:pPr>
            <a:r>
              <a:rPr lang="en-US" b="1" dirty="0">
                <a:latin typeface="Miriam Fixed" pitchFamily="49" charset="-79"/>
                <a:cs typeface="Miriam Fixed" pitchFamily="49" charset="-79"/>
              </a:rPr>
              <a:t>These hormones are lipids derived </a:t>
            </a:r>
            <a:r>
              <a:rPr lang="en-US" b="1" dirty="0" smtClean="0">
                <a:latin typeface="Miriam Fixed" pitchFamily="49" charset="-79"/>
                <a:cs typeface="Miriam Fixed" pitchFamily="49" charset="-79"/>
              </a:rPr>
              <a:t>from cholesterol</a:t>
            </a:r>
            <a:r>
              <a:rPr lang="en-US" b="1" dirty="0">
                <a:latin typeface="Miriam Fixed" pitchFamily="49" charset="-79"/>
                <a:cs typeface="Miriam Fixed" pitchFamily="49" charset="-79"/>
              </a:rPr>
              <a:t>, and include the hormones </a:t>
            </a:r>
            <a:r>
              <a:rPr lang="en-US" b="1" dirty="0" smtClean="0">
                <a:latin typeface="Miriam Fixed" pitchFamily="49" charset="-79"/>
                <a:cs typeface="Miriam Fixed" pitchFamily="49" charset="-79"/>
              </a:rPr>
              <a:t>testosterone, estradiol</a:t>
            </a:r>
            <a:r>
              <a:rPr lang="en-US" b="1" dirty="0">
                <a:latin typeface="Miriam Fixed" pitchFamily="49" charset="-79"/>
                <a:cs typeface="Miriam Fixed" pitchFamily="49" charset="-79"/>
              </a:rPr>
              <a:t>, progesterone, and cortisol.</a:t>
            </a:r>
          </a:p>
          <a:p>
            <a:pPr algn="ct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50</a:t>
            </a:fld>
            <a:endParaRPr lang="en-US"/>
          </a:p>
        </p:txBody>
      </p:sp>
    </p:spTree>
    <p:extLst>
      <p:ext uri="{BB962C8B-B14F-4D97-AF65-F5344CB8AC3E}">
        <p14:creationId xmlns:p14="http://schemas.microsoft.com/office/powerpoint/2010/main" val="1463702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28600"/>
            <a:ext cx="4495800" cy="63246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51</a:t>
            </a:fld>
            <a:endParaRPr lang="en-US"/>
          </a:p>
        </p:txBody>
      </p:sp>
    </p:spTree>
    <p:extLst>
      <p:ext uri="{BB962C8B-B14F-4D97-AF65-F5344CB8AC3E}">
        <p14:creationId xmlns:p14="http://schemas.microsoft.com/office/powerpoint/2010/main" val="475791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848600" cy="114300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dirty="0" smtClean="0">
                <a:latin typeface="Miriam Fixed" pitchFamily="49" charset="-79"/>
                <a:cs typeface="Miriam Fixed" pitchFamily="49" charset="-79"/>
              </a:rPr>
              <a:t>MORE ABOUT STEROIDS AND PEPTIDE HORMONES</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057400"/>
            <a:ext cx="7239000" cy="4398336"/>
          </a:xfrm>
        </p:spPr>
        <p:txBody>
          <a:bodyPr>
            <a:noAutofit/>
          </a:bodyPr>
          <a:lstStyle/>
          <a:p>
            <a:pPr marL="0" indent="0">
              <a:buNone/>
            </a:pPr>
            <a:r>
              <a:rPr lang="en-US" sz="2800" b="1" u="sng" dirty="0">
                <a:solidFill>
                  <a:srgbClr val="FF0000"/>
                </a:solidFill>
                <a:latin typeface="Miriam Fixed" pitchFamily="49" charset="-79"/>
                <a:cs typeface="Miriam Fixed" pitchFamily="49" charset="-79"/>
              </a:rPr>
              <a:t>Steroid</a:t>
            </a:r>
            <a:r>
              <a:rPr lang="en-US" sz="2800" b="1" dirty="0">
                <a:latin typeface="Miriam Fixed" pitchFamily="49" charset="-79"/>
                <a:cs typeface="Miriam Fixed" pitchFamily="49" charset="-79"/>
              </a:rPr>
              <a:t> </a:t>
            </a:r>
            <a:r>
              <a:rPr lang="en-US" sz="2800" b="1" u="sng" dirty="0">
                <a:solidFill>
                  <a:srgbClr val="FF0000"/>
                </a:solidFill>
                <a:latin typeface="Miriam Fixed" pitchFamily="49" charset="-79"/>
                <a:cs typeface="Miriam Fixed" pitchFamily="49" charset="-79"/>
              </a:rPr>
              <a:t>hormones</a:t>
            </a:r>
            <a:r>
              <a:rPr lang="en-US" sz="2800" b="1" dirty="0">
                <a:latin typeface="Miriam Fixed" pitchFamily="49" charset="-79"/>
                <a:cs typeface="Miriam Fixed" pitchFamily="49" charset="-79"/>
              </a:rPr>
              <a:t>: </a:t>
            </a:r>
            <a:endParaRPr lang="en-US" sz="2800" b="1" dirty="0" smtClean="0">
              <a:latin typeface="Miriam Fixed" pitchFamily="49" charset="-79"/>
              <a:cs typeface="Miriam Fixed" pitchFamily="49" charset="-79"/>
            </a:endParaRPr>
          </a:p>
          <a:p>
            <a:pPr marL="0" indent="0">
              <a:buNone/>
            </a:pPr>
            <a:r>
              <a:rPr lang="en-US" sz="2800" b="1" dirty="0" smtClean="0">
                <a:latin typeface="Miriam Fixed" pitchFamily="49" charset="-79"/>
                <a:cs typeface="Miriam Fixed" pitchFamily="49" charset="-79"/>
              </a:rPr>
              <a:t>these </a:t>
            </a:r>
            <a:r>
              <a:rPr lang="en-US" sz="2800" b="1" dirty="0">
                <a:latin typeface="Miriam Fixed" pitchFamily="49" charset="-79"/>
                <a:cs typeface="Miriam Fixed" pitchFamily="49" charset="-79"/>
              </a:rPr>
              <a:t>are lipids formed from cholesterol. They travel around the body bound to carrier proteins as they are water-insoluble. Once they have entered the target cell, they bind directly to nuclear receptors, which then travel into the nucleus. </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52</a:t>
            </a:fld>
            <a:endParaRPr lang="en-US"/>
          </a:p>
        </p:txBody>
      </p:sp>
    </p:spTree>
    <p:extLst>
      <p:ext uri="{BB962C8B-B14F-4D97-AF65-F5344CB8AC3E}">
        <p14:creationId xmlns:p14="http://schemas.microsoft.com/office/powerpoint/2010/main" val="131471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b="1" dirty="0">
                <a:latin typeface="Miriam Fixed" pitchFamily="49" charset="-79"/>
                <a:cs typeface="Miriam Fixed" pitchFamily="49" charset="-79"/>
              </a:rPr>
              <a:t>These hormones directly regulate gene expression of target genes. Examples include cortisol and oestrogen.</a:t>
            </a:r>
          </a:p>
          <a:p>
            <a:pPr marL="0" indent="0">
              <a:buNone/>
            </a:pPr>
            <a:endParaRPr lang="en-US" sz="40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53</a:t>
            </a:fld>
            <a:endParaRPr lang="en-US"/>
          </a:p>
        </p:txBody>
      </p:sp>
    </p:spTree>
    <p:extLst>
      <p:ext uri="{BB962C8B-B14F-4D97-AF65-F5344CB8AC3E}">
        <p14:creationId xmlns:p14="http://schemas.microsoft.com/office/powerpoint/2010/main" val="2962433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solidFill>
                  <a:srgbClr val="FF0000"/>
                </a:solidFill>
                <a:latin typeface="Miriam Fixed" pitchFamily="49" charset="-79"/>
                <a:cs typeface="Miriam Fixed" pitchFamily="49" charset="-79"/>
              </a:rPr>
              <a:t>Peptide</a:t>
            </a:r>
            <a:r>
              <a:rPr lang="en-US" b="1" dirty="0">
                <a:latin typeface="Miriam Fixed" pitchFamily="49" charset="-79"/>
                <a:cs typeface="Miriam Fixed" pitchFamily="49" charset="-79"/>
              </a:rPr>
              <a:t> </a:t>
            </a:r>
            <a:r>
              <a:rPr lang="en-US" b="1" dirty="0">
                <a:solidFill>
                  <a:srgbClr val="FF0000"/>
                </a:solidFill>
                <a:latin typeface="Miriam Fixed" pitchFamily="49" charset="-79"/>
                <a:cs typeface="Miriam Fixed" pitchFamily="49" charset="-79"/>
              </a:rPr>
              <a:t>hormones</a:t>
            </a:r>
            <a:r>
              <a:rPr lang="en-US" b="1" dirty="0">
                <a:latin typeface="Miriam Fixed" pitchFamily="49" charset="-79"/>
                <a:cs typeface="Miriam Fixed" pitchFamily="49" charset="-79"/>
              </a:rPr>
              <a:t>: </a:t>
            </a:r>
            <a:endParaRPr lang="en-US" b="1" dirty="0" smtClean="0">
              <a:latin typeface="Miriam Fixed" pitchFamily="49" charset="-79"/>
              <a:cs typeface="Miriam Fixed" pitchFamily="49" charset="-79"/>
            </a:endParaRPr>
          </a:p>
          <a:p>
            <a:pPr marL="0" indent="0">
              <a:buNone/>
            </a:pPr>
            <a:endParaRPr lang="en-US" b="1" dirty="0">
              <a:latin typeface="Miriam Fixed" pitchFamily="49" charset="-79"/>
              <a:cs typeface="Miriam Fixed" pitchFamily="49" charset="-79"/>
            </a:endParaRPr>
          </a:p>
          <a:p>
            <a:pPr marL="0" indent="0">
              <a:buNone/>
            </a:pPr>
            <a:r>
              <a:rPr lang="en-US" b="1" dirty="0" smtClean="0">
                <a:latin typeface="Miriam Fixed" pitchFamily="49" charset="-79"/>
                <a:cs typeface="Miriam Fixed" pitchFamily="49" charset="-79"/>
              </a:rPr>
              <a:t>these </a:t>
            </a:r>
            <a:r>
              <a:rPr lang="en-US" b="1" dirty="0">
                <a:latin typeface="Miriam Fixed" pitchFamily="49" charset="-79"/>
                <a:cs typeface="Miriam Fixed" pitchFamily="49" charset="-79"/>
              </a:rPr>
              <a:t>are made from strings of amino acids. They are often made in the cell in advance and packaged into secretory vesicles until the signal is received for them to be released via exocytosis.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54</a:t>
            </a:fld>
            <a:endParaRPr lang="en-US"/>
          </a:p>
        </p:txBody>
      </p:sp>
    </p:spTree>
    <p:extLst>
      <p:ext uri="{BB962C8B-B14F-4D97-AF65-F5344CB8AC3E}">
        <p14:creationId xmlns:p14="http://schemas.microsoft.com/office/powerpoint/2010/main" val="577335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3505200"/>
          </a:xfrm>
        </p:spPr>
        <p:txBody>
          <a:bodyPr>
            <a:normAutofit/>
          </a:bodyPr>
          <a:lstStyle/>
          <a:p>
            <a:pPr marL="0" indent="0">
              <a:buNone/>
            </a:pPr>
            <a:r>
              <a:rPr lang="en-US" sz="2800" b="1" dirty="0">
                <a:latin typeface="Miriam Fixed" pitchFamily="49" charset="-79"/>
                <a:cs typeface="Miriam Fixed" pitchFamily="49" charset="-79"/>
              </a:rPr>
              <a:t>Peptide hormones are often made in a longer form (called pre-hormone or pre-pro-hormone) which are then cleaved to create the mature form. When released, they will bind to cell-surface receptors and trigger a response inside the target cell.</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55</a:t>
            </a:fld>
            <a:endParaRPr lang="en-US"/>
          </a:p>
        </p:txBody>
      </p:sp>
    </p:spTree>
    <p:extLst>
      <p:ext uri="{BB962C8B-B14F-4D97-AF65-F5344CB8AC3E}">
        <p14:creationId xmlns:p14="http://schemas.microsoft.com/office/powerpoint/2010/main" val="4091095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b="1" dirty="0">
                <a:latin typeface="Miriam Fixed" pitchFamily="49" charset="-79"/>
                <a:cs typeface="Miriam Fixed" pitchFamily="49" charset="-79"/>
              </a:rPr>
              <a:t>Peptide hormones usually bind to G-protein coupled receptors (GPCR) or tyrosine kinase receptors. Examples of peptide hormones include insulin, ACTH and thyroid stimulating hormone (TSH).</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56</a:t>
            </a:fld>
            <a:endParaRPr lang="en-US"/>
          </a:p>
        </p:txBody>
      </p:sp>
    </p:spTree>
    <p:extLst>
      <p:ext uri="{BB962C8B-B14F-4D97-AF65-F5344CB8AC3E}">
        <p14:creationId xmlns:p14="http://schemas.microsoft.com/office/powerpoint/2010/main" val="1560709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43000"/>
          </a:xfrm>
          <a:scene3d>
            <a:camera prst="perspectiveHeroicExtremeRightFacing"/>
            <a:lightRig rig="threePt" dir="t"/>
          </a:scene3d>
          <a:sp3d>
            <a:bevelT w="114300" prst="hardEdge"/>
          </a:sp3d>
        </p:spPr>
        <p:style>
          <a:lnRef idx="0">
            <a:scrgbClr r="0" g="0" b="0"/>
          </a:lnRef>
          <a:fillRef idx="1003">
            <a:schemeClr val="dk2"/>
          </a:fillRef>
          <a:effectRef idx="0">
            <a:scrgbClr r="0" g="0" b="0"/>
          </a:effectRef>
          <a:fontRef idx="major"/>
        </p:style>
        <p:txBody>
          <a:bodyPr>
            <a:normAutofit fontScale="90000"/>
          </a:bodyPr>
          <a:lstStyle/>
          <a:p>
            <a:pPr algn="ctr"/>
            <a:r>
              <a:rPr lang="en-US" dirty="0" smtClean="0">
                <a:solidFill>
                  <a:schemeClr val="bg1"/>
                </a:solidFill>
                <a:latin typeface="Miriam Fixed" pitchFamily="49" charset="-79"/>
                <a:cs typeface="Miriam Fixed" pitchFamily="49" charset="-79"/>
              </a:rPr>
              <a:t>HOW THEN DOES ENDOCRINE SIGNALING HAPPEN?</a:t>
            </a:r>
            <a:endParaRPr lang="en-US" dirty="0">
              <a:solidFill>
                <a:schemeClr val="bg1"/>
              </a:solidFill>
              <a:latin typeface="Miriam Fixed" pitchFamily="49" charset="-79"/>
              <a:cs typeface="Miriam Fixed" pitchFamily="49"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09800"/>
            <a:ext cx="6705600" cy="3962400"/>
          </a:xfrm>
          <a:prstGeom prst="rect">
            <a:avLst/>
          </a:prstGeom>
        </p:spPr>
      </p:pic>
      <p:sp>
        <p:nvSpPr>
          <p:cNvPr id="3" name="Footer Placeholder 2"/>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57</a:t>
            </a:fld>
            <a:endParaRPr lang="en-US"/>
          </a:p>
        </p:txBody>
      </p:sp>
    </p:spTree>
    <p:extLst>
      <p:ext uri="{BB962C8B-B14F-4D97-AF65-F5344CB8AC3E}">
        <p14:creationId xmlns:p14="http://schemas.microsoft.com/office/powerpoint/2010/main" val="2897787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b="1" dirty="0" smtClean="0">
                <a:latin typeface="Miriam Fixed" pitchFamily="49" charset="-79"/>
                <a:cs typeface="Miriam Fixed" pitchFamily="49" charset="-79"/>
              </a:rPr>
              <a:t>ILLUSTRATION…</a:t>
            </a:r>
            <a:endParaRPr lang="en-US" b="1" dirty="0">
              <a:latin typeface="Miriam Fixed" pitchFamily="49" charset="-79"/>
              <a:cs typeface="Miriam Fixed" pitchFamily="49" charset="-79"/>
            </a:endParaRPr>
          </a:p>
        </p:txBody>
      </p:sp>
      <p:pic>
        <p:nvPicPr>
          <p:cNvPr id="4" name="Endocrine Signalli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371600"/>
            <a:ext cx="7315200" cy="4953794"/>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58</a:t>
            </a:fld>
            <a:endParaRPr lang="en-US"/>
          </a:p>
        </p:txBody>
      </p:sp>
    </p:spTree>
    <p:extLst>
      <p:ext uri="{BB962C8B-B14F-4D97-AF65-F5344CB8AC3E}">
        <p14:creationId xmlns:p14="http://schemas.microsoft.com/office/powerpoint/2010/main" val="13343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315200" cy="670560"/>
          </a:xfrm>
        </p:spPr>
        <p:style>
          <a:lnRef idx="1">
            <a:schemeClr val="accent2"/>
          </a:lnRef>
          <a:fillRef idx="3">
            <a:schemeClr val="accent2"/>
          </a:fillRef>
          <a:effectRef idx="2">
            <a:schemeClr val="accent2"/>
          </a:effectRef>
          <a:fontRef idx="minor">
            <a:schemeClr val="lt1"/>
          </a:fontRef>
        </p:style>
        <p:txBody>
          <a:bodyPr/>
          <a:lstStyle/>
          <a:p>
            <a:pPr algn="ct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riam Fixed" pitchFamily="49" charset="-79"/>
                <a:cs typeface="Miriam Fixed" pitchFamily="49" charset="-79"/>
              </a:rPr>
              <a:t>ENDOCRINE PATHWAYS </a:t>
            </a:r>
            <a:endPar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riam Fixed" pitchFamily="49" charset="-79"/>
              <a:cs typeface="Miriam Fixed" pitchFamily="49" charset="-79"/>
            </a:endParaRPr>
          </a:p>
        </p:txBody>
      </p:sp>
      <p:sp>
        <p:nvSpPr>
          <p:cNvPr id="3" name="Footer Placeholder 2"/>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59</a:t>
            </a:fld>
            <a:endParaRPr lang="en-US"/>
          </a:p>
        </p:txBody>
      </p:sp>
    </p:spTree>
    <p:extLst>
      <p:ext uri="{BB962C8B-B14F-4D97-AF65-F5344CB8AC3E}">
        <p14:creationId xmlns:p14="http://schemas.microsoft.com/office/powerpoint/2010/main" val="48100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iriam Fixed" pitchFamily="49" charset="-79"/>
                <a:cs typeface="Miriam Fixed" pitchFamily="49" charset="-79"/>
              </a:rPr>
              <a:t>Introduction</a:t>
            </a:r>
            <a:endParaRPr lang="en-US" b="1" dirty="0">
              <a:latin typeface="Miriam Fixed" pitchFamily="49" charset="-79"/>
              <a:cs typeface="Miriam Fixed" pitchFamily="49" charset="-79"/>
            </a:endParaRPr>
          </a:p>
        </p:txBody>
      </p:sp>
      <p:sp>
        <p:nvSpPr>
          <p:cNvPr id="3" name="Content Placeholder 2"/>
          <p:cNvSpPr>
            <a:spLocks noGrp="1"/>
          </p:cNvSpPr>
          <p:nvPr>
            <p:ph idx="1"/>
          </p:nvPr>
        </p:nvSpPr>
        <p:spPr>
          <a:xfrm>
            <a:off x="457200" y="2667000"/>
            <a:ext cx="7239000" cy="3788736"/>
          </a:xfrm>
        </p:spPr>
        <p:txBody>
          <a:bodyPr/>
          <a:lstStyle/>
          <a:p>
            <a:pPr marL="0" indent="0">
              <a:buNone/>
            </a:pPr>
            <a:r>
              <a:rPr lang="en-US" b="1" dirty="0" smtClean="0">
                <a:latin typeface="Miriam Fixed" pitchFamily="49" charset="-79"/>
                <a:cs typeface="Miriam Fixed" pitchFamily="49" charset="-79"/>
              </a:rPr>
              <a:t>1. Proper body functioning requires that the body should be able to; </a:t>
            </a:r>
            <a:r>
              <a:rPr lang="en-US" b="1" i="1" u="sng" dirty="0" smtClean="0">
                <a:latin typeface="Miriam Fixed" pitchFamily="49" charset="-79"/>
                <a:cs typeface="Miriam Fixed" pitchFamily="49" charset="-79"/>
              </a:rPr>
              <a:t>respond to communications</a:t>
            </a:r>
            <a:r>
              <a:rPr lang="en-US" b="1" dirty="0" smtClean="0">
                <a:latin typeface="Miriam Fixed" pitchFamily="49" charset="-79"/>
                <a:cs typeface="Miriam Fixed" pitchFamily="49" charset="-79"/>
              </a:rPr>
              <a:t> from both the </a:t>
            </a:r>
            <a:r>
              <a:rPr lang="en-US" b="1" i="1" u="sng" dirty="0" smtClean="0">
                <a:latin typeface="Miriam Fixed" pitchFamily="49" charset="-79"/>
                <a:cs typeface="Miriam Fixed" pitchFamily="49" charset="-79"/>
              </a:rPr>
              <a:t>internal</a:t>
            </a:r>
            <a:r>
              <a:rPr lang="en-US" b="1" dirty="0" smtClean="0">
                <a:latin typeface="Miriam Fixed" pitchFamily="49" charset="-79"/>
                <a:cs typeface="Miriam Fixed" pitchFamily="49" charset="-79"/>
              </a:rPr>
              <a:t> and </a:t>
            </a:r>
            <a:r>
              <a:rPr lang="en-US" b="1" i="1" u="sng" dirty="0" smtClean="0">
                <a:latin typeface="Miriam Fixed" pitchFamily="49" charset="-79"/>
                <a:cs typeface="Miriam Fixed" pitchFamily="49" charset="-79"/>
              </a:rPr>
              <a:t>external environment</a:t>
            </a:r>
            <a:r>
              <a:rPr lang="en-US" b="1" dirty="0" smtClean="0">
                <a:latin typeface="Miriam Fixed" pitchFamily="49" charset="-79"/>
                <a:cs typeface="Miriam Fixed" pitchFamily="49" charset="-79"/>
              </a:rPr>
              <a:t>. </a:t>
            </a:r>
            <a:endParaRPr lang="en-US"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6</a:t>
            </a:fld>
            <a:endParaRPr lang="en-US"/>
          </a:p>
        </p:txBody>
      </p:sp>
    </p:spTree>
    <p:extLst>
      <p:ext uri="{BB962C8B-B14F-4D97-AF65-F5344CB8AC3E}">
        <p14:creationId xmlns:p14="http://schemas.microsoft.com/office/powerpoint/2010/main" val="38999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800784"/>
          </a:xfrm>
        </p:spPr>
        <p:style>
          <a:lnRef idx="1">
            <a:schemeClr val="accent5"/>
          </a:lnRef>
          <a:fillRef idx="2">
            <a:schemeClr val="accent5"/>
          </a:fillRef>
          <a:effectRef idx="1">
            <a:schemeClr val="accent5"/>
          </a:effectRef>
          <a:fontRef idx="minor">
            <a:schemeClr val="dk1"/>
          </a:fontRef>
        </p:style>
        <p:txBody>
          <a:bodyPr/>
          <a:lstStyle/>
          <a:p>
            <a:r>
              <a:rPr lang="en-US" b="1" dirty="0" smtClean="0">
                <a:latin typeface="Miriam Fixed" pitchFamily="49" charset="-79"/>
                <a:cs typeface="Miriam Fixed" pitchFamily="49" charset="-79"/>
              </a:rPr>
              <a:t>Endocrine pathways?</a:t>
            </a:r>
          </a:p>
          <a:p>
            <a:pPr marL="0" indent="0">
              <a:buNone/>
            </a:pPr>
            <a:endParaRPr lang="en-US" b="1" dirty="0" smtClean="0">
              <a:latin typeface="Miriam Fixed" pitchFamily="49" charset="-79"/>
              <a:cs typeface="Miriam Fixed" pitchFamily="49" charset="-79"/>
            </a:endParaRPr>
          </a:p>
          <a:p>
            <a:pPr marL="0" indent="0">
              <a:buNone/>
            </a:pPr>
            <a:r>
              <a:rPr lang="en-US" b="1" dirty="0" smtClean="0">
                <a:latin typeface="Miriam Fixed" pitchFamily="49" charset="-79"/>
                <a:cs typeface="Miriam Fixed" pitchFamily="49" charset="-79"/>
              </a:rPr>
              <a:t>These are the various routes, or paths, that hormones take from the glands to the target cells in the body. Different hormones take different routes and cause different effects. </a:t>
            </a: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60</a:t>
            </a:fld>
            <a:endParaRPr lang="en-US"/>
          </a:p>
        </p:txBody>
      </p:sp>
    </p:spTree>
    <p:extLst>
      <p:ext uri="{BB962C8B-B14F-4D97-AF65-F5344CB8AC3E}">
        <p14:creationId xmlns:p14="http://schemas.microsoft.com/office/powerpoint/2010/main" val="5223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7391400" cy="1295400"/>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en-US" sz="3200" b="1" dirty="0" smtClean="0">
                <a:latin typeface="Miriam Fixed" pitchFamily="49" charset="-79"/>
                <a:cs typeface="Miriam Fixed" pitchFamily="49" charset="-79"/>
              </a:rPr>
              <a:t>Examples of endocrine pathways include; </a:t>
            </a:r>
            <a:endParaRPr lang="en-US" sz="32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61</a:t>
            </a:fld>
            <a:endParaRPr lang="en-US"/>
          </a:p>
        </p:txBody>
      </p:sp>
    </p:spTree>
    <p:extLst>
      <p:ext uri="{BB962C8B-B14F-4D97-AF65-F5344CB8AC3E}">
        <p14:creationId xmlns:p14="http://schemas.microsoft.com/office/powerpoint/2010/main" val="23900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01040"/>
          </a:xfrm>
        </p:spPr>
        <p:style>
          <a:lnRef idx="1">
            <a:schemeClr val="dk1"/>
          </a:lnRef>
          <a:fillRef idx="2">
            <a:schemeClr val="dk1"/>
          </a:fillRef>
          <a:effectRef idx="1">
            <a:schemeClr val="dk1"/>
          </a:effectRef>
          <a:fontRef idx="minor">
            <a:schemeClr val="dk1"/>
          </a:fontRef>
        </p:style>
        <p:txBody>
          <a:bodyPr/>
          <a:lstStyle/>
          <a:p>
            <a:pPr algn="ctr"/>
            <a:r>
              <a:rPr lang="en-US" dirty="0" smtClean="0">
                <a:latin typeface="Miriam Fixed" pitchFamily="49" charset="-79"/>
                <a:cs typeface="Miriam Fixed" pitchFamily="49" charset="-79"/>
              </a:rPr>
              <a:t>THYROID SIGNALING</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1905000"/>
            <a:ext cx="7239000" cy="4550736"/>
          </a:xfrm>
        </p:spPr>
        <p:txBody>
          <a:bodyPr>
            <a:normAutofit/>
          </a:bodyPr>
          <a:lstStyle/>
          <a:p>
            <a:r>
              <a:rPr lang="en-US" sz="2800" b="1" dirty="0">
                <a:latin typeface="Miriam Fixed" pitchFamily="49" charset="-79"/>
                <a:cs typeface="Miriam Fixed" pitchFamily="49" charset="-79"/>
              </a:rPr>
              <a:t>Function: </a:t>
            </a:r>
            <a:endParaRPr lang="en-US" sz="2800" b="1" dirty="0" smtClean="0">
              <a:latin typeface="Miriam Fixed" pitchFamily="49" charset="-79"/>
              <a:cs typeface="Miriam Fixed" pitchFamily="49" charset="-79"/>
            </a:endParaRPr>
          </a:p>
          <a:p>
            <a:pPr marL="0" indent="0">
              <a:buNone/>
            </a:pPr>
            <a:endParaRPr lang="en-US" sz="2800" b="1" dirty="0" smtClean="0">
              <a:latin typeface="Miriam Fixed" pitchFamily="49" charset="-79"/>
              <a:cs typeface="Miriam Fixed" pitchFamily="49" charset="-79"/>
            </a:endParaRPr>
          </a:p>
          <a:p>
            <a:pPr marL="0" indent="0">
              <a:buNone/>
            </a:pPr>
            <a:r>
              <a:rPr lang="en-US" sz="2800" b="1" dirty="0" smtClean="0">
                <a:latin typeface="Miriam Fixed" pitchFamily="49" charset="-79"/>
                <a:cs typeface="Miriam Fixed" pitchFamily="49" charset="-79"/>
              </a:rPr>
              <a:t>metabolic </a:t>
            </a:r>
            <a:r>
              <a:rPr lang="en-US" sz="2800" b="1" dirty="0">
                <a:latin typeface="Miriam Fixed" pitchFamily="49" charset="-79"/>
                <a:cs typeface="Miriam Fixed" pitchFamily="49" charset="-79"/>
              </a:rPr>
              <a:t>control (conversion of food to energy). The thyroid hormones T4 and T3 require iodine to function. A lack of iodine can lead to thyroid-related </a:t>
            </a:r>
            <a:r>
              <a:rPr lang="en-US" sz="2800" b="1" dirty="0" smtClean="0">
                <a:latin typeface="Miriam Fixed" pitchFamily="49" charset="-79"/>
                <a:cs typeface="Miriam Fixed" pitchFamily="49" charset="-79"/>
              </a:rPr>
              <a:t>diseases.</a:t>
            </a:r>
            <a:endParaRPr lang="en-US" sz="2800"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62</a:t>
            </a:fld>
            <a:endParaRPr lang="en-US"/>
          </a:p>
        </p:txBody>
      </p:sp>
    </p:spTree>
    <p:extLst>
      <p:ext uri="{BB962C8B-B14F-4D97-AF65-F5344CB8AC3E}">
        <p14:creationId xmlns:p14="http://schemas.microsoft.com/office/powerpoint/2010/main" val="11429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a:latin typeface="Miriam Fixed" pitchFamily="49" charset="-79"/>
                <a:cs typeface="Miriam Fixed" pitchFamily="49" charset="-79"/>
              </a:rPr>
              <a:t>Hormone released from the hypothalamus: </a:t>
            </a:r>
            <a:r>
              <a:rPr lang="en-US" sz="3200" b="1" u="sng" dirty="0" err="1">
                <a:solidFill>
                  <a:srgbClr val="FF0000"/>
                </a:solidFill>
                <a:latin typeface="Miriam Fixed" pitchFamily="49" charset="-79"/>
                <a:cs typeface="Miriam Fixed" pitchFamily="49" charset="-79"/>
              </a:rPr>
              <a:t>thyrotropin</a:t>
            </a:r>
            <a:r>
              <a:rPr lang="en-US" sz="3200" b="1" u="sng" dirty="0">
                <a:solidFill>
                  <a:srgbClr val="FF0000"/>
                </a:solidFill>
                <a:latin typeface="Miriam Fixed" pitchFamily="49" charset="-79"/>
                <a:cs typeface="Miriam Fixed" pitchFamily="49" charset="-79"/>
              </a:rPr>
              <a:t> releasing hormone (TRH</a:t>
            </a:r>
            <a:r>
              <a:rPr lang="en-US" sz="3200" b="1" u="sng" dirty="0" smtClean="0">
                <a:solidFill>
                  <a:srgbClr val="FF0000"/>
                </a:solidFill>
                <a:latin typeface="Miriam Fixed" pitchFamily="49" charset="-79"/>
                <a:cs typeface="Miriam Fixed" pitchFamily="49" charset="-79"/>
              </a:rPr>
              <a:t>).</a:t>
            </a:r>
          </a:p>
          <a:p>
            <a:endParaRPr lang="en-US" sz="3200" b="1" dirty="0">
              <a:latin typeface="Miriam Fixed" pitchFamily="49" charset="-79"/>
              <a:cs typeface="Miriam Fixed" pitchFamily="49" charset="-79"/>
            </a:endParaRPr>
          </a:p>
          <a:p>
            <a:pPr marL="0" indent="0">
              <a:buNone/>
            </a:pPr>
            <a:endParaRPr lang="en-US" sz="3200" b="1" dirty="0" smtClean="0">
              <a:latin typeface="Miriam Fixed" pitchFamily="49" charset="-79"/>
              <a:cs typeface="Miriam Fixed" pitchFamily="49" charset="-79"/>
            </a:endParaRPr>
          </a:p>
          <a:p>
            <a:r>
              <a:rPr lang="en-US" sz="3200" b="1" dirty="0" smtClean="0">
                <a:latin typeface="Miriam Fixed" pitchFamily="49" charset="-79"/>
                <a:cs typeface="Miriam Fixed" pitchFamily="49" charset="-79"/>
              </a:rPr>
              <a:t>Hormone </a:t>
            </a:r>
            <a:r>
              <a:rPr lang="en-US" sz="3200" b="1" dirty="0">
                <a:latin typeface="Miriam Fixed" pitchFamily="49" charset="-79"/>
                <a:cs typeface="Miriam Fixed" pitchFamily="49" charset="-79"/>
              </a:rPr>
              <a:t>released from the pituitary gland: </a:t>
            </a:r>
            <a:r>
              <a:rPr lang="en-US" sz="3200" b="1" u="sng" dirty="0">
                <a:solidFill>
                  <a:srgbClr val="FF0000"/>
                </a:solidFill>
                <a:latin typeface="Miriam Fixed" pitchFamily="49" charset="-79"/>
                <a:cs typeface="Miriam Fixed" pitchFamily="49" charset="-79"/>
              </a:rPr>
              <a:t>thyroid stimulating hormone (TSH).</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63</a:t>
            </a:fld>
            <a:endParaRPr lang="en-US"/>
          </a:p>
        </p:txBody>
      </p:sp>
    </p:spTree>
    <p:extLst>
      <p:ext uri="{BB962C8B-B14F-4D97-AF65-F5344CB8AC3E}">
        <p14:creationId xmlns:p14="http://schemas.microsoft.com/office/powerpoint/2010/main" val="33077672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648384"/>
          </a:xfrm>
        </p:spPr>
        <p:txBody>
          <a:bodyPr>
            <a:normAutofit/>
          </a:bodyPr>
          <a:lstStyle/>
          <a:p>
            <a:r>
              <a:rPr lang="en-US" sz="2800" b="1" dirty="0">
                <a:latin typeface="Miriam Fixed" pitchFamily="49" charset="-79"/>
                <a:cs typeface="Miriam Fixed" pitchFamily="49" charset="-79"/>
              </a:rPr>
              <a:t>Key gland and hormones: </a:t>
            </a:r>
            <a:endParaRPr lang="en-US" sz="2800" b="1" dirty="0" smtClean="0">
              <a:latin typeface="Miriam Fixed" pitchFamily="49" charset="-79"/>
              <a:cs typeface="Miriam Fixed" pitchFamily="49" charset="-79"/>
            </a:endParaRPr>
          </a:p>
          <a:p>
            <a:endParaRPr lang="en-US" sz="2800" b="1" dirty="0">
              <a:latin typeface="Miriam Fixed" pitchFamily="49" charset="-79"/>
              <a:cs typeface="Miriam Fixed" pitchFamily="49" charset="-79"/>
            </a:endParaRPr>
          </a:p>
          <a:p>
            <a:pPr marL="0" indent="0">
              <a:buNone/>
            </a:pPr>
            <a:r>
              <a:rPr lang="en-US" sz="2800" b="1" dirty="0" smtClean="0">
                <a:latin typeface="Miriam Fixed" pitchFamily="49" charset="-79"/>
                <a:cs typeface="Miriam Fixed" pitchFamily="49" charset="-79"/>
              </a:rPr>
              <a:t>thyroid gland. Releases</a:t>
            </a:r>
            <a:r>
              <a:rPr lang="en-US" sz="2800" b="1" dirty="0">
                <a:latin typeface="Miriam Fixed" pitchFamily="49" charset="-79"/>
                <a:cs typeface="Miriam Fixed" pitchFamily="49" charset="-79"/>
              </a:rPr>
              <a:t> </a:t>
            </a:r>
            <a:r>
              <a:rPr lang="en-US" sz="2800" b="1" u="sng" dirty="0">
                <a:solidFill>
                  <a:srgbClr val="FF0000"/>
                </a:solidFill>
                <a:latin typeface="Miriam Fixed" pitchFamily="49" charset="-79"/>
                <a:cs typeface="Miriam Fixed" pitchFamily="49" charset="-79"/>
              </a:rPr>
              <a:t>thyroxine</a:t>
            </a:r>
            <a:r>
              <a:rPr lang="en-US" sz="2800" b="1" dirty="0">
                <a:latin typeface="Miriam Fixed" pitchFamily="49" charset="-79"/>
                <a:cs typeface="Miriam Fixed" pitchFamily="49" charset="-79"/>
              </a:rPr>
              <a:t> (T4) which is converted to its </a:t>
            </a:r>
            <a:r>
              <a:rPr lang="en-US" sz="2800" b="1" dirty="0" smtClean="0">
                <a:latin typeface="Miriam Fixed" pitchFamily="49" charset="-79"/>
                <a:cs typeface="Miriam Fixed" pitchFamily="49" charset="-79"/>
              </a:rPr>
              <a:t>active form</a:t>
            </a:r>
            <a:r>
              <a:rPr lang="en-US" sz="2800" b="1" dirty="0">
                <a:latin typeface="Miriam Fixed" pitchFamily="49" charset="-79"/>
                <a:cs typeface="Miriam Fixed" pitchFamily="49" charset="-79"/>
              </a:rPr>
              <a:t> </a:t>
            </a:r>
            <a:r>
              <a:rPr lang="en-US" sz="2800" b="1" u="sng" dirty="0" err="1">
                <a:solidFill>
                  <a:srgbClr val="FF0000"/>
                </a:solidFill>
                <a:latin typeface="Miriam Fixed" pitchFamily="49" charset="-79"/>
                <a:cs typeface="Miriam Fixed" pitchFamily="49" charset="-79"/>
              </a:rPr>
              <a:t>triiodothyronine</a:t>
            </a:r>
            <a:r>
              <a:rPr lang="en-US" sz="2800" b="1" dirty="0">
                <a:latin typeface="Miriam Fixed" pitchFamily="49" charset="-79"/>
                <a:cs typeface="Miriam Fixed" pitchFamily="49" charset="-79"/>
              </a:rPr>
              <a:t> (T3) in the target tissue.</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64</a:t>
            </a:fld>
            <a:endParaRPr lang="en-US"/>
          </a:p>
        </p:txBody>
      </p:sp>
    </p:spTree>
    <p:extLst>
      <p:ext uri="{BB962C8B-B14F-4D97-AF65-F5344CB8AC3E}">
        <p14:creationId xmlns:p14="http://schemas.microsoft.com/office/powerpoint/2010/main" val="35335223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7239000" cy="4724400"/>
          </a:xfrm>
        </p:spPr>
        <p:txBody>
          <a:bodyPr>
            <a:normAutofit/>
          </a:bodyPr>
          <a:lstStyle/>
          <a:p>
            <a:r>
              <a:rPr lang="en-US" sz="3200" b="1" dirty="0">
                <a:latin typeface="Miriam Fixed" pitchFamily="49" charset="-79"/>
                <a:cs typeface="Miriam Fixed" pitchFamily="49" charset="-79"/>
              </a:rPr>
              <a:t>Target tissues: </a:t>
            </a:r>
            <a:r>
              <a:rPr lang="en-US" sz="3200" b="1" dirty="0" smtClean="0">
                <a:latin typeface="Miriam Fixed" pitchFamily="49" charset="-79"/>
                <a:cs typeface="Miriam Fixed" pitchFamily="49" charset="-79"/>
              </a:rPr>
              <a:t>many</a:t>
            </a:r>
            <a:r>
              <a:rPr lang="en-US" sz="3200" b="1" dirty="0">
                <a:latin typeface="Miriam Fixed" pitchFamily="49" charset="-79"/>
                <a:cs typeface="Miriam Fixed" pitchFamily="49" charset="-79"/>
              </a:rPr>
              <a:t>, </a:t>
            </a:r>
            <a:r>
              <a:rPr lang="en-US" sz="3200" b="1" dirty="0" smtClean="0">
                <a:latin typeface="Miriam Fixed" pitchFamily="49" charset="-79"/>
                <a:cs typeface="Miriam Fixed" pitchFamily="49" charset="-79"/>
              </a:rPr>
              <a:t>including; </a:t>
            </a:r>
          </a:p>
          <a:p>
            <a:pPr marL="514350" indent="-514350">
              <a:buAutoNum type="arabicPeriod"/>
            </a:pPr>
            <a:r>
              <a:rPr lang="en-US" sz="3200" b="1" dirty="0" smtClean="0">
                <a:latin typeface="Miriam Fixed" pitchFamily="49" charset="-79"/>
                <a:cs typeface="Miriam Fixed" pitchFamily="49" charset="-79"/>
              </a:rPr>
              <a:t>liver</a:t>
            </a:r>
          </a:p>
          <a:p>
            <a:pPr marL="514350" indent="-514350">
              <a:buAutoNum type="arabicPeriod"/>
            </a:pPr>
            <a:r>
              <a:rPr lang="en-US" sz="3200" b="1" dirty="0" smtClean="0">
                <a:latin typeface="Miriam Fixed" pitchFamily="49" charset="-79"/>
                <a:cs typeface="Miriam Fixed" pitchFamily="49" charset="-79"/>
              </a:rPr>
              <a:t>kidney </a:t>
            </a:r>
          </a:p>
          <a:p>
            <a:pPr marL="514350" indent="-514350">
              <a:buAutoNum type="arabicPeriod"/>
            </a:pPr>
            <a:r>
              <a:rPr lang="en-US" sz="3200" b="1" dirty="0" smtClean="0">
                <a:latin typeface="Miriam Fixed" pitchFamily="49" charset="-79"/>
                <a:cs typeface="Miriam Fixed" pitchFamily="49" charset="-79"/>
              </a:rPr>
              <a:t>heart </a:t>
            </a:r>
          </a:p>
          <a:p>
            <a:pPr marL="514350" indent="-514350">
              <a:buAutoNum type="arabicPeriod"/>
            </a:pPr>
            <a:r>
              <a:rPr lang="en-US" sz="3200" b="1" dirty="0" smtClean="0">
                <a:latin typeface="Miriam Fixed" pitchFamily="49" charset="-79"/>
                <a:cs typeface="Miriam Fixed" pitchFamily="49" charset="-79"/>
              </a:rPr>
              <a:t>CNS</a:t>
            </a:r>
          </a:p>
          <a:p>
            <a:pPr marL="514350" indent="-514350">
              <a:buAutoNum type="arabicPeriod"/>
            </a:pPr>
            <a:r>
              <a:rPr lang="en-US" sz="3200" b="1" dirty="0" smtClean="0">
                <a:latin typeface="Miriam Fixed" pitchFamily="49" charset="-79"/>
                <a:cs typeface="Miriam Fixed" pitchFamily="49" charset="-79"/>
              </a:rPr>
              <a:t>skeletal muscle, </a:t>
            </a:r>
            <a:r>
              <a:rPr lang="en-US" sz="3200" b="1" dirty="0">
                <a:latin typeface="Miriam Fixed" pitchFamily="49" charset="-79"/>
                <a:cs typeface="Miriam Fixed" pitchFamily="49" charset="-79"/>
              </a:rPr>
              <a:t>and </a:t>
            </a:r>
            <a:endParaRPr lang="en-US" sz="3200" b="1" dirty="0" smtClean="0">
              <a:latin typeface="Miriam Fixed" pitchFamily="49" charset="-79"/>
              <a:cs typeface="Miriam Fixed" pitchFamily="49" charset="-79"/>
            </a:endParaRPr>
          </a:p>
          <a:p>
            <a:pPr marL="514350" indent="-514350">
              <a:buAutoNum type="arabicPeriod"/>
            </a:pPr>
            <a:r>
              <a:rPr lang="en-US" sz="3200" b="1" dirty="0" smtClean="0">
                <a:latin typeface="Miriam Fixed" pitchFamily="49" charset="-79"/>
                <a:cs typeface="Miriam Fixed" pitchFamily="49" charset="-79"/>
              </a:rPr>
              <a:t>pituitary</a:t>
            </a:r>
            <a:r>
              <a:rPr lang="en-US" sz="3200" b="1" dirty="0">
                <a:latin typeface="Miriam Fixed" pitchFamily="49" charset="-79"/>
                <a:cs typeface="Miriam Fixed" pitchFamily="49" charset="-79"/>
              </a:rPr>
              <a:t>.</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65</a:t>
            </a:fld>
            <a:endParaRPr lang="en-US"/>
          </a:p>
        </p:txBody>
      </p:sp>
    </p:spTree>
    <p:extLst>
      <p:ext uri="{BB962C8B-B14F-4D97-AF65-F5344CB8AC3E}">
        <p14:creationId xmlns:p14="http://schemas.microsoft.com/office/powerpoint/2010/main" val="20030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239000" cy="4703136"/>
          </a:xfrm>
        </p:spPr>
        <p:txBody>
          <a:bodyPr>
            <a:normAutofit/>
          </a:bodyPr>
          <a:lstStyle/>
          <a:p>
            <a:r>
              <a:rPr lang="en-US" sz="2800" b="1" dirty="0" smtClean="0">
                <a:latin typeface="Miriam Fixed" pitchFamily="49" charset="-79"/>
                <a:cs typeface="Miriam Fixed" pitchFamily="49" charset="-79"/>
              </a:rPr>
              <a:t>Signaling </a:t>
            </a:r>
            <a:r>
              <a:rPr lang="en-US" sz="2800" b="1" dirty="0">
                <a:latin typeface="Miriam Fixed" pitchFamily="49" charset="-79"/>
                <a:cs typeface="Miriam Fixed" pitchFamily="49" charset="-79"/>
              </a:rPr>
              <a:t>mechanism: </a:t>
            </a:r>
            <a:endParaRPr lang="en-US" sz="2800" b="1" dirty="0" smtClean="0">
              <a:latin typeface="Miriam Fixed" pitchFamily="49" charset="-79"/>
              <a:cs typeface="Miriam Fixed" pitchFamily="49" charset="-79"/>
            </a:endParaRPr>
          </a:p>
          <a:p>
            <a:pPr marL="0" indent="0">
              <a:buNone/>
            </a:pPr>
            <a:endParaRPr lang="en-US" sz="2800" b="1" dirty="0">
              <a:latin typeface="Miriam Fixed" pitchFamily="49" charset="-79"/>
              <a:cs typeface="Miriam Fixed" pitchFamily="49" charset="-79"/>
            </a:endParaRPr>
          </a:p>
          <a:p>
            <a:pPr marL="0" indent="0">
              <a:buNone/>
            </a:pPr>
            <a:r>
              <a:rPr lang="en-US" sz="2800" b="1" dirty="0" smtClean="0">
                <a:latin typeface="Miriam Fixed" pitchFamily="49" charset="-79"/>
                <a:cs typeface="Miriam Fixed" pitchFamily="49" charset="-79"/>
              </a:rPr>
              <a:t>T3 </a:t>
            </a:r>
            <a:r>
              <a:rPr lang="en-US" sz="2800" b="1" dirty="0">
                <a:latin typeface="Miriam Fixed" pitchFamily="49" charset="-79"/>
                <a:cs typeface="Miriam Fixed" pitchFamily="49" charset="-79"/>
              </a:rPr>
              <a:t>and T4 function much like steroid hormones, in that they require binding proteins for transport around the bloodstream.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66</a:t>
            </a:fld>
            <a:endParaRPr lang="en-US"/>
          </a:p>
        </p:txBody>
      </p:sp>
    </p:spTree>
    <p:extLst>
      <p:ext uri="{BB962C8B-B14F-4D97-AF65-F5344CB8AC3E}">
        <p14:creationId xmlns:p14="http://schemas.microsoft.com/office/powerpoint/2010/main" val="35134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800" b="1" dirty="0" smtClean="0">
              <a:latin typeface="Miriam Fixed" pitchFamily="49" charset="-79"/>
              <a:cs typeface="Miriam Fixed" pitchFamily="49" charset="-79"/>
            </a:endParaRPr>
          </a:p>
          <a:p>
            <a:pPr marL="0" indent="0">
              <a:buNone/>
            </a:pPr>
            <a:endParaRPr lang="en-US" sz="2800" b="1" dirty="0">
              <a:latin typeface="Miriam Fixed" pitchFamily="49" charset="-79"/>
              <a:cs typeface="Miriam Fixed" pitchFamily="49" charset="-79"/>
            </a:endParaRPr>
          </a:p>
          <a:p>
            <a:pPr marL="0" indent="0">
              <a:buNone/>
            </a:pPr>
            <a:r>
              <a:rPr lang="en-US" sz="2800" b="1" dirty="0" smtClean="0">
                <a:latin typeface="Miriam Fixed" pitchFamily="49" charset="-79"/>
                <a:cs typeface="Miriam Fixed" pitchFamily="49" charset="-79"/>
              </a:rPr>
              <a:t>The </a:t>
            </a:r>
            <a:r>
              <a:rPr lang="en-US" sz="2800" b="1" dirty="0">
                <a:latin typeface="Miriam Fixed" pitchFamily="49" charset="-79"/>
                <a:cs typeface="Miriam Fixed" pitchFamily="49" charset="-79"/>
              </a:rPr>
              <a:t>hormones usually travel around the body as T4 bound to a carrier protein such as thyroxine binding globulin or albumin.</a:t>
            </a:r>
            <a:endParaRPr lang="en-US" sz="2800" dirty="0"/>
          </a:p>
        </p:txBody>
      </p:sp>
      <p:sp>
        <p:nvSpPr>
          <p:cNvPr id="6" name="Title 5"/>
          <p:cNvSpPr>
            <a:spLocks noGrp="1"/>
          </p:cNvSpPr>
          <p:nvPr>
            <p:ph type="title"/>
          </p:nvPr>
        </p:nvSpPr>
        <p:spPr>
          <a:prstGeom prst="rect">
            <a:avLst/>
          </a:prstGeom>
        </p:spPr>
        <p:txBody>
          <a:bodyPr wrap="none">
            <a:spAutoFit/>
          </a:bodyPr>
          <a:lstStyle/>
          <a:p>
            <a:r>
              <a:rPr lang="en-US" dirty="0">
                <a:latin typeface="Miriam Fixed" pitchFamily="49" charset="-79"/>
                <a:cs typeface="Miriam Fixed" pitchFamily="49" charset="-79"/>
              </a:rPr>
              <a:t>Continued…</a:t>
            </a:r>
            <a:endParaRPr lang="en-US"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67</a:t>
            </a:fld>
            <a:endParaRPr lang="en-US"/>
          </a:p>
        </p:txBody>
      </p:sp>
    </p:spTree>
    <p:extLst>
      <p:ext uri="{BB962C8B-B14F-4D97-AF65-F5344CB8AC3E}">
        <p14:creationId xmlns:p14="http://schemas.microsoft.com/office/powerpoint/2010/main" val="32000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7239000" cy="4245936"/>
          </a:xfrm>
        </p:spPr>
        <p:txBody>
          <a:bodyPr>
            <a:normAutofit/>
          </a:bodyPr>
          <a:lstStyle/>
          <a:p>
            <a:pPr marL="0" indent="0">
              <a:buNone/>
            </a:pPr>
            <a:r>
              <a:rPr lang="en-US" sz="3200" b="1" dirty="0">
                <a:latin typeface="Miriam Fixed" pitchFamily="49" charset="-79"/>
                <a:cs typeface="Miriam Fixed" pitchFamily="49" charset="-79"/>
              </a:rPr>
              <a:t>When they reach the target tissue, T4 is released from the binding protein and travels into the cell. It is then converted to T3 by iodothyronine deiodinase. </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68</a:t>
            </a:fld>
            <a:endParaRPr lang="en-US"/>
          </a:p>
        </p:txBody>
      </p:sp>
    </p:spTree>
    <p:extLst>
      <p:ext uri="{BB962C8B-B14F-4D97-AF65-F5344CB8AC3E}">
        <p14:creationId xmlns:p14="http://schemas.microsoft.com/office/powerpoint/2010/main" val="20267305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239000" cy="3572184"/>
          </a:xfrm>
        </p:spPr>
        <p:txBody>
          <a:bodyPr>
            <a:normAutofit/>
          </a:bodyPr>
          <a:lstStyle/>
          <a:p>
            <a:pPr marL="0" indent="0">
              <a:buNone/>
            </a:pPr>
            <a:r>
              <a:rPr lang="en-US" sz="3200" b="1" dirty="0">
                <a:latin typeface="Miriam Fixed" pitchFamily="49" charset="-79"/>
                <a:cs typeface="Miriam Fixed" pitchFamily="49" charset="-79"/>
              </a:rPr>
              <a:t>T3 binds to the nuclear steroid receptor and this travels as a complex into the nucleus where the hormone directly regulates gene transcription.</a:t>
            </a:r>
          </a:p>
          <a:p>
            <a:endParaRPr lang="en-US" sz="32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69</a:t>
            </a:fld>
            <a:endParaRPr lang="en-US"/>
          </a:p>
        </p:txBody>
      </p:sp>
    </p:spTree>
    <p:extLst>
      <p:ext uri="{BB962C8B-B14F-4D97-AF65-F5344CB8AC3E}">
        <p14:creationId xmlns:p14="http://schemas.microsoft.com/office/powerpoint/2010/main" val="2986512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696200" cy="484632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riam Fixed" pitchFamily="49" charset="-79"/>
                <a:cs typeface="Miriam Fixed" pitchFamily="49" charset="-79"/>
              </a:rPr>
              <a:t>This communication within cells, among cells  or between cells is what is called “</a:t>
            </a:r>
            <a:r>
              <a:rPr lang="en-US"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riam Fixed" pitchFamily="49" charset="-79"/>
                <a:cs typeface="Miriam Fixed" pitchFamily="49" charset="-79"/>
              </a:rPr>
              <a:t>cell signaling.</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riam Fixed" pitchFamily="49" charset="-79"/>
                <a:cs typeface="Miriam Fixed" pitchFamily="49" charset="-79"/>
              </a:rPr>
              <a: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a:t>
            </a:fld>
            <a:endParaRPr lang="en-US"/>
          </a:p>
        </p:txBody>
      </p:sp>
    </p:spTree>
    <p:extLst>
      <p:ext uri="{BB962C8B-B14F-4D97-AF65-F5344CB8AC3E}">
        <p14:creationId xmlns:p14="http://schemas.microsoft.com/office/powerpoint/2010/main" val="20691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7086599" cy="56388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70</a:t>
            </a:fld>
            <a:endParaRPr lang="en-US"/>
          </a:p>
        </p:txBody>
      </p:sp>
    </p:spTree>
    <p:extLst>
      <p:ext uri="{BB962C8B-B14F-4D97-AF65-F5344CB8AC3E}">
        <p14:creationId xmlns:p14="http://schemas.microsoft.com/office/powerpoint/2010/main" val="773239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15200" cy="99060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dirty="0" smtClean="0">
                <a:latin typeface="Miriam Fixed" pitchFamily="49" charset="-79"/>
                <a:cs typeface="Miriam Fixed" pitchFamily="49" charset="-79"/>
              </a:rPr>
              <a:t>Pancreatic hormones: insulin</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819400"/>
            <a:ext cx="7315200" cy="3636336"/>
          </a:xfrm>
        </p:spPr>
        <p:txBody>
          <a:bodyPr>
            <a:normAutofit/>
          </a:bodyPr>
          <a:lstStyle/>
          <a:p>
            <a:pPr marL="0" indent="0">
              <a:buNone/>
            </a:pPr>
            <a:r>
              <a:rPr lang="en-US" sz="2800" b="1" dirty="0">
                <a:latin typeface="Miriam Fixed" pitchFamily="49" charset="-79"/>
                <a:cs typeface="Miriam Fixed" pitchFamily="49" charset="-79"/>
              </a:rPr>
              <a:t>The endocrine cells in the pancreas are called the islets of Langerhans. Specific endocrine cells </a:t>
            </a:r>
            <a:r>
              <a:rPr lang="en-US" sz="2800" b="1" dirty="0" smtClean="0">
                <a:latin typeface="Miriam Fixed" pitchFamily="49" charset="-79"/>
                <a:cs typeface="Miriam Fixed" pitchFamily="49" charset="-79"/>
              </a:rPr>
              <a:t>include;</a:t>
            </a:r>
          </a:p>
          <a:p>
            <a:pPr marL="0" indent="0">
              <a:buNone/>
            </a:pPr>
            <a:r>
              <a:rPr lang="en-US" sz="2800" b="1" dirty="0" smtClean="0">
                <a:latin typeface="Miriam Fixed" pitchFamily="49" charset="-79"/>
                <a:cs typeface="Miriam Fixed" pitchFamily="49" charset="-79"/>
              </a:rPr>
              <a:t>1.the </a:t>
            </a:r>
            <a:r>
              <a:rPr lang="en-US" sz="2800" b="1" dirty="0">
                <a:solidFill>
                  <a:srgbClr val="FF0000"/>
                </a:solidFill>
                <a:latin typeface="Miriam Fixed" pitchFamily="49" charset="-79"/>
                <a:cs typeface="Miriam Fixed" pitchFamily="49" charset="-79"/>
              </a:rPr>
              <a:t>alpha-cells</a:t>
            </a:r>
            <a:r>
              <a:rPr lang="en-US" sz="2800" b="1" dirty="0">
                <a:latin typeface="Miriam Fixed" pitchFamily="49" charset="-79"/>
                <a:cs typeface="Miriam Fixed" pitchFamily="49" charset="-79"/>
              </a:rPr>
              <a:t> which release </a:t>
            </a:r>
            <a:r>
              <a:rPr lang="en-US" sz="2800" b="1" u="sng" dirty="0">
                <a:solidFill>
                  <a:srgbClr val="FF0000"/>
                </a:solidFill>
                <a:latin typeface="Miriam Fixed" pitchFamily="49" charset="-79"/>
                <a:cs typeface="Miriam Fixed" pitchFamily="49" charset="-79"/>
              </a:rPr>
              <a:t>glucagon</a:t>
            </a:r>
            <a:r>
              <a:rPr lang="en-US" sz="2800" b="1" dirty="0" smtClean="0">
                <a:latin typeface="Miriam Fixed" pitchFamily="49" charset="-79"/>
                <a:cs typeface="Miriam Fixed" pitchFamily="49" charset="-79"/>
              </a:rPr>
              <a:t>,</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71</a:t>
            </a:fld>
            <a:endParaRPr lang="en-US"/>
          </a:p>
        </p:txBody>
      </p:sp>
    </p:spTree>
    <p:extLst>
      <p:ext uri="{BB962C8B-B14F-4D97-AF65-F5344CB8AC3E}">
        <p14:creationId xmlns:p14="http://schemas.microsoft.com/office/powerpoint/2010/main" val="15992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solidFill>
                  <a:srgbClr val="0070C0"/>
                </a:solidFill>
                <a:latin typeface="Miriam Fixed" pitchFamily="49" charset="-79"/>
                <a:cs typeface="Miriam Fixed" pitchFamily="49" charset="-79"/>
              </a:rPr>
              <a:t>2.</a:t>
            </a:r>
            <a:r>
              <a:rPr lang="en-US" sz="3600" b="1" u="sng" dirty="0">
                <a:solidFill>
                  <a:srgbClr val="0070C0"/>
                </a:solidFill>
                <a:latin typeface="Miriam Fixed" pitchFamily="49" charset="-79"/>
                <a:cs typeface="Miriam Fixed" pitchFamily="49" charset="-79"/>
              </a:rPr>
              <a:t>beta-cells</a:t>
            </a:r>
            <a:r>
              <a:rPr lang="en-US" sz="3600" b="1" dirty="0">
                <a:latin typeface="Miriam Fixed" pitchFamily="49" charset="-79"/>
                <a:cs typeface="Miriam Fixed" pitchFamily="49" charset="-79"/>
              </a:rPr>
              <a:t>, which are responsible for the release of </a:t>
            </a:r>
            <a:r>
              <a:rPr lang="en-US" sz="3600" b="1" u="sng" dirty="0">
                <a:solidFill>
                  <a:srgbClr val="0070C0"/>
                </a:solidFill>
                <a:latin typeface="Miriam Fixed" pitchFamily="49" charset="-79"/>
                <a:cs typeface="Miriam Fixed" pitchFamily="49" charset="-79"/>
              </a:rPr>
              <a:t>insulin</a:t>
            </a:r>
            <a:r>
              <a:rPr lang="en-US" sz="3600" b="1" dirty="0">
                <a:latin typeface="Miriam Fixed" pitchFamily="49" charset="-79"/>
                <a:cs typeface="Miriam Fixed" pitchFamily="49" charset="-79"/>
              </a:rPr>
              <a:t>, and </a:t>
            </a:r>
            <a:endParaRPr lang="en-US" sz="3600" b="1" dirty="0" smtClean="0">
              <a:latin typeface="Miriam Fixed" pitchFamily="49" charset="-79"/>
              <a:cs typeface="Miriam Fixed" pitchFamily="49" charset="-79"/>
            </a:endParaRPr>
          </a:p>
          <a:p>
            <a:pPr marL="0" indent="0">
              <a:buNone/>
            </a:pPr>
            <a:endParaRPr lang="en-US" sz="3600" b="1" dirty="0">
              <a:latin typeface="Miriam Fixed" pitchFamily="49" charset="-79"/>
              <a:cs typeface="Miriam Fixed" pitchFamily="49" charset="-79"/>
            </a:endParaRPr>
          </a:p>
          <a:p>
            <a:pPr marL="0" indent="0">
              <a:buNone/>
            </a:pPr>
            <a:r>
              <a:rPr lang="en-US" sz="3600" b="1" dirty="0">
                <a:solidFill>
                  <a:srgbClr val="00B050"/>
                </a:solidFill>
                <a:latin typeface="Miriam Fixed" pitchFamily="49" charset="-79"/>
                <a:cs typeface="Miriam Fixed" pitchFamily="49" charset="-79"/>
              </a:rPr>
              <a:t>3.</a:t>
            </a:r>
            <a:r>
              <a:rPr lang="en-US" sz="3600" b="1" u="sng" dirty="0">
                <a:solidFill>
                  <a:srgbClr val="FF0000"/>
                </a:solidFill>
                <a:latin typeface="Miriam Fixed" pitchFamily="49" charset="-79"/>
                <a:cs typeface="Miriam Fixed" pitchFamily="49" charset="-79"/>
              </a:rPr>
              <a:t>C-cells</a:t>
            </a:r>
            <a:r>
              <a:rPr lang="en-US" sz="3600" b="1" dirty="0">
                <a:latin typeface="Miriam Fixed" pitchFamily="49" charset="-79"/>
                <a:cs typeface="Miriam Fixed" pitchFamily="49" charset="-79"/>
              </a:rPr>
              <a:t>, which release </a:t>
            </a:r>
            <a:r>
              <a:rPr lang="en-US" sz="3600" b="1" u="sng" dirty="0">
                <a:solidFill>
                  <a:srgbClr val="FF0000"/>
                </a:solidFill>
                <a:latin typeface="Miriam Fixed" pitchFamily="49" charset="-79"/>
                <a:cs typeface="Miriam Fixed" pitchFamily="49" charset="-79"/>
              </a:rPr>
              <a:t>somastatin</a:t>
            </a:r>
            <a:r>
              <a:rPr lang="en-US" sz="3600" b="1" dirty="0">
                <a:latin typeface="Miriam Fixed" pitchFamily="49" charset="-79"/>
                <a:cs typeface="Miriam Fixed" pitchFamily="49" charset="-79"/>
              </a:rPr>
              <a:t>.</a:t>
            </a:r>
          </a:p>
          <a:p>
            <a:pPr marL="0" indent="0">
              <a:buNone/>
            </a:pPr>
            <a:endParaRPr lang="en-US" sz="3600"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72</a:t>
            </a:fld>
            <a:endParaRPr lang="en-US"/>
          </a:p>
        </p:txBody>
      </p:sp>
    </p:spTree>
    <p:extLst>
      <p:ext uri="{BB962C8B-B14F-4D97-AF65-F5344CB8AC3E}">
        <p14:creationId xmlns:p14="http://schemas.microsoft.com/office/powerpoint/2010/main" val="273259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b="1" u="sng" dirty="0" smtClean="0">
                <a:solidFill>
                  <a:srgbClr val="FF0000"/>
                </a:solidFill>
                <a:latin typeface="Miriam Fixed" pitchFamily="49" charset="-79"/>
                <a:cs typeface="Miriam Fixed" pitchFamily="49" charset="-79"/>
              </a:rPr>
              <a:t>Insulin</a:t>
            </a:r>
            <a:r>
              <a:rPr lang="en-US" sz="4000" dirty="0" smtClean="0">
                <a:latin typeface="Miriam Fixed" pitchFamily="49" charset="-79"/>
                <a:cs typeface="Miriam Fixed" pitchFamily="49" charset="-79"/>
              </a:rPr>
              <a:t> happens to be the most famous </a:t>
            </a:r>
            <a:r>
              <a:rPr lang="en-US" sz="4000" u="sng" dirty="0" smtClean="0">
                <a:solidFill>
                  <a:srgbClr val="FF0000"/>
                </a:solidFill>
                <a:latin typeface="Miriam Fixed" pitchFamily="49" charset="-79"/>
                <a:cs typeface="Miriam Fixed" pitchFamily="49" charset="-79"/>
              </a:rPr>
              <a:t>pancreatic hormone</a:t>
            </a:r>
            <a:r>
              <a:rPr lang="en-US" sz="4000" dirty="0" smtClean="0">
                <a:solidFill>
                  <a:srgbClr val="FF0000"/>
                </a:solidFill>
                <a:latin typeface="Miriam Fixed" pitchFamily="49" charset="-79"/>
                <a:cs typeface="Miriam Fixed" pitchFamily="49" charset="-79"/>
              </a:rPr>
              <a:t> </a:t>
            </a:r>
            <a:r>
              <a:rPr lang="en-US" sz="4000" dirty="0" smtClean="0">
                <a:latin typeface="Miriam Fixed" pitchFamily="49" charset="-79"/>
                <a:cs typeface="Miriam Fixed" pitchFamily="49" charset="-79"/>
              </a:rPr>
              <a:t>whose role is to </a:t>
            </a:r>
            <a:r>
              <a:rPr lang="en-US" sz="4000" u="sng" dirty="0" smtClean="0">
                <a:solidFill>
                  <a:srgbClr val="FF0000"/>
                </a:solidFill>
                <a:latin typeface="Miriam Fixed" pitchFamily="49" charset="-79"/>
                <a:cs typeface="Miriam Fixed" pitchFamily="49" charset="-79"/>
              </a:rPr>
              <a:t>regulate glucose levels</a:t>
            </a:r>
            <a:r>
              <a:rPr lang="en-US" sz="4000" dirty="0" smtClean="0">
                <a:latin typeface="Miriam Fixed" pitchFamily="49" charset="-79"/>
                <a:cs typeface="Miriam Fixed" pitchFamily="49" charset="-79"/>
              </a:rPr>
              <a:t> in the blood. </a:t>
            </a:r>
            <a:endParaRPr lang="en-US" sz="4000"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73</a:t>
            </a:fld>
            <a:endParaRPr lang="en-US"/>
          </a:p>
        </p:txBody>
      </p:sp>
    </p:spTree>
    <p:extLst>
      <p:ext uri="{BB962C8B-B14F-4D97-AF65-F5344CB8AC3E}">
        <p14:creationId xmlns:p14="http://schemas.microsoft.com/office/powerpoint/2010/main" val="29991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772400" cy="990600"/>
          </a:xfrm>
        </p:spPr>
        <p:txBody>
          <a:bodyPr>
            <a:normAutofit fontScale="90000"/>
          </a:bodyPr>
          <a:lstStyle/>
          <a:p>
            <a:pPr algn="ctr"/>
            <a:r>
              <a:rPr lang="en-US" dirty="0" smtClean="0">
                <a:latin typeface="Miriam Fixed" pitchFamily="49" charset="-79"/>
                <a:cs typeface="Miriam Fixed" pitchFamily="49" charset="-79"/>
              </a:rPr>
              <a:t>HOW DOES INSULIN HORMONE WORK?</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667000"/>
            <a:ext cx="7239000" cy="2667000"/>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en-US" b="1" dirty="0" smtClean="0">
                <a:latin typeface="Miriam Fixed" pitchFamily="49" charset="-79"/>
                <a:cs typeface="Miriam Fixed" pitchFamily="49" charset="-79"/>
              </a:rPr>
              <a:t>What is important to note is that….</a:t>
            </a:r>
          </a:p>
          <a:p>
            <a:pPr marL="0" indent="0">
              <a:buNone/>
            </a:pPr>
            <a:endParaRPr lang="en-US" b="1" dirty="0">
              <a:latin typeface="Miriam Fixed" pitchFamily="49" charset="-79"/>
              <a:cs typeface="Miriam Fixed" pitchFamily="49" charset="-79"/>
            </a:endParaRPr>
          </a:p>
          <a:p>
            <a:pPr marL="0" indent="0">
              <a:buNone/>
            </a:pPr>
            <a:r>
              <a:rPr lang="en-US" b="1" dirty="0" smtClean="0">
                <a:latin typeface="Miriam Fixed" pitchFamily="49" charset="-79"/>
                <a:cs typeface="Miriam Fixed" pitchFamily="49" charset="-79"/>
              </a:rPr>
              <a:t>Glucose, </a:t>
            </a:r>
            <a:r>
              <a:rPr lang="en-US" b="1" dirty="0">
                <a:latin typeface="Miriam Fixed" pitchFamily="49" charset="-79"/>
                <a:cs typeface="Miriam Fixed" pitchFamily="49" charset="-79"/>
              </a:rPr>
              <a:t>binds to the GLUT2 receptor displayed on the surface of the beta </a:t>
            </a:r>
            <a:r>
              <a:rPr lang="en-US" b="1" dirty="0" smtClean="0">
                <a:latin typeface="Miriam Fixed" pitchFamily="49" charset="-79"/>
                <a:cs typeface="Miriam Fixed" pitchFamily="49" charset="-79"/>
              </a:rPr>
              <a:t>cells.</a:t>
            </a:r>
            <a:endParaRPr lang="en-US"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74</a:t>
            </a:fld>
            <a:endParaRPr lang="en-US"/>
          </a:p>
        </p:txBody>
      </p:sp>
    </p:spTree>
    <p:extLst>
      <p:ext uri="{BB962C8B-B14F-4D97-AF65-F5344CB8AC3E}">
        <p14:creationId xmlns:p14="http://schemas.microsoft.com/office/powerpoint/2010/main" val="425967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7239000" cy="2362200"/>
          </a:xfrm>
        </p:spPr>
        <p:txBody>
          <a:bodyPr/>
          <a:lstStyle/>
          <a:p>
            <a:pPr marL="0" indent="0" algn="ctr">
              <a:buNone/>
            </a:pPr>
            <a:r>
              <a:rPr lang="en-US" b="1" dirty="0">
                <a:latin typeface="Miriam Fixed" pitchFamily="49" charset="-79"/>
                <a:cs typeface="Miriam Fixed" pitchFamily="49" charset="-79"/>
              </a:rPr>
              <a:t>1. Upon receiving the signal that glucose is present </a:t>
            </a:r>
            <a:r>
              <a:rPr lang="en-US" b="1" dirty="0" smtClean="0">
                <a:latin typeface="Miriam Fixed" pitchFamily="49" charset="-79"/>
                <a:cs typeface="Miriam Fixed" pitchFamily="49" charset="-79"/>
              </a:rPr>
              <a:t>the </a:t>
            </a:r>
            <a:r>
              <a:rPr lang="en-US" b="1" dirty="0">
                <a:latin typeface="Miriam Fixed" pitchFamily="49" charset="-79"/>
                <a:cs typeface="Miriam Fixed" pitchFamily="49" charset="-79"/>
              </a:rPr>
              <a:t>beta-cells </a:t>
            </a:r>
            <a:r>
              <a:rPr lang="en-US" b="1" dirty="0" smtClean="0">
                <a:latin typeface="Miriam Fixed" pitchFamily="49" charset="-79"/>
                <a:cs typeface="Miriam Fixed" pitchFamily="49" charset="-79"/>
              </a:rPr>
              <a:t>mobilize </a:t>
            </a:r>
            <a:r>
              <a:rPr lang="en-US" b="1" dirty="0">
                <a:latin typeface="Miriam Fixed" pitchFamily="49" charset="-79"/>
                <a:cs typeface="Miriam Fixed" pitchFamily="49" charset="-79"/>
              </a:rPr>
              <a:t>their pre-existing stocks of insulin, which are found packaged into secretory vesicles.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75</a:t>
            </a:fld>
            <a:endParaRPr lang="en-US"/>
          </a:p>
        </p:txBody>
      </p:sp>
    </p:spTree>
    <p:extLst>
      <p:ext uri="{BB962C8B-B14F-4D97-AF65-F5344CB8AC3E}">
        <p14:creationId xmlns:p14="http://schemas.microsoft.com/office/powerpoint/2010/main" val="12805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239000" cy="3124200"/>
          </a:xfrm>
        </p:spPr>
        <p:txBody>
          <a:bodyPr>
            <a:normAutofit/>
          </a:bodyPr>
          <a:lstStyle/>
          <a:p>
            <a:pPr marL="0" indent="0" algn="ctr">
              <a:buNone/>
            </a:pPr>
            <a:r>
              <a:rPr lang="en-US" sz="3200" b="1" dirty="0">
                <a:latin typeface="Miriam Fixed" pitchFamily="49" charset="-79"/>
                <a:cs typeface="Miriam Fixed" pitchFamily="49" charset="-79"/>
              </a:rPr>
              <a:t>2. This </a:t>
            </a:r>
            <a:r>
              <a:rPr lang="en-US" sz="3200" b="1" dirty="0" smtClean="0">
                <a:latin typeface="Miriam Fixed" pitchFamily="49" charset="-79"/>
                <a:cs typeface="Miriam Fixed" pitchFamily="49" charset="-79"/>
              </a:rPr>
              <a:t>mobilization </a:t>
            </a:r>
            <a:r>
              <a:rPr lang="en-US" sz="3200" b="1" dirty="0">
                <a:latin typeface="Miriam Fixed" pitchFamily="49" charset="-79"/>
                <a:cs typeface="Miriam Fixed" pitchFamily="49" charset="-79"/>
              </a:rPr>
              <a:t>happens due to the closing of potassium channels by the downstream response to the GLUT2 receptor, which includes the release of ATP.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76</a:t>
            </a:fld>
            <a:endParaRPr lang="en-US"/>
          </a:p>
        </p:txBody>
      </p:sp>
    </p:spTree>
    <p:extLst>
      <p:ext uri="{BB962C8B-B14F-4D97-AF65-F5344CB8AC3E}">
        <p14:creationId xmlns:p14="http://schemas.microsoft.com/office/powerpoint/2010/main" val="4439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239000" cy="3648384"/>
          </a:xfrm>
        </p:spPr>
        <p:txBody>
          <a:bodyPr>
            <a:normAutofit/>
          </a:bodyPr>
          <a:lstStyle/>
          <a:p>
            <a:pPr marL="0" indent="0" algn="ctr">
              <a:buNone/>
            </a:pPr>
            <a:r>
              <a:rPr lang="en-US" sz="2800" b="1" dirty="0">
                <a:latin typeface="Miriam Fixed" pitchFamily="49" charset="-79"/>
                <a:cs typeface="Miriam Fixed" pitchFamily="49" charset="-79"/>
              </a:rPr>
              <a:t>3. The closing of the potassium channels causes </a:t>
            </a:r>
            <a:r>
              <a:rPr lang="en-US" sz="2800" b="1" dirty="0" smtClean="0">
                <a:latin typeface="Miriam Fixed" pitchFamily="49" charset="-79"/>
                <a:cs typeface="Miriam Fixed" pitchFamily="49" charset="-79"/>
              </a:rPr>
              <a:t>depolarization </a:t>
            </a:r>
            <a:r>
              <a:rPr lang="en-US" sz="2800" b="1" dirty="0">
                <a:latin typeface="Miriam Fixed" pitchFamily="49" charset="-79"/>
                <a:cs typeface="Miriam Fixed" pitchFamily="49" charset="-79"/>
              </a:rPr>
              <a:t>of the cell and triggers calcium channels to open. The influx of calcium into the cell moves the insulin granules to the cell surface. Insulin will then be released from the cell.</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77</a:t>
            </a:fld>
            <a:endParaRPr lang="en-US"/>
          </a:p>
        </p:txBody>
      </p:sp>
    </p:spTree>
    <p:extLst>
      <p:ext uri="{BB962C8B-B14F-4D97-AF65-F5344CB8AC3E}">
        <p14:creationId xmlns:p14="http://schemas.microsoft.com/office/powerpoint/2010/main" val="9828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239000" cy="3733800"/>
          </a:xfrm>
        </p:spPr>
        <p:txBody>
          <a:bodyPr>
            <a:normAutofit/>
          </a:bodyPr>
          <a:lstStyle/>
          <a:p>
            <a:pPr marL="0" indent="0" algn="ctr">
              <a:buNone/>
            </a:pPr>
            <a:r>
              <a:rPr lang="en-US" sz="2800" b="1" dirty="0">
                <a:latin typeface="Miriam Fixed" pitchFamily="49" charset="-79"/>
                <a:cs typeface="Miriam Fixed" pitchFamily="49" charset="-79"/>
              </a:rPr>
              <a:t>4. Insulin acts on the liver, where it triggers the conversion of glucose to its storage form glycogen. It also acts on adipose (fat) tissue where it converts glucose to fat, and in muscles where glucose is converted to amino acids. </a:t>
            </a:r>
          </a:p>
          <a:p>
            <a:pPr marL="0" indent="0" algn="ctr">
              <a:buNone/>
            </a:pPr>
            <a:endParaRPr lang="en-US" sz="2800" b="1" dirty="0">
              <a:latin typeface="Miriam Fixed" pitchFamily="49" charset="-79"/>
              <a:cs typeface="Miriam Fixed" pitchFamily="49" charset="-79"/>
            </a:endParaRPr>
          </a:p>
          <a:p>
            <a:pPr marL="0" indent="0" algn="ctr">
              <a:buNone/>
            </a:pPr>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78</a:t>
            </a:fld>
            <a:endParaRPr lang="en-US"/>
          </a:p>
        </p:txBody>
      </p:sp>
    </p:spTree>
    <p:extLst>
      <p:ext uri="{BB962C8B-B14F-4D97-AF65-F5344CB8AC3E}">
        <p14:creationId xmlns:p14="http://schemas.microsoft.com/office/powerpoint/2010/main" val="1474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239000" cy="4105584"/>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en-US" sz="2800" b="1" dirty="0" smtClean="0">
                <a:latin typeface="Miriam Fixed" pitchFamily="49" charset="-79"/>
                <a:cs typeface="Miriam Fixed" pitchFamily="49" charset="-79"/>
              </a:rPr>
              <a:t>Note:</a:t>
            </a:r>
          </a:p>
          <a:p>
            <a:pPr marL="0" indent="0">
              <a:buNone/>
            </a:pPr>
            <a:endParaRPr lang="en-US" sz="2800" b="1" dirty="0">
              <a:latin typeface="Miriam Fixed" pitchFamily="49" charset="-79"/>
              <a:cs typeface="Miriam Fixed" pitchFamily="49" charset="-79"/>
            </a:endParaRPr>
          </a:p>
          <a:p>
            <a:pPr marL="0" indent="0">
              <a:buNone/>
            </a:pPr>
            <a:r>
              <a:rPr lang="en-US" sz="2800" b="1" dirty="0" smtClean="0">
                <a:solidFill>
                  <a:srgbClr val="FF0000"/>
                </a:solidFill>
                <a:latin typeface="Miriam Fixed" pitchFamily="49" charset="-79"/>
                <a:cs typeface="Miriam Fixed" pitchFamily="49" charset="-79"/>
              </a:rPr>
              <a:t>Glucagon</a:t>
            </a:r>
            <a:r>
              <a:rPr lang="en-US" sz="2800" b="1" dirty="0">
                <a:latin typeface="Miriam Fixed" pitchFamily="49" charset="-79"/>
                <a:cs typeface="Miriam Fixed" pitchFamily="49" charset="-79"/>
              </a:rPr>
              <a:t>, released from the alpha-cells, has </a:t>
            </a:r>
            <a:r>
              <a:rPr lang="en-US" sz="2800" b="1" u="sng" dirty="0">
                <a:solidFill>
                  <a:srgbClr val="FF0000"/>
                </a:solidFill>
                <a:latin typeface="Miriam Fixed" pitchFamily="49" charset="-79"/>
                <a:cs typeface="Miriam Fixed" pitchFamily="49" charset="-79"/>
              </a:rPr>
              <a:t>the opposite effect to insulin</a:t>
            </a:r>
            <a:r>
              <a:rPr lang="en-US" sz="2800" b="1" dirty="0">
                <a:latin typeface="Miriam Fixed" pitchFamily="49" charset="-79"/>
                <a:cs typeface="Miriam Fixed" pitchFamily="49" charset="-79"/>
              </a:rPr>
              <a:t> and is released when glucose levels are low. Glucagon therefore </a:t>
            </a:r>
            <a:r>
              <a:rPr lang="en-US" sz="2800" b="1" u="sng" dirty="0">
                <a:solidFill>
                  <a:srgbClr val="00B050"/>
                </a:solidFill>
                <a:latin typeface="Miriam Fixed" pitchFamily="49" charset="-79"/>
                <a:cs typeface="Miriam Fixed" pitchFamily="49" charset="-79"/>
              </a:rPr>
              <a:t>triggers the production of glucose </a:t>
            </a:r>
            <a:r>
              <a:rPr lang="en-US" sz="2800" b="1" dirty="0">
                <a:latin typeface="Miriam Fixed" pitchFamily="49" charset="-79"/>
                <a:cs typeface="Miriam Fixed" pitchFamily="49" charset="-79"/>
              </a:rPr>
              <a:t>from stores such as glycogen.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79</a:t>
            </a:fld>
            <a:endParaRPr lang="en-US"/>
          </a:p>
        </p:txBody>
      </p:sp>
    </p:spTree>
    <p:extLst>
      <p:ext uri="{BB962C8B-B14F-4D97-AF65-F5344CB8AC3E}">
        <p14:creationId xmlns:p14="http://schemas.microsoft.com/office/powerpoint/2010/main" val="251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7724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cap="none" spc="50" dirty="0" smtClean="0">
                <a:ln w="11430"/>
                <a:solidFill>
                  <a:schemeClr val="tx1"/>
                </a:solidFill>
                <a:effectLst>
                  <a:outerShdw blurRad="76200" dist="50800" dir="5400000" algn="tl" rotWithShape="0">
                    <a:srgbClr val="000000">
                      <a:alpha val="65000"/>
                    </a:srgbClr>
                  </a:outerShdw>
                </a:effectLst>
                <a:latin typeface="Miriam Fixed" pitchFamily="49" charset="-79"/>
                <a:cs typeface="Miriam Fixed" pitchFamily="49" charset="-79"/>
              </a:rPr>
              <a:t>An overview of cell signaling</a:t>
            </a:r>
            <a:endParaRPr lang="en-US" cap="none" spc="50" dirty="0">
              <a:ln w="11430"/>
              <a:solidFill>
                <a:schemeClr val="tx1"/>
              </a:solidFill>
              <a:effectLst>
                <a:outerShdw blurRad="76200" dist="50800" dir="5400000" algn="tl" rotWithShape="0">
                  <a:srgbClr val="000000">
                    <a:alpha val="65000"/>
                  </a:srgbClr>
                </a:outerShdw>
              </a:effectLst>
              <a:latin typeface="Miriam Fixed" pitchFamily="49" charset="-79"/>
              <a:cs typeface="Miriam Fixed" pitchFamily="49" charset="-79"/>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09800"/>
            <a:ext cx="7543800" cy="3733800"/>
          </a:xfrm>
        </p:spPr>
      </p:pic>
      <p:sp>
        <p:nvSpPr>
          <p:cNvPr id="3" name="Footer Placeholder 2"/>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8</a:t>
            </a:fld>
            <a:endParaRPr lang="en-US"/>
          </a:p>
        </p:txBody>
      </p:sp>
    </p:spTree>
    <p:extLst>
      <p:ext uri="{BB962C8B-B14F-4D97-AF65-F5344CB8AC3E}">
        <p14:creationId xmlns:p14="http://schemas.microsoft.com/office/powerpoint/2010/main" val="42807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dirty="0" smtClean="0">
                <a:latin typeface="Miriam Fixed" pitchFamily="49" charset="-79"/>
                <a:cs typeface="Miriam Fixed" pitchFamily="49" charset="-79"/>
              </a:rPr>
              <a:t>Other glands and hormones</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p:txBody>
          <a:bodyPr/>
          <a:lstStyle/>
          <a:p>
            <a:pPr marL="514350" indent="-514350">
              <a:buAutoNum type="arabicPeriod"/>
            </a:pPr>
            <a:r>
              <a:rPr lang="en-US" b="1" dirty="0" smtClean="0">
                <a:latin typeface="Miriam Fixed" pitchFamily="49" charset="-79"/>
                <a:cs typeface="Miriam Fixed" pitchFamily="49" charset="-79"/>
              </a:rPr>
              <a:t>Pineal</a:t>
            </a:r>
            <a:r>
              <a:rPr lang="en-US" b="1" dirty="0">
                <a:latin typeface="Miriam Fixed" pitchFamily="49" charset="-79"/>
                <a:cs typeface="Miriam Fixed" pitchFamily="49" charset="-79"/>
              </a:rPr>
              <a:t>: </a:t>
            </a:r>
            <a:endParaRPr lang="en-US" b="1" dirty="0" smtClean="0">
              <a:latin typeface="Miriam Fixed" pitchFamily="49" charset="-79"/>
              <a:cs typeface="Miriam Fixed" pitchFamily="49" charset="-79"/>
            </a:endParaRPr>
          </a:p>
          <a:p>
            <a:pPr marL="0" indent="0">
              <a:buNone/>
            </a:pPr>
            <a:endParaRPr lang="en-US" b="1" dirty="0">
              <a:latin typeface="Miriam Fixed" pitchFamily="49" charset="-79"/>
              <a:cs typeface="Miriam Fixed" pitchFamily="49" charset="-79"/>
            </a:endParaRPr>
          </a:p>
          <a:p>
            <a:pPr marL="0" indent="0">
              <a:buNone/>
            </a:pPr>
            <a:r>
              <a:rPr lang="en-US" b="1" dirty="0" smtClean="0">
                <a:latin typeface="Miriam Fixed" pitchFamily="49" charset="-79"/>
                <a:cs typeface="Miriam Fixed" pitchFamily="49" charset="-79"/>
              </a:rPr>
              <a:t>found </a:t>
            </a:r>
            <a:r>
              <a:rPr lang="en-US" b="1" dirty="0">
                <a:latin typeface="Miriam Fixed" pitchFamily="49" charset="-79"/>
                <a:cs typeface="Miriam Fixed" pitchFamily="49" charset="-79"/>
              </a:rPr>
              <a:t>buried deep in the brain. </a:t>
            </a:r>
            <a:r>
              <a:rPr lang="en-US" b="1" dirty="0" err="1">
                <a:latin typeface="Miriam Fixed" pitchFamily="49" charset="-79"/>
                <a:cs typeface="Miriam Fixed" pitchFamily="49" charset="-79"/>
              </a:rPr>
              <a:t>Reponsible</a:t>
            </a:r>
            <a:r>
              <a:rPr lang="en-US" b="1" dirty="0">
                <a:latin typeface="Miriam Fixed" pitchFamily="49" charset="-79"/>
                <a:cs typeface="Miriam Fixed" pitchFamily="49" charset="-79"/>
              </a:rPr>
              <a:t> for the production of melatonin, an important hormone for circadian (time-dependent) rhythms. It is responsive to changes in light.</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80</a:t>
            </a:fld>
            <a:endParaRPr lang="en-US"/>
          </a:p>
        </p:txBody>
      </p:sp>
    </p:spTree>
    <p:extLst>
      <p:ext uri="{BB962C8B-B14F-4D97-AF65-F5344CB8AC3E}">
        <p14:creationId xmlns:p14="http://schemas.microsoft.com/office/powerpoint/2010/main" val="5283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
            <a:ext cx="4343399" cy="6324600"/>
          </a:xfrm>
        </p:spPr>
      </p:pic>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81</a:t>
            </a:fld>
            <a:endParaRPr lang="en-US"/>
          </a:p>
        </p:txBody>
      </p:sp>
    </p:spTree>
    <p:extLst>
      <p:ext uri="{BB962C8B-B14F-4D97-AF65-F5344CB8AC3E}">
        <p14:creationId xmlns:p14="http://schemas.microsoft.com/office/powerpoint/2010/main" val="17603251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876984"/>
          </a:xfrm>
        </p:spPr>
        <p:txBody>
          <a:bodyPr>
            <a:normAutofit lnSpcReduction="10000"/>
          </a:bodyPr>
          <a:lstStyle/>
          <a:p>
            <a:pPr marL="0" indent="0">
              <a:buNone/>
            </a:pPr>
            <a:r>
              <a:rPr lang="en-US" sz="2800" b="1" dirty="0">
                <a:latin typeface="Miriam Fixed" pitchFamily="49" charset="-79"/>
                <a:cs typeface="Miriam Fixed" pitchFamily="49" charset="-79"/>
              </a:rPr>
              <a:t>2. Ovaries/testes: </a:t>
            </a:r>
          </a:p>
          <a:p>
            <a:pPr marL="0" indent="0">
              <a:buNone/>
            </a:pPr>
            <a:endParaRPr lang="en-US" sz="2800" b="1" dirty="0">
              <a:latin typeface="Miriam Fixed" pitchFamily="49" charset="-79"/>
              <a:cs typeface="Miriam Fixed" pitchFamily="49" charset="-79"/>
            </a:endParaRPr>
          </a:p>
          <a:p>
            <a:pPr marL="0" indent="0">
              <a:buNone/>
            </a:pPr>
            <a:r>
              <a:rPr lang="en-US" sz="2800" b="1" dirty="0">
                <a:latin typeface="Miriam Fixed" pitchFamily="49" charset="-79"/>
                <a:cs typeface="Miriam Fixed" pitchFamily="49" charset="-79"/>
              </a:rPr>
              <a:t>responsible for the release of the sex steroids (also called gonadotrophins), </a:t>
            </a:r>
            <a:r>
              <a:rPr lang="en-US" sz="2800" b="1" dirty="0">
                <a:solidFill>
                  <a:srgbClr val="FF0000"/>
                </a:solidFill>
                <a:latin typeface="Miriam Fixed" pitchFamily="49" charset="-79"/>
                <a:cs typeface="Miriam Fixed" pitchFamily="49" charset="-79"/>
              </a:rPr>
              <a:t>oestrogen</a:t>
            </a:r>
            <a:r>
              <a:rPr lang="en-US" sz="2800" b="1" dirty="0">
                <a:latin typeface="Miriam Fixed" pitchFamily="49" charset="-79"/>
                <a:cs typeface="Miriam Fixed" pitchFamily="49" charset="-79"/>
              </a:rPr>
              <a:t> and </a:t>
            </a:r>
            <a:r>
              <a:rPr lang="en-US" sz="2800" b="1" dirty="0">
                <a:solidFill>
                  <a:srgbClr val="FF0000"/>
                </a:solidFill>
                <a:latin typeface="Miriam Fixed" pitchFamily="49" charset="-79"/>
                <a:cs typeface="Miriam Fixed" pitchFamily="49" charset="-79"/>
              </a:rPr>
              <a:t>testosterone</a:t>
            </a:r>
            <a:r>
              <a:rPr lang="en-US" sz="2800" b="1" dirty="0">
                <a:latin typeface="Miriam Fixed" pitchFamily="49" charset="-79"/>
                <a:cs typeface="Miriam Fixed" pitchFamily="49" charset="-79"/>
              </a:rPr>
              <a:t> (small amounts of these are also secreted from the </a:t>
            </a:r>
            <a:r>
              <a:rPr lang="en-US" sz="2800" b="1" dirty="0">
                <a:solidFill>
                  <a:srgbClr val="FF0000"/>
                </a:solidFill>
                <a:latin typeface="Miriam Fixed" pitchFamily="49" charset="-79"/>
                <a:cs typeface="Miriam Fixed" pitchFamily="49" charset="-79"/>
              </a:rPr>
              <a:t>zona reticularis </a:t>
            </a:r>
            <a:r>
              <a:rPr lang="en-US" sz="2800" b="1" dirty="0">
                <a:latin typeface="Miriam Fixed" pitchFamily="49" charset="-79"/>
                <a:cs typeface="Miriam Fixed" pitchFamily="49" charset="-79"/>
              </a:rPr>
              <a:t>of the adrenal cortex).</a:t>
            </a:r>
          </a:p>
          <a:p>
            <a:pPr marL="0" indent="0">
              <a:buNone/>
            </a:pPr>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82</a:t>
            </a:fld>
            <a:endParaRPr lang="en-US"/>
          </a:p>
        </p:txBody>
      </p:sp>
    </p:spTree>
    <p:extLst>
      <p:ext uri="{BB962C8B-B14F-4D97-AF65-F5344CB8AC3E}">
        <p14:creationId xmlns:p14="http://schemas.microsoft.com/office/powerpoint/2010/main" val="1201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latin typeface="Miriam Fixed" pitchFamily="49" charset="-79"/>
                <a:cs typeface="Miriam Fixed" pitchFamily="49" charset="-79"/>
              </a:rPr>
              <a:t>CONTINUED…</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2362200"/>
            <a:ext cx="7239000" cy="2819400"/>
          </a:xfrm>
        </p:spPr>
        <p:txBody>
          <a:bodyPr/>
          <a:lstStyle/>
          <a:p>
            <a:pPr marL="0" indent="0" algn="ctr">
              <a:buNone/>
            </a:pPr>
            <a:r>
              <a:rPr lang="en-US" b="1" dirty="0">
                <a:latin typeface="Miriam Fixed" pitchFamily="49" charset="-79"/>
                <a:cs typeface="Miriam Fixed" pitchFamily="49" charset="-79"/>
              </a:rPr>
              <a:t>These are steroid hormones and are responsible for sexual development as well as secondary sexual characteristics such as facial and body hair. </a:t>
            </a: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83</a:t>
            </a:fld>
            <a:endParaRPr lang="en-US"/>
          </a:p>
        </p:txBody>
      </p:sp>
    </p:spTree>
    <p:extLst>
      <p:ext uri="{BB962C8B-B14F-4D97-AF65-F5344CB8AC3E}">
        <p14:creationId xmlns:p14="http://schemas.microsoft.com/office/powerpoint/2010/main" val="26875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7239000" cy="2667000"/>
          </a:xfrm>
        </p:spPr>
        <p:txBody>
          <a:bodyPr/>
          <a:lstStyle/>
          <a:p>
            <a:pPr marL="0" indent="0" algn="ctr">
              <a:buNone/>
            </a:pPr>
            <a:r>
              <a:rPr lang="en-US" dirty="0">
                <a:latin typeface="Miriam Fixed" pitchFamily="49" charset="-79"/>
                <a:cs typeface="Miriam Fixed" pitchFamily="49" charset="-79"/>
              </a:rPr>
              <a:t>They are released in response to </a:t>
            </a:r>
            <a:r>
              <a:rPr lang="en-US" b="1" dirty="0" err="1">
                <a:latin typeface="Miriam Fixed" pitchFamily="49" charset="-79"/>
                <a:cs typeface="Miriam Fixed" pitchFamily="49" charset="-79"/>
              </a:rPr>
              <a:t>gonadotrophin</a:t>
            </a:r>
            <a:r>
              <a:rPr lang="en-US" b="1" dirty="0">
                <a:latin typeface="Miriam Fixed" pitchFamily="49" charset="-79"/>
                <a:cs typeface="Miriam Fixed" pitchFamily="49" charset="-79"/>
              </a:rPr>
              <a:t> releasing hormone (</a:t>
            </a:r>
            <a:r>
              <a:rPr lang="en-US" b="1" dirty="0" err="1">
                <a:latin typeface="Miriam Fixed" pitchFamily="49" charset="-79"/>
                <a:cs typeface="Miriam Fixed" pitchFamily="49" charset="-79"/>
              </a:rPr>
              <a:t>GnRH</a:t>
            </a:r>
            <a:r>
              <a:rPr lang="en-US" b="1" dirty="0">
                <a:latin typeface="Miriam Fixed" pitchFamily="49" charset="-79"/>
                <a:cs typeface="Miriam Fixed" pitchFamily="49" charset="-79"/>
              </a:rPr>
              <a:t>)</a:t>
            </a:r>
            <a:r>
              <a:rPr lang="en-US" dirty="0">
                <a:latin typeface="Miriam Fixed" pitchFamily="49" charset="-79"/>
                <a:cs typeface="Miriam Fixed" pitchFamily="49" charset="-79"/>
              </a:rPr>
              <a:t> from the hypothalamus and </a:t>
            </a:r>
            <a:r>
              <a:rPr lang="en-US" b="1" dirty="0">
                <a:latin typeface="Miriam Fixed" pitchFamily="49" charset="-79"/>
                <a:cs typeface="Miriam Fixed" pitchFamily="49" charset="-79"/>
              </a:rPr>
              <a:t>follicle stimulating hormone (FSH) and </a:t>
            </a:r>
            <a:r>
              <a:rPr lang="en-US" b="1" dirty="0" err="1">
                <a:latin typeface="Miriam Fixed" pitchFamily="49" charset="-79"/>
                <a:cs typeface="Miriam Fixed" pitchFamily="49" charset="-79"/>
              </a:rPr>
              <a:t>luteinising</a:t>
            </a:r>
            <a:r>
              <a:rPr lang="en-US" b="1" dirty="0">
                <a:latin typeface="Miriam Fixed" pitchFamily="49" charset="-79"/>
                <a:cs typeface="Miriam Fixed" pitchFamily="49" charset="-79"/>
              </a:rPr>
              <a:t> hormone (LH) </a:t>
            </a:r>
            <a:r>
              <a:rPr lang="en-US" dirty="0">
                <a:latin typeface="Miriam Fixed" pitchFamily="49" charset="-79"/>
                <a:cs typeface="Miriam Fixed" pitchFamily="49" charset="-79"/>
              </a:rPr>
              <a:t>from the pituitary.</a:t>
            </a:r>
            <a:endParaRPr lang="en-US" dirty="0"/>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84</a:t>
            </a:fld>
            <a:endParaRPr lang="en-US"/>
          </a:p>
        </p:txBody>
      </p:sp>
    </p:spTree>
    <p:extLst>
      <p:ext uri="{BB962C8B-B14F-4D97-AF65-F5344CB8AC3E}">
        <p14:creationId xmlns:p14="http://schemas.microsoft.com/office/powerpoint/2010/main" val="14366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7239000" cy="3267384"/>
          </a:xfrm>
        </p:spPr>
        <p:txBody>
          <a:bodyPr/>
          <a:lstStyle/>
          <a:p>
            <a:pPr marL="0" indent="0" algn="ctr">
              <a:buNone/>
            </a:pPr>
            <a:r>
              <a:rPr lang="en-US" b="1" dirty="0" smtClean="0">
                <a:latin typeface="Miriam Fixed" pitchFamily="49" charset="-79"/>
                <a:cs typeface="Miriam Fixed" pitchFamily="49" charset="-79"/>
              </a:rPr>
              <a:t>4. </a:t>
            </a:r>
            <a:r>
              <a:rPr lang="en-US" b="1" dirty="0">
                <a:latin typeface="Miriam Fixed" pitchFamily="49" charset="-79"/>
                <a:cs typeface="Miriam Fixed" pitchFamily="49" charset="-79"/>
              </a:rPr>
              <a:t>Parathyroid: </a:t>
            </a:r>
            <a:endParaRPr lang="en-US" b="1" dirty="0" smtClean="0">
              <a:latin typeface="Miriam Fixed" pitchFamily="49" charset="-79"/>
              <a:cs typeface="Miriam Fixed" pitchFamily="49" charset="-79"/>
            </a:endParaRPr>
          </a:p>
          <a:p>
            <a:pPr marL="0" indent="0" algn="ctr">
              <a:buNone/>
            </a:pPr>
            <a:endParaRPr lang="en-US" b="1" dirty="0">
              <a:latin typeface="Miriam Fixed" pitchFamily="49" charset="-79"/>
              <a:cs typeface="Miriam Fixed" pitchFamily="49" charset="-79"/>
            </a:endParaRPr>
          </a:p>
          <a:p>
            <a:pPr marL="0" indent="0" algn="ctr">
              <a:buNone/>
            </a:pPr>
            <a:r>
              <a:rPr lang="en-US" b="1" dirty="0" smtClean="0">
                <a:latin typeface="Miriam Fixed" pitchFamily="49" charset="-79"/>
                <a:cs typeface="Miriam Fixed" pitchFamily="49" charset="-79"/>
              </a:rPr>
              <a:t>found </a:t>
            </a:r>
            <a:r>
              <a:rPr lang="en-US" b="1" dirty="0">
                <a:latin typeface="Miriam Fixed" pitchFamily="49" charset="-79"/>
                <a:cs typeface="Miriam Fixed" pitchFamily="49" charset="-79"/>
              </a:rPr>
              <a:t>adjacent to the thyroid gland. Responsible for the release </a:t>
            </a:r>
            <a:r>
              <a:rPr lang="en-US" b="1" dirty="0">
                <a:solidFill>
                  <a:srgbClr val="FF0000"/>
                </a:solidFill>
                <a:latin typeface="Miriam Fixed" pitchFamily="49" charset="-79"/>
                <a:cs typeface="Miriam Fixed" pitchFamily="49" charset="-79"/>
              </a:rPr>
              <a:t>of </a:t>
            </a:r>
            <a:r>
              <a:rPr lang="en-US" b="1" dirty="0" err="1">
                <a:solidFill>
                  <a:srgbClr val="FF0000"/>
                </a:solidFill>
                <a:latin typeface="Miriam Fixed" pitchFamily="49" charset="-79"/>
                <a:cs typeface="Miriam Fixed" pitchFamily="49" charset="-79"/>
              </a:rPr>
              <a:t>parathormone</a:t>
            </a:r>
            <a:r>
              <a:rPr lang="en-US" b="1" dirty="0">
                <a:latin typeface="Miriam Fixed" pitchFamily="49" charset="-79"/>
                <a:cs typeface="Miriam Fixed" pitchFamily="49" charset="-79"/>
              </a:rPr>
              <a:t>, </a:t>
            </a:r>
            <a:r>
              <a:rPr lang="en-US" b="1" dirty="0" err="1">
                <a:latin typeface="Miriam Fixed" pitchFamily="49" charset="-79"/>
                <a:cs typeface="Miriam Fixed" pitchFamily="49" charset="-79"/>
              </a:rPr>
              <a:t>whcih</a:t>
            </a:r>
            <a:r>
              <a:rPr lang="en-US" b="1" dirty="0">
                <a:latin typeface="Miriam Fixed" pitchFamily="49" charset="-79"/>
                <a:cs typeface="Miriam Fixed" pitchFamily="49" charset="-79"/>
              </a:rPr>
              <a:t> helps to maintain calcium homeostasis throughout the body.</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3" name="Slide Number Placeholder 2"/>
          <p:cNvSpPr>
            <a:spLocks noGrp="1"/>
          </p:cNvSpPr>
          <p:nvPr>
            <p:ph type="sldNum" sz="quarter" idx="12"/>
          </p:nvPr>
        </p:nvSpPr>
        <p:spPr/>
        <p:txBody>
          <a:bodyPr/>
          <a:lstStyle/>
          <a:p>
            <a:fld id="{869BCEFD-4F92-4999-86BE-D4B0C836CBE6}" type="slidenum">
              <a:rPr lang="en-US" smtClean="0"/>
              <a:t>85</a:t>
            </a:fld>
            <a:endParaRPr lang="en-US"/>
          </a:p>
        </p:txBody>
      </p:sp>
    </p:spTree>
    <p:extLst>
      <p:ext uri="{BB962C8B-B14F-4D97-AF65-F5344CB8AC3E}">
        <p14:creationId xmlns:p14="http://schemas.microsoft.com/office/powerpoint/2010/main" val="29398766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953184"/>
          </a:xfrm>
        </p:spPr>
        <p:txBody>
          <a:bodyPr/>
          <a:lstStyle/>
          <a:p>
            <a:pPr marL="0" indent="0">
              <a:buNone/>
            </a:pPr>
            <a:r>
              <a:rPr lang="en-US" b="1" dirty="0" smtClean="0">
                <a:latin typeface="Miriam Fixed" pitchFamily="49" charset="-79"/>
                <a:cs typeface="Miriam Fixed" pitchFamily="49" charset="-79"/>
              </a:rPr>
              <a:t>5. </a:t>
            </a:r>
            <a:r>
              <a:rPr lang="en-US" b="1" dirty="0">
                <a:latin typeface="Miriam Fixed" pitchFamily="49" charset="-79"/>
                <a:cs typeface="Miriam Fixed" pitchFamily="49" charset="-79"/>
              </a:rPr>
              <a:t>Thymus: </a:t>
            </a:r>
            <a:endParaRPr lang="en-US" b="1" dirty="0" smtClean="0">
              <a:latin typeface="Miriam Fixed" pitchFamily="49" charset="-79"/>
              <a:cs typeface="Miriam Fixed" pitchFamily="49" charset="-79"/>
            </a:endParaRPr>
          </a:p>
          <a:p>
            <a:pPr marL="0" indent="0">
              <a:buNone/>
            </a:pPr>
            <a:endParaRPr lang="en-US" b="1" dirty="0">
              <a:latin typeface="Miriam Fixed" pitchFamily="49" charset="-79"/>
              <a:cs typeface="Miriam Fixed" pitchFamily="49" charset="-79"/>
            </a:endParaRPr>
          </a:p>
          <a:p>
            <a:pPr marL="0" indent="0" algn="ctr">
              <a:buNone/>
            </a:pPr>
            <a:r>
              <a:rPr lang="en-US" b="1" dirty="0" smtClean="0">
                <a:latin typeface="Miriam Fixed" pitchFamily="49" charset="-79"/>
                <a:cs typeface="Miriam Fixed" pitchFamily="49" charset="-79"/>
              </a:rPr>
              <a:t>found </a:t>
            </a:r>
            <a:r>
              <a:rPr lang="en-US" b="1" dirty="0">
                <a:latin typeface="Miriam Fixed" pitchFamily="49" charset="-79"/>
                <a:cs typeface="Miriam Fixed" pitchFamily="49" charset="-79"/>
              </a:rPr>
              <a:t>in the chest. Responsible for the release of the hormone </a:t>
            </a:r>
            <a:r>
              <a:rPr lang="en-US" b="1" dirty="0" err="1">
                <a:solidFill>
                  <a:srgbClr val="FF0000"/>
                </a:solidFill>
                <a:latin typeface="Miriam Fixed" pitchFamily="49" charset="-79"/>
                <a:cs typeface="Miriam Fixed" pitchFamily="49" charset="-79"/>
              </a:rPr>
              <a:t>thymosin</a:t>
            </a:r>
            <a:r>
              <a:rPr lang="en-US" b="1" dirty="0">
                <a:latin typeface="Miriam Fixed" pitchFamily="49" charset="-79"/>
                <a:cs typeface="Miriam Fixed" pitchFamily="49" charset="-79"/>
              </a:rPr>
              <a:t>, which is important for development of the immune T cells. The thymus is only functional as an endocrine gland until puberty.</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86</a:t>
            </a:fld>
            <a:endParaRPr lang="en-US"/>
          </a:p>
        </p:txBody>
      </p:sp>
    </p:spTree>
    <p:extLst>
      <p:ext uri="{BB962C8B-B14F-4D97-AF65-F5344CB8AC3E}">
        <p14:creationId xmlns:p14="http://schemas.microsoft.com/office/powerpoint/2010/main" val="15926839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b="1" dirty="0" smtClean="0">
                <a:latin typeface="Miriam Fixed" pitchFamily="49" charset="-79"/>
                <a:cs typeface="Miriam Fixed" pitchFamily="49" charset="-79"/>
              </a:rPr>
              <a:t>6. </a:t>
            </a:r>
            <a:r>
              <a:rPr lang="en-US" sz="3200" b="1" dirty="0">
                <a:latin typeface="Miriam Fixed" pitchFamily="49" charset="-79"/>
                <a:cs typeface="Miriam Fixed" pitchFamily="49" charset="-79"/>
              </a:rPr>
              <a:t>Growth hormone: </a:t>
            </a:r>
            <a:endParaRPr lang="en-US" sz="3200" b="1" dirty="0" smtClean="0">
              <a:latin typeface="Miriam Fixed" pitchFamily="49" charset="-79"/>
              <a:cs typeface="Miriam Fixed" pitchFamily="49" charset="-79"/>
            </a:endParaRPr>
          </a:p>
          <a:p>
            <a:pPr marL="0" indent="0">
              <a:buNone/>
            </a:pPr>
            <a:endParaRPr lang="en-US" sz="3200" b="1" dirty="0">
              <a:latin typeface="Miriam Fixed" pitchFamily="49" charset="-79"/>
              <a:cs typeface="Miriam Fixed" pitchFamily="49" charset="-79"/>
            </a:endParaRPr>
          </a:p>
          <a:p>
            <a:pPr marL="0" indent="0" algn="ctr">
              <a:buNone/>
            </a:pPr>
            <a:r>
              <a:rPr lang="en-US" sz="3200" b="1" dirty="0" smtClean="0">
                <a:latin typeface="Miriam Fixed" pitchFamily="49" charset="-79"/>
                <a:cs typeface="Miriam Fixed" pitchFamily="49" charset="-79"/>
              </a:rPr>
              <a:t>released </a:t>
            </a:r>
            <a:r>
              <a:rPr lang="en-US" sz="3200" b="1" dirty="0">
                <a:latin typeface="Miriam Fixed" pitchFamily="49" charset="-79"/>
                <a:cs typeface="Miriam Fixed" pitchFamily="49" charset="-79"/>
              </a:rPr>
              <a:t>from the pituitary in response to growth-hormone releasing hormone (GHRH) from the hypothalamus. </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87</a:t>
            </a:fld>
            <a:endParaRPr lang="en-US"/>
          </a:p>
        </p:txBody>
      </p:sp>
    </p:spTree>
    <p:extLst>
      <p:ext uri="{BB962C8B-B14F-4D97-AF65-F5344CB8AC3E}">
        <p14:creationId xmlns:p14="http://schemas.microsoft.com/office/powerpoint/2010/main" val="42730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239000" cy="3429000"/>
          </a:xfrm>
        </p:spPr>
        <p:txBody>
          <a:bodyPr>
            <a:noAutofit/>
          </a:bodyPr>
          <a:lstStyle/>
          <a:p>
            <a:pPr marL="0" indent="0" algn="ctr">
              <a:buNone/>
            </a:pPr>
            <a:r>
              <a:rPr lang="en-US" sz="3200" b="1" dirty="0">
                <a:latin typeface="Miriam Fixed" pitchFamily="49" charset="-79"/>
                <a:cs typeface="Miriam Fixed" pitchFamily="49" charset="-79"/>
              </a:rPr>
              <a:t>It is a peptide hormone which signals through the </a:t>
            </a:r>
            <a:r>
              <a:rPr lang="en-US" sz="3200" b="1" u="sng" dirty="0" err="1">
                <a:solidFill>
                  <a:srgbClr val="FF0000"/>
                </a:solidFill>
                <a:latin typeface="Miriam Fixed" pitchFamily="49" charset="-79"/>
                <a:cs typeface="Miriam Fixed" pitchFamily="49" charset="-79"/>
              </a:rPr>
              <a:t>janus</a:t>
            </a:r>
            <a:r>
              <a:rPr lang="en-US" sz="3200" b="1" u="sng" dirty="0">
                <a:solidFill>
                  <a:srgbClr val="FF0000"/>
                </a:solidFill>
                <a:latin typeface="Miriam Fixed" pitchFamily="49" charset="-79"/>
                <a:cs typeface="Miriam Fixed" pitchFamily="49" charset="-79"/>
              </a:rPr>
              <a:t>-kinase-signal transducer and activation of transcription</a:t>
            </a:r>
            <a:r>
              <a:rPr lang="en-US" sz="3200" b="1" dirty="0">
                <a:latin typeface="Miriam Fixed" pitchFamily="49" charset="-79"/>
                <a:cs typeface="Miriam Fixed" pitchFamily="49" charset="-79"/>
              </a:rPr>
              <a:t> (JAK-STAT) pathway (tyrosine kinase receptors).</a:t>
            </a: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88</a:t>
            </a:fld>
            <a:endParaRPr lang="en-US"/>
          </a:p>
        </p:txBody>
      </p:sp>
    </p:spTree>
    <p:extLst>
      <p:ext uri="{BB962C8B-B14F-4D97-AF65-F5344CB8AC3E}">
        <p14:creationId xmlns:p14="http://schemas.microsoft.com/office/powerpoint/2010/main" val="5612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239000" cy="2810184"/>
          </a:xfrm>
        </p:spPr>
        <p:txBody>
          <a:bodyPr/>
          <a:lstStyle/>
          <a:p>
            <a:pPr marL="0" indent="0" algn="ctr">
              <a:buNone/>
            </a:pPr>
            <a:r>
              <a:rPr lang="en-US" b="1" dirty="0">
                <a:latin typeface="Miriam Fixed" pitchFamily="49" charset="-79"/>
                <a:cs typeface="Miriam Fixed" pitchFamily="49" charset="-79"/>
              </a:rPr>
              <a:t>Targets the liver to release </a:t>
            </a:r>
            <a:r>
              <a:rPr lang="en-US" b="1" dirty="0">
                <a:solidFill>
                  <a:srgbClr val="FF0000"/>
                </a:solidFill>
                <a:latin typeface="Miriam Fixed" pitchFamily="49" charset="-79"/>
                <a:cs typeface="Miriam Fixed" pitchFamily="49" charset="-79"/>
              </a:rPr>
              <a:t>insulin-like growth factor-1 (IGF-1)</a:t>
            </a:r>
            <a:r>
              <a:rPr lang="en-US" b="1" dirty="0">
                <a:latin typeface="Miriam Fixed" pitchFamily="49" charset="-79"/>
                <a:cs typeface="Miriam Fixed" pitchFamily="49" charset="-79"/>
              </a:rPr>
              <a:t>. Responsible for growth in adolescence as well as bone mass, protein and carbohydrate metabolism.</a:t>
            </a:r>
          </a:p>
          <a:p>
            <a:pPr marL="0" indent="0" algn="ctr">
              <a:buNone/>
            </a:pP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89</a:t>
            </a:fld>
            <a:endParaRPr lang="en-US"/>
          </a:p>
        </p:txBody>
      </p:sp>
    </p:spTree>
    <p:extLst>
      <p:ext uri="{BB962C8B-B14F-4D97-AF65-F5344CB8AC3E}">
        <p14:creationId xmlns:p14="http://schemas.microsoft.com/office/powerpoint/2010/main" val="24778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latin typeface="Miriam Fixed" pitchFamily="49" charset="-79"/>
                <a:cs typeface="Miriam Fixed" pitchFamily="49" charset="-79"/>
              </a:rPr>
              <a:t>Cells can respond to different types of signals; chemical, mechanical, electromagnetic, etc.</a:t>
            </a:r>
          </a:p>
          <a:p>
            <a:pPr marL="0" indent="0">
              <a:buNone/>
            </a:pPr>
            <a:r>
              <a:rPr lang="en-US" sz="2800" b="1" dirty="0" smtClean="0">
                <a:latin typeface="Miriam Fixed" pitchFamily="49" charset="-79"/>
                <a:cs typeface="Miriam Fixed" pitchFamily="49" charset="-79"/>
              </a:rPr>
              <a:t> </a:t>
            </a:r>
          </a:p>
          <a:p>
            <a:r>
              <a:rPr lang="en-US" sz="2800" b="1" dirty="0" smtClean="0">
                <a:latin typeface="Miriam Fixed" pitchFamily="49" charset="-79"/>
                <a:cs typeface="Miriam Fixed" pitchFamily="49" charset="-79"/>
              </a:rPr>
              <a:t>In order to communicate one cell sends the message and the other cell (s) receives the message.</a:t>
            </a:r>
            <a:endParaRPr lang="en-US" sz="2800"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9</a:t>
            </a:fld>
            <a:endParaRPr lang="en-US"/>
          </a:p>
        </p:txBody>
      </p:sp>
    </p:spTree>
    <p:extLst>
      <p:ext uri="{BB962C8B-B14F-4D97-AF65-F5344CB8AC3E}">
        <p14:creationId xmlns:p14="http://schemas.microsoft.com/office/powerpoint/2010/main" val="20451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dirty="0" smtClean="0">
                <a:latin typeface="Miriam Fixed" pitchFamily="49" charset="-79"/>
                <a:cs typeface="Miriam Fixed" pitchFamily="49" charset="-79"/>
              </a:rPr>
              <a:t>DISORDERS IN ENDOCRINE SIGNALING</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a:xfrm>
            <a:off x="457200" y="1828800"/>
            <a:ext cx="7239000" cy="4648200"/>
          </a:xfrm>
        </p:spPr>
        <p:txBody>
          <a:bodyPr>
            <a:normAutofit/>
          </a:bodyPr>
          <a:lstStyle/>
          <a:p>
            <a:pPr marL="514350" indent="-514350">
              <a:buAutoNum type="arabicPeriod"/>
            </a:pPr>
            <a:r>
              <a:rPr lang="en-US" b="1" u="sng" dirty="0" smtClean="0">
                <a:solidFill>
                  <a:srgbClr val="FF0000"/>
                </a:solidFill>
                <a:latin typeface="Miriam Fixed" pitchFamily="49" charset="-79"/>
                <a:cs typeface="Miriam Fixed" pitchFamily="49" charset="-79"/>
              </a:rPr>
              <a:t>Pituitary</a:t>
            </a:r>
            <a:r>
              <a:rPr lang="en-US" b="1" dirty="0" smtClean="0">
                <a:latin typeface="Miriam Fixed" pitchFamily="49" charset="-79"/>
                <a:cs typeface="Miriam Fixed" pitchFamily="49" charset="-79"/>
              </a:rPr>
              <a:t> </a:t>
            </a:r>
            <a:r>
              <a:rPr lang="en-US" b="1" u="sng" dirty="0" smtClean="0">
                <a:solidFill>
                  <a:srgbClr val="FF0000"/>
                </a:solidFill>
                <a:latin typeface="Miriam Fixed" pitchFamily="49" charset="-79"/>
                <a:cs typeface="Miriam Fixed" pitchFamily="49" charset="-79"/>
              </a:rPr>
              <a:t>tumors</a:t>
            </a:r>
            <a:r>
              <a:rPr lang="en-US" b="1" dirty="0" smtClean="0">
                <a:latin typeface="Miriam Fixed" pitchFamily="49" charset="-79"/>
                <a:cs typeface="Miriam Fixed" pitchFamily="49" charset="-79"/>
              </a:rPr>
              <a:t>:</a:t>
            </a:r>
            <a:r>
              <a:rPr lang="en-US" b="1" dirty="0">
                <a:latin typeface="Miriam Fixed" pitchFamily="49" charset="-79"/>
                <a:cs typeface="Miriam Fixed" pitchFamily="49" charset="-79"/>
              </a:rPr>
              <a:t> overgrowth of cells or over-secretion of hormones from this gland can lead to several disorders, including</a:t>
            </a:r>
            <a:r>
              <a:rPr lang="en-US" b="1" dirty="0" smtClean="0">
                <a:latin typeface="Miriam Fixed" pitchFamily="49" charset="-79"/>
                <a:cs typeface="Miriam Fixed" pitchFamily="49" charset="-79"/>
              </a:rPr>
              <a:t>;</a:t>
            </a:r>
          </a:p>
          <a:p>
            <a:pPr marL="0" indent="0">
              <a:buNone/>
            </a:pPr>
            <a:endParaRPr lang="en-US" b="1" dirty="0">
              <a:latin typeface="Miriam Fixed" pitchFamily="49" charset="-79"/>
              <a:cs typeface="Miriam Fixed" pitchFamily="49" charset="-79"/>
            </a:endParaRPr>
          </a:p>
          <a:p>
            <a:pPr>
              <a:buFont typeface="Wingdings" pitchFamily="2" charset="2"/>
              <a:buChar char="Ø"/>
            </a:pPr>
            <a:r>
              <a:rPr lang="en-US" b="1" u="sng" dirty="0">
                <a:solidFill>
                  <a:srgbClr val="FF0000"/>
                </a:solidFill>
                <a:latin typeface="Miriam Fixed" pitchFamily="49" charset="-79"/>
                <a:cs typeface="Miriam Fixed" pitchFamily="49" charset="-79"/>
              </a:rPr>
              <a:t>Cushing's</a:t>
            </a:r>
            <a:r>
              <a:rPr lang="en-US" b="1" dirty="0">
                <a:latin typeface="Miriam Fixed" pitchFamily="49" charset="-79"/>
                <a:cs typeface="Miriam Fixed" pitchFamily="49" charset="-79"/>
              </a:rPr>
              <a:t> </a:t>
            </a:r>
            <a:r>
              <a:rPr lang="en-US" b="1" u="sng" dirty="0">
                <a:solidFill>
                  <a:srgbClr val="FF0000"/>
                </a:solidFill>
                <a:latin typeface="Miriam Fixed" pitchFamily="49" charset="-79"/>
                <a:cs typeface="Miriam Fixed" pitchFamily="49" charset="-79"/>
              </a:rPr>
              <a:t>syndrome</a:t>
            </a:r>
            <a:r>
              <a:rPr lang="en-US" b="1" dirty="0">
                <a:latin typeface="Miriam Fixed" pitchFamily="49" charset="-79"/>
                <a:cs typeface="Miriam Fixed" pitchFamily="49" charset="-79"/>
              </a:rPr>
              <a:t>: ACTH </a:t>
            </a:r>
            <a:r>
              <a:rPr lang="en-US" b="1" dirty="0" smtClean="0">
                <a:latin typeface="Miriam Fixed" pitchFamily="49" charset="-79"/>
                <a:cs typeface="Miriam Fixed" pitchFamily="49" charset="-79"/>
              </a:rPr>
              <a:t>over-secretion </a:t>
            </a:r>
            <a:r>
              <a:rPr lang="en-US" b="1" dirty="0">
                <a:latin typeface="Miriam Fixed" pitchFamily="49" charset="-79"/>
                <a:cs typeface="Miriam Fixed" pitchFamily="49" charset="-79"/>
              </a:rPr>
              <a:t>(see below</a:t>
            </a:r>
            <a:r>
              <a:rPr lang="en-US" b="1" dirty="0" smtClean="0">
                <a:latin typeface="Miriam Fixed" pitchFamily="49" charset="-79"/>
                <a:cs typeface="Miriam Fixed" pitchFamily="49" charset="-79"/>
              </a:rPr>
              <a:t>).</a:t>
            </a:r>
          </a:p>
          <a:p>
            <a:pPr marL="0" indent="0">
              <a:buNone/>
            </a:pPr>
            <a:r>
              <a:rPr lang="en-US" b="1" dirty="0" smtClean="0">
                <a:latin typeface="Miriam Fixed" pitchFamily="49" charset="-79"/>
                <a:cs typeface="Miriam Fixed" pitchFamily="49" charset="-79"/>
              </a:rPr>
              <a:t> </a:t>
            </a:r>
            <a:endParaRPr lang="en-US" b="1" dirty="0">
              <a:latin typeface="Miriam Fixed" pitchFamily="49" charset="-79"/>
              <a:cs typeface="Miriam Fixed" pitchFamily="49" charset="-79"/>
            </a:endParaRPr>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90</a:t>
            </a:fld>
            <a:endParaRPr lang="en-US"/>
          </a:p>
        </p:txBody>
      </p:sp>
    </p:spTree>
    <p:extLst>
      <p:ext uri="{BB962C8B-B14F-4D97-AF65-F5344CB8AC3E}">
        <p14:creationId xmlns:p14="http://schemas.microsoft.com/office/powerpoint/2010/main" val="253920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latin typeface="Miriam Fixed" pitchFamily="49" charset="-79"/>
                <a:cs typeface="Miriam Fixed" pitchFamily="49" charset="-79"/>
              </a:rPr>
              <a:t>CONTINUED…</a:t>
            </a:r>
            <a:endParaRPr lang="en-US" dirty="0">
              <a:latin typeface="Miriam Fixed" pitchFamily="49" charset="-79"/>
              <a:cs typeface="Miriam Fixed" pitchFamily="49" charset="-79"/>
            </a:endParaRPr>
          </a:p>
        </p:txBody>
      </p:sp>
      <p:sp>
        <p:nvSpPr>
          <p:cNvPr id="3" name="Content Placeholder 2"/>
          <p:cNvSpPr>
            <a:spLocks noGrp="1"/>
          </p:cNvSpPr>
          <p:nvPr>
            <p:ph idx="1"/>
          </p:nvPr>
        </p:nvSpPr>
        <p:spPr/>
        <p:txBody>
          <a:bodyPr/>
          <a:lstStyle/>
          <a:p>
            <a:pPr>
              <a:buFont typeface="Wingdings" pitchFamily="2" charset="2"/>
              <a:buChar char="Ø"/>
            </a:pPr>
            <a:r>
              <a:rPr lang="en-US" b="1" u="sng" dirty="0">
                <a:solidFill>
                  <a:srgbClr val="FF0000"/>
                </a:solidFill>
                <a:latin typeface="Miriam Fixed" pitchFamily="49" charset="-79"/>
                <a:cs typeface="Miriam Fixed" pitchFamily="49" charset="-79"/>
              </a:rPr>
              <a:t>Gigantism</a:t>
            </a:r>
            <a:r>
              <a:rPr lang="en-US" b="1" dirty="0">
                <a:solidFill>
                  <a:srgbClr val="FF0000"/>
                </a:solidFill>
                <a:latin typeface="Miriam Fixed" pitchFamily="49" charset="-79"/>
                <a:cs typeface="Miriam Fixed" pitchFamily="49" charset="-79"/>
              </a:rPr>
              <a:t>: </a:t>
            </a:r>
            <a:r>
              <a:rPr lang="en-US" b="1" dirty="0">
                <a:latin typeface="Miriam Fixed" pitchFamily="49" charset="-79"/>
                <a:cs typeface="Miriam Fixed" pitchFamily="49" charset="-79"/>
              </a:rPr>
              <a:t>growth hormone </a:t>
            </a:r>
            <a:r>
              <a:rPr lang="en-US" b="1" dirty="0" smtClean="0">
                <a:latin typeface="Miriam Fixed" pitchFamily="49" charset="-79"/>
                <a:cs typeface="Miriam Fixed" pitchFamily="49" charset="-79"/>
              </a:rPr>
              <a:t>over-secretion</a:t>
            </a:r>
            <a:r>
              <a:rPr lang="en-US" b="1" dirty="0">
                <a:latin typeface="Miriam Fixed" pitchFamily="49" charset="-79"/>
                <a:cs typeface="Miriam Fixed" pitchFamily="49" charset="-79"/>
              </a:rPr>
              <a:t>. Dwarfism can be caused by a lack of growth hormone</a:t>
            </a:r>
            <a:r>
              <a:rPr lang="en-US" b="1" dirty="0" smtClean="0">
                <a:latin typeface="Miriam Fixed" pitchFamily="49" charset="-79"/>
                <a:cs typeface="Miriam Fixed" pitchFamily="49" charset="-79"/>
              </a:rPr>
              <a:t>.</a:t>
            </a:r>
          </a:p>
          <a:p>
            <a:pPr marL="0" indent="0">
              <a:buNone/>
            </a:pPr>
            <a:endParaRPr lang="en-US" b="1" dirty="0">
              <a:latin typeface="Miriam Fixed" pitchFamily="49" charset="-79"/>
              <a:cs typeface="Miriam Fixed" pitchFamily="49" charset="-79"/>
            </a:endParaRPr>
          </a:p>
          <a:p>
            <a:pPr marL="0" indent="0">
              <a:buNone/>
            </a:pPr>
            <a:endParaRPr lang="en-US" b="1" dirty="0"/>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24200"/>
            <a:ext cx="2286000" cy="3352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124200"/>
            <a:ext cx="2971800" cy="3352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99" y="3144982"/>
            <a:ext cx="2438401" cy="2798618"/>
          </a:xfrm>
          <a:prstGeom prst="rect">
            <a:avLst/>
          </a:prstGeom>
        </p:spPr>
      </p:pic>
    </p:spTree>
    <p:extLst>
      <p:ext uri="{BB962C8B-B14F-4D97-AF65-F5344CB8AC3E}">
        <p14:creationId xmlns:p14="http://schemas.microsoft.com/office/powerpoint/2010/main" val="18536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2276784"/>
          </a:xfrm>
        </p:spPr>
        <p:txBody>
          <a:bodyPr/>
          <a:lstStyle/>
          <a:p>
            <a:pPr>
              <a:buFont typeface="Wingdings" pitchFamily="2" charset="2"/>
              <a:buChar char="Ø"/>
            </a:pPr>
            <a:r>
              <a:rPr lang="en-US" b="1" u="sng" dirty="0">
                <a:solidFill>
                  <a:srgbClr val="FF0000"/>
                </a:solidFill>
                <a:latin typeface="Miriam Fixed" pitchFamily="49" charset="-79"/>
                <a:cs typeface="Miriam Fixed" pitchFamily="49" charset="-79"/>
              </a:rPr>
              <a:t>Prolactinoma</a:t>
            </a:r>
            <a:r>
              <a:rPr lang="en-US" b="1" dirty="0">
                <a:latin typeface="Miriam Fixed" pitchFamily="49" charset="-79"/>
                <a:cs typeface="Miriam Fixed" pitchFamily="49" charset="-79"/>
              </a:rPr>
              <a:t>: causes lactation and amenorrhoea (menstruation stops) - prolactin over-secretion. This is the most common type of pituitary tumor.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76600"/>
            <a:ext cx="6172200" cy="3200400"/>
          </a:xfrm>
          <a:prstGeom prst="rect">
            <a:avLst/>
          </a:prstGeom>
        </p:spPr>
      </p:pic>
    </p:spTree>
    <p:extLst>
      <p:ext uri="{BB962C8B-B14F-4D97-AF65-F5344CB8AC3E}">
        <p14:creationId xmlns:p14="http://schemas.microsoft.com/office/powerpoint/2010/main" val="18895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3114984"/>
          </a:xfrm>
        </p:spPr>
        <p:txBody>
          <a:bodyPr>
            <a:normAutofit fontScale="92500" lnSpcReduction="10000"/>
          </a:bodyPr>
          <a:lstStyle/>
          <a:p>
            <a:pPr marL="0" indent="0">
              <a:buNone/>
            </a:pPr>
            <a:r>
              <a:rPr lang="en-US" sz="2800" b="1" dirty="0" smtClean="0">
                <a:latin typeface="Miriam Fixed" pitchFamily="49" charset="-79"/>
                <a:cs typeface="Miriam Fixed" pitchFamily="49" charset="-79"/>
              </a:rPr>
              <a:t>2. </a:t>
            </a:r>
            <a:r>
              <a:rPr lang="en-US" sz="2800" b="1" dirty="0">
                <a:latin typeface="Miriam Fixed" pitchFamily="49" charset="-79"/>
                <a:cs typeface="Miriam Fixed" pitchFamily="49" charset="-79"/>
              </a:rPr>
              <a:t>Thyroid </a:t>
            </a:r>
            <a:r>
              <a:rPr lang="en-US" sz="2800" b="1" dirty="0" smtClean="0">
                <a:latin typeface="Miriam Fixed" pitchFamily="49" charset="-79"/>
                <a:cs typeface="Miriam Fixed" pitchFamily="49" charset="-79"/>
              </a:rPr>
              <a:t>disorders</a:t>
            </a:r>
          </a:p>
          <a:p>
            <a:pPr marL="0" indent="0">
              <a:buNone/>
            </a:pPr>
            <a:endParaRPr lang="en-US" sz="2800" b="1" dirty="0">
              <a:latin typeface="Miriam Fixed" pitchFamily="49" charset="-79"/>
              <a:cs typeface="Miriam Fixed" pitchFamily="49" charset="-79"/>
            </a:endParaRPr>
          </a:p>
          <a:p>
            <a:pPr>
              <a:buFont typeface="Wingdings" pitchFamily="2" charset="2"/>
              <a:buChar char="Ø"/>
            </a:pPr>
            <a:r>
              <a:rPr lang="en-US" sz="2800" b="1" u="sng" dirty="0">
                <a:solidFill>
                  <a:srgbClr val="FF0000"/>
                </a:solidFill>
                <a:latin typeface="Miriam Fixed" pitchFamily="49" charset="-79"/>
                <a:cs typeface="Miriam Fixed" pitchFamily="49" charset="-79"/>
              </a:rPr>
              <a:t>Goitre</a:t>
            </a:r>
            <a:r>
              <a:rPr lang="en-US" sz="2800" b="1" dirty="0">
                <a:latin typeface="Miriam Fixed" pitchFamily="49" charset="-79"/>
                <a:cs typeface="Miriam Fixed" pitchFamily="49" charset="-79"/>
              </a:rPr>
              <a:t>: enlarged thyroid, causing swelling of the neck. Caused by lack of iodine (endemic goitre) or mutations in the thyroid </a:t>
            </a:r>
            <a:r>
              <a:rPr lang="en-US" sz="2800" b="1" dirty="0" smtClean="0">
                <a:latin typeface="Miriam Fixed" pitchFamily="49" charset="-79"/>
                <a:cs typeface="Miriam Fixed" pitchFamily="49" charset="-79"/>
              </a:rPr>
              <a:t>signaling </a:t>
            </a:r>
            <a:r>
              <a:rPr lang="en-US" sz="2800" b="1" dirty="0">
                <a:latin typeface="Miriam Fixed" pitchFamily="49" charset="-79"/>
                <a:cs typeface="Miriam Fixed" pitchFamily="49" charset="-79"/>
              </a:rPr>
              <a:t>system, such as the TSH-receptor (toxic </a:t>
            </a:r>
            <a:r>
              <a:rPr lang="en-US" sz="2800" b="1" dirty="0" smtClean="0">
                <a:latin typeface="Miriam Fixed" pitchFamily="49" charset="-79"/>
                <a:cs typeface="Miriam Fixed" pitchFamily="49" charset="-79"/>
              </a:rPr>
              <a:t>goitre)</a:t>
            </a:r>
          </a:p>
          <a:p>
            <a:pPr marL="0" indent="0">
              <a:buNone/>
            </a:pPr>
            <a:endParaRPr lang="en-US" sz="2800" b="1" dirty="0">
              <a:latin typeface="Miriam Fixed" pitchFamily="49" charset="-79"/>
              <a:cs typeface="Miriam Fixed" pitchFamily="49" charset="-79"/>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81400"/>
            <a:ext cx="4114800" cy="2971800"/>
          </a:xfrm>
          <a:prstGeom prst="rect">
            <a:avLst/>
          </a:prstGeom>
        </p:spPr>
      </p:pic>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93</a:t>
            </a:fld>
            <a:endParaRPr lang="en-US"/>
          </a:p>
        </p:txBody>
      </p:sp>
    </p:spTree>
    <p:extLst>
      <p:ext uri="{BB962C8B-B14F-4D97-AF65-F5344CB8AC3E}">
        <p14:creationId xmlns:p14="http://schemas.microsoft.com/office/powerpoint/2010/main" val="33569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239000" cy="4572000"/>
          </a:xfrm>
        </p:spPr>
        <p:txBody>
          <a:bodyPr>
            <a:normAutofit lnSpcReduction="10000"/>
          </a:bodyPr>
          <a:lstStyle/>
          <a:p>
            <a:pPr>
              <a:buFont typeface="Wingdings" pitchFamily="2" charset="2"/>
              <a:buChar char="Ø"/>
            </a:pPr>
            <a:r>
              <a:rPr lang="en-US" b="1" u="sng" dirty="0">
                <a:solidFill>
                  <a:srgbClr val="FF0000"/>
                </a:solidFill>
                <a:latin typeface="Miriam Fixed" pitchFamily="49" charset="-79"/>
                <a:cs typeface="Miriam Fixed" pitchFamily="49" charset="-79"/>
              </a:rPr>
              <a:t>Grave's disease: </a:t>
            </a:r>
            <a:r>
              <a:rPr lang="en-US" b="1" dirty="0">
                <a:latin typeface="Miriam Fixed" pitchFamily="49" charset="-79"/>
                <a:cs typeface="Miriam Fixed" pitchFamily="49" charset="-79"/>
              </a:rPr>
              <a:t>an overactive thyroid caused by antibodies binding to or stimulating the TSH receptor leading to stimulation of thyroid hormones without the signal. Symptoms include protruding eyes, muscle wasting, tremor and heat intolerance</a:t>
            </a:r>
            <a:r>
              <a:rPr lang="en-US" b="1" dirty="0" smtClean="0">
                <a:latin typeface="Miriam Fixed" pitchFamily="49" charset="-79"/>
                <a:cs typeface="Miriam Fixed" pitchFamily="49" charset="-79"/>
              </a:rPr>
              <a:t>.</a:t>
            </a:r>
          </a:p>
          <a:p>
            <a:pPr>
              <a:buFont typeface="Wingdings" pitchFamily="2" charset="2"/>
              <a:buChar char="Ø"/>
            </a:pPr>
            <a:endParaRPr lang="en-US" b="1" dirty="0">
              <a:latin typeface="Miriam Fixed" pitchFamily="49" charset="-79"/>
              <a:cs typeface="Miriam Fixed" pitchFamily="49" charset="-79"/>
            </a:endParaRPr>
          </a:p>
          <a:p>
            <a:pPr marL="0" indent="0">
              <a:buNone/>
            </a:pPr>
            <a:endParaRPr lang="en-US" b="1" dirty="0">
              <a:latin typeface="Miriam Fixed" pitchFamily="49" charset="-79"/>
              <a:cs typeface="Miriam Fixed" pitchFamily="49" charset="-79"/>
            </a:endParaRPr>
          </a:p>
          <a:p>
            <a:pPr marL="0" indent="0">
              <a:buNone/>
            </a:pPr>
            <a:r>
              <a:rPr lang="en-US" b="1" dirty="0">
                <a:latin typeface="Miriam Fixed" pitchFamily="49" charset="-79"/>
                <a:cs typeface="Miriam Fixed" pitchFamily="49" charset="-79"/>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505200"/>
            <a:ext cx="3276600" cy="2971800"/>
          </a:xfrm>
          <a:prstGeom prst="rect">
            <a:avLst/>
          </a:prstGeom>
        </p:spPr>
      </p:pic>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94</a:t>
            </a:fld>
            <a:endParaRPr lang="en-US"/>
          </a:p>
        </p:txBody>
      </p:sp>
    </p:spTree>
    <p:extLst>
      <p:ext uri="{BB962C8B-B14F-4D97-AF65-F5344CB8AC3E}">
        <p14:creationId xmlns:p14="http://schemas.microsoft.com/office/powerpoint/2010/main" val="17819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3038784"/>
          </a:xfrm>
        </p:spPr>
        <p:txBody>
          <a:bodyPr/>
          <a:lstStyle/>
          <a:p>
            <a:pPr>
              <a:buFont typeface="Wingdings" pitchFamily="2" charset="2"/>
              <a:buChar char="Ø"/>
            </a:pPr>
            <a:r>
              <a:rPr lang="en-US" b="1" u="sng" dirty="0">
                <a:solidFill>
                  <a:srgbClr val="FF0000"/>
                </a:solidFill>
                <a:latin typeface="Miriam Fixed" pitchFamily="49" charset="-79"/>
                <a:cs typeface="Miriam Fixed" pitchFamily="49" charset="-79"/>
              </a:rPr>
              <a:t>Hashimoto's</a:t>
            </a:r>
            <a:r>
              <a:rPr lang="en-US" b="1" dirty="0">
                <a:solidFill>
                  <a:srgbClr val="FF0000"/>
                </a:solidFill>
                <a:latin typeface="Miriam Fixed" pitchFamily="49" charset="-79"/>
                <a:cs typeface="Miriam Fixed" pitchFamily="49" charset="-79"/>
              </a:rPr>
              <a:t> </a:t>
            </a:r>
            <a:r>
              <a:rPr lang="en-US" b="1" u="sng" dirty="0">
                <a:solidFill>
                  <a:srgbClr val="FF0000"/>
                </a:solidFill>
                <a:latin typeface="Miriam Fixed" pitchFamily="49" charset="-79"/>
                <a:cs typeface="Miriam Fixed" pitchFamily="49" charset="-79"/>
              </a:rPr>
              <a:t>thyroiditis</a:t>
            </a:r>
            <a:r>
              <a:rPr lang="en-US" b="1" dirty="0">
                <a:solidFill>
                  <a:srgbClr val="FF0000"/>
                </a:solidFill>
                <a:latin typeface="Miriam Fixed" pitchFamily="49" charset="-79"/>
                <a:cs typeface="Miriam Fixed" pitchFamily="49" charset="-79"/>
              </a:rPr>
              <a:t>: </a:t>
            </a:r>
            <a:r>
              <a:rPr lang="en-US" b="1" dirty="0">
                <a:latin typeface="Miriam Fixed" pitchFamily="49" charset="-79"/>
                <a:cs typeface="Miriam Fixed" pitchFamily="49" charset="-79"/>
              </a:rPr>
              <a:t>underactive thyroid due to destruction of the follicular cells of the thyroid. Symptoms include weight gain, depression and memory loss.</a:t>
            </a:r>
          </a:p>
          <a:p>
            <a:pPr marL="0" indent="0">
              <a:buNone/>
            </a:pP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505200"/>
            <a:ext cx="4267200" cy="2819400"/>
          </a:xfrm>
          <a:prstGeom prst="rect">
            <a:avLst/>
          </a:prstGeom>
        </p:spPr>
      </p:pic>
      <p:sp>
        <p:nvSpPr>
          <p:cNvPr id="4" name="Footer Placeholder 3"/>
          <p:cNvSpPr>
            <a:spLocks noGrp="1"/>
          </p:cNvSpPr>
          <p:nvPr>
            <p:ph type="ftr" sz="quarter" idx="11"/>
          </p:nvPr>
        </p:nvSpPr>
        <p:spPr/>
        <p:txBody>
          <a:bodyPr/>
          <a:lstStyle/>
          <a:p>
            <a:r>
              <a:rPr lang="en-US" smtClean="0"/>
              <a:t>CELL SIGNALLING, MUUNDA MUDENDA, 15/BSB/BU/R/0004</a:t>
            </a:r>
            <a:endParaRPr lang="en-US"/>
          </a:p>
        </p:txBody>
      </p:sp>
      <p:sp>
        <p:nvSpPr>
          <p:cNvPr id="5" name="Slide Number Placeholder 4"/>
          <p:cNvSpPr>
            <a:spLocks noGrp="1"/>
          </p:cNvSpPr>
          <p:nvPr>
            <p:ph type="sldNum" sz="quarter" idx="12"/>
          </p:nvPr>
        </p:nvSpPr>
        <p:spPr/>
        <p:txBody>
          <a:bodyPr/>
          <a:lstStyle/>
          <a:p>
            <a:fld id="{869BCEFD-4F92-4999-86BE-D4B0C836CBE6}" type="slidenum">
              <a:rPr lang="en-US" smtClean="0"/>
              <a:t>95</a:t>
            </a:fld>
            <a:endParaRPr lang="en-US"/>
          </a:p>
        </p:txBody>
      </p:sp>
    </p:spTree>
    <p:extLst>
      <p:ext uri="{BB962C8B-B14F-4D97-AF65-F5344CB8AC3E}">
        <p14:creationId xmlns:p14="http://schemas.microsoft.com/office/powerpoint/2010/main" val="17386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normAutofit/>
          </a:bodyPr>
          <a:lstStyle/>
          <a:p>
            <a:pPr marL="0" indent="0">
              <a:buNone/>
            </a:pPr>
            <a:r>
              <a:rPr lang="en-US" b="1" dirty="0" smtClean="0">
                <a:latin typeface="Miriam Fixed" pitchFamily="49" charset="-79"/>
                <a:cs typeface="Miriam Fixed" pitchFamily="49" charset="-79"/>
              </a:rPr>
              <a:t>3. </a:t>
            </a:r>
            <a:r>
              <a:rPr lang="en-US" b="1" dirty="0">
                <a:latin typeface="Miriam Fixed" pitchFamily="49" charset="-79"/>
                <a:cs typeface="Miriam Fixed" pitchFamily="49" charset="-79"/>
              </a:rPr>
              <a:t>Adrenal </a:t>
            </a:r>
            <a:r>
              <a:rPr lang="en-US" b="1" dirty="0" smtClean="0">
                <a:latin typeface="Miriam Fixed" pitchFamily="49" charset="-79"/>
                <a:cs typeface="Miriam Fixed" pitchFamily="49" charset="-79"/>
              </a:rPr>
              <a:t>disorders</a:t>
            </a:r>
          </a:p>
          <a:p>
            <a:pPr marL="0" indent="0">
              <a:buNone/>
            </a:pPr>
            <a:endParaRPr lang="en-US" b="1" dirty="0">
              <a:latin typeface="Miriam Fixed" pitchFamily="49" charset="-79"/>
              <a:cs typeface="Miriam Fixed" pitchFamily="49" charset="-79"/>
            </a:endParaRPr>
          </a:p>
          <a:p>
            <a:pPr marL="0" indent="0">
              <a:buNone/>
            </a:pPr>
            <a:r>
              <a:rPr lang="en-US" b="1" u="sng" dirty="0">
                <a:solidFill>
                  <a:srgbClr val="FF0000"/>
                </a:solidFill>
                <a:latin typeface="Miriam Fixed" pitchFamily="49" charset="-79"/>
                <a:cs typeface="Miriam Fixed" pitchFamily="49" charset="-79"/>
              </a:rPr>
              <a:t>Cushing's</a:t>
            </a:r>
            <a:r>
              <a:rPr lang="en-US" b="1" dirty="0">
                <a:latin typeface="Miriam Fixed" pitchFamily="49" charset="-79"/>
                <a:cs typeface="Miriam Fixed" pitchFamily="49" charset="-79"/>
              </a:rPr>
              <a:t> </a:t>
            </a:r>
            <a:r>
              <a:rPr lang="en-US" b="1" u="sng" dirty="0">
                <a:solidFill>
                  <a:srgbClr val="FF0000"/>
                </a:solidFill>
                <a:latin typeface="Miriam Fixed" pitchFamily="49" charset="-79"/>
                <a:cs typeface="Miriam Fixed" pitchFamily="49" charset="-79"/>
              </a:rPr>
              <a:t>syndrome</a:t>
            </a:r>
            <a:r>
              <a:rPr lang="en-US" b="1" dirty="0">
                <a:latin typeface="Miriam Fixed" pitchFamily="49" charset="-79"/>
                <a:cs typeface="Miriam Fixed" pitchFamily="49" charset="-79"/>
              </a:rPr>
              <a:t>: caused by a pituitary </a:t>
            </a:r>
            <a:r>
              <a:rPr lang="en-US" b="1" dirty="0" err="1">
                <a:latin typeface="Miriam Fixed" pitchFamily="49" charset="-79"/>
                <a:cs typeface="Miriam Fixed" pitchFamily="49" charset="-79"/>
              </a:rPr>
              <a:t>tumour</a:t>
            </a:r>
            <a:r>
              <a:rPr lang="en-US" b="1" dirty="0">
                <a:latin typeface="Miriam Fixed" pitchFamily="49" charset="-79"/>
                <a:cs typeface="Miriam Fixed" pitchFamily="49" charset="-79"/>
              </a:rPr>
              <a:t> </a:t>
            </a:r>
            <a:r>
              <a:rPr lang="en-US" b="1" dirty="0" err="1">
                <a:latin typeface="Miriam Fixed" pitchFamily="49" charset="-79"/>
                <a:cs typeface="Miriam Fixed" pitchFamily="49" charset="-79"/>
              </a:rPr>
              <a:t>oversecreting</a:t>
            </a:r>
            <a:r>
              <a:rPr lang="en-US" b="1" dirty="0">
                <a:latin typeface="Miriam Fixed" pitchFamily="49" charset="-79"/>
                <a:cs typeface="Miriam Fixed" pitchFamily="49" charset="-79"/>
              </a:rPr>
              <a:t> ACTH, which in turn leads to an overproduction of cortisol from the adrenal glands. </a:t>
            </a:r>
            <a:r>
              <a:rPr lang="en-US" b="1" dirty="0" smtClean="0">
                <a:latin typeface="Miriam Fixed" pitchFamily="49" charset="-79"/>
                <a:cs typeface="Miriam Fixed" pitchFamily="49" charset="-79"/>
              </a:rPr>
              <a:t>Symptoms </a:t>
            </a:r>
            <a:r>
              <a:rPr lang="en-US" b="1" dirty="0">
                <a:latin typeface="Miriam Fixed" pitchFamily="49" charset="-79"/>
                <a:cs typeface="Miriam Fixed" pitchFamily="49" charset="-79"/>
              </a:rPr>
              <a:t>vary but can include "moon face", "buffalo hump", diabetes, </a:t>
            </a:r>
            <a:r>
              <a:rPr lang="en-US" b="1" dirty="0" err="1">
                <a:latin typeface="Miriam Fixed" pitchFamily="49" charset="-79"/>
                <a:cs typeface="Miriam Fixed" pitchFamily="49" charset="-79"/>
              </a:rPr>
              <a:t>truncal</a:t>
            </a:r>
            <a:r>
              <a:rPr lang="en-US" b="1" dirty="0">
                <a:latin typeface="Miriam Fixed" pitchFamily="49" charset="-79"/>
                <a:cs typeface="Miriam Fixed" pitchFamily="49" charset="-79"/>
              </a:rPr>
              <a:t> obesity, osteoporosis, easy bruising, poor wound healing.</a:t>
            </a:r>
          </a:p>
          <a:p>
            <a:pPr marL="0" indent="0">
              <a:buNone/>
            </a:pP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96</a:t>
            </a:fld>
            <a:endParaRPr lang="en-US"/>
          </a:p>
        </p:txBody>
      </p:sp>
    </p:spTree>
    <p:extLst>
      <p:ext uri="{BB962C8B-B14F-4D97-AF65-F5344CB8AC3E}">
        <p14:creationId xmlns:p14="http://schemas.microsoft.com/office/powerpoint/2010/main" val="37487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505200"/>
            <a:ext cx="7848600" cy="2971800"/>
          </a:xfrm>
        </p:spPr>
        <p:txBody>
          <a:bodyPr>
            <a:normAutofit/>
          </a:bodyPr>
          <a:lstStyle/>
          <a:p>
            <a:pPr>
              <a:buFont typeface="Wingdings" pitchFamily="2" charset="2"/>
              <a:buChar char="Ø"/>
            </a:pPr>
            <a:r>
              <a:rPr lang="en-US" b="1" u="sng" dirty="0">
                <a:solidFill>
                  <a:srgbClr val="FF0000"/>
                </a:solidFill>
                <a:latin typeface="Miriam Fixed" pitchFamily="49" charset="-79"/>
                <a:cs typeface="Miriam Fixed" pitchFamily="49" charset="-79"/>
              </a:rPr>
              <a:t>Conn's</a:t>
            </a:r>
            <a:r>
              <a:rPr lang="en-US" b="1" dirty="0">
                <a:latin typeface="Miriam Fixed" pitchFamily="49" charset="-79"/>
                <a:cs typeface="Miriam Fixed" pitchFamily="49" charset="-79"/>
              </a:rPr>
              <a:t> </a:t>
            </a:r>
            <a:r>
              <a:rPr lang="en-US" b="1" u="sng" dirty="0">
                <a:solidFill>
                  <a:srgbClr val="FF0000"/>
                </a:solidFill>
                <a:latin typeface="Miriam Fixed" pitchFamily="49" charset="-79"/>
                <a:cs typeface="Miriam Fixed" pitchFamily="49" charset="-79"/>
              </a:rPr>
              <a:t>syndrome</a:t>
            </a:r>
            <a:r>
              <a:rPr lang="en-US" b="1" dirty="0">
                <a:latin typeface="Miriam Fixed" pitchFamily="49" charset="-79"/>
                <a:cs typeface="Miriam Fixed" pitchFamily="49" charset="-79"/>
              </a:rPr>
              <a:t>: overproduction of aldosterone, sometimes due to an adrenal </a:t>
            </a:r>
            <a:r>
              <a:rPr lang="en-US" b="1" dirty="0" smtClean="0">
                <a:latin typeface="Miriam Fixed" pitchFamily="49" charset="-79"/>
                <a:cs typeface="Miriam Fixed" pitchFamily="49" charset="-79"/>
              </a:rPr>
              <a:t>tumor. </a:t>
            </a:r>
            <a:r>
              <a:rPr lang="en-US" b="1" dirty="0">
                <a:latin typeface="Miriam Fixed" pitchFamily="49" charset="-79"/>
                <a:cs typeface="Miriam Fixed" pitchFamily="49" charset="-79"/>
              </a:rPr>
              <a:t>Symptoms include hyperkalaemia (high levels of potassium in the blood), muscle weakness and hypertension (high blood pressure).</a:t>
            </a:r>
          </a:p>
          <a:p>
            <a:pPr marL="0" indent="0">
              <a:buNone/>
            </a:pP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97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9600"/>
            <a:ext cx="5791200" cy="2667000"/>
          </a:xfrm>
          <a:prstGeom prst="rect">
            <a:avLst/>
          </a:prstGeom>
        </p:spPr>
      </p:pic>
    </p:spTree>
    <p:extLst>
      <p:ext uri="{BB962C8B-B14F-4D97-AF65-F5344CB8AC3E}">
        <p14:creationId xmlns:p14="http://schemas.microsoft.com/office/powerpoint/2010/main" val="30158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3886200"/>
            <a:ext cx="7848600" cy="2590800"/>
          </a:xfrm>
        </p:spPr>
        <p:txBody>
          <a:bodyPr>
            <a:normAutofit lnSpcReduction="10000"/>
          </a:bodyPr>
          <a:lstStyle/>
          <a:p>
            <a:pPr>
              <a:buFont typeface="Wingdings" pitchFamily="2" charset="2"/>
              <a:buChar char="Ø"/>
            </a:pPr>
            <a:r>
              <a:rPr lang="en-US" b="1" u="sng" dirty="0">
                <a:solidFill>
                  <a:srgbClr val="FF0000"/>
                </a:solidFill>
                <a:latin typeface="Miriam Fixed" pitchFamily="49" charset="-79"/>
                <a:cs typeface="Miriam Fixed" pitchFamily="49" charset="-79"/>
              </a:rPr>
              <a:t>Addison's</a:t>
            </a:r>
            <a:r>
              <a:rPr lang="en-US" b="1" dirty="0">
                <a:latin typeface="Miriam Fixed" pitchFamily="49" charset="-79"/>
                <a:cs typeface="Miriam Fixed" pitchFamily="49" charset="-79"/>
              </a:rPr>
              <a:t> </a:t>
            </a:r>
            <a:r>
              <a:rPr lang="en-US" b="1" u="sng" dirty="0">
                <a:solidFill>
                  <a:srgbClr val="FF0000"/>
                </a:solidFill>
                <a:latin typeface="Miriam Fixed" pitchFamily="49" charset="-79"/>
                <a:cs typeface="Miriam Fixed" pitchFamily="49" charset="-79"/>
              </a:rPr>
              <a:t>disease</a:t>
            </a:r>
            <a:r>
              <a:rPr lang="en-US" b="1" dirty="0">
                <a:latin typeface="Miriam Fixed" pitchFamily="49" charset="-79"/>
                <a:cs typeface="Miriam Fixed" pitchFamily="49" charset="-79"/>
              </a:rPr>
              <a:t>: underproduction of aldosterone due to damage to the adrenal tissue (either through infarction (tissue death) or removal of adrenal glands in surgery). Symptoms include faintness and </a:t>
            </a:r>
            <a:r>
              <a:rPr lang="en-US" b="1" dirty="0" err="1">
                <a:latin typeface="Miriam Fixed" pitchFamily="49" charset="-79"/>
                <a:cs typeface="Miriam Fixed" pitchFamily="49" charset="-79"/>
              </a:rPr>
              <a:t>and</a:t>
            </a:r>
            <a:r>
              <a:rPr lang="en-US" b="1" dirty="0">
                <a:latin typeface="Miriam Fixed" pitchFamily="49" charset="-79"/>
                <a:cs typeface="Miriam Fixed" pitchFamily="49" charset="-79"/>
              </a:rPr>
              <a:t> hypotension (low blood pressure).</a:t>
            </a:r>
          </a:p>
          <a:p>
            <a:pPr marL="0" indent="0">
              <a:buNone/>
            </a:pP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98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2533650" cy="1809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6927"/>
            <a:ext cx="2466975"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975" y="2209800"/>
            <a:ext cx="3705225" cy="1600200"/>
          </a:xfrm>
          <a:prstGeom prst="rect">
            <a:avLst/>
          </a:prstGeom>
        </p:spPr>
      </p:pic>
    </p:spTree>
    <p:extLst>
      <p:ext uri="{BB962C8B-B14F-4D97-AF65-F5344CB8AC3E}">
        <p14:creationId xmlns:p14="http://schemas.microsoft.com/office/powerpoint/2010/main" val="14991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3733800"/>
          </a:xfrm>
        </p:spPr>
        <p:txBody>
          <a:bodyPr>
            <a:normAutofit/>
          </a:bodyPr>
          <a:lstStyle/>
          <a:p>
            <a:pPr marL="0" indent="0">
              <a:buNone/>
            </a:pPr>
            <a:r>
              <a:rPr lang="en-US" b="1" dirty="0" smtClean="0">
                <a:latin typeface="Miriam Fixed" pitchFamily="49" charset="-79"/>
                <a:cs typeface="Miriam Fixed" pitchFamily="49" charset="-79"/>
              </a:rPr>
              <a:t>3. </a:t>
            </a:r>
            <a:r>
              <a:rPr lang="en-US" b="1" dirty="0">
                <a:latin typeface="Miriam Fixed" pitchFamily="49" charset="-79"/>
                <a:cs typeface="Miriam Fixed" pitchFamily="49" charset="-79"/>
              </a:rPr>
              <a:t>Pancreatic </a:t>
            </a:r>
            <a:r>
              <a:rPr lang="en-US" b="1" dirty="0" smtClean="0">
                <a:latin typeface="Miriam Fixed" pitchFamily="49" charset="-79"/>
                <a:cs typeface="Miriam Fixed" pitchFamily="49" charset="-79"/>
              </a:rPr>
              <a:t>disorders</a:t>
            </a:r>
          </a:p>
          <a:p>
            <a:pPr marL="0" indent="0">
              <a:buNone/>
            </a:pPr>
            <a:endParaRPr lang="en-US" b="1" dirty="0">
              <a:latin typeface="Miriam Fixed" pitchFamily="49" charset="-79"/>
              <a:cs typeface="Miriam Fixed" pitchFamily="49" charset="-79"/>
            </a:endParaRPr>
          </a:p>
          <a:p>
            <a:pPr marL="0" indent="0">
              <a:buNone/>
            </a:pPr>
            <a:r>
              <a:rPr lang="en-US" b="1" u="sng" dirty="0">
                <a:solidFill>
                  <a:srgbClr val="FF0000"/>
                </a:solidFill>
                <a:latin typeface="Miriam Fixed" pitchFamily="49" charset="-79"/>
                <a:cs typeface="Miriam Fixed" pitchFamily="49" charset="-79"/>
              </a:rPr>
              <a:t>Diabetes mellitus Type 1 </a:t>
            </a:r>
            <a:r>
              <a:rPr lang="en-US" b="1" dirty="0">
                <a:latin typeface="Miriam Fixed" pitchFamily="49" charset="-79"/>
                <a:cs typeface="Miriam Fixed" pitchFamily="49" charset="-79"/>
              </a:rPr>
              <a:t>(a.k.a. juvenile-onset diabetes): this is caused by a destruction of the beta-cells of the pancreas, either by a virus or an autoimmune attack (by the body's own immune cells). </a:t>
            </a:r>
          </a:p>
          <a:p>
            <a:pPr marL="0" indent="0">
              <a:buNone/>
            </a:pPr>
            <a:endParaRPr lang="en-US" b="1" dirty="0">
              <a:latin typeface="Miriam Fixed" pitchFamily="49" charset="-79"/>
              <a:cs typeface="Miriam Fixed" pitchFamily="49" charset="-79"/>
            </a:endParaRPr>
          </a:p>
        </p:txBody>
      </p:sp>
      <p:sp>
        <p:nvSpPr>
          <p:cNvPr id="2" name="Footer Placeholder 1"/>
          <p:cNvSpPr>
            <a:spLocks noGrp="1"/>
          </p:cNvSpPr>
          <p:nvPr>
            <p:ph type="ftr" sz="quarter" idx="11"/>
          </p:nvPr>
        </p:nvSpPr>
        <p:spPr/>
        <p:txBody>
          <a:bodyPr/>
          <a:lstStyle/>
          <a:p>
            <a:r>
              <a:rPr lang="en-US" smtClean="0"/>
              <a:t>CELL SIGNALLING, MUUNDA MUDENDA, 15/BSB/BU/R/0004</a:t>
            </a:r>
            <a:endParaRPr lang="en-US"/>
          </a:p>
        </p:txBody>
      </p:sp>
      <p:sp>
        <p:nvSpPr>
          <p:cNvPr id="4" name="Slide Number Placeholder 3"/>
          <p:cNvSpPr>
            <a:spLocks noGrp="1"/>
          </p:cNvSpPr>
          <p:nvPr>
            <p:ph type="sldNum" sz="quarter" idx="12"/>
          </p:nvPr>
        </p:nvSpPr>
        <p:spPr/>
        <p:txBody>
          <a:bodyPr/>
          <a:lstStyle/>
          <a:p>
            <a:fld id="{869BCEFD-4F92-4999-86BE-D4B0C836CBE6}" type="slidenum">
              <a:rPr lang="en-US" smtClean="0"/>
              <a:t>99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038600"/>
            <a:ext cx="3200400" cy="2133599"/>
          </a:xfrm>
          <a:prstGeom prst="rect">
            <a:avLst/>
          </a:prstGeom>
        </p:spPr>
      </p:pic>
    </p:spTree>
    <p:extLst>
      <p:ext uri="{BB962C8B-B14F-4D97-AF65-F5344CB8AC3E}">
        <p14:creationId xmlns:p14="http://schemas.microsoft.com/office/powerpoint/2010/main" val="40165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485</TotalTime>
  <Words>3148</Words>
  <Application>Microsoft Office PowerPoint</Application>
  <PresentationFormat>On-screen Show (4:3)</PresentationFormat>
  <Paragraphs>436</Paragraphs>
  <Slides>104</Slides>
  <Notes>3</Notes>
  <HiddenSlides>0</HiddenSlides>
  <MMClips>1</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Opulent</vt:lpstr>
      <vt:lpstr>CELL SIGNALING</vt:lpstr>
      <vt:lpstr>Lecturer:</vt:lpstr>
      <vt:lpstr>PRESENTATION BY</vt:lpstr>
      <vt:lpstr>TOPIC:</vt:lpstr>
      <vt:lpstr>GOALS…!!!</vt:lpstr>
      <vt:lpstr>Introduction</vt:lpstr>
      <vt:lpstr>PowerPoint Presentation</vt:lpstr>
      <vt:lpstr>An overview of cell signaling</vt:lpstr>
      <vt:lpstr>PowerPoint Presentation</vt:lpstr>
      <vt:lpstr>PowerPoint Presentation</vt:lpstr>
      <vt:lpstr>PowerPoint Presentation</vt:lpstr>
      <vt:lpstr>PowerPoint Presentation</vt:lpstr>
      <vt:lpstr>PowerPoint Presentation</vt:lpstr>
      <vt:lpstr>PowerPoint Presentation</vt:lpstr>
      <vt:lpstr>SO WHAT CAN WE CONCLUDE?</vt:lpstr>
      <vt:lpstr>PowerPoint Presentation</vt:lpstr>
      <vt:lpstr>Continuation…</vt:lpstr>
      <vt:lpstr>Examples of cell signaling responses include;</vt:lpstr>
      <vt:lpstr>Further more;</vt:lpstr>
      <vt:lpstr>PowerPoint Presentation</vt:lpstr>
      <vt:lpstr>HOMEOSTASIS</vt:lpstr>
      <vt:lpstr>PowerPoint Presentation</vt:lpstr>
      <vt:lpstr>PowerPoint Presentation</vt:lpstr>
      <vt:lpstr>PowerPoint Presentation</vt:lpstr>
      <vt:lpstr>PowerPoint Presentation</vt:lpstr>
      <vt:lpstr>FOR EXAMPLE</vt:lpstr>
      <vt:lpstr>PowerPoint Presentation</vt:lpstr>
      <vt:lpstr>ENDOCRINE  SIGNALLING</vt:lpstr>
      <vt:lpstr>PowerPoint Presentation</vt:lpstr>
      <vt:lpstr>PowerPoint Presentation</vt:lpstr>
      <vt:lpstr>What is endocrine signaling?</vt:lpstr>
      <vt:lpstr>PowerPoint Presentation</vt:lpstr>
      <vt:lpstr>THE ENDOCRINE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HORMONES</vt:lpstr>
      <vt:lpstr>PowerPoint Presentation</vt:lpstr>
      <vt:lpstr>RAVEN HAS THIS TO SAY…</vt:lpstr>
      <vt:lpstr>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ABOUT STEROIDS AND PEPTIDE HORMONES</vt:lpstr>
      <vt:lpstr>PowerPoint Presentation</vt:lpstr>
      <vt:lpstr>PowerPoint Presentation</vt:lpstr>
      <vt:lpstr>PowerPoint Presentation</vt:lpstr>
      <vt:lpstr>PowerPoint Presentation</vt:lpstr>
      <vt:lpstr>HOW THEN DOES ENDOCRINE SIGNALING HAPPEN?</vt:lpstr>
      <vt:lpstr>ILLUSTRATION…</vt:lpstr>
      <vt:lpstr>ENDOCRINE PATHWAYS </vt:lpstr>
      <vt:lpstr>PowerPoint Presentation</vt:lpstr>
      <vt:lpstr>PowerPoint Presentation</vt:lpstr>
      <vt:lpstr>THYROID SIGNALING</vt:lpstr>
      <vt:lpstr>PowerPoint Presentation</vt:lpstr>
      <vt:lpstr>PowerPoint Presentation</vt:lpstr>
      <vt:lpstr>PowerPoint Presentation</vt:lpstr>
      <vt:lpstr>PowerPoint Presentation</vt:lpstr>
      <vt:lpstr>Continued…</vt:lpstr>
      <vt:lpstr>PowerPoint Presentation</vt:lpstr>
      <vt:lpstr>PowerPoint Presentation</vt:lpstr>
      <vt:lpstr>PowerPoint Presentation</vt:lpstr>
      <vt:lpstr>Pancreatic hormones: insulin</vt:lpstr>
      <vt:lpstr>PowerPoint Presentation</vt:lpstr>
      <vt:lpstr>PowerPoint Presentation</vt:lpstr>
      <vt:lpstr>HOW DOES INSULIN HORMONE WORK?</vt:lpstr>
      <vt:lpstr>PowerPoint Presentation</vt:lpstr>
      <vt:lpstr>PowerPoint Presentation</vt:lpstr>
      <vt:lpstr>PowerPoint Presentation</vt:lpstr>
      <vt:lpstr>PowerPoint Presentation</vt:lpstr>
      <vt:lpstr>PowerPoint Presentation</vt:lpstr>
      <vt:lpstr>Other glands and hormones</vt:lpstr>
      <vt:lpstr>PowerPoint Presentation</vt:lpstr>
      <vt:lpstr>PowerPoint Presentation</vt:lpstr>
      <vt:lpstr>CONTINUED…</vt:lpstr>
      <vt:lpstr>PowerPoint Presentation</vt:lpstr>
      <vt:lpstr>PowerPoint Presentation</vt:lpstr>
      <vt:lpstr>PowerPoint Presentation</vt:lpstr>
      <vt:lpstr>PowerPoint Presentation</vt:lpstr>
      <vt:lpstr>PowerPoint Presentation</vt:lpstr>
      <vt:lpstr>PowerPoint Presentation</vt:lpstr>
      <vt:lpstr>DISORDERS IN ENDOCRINE SIGNALING</vt:lpstr>
      <vt:lpstr>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SOHS student</dc:creator>
  <cp:keywords>MIRACLE DANIEL</cp:keywords>
  <cp:lastModifiedBy>SOHS student</cp:lastModifiedBy>
  <cp:revision>747</cp:revision>
  <dcterms:created xsi:type="dcterms:W3CDTF">2017-01-25T08:43:16Z</dcterms:created>
  <dcterms:modified xsi:type="dcterms:W3CDTF">2017-01-31T05:46:48Z</dcterms:modified>
</cp:coreProperties>
</file>